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72" r:id="rId3"/>
    <p:sldId id="273" r:id="rId4"/>
    <p:sldId id="261" r:id="rId5"/>
    <p:sldId id="262" r:id="rId6"/>
    <p:sldId id="276" r:id="rId7"/>
    <p:sldId id="264" r:id="rId8"/>
    <p:sldId id="265" r:id="rId9"/>
    <p:sldId id="266" r:id="rId10"/>
    <p:sldId id="278" r:id="rId11"/>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D4B63DB-C889-4387-ABF1-4B2298B341AF}" type="datetimeFigureOut">
              <a:rPr lang="en-US"/>
              <a:pPr>
                <a:defRPr/>
              </a:pPr>
              <a:t>4/4/2013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42E18EC-9243-4D08-B1D0-AF01C5E9AEAE}" type="slidenum">
              <a:rPr lang="en-US"/>
              <a:pPr>
                <a:defRPr/>
              </a:pPr>
              <a:t>‹#›</a:t>
            </a:fld>
            <a:endParaRPr lang="en-US"/>
          </a:p>
        </p:txBody>
      </p:sp>
    </p:spTree>
    <p:extLst>
      <p:ext uri="{BB962C8B-B14F-4D97-AF65-F5344CB8AC3E}">
        <p14:creationId xmlns:p14="http://schemas.microsoft.com/office/powerpoint/2010/main" val="5000382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C58837-A139-4023-AE1F-6722BDDB2AC3}" type="slidenum">
              <a:rPr lang="fa-IR"/>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2C713F-D641-4365-92C1-60F4E69A61F6}" type="slidenum">
              <a:rPr lang="fa-IR"/>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12B896-FAC7-4400-9A78-BDB0A1569513}" type="slidenum">
              <a:rPr lang="fa-IR"/>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83FC73-D043-4318-A1CB-B93CFCBEEADB}" type="slidenum">
              <a:rPr lang="fa-IR"/>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F5CA99-41AC-4093-B180-152738C492D3}" type="slidenum">
              <a:rPr lang="fa-IR"/>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EA0E69-20EF-4993-9E43-B3C6F7FF0E49}" type="slidenum">
              <a:rPr lang="fa-IR"/>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6EE13AD-94CC-48AD-AB19-6E250FE1F6A1}" type="slidenum">
              <a:rPr lang="fa-IR"/>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13E7BF8-35CB-4BAD-9753-A0D3665E805B}" type="slidenum">
              <a:rPr lang="fa-IR"/>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21096A9-DA92-4F1C-B5D0-22D0C8780604}" type="slidenum">
              <a:rPr lang="fa-IR"/>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EF57A5-80E0-4C19-901D-EDB6178E632D}" type="slidenum">
              <a:rPr lang="fa-IR"/>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2984BF-6878-49E0-A973-9FAFD969B953}" type="slidenum">
              <a:rPr lang="fa-IR"/>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fld id="{EE0C96D4-EBCA-41AD-8A06-BA416DDFC096}" type="slidenum">
              <a:rPr lang="fa-IR"/>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eaLnBrk="1" fontAlgn="base" hangingPunct="1">
        <a:spcBef>
          <a:spcPct val="0"/>
        </a:spcBef>
        <a:spcAft>
          <a:spcPct val="0"/>
        </a:spcAft>
        <a:defRPr sz="4400">
          <a:solidFill>
            <a:schemeClr val="tx2"/>
          </a:solidFill>
          <a:latin typeface="Arial" charset="0"/>
          <a:cs typeface="Arial" charset="0"/>
        </a:defRPr>
      </a:lvl6pPr>
      <a:lvl7pPr marL="914400" algn="ctr" rtl="1" eaLnBrk="1" fontAlgn="base" hangingPunct="1">
        <a:spcBef>
          <a:spcPct val="0"/>
        </a:spcBef>
        <a:spcAft>
          <a:spcPct val="0"/>
        </a:spcAft>
        <a:defRPr sz="4400">
          <a:solidFill>
            <a:schemeClr val="tx2"/>
          </a:solidFill>
          <a:latin typeface="Arial" charset="0"/>
          <a:cs typeface="Arial" charset="0"/>
        </a:defRPr>
      </a:lvl7pPr>
      <a:lvl8pPr marL="1371600" algn="ctr" rtl="1" eaLnBrk="1" fontAlgn="base" hangingPunct="1">
        <a:spcBef>
          <a:spcPct val="0"/>
        </a:spcBef>
        <a:spcAft>
          <a:spcPct val="0"/>
        </a:spcAft>
        <a:defRPr sz="4400">
          <a:solidFill>
            <a:schemeClr val="tx2"/>
          </a:solidFill>
          <a:latin typeface="Arial" charset="0"/>
          <a:cs typeface="Arial" charset="0"/>
        </a:defRPr>
      </a:lvl8pPr>
      <a:lvl9pPr marL="1828800" algn="ctr" rtl="1"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E:\ali ghanbari\tasavir enternet\besm.png"/>
          <p:cNvPicPr>
            <a:picLocks noChangeAspect="1" noChangeArrowheads="1"/>
          </p:cNvPicPr>
          <p:nvPr/>
        </p:nvPicPr>
        <p:blipFill>
          <a:blip r:embed="rId2">
            <a:clrChange>
              <a:clrFrom>
                <a:srgbClr val="FFFFFF"/>
              </a:clrFrom>
              <a:clrTo>
                <a:srgbClr val="FFFFFF">
                  <a:alpha val="0"/>
                </a:srgbClr>
              </a:clrTo>
            </a:clrChange>
            <a:lum bright="70000" contrast="-70000"/>
          </a:blip>
          <a:srcRect/>
          <a:stretch>
            <a:fillRect/>
          </a:stretch>
        </p:blipFill>
        <p:spPr bwMode="auto">
          <a:xfrm>
            <a:off x="785813" y="500063"/>
            <a:ext cx="5967412" cy="5211762"/>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050"/>
                                        </p:tgtEl>
                                        <p:attrNameLst>
                                          <p:attrName>ppt_w</p:attrName>
                                        </p:attrNameLst>
                                      </p:cBhvr>
                                      <p:tavLst>
                                        <p:tav tm="0">
                                          <p:val>
                                            <p:strVal val="#ppt_w*.05"/>
                                          </p:val>
                                        </p:tav>
                                        <p:tav tm="100000">
                                          <p:val>
                                            <p:strVal val="#ppt_w"/>
                                          </p:val>
                                        </p:tav>
                                      </p:tavLst>
                                    </p:anim>
                                    <p:anim calcmode="lin" valueType="num">
                                      <p:cBhvr>
                                        <p:cTn id="10" dur="2000" fill="hold"/>
                                        <p:tgtEl>
                                          <p:spTgt spid="2050"/>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050"/>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box(in)">
                                      <p:cBhvr>
                                        <p:cTn id="1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40444"/>
          </a:xfrm>
        </p:spPr>
        <p:txBody>
          <a:bodyPr/>
          <a:lstStyle/>
          <a:p>
            <a:r>
              <a:rPr lang="fa-IR" sz="6000" dirty="0" smtClean="0"/>
              <a:t>با تقدير و تشكر از استاد گرامي </a:t>
            </a:r>
            <a:endParaRPr lang="en-US" sz="60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2"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83254"/>
          </a:xfrm>
        </p:spPr>
        <p:txBody>
          <a:bodyPr/>
          <a:lstStyle/>
          <a:p>
            <a:r>
              <a:rPr lang="fa-IR" sz="5400" dirty="0" smtClean="0">
                <a:cs typeface="2  Nazanin" pitchFamily="2" charset="-78"/>
              </a:rPr>
              <a:t>موضوع :آزمون هاي تشريحي</a:t>
            </a:r>
            <a:br>
              <a:rPr lang="fa-IR" sz="5400" dirty="0" smtClean="0">
                <a:cs typeface="2  Nazanin" pitchFamily="2" charset="-78"/>
              </a:rPr>
            </a:br>
            <a:r>
              <a:rPr lang="fa-IR" sz="5400" dirty="0" smtClean="0">
                <a:cs typeface="2  Nazanin" pitchFamily="2" charset="-78"/>
              </a:rPr>
              <a:t>استاد:آقاي دكتر منفردي</a:t>
            </a:r>
            <a:br>
              <a:rPr lang="fa-IR" sz="5400" dirty="0" smtClean="0">
                <a:cs typeface="2  Nazanin" pitchFamily="2" charset="-78"/>
              </a:rPr>
            </a:br>
            <a:r>
              <a:rPr lang="fa-IR" sz="5400" dirty="0" smtClean="0">
                <a:cs typeface="2  Nazanin" pitchFamily="2" charset="-78"/>
              </a:rPr>
              <a:t>گردآورندگان :</a:t>
            </a:r>
            <a:br>
              <a:rPr lang="fa-IR" sz="5400" dirty="0" smtClean="0">
                <a:cs typeface="2  Nazanin" pitchFamily="2" charset="-78"/>
              </a:rPr>
            </a:br>
            <a:r>
              <a:rPr lang="fa-IR" sz="5400" dirty="0" smtClean="0">
                <a:cs typeface="2  Nazanin" pitchFamily="2" charset="-78"/>
              </a:rPr>
              <a:t>علوم قرآنی</a:t>
            </a:r>
            <a:r>
              <a:rPr lang="fa-IR" sz="5400" dirty="0" smtClean="0">
                <a:cs typeface="2  Nazanin" pitchFamily="2" charset="-78"/>
              </a:rPr>
              <a:t/>
            </a:r>
            <a:br>
              <a:rPr lang="fa-IR" sz="5400" dirty="0" smtClean="0">
                <a:cs typeface="2  Nazanin" pitchFamily="2" charset="-78"/>
              </a:rPr>
            </a:br>
            <a:r>
              <a:rPr lang="fa-IR" sz="5400" dirty="0" smtClean="0">
                <a:cs typeface="2  Nazanin" pitchFamily="2" charset="-78"/>
              </a:rPr>
              <a:t>سال تحصيلي :90-89</a:t>
            </a:r>
            <a:endParaRPr lang="en-US" sz="5400"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429528"/>
          </a:xfrm>
        </p:spPr>
        <p:txBody>
          <a:bodyPr/>
          <a:lstStyle/>
          <a:p>
            <a:pPr>
              <a:lnSpc>
                <a:spcPct val="200000"/>
              </a:lnSpc>
            </a:pPr>
            <a:r>
              <a:rPr lang="fa-IR" dirty="0" smtClean="0"/>
              <a:t>انواع آزمون هاي تشريحي</a:t>
            </a:r>
            <a:br>
              <a:rPr lang="fa-IR" dirty="0" smtClean="0"/>
            </a:br>
            <a:r>
              <a:rPr lang="fa-IR" sz="3600" dirty="0" smtClean="0"/>
              <a:t>1.آزمون هاي گسترده پاسخ :</a:t>
            </a:r>
            <a:r>
              <a:rPr lang="fa-IR" dirty="0" smtClean="0"/>
              <a:t/>
            </a:r>
            <a:br>
              <a:rPr lang="fa-IR" dirty="0" smtClean="0"/>
            </a:br>
            <a:r>
              <a:rPr lang="fa-IR" sz="2400" dirty="0" smtClean="0">
                <a:solidFill>
                  <a:srgbClr val="006600"/>
                </a:solidFill>
              </a:rPr>
              <a:t>در اينگونه آزمون ها هيچ محدوديتي براي آزمون شونده منظور نمي شود و در پاسخ دادن آزاد است.</a:t>
            </a:r>
            <a:r>
              <a:rPr lang="fa-IR" sz="2400" dirty="0" smtClean="0"/>
              <a:t/>
            </a:r>
            <a:br>
              <a:rPr lang="fa-IR" sz="2400" dirty="0" smtClean="0"/>
            </a:br>
            <a:r>
              <a:rPr lang="fa-IR" sz="3600" dirty="0" smtClean="0"/>
              <a:t>2.آزمون هاي محدود پاسخ:</a:t>
            </a:r>
            <a:r>
              <a:rPr lang="fa-IR" sz="2400" dirty="0" smtClean="0"/>
              <a:t/>
            </a:r>
            <a:br>
              <a:rPr lang="fa-IR" sz="2400" dirty="0" smtClean="0"/>
            </a:br>
            <a:r>
              <a:rPr lang="fa-IR" sz="2400" dirty="0" smtClean="0">
                <a:solidFill>
                  <a:srgbClr val="006600"/>
                </a:solidFill>
              </a:rPr>
              <a:t>دانش آموز در دادن پاسخ به سوالات آزادي كامل ندارد چون با توجه به چار چوب سوال او را ملزم مي كند در همان چارچوب پاسخ خود را ذكر كند.</a:t>
            </a:r>
            <a:br>
              <a:rPr lang="fa-IR" sz="2400" dirty="0" smtClean="0">
                <a:solidFill>
                  <a:srgbClr val="006600"/>
                </a:solidFill>
              </a:rPr>
            </a:br>
            <a:endParaRPr lang="en-US" dirty="0">
              <a:solidFill>
                <a:srgbClr val="0066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Nazanin" pitchFamily="2" charset="-78"/>
              </a:rPr>
              <a:t>محاسن آزمون هاي تشريحي</a:t>
            </a:r>
            <a:endParaRPr lang="en-US" dirty="0">
              <a:cs typeface="2  Nazanin" pitchFamily="2" charset="-78"/>
            </a:endParaRPr>
          </a:p>
        </p:txBody>
      </p:sp>
      <p:sp>
        <p:nvSpPr>
          <p:cNvPr id="3" name="Content Placeholder 2"/>
          <p:cNvSpPr>
            <a:spLocks noGrp="1"/>
          </p:cNvSpPr>
          <p:nvPr>
            <p:ph idx="1"/>
          </p:nvPr>
        </p:nvSpPr>
        <p:spPr/>
        <p:txBody>
          <a:bodyPr/>
          <a:lstStyle/>
          <a:p>
            <a:pPr>
              <a:lnSpc>
                <a:spcPct val="200000"/>
              </a:lnSpc>
              <a:buNone/>
            </a:pPr>
            <a:r>
              <a:rPr lang="fa-IR" sz="2800" dirty="0" smtClean="0">
                <a:cs typeface="2  Nazanin" pitchFamily="2" charset="-78"/>
              </a:rPr>
              <a:t>1.تهيه آنها آسان تر است.</a:t>
            </a:r>
          </a:p>
          <a:p>
            <a:pPr>
              <a:lnSpc>
                <a:spcPct val="200000"/>
              </a:lnSpc>
              <a:buNone/>
            </a:pPr>
            <a:r>
              <a:rPr lang="fa-IR" sz="2800" dirty="0" smtClean="0">
                <a:cs typeface="2  Nazanin" pitchFamily="2" charset="-78"/>
              </a:rPr>
              <a:t>2.تنها وسيله سنجش ميزان توانايي است.</a:t>
            </a:r>
          </a:p>
          <a:p>
            <a:pPr>
              <a:lnSpc>
                <a:spcPct val="200000"/>
              </a:lnSpc>
              <a:buNone/>
            </a:pPr>
            <a:r>
              <a:rPr lang="fa-IR" sz="2800" dirty="0" smtClean="0">
                <a:cs typeface="2  Nazanin" pitchFamily="2" charset="-78"/>
              </a:rPr>
              <a:t>3.موقعيت واقعي تري را از آزمون شونده عرضه مي كند.</a:t>
            </a:r>
          </a:p>
          <a:p>
            <a:pPr>
              <a:lnSpc>
                <a:spcPct val="200000"/>
              </a:lnSpc>
              <a:buNone/>
            </a:pPr>
            <a:r>
              <a:rPr lang="fa-IR" sz="2800" dirty="0" smtClean="0">
                <a:cs typeface="2  Nazanin" pitchFamily="2" charset="-78"/>
              </a:rPr>
              <a:t>4.بر روش مطالعه ياد گيرنده تاثير مثبت به جاي مي گذارد.اگر به دانش آموز بگويند كه با استفاده از اين آزمون يادگيري آنها سنجيده مي شود با احتمال بيشتري به جستجو خواهند پرداخت. </a:t>
            </a:r>
            <a:endParaRPr lang="en-US" sz="2800"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4)">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Nazanin" pitchFamily="2" charset="-78"/>
              </a:rPr>
              <a:t>معايب آزمون هاي تشريحي</a:t>
            </a:r>
            <a:endParaRPr lang="en-US" dirty="0">
              <a:cs typeface="2  Nazanin" pitchFamily="2" charset="-78"/>
            </a:endParaRPr>
          </a:p>
        </p:txBody>
      </p:sp>
      <p:sp>
        <p:nvSpPr>
          <p:cNvPr id="3" name="Content Placeholder 2"/>
          <p:cNvSpPr>
            <a:spLocks noGrp="1"/>
          </p:cNvSpPr>
          <p:nvPr>
            <p:ph idx="1"/>
          </p:nvPr>
        </p:nvSpPr>
        <p:spPr/>
        <p:txBody>
          <a:bodyPr/>
          <a:lstStyle/>
          <a:p>
            <a:pPr>
              <a:lnSpc>
                <a:spcPct val="200000"/>
              </a:lnSpc>
              <a:buNone/>
            </a:pPr>
            <a:r>
              <a:rPr lang="fa-IR" sz="2800" dirty="0" smtClean="0">
                <a:cs typeface="2  Nazanin" pitchFamily="2" charset="-78"/>
              </a:rPr>
              <a:t>1.نمونه كوچكي از محتواي درس را اندازه مي گيرند.</a:t>
            </a:r>
          </a:p>
          <a:p>
            <a:pPr>
              <a:lnSpc>
                <a:spcPct val="200000"/>
              </a:lnSpc>
              <a:buNone/>
            </a:pPr>
            <a:r>
              <a:rPr lang="fa-IR" sz="2800" dirty="0" smtClean="0">
                <a:cs typeface="2  Nazanin" pitchFamily="2" charset="-78"/>
              </a:rPr>
              <a:t>2.تصحيح آزمون ها به دقت انجام نمي گيرد.</a:t>
            </a:r>
          </a:p>
          <a:p>
            <a:pPr>
              <a:lnSpc>
                <a:spcPct val="200000"/>
              </a:lnSpc>
              <a:buNone/>
            </a:pPr>
            <a:r>
              <a:rPr lang="fa-IR" sz="2800" dirty="0" smtClean="0">
                <a:cs typeface="2  Nazanin" pitchFamily="2" charset="-78"/>
              </a:rPr>
              <a:t>3.تصحيح برگه ها بسيار وقت گير است.</a:t>
            </a:r>
            <a:endParaRPr lang="en-US" sz="2800"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4000" dirty="0" smtClean="0"/>
              <a:t>تفاوت آزمون هاي تشريحي و آزمون هاي عيني</a:t>
            </a:r>
            <a:endParaRPr lang="en-US" sz="4000" dirty="0"/>
          </a:p>
        </p:txBody>
      </p:sp>
      <p:sp>
        <p:nvSpPr>
          <p:cNvPr id="3" name="Content Placeholder 2"/>
          <p:cNvSpPr>
            <a:spLocks noGrp="1"/>
          </p:cNvSpPr>
          <p:nvPr>
            <p:ph idx="1"/>
          </p:nvPr>
        </p:nvSpPr>
        <p:spPr>
          <a:xfrm>
            <a:off x="457200" y="1600200"/>
            <a:ext cx="9472650" cy="4525963"/>
          </a:xfrm>
        </p:spPr>
        <p:txBody>
          <a:bodyPr/>
          <a:lstStyle/>
          <a:p>
            <a:pPr lvl="2">
              <a:lnSpc>
                <a:spcPct val="200000"/>
              </a:lnSpc>
            </a:pPr>
            <a:r>
              <a:rPr lang="fa-IR" sz="3600" dirty="0" smtClean="0"/>
              <a:t>تفاوت عمده بين آزمون هاي تشريحي و عيني در اين است كه در نوع تشريحي پاسخ هاي منطقي ، منسجم و سازمان يافته را مي نويسد.</a:t>
            </a:r>
            <a:endParaRPr lang="en-US" sz="36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1" presetClass="entr" presetSubtype="0" fill="hold" grpId="0" nodeType="clickEffect">
                                  <p:stCondLst>
                                    <p:cond delay="0"/>
                                  </p:stCondLst>
                                  <p:childTnLst>
                                    <p:set>
                                      <p:cBhvr>
                                        <p:cTn id="11" dur="1000">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Nazanin" pitchFamily="2" charset="-78"/>
              </a:rPr>
              <a:t>قواعد تهيه سوال هاي تشريحي</a:t>
            </a:r>
            <a:endParaRPr lang="en-US" dirty="0">
              <a:cs typeface="2  Nazanin" pitchFamily="2" charset="-78"/>
            </a:endParaRPr>
          </a:p>
        </p:txBody>
      </p:sp>
      <p:sp>
        <p:nvSpPr>
          <p:cNvPr id="3" name="Content Placeholder 2"/>
          <p:cNvSpPr>
            <a:spLocks noGrp="1"/>
          </p:cNvSpPr>
          <p:nvPr>
            <p:ph idx="1"/>
          </p:nvPr>
        </p:nvSpPr>
        <p:spPr/>
        <p:txBody>
          <a:bodyPr/>
          <a:lstStyle/>
          <a:p>
            <a:pPr>
              <a:lnSpc>
                <a:spcPct val="150000"/>
              </a:lnSpc>
              <a:buNone/>
            </a:pPr>
            <a:r>
              <a:rPr lang="fa-IR" dirty="0" smtClean="0">
                <a:cs typeface="2  Nazanin" pitchFamily="2" charset="-78"/>
              </a:rPr>
              <a:t>1.در نوشتن سوال ها دقت كنيد كه سوال ها به طور مستقيم به هدف هاي آموزشي مربوط باشد.</a:t>
            </a:r>
          </a:p>
          <a:p>
            <a:pPr>
              <a:lnSpc>
                <a:spcPct val="150000"/>
              </a:lnSpc>
              <a:buNone/>
            </a:pPr>
            <a:r>
              <a:rPr lang="fa-IR" dirty="0" smtClean="0">
                <a:cs typeface="2  Nazanin" pitchFamily="2" charset="-78"/>
              </a:rPr>
              <a:t>2.تنها براي هدف هايي از آزمون تشريحي استفاده كنيد قابل اندازه گيري با ساير انواع آزمون ها نباشد.</a:t>
            </a:r>
          </a:p>
          <a:p>
            <a:pPr>
              <a:lnSpc>
                <a:spcPct val="150000"/>
              </a:lnSpc>
              <a:buNone/>
            </a:pPr>
            <a:r>
              <a:rPr lang="fa-IR" dirty="0" smtClean="0">
                <a:cs typeface="2  Nazanin" pitchFamily="2" charset="-78"/>
              </a:rPr>
              <a:t>3.تا حد امكان از سوال هاي تازه و موقعيت جديد استفاده كنيد.</a:t>
            </a:r>
            <a:endParaRPr lang="en-US"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plus(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plus(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4000" dirty="0" smtClean="0">
                <a:cs typeface="2  Nazanin" pitchFamily="2" charset="-78"/>
              </a:rPr>
              <a:t>قواعد بهبود كيفيت نمره گذاري و تصحيح پاسخ هاي تشريحي</a:t>
            </a:r>
            <a:endParaRPr lang="en-US" sz="4000" dirty="0">
              <a:cs typeface="2  Nazanin" pitchFamily="2" charset="-78"/>
            </a:endParaRPr>
          </a:p>
        </p:txBody>
      </p:sp>
      <p:sp>
        <p:nvSpPr>
          <p:cNvPr id="3" name="Content Placeholder 2"/>
          <p:cNvSpPr>
            <a:spLocks noGrp="1"/>
          </p:cNvSpPr>
          <p:nvPr>
            <p:ph idx="1"/>
          </p:nvPr>
        </p:nvSpPr>
        <p:spPr/>
        <p:txBody>
          <a:bodyPr/>
          <a:lstStyle/>
          <a:p>
            <a:pPr>
              <a:lnSpc>
                <a:spcPct val="150000"/>
              </a:lnSpc>
              <a:buNone/>
            </a:pPr>
            <a:r>
              <a:rPr lang="fa-IR" dirty="0" smtClean="0">
                <a:cs typeface="2  Nazanin" pitchFamily="2" charset="-78"/>
              </a:rPr>
              <a:t>1.پاسخ هاي سوال ها را تنها بر اساس هدفي كه در سوال گنجانده شده است تصحيح كنيد.</a:t>
            </a:r>
          </a:p>
          <a:p>
            <a:pPr>
              <a:lnSpc>
                <a:spcPct val="150000"/>
              </a:lnSpc>
              <a:buNone/>
            </a:pPr>
            <a:r>
              <a:rPr lang="fa-IR" dirty="0" smtClean="0">
                <a:cs typeface="2  Nazanin" pitchFamily="2" charset="-78"/>
              </a:rPr>
              <a:t>2.با نوشتن يك پاسخ نمونه براي هر سوال به عنوان كليد، از دخالت عوامل نا مربوط جلوگيري كنيد.</a:t>
            </a:r>
          </a:p>
          <a:p>
            <a:pPr>
              <a:lnSpc>
                <a:spcPct val="150000"/>
              </a:lnSpc>
              <a:buNone/>
            </a:pPr>
            <a:r>
              <a:rPr lang="fa-IR" dirty="0" smtClean="0">
                <a:cs typeface="2  Nazanin" pitchFamily="2" charset="-78"/>
              </a:rPr>
              <a:t>3.پاسخ را سوال به سوال تصحيح كنيد نه ورق به ورق.</a:t>
            </a:r>
          </a:p>
          <a:p>
            <a:pPr>
              <a:lnSpc>
                <a:spcPct val="150000"/>
              </a:lnSpc>
              <a:buNone/>
            </a:pPr>
            <a:r>
              <a:rPr lang="fa-IR" dirty="0" smtClean="0">
                <a:cs typeface="2  Nazanin" pitchFamily="2" charset="-78"/>
              </a:rPr>
              <a:t>4.هنگام تصحيح از شناسايي نام آزمون شوندگان جلوگيري كنيد.</a:t>
            </a:r>
            <a:endParaRPr lang="en-US"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2  Nazanin" pitchFamily="2" charset="-78"/>
              </a:rPr>
              <a:t>مهمترين روش هاي تنوع در نمره گذاري</a:t>
            </a:r>
            <a:endParaRPr lang="en-US" dirty="0">
              <a:cs typeface="2  Nazanin" pitchFamily="2" charset="-78"/>
            </a:endParaRPr>
          </a:p>
        </p:txBody>
      </p:sp>
      <p:sp>
        <p:nvSpPr>
          <p:cNvPr id="3" name="Content Placeholder 2"/>
          <p:cNvSpPr>
            <a:spLocks noGrp="1"/>
          </p:cNvSpPr>
          <p:nvPr>
            <p:ph idx="1"/>
          </p:nvPr>
        </p:nvSpPr>
        <p:spPr/>
        <p:txBody>
          <a:bodyPr/>
          <a:lstStyle/>
          <a:p>
            <a:pPr>
              <a:buNone/>
            </a:pPr>
            <a:r>
              <a:rPr lang="fa-IR" dirty="0" smtClean="0">
                <a:cs typeface="2  Nazanin" pitchFamily="2" charset="-78"/>
              </a:rPr>
              <a:t>1.روش تحليلي:نمره گذاري كه روش امتياز بندي گفته مي شود پاسخ نمونه به اجزاي كوچك تري تقسيم مي شود.</a:t>
            </a:r>
          </a:p>
          <a:p>
            <a:pPr>
              <a:buNone/>
            </a:pPr>
            <a:r>
              <a:rPr lang="fa-IR" dirty="0" smtClean="0">
                <a:cs typeface="2  Nazanin" pitchFamily="2" charset="-78"/>
              </a:rPr>
              <a:t>2.روش كلي :روش درجه بندي گفته مي شود پاسخ به اجزا و قسمت هاي كوچك تقسيم مي شود.</a:t>
            </a:r>
          </a:p>
          <a:p>
            <a:pPr>
              <a:buNone/>
            </a:pPr>
            <a:r>
              <a:rPr lang="fa-IR" dirty="0" smtClean="0">
                <a:cs typeface="2  Nazanin" pitchFamily="2" charset="-78"/>
              </a:rPr>
              <a:t>3.روش ويژگي اصلي: در اين روش معلم ويژگي اصلي پاسخ دانش آموز را مي سنجد.</a:t>
            </a:r>
          </a:p>
          <a:p>
            <a:pPr>
              <a:buNone/>
            </a:pPr>
            <a:r>
              <a:rPr lang="fa-IR" dirty="0" smtClean="0">
                <a:cs typeface="2  Nazanin" pitchFamily="2" charset="-78"/>
              </a:rPr>
              <a:t>4.روش پرسش شفاهي:براي دادن تشويق و ترغيب در يادگيري از اين روش استفاده مي شود.</a:t>
            </a:r>
            <a:endParaRPr lang="en-US" dirty="0">
              <a:cs typeface="2  Nazanin"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Nice 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Nice 1</Template>
  <TotalTime>123</TotalTime>
  <Words>350</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Nice 1</vt:lpstr>
      <vt:lpstr>PowerPoint Presentation</vt:lpstr>
      <vt:lpstr>موضوع :آزمون هاي تشريحي استاد:آقاي دكتر منفردي گردآورندگان : علوم قرآنی سال تحصيلي :90-89</vt:lpstr>
      <vt:lpstr>انواع آزمون هاي تشريحي 1.آزمون هاي گسترده پاسخ : در اينگونه آزمون ها هيچ محدوديتي براي آزمون شونده منظور نمي شود و در پاسخ دادن آزاد است. 2.آزمون هاي محدود پاسخ: دانش آموز در دادن پاسخ به سوالات آزادي كامل ندارد چون با توجه به چار چوب سوال او را ملزم مي كند در همان چارچوب پاسخ خود را ذكر كند. </vt:lpstr>
      <vt:lpstr>محاسن آزمون هاي تشريحي</vt:lpstr>
      <vt:lpstr>معايب آزمون هاي تشريحي</vt:lpstr>
      <vt:lpstr>تفاوت آزمون هاي تشريحي و آزمون هاي عيني</vt:lpstr>
      <vt:lpstr>قواعد تهيه سوال هاي تشريحي</vt:lpstr>
      <vt:lpstr>قواعد بهبود كيفيت نمره گذاري و تصحيح پاسخ هاي تشريحي</vt:lpstr>
      <vt:lpstr>مهمترين روش هاي تنوع در نمره گذاري</vt:lpstr>
      <vt:lpstr>با تقدير و تشكر از استاد گرامي </vt:lpstr>
    </vt:vector>
  </TitlesOfParts>
  <Company>#%www.IRWIT.com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Gsoft Group</dc:creator>
  <cp:lastModifiedBy>ibm</cp:lastModifiedBy>
  <cp:revision>25</cp:revision>
  <dcterms:created xsi:type="dcterms:W3CDTF">2011-03-15T06:08:30Z</dcterms:created>
  <dcterms:modified xsi:type="dcterms:W3CDTF">2013-04-04T07:39:29Z</dcterms:modified>
</cp:coreProperties>
</file>