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55D5E-8F4A-443E-B744-DBDBAE5A139C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F3E53-47B4-4620-9951-41798DDB5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466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55D5E-8F4A-443E-B744-DBDBAE5A139C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F3E53-47B4-4620-9951-41798DDB5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913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55D5E-8F4A-443E-B744-DBDBAE5A139C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F3E53-47B4-4620-9951-41798DDB5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887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55D5E-8F4A-443E-B744-DBDBAE5A139C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F3E53-47B4-4620-9951-41798DDB5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041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55D5E-8F4A-443E-B744-DBDBAE5A139C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F3E53-47B4-4620-9951-41798DDB5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50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55D5E-8F4A-443E-B744-DBDBAE5A139C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F3E53-47B4-4620-9951-41798DDB5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112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55D5E-8F4A-443E-B744-DBDBAE5A139C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F3E53-47B4-4620-9951-41798DDB5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915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55D5E-8F4A-443E-B744-DBDBAE5A139C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F3E53-47B4-4620-9951-41798DDB5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131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55D5E-8F4A-443E-B744-DBDBAE5A139C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F3E53-47B4-4620-9951-41798DDB5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050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55D5E-8F4A-443E-B744-DBDBAE5A139C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F3E53-47B4-4620-9951-41798DDB5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043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55D5E-8F4A-443E-B744-DBDBAE5A139C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F3E53-47B4-4620-9951-41798DDB5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947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455D5E-8F4A-443E-B744-DBDBAE5A139C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5F3E53-47B4-4620-9951-41798DDB5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217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fa-IR" sz="9600" dirty="0" smtClean="0"/>
              <a:t>به نام خدا</a:t>
            </a:r>
            <a:endParaRPr lang="en-US" sz="9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 smtClean="0">
                <a:solidFill>
                  <a:srgbClr val="0070C0"/>
                </a:solidFill>
                <a:cs typeface="B Nazanin" pitchFamily="2" charset="-78"/>
              </a:rPr>
              <a:t>نام ونام خانوادگی</a:t>
            </a:r>
            <a:r>
              <a:rPr lang="fa-IR" dirty="0" smtClean="0">
                <a:solidFill>
                  <a:srgbClr val="FF0000"/>
                </a:solidFill>
                <a:cs typeface="B Nazanin" pitchFamily="2" charset="-78"/>
              </a:rPr>
              <a:t>:</a:t>
            </a:r>
            <a:r>
              <a:rPr lang="fa-IR" dirty="0" smtClean="0">
                <a:cs typeface="B Nazanin" pitchFamily="2" charset="-78"/>
              </a:rPr>
              <a:t> </a:t>
            </a:r>
            <a:r>
              <a:rPr lang="fa-IR" dirty="0" smtClean="0">
                <a:solidFill>
                  <a:schemeClr val="tx1"/>
                </a:solidFill>
                <a:cs typeface="B Nazanin" pitchFamily="2" charset="-78"/>
              </a:rPr>
              <a:t>علی ملایی</a:t>
            </a:r>
          </a:p>
          <a:p>
            <a:r>
              <a:rPr lang="fa-IR" dirty="0" smtClean="0">
                <a:solidFill>
                  <a:srgbClr val="0070C0"/>
                </a:solidFill>
                <a:cs typeface="B Nazanin" pitchFamily="2" charset="-78"/>
              </a:rPr>
              <a:t>نام دبیر</a:t>
            </a:r>
            <a:r>
              <a:rPr lang="fa-IR" dirty="0" smtClean="0">
                <a:solidFill>
                  <a:srgbClr val="FF0000"/>
                </a:solidFill>
                <a:cs typeface="B Nazanin" pitchFamily="2" charset="-78"/>
              </a:rPr>
              <a:t>:</a:t>
            </a:r>
            <a:r>
              <a:rPr lang="fa-IR" dirty="0" smtClean="0">
                <a:cs typeface="B Nazanin" pitchFamily="2" charset="-78"/>
              </a:rPr>
              <a:t> </a:t>
            </a:r>
            <a:r>
              <a:rPr lang="fa-IR" dirty="0" smtClean="0">
                <a:solidFill>
                  <a:schemeClr val="tx1"/>
                </a:solidFill>
                <a:cs typeface="B Nazanin" pitchFamily="2" charset="-78"/>
              </a:rPr>
              <a:t>جناب آقای کاشفی</a:t>
            </a:r>
          </a:p>
          <a:p>
            <a:r>
              <a:rPr lang="fa-IR" dirty="0" smtClean="0">
                <a:solidFill>
                  <a:srgbClr val="0070C0"/>
                </a:solidFill>
                <a:cs typeface="B Nazanin" pitchFamily="2" charset="-78"/>
              </a:rPr>
              <a:t>موضوع</a:t>
            </a:r>
            <a:r>
              <a:rPr lang="fa-IR" dirty="0" smtClean="0">
                <a:solidFill>
                  <a:srgbClr val="FF0000"/>
                </a:solidFill>
                <a:cs typeface="B Nazanin" pitchFamily="2" charset="-78"/>
              </a:rPr>
              <a:t>:</a:t>
            </a:r>
            <a:r>
              <a:rPr lang="fa-IR" dirty="0" smtClean="0">
                <a:cs typeface="B Nazanin" pitchFamily="2" charset="-78"/>
              </a:rPr>
              <a:t> </a:t>
            </a:r>
            <a:r>
              <a:rPr lang="fa-IR" dirty="0" smtClean="0">
                <a:solidFill>
                  <a:schemeClr val="tx1"/>
                </a:solidFill>
                <a:cs typeface="B Nazanin" pitchFamily="2" charset="-78"/>
              </a:rPr>
              <a:t>درس</a:t>
            </a:r>
            <a:r>
              <a:rPr lang="fa-IR" dirty="0" smtClean="0">
                <a:cs typeface="B Nazanin" pitchFamily="2" charset="-78"/>
              </a:rPr>
              <a:t> </a:t>
            </a:r>
            <a:r>
              <a:rPr lang="fa-IR" dirty="0" smtClean="0">
                <a:solidFill>
                  <a:srgbClr val="FF0000"/>
                </a:solidFill>
                <a:cs typeface="B Nazanin" pitchFamily="2" charset="-78"/>
              </a:rPr>
              <a:t>سیزدهم</a:t>
            </a:r>
            <a:r>
              <a:rPr lang="fa-IR" dirty="0" smtClean="0">
                <a:cs typeface="B Nazanin" pitchFamily="2" charset="-78"/>
              </a:rPr>
              <a:t> </a:t>
            </a:r>
            <a:r>
              <a:rPr lang="fa-IR" dirty="0" smtClean="0">
                <a:solidFill>
                  <a:schemeClr val="tx1"/>
                </a:solidFill>
                <a:cs typeface="B Nazanin" pitchFamily="2" charset="-78"/>
              </a:rPr>
              <a:t>جامعه شناسی</a:t>
            </a:r>
          </a:p>
        </p:txBody>
      </p:sp>
    </p:spTree>
    <p:extLst>
      <p:ext uri="{BB962C8B-B14F-4D97-AF65-F5344CB8AC3E}">
        <p14:creationId xmlns:p14="http://schemas.microsoft.com/office/powerpoint/2010/main" val="361643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  <p:sndAc>
          <p:stSnd>
            <p:snd r:embed="rId2" name="applause.wav"/>
          </p:stSnd>
        </p:sndAc>
      </p:transition>
    </mc:Choice>
    <mc:Fallback>
      <p:transition spd="slow">
        <p:split orient="vert"/>
        <p:sndAc>
          <p:stSnd>
            <p:snd r:embed="rId2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609600"/>
            <a:ext cx="7772400" cy="5105400"/>
          </a:xfrm>
        </p:spPr>
        <p:txBody>
          <a:bodyPr>
            <a:normAutofit/>
          </a:bodyPr>
          <a:lstStyle/>
          <a:p>
            <a:r>
              <a:rPr lang="fa-IR" sz="4800" dirty="0" smtClean="0">
                <a:solidFill>
                  <a:srgbClr val="FFFF00"/>
                </a:solidFill>
              </a:rPr>
              <a:t>آگاهی وشناخت دروازه ی ورود انسان به جهان اجتماعی می باشد</a:t>
            </a:r>
            <a:r>
              <a:rPr lang="fa-IR" sz="4800" dirty="0" smtClean="0">
                <a:solidFill>
                  <a:srgbClr val="FF0000"/>
                </a:solidFill>
              </a:rPr>
              <a:t>. </a:t>
            </a:r>
            <a:r>
              <a:rPr lang="fa-IR" sz="4800" dirty="0" smtClean="0">
                <a:solidFill>
                  <a:srgbClr val="FFFF00"/>
                </a:solidFill>
              </a:rPr>
              <a:t>و عام ترین وگسترده ترین نوع آن فهم عرفی یا شناخت عمومی است</a:t>
            </a:r>
            <a:r>
              <a:rPr lang="fa-IR" sz="4800" dirty="0" smtClean="0">
                <a:solidFill>
                  <a:srgbClr val="FF0000"/>
                </a:solidFill>
              </a:rPr>
              <a:t>.</a:t>
            </a:r>
            <a:r>
              <a:rPr lang="fa-IR" sz="4800" dirty="0" smtClean="0">
                <a:solidFill>
                  <a:srgbClr val="FFFF00"/>
                </a:solidFill>
              </a:rPr>
              <a:t>اگر آگاهی نباشد زندگی اجتماعی انسان ها مختل می شود و جهان اجتماعی از بین می رود</a:t>
            </a:r>
            <a:r>
              <a:rPr lang="fa-IR" sz="4800" dirty="0" smtClean="0">
                <a:solidFill>
                  <a:srgbClr val="FF0000"/>
                </a:solidFill>
              </a:rPr>
              <a:t>.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flipH="1" flipV="1">
            <a:off x="0" y="6248400"/>
            <a:ext cx="381000" cy="533400"/>
          </a:xfrm>
        </p:spPr>
        <p:txBody>
          <a:bodyPr>
            <a:normAutofit lnSpcReduction="1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305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  <p:sndAc>
          <p:stSnd>
            <p:snd r:embed="rId2" name="coin.wav"/>
          </p:stSnd>
        </p:sndAc>
      </p:transition>
    </mc:Choice>
    <mc:Fallback>
      <p:transition spd="slow">
        <p:fade/>
        <p:sndAc>
          <p:stSnd>
            <p:snd r:embed="rId2" name="coin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1"/>
            <a:ext cx="7772400" cy="5486400"/>
          </a:xfrm>
        </p:spPr>
        <p:txBody>
          <a:bodyPr>
            <a:noAutofit/>
          </a:bodyPr>
          <a:lstStyle/>
          <a:p>
            <a:r>
              <a:rPr lang="fa-IR" sz="4800" dirty="0" smtClean="0">
                <a:solidFill>
                  <a:srgbClr val="002060"/>
                </a:solidFill>
              </a:rPr>
              <a:t>منظور از شناخت </a:t>
            </a:r>
            <a:r>
              <a:rPr lang="fa-IR" sz="4800" dirty="0" smtClean="0">
                <a:solidFill>
                  <a:srgbClr val="FF0000"/>
                </a:solidFill>
              </a:rPr>
              <a:t>عمومی</a:t>
            </a:r>
            <a:r>
              <a:rPr lang="fa-IR" sz="4800" dirty="0" smtClean="0">
                <a:solidFill>
                  <a:srgbClr val="002060"/>
                </a:solidFill>
              </a:rPr>
              <a:t> اندوخته ی مشترکی از دانش هاست که هنگام </a:t>
            </a:r>
            <a:r>
              <a:rPr lang="fa-IR" sz="4800" dirty="0" smtClean="0">
                <a:solidFill>
                  <a:srgbClr val="FF0000"/>
                </a:solidFill>
              </a:rPr>
              <a:t>تعامل</a:t>
            </a:r>
            <a:r>
              <a:rPr lang="fa-IR" sz="4800" dirty="0" smtClean="0">
                <a:solidFill>
                  <a:srgbClr val="002060"/>
                </a:solidFill>
              </a:rPr>
              <a:t> با دیگران از آن استفاده می کنیم </a:t>
            </a:r>
            <a:r>
              <a:rPr lang="fa-IR" sz="4800" dirty="0" smtClean="0">
                <a:solidFill>
                  <a:srgbClr val="FF0000"/>
                </a:solidFill>
              </a:rPr>
              <a:t>.</a:t>
            </a:r>
            <a:r>
              <a:rPr lang="fa-IR" sz="4800" dirty="0" smtClean="0">
                <a:solidFill>
                  <a:srgbClr val="002060"/>
                </a:solidFill>
              </a:rPr>
              <a:t> ما درباره ی این شناخت </a:t>
            </a:r>
            <a:r>
              <a:rPr lang="fa-IR" sz="4800" dirty="0" smtClean="0">
                <a:solidFill>
                  <a:srgbClr val="FF0000"/>
                </a:solidFill>
              </a:rPr>
              <a:t>کمتر</a:t>
            </a:r>
            <a:r>
              <a:rPr lang="fa-IR" sz="4800" dirty="0" smtClean="0">
                <a:solidFill>
                  <a:srgbClr val="002060"/>
                </a:solidFill>
              </a:rPr>
              <a:t> می اندیشیم و </a:t>
            </a:r>
            <a:r>
              <a:rPr lang="fa-IR" sz="4800" dirty="0" smtClean="0">
                <a:solidFill>
                  <a:srgbClr val="FF0000"/>
                </a:solidFill>
              </a:rPr>
              <a:t>بیشتر</a:t>
            </a:r>
            <a:r>
              <a:rPr lang="fa-IR" sz="4800" dirty="0" smtClean="0">
                <a:solidFill>
                  <a:srgbClr val="002060"/>
                </a:solidFill>
              </a:rPr>
              <a:t> از آن استفاده می کنیم و آن را به کار می بریم</a:t>
            </a:r>
            <a:r>
              <a:rPr lang="fa-IR" sz="4800" dirty="0" smtClean="0">
                <a:solidFill>
                  <a:srgbClr val="FF0000"/>
                </a:solidFill>
              </a:rPr>
              <a:t>.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flipH="1" flipV="1">
            <a:off x="152400" y="6629400"/>
            <a:ext cx="76200" cy="76200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731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  <p:sndAc>
          <p:stSnd>
            <p:snd r:embed="rId2" name="explode.wav"/>
          </p:stSnd>
        </p:sndAc>
      </p:transition>
    </mc:Choice>
    <mc:Fallback>
      <p:transition spd="slow">
        <p:fade/>
        <p:sndAc>
          <p:stSnd>
            <p:snd r:embed="rId2" name="explod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1"/>
            <a:ext cx="7772400" cy="1523999"/>
          </a:xfrm>
        </p:spPr>
        <p:txBody>
          <a:bodyPr/>
          <a:lstStyle/>
          <a:p>
            <a:r>
              <a:rPr lang="fa-IR" dirty="0" smtClean="0"/>
              <a:t>ویژگی های شناخت علمی در مقایسه با شناخت عمومی چیست</a:t>
            </a:r>
            <a:r>
              <a:rPr lang="fa-IR" dirty="0" smtClean="0">
                <a:solidFill>
                  <a:srgbClr val="FF0000"/>
                </a:solidFill>
              </a:rPr>
              <a:t>؟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286000"/>
            <a:ext cx="6400800" cy="3352800"/>
          </a:xfrm>
        </p:spPr>
        <p:txBody>
          <a:bodyPr>
            <a:normAutofit/>
          </a:bodyPr>
          <a:lstStyle/>
          <a:p>
            <a:r>
              <a:rPr lang="fa-IR" sz="6000" dirty="0" smtClean="0">
                <a:solidFill>
                  <a:schemeClr val="tx1"/>
                </a:solidFill>
                <a:cs typeface="B Nazanin" pitchFamily="2" charset="-78"/>
              </a:rPr>
              <a:t>1</a:t>
            </a:r>
            <a:r>
              <a:rPr lang="fa-IR" sz="6000" dirty="0" smtClean="0">
                <a:solidFill>
                  <a:srgbClr val="FF0000"/>
                </a:solidFill>
                <a:cs typeface="B Nazanin" pitchFamily="2" charset="-78"/>
              </a:rPr>
              <a:t>. </a:t>
            </a:r>
            <a:r>
              <a:rPr lang="fa-IR" sz="6000" dirty="0" smtClean="0">
                <a:solidFill>
                  <a:srgbClr val="0070C0"/>
                </a:solidFill>
                <a:cs typeface="B Nazanin" pitchFamily="2" charset="-78"/>
              </a:rPr>
              <a:t>آگاهانه بودن</a:t>
            </a:r>
          </a:p>
          <a:p>
            <a:r>
              <a:rPr lang="fa-IR" sz="6000" dirty="0" smtClean="0">
                <a:solidFill>
                  <a:schemeClr val="tx1"/>
                </a:solidFill>
                <a:cs typeface="B Nazanin" pitchFamily="2" charset="-78"/>
              </a:rPr>
              <a:t>2</a:t>
            </a:r>
            <a:r>
              <a:rPr lang="fa-IR" sz="6000" dirty="0" smtClean="0">
                <a:solidFill>
                  <a:srgbClr val="FF0000"/>
                </a:solidFill>
                <a:cs typeface="B Nazanin" pitchFamily="2" charset="-78"/>
              </a:rPr>
              <a:t>. </a:t>
            </a:r>
            <a:r>
              <a:rPr lang="fa-IR" sz="6000" dirty="0" smtClean="0">
                <a:solidFill>
                  <a:srgbClr val="0070C0"/>
                </a:solidFill>
                <a:cs typeface="B Nazanin" pitchFamily="2" charset="-78"/>
              </a:rPr>
              <a:t>تامل </a:t>
            </a:r>
            <a:r>
              <a:rPr lang="fa-IR" sz="6000" dirty="0" smtClean="0">
                <a:solidFill>
                  <a:srgbClr val="FF0000"/>
                </a:solidFill>
                <a:cs typeface="B Nazanin" pitchFamily="2" charset="-78"/>
              </a:rPr>
              <a:t>و</a:t>
            </a:r>
            <a:r>
              <a:rPr lang="fa-IR" sz="6000" dirty="0" smtClean="0">
                <a:solidFill>
                  <a:srgbClr val="0070C0"/>
                </a:solidFill>
                <a:cs typeface="B Nazanin" pitchFamily="2" charset="-78"/>
              </a:rPr>
              <a:t> استدلال</a:t>
            </a:r>
          </a:p>
          <a:p>
            <a:r>
              <a:rPr lang="fa-IR" sz="6000" dirty="0" smtClean="0">
                <a:solidFill>
                  <a:schemeClr val="tx1"/>
                </a:solidFill>
                <a:cs typeface="B Nazanin" pitchFamily="2" charset="-78"/>
              </a:rPr>
              <a:t>3</a:t>
            </a:r>
            <a:r>
              <a:rPr lang="fa-IR" sz="6000" dirty="0" smtClean="0">
                <a:solidFill>
                  <a:srgbClr val="FF0000"/>
                </a:solidFill>
                <a:cs typeface="B Nazanin" pitchFamily="2" charset="-78"/>
              </a:rPr>
              <a:t>. </a:t>
            </a:r>
            <a:r>
              <a:rPr lang="fa-IR" sz="6000" dirty="0" smtClean="0">
                <a:solidFill>
                  <a:srgbClr val="0070C0"/>
                </a:solidFill>
                <a:cs typeface="B Nazanin" pitchFamily="2" charset="-78"/>
              </a:rPr>
              <a:t>جست </a:t>
            </a:r>
            <a:r>
              <a:rPr lang="fa-IR" sz="6000" dirty="0" smtClean="0">
                <a:solidFill>
                  <a:srgbClr val="FF0000"/>
                </a:solidFill>
                <a:cs typeface="B Nazanin" pitchFamily="2" charset="-78"/>
              </a:rPr>
              <a:t>و</a:t>
            </a:r>
            <a:r>
              <a:rPr lang="fa-IR" sz="6000" dirty="0" smtClean="0">
                <a:solidFill>
                  <a:srgbClr val="0070C0"/>
                </a:solidFill>
                <a:cs typeface="B Nazanin" pitchFamily="2" charset="-78"/>
              </a:rPr>
              <a:t> جوی واقعیت</a:t>
            </a:r>
            <a:endParaRPr lang="en-US" sz="6000" dirty="0">
              <a:solidFill>
                <a:srgbClr val="0070C0"/>
              </a:solidFill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69963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  <p:sndAc>
          <p:stSnd>
            <p:snd r:embed="rId2" name="push.wav"/>
          </p:stSnd>
        </p:sndAc>
      </p:transition>
    </mc:Choice>
    <mc:Fallback>
      <p:transition spd="slow">
        <p:fade/>
        <p:sndAc>
          <p:stSnd>
            <p:snd r:embed="rId2" name="push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"/>
            <a:ext cx="7772400" cy="6705599"/>
          </a:xfrm>
        </p:spPr>
        <p:txBody>
          <a:bodyPr>
            <a:normAutofit/>
          </a:bodyPr>
          <a:lstStyle/>
          <a:p>
            <a:r>
              <a:rPr lang="fa-IR" dirty="0" smtClean="0"/>
              <a:t>آنچه از این درس </a:t>
            </a:r>
            <a:r>
              <a:rPr lang="fa-IR" dirty="0" smtClean="0"/>
              <a:t>آموختی</a:t>
            </a:r>
            <a:r>
              <a:rPr lang="fa-IR" dirty="0" smtClean="0"/>
              <a:t>م</a:t>
            </a:r>
            <a:br>
              <a:rPr lang="fa-IR" dirty="0" smtClean="0"/>
            </a:br>
            <a:r>
              <a:rPr lang="fa-IR" dirty="0" smtClean="0">
                <a:solidFill>
                  <a:srgbClr val="FFFF00"/>
                </a:solidFill>
              </a:rPr>
              <a:t>شناخت عمومی برای زندگی اجتماعی مانند هوا برای زندگی انسان ضروری </a:t>
            </a:r>
            <a:r>
              <a:rPr lang="fa-IR" dirty="0" smtClean="0">
                <a:solidFill>
                  <a:srgbClr val="002060"/>
                </a:solidFill>
              </a:rPr>
              <a:t>است.افراد جامعه هنگامی متوجه شناخت عمومی می شوند و درباره ی آن می اندیشند که در کاربرد و استفاده از آن دچار مشکل </a:t>
            </a:r>
            <a:r>
              <a:rPr lang="fa-IR" dirty="0" smtClean="0">
                <a:solidFill>
                  <a:srgbClr val="C00000"/>
                </a:solidFill>
              </a:rPr>
              <a:t>شوند.انسان نسبت به محیط افراد زندگی خود شناخت پیدا می کند به دو طریق </a:t>
            </a:r>
            <a:r>
              <a:rPr lang="fa-IR" dirty="0" smtClean="0">
                <a:solidFill>
                  <a:srgbClr val="00B0F0"/>
                </a:solidFill>
              </a:rPr>
              <a:t>علمی وعمومی</a:t>
            </a:r>
            <a:r>
              <a:rPr lang="fa-IR" dirty="0" smtClean="0">
                <a:solidFill>
                  <a:srgbClr val="FF0000"/>
                </a:solidFill>
              </a:rPr>
              <a:t>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flipH="1" flipV="1">
            <a:off x="152400" y="6248400"/>
            <a:ext cx="76200" cy="381000"/>
          </a:xfrm>
        </p:spPr>
        <p:txBody>
          <a:bodyPr>
            <a:normAutofit fontScale="70000" lnSpcReduction="2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272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  <p:sndAc>
          <p:stSnd>
            <p:snd r:embed="rId2" name="drumroll.wav"/>
          </p:stSnd>
        </p:sndAc>
      </p:transition>
    </mc:Choice>
    <mc:Fallback>
      <p:transition spd="slow">
        <p:fade/>
        <p:sndAc>
          <p:stSnd>
            <p:snd r:embed="rId2" name="drumroll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138</Words>
  <Application>Microsoft Office PowerPoint</Application>
  <PresentationFormat>On-screen Show (4:3)</PresentationFormat>
  <Paragraphs>11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به نام خدا</vt:lpstr>
      <vt:lpstr>آگاهی وشناخت دروازه ی ورود انسان به جهان اجتماعی می باشد. و عام ترین وگسترده ترین نوع آن فهم عرفی یا شناخت عمومی است.اگر آگاهی نباشد زندگی اجتماعی انسان ها مختل می شود و جهان اجتماعی از بین می رود.</vt:lpstr>
      <vt:lpstr>منظور از شناخت عمومی اندوخته ی مشترکی از دانش هاست که هنگام تعامل با دیگران از آن استفاده می کنیم . ما درباره ی این شناخت کمتر می اندیشیم و بیشتر از آن استفاده می کنیم و آن را به کار می بریم.</vt:lpstr>
      <vt:lpstr>ویژگی های شناخت علمی در مقایسه با شناخت عمومی چیست؟</vt:lpstr>
      <vt:lpstr>آنچه از این درس آموختیم شناخت عمومی برای زندگی اجتماعی مانند هوا برای زندگی انسان ضروری است.افراد جامعه هنگامی متوجه شناخت عمومی می شوند و درباره ی آن می اندیشند که در کاربرد و استفاده از آن دچار مشکل شوند.انسان نسبت به محیط افراد زندگی خود شناخت پیدا می کند به دو طریق علمی وعمومی.</vt:lpstr>
    </vt:vector>
  </TitlesOfParts>
  <Company>MRT www.Win2Farsi.com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به نام خدا</dc:title>
  <dc:creator>MRT Pack 24 DVDs</dc:creator>
  <cp:lastModifiedBy>MRT Pack 24 DVDs</cp:lastModifiedBy>
  <cp:revision>4</cp:revision>
  <dcterms:created xsi:type="dcterms:W3CDTF">2016-02-17T10:41:35Z</dcterms:created>
  <dcterms:modified xsi:type="dcterms:W3CDTF">2016-02-17T11:58:33Z</dcterms:modified>
</cp:coreProperties>
</file>