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 id="2147484032" r:id="rId2"/>
  </p:sldMasterIdLst>
  <p:notesMasterIdLst>
    <p:notesMasterId r:id="rId34"/>
  </p:notesMasterIdLst>
  <p:sldIdLst>
    <p:sldId id="360" r:id="rId3"/>
    <p:sldId id="361" r:id="rId4"/>
    <p:sldId id="331" r:id="rId5"/>
    <p:sldId id="265" r:id="rId6"/>
    <p:sldId id="337" r:id="rId7"/>
    <p:sldId id="266" r:id="rId8"/>
    <p:sldId id="332" r:id="rId9"/>
    <p:sldId id="333" r:id="rId10"/>
    <p:sldId id="338" r:id="rId11"/>
    <p:sldId id="335" r:id="rId12"/>
    <p:sldId id="339" r:id="rId13"/>
    <p:sldId id="340" r:id="rId14"/>
    <p:sldId id="341" r:id="rId15"/>
    <p:sldId id="342" r:id="rId16"/>
    <p:sldId id="343" r:id="rId17"/>
    <p:sldId id="344" r:id="rId18"/>
    <p:sldId id="345" r:id="rId19"/>
    <p:sldId id="346" r:id="rId20"/>
    <p:sldId id="347" r:id="rId21"/>
    <p:sldId id="348" r:id="rId22"/>
    <p:sldId id="349" r:id="rId23"/>
    <p:sldId id="350" r:id="rId24"/>
    <p:sldId id="351" r:id="rId25"/>
    <p:sldId id="352" r:id="rId26"/>
    <p:sldId id="353" r:id="rId27"/>
    <p:sldId id="354" r:id="rId28"/>
    <p:sldId id="355" r:id="rId29"/>
    <p:sldId id="356" r:id="rId30"/>
    <p:sldId id="357" r:id="rId31"/>
    <p:sldId id="358" r:id="rId32"/>
    <p:sldId id="35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haffari Ali Akbar" initials="GA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66FF"/>
    <a:srgbClr val="0000FF"/>
    <a:srgbClr val="1F29F5"/>
    <a:srgbClr val="00CCFF"/>
    <a:srgbClr val="FF3399"/>
    <a:srgbClr val="A54E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2" autoAdjust="0"/>
    <p:restoredTop sz="94737" autoAdjust="0"/>
  </p:normalViewPr>
  <p:slideViewPr>
    <p:cSldViewPr>
      <p:cViewPr>
        <p:scale>
          <a:sx n="77" d="100"/>
          <a:sy n="77" d="100"/>
        </p:scale>
        <p:origin x="-1170" y="-42"/>
      </p:cViewPr>
      <p:guideLst>
        <p:guide orient="horz" pos="2160"/>
        <p:guide pos="2880"/>
      </p:guideLst>
    </p:cSldViewPr>
  </p:slideViewPr>
  <p:outlineViewPr>
    <p:cViewPr>
      <p:scale>
        <a:sx n="33" d="100"/>
        <a:sy n="33" d="100"/>
      </p:scale>
      <p:origin x="0" y="21498"/>
    </p:cViewPr>
  </p:outlineViewPr>
  <p:notesTextViewPr>
    <p:cViewPr>
      <p:scale>
        <a:sx n="100" d="100"/>
        <a:sy n="100" d="100"/>
      </p:scale>
      <p:origin x="0" y="0"/>
    </p:cViewPr>
  </p:notesTextViewPr>
  <p:sorterViewPr>
    <p:cViewPr>
      <p:scale>
        <a:sx n="100" d="100"/>
        <a:sy n="100" d="100"/>
      </p:scale>
      <p:origin x="0" y="582"/>
    </p:cViewPr>
  </p:sorterViewPr>
  <p:notesViewPr>
    <p:cSldViewPr>
      <p:cViewPr varScale="1">
        <p:scale>
          <a:sx n="53" d="100"/>
          <a:sy n="53" d="100"/>
        </p:scale>
        <p:origin x="-280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E7481BD-3CEC-4104-806B-30000187982A}" type="datetimeFigureOut">
              <a:rPr lang="fa-IR" smtClean="0"/>
              <a:pPr/>
              <a:t>21/08/1436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DA7A54B-2226-4DB4-AEEB-B3CA342AE835}" type="slidenum">
              <a:rPr lang="fa-IR" smtClean="0"/>
              <a:pPr/>
              <a:t>‹#›</a:t>
            </a:fld>
            <a:endParaRPr lang="fa-IR"/>
          </a:p>
        </p:txBody>
      </p:sp>
    </p:spTree>
    <p:extLst>
      <p:ext uri="{BB962C8B-B14F-4D97-AF65-F5344CB8AC3E}">
        <p14:creationId xmlns:p14="http://schemas.microsoft.com/office/powerpoint/2010/main" val="12974917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DA7A54B-2226-4DB4-AEEB-B3CA342AE835}" type="slidenum">
              <a:rPr lang="fa-IR" smtClean="0"/>
              <a:pPr/>
              <a:t>26</a:t>
            </a:fld>
            <a:endParaRPr lang="fa-IR"/>
          </a:p>
        </p:txBody>
      </p:sp>
    </p:spTree>
    <p:extLst>
      <p:ext uri="{BB962C8B-B14F-4D97-AF65-F5344CB8AC3E}">
        <p14:creationId xmlns:p14="http://schemas.microsoft.com/office/powerpoint/2010/main" val="3444557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FAE9E31B-5E90-42D4-897D-D41370DED4E1}" type="datetimeFigureOut">
              <a:rPr lang="fa-IR" smtClean="0"/>
              <a:pPr/>
              <a:t>21/08/1436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BF93518-085E-4074-B912-030D84270679}" type="slidenum">
              <a:rPr lang="fa-IR" smtClean="0"/>
              <a:pPr/>
              <a:t>‹#›</a:t>
            </a:fld>
            <a:endParaRPr lang="fa-IR"/>
          </a:p>
        </p:txBody>
      </p:sp>
    </p:spTree>
    <p:extLst>
      <p:ext uri="{BB962C8B-B14F-4D97-AF65-F5344CB8AC3E}">
        <p14:creationId xmlns:p14="http://schemas.microsoft.com/office/powerpoint/2010/main" val="3339737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AE9E31B-5E90-42D4-897D-D41370DED4E1}" type="datetimeFigureOut">
              <a:rPr lang="fa-IR" smtClean="0"/>
              <a:pPr/>
              <a:t>21/08/1436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BF93518-085E-4074-B912-030D84270679}" type="slidenum">
              <a:rPr lang="fa-IR" smtClean="0"/>
              <a:pPr/>
              <a:t>‹#›</a:t>
            </a:fld>
            <a:endParaRPr lang="fa-IR"/>
          </a:p>
        </p:txBody>
      </p:sp>
    </p:spTree>
    <p:extLst>
      <p:ext uri="{BB962C8B-B14F-4D97-AF65-F5344CB8AC3E}">
        <p14:creationId xmlns:p14="http://schemas.microsoft.com/office/powerpoint/2010/main" val="1798894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AE9E31B-5E90-42D4-897D-D41370DED4E1}" type="datetimeFigureOut">
              <a:rPr lang="fa-IR" smtClean="0"/>
              <a:pPr/>
              <a:t>21/08/1436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BF93518-085E-4074-B912-030D84270679}" type="slidenum">
              <a:rPr lang="fa-IR" smtClean="0"/>
              <a:pPr/>
              <a:t>‹#›</a:t>
            </a:fld>
            <a:endParaRPr lang="fa-IR"/>
          </a:p>
        </p:txBody>
      </p:sp>
    </p:spTree>
    <p:extLst>
      <p:ext uri="{BB962C8B-B14F-4D97-AF65-F5344CB8AC3E}">
        <p14:creationId xmlns:p14="http://schemas.microsoft.com/office/powerpoint/2010/main" val="1992718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r" rtl="1"/>
              <a:endParaRPr lang="en-US">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r" rtl="1"/>
              <a:endParaRPr lang="en-US">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1"/>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8D3F021-65E4-4EF2-920F-51C6116BB8EE}" type="datetimeFigureOut">
              <a:rPr lang="fa-IR" smtClean="0"/>
              <a:pPr/>
              <a:t>21/08/1436</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solidFill>
                <a:srgbClr val="98C723">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3E0F628-9BE3-42E5-8719-2CCA5D04F8B6}" type="slidenum">
              <a:rPr lang="fa-IR" smtClean="0"/>
              <a:pPr/>
              <a:t>‹#›</a:t>
            </a:fld>
            <a:endParaRPr lang="fa-IR"/>
          </a:p>
        </p:txBody>
      </p:sp>
    </p:spTree>
    <p:extLst>
      <p:ext uri="{BB962C8B-B14F-4D97-AF65-F5344CB8AC3E}">
        <p14:creationId xmlns:p14="http://schemas.microsoft.com/office/powerpoint/2010/main" val="642807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D3F021-65E4-4EF2-920F-51C6116BB8EE}" type="datetimeFigureOut">
              <a:rPr lang="fa-IR" smtClean="0">
                <a:solidFill>
                  <a:prstClr val="black"/>
                </a:solidFill>
              </a:rPr>
              <a:pPr/>
              <a:t>21/08/1436</a:t>
            </a:fld>
            <a:endParaRPr lang="fa-IR">
              <a:solidFill>
                <a:prstClr val="black"/>
              </a:solidFill>
            </a:endParaRPr>
          </a:p>
        </p:txBody>
      </p:sp>
      <p:sp>
        <p:nvSpPr>
          <p:cNvPr id="5" name="Footer Placeholder 4"/>
          <p:cNvSpPr>
            <a:spLocks noGrp="1"/>
          </p:cNvSpPr>
          <p:nvPr>
            <p:ph type="ftr" sz="quarter" idx="11"/>
          </p:nvPr>
        </p:nvSpPr>
        <p:spPr/>
        <p:txBody>
          <a:bodyPr/>
          <a:lstStyle>
            <a:extLst/>
          </a:lstStyle>
          <a:p>
            <a:endParaRPr lang="fa-IR">
              <a:solidFill>
                <a:prstClr val="black"/>
              </a:solidFill>
            </a:endParaRPr>
          </a:p>
        </p:txBody>
      </p:sp>
      <p:sp>
        <p:nvSpPr>
          <p:cNvPr id="6" name="Slide Number Placeholder 5"/>
          <p:cNvSpPr>
            <a:spLocks noGrp="1"/>
          </p:cNvSpPr>
          <p:nvPr>
            <p:ph type="sldNum" sz="quarter" idx="12"/>
          </p:nvPr>
        </p:nvSpPr>
        <p:spPr/>
        <p:txBody>
          <a:bodyPr/>
          <a:lstStyle>
            <a:extLst/>
          </a:lstStyle>
          <a:p>
            <a:fld id="{23E0F628-9BE3-42E5-8719-2CCA5D04F8B6}" type="slidenum">
              <a:rPr lang="fa-IR" smtClean="0">
                <a:solidFill>
                  <a:prstClr val="black"/>
                </a:solidFill>
              </a:rPr>
              <a:pPr/>
              <a:t>‹#›</a:t>
            </a:fld>
            <a:endParaRPr lang="fa-IR">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2168055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8D3F021-65E4-4EF2-920F-51C6116BB8EE}" type="datetimeFigureOut">
              <a:rPr lang="fa-IR" smtClean="0">
                <a:solidFill>
                  <a:prstClr val="black"/>
                </a:solidFill>
              </a:rPr>
              <a:pPr/>
              <a:t>21/08/1436</a:t>
            </a:fld>
            <a:endParaRPr lang="fa-IR">
              <a:solidFill>
                <a:prstClr val="black"/>
              </a:solidFill>
            </a:endParaRPr>
          </a:p>
        </p:txBody>
      </p:sp>
      <p:sp>
        <p:nvSpPr>
          <p:cNvPr id="5" name="Footer Placeholder 4"/>
          <p:cNvSpPr>
            <a:spLocks noGrp="1"/>
          </p:cNvSpPr>
          <p:nvPr>
            <p:ph type="ftr" sz="quarter" idx="11"/>
          </p:nvPr>
        </p:nvSpPr>
        <p:spPr/>
        <p:txBody>
          <a:bodyPr/>
          <a:lstStyle>
            <a:extLst/>
          </a:lstStyle>
          <a:p>
            <a:endParaRPr lang="fa-IR">
              <a:solidFill>
                <a:prstClr val="black"/>
              </a:solidFill>
            </a:endParaRPr>
          </a:p>
        </p:txBody>
      </p:sp>
      <p:sp>
        <p:nvSpPr>
          <p:cNvPr id="6" name="Slide Number Placeholder 5"/>
          <p:cNvSpPr>
            <a:spLocks noGrp="1"/>
          </p:cNvSpPr>
          <p:nvPr>
            <p:ph type="sldNum" sz="quarter" idx="12"/>
          </p:nvPr>
        </p:nvSpPr>
        <p:spPr/>
        <p:txBody>
          <a:bodyPr/>
          <a:lstStyle>
            <a:extLst/>
          </a:lstStyle>
          <a:p>
            <a:fld id="{23E0F628-9BE3-42E5-8719-2CCA5D04F8B6}" type="slidenum">
              <a:rPr lang="fa-IR" smtClean="0">
                <a:solidFill>
                  <a:prstClr val="black"/>
                </a:solidFill>
              </a:rPr>
              <a:pPr/>
              <a:t>‹#›</a:t>
            </a:fld>
            <a:endParaRPr lang="fa-IR">
              <a:solidFill>
                <a:prstClr val="black"/>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a:endParaRPr lang="en-US">
              <a:solidFill>
                <a:prstClr val="white"/>
              </a:solidFill>
            </a:endParaRPr>
          </a:p>
        </p:txBody>
      </p:sp>
    </p:spTree>
    <p:extLst>
      <p:ext uri="{BB962C8B-B14F-4D97-AF65-F5344CB8AC3E}">
        <p14:creationId xmlns:p14="http://schemas.microsoft.com/office/powerpoint/2010/main" val="1580890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8D3F021-65E4-4EF2-920F-51C6116BB8EE}" type="datetimeFigureOut">
              <a:rPr lang="fa-IR" smtClean="0">
                <a:solidFill>
                  <a:prstClr val="black"/>
                </a:solidFill>
              </a:rPr>
              <a:pPr/>
              <a:t>21/08/1436</a:t>
            </a:fld>
            <a:endParaRPr lang="fa-IR">
              <a:solidFill>
                <a:prstClr val="black"/>
              </a:solidFill>
            </a:endParaRPr>
          </a:p>
        </p:txBody>
      </p:sp>
      <p:sp>
        <p:nvSpPr>
          <p:cNvPr id="6" name="Footer Placeholder 5"/>
          <p:cNvSpPr>
            <a:spLocks noGrp="1"/>
          </p:cNvSpPr>
          <p:nvPr>
            <p:ph type="ftr" sz="quarter" idx="11"/>
          </p:nvPr>
        </p:nvSpPr>
        <p:spPr/>
        <p:txBody>
          <a:bodyPr/>
          <a:lstStyle>
            <a:extLst/>
          </a:lstStyle>
          <a:p>
            <a:endParaRPr lang="fa-IR">
              <a:solidFill>
                <a:prstClr val="black"/>
              </a:solidFill>
            </a:endParaRPr>
          </a:p>
        </p:txBody>
      </p:sp>
      <p:sp>
        <p:nvSpPr>
          <p:cNvPr id="7" name="Slide Number Placeholder 6"/>
          <p:cNvSpPr>
            <a:spLocks noGrp="1"/>
          </p:cNvSpPr>
          <p:nvPr>
            <p:ph type="sldNum" sz="quarter" idx="12"/>
          </p:nvPr>
        </p:nvSpPr>
        <p:spPr/>
        <p:txBody>
          <a:bodyPr/>
          <a:lstStyle>
            <a:extLst/>
          </a:lstStyle>
          <a:p>
            <a:fld id="{23E0F628-9BE3-42E5-8719-2CCA5D04F8B6}" type="slidenum">
              <a:rPr lang="fa-IR" smtClean="0">
                <a:solidFill>
                  <a:prstClr val="black"/>
                </a:solidFill>
              </a:rPr>
              <a:pPr/>
              <a:t>‹#›</a:t>
            </a:fld>
            <a:endParaRPr lang="fa-IR">
              <a:solidFill>
                <a:prstClr val="black"/>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497851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8D3F021-65E4-4EF2-920F-51C6116BB8EE}" type="datetimeFigureOut">
              <a:rPr lang="fa-IR" smtClean="0">
                <a:solidFill>
                  <a:prstClr val="black"/>
                </a:solidFill>
              </a:rPr>
              <a:pPr/>
              <a:t>21/08/1436</a:t>
            </a:fld>
            <a:endParaRPr lang="fa-IR">
              <a:solidFill>
                <a:prstClr val="black"/>
              </a:solidFill>
            </a:endParaRPr>
          </a:p>
        </p:txBody>
      </p:sp>
      <p:sp>
        <p:nvSpPr>
          <p:cNvPr id="8" name="Footer Placeholder 7"/>
          <p:cNvSpPr>
            <a:spLocks noGrp="1"/>
          </p:cNvSpPr>
          <p:nvPr>
            <p:ph type="ftr" sz="quarter" idx="11"/>
          </p:nvPr>
        </p:nvSpPr>
        <p:spPr/>
        <p:txBody>
          <a:bodyPr/>
          <a:lstStyle>
            <a:extLst/>
          </a:lstStyle>
          <a:p>
            <a:endParaRPr lang="fa-IR">
              <a:solidFill>
                <a:prstClr val="black"/>
              </a:solidFill>
            </a:endParaRPr>
          </a:p>
        </p:txBody>
      </p:sp>
      <p:sp>
        <p:nvSpPr>
          <p:cNvPr id="9" name="Slide Number Placeholder 8"/>
          <p:cNvSpPr>
            <a:spLocks noGrp="1"/>
          </p:cNvSpPr>
          <p:nvPr>
            <p:ph type="sldNum" sz="quarter" idx="12"/>
          </p:nvPr>
        </p:nvSpPr>
        <p:spPr/>
        <p:txBody>
          <a:bodyPr/>
          <a:lstStyle>
            <a:extLst/>
          </a:lstStyle>
          <a:p>
            <a:fld id="{23E0F628-9BE3-42E5-8719-2CCA5D04F8B6}" type="slidenum">
              <a:rPr lang="fa-IR" smtClean="0">
                <a:solidFill>
                  <a:prstClr val="black"/>
                </a:solidFill>
              </a:rPr>
              <a:pPr/>
              <a:t>‹#›</a:t>
            </a:fld>
            <a:endParaRPr lang="fa-IR">
              <a:solidFill>
                <a:prstClr val="black"/>
              </a:solidFill>
            </a:endParaRPr>
          </a:p>
        </p:txBody>
      </p:sp>
    </p:spTree>
    <p:extLst>
      <p:ext uri="{BB962C8B-B14F-4D97-AF65-F5344CB8AC3E}">
        <p14:creationId xmlns:p14="http://schemas.microsoft.com/office/powerpoint/2010/main" val="65400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8D3F021-65E4-4EF2-920F-51C6116BB8EE}" type="datetimeFigureOut">
              <a:rPr lang="fa-IR" smtClean="0">
                <a:solidFill>
                  <a:prstClr val="black"/>
                </a:solidFill>
              </a:rPr>
              <a:pPr/>
              <a:t>21/08/1436</a:t>
            </a:fld>
            <a:endParaRPr lang="fa-IR">
              <a:solidFill>
                <a:prstClr val="black"/>
              </a:solidFill>
            </a:endParaRPr>
          </a:p>
        </p:txBody>
      </p:sp>
      <p:sp>
        <p:nvSpPr>
          <p:cNvPr id="4" name="Footer Placeholder 3"/>
          <p:cNvSpPr>
            <a:spLocks noGrp="1"/>
          </p:cNvSpPr>
          <p:nvPr>
            <p:ph type="ftr" sz="quarter" idx="11"/>
          </p:nvPr>
        </p:nvSpPr>
        <p:spPr/>
        <p:txBody>
          <a:bodyPr/>
          <a:lstStyle>
            <a:extLst/>
          </a:lstStyle>
          <a:p>
            <a:endParaRPr lang="fa-IR">
              <a:solidFill>
                <a:prstClr val="black"/>
              </a:solidFill>
            </a:endParaRPr>
          </a:p>
        </p:txBody>
      </p:sp>
      <p:sp>
        <p:nvSpPr>
          <p:cNvPr id="5" name="Slide Number Placeholder 4"/>
          <p:cNvSpPr>
            <a:spLocks noGrp="1"/>
          </p:cNvSpPr>
          <p:nvPr>
            <p:ph type="sldNum" sz="quarter" idx="12"/>
          </p:nvPr>
        </p:nvSpPr>
        <p:spPr/>
        <p:txBody>
          <a:bodyPr/>
          <a:lstStyle>
            <a:extLst/>
          </a:lstStyle>
          <a:p>
            <a:fld id="{23E0F628-9BE3-42E5-8719-2CCA5D04F8B6}" type="slidenum">
              <a:rPr lang="fa-IR" smtClean="0">
                <a:solidFill>
                  <a:prstClr val="black"/>
                </a:solidFill>
              </a:rPr>
              <a:pPr/>
              <a:t>‹#›</a:t>
            </a:fld>
            <a:endParaRPr lang="fa-IR">
              <a:solidFill>
                <a:prstClr val="black"/>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19493043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8D3F021-65E4-4EF2-920F-51C6116BB8EE}" type="datetimeFigureOut">
              <a:rPr lang="fa-IR" smtClean="0">
                <a:solidFill>
                  <a:prstClr val="black"/>
                </a:solidFill>
              </a:rPr>
              <a:pPr/>
              <a:t>21/08/1436</a:t>
            </a:fld>
            <a:endParaRPr lang="fa-IR">
              <a:solidFill>
                <a:prstClr val="black"/>
              </a:solidFill>
            </a:endParaRPr>
          </a:p>
        </p:txBody>
      </p:sp>
      <p:sp>
        <p:nvSpPr>
          <p:cNvPr id="3" name="Footer Placeholder 2"/>
          <p:cNvSpPr>
            <a:spLocks noGrp="1"/>
          </p:cNvSpPr>
          <p:nvPr>
            <p:ph type="ftr" sz="quarter" idx="11"/>
          </p:nvPr>
        </p:nvSpPr>
        <p:spPr/>
        <p:txBody>
          <a:bodyPr/>
          <a:lstStyle>
            <a:extLst/>
          </a:lstStyle>
          <a:p>
            <a:endParaRPr lang="fa-IR">
              <a:solidFill>
                <a:prstClr val="black"/>
              </a:solidFill>
            </a:endParaRPr>
          </a:p>
        </p:txBody>
      </p:sp>
      <p:sp>
        <p:nvSpPr>
          <p:cNvPr id="4" name="Slide Number Placeholder 3"/>
          <p:cNvSpPr>
            <a:spLocks noGrp="1"/>
          </p:cNvSpPr>
          <p:nvPr>
            <p:ph type="sldNum" sz="quarter" idx="12"/>
          </p:nvPr>
        </p:nvSpPr>
        <p:spPr/>
        <p:txBody>
          <a:bodyPr/>
          <a:lstStyle>
            <a:extLst/>
          </a:lstStyle>
          <a:p>
            <a:fld id="{23E0F628-9BE3-42E5-8719-2CCA5D04F8B6}" type="slidenum">
              <a:rPr lang="fa-IR" smtClean="0">
                <a:solidFill>
                  <a:prstClr val="black"/>
                </a:solidFill>
              </a:rPr>
              <a:pPr/>
              <a:t>‹#›</a:t>
            </a:fld>
            <a:endParaRPr lang="fa-IR">
              <a:solidFill>
                <a:prstClr val="black"/>
              </a:solidFill>
            </a:endParaRPr>
          </a:p>
        </p:txBody>
      </p:sp>
    </p:spTree>
    <p:extLst>
      <p:ext uri="{BB962C8B-B14F-4D97-AF65-F5344CB8AC3E}">
        <p14:creationId xmlns:p14="http://schemas.microsoft.com/office/powerpoint/2010/main" val="30356696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8D3F021-65E4-4EF2-920F-51C6116BB8EE}" type="datetimeFigureOut">
              <a:rPr lang="fa-IR" smtClean="0">
                <a:solidFill>
                  <a:prstClr val="black"/>
                </a:solidFill>
              </a:rPr>
              <a:pPr/>
              <a:t>21/08/1436</a:t>
            </a:fld>
            <a:endParaRPr lang="fa-IR">
              <a:solidFill>
                <a:prstClr val="black"/>
              </a:solidFill>
            </a:endParaRPr>
          </a:p>
        </p:txBody>
      </p:sp>
      <p:sp>
        <p:nvSpPr>
          <p:cNvPr id="6" name="Footer Placeholder 5"/>
          <p:cNvSpPr>
            <a:spLocks noGrp="1"/>
          </p:cNvSpPr>
          <p:nvPr>
            <p:ph type="ftr" sz="quarter" idx="11"/>
          </p:nvPr>
        </p:nvSpPr>
        <p:spPr/>
        <p:txBody>
          <a:bodyPr/>
          <a:lstStyle>
            <a:extLst/>
          </a:lstStyle>
          <a:p>
            <a:endParaRPr lang="fa-IR">
              <a:solidFill>
                <a:prstClr val="black"/>
              </a:solidFill>
            </a:endParaRPr>
          </a:p>
        </p:txBody>
      </p:sp>
      <p:sp>
        <p:nvSpPr>
          <p:cNvPr id="7" name="Slide Number Placeholder 6"/>
          <p:cNvSpPr>
            <a:spLocks noGrp="1"/>
          </p:cNvSpPr>
          <p:nvPr>
            <p:ph type="sldNum" sz="quarter" idx="12"/>
          </p:nvPr>
        </p:nvSpPr>
        <p:spPr/>
        <p:txBody>
          <a:bodyPr/>
          <a:lstStyle>
            <a:extLst/>
          </a:lstStyle>
          <a:p>
            <a:fld id="{23E0F628-9BE3-42E5-8719-2CCA5D04F8B6}" type="slidenum">
              <a:rPr lang="fa-IR" smtClean="0">
                <a:solidFill>
                  <a:prstClr val="black"/>
                </a:solidFill>
              </a:rPr>
              <a:pPr/>
              <a:t>‹#›</a:t>
            </a:fld>
            <a:endParaRPr lang="fa-IR">
              <a:solidFill>
                <a:prstClr val="black"/>
              </a:solidFill>
            </a:endParaRPr>
          </a:p>
        </p:txBody>
      </p:sp>
    </p:spTree>
    <p:extLst>
      <p:ext uri="{BB962C8B-B14F-4D97-AF65-F5344CB8AC3E}">
        <p14:creationId xmlns:p14="http://schemas.microsoft.com/office/powerpoint/2010/main" val="2139404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AE9E31B-5E90-42D4-897D-D41370DED4E1}" type="datetimeFigureOut">
              <a:rPr lang="fa-IR" smtClean="0"/>
              <a:pPr/>
              <a:t>21/08/1436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BF93518-085E-4074-B912-030D84270679}" type="slidenum">
              <a:rPr lang="fa-IR" smtClean="0"/>
              <a:pPr/>
              <a:t>‹#›</a:t>
            </a:fld>
            <a:endParaRPr lang="fa-IR"/>
          </a:p>
        </p:txBody>
      </p:sp>
    </p:spTree>
    <p:extLst>
      <p:ext uri="{BB962C8B-B14F-4D97-AF65-F5344CB8AC3E}">
        <p14:creationId xmlns:p14="http://schemas.microsoft.com/office/powerpoint/2010/main" val="11221190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8D3F021-65E4-4EF2-920F-51C6116BB8EE}" type="datetimeFigureOut">
              <a:rPr lang="fa-IR" smtClean="0">
                <a:solidFill>
                  <a:prstClr val="black"/>
                </a:solidFill>
              </a:rPr>
              <a:pPr/>
              <a:t>21/08/1436</a:t>
            </a:fld>
            <a:endParaRPr lang="fa-IR">
              <a:solidFill>
                <a:prstClr val="black"/>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solidFill>
                <a:prstClr val="black"/>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3E0F628-9BE3-42E5-8719-2CCA5D04F8B6}" type="slidenum">
              <a:rPr lang="fa-IR" smtClean="0">
                <a:solidFill>
                  <a:prstClr val="black"/>
                </a:solidFill>
              </a:rPr>
              <a:pPr/>
              <a:t>‹#›</a:t>
            </a:fld>
            <a:endParaRPr lang="fa-IR">
              <a:solidFill>
                <a:prstClr val="black"/>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r" rtl="1"/>
            <a:endParaRPr lang="en-US">
              <a:solidFill>
                <a:prstClr val="black"/>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r" rtl="1"/>
            <a:endParaRPr lang="en-US">
              <a:solidFill>
                <a:prstClr val="black"/>
              </a:solidFill>
            </a:endParaRPr>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1"/>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a:endParaRPr lang="en-US">
              <a:solidFill>
                <a:prstClr val="white"/>
              </a:solidFill>
            </a:endParaRPr>
          </a:p>
        </p:txBody>
      </p:sp>
    </p:spTree>
    <p:extLst>
      <p:ext uri="{BB962C8B-B14F-4D97-AF65-F5344CB8AC3E}">
        <p14:creationId xmlns:p14="http://schemas.microsoft.com/office/powerpoint/2010/main" val="21306298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D3F021-65E4-4EF2-920F-51C6116BB8EE}" type="datetimeFigureOut">
              <a:rPr lang="fa-IR" smtClean="0">
                <a:solidFill>
                  <a:prstClr val="black"/>
                </a:solidFill>
              </a:rPr>
              <a:pPr/>
              <a:t>21/08/1436</a:t>
            </a:fld>
            <a:endParaRPr lang="fa-IR">
              <a:solidFill>
                <a:prstClr val="black"/>
              </a:solidFill>
            </a:endParaRPr>
          </a:p>
        </p:txBody>
      </p:sp>
      <p:sp>
        <p:nvSpPr>
          <p:cNvPr id="5" name="Footer Placeholder 4"/>
          <p:cNvSpPr>
            <a:spLocks noGrp="1"/>
          </p:cNvSpPr>
          <p:nvPr>
            <p:ph type="ftr" sz="quarter" idx="11"/>
          </p:nvPr>
        </p:nvSpPr>
        <p:spPr/>
        <p:txBody>
          <a:bodyPr/>
          <a:lstStyle>
            <a:extLst/>
          </a:lstStyle>
          <a:p>
            <a:endParaRPr lang="fa-IR">
              <a:solidFill>
                <a:prstClr val="black"/>
              </a:solidFill>
            </a:endParaRPr>
          </a:p>
        </p:txBody>
      </p:sp>
      <p:sp>
        <p:nvSpPr>
          <p:cNvPr id="6" name="Slide Number Placeholder 5"/>
          <p:cNvSpPr>
            <a:spLocks noGrp="1"/>
          </p:cNvSpPr>
          <p:nvPr>
            <p:ph type="sldNum" sz="quarter" idx="12"/>
          </p:nvPr>
        </p:nvSpPr>
        <p:spPr/>
        <p:txBody>
          <a:bodyPr/>
          <a:lstStyle>
            <a:extLst/>
          </a:lstStyle>
          <a:p>
            <a:fld id="{23E0F628-9BE3-42E5-8719-2CCA5D04F8B6}" type="slidenum">
              <a:rPr lang="fa-IR" smtClean="0">
                <a:solidFill>
                  <a:prstClr val="black"/>
                </a:solidFill>
              </a:rPr>
              <a:pPr/>
              <a:t>‹#›</a:t>
            </a:fld>
            <a:endParaRPr lang="fa-IR">
              <a:solidFill>
                <a:prstClr val="black"/>
              </a:solidFill>
            </a:endParaRPr>
          </a:p>
        </p:txBody>
      </p:sp>
    </p:spTree>
    <p:extLst>
      <p:ext uri="{BB962C8B-B14F-4D97-AF65-F5344CB8AC3E}">
        <p14:creationId xmlns:p14="http://schemas.microsoft.com/office/powerpoint/2010/main" val="17122679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D3F021-65E4-4EF2-920F-51C6116BB8EE}" type="datetimeFigureOut">
              <a:rPr lang="fa-IR" smtClean="0">
                <a:solidFill>
                  <a:prstClr val="black"/>
                </a:solidFill>
              </a:rPr>
              <a:pPr/>
              <a:t>21/08/1436</a:t>
            </a:fld>
            <a:endParaRPr lang="fa-IR">
              <a:solidFill>
                <a:prstClr val="black"/>
              </a:solidFill>
            </a:endParaRPr>
          </a:p>
        </p:txBody>
      </p:sp>
      <p:sp>
        <p:nvSpPr>
          <p:cNvPr id="5" name="Footer Placeholder 4"/>
          <p:cNvSpPr>
            <a:spLocks noGrp="1"/>
          </p:cNvSpPr>
          <p:nvPr>
            <p:ph type="ftr" sz="quarter" idx="11"/>
          </p:nvPr>
        </p:nvSpPr>
        <p:spPr/>
        <p:txBody>
          <a:bodyPr/>
          <a:lstStyle>
            <a:extLst/>
          </a:lstStyle>
          <a:p>
            <a:endParaRPr lang="fa-IR">
              <a:solidFill>
                <a:prstClr val="black"/>
              </a:solidFill>
            </a:endParaRPr>
          </a:p>
        </p:txBody>
      </p:sp>
      <p:sp>
        <p:nvSpPr>
          <p:cNvPr id="6" name="Slide Number Placeholder 5"/>
          <p:cNvSpPr>
            <a:spLocks noGrp="1"/>
          </p:cNvSpPr>
          <p:nvPr>
            <p:ph type="sldNum" sz="quarter" idx="12"/>
          </p:nvPr>
        </p:nvSpPr>
        <p:spPr/>
        <p:txBody>
          <a:bodyPr/>
          <a:lstStyle>
            <a:extLst/>
          </a:lstStyle>
          <a:p>
            <a:fld id="{23E0F628-9BE3-42E5-8719-2CCA5D04F8B6}" type="slidenum">
              <a:rPr lang="fa-IR" smtClean="0">
                <a:solidFill>
                  <a:prstClr val="black"/>
                </a:solidFill>
              </a:rPr>
              <a:pPr/>
              <a:t>‹#›</a:t>
            </a:fld>
            <a:endParaRPr lang="fa-IR">
              <a:solidFill>
                <a:prstClr val="black"/>
              </a:solidFill>
            </a:endParaRPr>
          </a:p>
        </p:txBody>
      </p:sp>
    </p:spTree>
    <p:extLst>
      <p:ext uri="{BB962C8B-B14F-4D97-AF65-F5344CB8AC3E}">
        <p14:creationId xmlns:p14="http://schemas.microsoft.com/office/powerpoint/2010/main" val="1798831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E9E31B-5E90-42D4-897D-D41370DED4E1}" type="datetimeFigureOut">
              <a:rPr lang="fa-IR" smtClean="0"/>
              <a:pPr/>
              <a:t>21/08/1436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BF93518-085E-4074-B912-030D84270679}" type="slidenum">
              <a:rPr lang="fa-IR" smtClean="0"/>
              <a:pPr/>
              <a:t>‹#›</a:t>
            </a:fld>
            <a:endParaRPr lang="fa-IR"/>
          </a:p>
        </p:txBody>
      </p:sp>
    </p:spTree>
    <p:extLst>
      <p:ext uri="{BB962C8B-B14F-4D97-AF65-F5344CB8AC3E}">
        <p14:creationId xmlns:p14="http://schemas.microsoft.com/office/powerpoint/2010/main" val="1694820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FAE9E31B-5E90-42D4-897D-D41370DED4E1}" type="datetimeFigureOut">
              <a:rPr lang="fa-IR" smtClean="0"/>
              <a:pPr/>
              <a:t>21/08/1436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BF93518-085E-4074-B912-030D84270679}" type="slidenum">
              <a:rPr lang="fa-IR" smtClean="0"/>
              <a:pPr/>
              <a:t>‹#›</a:t>
            </a:fld>
            <a:endParaRPr lang="fa-IR"/>
          </a:p>
        </p:txBody>
      </p:sp>
    </p:spTree>
    <p:extLst>
      <p:ext uri="{BB962C8B-B14F-4D97-AF65-F5344CB8AC3E}">
        <p14:creationId xmlns:p14="http://schemas.microsoft.com/office/powerpoint/2010/main" val="28737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FAE9E31B-5E90-42D4-897D-D41370DED4E1}" type="datetimeFigureOut">
              <a:rPr lang="fa-IR" smtClean="0"/>
              <a:pPr/>
              <a:t>21/08/1436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BF93518-085E-4074-B912-030D84270679}" type="slidenum">
              <a:rPr lang="fa-IR" smtClean="0"/>
              <a:pPr/>
              <a:t>‹#›</a:t>
            </a:fld>
            <a:endParaRPr lang="fa-IR"/>
          </a:p>
        </p:txBody>
      </p:sp>
    </p:spTree>
    <p:extLst>
      <p:ext uri="{BB962C8B-B14F-4D97-AF65-F5344CB8AC3E}">
        <p14:creationId xmlns:p14="http://schemas.microsoft.com/office/powerpoint/2010/main" val="2565394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FAE9E31B-5E90-42D4-897D-D41370DED4E1}" type="datetimeFigureOut">
              <a:rPr lang="fa-IR" smtClean="0"/>
              <a:pPr/>
              <a:t>21/08/1436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BF93518-085E-4074-B912-030D84270679}" type="slidenum">
              <a:rPr lang="fa-IR" smtClean="0"/>
              <a:pPr/>
              <a:t>‹#›</a:t>
            </a:fld>
            <a:endParaRPr lang="fa-IR"/>
          </a:p>
        </p:txBody>
      </p:sp>
    </p:spTree>
    <p:extLst>
      <p:ext uri="{BB962C8B-B14F-4D97-AF65-F5344CB8AC3E}">
        <p14:creationId xmlns:p14="http://schemas.microsoft.com/office/powerpoint/2010/main" val="3988976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9E31B-5E90-42D4-897D-D41370DED4E1}" type="datetimeFigureOut">
              <a:rPr lang="fa-IR" smtClean="0"/>
              <a:pPr/>
              <a:t>21/08/1436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BF93518-085E-4074-B912-030D84270679}" type="slidenum">
              <a:rPr lang="fa-IR" smtClean="0"/>
              <a:pPr/>
              <a:t>‹#›</a:t>
            </a:fld>
            <a:endParaRPr lang="fa-IR"/>
          </a:p>
        </p:txBody>
      </p:sp>
    </p:spTree>
    <p:extLst>
      <p:ext uri="{BB962C8B-B14F-4D97-AF65-F5344CB8AC3E}">
        <p14:creationId xmlns:p14="http://schemas.microsoft.com/office/powerpoint/2010/main" val="138960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9E31B-5E90-42D4-897D-D41370DED4E1}" type="datetimeFigureOut">
              <a:rPr lang="fa-IR" smtClean="0"/>
              <a:pPr/>
              <a:t>21/08/1436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BF93518-085E-4074-B912-030D84270679}" type="slidenum">
              <a:rPr lang="fa-IR" smtClean="0"/>
              <a:pPr/>
              <a:t>‹#›</a:t>
            </a:fld>
            <a:endParaRPr lang="fa-IR"/>
          </a:p>
        </p:txBody>
      </p:sp>
    </p:spTree>
    <p:extLst>
      <p:ext uri="{BB962C8B-B14F-4D97-AF65-F5344CB8AC3E}">
        <p14:creationId xmlns:p14="http://schemas.microsoft.com/office/powerpoint/2010/main" val="2684451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9E31B-5E90-42D4-897D-D41370DED4E1}" type="datetimeFigureOut">
              <a:rPr lang="fa-IR" smtClean="0"/>
              <a:pPr/>
              <a:t>21/08/1436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BF93518-085E-4074-B912-030D84270679}" type="slidenum">
              <a:rPr lang="fa-IR" smtClean="0"/>
              <a:pPr/>
              <a:t>‹#›</a:t>
            </a:fld>
            <a:endParaRPr lang="fa-IR"/>
          </a:p>
        </p:txBody>
      </p:sp>
    </p:spTree>
    <p:extLst>
      <p:ext uri="{BB962C8B-B14F-4D97-AF65-F5344CB8AC3E}">
        <p14:creationId xmlns:p14="http://schemas.microsoft.com/office/powerpoint/2010/main" val="16227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AE9E31B-5E90-42D4-897D-D41370DED4E1}" type="datetimeFigureOut">
              <a:rPr lang="fa-IR" smtClean="0"/>
              <a:pPr/>
              <a:t>21/08/1436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BF93518-085E-4074-B912-030D84270679}" type="slidenum">
              <a:rPr lang="fa-IR" smtClean="0"/>
              <a:pPr/>
              <a:t>‹#›</a:t>
            </a:fld>
            <a:endParaRPr lang="fa-IR"/>
          </a:p>
        </p:txBody>
      </p:sp>
    </p:spTree>
    <p:extLst>
      <p:ext uri="{BB962C8B-B14F-4D97-AF65-F5344CB8AC3E}">
        <p14:creationId xmlns:p14="http://schemas.microsoft.com/office/powerpoint/2010/main" val="1041474836"/>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r" rtl="1"/>
            <a:endParaRPr lang="en-US">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r" rtl="1"/>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1"/>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1"/>
            <a:fld id="{38D3F021-65E4-4EF2-920F-51C6116BB8EE}" type="datetimeFigureOut">
              <a:rPr lang="fa-IR" smtClean="0">
                <a:solidFill>
                  <a:prstClr val="black"/>
                </a:solidFill>
              </a:rPr>
              <a:pPr rtl="1"/>
              <a:t>21/08/1436</a:t>
            </a:fld>
            <a:endParaRPr lang="fa-IR">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1"/>
            <a:endParaRPr lang="fa-IR">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1"/>
            <a:fld id="{23E0F628-9BE3-42E5-8719-2CCA5D04F8B6}" type="slidenum">
              <a:rPr lang="fa-IR" smtClean="0">
                <a:solidFill>
                  <a:prstClr val="black"/>
                </a:solidFill>
              </a:rPr>
              <a:pPr rtl="1"/>
              <a:t>‹#›</a:t>
            </a:fld>
            <a:endParaRPr lang="fa-IR">
              <a:solidFill>
                <a:prstClr val="black"/>
              </a:solidFill>
            </a:endParaRPr>
          </a:p>
        </p:txBody>
      </p:sp>
    </p:spTree>
    <p:extLst>
      <p:ext uri="{BB962C8B-B14F-4D97-AF65-F5344CB8AC3E}">
        <p14:creationId xmlns:p14="http://schemas.microsoft.com/office/powerpoint/2010/main" val="3215553219"/>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Besmeallah-004.jpg"/>
          <p:cNvPicPr>
            <a:picLocks noGrp="1" noChangeAspect="1"/>
          </p:cNvPicPr>
          <p:nvPr>
            <p:ph idx="1"/>
          </p:nvPr>
        </p:nvPicPr>
        <p:blipFill>
          <a:blip r:embed="rId2"/>
          <a:stretch>
            <a:fillRect/>
          </a:stretch>
        </p:blipFill>
        <p:spPr>
          <a:xfrm>
            <a:off x="0" y="0"/>
            <a:ext cx="9144000" cy="6858000"/>
          </a:xfrm>
        </p:spPr>
      </p:pic>
      <p:sp>
        <p:nvSpPr>
          <p:cNvPr id="4" name="Slide Number Placeholder 3"/>
          <p:cNvSpPr>
            <a:spLocks noGrp="1"/>
          </p:cNvSpPr>
          <p:nvPr>
            <p:ph type="sldNum" sz="quarter" idx="12"/>
          </p:nvPr>
        </p:nvSpPr>
        <p:spPr>
          <a:xfrm>
            <a:off x="8385048" y="6400800"/>
            <a:ext cx="758952" cy="246888"/>
          </a:xfrm>
        </p:spPr>
        <p:txBody>
          <a:bodyPr>
            <a:normAutofit/>
          </a:bodyPr>
          <a:lstStyle/>
          <a:p>
            <a:endParaRPr lang="fa-IR"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467600" cy="5364163"/>
          </a:xfrm>
        </p:spPr>
        <p:txBody>
          <a:bodyPr>
            <a:noAutofit/>
          </a:bodyPr>
          <a:lstStyle/>
          <a:p>
            <a:pPr algn="r">
              <a:buNone/>
            </a:pPr>
            <a:r>
              <a:rPr lang="ar-SA" sz="2400" dirty="0">
                <a:latin typeface="Arial" pitchFamily="34" charset="0"/>
                <a:cs typeface="Arial" pitchFamily="34" charset="0"/>
              </a:rPr>
              <a:t>بعلاوه سند حمل قید شده در اعتبار اسنادی الزماً مربوط به وسیله حمل مورد نظر می‌باشد ثانیاً اینکوترمز با برخی از وظایف و تکالیف معین سروکار دارد مانند وظیفه فروشنده در مورد قرار دادن کالا در اختیار خریدار یا تسلیم و تحویل آن جهت حمل یا تحویل در مقصد و همچنین وظایف مربوط به تقسیم خطر (ریسک) بین طرفین در موارد مذکور بعلاوه وظایف دیگری که اینکوترمز به آنها مربوط می‌شود عبارتند از ترخیص کالا برای صدور و ورود بسته بندی کالا وظایف خریدار در مورد تحویل گرفتن کالا همچنین تکلیف اثبات اینکه وظایف مربوط کاملاً انجام شده است می باشد اگر چه اینکوترمز برای اجرای </a:t>
            </a:r>
            <a:r>
              <a:rPr lang="ar-SA" sz="2400" dirty="0" smtClean="0">
                <a:latin typeface="Arial" pitchFamily="34" charset="0"/>
                <a:cs typeface="Arial" pitchFamily="34" charset="0"/>
              </a:rPr>
              <a:t>قرار</a:t>
            </a:r>
            <a:r>
              <a:rPr lang="fa-IR" sz="2400" dirty="0" smtClean="0">
                <a:latin typeface="Arial" pitchFamily="34" charset="0"/>
                <a:cs typeface="Arial" pitchFamily="34" charset="0"/>
              </a:rPr>
              <a:t>داد</a:t>
            </a:r>
            <a:r>
              <a:rPr lang="ar-SA" sz="2400" dirty="0" smtClean="0">
                <a:latin typeface="Arial" pitchFamily="34" charset="0"/>
                <a:cs typeface="Arial" pitchFamily="34" charset="0"/>
              </a:rPr>
              <a:t> فروش </a:t>
            </a:r>
            <a:r>
              <a:rPr lang="ar-SA" sz="2400" dirty="0">
                <a:latin typeface="Arial" pitchFamily="34" charset="0"/>
                <a:cs typeface="Arial" pitchFamily="34" charset="0"/>
              </a:rPr>
              <a:t>فوق العاده مهم می باشد ولی بسیاری از مشکلاتی که ممکن است در قرارداد بوجود آید مانند انتقال مالکیت (کالا) و سایر حقوق مالکیت ناشی از آن و نقص قرار داد و عواقب برائت از مسئولیت در موارد خاص ارتباطی با اینکوترمز ندارد.</a:t>
            </a:r>
            <a:endParaRPr lang="en-US" sz="2400" dirty="0">
              <a:latin typeface="Arial" pitchFamily="34" charset="0"/>
              <a:cs typeface="Arial" pitchFamily="34" charset="0"/>
            </a:endParaRP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07185419"/>
      </p:ext>
    </p:extLst>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260648"/>
            <a:ext cx="7772400" cy="1829761"/>
          </a:xfrm>
          <a:solidFill>
            <a:srgbClr val="92D050"/>
          </a:solidFill>
        </p:spPr>
        <p:txBody>
          <a:bodyPr/>
          <a:lstStyle/>
          <a:p>
            <a:r>
              <a:rPr lang="fa-IR" smtClean="0"/>
              <a:t>اصطلاحات تجاری بین المللی اینکوترمز</a:t>
            </a:r>
            <a:endParaRPr lang="fa-IR" dirty="0"/>
          </a:p>
        </p:txBody>
      </p:sp>
      <p:sp>
        <p:nvSpPr>
          <p:cNvPr id="3" name="Subtitle 2"/>
          <p:cNvSpPr>
            <a:spLocks noGrp="1"/>
          </p:cNvSpPr>
          <p:nvPr>
            <p:ph type="subTitle" idx="1"/>
          </p:nvPr>
        </p:nvSpPr>
        <p:spPr>
          <a:xfrm>
            <a:off x="685800" y="2492896"/>
            <a:ext cx="8134672" cy="2318415"/>
          </a:xfrm>
        </p:spPr>
        <p:txBody>
          <a:bodyPr/>
          <a:lstStyle/>
          <a:p>
            <a:r>
              <a:rPr lang="fa-IR" dirty="0" smtClean="0">
                <a:solidFill>
                  <a:schemeClr val="tx1"/>
                </a:solidFill>
              </a:rPr>
              <a:t>اینکوترمز عبارت است از قواعد استاندارد بین المللی تدوین شده توسط اتاق بازرگانی بین المللی که چگونگی تقسیم و تسهیم هزینه ها،تعهدات قراردادی وریسک ها را در معاملات بین فروشنده وخریدار مشخص میکند </a:t>
            </a:r>
            <a:endParaRPr lang="fa-IR" dirty="0">
              <a:solidFill>
                <a:schemeClr val="tx1"/>
              </a:solidFill>
            </a:endParaRPr>
          </a:p>
        </p:txBody>
      </p:sp>
    </p:spTree>
    <p:extLst>
      <p:ext uri="{BB962C8B-B14F-4D97-AF65-F5344CB8AC3E}">
        <p14:creationId xmlns:p14="http://schemas.microsoft.com/office/powerpoint/2010/main" val="373787846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5747254"/>
          </a:xfrm>
          <a:solidFill>
            <a:schemeClr val="bg1">
              <a:lumMod val="65000"/>
            </a:schemeClr>
          </a:solidFill>
        </p:spPr>
        <p:txBody>
          <a:bodyPr>
            <a:normAutofit fontScale="92500" lnSpcReduction="20000"/>
          </a:bodyPr>
          <a:lstStyle/>
          <a:p>
            <a:pPr algn="ctr"/>
            <a:r>
              <a:rPr lang="fa-IR" dirty="0" smtClean="0"/>
              <a:t>اینکوترمز به انتقال مالکیت و مسائل مربوط به مالکیت معنوی </a:t>
            </a:r>
          </a:p>
          <a:p>
            <a:pPr marL="109728" indent="0" algn="ctr">
              <a:buNone/>
            </a:pPr>
            <a:r>
              <a:rPr lang="fa-IR" dirty="0"/>
              <a:t> </a:t>
            </a:r>
            <a:r>
              <a:rPr lang="fa-IR" dirty="0" smtClean="0"/>
              <a:t>  نمی پردازد .همچنین به امور قضایی وحل وفصل اختلافات نیز</a:t>
            </a:r>
          </a:p>
          <a:p>
            <a:pPr marL="109728" indent="0" algn="ctr">
              <a:buNone/>
            </a:pPr>
            <a:r>
              <a:rPr lang="fa-IR" dirty="0"/>
              <a:t> </a:t>
            </a:r>
            <a:r>
              <a:rPr lang="fa-IR" dirty="0" smtClean="0"/>
              <a:t>   ورود نمیکند</a:t>
            </a:r>
          </a:p>
          <a:p>
            <a:pPr marL="109728" indent="0" algn="ctr">
              <a:buNone/>
            </a:pPr>
            <a:r>
              <a:rPr lang="fa-IR" dirty="0" smtClean="0"/>
              <a:t>  </a:t>
            </a:r>
          </a:p>
          <a:p>
            <a:pPr marL="109728" indent="0" algn="ctr">
              <a:buNone/>
            </a:pPr>
            <a:r>
              <a:rPr lang="fa-IR" dirty="0" smtClean="0"/>
              <a:t> اغلب افراد فکر میکنند اینکوترمز مشکلات ایجاد شده در زمان </a:t>
            </a:r>
          </a:p>
          <a:p>
            <a:pPr marL="109728" indent="0" algn="ctr">
              <a:buNone/>
            </a:pPr>
            <a:r>
              <a:rPr lang="fa-IR" dirty="0"/>
              <a:t> </a:t>
            </a:r>
            <a:r>
              <a:rPr lang="fa-IR" dirty="0" smtClean="0"/>
              <a:t>  اجرای قراداد را حل مینماید در صورتی که اینکوترمز پیامدهای</a:t>
            </a:r>
          </a:p>
          <a:p>
            <a:pPr marL="109728" indent="0" algn="ctr">
              <a:buNone/>
            </a:pPr>
            <a:r>
              <a:rPr lang="fa-IR" dirty="0"/>
              <a:t> </a:t>
            </a:r>
            <a:r>
              <a:rPr lang="fa-IR" dirty="0" smtClean="0"/>
              <a:t>  نقض قرارداد را مورد بررسی قرار نمیدهد</a:t>
            </a:r>
          </a:p>
          <a:p>
            <a:pPr marL="109728" indent="0" algn="ctr">
              <a:buNone/>
            </a:pPr>
            <a:endParaRPr lang="fa-IR" dirty="0" smtClean="0"/>
          </a:p>
          <a:p>
            <a:pPr marL="109728" indent="0" algn="ctr">
              <a:buNone/>
            </a:pPr>
            <a:r>
              <a:rPr lang="fa-IR" dirty="0" smtClean="0"/>
              <a:t>   هرچند در تفسیر اینکوترمز بعضی موارد نقض قرارداد تحلیل </a:t>
            </a:r>
          </a:p>
          <a:p>
            <a:pPr marL="109728" indent="0" algn="ctr">
              <a:buNone/>
            </a:pPr>
            <a:r>
              <a:rPr lang="fa-IR" dirty="0"/>
              <a:t> </a:t>
            </a:r>
            <a:r>
              <a:rPr lang="fa-IR" dirty="0" smtClean="0"/>
              <a:t>  میشود اما چگونگی برخورد وپیامدهای آن مورد تحلیل قرار نمیگیرد</a:t>
            </a:r>
          </a:p>
          <a:p>
            <a:pPr marL="109728" indent="0" algn="ctr">
              <a:buNone/>
            </a:pPr>
            <a:r>
              <a:rPr lang="fa-IR" dirty="0" smtClean="0"/>
              <a:t>به جز انتقال زودرس یا زود هنگام خطرات از فروشنده به خریدار </a:t>
            </a:r>
          </a:p>
          <a:p>
            <a:pPr marL="109728" indent="0" algn="ctr">
              <a:buNone/>
            </a:pPr>
            <a:r>
              <a:rPr lang="fa-IR" dirty="0" smtClean="0"/>
              <a:t>قصور خریدار برای تحویل گرفتن کالا و یا عدم معرفی شرکت حمل کننده در دسته</a:t>
            </a:r>
            <a:r>
              <a:rPr lang="en-US" dirty="0" smtClean="0"/>
              <a:t> F</a:t>
            </a:r>
            <a:r>
              <a:rPr lang="fa-IR" dirty="0" smtClean="0"/>
              <a:t>از سوی خریدار در زمان مقرر از جمله این موارد میباشد  </a:t>
            </a:r>
          </a:p>
          <a:p>
            <a:pPr marL="109728" indent="0" algn="ctr">
              <a:buNone/>
            </a:pPr>
            <a:endParaRPr lang="fa-IR" dirty="0" smtClean="0"/>
          </a:p>
          <a:p>
            <a:pPr marL="109728" indent="0">
              <a:buNone/>
            </a:pPr>
            <a:r>
              <a:rPr lang="fa-IR" dirty="0"/>
              <a:t> </a:t>
            </a:r>
            <a:r>
              <a:rPr lang="fa-IR" dirty="0" smtClean="0"/>
              <a:t>  </a:t>
            </a:r>
          </a:p>
          <a:p>
            <a:pPr marL="109728" indent="0">
              <a:buNone/>
            </a:pPr>
            <a:endParaRPr lang="fa-IR" dirty="0"/>
          </a:p>
        </p:txBody>
      </p:sp>
    </p:spTree>
    <p:extLst>
      <p:ext uri="{BB962C8B-B14F-4D97-AF65-F5344CB8AC3E}">
        <p14:creationId xmlns:p14="http://schemas.microsoft.com/office/powerpoint/2010/main" val="291025174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fade">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fade">
                                      <p:cBhvr>
                                        <p:cTn id="62" dur="5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
                                            <p:txEl>
                                              <p:pRg st="13" end="13"/>
                                            </p:txEl>
                                          </p:spTgt>
                                        </p:tgtEl>
                                        <p:attrNameLst>
                                          <p:attrName>style.visibility</p:attrName>
                                        </p:attrNameLst>
                                      </p:cBhvr>
                                      <p:to>
                                        <p:strVal val="visible"/>
                                      </p:to>
                                    </p:set>
                                    <p:animEffect transition="in" filter="fade">
                                      <p:cBhvr>
                                        <p:cTn id="67"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80920" cy="4525963"/>
          </a:xfrm>
          <a:solidFill>
            <a:schemeClr val="bg1">
              <a:lumMod val="85000"/>
            </a:schemeClr>
          </a:solidFill>
          <a:ln>
            <a:solidFill>
              <a:schemeClr val="accent1"/>
            </a:solidFill>
          </a:ln>
        </p:spPr>
        <p:txBody>
          <a:bodyPr/>
          <a:lstStyle/>
          <a:p>
            <a:r>
              <a:rPr lang="fa-IR" dirty="0" smtClean="0"/>
              <a:t>از ابتدا اتاق بازرگانی بین المللی قصد ارائه اینکوترمز را در قالب کنوانسیون بین المللی نداشت که با تصویب آن توسط کشورها بخشی از قوانین ملی آن ها محسوب شده و اعمال آن به توافق طرفین نیاز نداشته باشد</a:t>
            </a:r>
          </a:p>
          <a:p>
            <a:r>
              <a:rPr lang="fa-IR" dirty="0" smtClean="0"/>
              <a:t>بر این اساس اینکوترمز به عنوان مقررات اختیاری در دسترس تجار و شرکت های تجاری قرار گرفته که در صورت تمایل از آن استفاده کنند </a:t>
            </a:r>
          </a:p>
          <a:p>
            <a:endParaRPr lang="fa-IR" dirty="0"/>
          </a:p>
        </p:txBody>
      </p:sp>
      <p:sp>
        <p:nvSpPr>
          <p:cNvPr id="3" name="Title 2"/>
          <p:cNvSpPr>
            <a:spLocks noGrp="1"/>
          </p:cNvSpPr>
          <p:nvPr>
            <p:ph type="title"/>
          </p:nvPr>
        </p:nvSpPr>
        <p:spPr>
          <a:xfrm>
            <a:off x="457200" y="274638"/>
            <a:ext cx="8291264" cy="1066130"/>
          </a:xfrm>
          <a:solidFill>
            <a:srgbClr val="92D050"/>
          </a:solidFill>
        </p:spPr>
        <p:txBody>
          <a:bodyPr/>
          <a:lstStyle/>
          <a:p>
            <a:r>
              <a:rPr lang="fa-IR" dirty="0" smtClean="0"/>
              <a:t>جایگاه حقوقی وقلمرو اینکوترمز</a:t>
            </a:r>
            <a:endParaRPr lang="fa-IR" dirty="0"/>
          </a:p>
        </p:txBody>
      </p:sp>
    </p:spTree>
    <p:extLst>
      <p:ext uri="{BB962C8B-B14F-4D97-AF65-F5344CB8AC3E}">
        <p14:creationId xmlns:p14="http://schemas.microsoft.com/office/powerpoint/2010/main" val="3102007707"/>
      </p:ext>
    </p:extLst>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0" nodeType="clickEffect">
                                  <p:stCondLst>
                                    <p:cond delay="0"/>
                                  </p:stCondLst>
                                  <p:childTnLst>
                                    <p:animRot by="120000">
                                      <p:cBhvr>
                                        <p:cTn id="11" dur="100" fill="hold">
                                          <p:stCondLst>
                                            <p:cond delay="0"/>
                                          </p:stCondLst>
                                        </p:cTn>
                                        <p:tgtEl>
                                          <p:spTgt spid="2">
                                            <p:bg/>
                                          </p:spTgt>
                                        </p:tgtEl>
                                        <p:attrNameLst>
                                          <p:attrName>r</p:attrName>
                                        </p:attrNameLst>
                                      </p:cBhvr>
                                    </p:animRot>
                                    <p:animRot by="-240000">
                                      <p:cBhvr>
                                        <p:cTn id="12" dur="200" fill="hold">
                                          <p:stCondLst>
                                            <p:cond delay="200"/>
                                          </p:stCondLst>
                                        </p:cTn>
                                        <p:tgtEl>
                                          <p:spTgt spid="2">
                                            <p:bg/>
                                          </p:spTgt>
                                        </p:tgtEl>
                                        <p:attrNameLst>
                                          <p:attrName>r</p:attrName>
                                        </p:attrNameLst>
                                      </p:cBhvr>
                                    </p:animRot>
                                    <p:animRot by="240000">
                                      <p:cBhvr>
                                        <p:cTn id="13" dur="200" fill="hold">
                                          <p:stCondLst>
                                            <p:cond delay="400"/>
                                          </p:stCondLst>
                                        </p:cTn>
                                        <p:tgtEl>
                                          <p:spTgt spid="2">
                                            <p:bg/>
                                          </p:spTgt>
                                        </p:tgtEl>
                                        <p:attrNameLst>
                                          <p:attrName>r</p:attrName>
                                        </p:attrNameLst>
                                      </p:cBhvr>
                                    </p:animRot>
                                    <p:animRot by="-240000">
                                      <p:cBhvr>
                                        <p:cTn id="14" dur="200" fill="hold">
                                          <p:stCondLst>
                                            <p:cond delay="600"/>
                                          </p:stCondLst>
                                        </p:cTn>
                                        <p:tgtEl>
                                          <p:spTgt spid="2">
                                            <p:bg/>
                                          </p:spTgt>
                                        </p:tgtEl>
                                        <p:attrNameLst>
                                          <p:attrName>r</p:attrName>
                                        </p:attrNameLst>
                                      </p:cBhvr>
                                    </p:animRot>
                                    <p:animRot by="120000">
                                      <p:cBhvr>
                                        <p:cTn id="15" dur="200" fill="hold">
                                          <p:stCondLst>
                                            <p:cond delay="800"/>
                                          </p:stCondLst>
                                        </p:cTn>
                                        <p:tgtEl>
                                          <p:spTgt spid="2">
                                            <p:bg/>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grpId="0" nodeType="clickEffect">
                                  <p:stCondLst>
                                    <p:cond delay="0"/>
                                  </p:stCondLst>
                                  <p:childTnLst>
                                    <p:animRot by="120000">
                                      <p:cBhvr>
                                        <p:cTn id="19" dur="100" fill="hold">
                                          <p:stCondLst>
                                            <p:cond delay="0"/>
                                          </p:stCondLst>
                                        </p:cTn>
                                        <p:tgtEl>
                                          <p:spTgt spid="2">
                                            <p:txEl>
                                              <p:pRg st="0" end="0"/>
                                            </p:txEl>
                                          </p:spTgt>
                                        </p:tgtEl>
                                        <p:attrNameLst>
                                          <p:attrName>r</p:attrName>
                                        </p:attrNameLst>
                                      </p:cBhvr>
                                    </p:animRot>
                                    <p:animRot by="-240000">
                                      <p:cBhvr>
                                        <p:cTn id="20" dur="200" fill="hold">
                                          <p:stCondLst>
                                            <p:cond delay="200"/>
                                          </p:stCondLst>
                                        </p:cTn>
                                        <p:tgtEl>
                                          <p:spTgt spid="2">
                                            <p:txEl>
                                              <p:pRg st="0" end="0"/>
                                            </p:txEl>
                                          </p:spTgt>
                                        </p:tgtEl>
                                        <p:attrNameLst>
                                          <p:attrName>r</p:attrName>
                                        </p:attrNameLst>
                                      </p:cBhvr>
                                    </p:animRot>
                                    <p:animRot by="240000">
                                      <p:cBhvr>
                                        <p:cTn id="21" dur="200" fill="hold">
                                          <p:stCondLst>
                                            <p:cond delay="400"/>
                                          </p:stCondLst>
                                        </p:cTn>
                                        <p:tgtEl>
                                          <p:spTgt spid="2">
                                            <p:txEl>
                                              <p:pRg st="0" end="0"/>
                                            </p:txEl>
                                          </p:spTgt>
                                        </p:tgtEl>
                                        <p:attrNameLst>
                                          <p:attrName>r</p:attrName>
                                        </p:attrNameLst>
                                      </p:cBhvr>
                                    </p:animRot>
                                    <p:animRot by="-240000">
                                      <p:cBhvr>
                                        <p:cTn id="22" dur="200" fill="hold">
                                          <p:stCondLst>
                                            <p:cond delay="600"/>
                                          </p:stCondLst>
                                        </p:cTn>
                                        <p:tgtEl>
                                          <p:spTgt spid="2">
                                            <p:txEl>
                                              <p:pRg st="0" end="0"/>
                                            </p:txEl>
                                          </p:spTgt>
                                        </p:tgtEl>
                                        <p:attrNameLst>
                                          <p:attrName>r</p:attrName>
                                        </p:attrNameLst>
                                      </p:cBhvr>
                                    </p:animRot>
                                    <p:animRot by="120000">
                                      <p:cBhvr>
                                        <p:cTn id="23" dur="200" fill="hold">
                                          <p:stCondLst>
                                            <p:cond delay="800"/>
                                          </p:stCondLst>
                                        </p:cTn>
                                        <p:tgtEl>
                                          <p:spTgt spid="2">
                                            <p:txEl>
                                              <p:pRg st="0" end="0"/>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32" presetClass="emph" presetSubtype="0" fill="hold" grpId="0" nodeType="clickEffect">
                                  <p:stCondLst>
                                    <p:cond delay="0"/>
                                  </p:stCondLst>
                                  <p:childTnLst>
                                    <p:animRot by="120000">
                                      <p:cBhvr>
                                        <p:cTn id="27" dur="100" fill="hold">
                                          <p:stCondLst>
                                            <p:cond delay="0"/>
                                          </p:stCondLst>
                                        </p:cTn>
                                        <p:tgtEl>
                                          <p:spTgt spid="2">
                                            <p:txEl>
                                              <p:pRg st="1" end="1"/>
                                            </p:txEl>
                                          </p:spTgt>
                                        </p:tgtEl>
                                        <p:attrNameLst>
                                          <p:attrName>r</p:attrName>
                                        </p:attrNameLst>
                                      </p:cBhvr>
                                    </p:animRot>
                                    <p:animRot by="-240000">
                                      <p:cBhvr>
                                        <p:cTn id="28" dur="200" fill="hold">
                                          <p:stCondLst>
                                            <p:cond delay="200"/>
                                          </p:stCondLst>
                                        </p:cTn>
                                        <p:tgtEl>
                                          <p:spTgt spid="2">
                                            <p:txEl>
                                              <p:pRg st="1" end="1"/>
                                            </p:txEl>
                                          </p:spTgt>
                                        </p:tgtEl>
                                        <p:attrNameLst>
                                          <p:attrName>r</p:attrName>
                                        </p:attrNameLst>
                                      </p:cBhvr>
                                    </p:animRot>
                                    <p:animRot by="240000">
                                      <p:cBhvr>
                                        <p:cTn id="29" dur="200" fill="hold">
                                          <p:stCondLst>
                                            <p:cond delay="400"/>
                                          </p:stCondLst>
                                        </p:cTn>
                                        <p:tgtEl>
                                          <p:spTgt spid="2">
                                            <p:txEl>
                                              <p:pRg st="1" end="1"/>
                                            </p:txEl>
                                          </p:spTgt>
                                        </p:tgtEl>
                                        <p:attrNameLst>
                                          <p:attrName>r</p:attrName>
                                        </p:attrNameLst>
                                      </p:cBhvr>
                                    </p:animRot>
                                    <p:animRot by="-240000">
                                      <p:cBhvr>
                                        <p:cTn id="30" dur="200" fill="hold">
                                          <p:stCondLst>
                                            <p:cond delay="600"/>
                                          </p:stCondLst>
                                        </p:cTn>
                                        <p:tgtEl>
                                          <p:spTgt spid="2">
                                            <p:txEl>
                                              <p:pRg st="1" end="1"/>
                                            </p:txEl>
                                          </p:spTgt>
                                        </p:tgtEl>
                                        <p:attrNameLst>
                                          <p:attrName>r</p:attrName>
                                        </p:attrNameLst>
                                      </p:cBhvr>
                                    </p:animRot>
                                    <p:animRot by="120000">
                                      <p:cBhvr>
                                        <p:cTn id="31" dur="200" fill="hold">
                                          <p:stCondLst>
                                            <p:cond delay="800"/>
                                          </p:stCondLst>
                                        </p:cTn>
                                        <p:tgtEl>
                                          <p:spTgt spid="2">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6632"/>
            <a:ext cx="8229600" cy="5530619"/>
          </a:xfrm>
          <a:solidFill>
            <a:srgbClr val="FFC000"/>
          </a:solidFill>
        </p:spPr>
        <p:txBody>
          <a:bodyPr/>
          <a:lstStyle/>
          <a:p>
            <a:endParaRPr lang="fa-IR" dirty="0" smtClean="0"/>
          </a:p>
          <a:p>
            <a:r>
              <a:rPr lang="fa-IR" dirty="0" smtClean="0">
                <a:solidFill>
                  <a:schemeClr val="bg1">
                    <a:lumMod val="95000"/>
                    <a:lumOff val="5000"/>
                  </a:schemeClr>
                </a:solidFill>
              </a:rPr>
              <a:t>نسخه مورد نظر و توافق طرفها از اینکوترمز که در معامله مبنای استفاده و تعریف قرار میگیرد باید مشخص شود بهتر است صراحتا در قرارداد بنویسیم </a:t>
            </a:r>
          </a:p>
          <a:p>
            <a:r>
              <a:rPr lang="en-US" dirty="0" smtClean="0">
                <a:solidFill>
                  <a:schemeClr val="bg1">
                    <a:lumMod val="95000"/>
                    <a:lumOff val="5000"/>
                  </a:schemeClr>
                </a:solidFill>
              </a:rPr>
              <a:t>The Incoterms®2010 Rules</a:t>
            </a:r>
          </a:p>
          <a:p>
            <a:r>
              <a:rPr lang="fa-IR" dirty="0" smtClean="0">
                <a:solidFill>
                  <a:schemeClr val="bg1">
                    <a:lumMod val="95000"/>
                    <a:lumOff val="5000"/>
                  </a:schemeClr>
                </a:solidFill>
              </a:rPr>
              <a:t>مثل اینکه طرفین در قرارداد خود قید کنند که فروش به صورت </a:t>
            </a:r>
            <a:r>
              <a:rPr lang="en-US" dirty="0" smtClean="0">
                <a:solidFill>
                  <a:schemeClr val="bg1">
                    <a:lumMod val="95000"/>
                    <a:lumOff val="5000"/>
                  </a:schemeClr>
                </a:solidFill>
              </a:rPr>
              <a:t>FOB</a:t>
            </a:r>
            <a:r>
              <a:rPr lang="fa-IR" dirty="0" smtClean="0">
                <a:solidFill>
                  <a:schemeClr val="bg1">
                    <a:lumMod val="95000"/>
                    <a:lumOff val="5000"/>
                  </a:schemeClr>
                </a:solidFill>
              </a:rPr>
              <a:t>مطابق با مقررات اینکوترمز 2010 است در این صورت مقرراتی که در کتابچه اینکوترمز 2010 اصطلاح تجاری </a:t>
            </a:r>
            <a:r>
              <a:rPr lang="en-US" dirty="0" smtClean="0">
                <a:solidFill>
                  <a:schemeClr val="bg1">
                    <a:lumMod val="95000"/>
                    <a:lumOff val="5000"/>
                  </a:schemeClr>
                </a:solidFill>
              </a:rPr>
              <a:t>FOB</a:t>
            </a:r>
            <a:r>
              <a:rPr lang="fa-IR" dirty="0" smtClean="0">
                <a:solidFill>
                  <a:schemeClr val="bg1">
                    <a:lumMod val="95000"/>
                    <a:lumOff val="5000"/>
                  </a:schemeClr>
                </a:solidFill>
              </a:rPr>
              <a:t>را تفسیر کرده است بخشی از قرارداد طرفین را تشکیل داده و به استناد اصل آزادی قراردادی و اصل وفاداری به عقود وقراردادها بین طرفین الزام آور میباشد </a:t>
            </a:r>
            <a:endParaRPr lang="fa-IR" dirty="0">
              <a:solidFill>
                <a:schemeClr val="bg1">
                  <a:lumMod val="95000"/>
                  <a:lumOff val="5000"/>
                </a:schemeClr>
              </a:solidFill>
            </a:endParaRPr>
          </a:p>
        </p:txBody>
      </p:sp>
    </p:spTree>
    <p:extLst>
      <p:ext uri="{BB962C8B-B14F-4D97-AF65-F5344CB8AC3E}">
        <p14:creationId xmlns:p14="http://schemas.microsoft.com/office/powerpoint/2010/main" val="302762552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764704"/>
            <a:ext cx="8229600" cy="4525963"/>
          </a:xfrm>
          <a:solidFill>
            <a:schemeClr val="accent2"/>
          </a:solidFill>
        </p:spPr>
        <p:txBody>
          <a:bodyPr>
            <a:normAutofit fontScale="92500" lnSpcReduction="10000"/>
          </a:bodyPr>
          <a:lstStyle/>
          <a:p>
            <a:r>
              <a:rPr lang="fa-IR" dirty="0" smtClean="0"/>
              <a:t>از آنجا که اعتبار ولزوم اینکوترمز از توافق طرفین وبه استناد اصل آزادی قراردادی و اصل وفاداری به قراردادها ناشی میشود ، طرفین قرارداد میتوانند مقررات اینکوترمز را به تمایل خود اصلاح کنند و یا تاثیر آن را روی تعهدات خود تعدیل نمایند </a:t>
            </a:r>
          </a:p>
          <a:p>
            <a:r>
              <a:rPr lang="fa-IR" dirty="0" smtClean="0">
                <a:solidFill>
                  <a:srgbClr val="C00000"/>
                </a:solidFill>
              </a:rPr>
              <a:t>زمانی که در قرارداد صراحتا تعدیل از مقررات اینکوترمز مقرر نمیشود ولی طرفین به اسناد گوناگونی ارجاع میدهند که مفاد برخی از این اسناد مغایر مفاد اینکوترمز است ،این سوال جدی حقوقی مطرح میشود که کدام یک از این مقررات بر دیگری ترجیح دارد </a:t>
            </a:r>
          </a:p>
          <a:p>
            <a:r>
              <a:rPr lang="fa-IR" dirty="0" smtClean="0">
                <a:solidFill>
                  <a:srgbClr val="FFFF00"/>
                </a:solidFill>
              </a:rPr>
              <a:t>مثلا در صورتی که بیع بین المللی کالا بر قراردادی حاکم باشد و طرفین نیزدر آن قرارداد به اینکوترمز ارجاع داده باشند و برخی از مفاد کنوانسیون و اینکوترمز با هم تفاوت داشته باشند ، این سوال مطرح میشود که کدام مقدم است</a:t>
            </a:r>
            <a:endParaRPr lang="fa-IR" dirty="0">
              <a:solidFill>
                <a:srgbClr val="FFFF00"/>
              </a:solidFill>
            </a:endParaRPr>
          </a:p>
        </p:txBody>
      </p:sp>
    </p:spTree>
    <p:extLst>
      <p:ext uri="{BB962C8B-B14F-4D97-AF65-F5344CB8AC3E}">
        <p14:creationId xmlns:p14="http://schemas.microsoft.com/office/powerpoint/2010/main" val="121564744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2">
                                            <p:bg/>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0" presetClass="emph" presetSubtype="0" fill="hold" grpId="0" nodeType="clickEffect">
                                  <p:stCondLst>
                                    <p:cond delay="0"/>
                                  </p:stCondLst>
                                  <p:childTnLst>
                                    <p:anim calcmode="discrete" valueType="str">
                                      <p:cBhvr override="childStyle">
                                        <p:cTn id="10" dur="2000" fill="hold"/>
                                        <p:tgtEl>
                                          <p:spTgt spid="2">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mph" presetSubtype="0" fill="hold" grpId="0" nodeType="clickEffect">
                                  <p:stCondLst>
                                    <p:cond delay="0"/>
                                  </p:stCondLst>
                                  <p:childTnLst>
                                    <p:anim calcmode="discrete" valueType="str">
                                      <p:cBhvr override="childStyle">
                                        <p:cTn id="14" dur="2000" fill="hold"/>
                                        <p:tgtEl>
                                          <p:spTgt spid="2">
                                            <p:txEl>
                                              <p:pRg st="1" end="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mph" presetSubtype="0" fill="hold" grpId="0" nodeType="clickEffect">
                                  <p:stCondLst>
                                    <p:cond delay="0"/>
                                  </p:stCondLst>
                                  <p:childTnLst>
                                    <p:anim calcmode="discrete" valueType="str">
                                      <p:cBhvr override="childStyle">
                                        <p:cTn id="18" dur="2000" fill="hold"/>
                                        <p:tgtEl>
                                          <p:spTgt spid="2">
                                            <p:txEl>
                                              <p:pRg st="2" end="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476672"/>
            <a:ext cx="8229600" cy="4525963"/>
          </a:xfrm>
          <a:solidFill>
            <a:schemeClr val="accent3">
              <a:lumMod val="60000"/>
              <a:lumOff val="40000"/>
            </a:schemeClr>
          </a:solidFill>
        </p:spPr>
        <p:txBody>
          <a:bodyPr/>
          <a:lstStyle/>
          <a:p>
            <a:endParaRPr lang="fa-IR" dirty="0" smtClean="0">
              <a:solidFill>
                <a:srgbClr val="C00000"/>
              </a:solidFill>
            </a:endParaRPr>
          </a:p>
          <a:p>
            <a:endParaRPr lang="fa-IR" dirty="0">
              <a:solidFill>
                <a:srgbClr val="C00000"/>
              </a:solidFill>
            </a:endParaRPr>
          </a:p>
          <a:p>
            <a:r>
              <a:rPr lang="fa-IR" dirty="0" smtClean="0">
                <a:solidFill>
                  <a:srgbClr val="C00000"/>
                </a:solidFill>
              </a:rPr>
              <a:t>در اینجا قاضی یا داور باید با در نظر گرفتن کلیه اوضاع و احوال در هر مورد تشخیص دهد که کدام یک از این مقررات بر دیگری ارجحیت دارد به عنوان یک قاعده کلی ،شرایطی که به طور خاص در یک قرارداد پیش بینی میشود نسبت به شرایط عامی که چاپی بوده ویا در قراردادهای گوناگون مورد ارجاع قرار میگیرد (مثل شرایط عمومی )ارجحیت دارد </a:t>
            </a:r>
            <a:endParaRPr lang="fa-IR" dirty="0">
              <a:solidFill>
                <a:srgbClr val="C00000"/>
              </a:solidFill>
            </a:endParaRPr>
          </a:p>
        </p:txBody>
      </p:sp>
    </p:spTree>
    <p:extLst>
      <p:ext uri="{BB962C8B-B14F-4D97-AF65-F5344CB8AC3E}">
        <p14:creationId xmlns:p14="http://schemas.microsoft.com/office/powerpoint/2010/main" val="241718640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heel(1)">
                                      <p:cBhvr>
                                        <p:cTn id="7" dur="20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heel(1)">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88640"/>
            <a:ext cx="8229600" cy="5602627"/>
          </a:xfrm>
          <a:solidFill>
            <a:schemeClr val="bg1">
              <a:lumMod val="95000"/>
              <a:lumOff val="5000"/>
            </a:schemeClr>
          </a:solidFill>
        </p:spPr>
        <p:txBody>
          <a:bodyPr>
            <a:normAutofit fontScale="92500"/>
          </a:bodyPr>
          <a:lstStyle/>
          <a:p>
            <a:r>
              <a:rPr lang="fa-IR" dirty="0" smtClean="0">
                <a:solidFill>
                  <a:schemeClr val="accent1">
                    <a:lumMod val="60000"/>
                    <a:lumOff val="40000"/>
                  </a:schemeClr>
                </a:solidFill>
              </a:rPr>
              <a:t>هر چند اینکوترمز برخی از نکات اساسی قراردادهای بیع بین المللی را پوشش داده و استاندارد میکند ،به هیچ عنوان قلمرو این مقررات شامل کلیه مسائل کلیدی یک قرارداد بیع بین المللی مثل موارد نقض قرارداد و ضمانت اجراهای آن نیست </a:t>
            </a:r>
          </a:p>
          <a:p>
            <a:r>
              <a:rPr lang="fa-IR" dirty="0" smtClean="0">
                <a:solidFill>
                  <a:srgbClr val="FF0000"/>
                </a:solidFill>
              </a:rPr>
              <a:t>اینکوترمز یک نوع استاندارد سازی جزئی است وتنها به آن دسته از مسائل قرادادی ناظر است که با حقوق و تعهدات طرفین در خصوص تحویل و تحول کالا مربوط است. بنابراین هر چند اینکوترمز اهمیت زیادی در قراردادهای بیع بین المللی دارد ، اینکوترمز جایگزین سایر شرایط مهمی نیست که باید در قرارداد پیش بینی و مقرر شود </a:t>
            </a:r>
          </a:p>
          <a:p>
            <a:r>
              <a:rPr lang="fa-IR" dirty="0" smtClean="0">
                <a:solidFill>
                  <a:srgbClr val="FFFF00"/>
                </a:solidFill>
              </a:rPr>
              <a:t>این شرایط مهم معمولا از طریق گنجاندن شرایط عمومی و خصوصی در قرارداد تامین میگردد و در صورت سکوت بر اساس قانون حاکم بر قرارداد حل و فصل میگردد </a:t>
            </a:r>
          </a:p>
          <a:p>
            <a:r>
              <a:rPr lang="fa-IR" dirty="0" smtClean="0">
                <a:solidFill>
                  <a:srgbClr val="FFC000"/>
                </a:solidFill>
              </a:rPr>
              <a:t>پس این تصوراشتباهی است که اینکوترمز ناظر به تمام مسائلی است که طرفین ممکن است مایل باشند آن را در قرارداد فروش خود معین نمایند  </a:t>
            </a:r>
            <a:endParaRPr lang="fa-IR" dirty="0">
              <a:solidFill>
                <a:srgbClr val="FFC000"/>
              </a:solidFill>
            </a:endParaRPr>
          </a:p>
        </p:txBody>
      </p:sp>
    </p:spTree>
    <p:extLst>
      <p:ext uri="{BB962C8B-B14F-4D97-AF65-F5344CB8AC3E}">
        <p14:creationId xmlns:p14="http://schemas.microsoft.com/office/powerpoint/2010/main" val="2899840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bg/>
                                          </p:spTgt>
                                        </p:tgtEl>
                                      </p:cBhvr>
                                    </p:animEffect>
                                    <p:animScale>
                                      <p:cBhvr>
                                        <p:cTn id="7" dur="250" autoRev="1" fill="hold"/>
                                        <p:tgtEl>
                                          <p:spTgt spid="2">
                                            <p:bg/>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
                                            <p:txEl>
                                              <p:pRg st="0" end="0"/>
                                            </p:txEl>
                                          </p:spTgt>
                                        </p:tgtEl>
                                      </p:cBhvr>
                                    </p:animEffect>
                                    <p:animScale>
                                      <p:cBhvr>
                                        <p:cTn id="12" dur="250" autoRev="1" fill="hold"/>
                                        <p:tgtEl>
                                          <p:spTgt spid="2">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
                                            <p:txEl>
                                              <p:pRg st="1" end="1"/>
                                            </p:txEl>
                                          </p:spTgt>
                                        </p:tgtEl>
                                      </p:cBhvr>
                                    </p:animEffect>
                                    <p:animScale>
                                      <p:cBhvr>
                                        <p:cTn id="17" dur="250" autoRev="1" fill="hold"/>
                                        <p:tgtEl>
                                          <p:spTgt spid="2">
                                            <p:txEl>
                                              <p:pRg st="1" end="1"/>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
                                            <p:txEl>
                                              <p:pRg st="2" end="2"/>
                                            </p:txEl>
                                          </p:spTgt>
                                        </p:tgtEl>
                                      </p:cBhvr>
                                    </p:animEffect>
                                    <p:animScale>
                                      <p:cBhvr>
                                        <p:cTn id="22" dur="250" autoRev="1" fill="hold"/>
                                        <p:tgtEl>
                                          <p:spTgt spid="2">
                                            <p:txEl>
                                              <p:pRg st="2" end="2"/>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
                                            <p:txEl>
                                              <p:pRg st="3" end="3"/>
                                            </p:txEl>
                                          </p:spTgt>
                                        </p:tgtEl>
                                      </p:cBhvr>
                                    </p:animEffect>
                                    <p:animScale>
                                      <p:cBhvr>
                                        <p:cTn id="27" dur="250" autoRev="1" fill="hold"/>
                                        <p:tgtEl>
                                          <p:spTgt spid="2">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16632"/>
            <a:ext cx="8229600" cy="5688632"/>
          </a:xfrm>
          <a:solidFill>
            <a:schemeClr val="bg2">
              <a:lumMod val="75000"/>
            </a:schemeClr>
          </a:solidFill>
        </p:spPr>
        <p:txBody>
          <a:bodyPr/>
          <a:lstStyle/>
          <a:p>
            <a:endParaRPr lang="fa-IR" dirty="0" smtClean="0"/>
          </a:p>
          <a:p>
            <a:endParaRPr lang="fa-IR" dirty="0"/>
          </a:p>
          <a:p>
            <a:endParaRPr lang="fa-IR" dirty="0" smtClean="0"/>
          </a:p>
          <a:p>
            <a:r>
              <a:rPr lang="fa-IR" dirty="0" smtClean="0"/>
              <a:t>اینکوترمز با تحویل کالا ارتباط اساسی دارد و موضوع حمل کالا و اینکه آیا وظیفه بایع یا مشتری است در آن به روشنی بیان شده است </a:t>
            </a:r>
          </a:p>
          <a:p>
            <a:r>
              <a:rPr lang="fa-IR" dirty="0" smtClean="0">
                <a:solidFill>
                  <a:srgbClr val="FFFF00"/>
                </a:solidFill>
              </a:rPr>
              <a:t>در اینکوترمزهمچنین نوع وسیله حمل ،ترتیب قراداد حمل وپرداخت هزینه های آن مشخص میشود با وجود این، تصور اشتباهی است که اینکوترمز به قرارداد حمل کالا مربوط است </a:t>
            </a:r>
          </a:p>
          <a:p>
            <a:r>
              <a:rPr lang="fa-IR" dirty="0" smtClean="0">
                <a:solidFill>
                  <a:srgbClr val="FF0000"/>
                </a:solidFill>
              </a:rPr>
              <a:t>اینکوترمز به بیع بین المللی مربوط است که بخش تحویل آن را تنظیم میکند وطبیعتا با موضوع حمل کالا ارتباط تنگاتنگی دارد  </a:t>
            </a:r>
            <a:endParaRPr lang="fa-IR" dirty="0">
              <a:solidFill>
                <a:srgbClr val="FF0000"/>
              </a:solidFill>
            </a:endParaRPr>
          </a:p>
        </p:txBody>
      </p:sp>
    </p:spTree>
    <p:extLst>
      <p:ext uri="{BB962C8B-B14F-4D97-AF65-F5344CB8AC3E}">
        <p14:creationId xmlns:p14="http://schemas.microsoft.com/office/powerpoint/2010/main" val="332178002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xEl>
                                              <p:pRg st="3" end="3"/>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grpId="0" nodeType="clickEffect">
                                  <p:stCondLst>
                                    <p:cond delay="0"/>
                                  </p:stCondLst>
                                  <p:iterate type="lt">
                                    <p:tmPct val="4000"/>
                                  </p:iterate>
                                  <p:childTnLst>
                                    <p:set>
                                      <p:cBhvr override="childStyle">
                                        <p:cTn id="10" dur="500" fill="hold"/>
                                        <p:tgtEl>
                                          <p:spTgt spid="2">
                                            <p:txEl>
                                              <p:pRg st="4" end="4"/>
                                            </p:txEl>
                                          </p:spTgt>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8" presetClass="emph" presetSubtype="0" fill="hold" grpId="0" nodeType="clickEffect">
                                  <p:stCondLst>
                                    <p:cond delay="0"/>
                                  </p:stCondLst>
                                  <p:iterate type="lt">
                                    <p:tmPct val="4000"/>
                                  </p:iterate>
                                  <p:childTnLst>
                                    <p:set>
                                      <p:cBhvr override="childStyle">
                                        <p:cTn id="14" dur="500" fill="hold"/>
                                        <p:tgtEl>
                                          <p:spTgt spid="2">
                                            <p:txEl>
                                              <p:pRg st="5" end="5"/>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5"/>
            <a:ext cx="8229600" cy="5472608"/>
          </a:xfrm>
          <a:solidFill>
            <a:srgbClr val="C00000"/>
          </a:solidFill>
        </p:spPr>
        <p:txBody>
          <a:bodyPr/>
          <a:lstStyle/>
          <a:p>
            <a:endParaRPr lang="fa-IR" dirty="0" smtClean="0"/>
          </a:p>
          <a:p>
            <a:r>
              <a:rPr lang="fa-IR" dirty="0" smtClean="0"/>
              <a:t>مهم ترین مسائلی که توسط اینکوترمز پوشش داده شده است عبارت</a:t>
            </a:r>
          </a:p>
          <a:p>
            <a:pPr marL="109728" indent="0">
              <a:buNone/>
            </a:pPr>
            <a:r>
              <a:rPr lang="fa-IR" dirty="0"/>
              <a:t> </a:t>
            </a:r>
            <a:r>
              <a:rPr lang="fa-IR" dirty="0" smtClean="0"/>
              <a:t> -اند از:</a:t>
            </a:r>
          </a:p>
          <a:p>
            <a:r>
              <a:rPr lang="fa-IR" dirty="0" smtClean="0"/>
              <a:t>انتقال مخاطرات و ضمان کالا از بایع به مشتری</a:t>
            </a:r>
          </a:p>
          <a:p>
            <a:r>
              <a:rPr lang="fa-IR" dirty="0" smtClean="0"/>
              <a:t>اخذ مجوزهای صادرات و واردات و پرداخت عوارض وحقوق گمرکی  مربوط</a:t>
            </a:r>
          </a:p>
          <a:p>
            <a:r>
              <a:rPr lang="fa-IR" dirty="0" smtClean="0"/>
              <a:t>بسته بندی و علامت گذاری کالاها </a:t>
            </a:r>
          </a:p>
          <a:p>
            <a:r>
              <a:rPr lang="fa-IR" dirty="0" smtClean="0"/>
              <a:t>نوع و ماهیت اسنادی که باید تهیه و مبادله شود </a:t>
            </a:r>
          </a:p>
          <a:p>
            <a:r>
              <a:rPr lang="fa-IR" dirty="0" smtClean="0"/>
              <a:t>انجام بازرسی کالا و صدور گواهی بازرسی </a:t>
            </a:r>
          </a:p>
          <a:p>
            <a:r>
              <a:rPr lang="fa-IR" dirty="0" smtClean="0"/>
              <a:t>ابلاغ ترتیباتی که توسط یک طرف انجام می پذیرد به طرف دیگر </a:t>
            </a:r>
            <a:endParaRPr lang="fa-IR" dirty="0"/>
          </a:p>
        </p:txBody>
      </p:sp>
    </p:spTree>
    <p:extLst>
      <p:ext uri="{BB962C8B-B14F-4D97-AF65-F5344CB8AC3E}">
        <p14:creationId xmlns:p14="http://schemas.microsoft.com/office/powerpoint/2010/main" val="179392213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057400"/>
            <a:ext cx="9144000" cy="4251961"/>
          </a:xfrm>
        </p:spPr>
        <p:txBody>
          <a:bodyPr>
            <a:normAutofit lnSpcReduction="10000"/>
          </a:bodyPr>
          <a:lstStyle/>
          <a:p>
            <a:pPr marL="0" indent="0" algn="ctr">
              <a:buNone/>
            </a:pPr>
            <a:r>
              <a:rPr lang="fa-IR" sz="2400" dirty="0" smtClean="0">
                <a:cs typeface="B Titr" panose="00000700000000000000" pitchFamily="2" charset="-78"/>
              </a:rPr>
              <a:t>----------------------------------------</a:t>
            </a:r>
            <a:endParaRPr lang="en-US" sz="2400" dirty="0" smtClean="0">
              <a:cs typeface="B Titr" panose="00000700000000000000" pitchFamily="2" charset="-78"/>
            </a:endParaRPr>
          </a:p>
          <a:p>
            <a:pPr marL="0" indent="0" algn="ctr">
              <a:buNone/>
            </a:pPr>
            <a:r>
              <a:rPr lang="fa-IR" sz="3600" b="1" dirty="0" smtClean="0">
                <a:cs typeface="B Titr" panose="00000700000000000000" pitchFamily="2" charset="-78"/>
              </a:rPr>
              <a:t>نام استاد :جناب آقای دکتر زارع</a:t>
            </a:r>
          </a:p>
          <a:p>
            <a:pPr marL="0" indent="0" algn="ctr">
              <a:buNone/>
            </a:pPr>
            <a:r>
              <a:rPr lang="fa-IR" sz="3600" b="1" dirty="0" smtClean="0">
                <a:cs typeface="B Titr" panose="00000700000000000000" pitchFamily="2" charset="-78"/>
              </a:rPr>
              <a:t>ارائه دهندگان  :</a:t>
            </a:r>
          </a:p>
          <a:p>
            <a:pPr marL="0" indent="0" algn="ctr">
              <a:buNone/>
            </a:pPr>
            <a:r>
              <a:rPr lang="fa-IR" sz="3600" b="1" dirty="0" smtClean="0">
                <a:cs typeface="B Titr" panose="00000700000000000000" pitchFamily="2" charset="-78"/>
              </a:rPr>
              <a:t>نینا مرسلی</a:t>
            </a:r>
          </a:p>
          <a:p>
            <a:pPr marL="0" indent="0" algn="ctr">
              <a:buNone/>
            </a:pPr>
            <a:r>
              <a:rPr lang="fa-IR" sz="3600" b="1" dirty="0" smtClean="0">
                <a:cs typeface="B Titr" panose="00000700000000000000" pitchFamily="2" charset="-78"/>
              </a:rPr>
              <a:t> نینا سادات صفوی فاضلی </a:t>
            </a:r>
            <a:endParaRPr lang="en-US" sz="3600" b="1" dirty="0" smtClean="0">
              <a:cs typeface="B Titr" panose="00000700000000000000" pitchFamily="2" charset="-78"/>
            </a:endParaRPr>
          </a:p>
          <a:p>
            <a:pPr marL="0" indent="0" algn="ctr">
              <a:buNone/>
            </a:pPr>
            <a:endParaRPr lang="fa-IR" sz="3600" b="1" dirty="0">
              <a:cs typeface="B Titr" panose="00000700000000000000" pitchFamily="2" charset="-78"/>
            </a:endParaRPr>
          </a:p>
          <a:p>
            <a:pPr marL="0" indent="0" algn="ctr">
              <a:buNone/>
            </a:pPr>
            <a:endParaRPr lang="fa-IR" sz="2400" b="1" dirty="0" smtClean="0">
              <a:cs typeface="B Titr" panose="00000700000000000000" pitchFamily="2" charset="-78"/>
            </a:endParaRPr>
          </a:p>
          <a:p>
            <a:pPr marL="0" indent="0" algn="ctr">
              <a:buNone/>
            </a:pPr>
            <a:r>
              <a:rPr lang="fa-IR" sz="3200" b="1" dirty="0" smtClean="0">
                <a:solidFill>
                  <a:srgbClr val="FFC000"/>
                </a:solidFill>
                <a:cs typeface="B Titr" panose="00000700000000000000" pitchFamily="2" charset="-78"/>
              </a:rPr>
              <a:t>كارشناس ارشد مديريت بازرگاني بين الملل</a:t>
            </a:r>
          </a:p>
          <a:p>
            <a:pPr marL="0" indent="0" algn="ctr">
              <a:buNone/>
            </a:pPr>
            <a:endParaRPr lang="fa-IR" sz="4000" b="1" dirty="0" smtClean="0">
              <a:solidFill>
                <a:srgbClr val="0000FF"/>
              </a:solidFill>
              <a:cs typeface="B Titr" panose="00000700000000000000" pitchFamily="2" charset="-78"/>
            </a:endParaRPr>
          </a:p>
          <a:p>
            <a:pPr marL="0" indent="0" algn="ctr">
              <a:buNone/>
            </a:pPr>
            <a:endParaRPr lang="fa-IR" sz="3200" b="1" u="sng" dirty="0" smtClean="0">
              <a:solidFill>
                <a:srgbClr val="FFFF00"/>
              </a:solidFill>
              <a:cs typeface="B Titr" panose="00000700000000000000" pitchFamily="2" charset="-78"/>
            </a:endParaRPr>
          </a:p>
        </p:txBody>
      </p:sp>
      <p:sp>
        <p:nvSpPr>
          <p:cNvPr id="2" name="Title 1"/>
          <p:cNvSpPr>
            <a:spLocks noGrp="1"/>
          </p:cNvSpPr>
          <p:nvPr>
            <p:ph type="title"/>
          </p:nvPr>
        </p:nvSpPr>
        <p:spPr>
          <a:xfrm>
            <a:off x="10886" y="609600"/>
            <a:ext cx="8305800" cy="1981200"/>
          </a:xfrm>
        </p:spPr>
        <p:txBody>
          <a:bodyPr>
            <a:noAutofit/>
          </a:bodyPr>
          <a:lstStyle/>
          <a:p>
            <a:pPr algn="r"/>
            <a:r>
              <a:rPr lang="fa-IR" sz="4400" b="1" dirty="0" smtClean="0">
                <a:solidFill>
                  <a:schemeClr val="tx2">
                    <a:lumMod val="75000"/>
                  </a:schemeClr>
                </a:solidFill>
                <a:cs typeface="B Titr" panose="00000700000000000000" pitchFamily="2" charset="-78"/>
              </a:rPr>
              <a:t>اينكوترمز </a:t>
            </a:r>
            <a:r>
              <a:rPr lang="fa-IR" sz="4400" b="1" dirty="0">
                <a:solidFill>
                  <a:schemeClr val="tx2">
                    <a:lumMod val="75000"/>
                  </a:schemeClr>
                </a:solidFill>
                <a:cs typeface="B Titr" panose="00000700000000000000" pitchFamily="2" charset="-78"/>
              </a:rPr>
              <a:t>2010</a:t>
            </a:r>
            <a:r>
              <a:rPr lang="fa-IR" sz="4400" b="1" dirty="0" smtClean="0">
                <a:solidFill>
                  <a:schemeClr val="tx2">
                    <a:lumMod val="75000"/>
                  </a:schemeClr>
                </a:solidFill>
                <a:cs typeface="B Titr" panose="00000700000000000000" pitchFamily="2" charset="-78"/>
              </a:rPr>
              <a:t>                                  </a:t>
            </a:r>
            <a:r>
              <a:rPr lang="en-US" sz="4400" b="1" dirty="0" smtClean="0">
                <a:solidFill>
                  <a:schemeClr val="tx2">
                    <a:lumMod val="75000"/>
                  </a:schemeClr>
                </a:solidFill>
                <a:cs typeface="B Titr" panose="00000700000000000000" pitchFamily="2" charset="-78"/>
              </a:rPr>
              <a:t/>
            </a:r>
            <a:br>
              <a:rPr lang="en-US" sz="4400" b="1" dirty="0" smtClean="0">
                <a:solidFill>
                  <a:schemeClr val="tx2">
                    <a:lumMod val="75000"/>
                  </a:schemeClr>
                </a:solidFill>
                <a:cs typeface="B Titr" panose="00000700000000000000" pitchFamily="2" charset="-78"/>
              </a:rPr>
            </a:br>
            <a:r>
              <a:rPr lang="fa-IR" sz="4400" b="1" dirty="0" smtClean="0">
                <a:solidFill>
                  <a:schemeClr val="tx2">
                    <a:lumMod val="75000"/>
                  </a:schemeClr>
                </a:solidFill>
                <a:cs typeface="B Titr" panose="00000700000000000000" pitchFamily="2" charset="-78"/>
              </a:rPr>
              <a:t> </a:t>
            </a:r>
            <a:r>
              <a:rPr lang="en-US" sz="4400" b="1" dirty="0" smtClean="0">
                <a:solidFill>
                  <a:schemeClr val="tx2">
                    <a:lumMod val="75000"/>
                  </a:schemeClr>
                </a:solidFill>
                <a:cs typeface="B Titr" panose="00000700000000000000" pitchFamily="2" charset="-78"/>
              </a:rPr>
              <a:t>Incoterms 2010                               </a:t>
            </a:r>
            <a:r>
              <a:rPr lang="fa-IR" sz="4400" b="1" dirty="0" smtClean="0">
                <a:solidFill>
                  <a:schemeClr val="tx2">
                    <a:lumMod val="75000"/>
                  </a:schemeClr>
                </a:solidFill>
                <a:cs typeface="B Titr" panose="00000700000000000000" pitchFamily="2" charset="-78"/>
              </a:rPr>
              <a:t>      </a:t>
            </a:r>
            <a:endParaRPr lang="fa-IR" sz="4400" b="1" dirty="0">
              <a:solidFill>
                <a:schemeClr val="tx2">
                  <a:lumMod val="75000"/>
                </a:schemeClr>
              </a:solidFill>
              <a:cs typeface="B Titr" panose="00000700000000000000" pitchFamily="2" charset="-78"/>
            </a:endParaRPr>
          </a:p>
        </p:txBody>
      </p:sp>
    </p:spTree>
    <p:extLst>
      <p:ext uri="{BB962C8B-B14F-4D97-AF65-F5344CB8AC3E}">
        <p14:creationId xmlns:p14="http://schemas.microsoft.com/office/powerpoint/2010/main" val="400322317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725">
                                          <p:stCondLst>
                                            <p:cond delay="0"/>
                                          </p:stCondLst>
                                        </p:cTn>
                                        <p:tgtEl>
                                          <p:spTgt spid="2"/>
                                        </p:tgtEl>
                                      </p:cBhvr>
                                    </p:animEffect>
                                    <p:anim calcmode="lin" valueType="num">
                                      <p:cBhvr>
                                        <p:cTn id="8" dur="2278"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830"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830" tmFilter="0, 0; 0.125,0.2665; 0.25,0.4; 0.375,0.465; 0.5,0.5;  0.625,0.535; 0.75,0.6; 0.875,0.7335; 1,1">
                                          <p:stCondLst>
                                            <p:cond delay="830"/>
                                          </p:stCondLst>
                                        </p:cTn>
                                        <p:tgtEl>
                                          <p:spTgt spid="2"/>
                                        </p:tgtEl>
                                        <p:attrNameLst>
                                          <p:attrName>ppt_y</p:attrName>
                                        </p:attrNameLst>
                                      </p:cBhvr>
                                      <p:tavLst>
                                        <p:tav tm="0" fmla="#ppt_y-sin(pi*$)/9">
                                          <p:val>
                                            <p:fltVal val="0"/>
                                          </p:val>
                                        </p:tav>
                                        <p:tav tm="100000">
                                          <p:val>
                                            <p:fltVal val="1"/>
                                          </p:val>
                                        </p:tav>
                                      </p:tavLst>
                                    </p:anim>
                                    <p:anim calcmode="lin" valueType="num">
                                      <p:cBhvr>
                                        <p:cTn id="11" dur="415" tmFilter="0, 0; 0.125,0.2665; 0.25,0.4; 0.375,0.465; 0.5,0.5;  0.625,0.535; 0.75,0.6; 0.875,0.7335; 1,1">
                                          <p:stCondLst>
                                            <p:cond delay="1655"/>
                                          </p:stCondLst>
                                        </p:cTn>
                                        <p:tgtEl>
                                          <p:spTgt spid="2"/>
                                        </p:tgtEl>
                                        <p:attrNameLst>
                                          <p:attrName>ppt_y</p:attrName>
                                        </p:attrNameLst>
                                      </p:cBhvr>
                                      <p:tavLst>
                                        <p:tav tm="0" fmla="#ppt_y-sin(pi*$)/27">
                                          <p:val>
                                            <p:fltVal val="0"/>
                                          </p:val>
                                        </p:tav>
                                        <p:tav tm="100000">
                                          <p:val>
                                            <p:fltVal val="1"/>
                                          </p:val>
                                        </p:tav>
                                      </p:tavLst>
                                    </p:anim>
                                    <p:anim calcmode="lin" valueType="num">
                                      <p:cBhvr>
                                        <p:cTn id="12" dur="205" tmFilter="0, 0; 0.125,0.2665; 0.25,0.4; 0.375,0.465; 0.5,0.5;  0.625,0.535; 0.75,0.6; 0.875,0.7335; 1,1">
                                          <p:stCondLst>
                                            <p:cond delay="2070"/>
                                          </p:stCondLst>
                                        </p:cTn>
                                        <p:tgtEl>
                                          <p:spTgt spid="2"/>
                                        </p:tgtEl>
                                        <p:attrNameLst>
                                          <p:attrName>ppt_y</p:attrName>
                                        </p:attrNameLst>
                                      </p:cBhvr>
                                      <p:tavLst>
                                        <p:tav tm="0" fmla="#ppt_y-sin(pi*$)/81">
                                          <p:val>
                                            <p:fltVal val="0"/>
                                          </p:val>
                                        </p:tav>
                                        <p:tav tm="100000">
                                          <p:val>
                                            <p:fltVal val="1"/>
                                          </p:val>
                                        </p:tav>
                                      </p:tavLst>
                                    </p:anim>
                                    <p:animScale>
                                      <p:cBhvr>
                                        <p:cTn id="13" dur="33">
                                          <p:stCondLst>
                                            <p:cond delay="812"/>
                                          </p:stCondLst>
                                        </p:cTn>
                                        <p:tgtEl>
                                          <p:spTgt spid="2"/>
                                        </p:tgtEl>
                                      </p:cBhvr>
                                      <p:to x="100000" y="60000"/>
                                    </p:animScale>
                                    <p:animScale>
                                      <p:cBhvr>
                                        <p:cTn id="14" dur="207" decel="50000">
                                          <p:stCondLst>
                                            <p:cond delay="845"/>
                                          </p:stCondLst>
                                        </p:cTn>
                                        <p:tgtEl>
                                          <p:spTgt spid="2"/>
                                        </p:tgtEl>
                                      </p:cBhvr>
                                      <p:to x="100000" y="100000"/>
                                    </p:animScale>
                                    <p:animScale>
                                      <p:cBhvr>
                                        <p:cTn id="15" dur="33">
                                          <p:stCondLst>
                                            <p:cond delay="1640"/>
                                          </p:stCondLst>
                                        </p:cTn>
                                        <p:tgtEl>
                                          <p:spTgt spid="2"/>
                                        </p:tgtEl>
                                      </p:cBhvr>
                                      <p:to x="100000" y="80000"/>
                                    </p:animScale>
                                    <p:animScale>
                                      <p:cBhvr>
                                        <p:cTn id="16" dur="207" decel="50000">
                                          <p:stCondLst>
                                            <p:cond delay="1673"/>
                                          </p:stCondLst>
                                        </p:cTn>
                                        <p:tgtEl>
                                          <p:spTgt spid="2"/>
                                        </p:tgtEl>
                                      </p:cBhvr>
                                      <p:to x="100000" y="100000"/>
                                    </p:animScale>
                                    <p:animScale>
                                      <p:cBhvr>
                                        <p:cTn id="17" dur="33">
                                          <p:stCondLst>
                                            <p:cond delay="2052"/>
                                          </p:stCondLst>
                                        </p:cTn>
                                        <p:tgtEl>
                                          <p:spTgt spid="2"/>
                                        </p:tgtEl>
                                      </p:cBhvr>
                                      <p:to x="100000" y="90000"/>
                                    </p:animScale>
                                    <p:animScale>
                                      <p:cBhvr>
                                        <p:cTn id="18" dur="207" decel="50000">
                                          <p:stCondLst>
                                            <p:cond delay="2085"/>
                                          </p:stCondLst>
                                        </p:cTn>
                                        <p:tgtEl>
                                          <p:spTgt spid="2"/>
                                        </p:tgtEl>
                                      </p:cBhvr>
                                      <p:to x="100000" y="100000"/>
                                    </p:animScale>
                                    <p:animScale>
                                      <p:cBhvr>
                                        <p:cTn id="19" dur="33">
                                          <p:stCondLst>
                                            <p:cond delay="2260"/>
                                          </p:stCondLst>
                                        </p:cTn>
                                        <p:tgtEl>
                                          <p:spTgt spid="2"/>
                                        </p:tgtEl>
                                      </p:cBhvr>
                                      <p:to x="100000" y="95000"/>
                                    </p:animScale>
                                    <p:animScale>
                                      <p:cBhvr>
                                        <p:cTn id="20" dur="207" decel="50000">
                                          <p:stCondLst>
                                            <p:cond delay="2293"/>
                                          </p:stCondLst>
                                        </p:cTn>
                                        <p:tgtEl>
                                          <p:spTgt spid="2"/>
                                        </p:tgtEl>
                                      </p:cBhvr>
                                      <p:to x="100000" y="100000"/>
                                    </p:animScale>
                                  </p:childTnLst>
                                </p:cTn>
                              </p:par>
                            </p:childTnLst>
                          </p:cTn>
                        </p:par>
                        <p:par>
                          <p:cTn id="21" fill="hold">
                            <p:stCondLst>
                              <p:cond delay="2500"/>
                            </p:stCondLst>
                            <p:childTnLst>
                              <p:par>
                                <p:cTn id="22" presetID="21" presetClass="entr" presetSubtype="1"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wheel(1)">
                                      <p:cBhvr>
                                        <p:cTn id="24" dur="30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heel(1)">
                                      <p:cBhvr>
                                        <p:cTn id="29" dur="30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wheel(1)">
                                      <p:cBhvr>
                                        <p:cTn id="34" dur="30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wheel(1)">
                                      <p:cBhvr>
                                        <p:cTn id="39" dur="3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wheel(1)">
                                      <p:cBhvr>
                                        <p:cTn id="44" dur="3000"/>
                                        <p:tgtEl>
                                          <p:spTgt spid="3">
                                            <p:txEl>
                                              <p:pRg st="4" end="4"/>
                                            </p:txEl>
                                          </p:spTgt>
                                        </p:tgtEl>
                                      </p:cBhvr>
                                    </p:animEffect>
                                  </p:childTnLst>
                                </p:cTn>
                              </p:par>
                            </p:childTnLst>
                          </p:cTn>
                        </p:par>
                        <p:par>
                          <p:cTn id="45" fill="hold">
                            <p:stCondLst>
                              <p:cond delay="3000"/>
                            </p:stCondLst>
                            <p:childTnLst>
                              <p:par>
                                <p:cTn id="46" presetID="21" presetClass="entr" presetSubtype="1" fill="hold" grpId="0" nodeType="after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wheel(1)">
                                      <p:cBhvr>
                                        <p:cTn id="48" dur="3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a:solidFill>
            <a:schemeClr val="bg1"/>
          </a:solidFill>
          <a:ln w="76200">
            <a:solidFill>
              <a:schemeClr val="accent1"/>
            </a:solidFill>
          </a:ln>
        </p:spPr>
        <p:txBody>
          <a:bodyPr/>
          <a:lstStyle/>
          <a:p>
            <a:endParaRPr lang="fa-IR" dirty="0" smtClean="0"/>
          </a:p>
          <a:p>
            <a:r>
              <a:rPr lang="fa-IR" dirty="0" smtClean="0">
                <a:solidFill>
                  <a:srgbClr val="FF0000"/>
                </a:solidFill>
              </a:rPr>
              <a:t>برخی از دولت ها در انتخاب نوع اینکوترمز توسط تجار وشرکتهای تجاری دخالت میکنند </a:t>
            </a:r>
          </a:p>
          <a:p>
            <a:r>
              <a:rPr lang="fa-IR" dirty="0" smtClean="0">
                <a:solidFill>
                  <a:srgbClr val="0070C0"/>
                </a:solidFill>
              </a:rPr>
              <a:t>این دولتها تمایل دارند که در بخش صادرات بیشترین ارز خارجی را دریافت نمایند و در بخش واردات کمترین ارز خارجی راپرداخت نمایند</a:t>
            </a:r>
          </a:p>
          <a:p>
            <a:r>
              <a:rPr lang="fa-IR" dirty="0" smtClean="0">
                <a:solidFill>
                  <a:schemeClr val="accent5">
                    <a:lumMod val="75000"/>
                  </a:schemeClr>
                </a:solidFill>
              </a:rPr>
              <a:t>در جهت اجرای این سیاست،در صادرات آن دسته از اصطلاحات اینکوترمز مورد توجه قرار میگیرد، مثل </a:t>
            </a:r>
            <a:r>
              <a:rPr lang="en-US" dirty="0" smtClean="0">
                <a:solidFill>
                  <a:schemeClr val="accent5">
                    <a:lumMod val="75000"/>
                  </a:schemeClr>
                </a:solidFill>
              </a:rPr>
              <a:t>CIF</a:t>
            </a:r>
            <a:r>
              <a:rPr lang="fa-IR" dirty="0" smtClean="0">
                <a:solidFill>
                  <a:schemeClr val="accent5">
                    <a:lumMod val="75000"/>
                  </a:schemeClr>
                </a:solidFill>
              </a:rPr>
              <a:t> ،که بیشترین ارز را نصیب کشور میکند </a:t>
            </a:r>
          </a:p>
          <a:p>
            <a:r>
              <a:rPr lang="fa-IR" dirty="0" smtClean="0">
                <a:solidFill>
                  <a:srgbClr val="00B050"/>
                </a:solidFill>
              </a:rPr>
              <a:t>در جهت اجرای این سیاست ، در صادرات آن دسته از اصطلاحات اینکوترمز مورد توجه قرار میگیرد مثل </a:t>
            </a:r>
            <a:r>
              <a:rPr lang="en-US" dirty="0" smtClean="0">
                <a:solidFill>
                  <a:srgbClr val="00B050"/>
                </a:solidFill>
              </a:rPr>
              <a:t>CIF</a:t>
            </a:r>
            <a:r>
              <a:rPr lang="fa-IR" dirty="0" smtClean="0">
                <a:solidFill>
                  <a:srgbClr val="00B050"/>
                </a:solidFill>
              </a:rPr>
              <a:t> ،که بیشترین ارز را نصیب کشور میکند وحمل کالا وبیمه آن توسط شرکتهای کشور متبوع صادر کننده انجام گیرد </a:t>
            </a:r>
          </a:p>
          <a:p>
            <a:r>
              <a:rPr lang="fa-IR" dirty="0" smtClean="0">
                <a:solidFill>
                  <a:srgbClr val="C00000"/>
                </a:solidFill>
              </a:rPr>
              <a:t>در حالی که در واردات آن دسته از اصطلاحات اینکوترمز مورد توجه قرار میگیرد مثل</a:t>
            </a:r>
            <a:r>
              <a:rPr lang="en-US" dirty="0" smtClean="0">
                <a:solidFill>
                  <a:srgbClr val="C00000"/>
                </a:solidFill>
              </a:rPr>
              <a:t>FOB</a:t>
            </a:r>
            <a:r>
              <a:rPr lang="fa-IR" dirty="0" smtClean="0">
                <a:solidFill>
                  <a:srgbClr val="C00000"/>
                </a:solidFill>
              </a:rPr>
              <a:t> ،که کمترین تعهد ارزی را برای کشور داشته باشد وحمل کالا وبیمه آن توسط شرکتهای کشور متبوع وارد کننده انجام گیرد</a:t>
            </a:r>
          </a:p>
          <a:p>
            <a:endParaRPr lang="fa-IR" dirty="0" smtClean="0"/>
          </a:p>
          <a:p>
            <a:endParaRPr lang="fa-IR" dirty="0"/>
          </a:p>
        </p:txBody>
      </p:sp>
    </p:spTree>
    <p:extLst>
      <p:ext uri="{BB962C8B-B14F-4D97-AF65-F5344CB8AC3E}">
        <p14:creationId xmlns:p14="http://schemas.microsoft.com/office/powerpoint/2010/main" val="352555608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fill="hold"/>
                                        <p:tgtEl>
                                          <p:spTgt spid="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579296" cy="5746643"/>
          </a:xfrm>
        </p:spPr>
        <p:txBody>
          <a:bodyPr/>
          <a:lstStyle/>
          <a:p>
            <a:endParaRPr lang="fa-IR" dirty="0" smtClean="0"/>
          </a:p>
          <a:p>
            <a:endParaRPr lang="fa-IR" dirty="0"/>
          </a:p>
          <a:p>
            <a:r>
              <a:rPr lang="fa-IR" dirty="0" smtClean="0"/>
              <a:t>در ایران نیز تا مدتها بانک مرکزی اجازه نمیداد که خرید به صورت </a:t>
            </a:r>
            <a:r>
              <a:rPr lang="en-US" dirty="0" smtClean="0"/>
              <a:t>CFR</a:t>
            </a:r>
            <a:r>
              <a:rPr lang="fa-IR" dirty="0" smtClean="0"/>
              <a:t> یا </a:t>
            </a:r>
            <a:r>
              <a:rPr lang="en-US" dirty="0" smtClean="0"/>
              <a:t>C&amp;F</a:t>
            </a:r>
            <a:r>
              <a:rPr lang="fa-IR" dirty="0" smtClean="0"/>
              <a:t> قدیم یا </a:t>
            </a:r>
            <a:r>
              <a:rPr lang="en-US" dirty="0" smtClean="0"/>
              <a:t>CIF</a:t>
            </a:r>
            <a:r>
              <a:rPr lang="fa-IR" dirty="0" smtClean="0"/>
              <a:t>انجام گیرد ، ولی اخیرا اجازه میدهد که از این دو اصطلاح نیزاستفاده شود ولی قید میکند که بیمه و حمل ونقل با شرکتهای حمل ونقل وبیمه ایرانی انجام پذیرد</a:t>
            </a:r>
            <a:endParaRPr lang="fa-IR" dirty="0"/>
          </a:p>
        </p:txBody>
      </p:sp>
    </p:spTree>
    <p:extLst>
      <p:ext uri="{BB962C8B-B14F-4D97-AF65-F5344CB8AC3E}">
        <p14:creationId xmlns:p14="http://schemas.microsoft.com/office/powerpoint/2010/main" val="101308697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heel(1)">
                                      <p:cBhvr>
                                        <p:cTn id="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260648"/>
            <a:ext cx="8229600" cy="5602627"/>
          </a:xfrm>
        </p:spPr>
        <p:txBody>
          <a:bodyPr/>
          <a:lstStyle/>
          <a:p>
            <a:endParaRPr lang="fa-IR" dirty="0" smtClean="0"/>
          </a:p>
          <a:p>
            <a:endParaRPr lang="fa-IR" dirty="0"/>
          </a:p>
          <a:p>
            <a:r>
              <a:rPr lang="fa-IR" dirty="0" smtClean="0"/>
              <a:t>اینکوترمز به طور سنتی ناظر به قراردادهای بیع بین المللی کالا بوده است . با این حال در اینکوترمز2010 صراحتاذ قید شده است که بتوان از در قراردادهای داخلی نیز استفاده کرد </a:t>
            </a:r>
          </a:p>
          <a:p>
            <a:r>
              <a:rPr lang="fa-IR" dirty="0" smtClean="0"/>
              <a:t>هرگاه اینکوترمز برای قراردادهای داخلی استفاده شود ،مقررات مربوط به تشریفات واردات وصادرات که در مواد گوناگون اینکوترمز به آن اشاره شده است ، قابل اعمال نمیباشد </a:t>
            </a:r>
            <a:endParaRPr lang="fa-IR" dirty="0"/>
          </a:p>
        </p:txBody>
      </p:sp>
    </p:spTree>
    <p:extLst>
      <p:ext uri="{BB962C8B-B14F-4D97-AF65-F5344CB8AC3E}">
        <p14:creationId xmlns:p14="http://schemas.microsoft.com/office/powerpoint/2010/main" val="27614781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circle(in)">
                                      <p:cBhvr>
                                        <p:cTn id="7" dur="20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circle(in)">
                                      <p:cBhvr>
                                        <p:cTn id="1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از انجا که اینکوترمز تنها ناظر به قراردادهای بیع است ، استفاده از آن در قراردادهای دیگر مثل قرارداد خرید خدمات بی مورد خواهد بود همچنین اینکوترمز برای آن دسته از بیعهایی تهیه شده که مبیع کالای مادی است . بنابراین اگر مبیع مادی نباشد مثل خرید وفروش نرم افزارها ، سهام یا اوراق بهادار ، اینکوترمز کاربردی نخواهد داشت</a:t>
            </a:r>
            <a:endParaRPr lang="fa-IR" dirty="0"/>
          </a:p>
        </p:txBody>
      </p:sp>
    </p:spTree>
    <p:extLst>
      <p:ext uri="{BB962C8B-B14F-4D97-AF65-F5344CB8AC3E}">
        <p14:creationId xmlns:p14="http://schemas.microsoft.com/office/powerpoint/2010/main" val="2644366079"/>
      </p:ext>
    </p:extLst>
  </p:cSld>
  <p:clrMapOvr>
    <a:overrideClrMapping bg1="dk1" tx1="lt1" bg2="dk2" tx2="lt2" accent1="accent1" accent2="accent2" accent3="accent3" accent4="accent4" accent5="accent5" accent6="accent6" hlink="hlink" folHlink="folHlink"/>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332656"/>
            <a:ext cx="8589640" cy="5832648"/>
          </a:xfrm>
        </p:spPr>
        <p:txBody>
          <a:bodyPr>
            <a:normAutofit lnSpcReduction="10000"/>
          </a:bodyPr>
          <a:lstStyle/>
          <a:p>
            <a:r>
              <a:rPr lang="fa-IR" dirty="0" smtClean="0">
                <a:solidFill>
                  <a:srgbClr val="FF0000"/>
                </a:solidFill>
              </a:rPr>
              <a:t>به کارگیری اینکوترمز در قراردادهای مشمول کنوانسیون بیع بین المللی کالا این سوال را مطرح میکند که رابطه اینکوترمز با کنوانسیون چیست؟</a:t>
            </a:r>
          </a:p>
          <a:p>
            <a:r>
              <a:rPr lang="fa-IR" dirty="0" smtClean="0">
                <a:solidFill>
                  <a:srgbClr val="FFFF00"/>
                </a:solidFill>
              </a:rPr>
              <a:t>اینکوترمز بخش کوچکی از قرارداد را استاندارد میکند در صورتی که کنوانسیون دایره بسیار بزرگتری از موضوعات مربوط به بیع را پوشش میدهد </a:t>
            </a:r>
          </a:p>
          <a:p>
            <a:r>
              <a:rPr lang="fa-IR" dirty="0" smtClean="0">
                <a:solidFill>
                  <a:schemeClr val="accent1">
                    <a:lumMod val="60000"/>
                    <a:lumOff val="40000"/>
                  </a:schemeClr>
                </a:solidFill>
              </a:rPr>
              <a:t>کنوانسیون پس از اینکوترمز تهیه شد و بنابراین تهیه کنندگان کنوانسیون تلاش کردند که تا حد ممکن از ورود به موضوعات مربوط به اینکوترمز اجتناب کنند ، زیرا اعتقاد داشتند که موضوعات تحت پوشش اینکوترمز نیاز به انعطاف بیشتری داردکه از طریق تجدید نظرهای معمول اتاق بازرگانی بین المللی راحتتر با نیازهای روز هماهنگ میشود تا با گنجاندن آنها در کنوانسیون که تغییر آن به سادگی امکان پذیر نمیباشد </a:t>
            </a:r>
          </a:p>
          <a:p>
            <a:r>
              <a:rPr lang="fa-IR" dirty="0" smtClean="0">
                <a:solidFill>
                  <a:srgbClr val="00B0F0"/>
                </a:solidFill>
              </a:rPr>
              <a:t>به جای آن ،گروه کاری اتاق بازرگانی بین المللی با آنسیترال همکاری لازم را داشته تا بتواند نسخه های جدید اینکوترمز را به تایید آنسیترال برساند</a:t>
            </a:r>
          </a:p>
          <a:p>
            <a:endParaRPr lang="fa-IR" dirty="0"/>
          </a:p>
        </p:txBody>
      </p:sp>
    </p:spTree>
    <p:extLst>
      <p:ext uri="{BB962C8B-B14F-4D97-AF65-F5344CB8AC3E}">
        <p14:creationId xmlns:p14="http://schemas.microsoft.com/office/powerpoint/2010/main" val="2421494782"/>
      </p:ext>
    </p:extLst>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xEl>
                                              <p:pRg st="0" end="0"/>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grpId="0" nodeType="clickEffect">
                                  <p:stCondLst>
                                    <p:cond delay="0"/>
                                  </p:stCondLst>
                                  <p:iterate type="lt">
                                    <p:tmPct val="4000"/>
                                  </p:iterate>
                                  <p:childTnLst>
                                    <p:set>
                                      <p:cBhvr override="childStyle">
                                        <p:cTn id="10" dur="500" fill="hold"/>
                                        <p:tgtEl>
                                          <p:spTgt spid="2">
                                            <p:txEl>
                                              <p:pRg st="1" end="1"/>
                                            </p:txEl>
                                          </p:spTgt>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8" presetClass="emph" presetSubtype="0" fill="hold" grpId="0" nodeType="clickEffect">
                                  <p:stCondLst>
                                    <p:cond delay="0"/>
                                  </p:stCondLst>
                                  <p:iterate type="lt">
                                    <p:tmPct val="4000"/>
                                  </p:iterate>
                                  <p:childTnLst>
                                    <p:set>
                                      <p:cBhvr override="childStyle">
                                        <p:cTn id="14" dur="500" fill="hold"/>
                                        <p:tgtEl>
                                          <p:spTgt spid="2">
                                            <p:txEl>
                                              <p:pRg st="2" end="2"/>
                                            </p:txEl>
                                          </p:spTgt>
                                        </p:tgtEl>
                                        <p:attrNameLst>
                                          <p:attrName>style.textDecorationUnderline</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8" presetClass="emph" presetSubtype="0" fill="hold" grpId="0" nodeType="clickEffect">
                                  <p:stCondLst>
                                    <p:cond delay="0"/>
                                  </p:stCondLst>
                                  <p:iterate type="lt">
                                    <p:tmPct val="4000"/>
                                  </p:iterate>
                                  <p:childTnLst>
                                    <p:set>
                                      <p:cBhvr override="childStyle">
                                        <p:cTn id="18" dur="500" fill="hold"/>
                                        <p:tgtEl>
                                          <p:spTgt spid="2">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در واقع مقررات عمومی مندرج در مواد 31و67و68و69 کنوانسیون ،توسط اینکوترمز مشخص و معین شده است .</a:t>
            </a:r>
            <a:r>
              <a:rPr lang="fa-IR" dirty="0" smtClean="0">
                <a:solidFill>
                  <a:srgbClr val="FFFF00"/>
                </a:solidFill>
              </a:rPr>
              <a:t> تفاوت عمده بین اینکوترمز و کنوانسیون این است </a:t>
            </a:r>
          </a:p>
          <a:p>
            <a:r>
              <a:rPr lang="fa-IR" dirty="0" smtClean="0"/>
              <a:t>که اینکوترمز به طرفین میگوید که چه کار کنید و کنوانسیون می گوید که چه اتفاقی خواهد افتاد اگر چنین نکنند ، زیرا ضمانت اجراهای نقض تعهدات قرارداد اصولا در اینکوترمز مطرح نشده است </a:t>
            </a:r>
            <a:endParaRPr lang="fa-IR" dirty="0"/>
          </a:p>
        </p:txBody>
      </p:sp>
    </p:spTree>
    <p:extLst>
      <p:ext uri="{BB962C8B-B14F-4D97-AF65-F5344CB8AC3E}">
        <p14:creationId xmlns:p14="http://schemas.microsoft.com/office/powerpoint/2010/main" val="425037774"/>
      </p:ext>
    </p:extLst>
  </p:cSld>
  <p:clrMapOvr>
    <a:overrideClrMapping bg1="dk1" tx1="lt1" bg2="dk2" tx2="lt2" accent1="accent1" accent2="accent2" accent3="accent3" accent4="accent4" accent5="accent5" accent6="accent6" hlink="hlink" folHlink="folHlink"/>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1)">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836712"/>
            <a:ext cx="8229600" cy="4525963"/>
          </a:xfrm>
        </p:spPr>
        <p:txBody>
          <a:bodyPr/>
          <a:lstStyle/>
          <a:p>
            <a:endParaRPr lang="fa-IR" dirty="0" smtClean="0"/>
          </a:p>
          <a:p>
            <a:r>
              <a:rPr lang="fa-IR" dirty="0" smtClean="0">
                <a:solidFill>
                  <a:schemeClr val="accent1"/>
                </a:solidFill>
              </a:rPr>
              <a:t>مقررات کنوانسیون ماهیت تکمیلی دارند و طرفین میتوانند خلاف آنها توافق نمایند زمانی که طرفین روی اصطلاحی از اینکوترمز توافق مینمایند و مفاد آن اصطلاح با مقررات کنوانسیون در تعارض باشد ، در این صورت مفاد آن اصطلاح به شرح مندرج در اینکوترمز بر مفاد کنوانسیون اولویت خواهد داشت </a:t>
            </a:r>
            <a:endParaRPr lang="fa-IR" dirty="0">
              <a:solidFill>
                <a:schemeClr val="accent1"/>
              </a:solidFill>
            </a:endParaRPr>
          </a:p>
        </p:txBody>
      </p:sp>
    </p:spTree>
    <p:extLst>
      <p:ext uri="{BB962C8B-B14F-4D97-AF65-F5344CB8AC3E}">
        <p14:creationId xmlns:p14="http://schemas.microsoft.com/office/powerpoint/2010/main" val="423956195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xEl>
                                              <p:pRg st="1" end="1"/>
                                            </p:txEl>
                                          </p:spTgt>
                                        </p:tgtEl>
                                        <p:attrNameLst>
                                          <p:attrName>ppt_x</p:attrName>
                                          <p:attrName>ppt_y</p:attrName>
                                        </p:attrNameLst>
                                      </p:cBhvr>
                                    </p:animMotion>
                                    <p:animRot by="1500000">
                                      <p:cBhvr>
                                        <p:cTn id="7" dur="125" fill="hold">
                                          <p:stCondLst>
                                            <p:cond delay="0"/>
                                          </p:stCondLst>
                                        </p:cTn>
                                        <p:tgtEl>
                                          <p:spTgt spid="2">
                                            <p:txEl>
                                              <p:pRg st="1" end="1"/>
                                            </p:txEl>
                                          </p:spTgt>
                                        </p:tgtEl>
                                        <p:attrNameLst>
                                          <p:attrName>r</p:attrName>
                                        </p:attrNameLst>
                                      </p:cBhvr>
                                    </p:animRot>
                                    <p:animRot by="-1500000">
                                      <p:cBhvr>
                                        <p:cTn id="8" dur="125" fill="hold">
                                          <p:stCondLst>
                                            <p:cond delay="125"/>
                                          </p:stCondLst>
                                        </p:cTn>
                                        <p:tgtEl>
                                          <p:spTgt spid="2">
                                            <p:txEl>
                                              <p:pRg st="1" end="1"/>
                                            </p:txEl>
                                          </p:spTgt>
                                        </p:tgtEl>
                                        <p:attrNameLst>
                                          <p:attrName>r</p:attrName>
                                        </p:attrNameLst>
                                      </p:cBhvr>
                                    </p:animRot>
                                    <p:animRot by="-1500000">
                                      <p:cBhvr>
                                        <p:cTn id="9" dur="125" fill="hold">
                                          <p:stCondLst>
                                            <p:cond delay="250"/>
                                          </p:stCondLst>
                                        </p:cTn>
                                        <p:tgtEl>
                                          <p:spTgt spid="2">
                                            <p:txEl>
                                              <p:pRg st="1" end="1"/>
                                            </p:txEl>
                                          </p:spTgt>
                                        </p:tgtEl>
                                        <p:attrNameLst>
                                          <p:attrName>r</p:attrName>
                                        </p:attrNameLst>
                                      </p:cBhvr>
                                    </p:animRot>
                                    <p:animRot by="1500000">
                                      <p:cBhvr>
                                        <p:cTn id="10" dur="125" fill="hold">
                                          <p:stCondLst>
                                            <p:cond delay="375"/>
                                          </p:stCondLst>
                                        </p:cTn>
                                        <p:tgtEl>
                                          <p:spTgt spid="2">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267815"/>
          </a:xfrm>
        </p:spPr>
        <p:txBody>
          <a:bodyPr/>
          <a:lstStyle/>
          <a:p>
            <a:r>
              <a:rPr lang="fa-IR" dirty="0" smtClean="0"/>
              <a:t>یکی ازمسائل مهم در تنظیم قراردادهای بین المللی استفاده مناسب از یکی از اصطلاحات مندرج در اینکوترمز است طبیعتا همه این اصطلاحات برای هر قراردادی مناسب نیست و ضرورتا باید یک اصطلاح مناسب حسب مورد انتخاب شود در این انتخاب چند نکته به شرح زیر باید مد نظر قرار گیرد </a:t>
            </a:r>
          </a:p>
          <a:p>
            <a:r>
              <a:rPr lang="fa-IR" dirty="0" smtClean="0">
                <a:solidFill>
                  <a:srgbClr val="FFFF00"/>
                </a:solidFill>
              </a:rPr>
              <a:t>نکته اول : سیاست های ارزی کشور صادر کننده و وارد کننده است </a:t>
            </a:r>
          </a:p>
          <a:p>
            <a:pPr marL="109728" indent="0">
              <a:buNone/>
            </a:pPr>
            <a:r>
              <a:rPr lang="fa-IR" dirty="0" smtClean="0"/>
              <a:t>کشورهای صادر کننده               تمایل به ورود ارز به کشور خودشان       تاکید بیشتر روی اصطلاحات گروه </a:t>
            </a:r>
            <a:r>
              <a:rPr lang="en-US" dirty="0" smtClean="0"/>
              <a:t>C</a:t>
            </a:r>
            <a:r>
              <a:rPr lang="fa-IR" dirty="0" smtClean="0"/>
              <a:t> </a:t>
            </a:r>
          </a:p>
          <a:p>
            <a:pPr marL="109728" lvl="0" indent="0">
              <a:buClr>
                <a:srgbClr val="98C723"/>
              </a:buClr>
              <a:buNone/>
            </a:pPr>
            <a:r>
              <a:rPr lang="fa-IR" dirty="0" smtClean="0"/>
              <a:t>کشورهای واردکننده           تمایل به خروج کمتر ارز از کشور خودشان       </a:t>
            </a:r>
            <a:r>
              <a:rPr lang="fa-IR" dirty="0">
                <a:solidFill>
                  <a:prstClr val="black"/>
                </a:solidFill>
              </a:rPr>
              <a:t>تاکید </a:t>
            </a:r>
            <a:r>
              <a:rPr lang="fa-IR" dirty="0"/>
              <a:t>بیشتر روی اصطلاحات گروه </a:t>
            </a:r>
            <a:r>
              <a:rPr lang="en-US" dirty="0" smtClean="0"/>
              <a:t>F</a:t>
            </a:r>
            <a:r>
              <a:rPr lang="fa-IR" dirty="0" smtClean="0"/>
              <a:t> </a:t>
            </a:r>
          </a:p>
          <a:p>
            <a:pPr marL="109728" lvl="0" indent="0">
              <a:buClr>
                <a:srgbClr val="98C723"/>
              </a:buClr>
              <a:buNone/>
            </a:pPr>
            <a:r>
              <a:rPr lang="fa-IR" dirty="0" smtClean="0"/>
              <a:t>زیرا در این گروه حمل وبیمه توسط خریدار منعقد میشود</a:t>
            </a:r>
            <a:endParaRPr lang="fa-IR" dirty="0"/>
          </a:p>
          <a:p>
            <a:pPr marL="109728" indent="0">
              <a:buNone/>
            </a:pPr>
            <a:endParaRPr lang="en-US" dirty="0" smtClean="0"/>
          </a:p>
        </p:txBody>
      </p:sp>
      <p:sp>
        <p:nvSpPr>
          <p:cNvPr id="3" name="Title 2"/>
          <p:cNvSpPr>
            <a:spLocks noGrp="1"/>
          </p:cNvSpPr>
          <p:nvPr>
            <p:ph type="title"/>
          </p:nvPr>
        </p:nvSpPr>
        <p:spPr>
          <a:solidFill>
            <a:srgbClr val="FF0000"/>
          </a:solidFill>
        </p:spPr>
        <p:txBody>
          <a:bodyPr/>
          <a:lstStyle/>
          <a:p>
            <a:r>
              <a:rPr lang="fa-IR" dirty="0" smtClean="0"/>
              <a:t>به کار گیری اصطلاح تجاری مناسب </a:t>
            </a:r>
            <a:endParaRPr lang="fa-IR" dirty="0"/>
          </a:p>
        </p:txBody>
      </p:sp>
      <p:cxnSp>
        <p:nvCxnSpPr>
          <p:cNvPr id="5" name="Straight Arrow Connector 4"/>
          <p:cNvCxnSpPr/>
          <p:nvPr/>
        </p:nvCxnSpPr>
        <p:spPr>
          <a:xfrm flipH="1">
            <a:off x="4716016" y="4365104"/>
            <a:ext cx="1152128"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Chevron 5"/>
          <p:cNvSpPr/>
          <p:nvPr/>
        </p:nvSpPr>
        <p:spPr>
          <a:xfrm rot="10800000">
            <a:off x="7020272" y="4563697"/>
            <a:ext cx="517421" cy="38377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fa-IR">
              <a:solidFill>
                <a:prstClr val="white"/>
              </a:solidFill>
            </a:endParaRPr>
          </a:p>
        </p:txBody>
      </p:sp>
      <p:cxnSp>
        <p:nvCxnSpPr>
          <p:cNvPr id="8" name="Straight Arrow Connector 7"/>
          <p:cNvCxnSpPr/>
          <p:nvPr/>
        </p:nvCxnSpPr>
        <p:spPr>
          <a:xfrm flipH="1">
            <a:off x="5292080" y="5229200"/>
            <a:ext cx="792088"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Chevron 8"/>
          <p:cNvSpPr/>
          <p:nvPr/>
        </p:nvSpPr>
        <p:spPr>
          <a:xfrm rot="10800000">
            <a:off x="7020271" y="5445224"/>
            <a:ext cx="517421" cy="38377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fa-IR">
              <a:solidFill>
                <a:prstClr val="white"/>
              </a:solidFill>
            </a:endParaRPr>
          </a:p>
        </p:txBody>
      </p:sp>
    </p:spTree>
    <p:extLst>
      <p:ext uri="{BB962C8B-B14F-4D97-AF65-F5344CB8AC3E}">
        <p14:creationId xmlns:p14="http://schemas.microsoft.com/office/powerpoint/2010/main" val="904360677"/>
      </p:ext>
    </p:extLst>
  </p:cSld>
  <p:clrMapOvr>
    <a:overrideClrMapping bg1="dk1" tx1="lt1" bg2="dk2" tx2="lt2" accent1="accent1" accent2="accent2" accent3="accent3" accent4="accent4" accent5="accent5" accent6="accent6" hlink="hlink" folHlink="folHlink"/>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ircle(in)">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ircle(in)">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ircle(in)">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circle(in)">
                                      <p:cBhvr>
                                        <p:cTn id="3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fa-IR" dirty="0" smtClean="0">
                <a:solidFill>
                  <a:srgbClr val="FF0000"/>
                </a:solidFill>
              </a:rPr>
              <a:t>جهت صرفه جویی ارزی وافزایش سهم داخلی است . کشورهای وارد کننده ممکن است به خریدار تکلیف کنند که قراردادهای حمل وبیمه کالاهای وارداتی را با شرکتهای داخلی منعقد نمایند </a:t>
            </a:r>
          </a:p>
          <a:p>
            <a:r>
              <a:rPr lang="fa-IR" dirty="0"/>
              <a:t> </a:t>
            </a:r>
            <a:r>
              <a:rPr lang="fa-IR" dirty="0" smtClean="0">
                <a:solidFill>
                  <a:srgbClr val="92D050"/>
                </a:solidFill>
              </a:rPr>
              <a:t>هرچند مقررات بانک مرکزی ایران قبلا واردات کالاها را تنها در زیر گروه های </a:t>
            </a:r>
            <a:r>
              <a:rPr lang="en-US" dirty="0" smtClean="0">
                <a:solidFill>
                  <a:srgbClr val="92D050"/>
                </a:solidFill>
              </a:rPr>
              <a:t>F</a:t>
            </a:r>
            <a:r>
              <a:rPr lang="fa-IR" dirty="0" smtClean="0">
                <a:solidFill>
                  <a:srgbClr val="92D050"/>
                </a:solidFill>
              </a:rPr>
              <a:t> مجاز میدانست، در سال های اخیر خرید بر اساس زیر گروه </a:t>
            </a:r>
            <a:r>
              <a:rPr lang="en-US" dirty="0" smtClean="0">
                <a:solidFill>
                  <a:srgbClr val="92D050"/>
                </a:solidFill>
              </a:rPr>
              <a:t>C</a:t>
            </a:r>
            <a:r>
              <a:rPr lang="fa-IR" dirty="0" smtClean="0">
                <a:solidFill>
                  <a:srgbClr val="92D050"/>
                </a:solidFill>
              </a:rPr>
              <a:t> را نیز مجاز اعلام کرده است .با وجود این تکلیف قانونی به انعقاد قرارداد حمل با ناوگان ترابری ایرانی یا با بیمه های ایرانی هنوز پا بر جاست </a:t>
            </a:r>
          </a:p>
          <a:p>
            <a:r>
              <a:rPr lang="fa-IR" dirty="0" smtClean="0">
                <a:solidFill>
                  <a:srgbClr val="FFFF00"/>
                </a:solidFill>
              </a:rPr>
              <a:t>مطابق با بخش دوم مقررات ارزی بانک مرکزی در مورد حمل ونقل بیمه و بازرسی ،پرداخت هزینه حمل ونقل به فروشنده از طریق گشایش اعتبار اسنادی مانعی ندارد ولی در خصوص محموله های وارداتی بیشتر از 500 تن دریایی ،100 تن جاده ای یا500 کیلو هوایی که توسط ناوگان خارجی حمل و وارد کشور میشود ،مجوز سازمان حمل ونقل وپایانه های کشور وزارت راه وترابری اخذ شود</a:t>
            </a:r>
            <a:endParaRPr lang="fa-IR" dirty="0">
              <a:solidFill>
                <a:srgbClr val="FFFF00"/>
              </a:solidFill>
            </a:endParaRPr>
          </a:p>
        </p:txBody>
      </p:sp>
      <p:sp>
        <p:nvSpPr>
          <p:cNvPr id="3" name="Title 2"/>
          <p:cNvSpPr>
            <a:spLocks noGrp="1"/>
          </p:cNvSpPr>
          <p:nvPr>
            <p:ph type="title"/>
          </p:nvPr>
        </p:nvSpPr>
        <p:spPr/>
        <p:txBody>
          <a:bodyPr/>
          <a:lstStyle/>
          <a:p>
            <a:r>
              <a:rPr lang="fa-IR" dirty="0" smtClean="0"/>
              <a:t>نکته دوم</a:t>
            </a:r>
            <a:endParaRPr lang="fa-IR" dirty="0"/>
          </a:p>
        </p:txBody>
      </p:sp>
    </p:spTree>
    <p:extLst>
      <p:ext uri="{BB962C8B-B14F-4D97-AF65-F5344CB8AC3E}">
        <p14:creationId xmlns:p14="http://schemas.microsoft.com/office/powerpoint/2010/main" val="152123860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457200"/>
            <a:ext cx="8733656" cy="5616624"/>
          </a:xfrm>
        </p:spPr>
        <p:txBody>
          <a:bodyPr/>
          <a:lstStyle/>
          <a:p>
            <a:r>
              <a:rPr lang="fa-IR" dirty="0" smtClean="0">
                <a:solidFill>
                  <a:srgbClr val="FF0000"/>
                </a:solidFill>
              </a:rPr>
              <a:t>خرید بر مبنای </a:t>
            </a:r>
            <a:r>
              <a:rPr lang="en-US" dirty="0" smtClean="0">
                <a:solidFill>
                  <a:srgbClr val="FF0000"/>
                </a:solidFill>
              </a:rPr>
              <a:t>EXW</a:t>
            </a:r>
            <a:r>
              <a:rPr lang="fa-IR" dirty="0" smtClean="0">
                <a:solidFill>
                  <a:srgbClr val="FF0000"/>
                </a:solidFill>
              </a:rPr>
              <a:t> حاوی حداقل تعهدات برای فروشنده است. </a:t>
            </a:r>
            <a:r>
              <a:rPr lang="fa-IR" dirty="0" smtClean="0"/>
              <a:t>این اصطلاح بیشتر توسط فروشندگانی تقاضا میشود که فروش داخلی دارند و نمیخواهند در خصوص صادرات مسئولیتی قبول کنند بسیاری از کشورهای وارد کننده تجار خود را از خرید بر مبنای </a:t>
            </a:r>
            <a:r>
              <a:rPr lang="en-US" dirty="0" smtClean="0"/>
              <a:t>EXW</a:t>
            </a:r>
            <a:r>
              <a:rPr lang="fa-IR" dirty="0" smtClean="0"/>
              <a:t> بر حذر میدارند ، زیرا در این اصطلاح وظیفه اخذ مجوز صادرات در کشور فروشنده بر عهده خریدار است و خریدار ممکن است به هر دلیلی نتواند چنین مجوزی را اخذ نماید در این صورت خریدار موظف است که بهای قرارداد را پرداخت کند در حالی که امکان صادرات آن به کشور خریدار که پرداخت کننده ارز است میسر نمیباشد </a:t>
            </a:r>
            <a:r>
              <a:rPr lang="fa-IR" dirty="0" smtClean="0">
                <a:solidFill>
                  <a:srgbClr val="FF0000"/>
                </a:solidFill>
              </a:rPr>
              <a:t>این نگرانی زمانی زیادتر خواهد شد که کشور در معرض تحریم ها و محدودیت های تجاری است و احتمال میرود که صادرات کالاها به کشور خریدار ممنوع یا محدود شود</a:t>
            </a:r>
            <a:endParaRPr lang="fa-IR" dirty="0">
              <a:solidFill>
                <a:srgbClr val="FF0000"/>
              </a:solidFill>
            </a:endParaRPr>
          </a:p>
        </p:txBody>
      </p:sp>
    </p:spTree>
    <p:extLst>
      <p:ext uri="{BB962C8B-B14F-4D97-AF65-F5344CB8AC3E}">
        <p14:creationId xmlns:p14="http://schemas.microsoft.com/office/powerpoint/2010/main" val="12538533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610600" cy="5410200"/>
          </a:xfrm>
        </p:spPr>
        <p:txBody>
          <a:bodyPr>
            <a:normAutofit lnSpcReduction="10000"/>
          </a:bodyPr>
          <a:lstStyle/>
          <a:p>
            <a:pPr algn="r" rtl="1"/>
            <a:r>
              <a:rPr lang="ar-SA" dirty="0">
                <a:latin typeface="Arial" pitchFamily="34" charset="0"/>
                <a:cs typeface="Arial" pitchFamily="34" charset="0"/>
              </a:rPr>
              <a:t>هدف از اینکوترمز ارائه مجموعه‌ ای از مقررات بین المللی برای تفسیر متداولترین اصطلاحات مورد استفاده در تجارت خارجی است. و بدین ترتیب از چندگانگی تفسیر این اصطلاحات در کشورهای مختلف پرهیز می شود یا حداقل تا میزان قابل ملاحضه ‌ای کاهش می‌یابد.</a:t>
            </a:r>
          </a:p>
          <a:p>
            <a:pPr algn="r" rtl="1"/>
            <a:r>
              <a:rPr lang="ar-SA" dirty="0">
                <a:latin typeface="Arial" pitchFamily="34" charset="0"/>
                <a:cs typeface="Arial" pitchFamily="34" charset="0"/>
              </a:rPr>
              <a:t>اغلب طرفین قرارداد از روشهای تجاری مختلف کشور مقابل بی </a:t>
            </a:r>
            <a:r>
              <a:rPr lang="ar-SA" dirty="0" smtClean="0">
                <a:latin typeface="Arial" pitchFamily="34" charset="0"/>
                <a:cs typeface="Arial" pitchFamily="34" charset="0"/>
              </a:rPr>
              <a:t>اط</a:t>
            </a:r>
            <a:r>
              <a:rPr lang="fa-IR" dirty="0" smtClean="0">
                <a:latin typeface="Arial" pitchFamily="34" charset="0"/>
                <a:cs typeface="Arial" pitchFamily="34" charset="0"/>
              </a:rPr>
              <a:t>ل</a:t>
            </a:r>
            <a:r>
              <a:rPr lang="ar-SA" dirty="0" smtClean="0">
                <a:latin typeface="Arial" pitchFamily="34" charset="0"/>
                <a:cs typeface="Arial" pitchFamily="34" charset="0"/>
              </a:rPr>
              <a:t>اع </a:t>
            </a:r>
            <a:r>
              <a:rPr lang="ar-SA" dirty="0">
                <a:latin typeface="Arial" pitchFamily="34" charset="0"/>
                <a:cs typeface="Arial" pitchFamily="34" charset="0"/>
              </a:rPr>
              <a:t>هستند. این موضوع می‌تواند موجب سوء تفاهم اختلاف و دعوی حقوقی و اتلاف وقت و پول ناشی از آنها شود. و به منظور رفع چنین مشکلاتی اتاق بازرگانی بین المللی اولین بار در سال ۱۹۳۶ مجموعه‌ای از مقررات بین المللی را برای تفسیر اصطلاحات تجاری منتشر کرد که به «اینکوترمز ۱۹۳۶» موسوم شد. بعداً در سالهای </a:t>
            </a:r>
            <a:r>
              <a:rPr lang="en-US" dirty="0" smtClean="0">
                <a:latin typeface="Arial" pitchFamily="34" charset="0"/>
                <a:cs typeface="Arial" pitchFamily="34" charset="0"/>
              </a:rPr>
              <a:t>1953</a:t>
            </a:r>
            <a:r>
              <a:rPr lang="ar-SA" dirty="0" smtClean="0">
                <a:latin typeface="Arial" pitchFamily="34" charset="0"/>
                <a:cs typeface="Arial" pitchFamily="34" charset="0"/>
              </a:rPr>
              <a:t>،</a:t>
            </a:r>
            <a:r>
              <a:rPr lang="en-US" dirty="0" smtClean="0">
                <a:latin typeface="Arial" pitchFamily="34" charset="0"/>
                <a:cs typeface="Arial" pitchFamily="34" charset="0"/>
              </a:rPr>
              <a:t>1967</a:t>
            </a:r>
            <a:r>
              <a:rPr lang="ar-SA" dirty="0">
                <a:latin typeface="Arial" pitchFamily="34" charset="0"/>
                <a:cs typeface="Arial" pitchFamily="34" charset="0"/>
              </a:rPr>
              <a:t> </a:t>
            </a:r>
            <a:r>
              <a:rPr lang="fa-IR" dirty="0" smtClean="0">
                <a:latin typeface="Arial" pitchFamily="34" charset="0"/>
                <a:cs typeface="Arial" pitchFamily="34" charset="0"/>
              </a:rPr>
              <a:t>1976</a:t>
            </a:r>
            <a:r>
              <a:rPr lang="ar-SA" dirty="0" smtClean="0">
                <a:latin typeface="Arial" pitchFamily="34" charset="0"/>
                <a:cs typeface="Arial" pitchFamily="34" charset="0"/>
              </a:rPr>
              <a:t>،</a:t>
            </a:r>
            <a:r>
              <a:rPr lang="ar-SA" dirty="0">
                <a:latin typeface="Arial" pitchFamily="34" charset="0"/>
                <a:cs typeface="Arial" pitchFamily="34" charset="0"/>
              </a:rPr>
              <a:t> </a:t>
            </a:r>
            <a:r>
              <a:rPr lang="fa-IR" dirty="0" smtClean="0">
                <a:latin typeface="Arial" pitchFamily="34" charset="0"/>
                <a:cs typeface="Arial" pitchFamily="34" charset="0"/>
              </a:rPr>
              <a:t>1980</a:t>
            </a:r>
            <a:r>
              <a:rPr lang="ar-SA" dirty="0" smtClean="0">
                <a:latin typeface="Arial" pitchFamily="34" charset="0"/>
                <a:cs typeface="Arial" pitchFamily="34" charset="0"/>
              </a:rPr>
              <a:t>،</a:t>
            </a:r>
            <a:r>
              <a:rPr lang="ar-SA" dirty="0">
                <a:latin typeface="Arial" pitchFamily="34" charset="0"/>
                <a:cs typeface="Arial" pitchFamily="34" charset="0"/>
              </a:rPr>
              <a:t> </a:t>
            </a:r>
            <a:r>
              <a:rPr lang="en-US" dirty="0" smtClean="0">
                <a:latin typeface="Arial" pitchFamily="34" charset="0"/>
                <a:cs typeface="Arial" pitchFamily="34" charset="0"/>
              </a:rPr>
              <a:t>1990</a:t>
            </a:r>
            <a:r>
              <a:rPr lang="fa-IR" dirty="0" smtClean="0">
                <a:latin typeface="Arial" pitchFamily="34" charset="0"/>
                <a:cs typeface="Arial" pitchFamily="34" charset="0"/>
              </a:rPr>
              <a:t>،</a:t>
            </a:r>
            <a:r>
              <a:rPr lang="en-US" dirty="0" smtClean="0">
                <a:latin typeface="Arial" pitchFamily="34" charset="0"/>
                <a:cs typeface="Arial" pitchFamily="34" charset="0"/>
              </a:rPr>
              <a:t>2000</a:t>
            </a:r>
            <a:r>
              <a:rPr lang="fa-IR" dirty="0" smtClean="0">
                <a:latin typeface="Arial" pitchFamily="34" charset="0"/>
                <a:cs typeface="Arial" pitchFamily="34" charset="0"/>
              </a:rPr>
              <a:t>،2010</a:t>
            </a:r>
            <a:r>
              <a:rPr lang="ar-SA" dirty="0">
                <a:latin typeface="Arial" pitchFamily="34" charset="0"/>
                <a:cs typeface="Arial" pitchFamily="34" charset="0"/>
              </a:rPr>
              <a:t> و  به منظور انطباق با روشهای معمول تجارت بین المللی جاری اصلاحات و اضافاتی در آن صورت گرفته است.</a:t>
            </a:r>
          </a:p>
          <a:p>
            <a:endParaRPr lang="en-US" dirty="0">
              <a:latin typeface="Arial" pitchFamily="34" charset="0"/>
              <a:cs typeface="Arial" pitchFamily="34" charset="0"/>
            </a:endParaRPr>
          </a:p>
        </p:txBody>
      </p:sp>
      <p:sp>
        <p:nvSpPr>
          <p:cNvPr id="2" name="Title 1"/>
          <p:cNvSpPr>
            <a:spLocks noGrp="1"/>
          </p:cNvSpPr>
          <p:nvPr>
            <p:ph type="title"/>
          </p:nvPr>
        </p:nvSpPr>
        <p:spPr>
          <a:xfrm>
            <a:off x="457200" y="76200"/>
            <a:ext cx="7467600" cy="1341438"/>
          </a:xfrm>
        </p:spPr>
        <p:txBody>
          <a:bodyPr/>
          <a:lstStyle/>
          <a:p>
            <a:pPr algn="ctr"/>
            <a:r>
              <a:rPr lang="fa-IR" dirty="0" smtClean="0">
                <a:solidFill>
                  <a:srgbClr val="FFC000"/>
                </a:solidFill>
              </a:rPr>
              <a:t>هدف وقلمرو اینکوترمز</a:t>
            </a:r>
            <a:endParaRPr lang="en-US" dirty="0">
              <a:solidFill>
                <a:srgbClr val="FFC000"/>
              </a:solidFill>
            </a:endParaRPr>
          </a:p>
        </p:txBody>
      </p:sp>
    </p:spTree>
    <p:extLst>
      <p:ext uri="{BB962C8B-B14F-4D97-AF65-F5344CB8AC3E}">
        <p14:creationId xmlns:p14="http://schemas.microsoft.com/office/powerpoint/2010/main" val="4289249090"/>
      </p:ext>
    </p:extLst>
  </p:cSld>
  <p:clrMapOvr>
    <a:masterClrMapping/>
  </p:clrMapOvr>
  <p:transition spd="med">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332656"/>
            <a:ext cx="8589640" cy="5472608"/>
          </a:xfrm>
        </p:spPr>
        <p:txBody>
          <a:bodyPr/>
          <a:lstStyle/>
          <a:p>
            <a:r>
              <a:rPr lang="fa-IR" dirty="0" smtClean="0">
                <a:solidFill>
                  <a:srgbClr val="FFFF00"/>
                </a:solidFill>
              </a:rPr>
              <a:t>در مقررات بانک مرکزی خرید به صورت </a:t>
            </a:r>
            <a:r>
              <a:rPr lang="en-US" dirty="0" smtClean="0">
                <a:solidFill>
                  <a:srgbClr val="FFFF00"/>
                </a:solidFill>
              </a:rPr>
              <a:t>EXW</a:t>
            </a:r>
            <a:r>
              <a:rPr lang="fa-IR" dirty="0" smtClean="0">
                <a:solidFill>
                  <a:srgbClr val="FFFF00"/>
                </a:solidFill>
              </a:rPr>
              <a:t>ممنوع نشده است ولی قید شده است که این اصطلاح در صورتی مورد قبول است که فروشنده متعهد به اخذ مجوزصادرات باشد</a:t>
            </a:r>
          </a:p>
          <a:p>
            <a:r>
              <a:rPr lang="fa-IR" dirty="0" smtClean="0"/>
              <a:t>مطابق با بند5-8 بخش واردات کالا از طریق اعتبار اسنادی مقررات بانک مرکزی (گشایش اعتبار اسنادی با ترم </a:t>
            </a:r>
            <a:r>
              <a:rPr lang="en-US" dirty="0" smtClean="0"/>
              <a:t>EX-WORK</a:t>
            </a:r>
            <a:r>
              <a:rPr lang="fa-IR" dirty="0" smtClean="0"/>
              <a:t>در صورت پذیرش کلیه مسئولیتهای مترتبه مبنی بر اخذ مجوزهای قانونی صادرات تا مرزهای خروجی از کشور فروشنده وپیش بینی ترتیبات حمل کالا تا مقصد نهایی به کشور توسط خریدار و نیز به شرط داشتن پوشش بیمه ای مناسب وکافی بلا مانع است</a:t>
            </a:r>
          </a:p>
          <a:p>
            <a:r>
              <a:rPr lang="fa-IR" dirty="0" smtClean="0">
                <a:solidFill>
                  <a:srgbClr val="92D050"/>
                </a:solidFill>
              </a:rPr>
              <a:t>در صورتیکه بناست که مسئولیت اخذ مجوز صادرات به عهده فروشنده باشد در این صورت بهتر است از گروه </a:t>
            </a:r>
            <a:r>
              <a:rPr lang="en-US" dirty="0" smtClean="0">
                <a:solidFill>
                  <a:srgbClr val="92D050"/>
                </a:solidFill>
              </a:rPr>
              <a:t>F</a:t>
            </a:r>
            <a:r>
              <a:rPr lang="fa-IR" dirty="0" smtClean="0">
                <a:solidFill>
                  <a:srgbClr val="92D050"/>
                </a:solidFill>
              </a:rPr>
              <a:t> استفاده شود   </a:t>
            </a:r>
            <a:endParaRPr lang="fa-IR" dirty="0">
              <a:solidFill>
                <a:srgbClr val="92D050"/>
              </a:solidFill>
            </a:endParaRPr>
          </a:p>
        </p:txBody>
      </p:sp>
    </p:spTree>
    <p:extLst>
      <p:ext uri="{BB962C8B-B14F-4D97-AF65-F5344CB8AC3E}">
        <p14:creationId xmlns:p14="http://schemas.microsoft.com/office/powerpoint/2010/main" val="52381951"/>
      </p:ext>
    </p:extLst>
  </p:cSld>
  <p:clrMapOvr>
    <a:overrideClrMapping bg1="dk1" tx1="lt1" bg2="dk2" tx2="lt2" accent1="accent1" accent2="accent2" accent3="accent3" accent4="accent4" accent5="accent5" accent6="accent6" hlink="hlink" folHlink="folHlink"/>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2">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0" presetClass="emph" presetSubtype="0" fill="hold" grpId="0" nodeType="clickEffect">
                                  <p:stCondLst>
                                    <p:cond delay="0"/>
                                  </p:stCondLst>
                                  <p:childTnLst>
                                    <p:anim calcmode="discrete" valueType="str">
                                      <p:cBhvr override="childStyle">
                                        <p:cTn id="10" dur="2000" fill="hold"/>
                                        <p:tgtEl>
                                          <p:spTgt spid="2">
                                            <p:txEl>
                                              <p:pRg st="1" end="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mph" presetSubtype="0" fill="hold" grpId="0" nodeType="clickEffect">
                                  <p:stCondLst>
                                    <p:cond delay="0"/>
                                  </p:stCondLst>
                                  <p:childTnLst>
                                    <p:anim calcmode="discrete" valueType="str">
                                      <p:cBhvr override="childStyle">
                                        <p:cTn id="14" dur="2000" fill="hold"/>
                                        <p:tgtEl>
                                          <p:spTgt spid="2">
                                            <p:txEl>
                                              <p:pRg st="2" end="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lnSpcReduction="10000"/>
          </a:bodyPr>
          <a:lstStyle/>
          <a:p>
            <a:r>
              <a:rPr lang="fa-IR" dirty="0" smtClean="0">
                <a:solidFill>
                  <a:srgbClr val="FFFF00"/>
                </a:solidFill>
              </a:rPr>
              <a:t>در صورتی که کالا بناست با کشتی حمل شود و یا در صورت حمل مرکب آخرین وسیله نقلیه کشتی است ، مناسب است از اصطلاحات رایج در حمل ونقل دریایی مثل </a:t>
            </a:r>
            <a:r>
              <a:rPr lang="en-US" dirty="0" smtClean="0">
                <a:solidFill>
                  <a:srgbClr val="FFFF00"/>
                </a:solidFill>
              </a:rPr>
              <a:t>CIF/CFR/FOB/FAS</a:t>
            </a:r>
            <a:r>
              <a:rPr lang="fa-IR" dirty="0" smtClean="0">
                <a:solidFill>
                  <a:srgbClr val="FFFF00"/>
                </a:solidFill>
              </a:rPr>
              <a:t>استفاده شود</a:t>
            </a:r>
          </a:p>
          <a:p>
            <a:r>
              <a:rPr lang="fa-IR" dirty="0" smtClean="0">
                <a:solidFill>
                  <a:srgbClr val="00B0F0"/>
                </a:solidFill>
              </a:rPr>
              <a:t>چنانچه کالا بناست از طریق جاده ،راه آهن ویا به صورت هوایی حمل شود و یا در حمل مرکب آخرین وسیله نقلیه کامیون ،قطار یا هواپیما است ، در این صورت مناسب است از اصطلاحات رایج در حمل ونقل غیر دریایی مثل </a:t>
            </a:r>
            <a:r>
              <a:rPr lang="en-US" dirty="0" smtClean="0">
                <a:solidFill>
                  <a:srgbClr val="00B0F0"/>
                </a:solidFill>
              </a:rPr>
              <a:t>FCA/CPT/CIP</a:t>
            </a:r>
            <a:r>
              <a:rPr lang="fa-IR" dirty="0" smtClean="0">
                <a:solidFill>
                  <a:srgbClr val="00B0F0"/>
                </a:solidFill>
              </a:rPr>
              <a:t> استفاده شود</a:t>
            </a:r>
          </a:p>
          <a:p>
            <a:r>
              <a:rPr lang="fa-IR" dirty="0" smtClean="0">
                <a:solidFill>
                  <a:srgbClr val="FF0000"/>
                </a:solidFill>
              </a:rPr>
              <a:t>استفاده از اصطلاحات مذکور در گروه </a:t>
            </a:r>
            <a:r>
              <a:rPr lang="en-US" dirty="0" smtClean="0">
                <a:solidFill>
                  <a:srgbClr val="FF0000"/>
                </a:solidFill>
              </a:rPr>
              <a:t>D</a:t>
            </a:r>
            <a:r>
              <a:rPr lang="fa-IR" dirty="0" smtClean="0">
                <a:solidFill>
                  <a:srgbClr val="FF0000"/>
                </a:solidFill>
              </a:rPr>
              <a:t>برای فروشنده خطرات بیشتری را دربر دارد و عمدتا در مورد کشورهای وارد کننده ای استفاده میشود که از جهت اقتصادی ، سیاسی و سایر شرایط از ثبات لازم برخوردار باشند. طبیعتا وجود مقررات پیچیده گمرکی در کشور وارد کننده ، ریسک فروشنده ای را که به صورت</a:t>
            </a:r>
            <a:r>
              <a:rPr lang="fa-IR" dirty="0">
                <a:solidFill>
                  <a:srgbClr val="FF0000"/>
                </a:solidFill>
              </a:rPr>
              <a:t> </a:t>
            </a:r>
            <a:r>
              <a:rPr lang="en-US" dirty="0" smtClean="0">
                <a:solidFill>
                  <a:srgbClr val="FF0000"/>
                </a:solidFill>
              </a:rPr>
              <a:t>DDP</a:t>
            </a:r>
            <a:r>
              <a:rPr lang="fa-IR" dirty="0" smtClean="0">
                <a:solidFill>
                  <a:srgbClr val="FF0000"/>
                </a:solidFill>
              </a:rPr>
              <a:t>میفروشد زیاد میکند</a:t>
            </a:r>
          </a:p>
        </p:txBody>
      </p:sp>
    </p:spTree>
    <p:extLst>
      <p:ext uri="{BB962C8B-B14F-4D97-AF65-F5344CB8AC3E}">
        <p14:creationId xmlns:p14="http://schemas.microsoft.com/office/powerpoint/2010/main" val="5312855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xEl>
                                              <p:pRg st="0" end="0"/>
                                            </p:txEl>
                                          </p:spTgt>
                                        </p:tgtEl>
                                        <p:attrNameLst>
                                          <p:attrName>ppt_x</p:attrName>
                                          <p:attrName>ppt_y</p:attrName>
                                        </p:attrNameLst>
                                      </p:cBhvr>
                                    </p:animMotion>
                                    <p:animRot by="1500000">
                                      <p:cBhvr>
                                        <p:cTn id="7" dur="125" fill="hold">
                                          <p:stCondLst>
                                            <p:cond delay="0"/>
                                          </p:stCondLst>
                                        </p:cTn>
                                        <p:tgtEl>
                                          <p:spTgt spid="2">
                                            <p:txEl>
                                              <p:pRg st="0" end="0"/>
                                            </p:txEl>
                                          </p:spTgt>
                                        </p:tgtEl>
                                        <p:attrNameLst>
                                          <p:attrName>r</p:attrName>
                                        </p:attrNameLst>
                                      </p:cBhvr>
                                    </p:animRot>
                                    <p:animRot by="-1500000">
                                      <p:cBhvr>
                                        <p:cTn id="8" dur="125" fill="hold">
                                          <p:stCondLst>
                                            <p:cond delay="125"/>
                                          </p:stCondLst>
                                        </p:cTn>
                                        <p:tgtEl>
                                          <p:spTgt spid="2">
                                            <p:txEl>
                                              <p:pRg st="0" end="0"/>
                                            </p:txEl>
                                          </p:spTgt>
                                        </p:tgtEl>
                                        <p:attrNameLst>
                                          <p:attrName>r</p:attrName>
                                        </p:attrNameLst>
                                      </p:cBhvr>
                                    </p:animRot>
                                    <p:animRot by="-1500000">
                                      <p:cBhvr>
                                        <p:cTn id="9" dur="125" fill="hold">
                                          <p:stCondLst>
                                            <p:cond delay="250"/>
                                          </p:stCondLst>
                                        </p:cTn>
                                        <p:tgtEl>
                                          <p:spTgt spid="2">
                                            <p:txEl>
                                              <p:pRg st="0" end="0"/>
                                            </p:txEl>
                                          </p:spTgt>
                                        </p:tgtEl>
                                        <p:attrNameLst>
                                          <p:attrName>r</p:attrName>
                                        </p:attrNameLst>
                                      </p:cBhvr>
                                    </p:animRot>
                                    <p:animRot by="1500000">
                                      <p:cBhvr>
                                        <p:cTn id="10" dur="125" fill="hold">
                                          <p:stCondLst>
                                            <p:cond delay="375"/>
                                          </p:stCondLst>
                                        </p:cTn>
                                        <p:tgtEl>
                                          <p:spTgt spid="2">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2">
                                            <p:txEl>
                                              <p:pRg st="1" end="1"/>
                                            </p:txEl>
                                          </p:spTgt>
                                        </p:tgtEl>
                                        <p:attrNameLst>
                                          <p:attrName>ppt_x</p:attrName>
                                          <p:attrName>ppt_y</p:attrName>
                                        </p:attrNameLst>
                                      </p:cBhvr>
                                    </p:animMotion>
                                    <p:animRot by="1500000">
                                      <p:cBhvr>
                                        <p:cTn id="15" dur="125" fill="hold">
                                          <p:stCondLst>
                                            <p:cond delay="0"/>
                                          </p:stCondLst>
                                        </p:cTn>
                                        <p:tgtEl>
                                          <p:spTgt spid="2">
                                            <p:txEl>
                                              <p:pRg st="1" end="1"/>
                                            </p:txEl>
                                          </p:spTgt>
                                        </p:tgtEl>
                                        <p:attrNameLst>
                                          <p:attrName>r</p:attrName>
                                        </p:attrNameLst>
                                      </p:cBhvr>
                                    </p:animRot>
                                    <p:animRot by="-1500000">
                                      <p:cBhvr>
                                        <p:cTn id="16" dur="125" fill="hold">
                                          <p:stCondLst>
                                            <p:cond delay="125"/>
                                          </p:stCondLst>
                                        </p:cTn>
                                        <p:tgtEl>
                                          <p:spTgt spid="2">
                                            <p:txEl>
                                              <p:pRg st="1" end="1"/>
                                            </p:txEl>
                                          </p:spTgt>
                                        </p:tgtEl>
                                        <p:attrNameLst>
                                          <p:attrName>r</p:attrName>
                                        </p:attrNameLst>
                                      </p:cBhvr>
                                    </p:animRot>
                                    <p:animRot by="-1500000">
                                      <p:cBhvr>
                                        <p:cTn id="17" dur="125" fill="hold">
                                          <p:stCondLst>
                                            <p:cond delay="250"/>
                                          </p:stCondLst>
                                        </p:cTn>
                                        <p:tgtEl>
                                          <p:spTgt spid="2">
                                            <p:txEl>
                                              <p:pRg st="1" end="1"/>
                                            </p:txEl>
                                          </p:spTgt>
                                        </p:tgtEl>
                                        <p:attrNameLst>
                                          <p:attrName>r</p:attrName>
                                        </p:attrNameLst>
                                      </p:cBhvr>
                                    </p:animRot>
                                    <p:animRot by="1500000">
                                      <p:cBhvr>
                                        <p:cTn id="18" dur="125" fill="hold">
                                          <p:stCondLst>
                                            <p:cond delay="375"/>
                                          </p:stCondLst>
                                        </p:cTn>
                                        <p:tgtEl>
                                          <p:spTgt spid="2">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4" presetClass="emph" presetSubtype="0" fill="hold" grpId="0" nodeType="clickEffect">
                                  <p:stCondLst>
                                    <p:cond delay="0"/>
                                  </p:stCondLst>
                                  <p:iterate type="lt">
                                    <p:tmPct val="10000"/>
                                  </p:iterate>
                                  <p:childTnLst>
                                    <p:animMotion origin="layout" path="M 0.0 0.0 L 0.0 -0.07213" pathEditMode="relative" ptsTypes="">
                                      <p:cBhvr>
                                        <p:cTn id="22" dur="250" accel="50000" decel="50000" autoRev="1" fill="hold">
                                          <p:stCondLst>
                                            <p:cond delay="0"/>
                                          </p:stCondLst>
                                        </p:cTn>
                                        <p:tgtEl>
                                          <p:spTgt spid="2">
                                            <p:txEl>
                                              <p:pRg st="2" end="2"/>
                                            </p:txEl>
                                          </p:spTgt>
                                        </p:tgtEl>
                                        <p:attrNameLst>
                                          <p:attrName>ppt_x</p:attrName>
                                          <p:attrName>ppt_y</p:attrName>
                                        </p:attrNameLst>
                                      </p:cBhvr>
                                    </p:animMotion>
                                    <p:animRot by="1500000">
                                      <p:cBhvr>
                                        <p:cTn id="23" dur="125" fill="hold">
                                          <p:stCondLst>
                                            <p:cond delay="0"/>
                                          </p:stCondLst>
                                        </p:cTn>
                                        <p:tgtEl>
                                          <p:spTgt spid="2">
                                            <p:txEl>
                                              <p:pRg st="2" end="2"/>
                                            </p:txEl>
                                          </p:spTgt>
                                        </p:tgtEl>
                                        <p:attrNameLst>
                                          <p:attrName>r</p:attrName>
                                        </p:attrNameLst>
                                      </p:cBhvr>
                                    </p:animRot>
                                    <p:animRot by="-1500000">
                                      <p:cBhvr>
                                        <p:cTn id="24" dur="125" fill="hold">
                                          <p:stCondLst>
                                            <p:cond delay="125"/>
                                          </p:stCondLst>
                                        </p:cTn>
                                        <p:tgtEl>
                                          <p:spTgt spid="2">
                                            <p:txEl>
                                              <p:pRg st="2" end="2"/>
                                            </p:txEl>
                                          </p:spTgt>
                                        </p:tgtEl>
                                        <p:attrNameLst>
                                          <p:attrName>r</p:attrName>
                                        </p:attrNameLst>
                                      </p:cBhvr>
                                    </p:animRot>
                                    <p:animRot by="-1500000">
                                      <p:cBhvr>
                                        <p:cTn id="25" dur="125" fill="hold">
                                          <p:stCondLst>
                                            <p:cond delay="250"/>
                                          </p:stCondLst>
                                        </p:cTn>
                                        <p:tgtEl>
                                          <p:spTgt spid="2">
                                            <p:txEl>
                                              <p:pRg st="2" end="2"/>
                                            </p:txEl>
                                          </p:spTgt>
                                        </p:tgtEl>
                                        <p:attrNameLst>
                                          <p:attrName>r</p:attrName>
                                        </p:attrNameLst>
                                      </p:cBhvr>
                                    </p:animRot>
                                    <p:animRot by="1500000">
                                      <p:cBhvr>
                                        <p:cTn id="26" dur="125" fill="hold">
                                          <p:stCondLst>
                                            <p:cond delay="375"/>
                                          </p:stCondLst>
                                        </p:cTn>
                                        <p:tgtEl>
                                          <p:spTgt spid="2">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981200"/>
            <a:ext cx="7696200" cy="4144963"/>
          </a:xfrm>
        </p:spPr>
        <p:txBody>
          <a:bodyPr>
            <a:normAutofit/>
          </a:bodyPr>
          <a:lstStyle/>
          <a:p>
            <a:pPr marL="457200" indent="-457200" algn="r">
              <a:buNone/>
            </a:pPr>
            <a:r>
              <a:rPr lang="fa-IR" sz="3600" b="1" dirty="0" smtClean="0">
                <a:cs typeface="B Titr" panose="00000700000000000000" pitchFamily="2" charset="-78"/>
              </a:rPr>
              <a:t>1-ايجاد ادبيات مشترك در امور تجاري بين المللي </a:t>
            </a:r>
          </a:p>
          <a:p>
            <a:pPr marL="457200" indent="-457200" algn="r">
              <a:buNone/>
            </a:pPr>
            <a:r>
              <a:rPr lang="fa-IR" sz="3600" b="1" dirty="0" smtClean="0">
                <a:cs typeface="B Titr" panose="00000700000000000000" pitchFamily="2" charset="-78"/>
              </a:rPr>
              <a:t>2-توجه خريداران و فروشندگان به جزئيات مبتلا در بازرگاني بين المللی</a:t>
            </a:r>
          </a:p>
          <a:p>
            <a:pPr marL="457200" indent="-457200" algn="r">
              <a:buNone/>
            </a:pPr>
            <a:r>
              <a:rPr lang="fa-IR" sz="3600" b="1" dirty="0" smtClean="0">
                <a:cs typeface="B Titr" panose="00000700000000000000" pitchFamily="2" charset="-78"/>
              </a:rPr>
              <a:t>3-پرهيز از درج جزئيات تكراري در معاملات</a:t>
            </a:r>
            <a:endParaRPr lang="fa-IR" sz="3600" b="1" dirty="0">
              <a:cs typeface="B Titr" panose="00000700000000000000" pitchFamily="2" charset="-78"/>
            </a:endParaRPr>
          </a:p>
        </p:txBody>
      </p:sp>
      <p:sp>
        <p:nvSpPr>
          <p:cNvPr id="2" name="Title 1"/>
          <p:cNvSpPr>
            <a:spLocks noGrp="1"/>
          </p:cNvSpPr>
          <p:nvPr>
            <p:ph type="title"/>
          </p:nvPr>
        </p:nvSpPr>
        <p:spPr>
          <a:xfrm>
            <a:off x="381000" y="457200"/>
            <a:ext cx="8458200" cy="1828801"/>
          </a:xfrm>
        </p:spPr>
        <p:txBody>
          <a:bodyPr>
            <a:noAutofit/>
          </a:bodyPr>
          <a:lstStyle/>
          <a:p>
            <a:pPr algn="ctr"/>
            <a:r>
              <a:rPr lang="fa-IR" sz="4000" b="1" dirty="0" smtClean="0">
                <a:cs typeface="B Titr" panose="00000700000000000000" pitchFamily="2" charset="-78"/>
              </a:rPr>
              <a:t>اين اصطلاحات چه كمكي به تجارت بين المللی می كنند؟</a:t>
            </a:r>
            <a:endParaRPr lang="fa-IR" sz="4000" b="1" dirty="0">
              <a:cs typeface="B Titr" panose="00000700000000000000" pitchFamily="2" charset="-78"/>
            </a:endParaRPr>
          </a:p>
        </p:txBody>
      </p:sp>
    </p:spTree>
    <p:extLst>
      <p:ext uri="{BB962C8B-B14F-4D97-AF65-F5344CB8AC3E}">
        <p14:creationId xmlns:p14="http://schemas.microsoft.com/office/powerpoint/2010/main" val="66934038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26" presetClass="emph" presetSubtype="0" fill="hold" grpId="1" nodeType="afterEffect">
                                  <p:stCondLst>
                                    <p:cond delay="0"/>
                                  </p:stCondLst>
                                  <p:childTnLst>
                                    <p:animEffect transition="out" filter="fade">
                                      <p:cBhvr>
                                        <p:cTn id="10" dur="2000" tmFilter="0, 0; .2, .5; .8, .5; 1, 0"/>
                                        <p:tgtEl>
                                          <p:spTgt spid="2"/>
                                        </p:tgtEl>
                                      </p:cBhvr>
                                    </p:animEffect>
                                    <p:animScale>
                                      <p:cBhvr>
                                        <p:cTn id="11" dur="1000" autoRev="1" fill="hold"/>
                                        <p:tgtEl>
                                          <p:spTgt spid="2"/>
                                        </p:tgtEl>
                                      </p:cBhvr>
                                      <p:by x="105000" y="105000"/>
                                    </p:animScale>
                                  </p:childTnLst>
                                </p:cTn>
                              </p:par>
                            </p:childTnLst>
                          </p:cTn>
                        </p:par>
                        <p:par>
                          <p:cTn id="12" fill="hold">
                            <p:stCondLst>
                              <p:cond delay="3000"/>
                            </p:stCondLst>
                            <p:childTnLst>
                              <p:par>
                                <p:cTn id="13" presetID="45"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7"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8" fill="hold">
                            <p:stCondLst>
                              <p:cond delay="5000"/>
                            </p:stCondLst>
                            <p:childTnLst>
                              <p:par>
                                <p:cTn id="19" presetID="45"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24" fill="hold">
                            <p:stCondLst>
                              <p:cond delay="7000"/>
                            </p:stCondLst>
                            <p:childTnLst>
                              <p:par>
                                <p:cTn id="25" presetID="45" presetClass="entr" presetSubtype="0" fill="hold"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anim calcmode="lin" valueType="num">
                                      <p:cBhvr>
                                        <p:cTn id="2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30" fill="hold">
                            <p:stCondLst>
                              <p:cond delay="9000"/>
                            </p:stCondLst>
                            <p:childTnLst>
                              <p:par>
                                <p:cTn id="31" presetID="3" presetClass="emph" presetSubtype="2" fill="hold" nodeType="afterEffect">
                                  <p:stCondLst>
                                    <p:cond delay="0"/>
                                  </p:stCondLst>
                                  <p:childTnLst>
                                    <p:animClr clrSpc="rgb" dir="cw">
                                      <p:cBhvr override="childStyle">
                                        <p:cTn id="32" dur="3000" fill="hold"/>
                                        <p:tgtEl>
                                          <p:spTgt spid="3">
                                            <p:txEl>
                                              <p:pRg st="0" end="0"/>
                                            </p:txEl>
                                          </p:spTgt>
                                        </p:tgtEl>
                                        <p:attrNameLst>
                                          <p:attrName>style.color</p:attrName>
                                        </p:attrNameLst>
                                      </p:cBhvr>
                                      <p:to>
                                        <a:schemeClr val="accent2"/>
                                      </p:to>
                                    </p:animClr>
                                  </p:childTnLst>
                                </p:cTn>
                              </p:par>
                            </p:childTnLst>
                          </p:cTn>
                        </p:par>
                        <p:par>
                          <p:cTn id="33" fill="hold">
                            <p:stCondLst>
                              <p:cond delay="12000"/>
                            </p:stCondLst>
                            <p:childTnLst>
                              <p:par>
                                <p:cTn id="34" presetID="3" presetClass="emph" presetSubtype="2" fill="hold" nodeType="afterEffect">
                                  <p:stCondLst>
                                    <p:cond delay="0"/>
                                  </p:stCondLst>
                                  <p:childTnLst>
                                    <p:animClr clrSpc="rgb" dir="cw">
                                      <p:cBhvr override="childStyle">
                                        <p:cTn id="35" dur="3000" fill="hold"/>
                                        <p:tgtEl>
                                          <p:spTgt spid="3">
                                            <p:txEl>
                                              <p:pRg st="1" end="1"/>
                                            </p:txEl>
                                          </p:spTgt>
                                        </p:tgtEl>
                                        <p:attrNameLst>
                                          <p:attrName>style.color</p:attrName>
                                        </p:attrNameLst>
                                      </p:cBhvr>
                                      <p:to>
                                        <a:schemeClr val="accent2"/>
                                      </p:to>
                                    </p:animClr>
                                  </p:childTnLst>
                                </p:cTn>
                              </p:par>
                            </p:childTnLst>
                          </p:cTn>
                        </p:par>
                        <p:par>
                          <p:cTn id="36" fill="hold">
                            <p:stCondLst>
                              <p:cond delay="15000"/>
                            </p:stCondLst>
                            <p:childTnLst>
                              <p:par>
                                <p:cTn id="37" presetID="3" presetClass="emph" presetSubtype="2" fill="hold" nodeType="afterEffect">
                                  <p:stCondLst>
                                    <p:cond delay="0"/>
                                  </p:stCondLst>
                                  <p:childTnLst>
                                    <p:animClr clrSpc="rgb" dir="cw">
                                      <p:cBhvr override="childStyle">
                                        <p:cTn id="38" dur="3000" fill="hold"/>
                                        <p:tgtEl>
                                          <p:spTgt spid="3">
                                            <p:txEl>
                                              <p:pRg st="2" end="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5257800"/>
          </a:xfrm>
        </p:spPr>
        <p:txBody>
          <a:bodyPr>
            <a:normAutofit/>
          </a:bodyPr>
          <a:lstStyle/>
          <a:p>
            <a:pPr algn="r">
              <a:buNone/>
            </a:pPr>
            <a:r>
              <a:rPr lang="fa-IR" sz="2800" dirty="0" smtClean="0">
                <a:latin typeface="Arial" pitchFamily="34" charset="0"/>
                <a:cs typeface="Arial" pitchFamily="34" charset="0"/>
              </a:rPr>
              <a:t>مقررات اینکوترمز می گوید که کدام یک از طرفین قرارداد فروش وظیفه حمل یا تهیه بیمه نامه را دارد،یا اینکه فروشنده چه وقت کالا را تحویل خریدار می دهد،وکدام طرف مسئول پرداخت چه هزینه هایی است.به هر حال ،اینکوترمز قیمت کالا ویا نحوه پرداخت وجه را بیان نمی کند.</a:t>
            </a:r>
          </a:p>
          <a:p>
            <a:pPr algn="r">
              <a:buNone/>
            </a:pPr>
            <a:r>
              <a:rPr lang="fa-IR" sz="2800" dirty="0" smtClean="0">
                <a:latin typeface="Arial" pitchFamily="34" charset="0"/>
                <a:cs typeface="Arial" pitchFamily="34" charset="0"/>
              </a:rPr>
              <a:t>همچنین مطلبی در مورد انتقال مالکیت کالا یا نتایج ناشی از نقض قرارداد </a:t>
            </a:r>
            <a:endParaRPr lang="en-US" sz="2800" dirty="0" smtClean="0">
              <a:latin typeface="Arial" pitchFamily="34" charset="0"/>
              <a:cs typeface="Arial" pitchFamily="34" charset="0"/>
            </a:endParaRPr>
          </a:p>
          <a:p>
            <a:pPr algn="r">
              <a:buNone/>
            </a:pPr>
            <a:r>
              <a:rPr lang="fa-IR" sz="2800" dirty="0" smtClean="0">
                <a:latin typeface="Arial" pitchFamily="34" charset="0"/>
                <a:cs typeface="Arial" pitchFamily="34" charset="0"/>
              </a:rPr>
              <a:t>نمی گوید.</a:t>
            </a:r>
          </a:p>
          <a:p>
            <a:pPr algn="r">
              <a:buNone/>
            </a:pPr>
            <a:endParaRPr lang="en-US" sz="2800" dirty="0" smtClean="0">
              <a:latin typeface="Arial" pitchFamily="34" charset="0"/>
              <a:cs typeface="Arial" pitchFamily="34" charset="0"/>
            </a:endParaRPr>
          </a:p>
          <a:p>
            <a:pPr algn="r">
              <a:buNone/>
            </a:pPr>
            <a:r>
              <a:rPr lang="fa-IR" sz="2800" dirty="0" smtClean="0">
                <a:latin typeface="Arial" pitchFamily="34" charset="0"/>
                <a:cs typeface="Arial" pitchFamily="34" charset="0"/>
              </a:rPr>
              <a:t>معمولا این موضوعات با عباراتی شفاف در قرارداد فروش با قانون حاکم بر قرارداد می آید.همچنین طرفین باید از الزامات قانون محلی که ممکن است موادی از قرارداد فروش ،از جمله اینکوترمز انتخاب شده را تحت تاثیر قرار دهد آگاه باشند.</a:t>
            </a:r>
            <a:endParaRPr lang="en-US" sz="2800" dirty="0">
              <a:latin typeface="Arial" pitchFamily="34" charset="0"/>
              <a:cs typeface="Arial" pitchFamily="34" charset="0"/>
            </a:endParaRPr>
          </a:p>
        </p:txBody>
      </p:sp>
      <p:sp>
        <p:nvSpPr>
          <p:cNvPr id="2" name="Title 1"/>
          <p:cNvSpPr>
            <a:spLocks noGrp="1"/>
          </p:cNvSpPr>
          <p:nvPr>
            <p:ph type="title"/>
          </p:nvPr>
        </p:nvSpPr>
        <p:spPr>
          <a:xfrm>
            <a:off x="228600" y="274638"/>
            <a:ext cx="8686800" cy="1143000"/>
          </a:xfrm>
        </p:spPr>
        <p:txBody>
          <a:bodyPr>
            <a:normAutofit/>
          </a:bodyPr>
          <a:lstStyle/>
          <a:p>
            <a:pPr algn="ctr"/>
            <a:r>
              <a:rPr lang="fa-IR" sz="3200" dirty="0" smtClean="0">
                <a:solidFill>
                  <a:srgbClr val="FFC000"/>
                </a:solidFill>
              </a:rPr>
              <a:t>مقررات اینکوترمز بیانگر قرارداد فروش کاملی نیست</a:t>
            </a:r>
            <a:endParaRPr lang="en-US" sz="3200" dirty="0">
              <a:solidFill>
                <a:srgbClr val="FFC000"/>
              </a:solidFill>
            </a:endParaRPr>
          </a:p>
        </p:txBody>
      </p:sp>
    </p:spTree>
    <p:extLst>
      <p:ext uri="{BB962C8B-B14F-4D97-AF65-F5344CB8AC3E}">
        <p14:creationId xmlns:p14="http://schemas.microsoft.com/office/powerpoint/2010/main" val="557101901"/>
      </p:ext>
    </p:extLst>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indent="-342900" algn="r">
              <a:buNone/>
            </a:pPr>
            <a:r>
              <a:rPr lang="fa-IR" sz="4000" b="1" dirty="0" smtClean="0">
                <a:cs typeface="B Titr" panose="00000700000000000000" pitchFamily="2" charset="-78"/>
              </a:rPr>
              <a:t>ضرورت قانوني ؟ وجود ندارد .</a:t>
            </a:r>
          </a:p>
          <a:p>
            <a:pPr marL="342900" indent="-342900" algn="r">
              <a:buNone/>
            </a:pPr>
            <a:r>
              <a:rPr lang="fa-IR" sz="4000" b="1" dirty="0" smtClean="0">
                <a:cs typeface="B Titr" panose="00000700000000000000" pitchFamily="2" charset="-78"/>
              </a:rPr>
              <a:t>ضرورت عرفي ؟ تسهيل كننده تجارت</a:t>
            </a:r>
          </a:p>
          <a:p>
            <a:pPr marL="342900" indent="-342900" algn="r">
              <a:buNone/>
            </a:pPr>
            <a:r>
              <a:rPr lang="fa-IR" sz="4000" b="1" dirty="0" smtClean="0">
                <a:cs typeface="B Titr" panose="00000700000000000000" pitchFamily="2" charset="-78"/>
              </a:rPr>
              <a:t>ضمانت اجرا ؟ چون قانون نيست ضمانت اجراء ندارد.</a:t>
            </a:r>
          </a:p>
          <a:p>
            <a:pPr marL="0" indent="0" algn="r">
              <a:buNone/>
            </a:pPr>
            <a:endParaRPr lang="fa-IR" sz="4000" b="1" dirty="0">
              <a:cs typeface="B Titr" panose="00000700000000000000" pitchFamily="2" charset="-78"/>
            </a:endParaRPr>
          </a:p>
          <a:p>
            <a:pPr marL="342900" indent="-342900" algn="r">
              <a:buNone/>
            </a:pPr>
            <a:r>
              <a:rPr lang="fa-IR" sz="4000" b="1" dirty="0" smtClean="0">
                <a:cs typeface="B Titr" panose="00000700000000000000" pitchFamily="2" charset="-78"/>
              </a:rPr>
              <a:t>هر توافقي كه خلاف قانون نباشد ، محترم و لازم الاجرا است.</a:t>
            </a:r>
            <a:endParaRPr lang="fa-IR" sz="4000" b="1" dirty="0">
              <a:cs typeface="B Titr" panose="00000700000000000000" pitchFamily="2" charset="-78"/>
            </a:endParaRPr>
          </a:p>
        </p:txBody>
      </p:sp>
      <p:sp>
        <p:nvSpPr>
          <p:cNvPr id="2" name="Title 1"/>
          <p:cNvSpPr>
            <a:spLocks noGrp="1"/>
          </p:cNvSpPr>
          <p:nvPr>
            <p:ph type="title"/>
          </p:nvPr>
        </p:nvSpPr>
        <p:spPr>
          <a:xfrm>
            <a:off x="914400" y="0"/>
            <a:ext cx="7315200" cy="2144697"/>
          </a:xfrm>
        </p:spPr>
        <p:txBody>
          <a:bodyPr>
            <a:normAutofit/>
          </a:bodyPr>
          <a:lstStyle/>
          <a:p>
            <a:pPr algn="ctr"/>
            <a:r>
              <a:rPr lang="fa-IR" sz="4800" b="1" dirty="0" smtClean="0">
                <a:cs typeface="B Titr" panose="00000700000000000000" pitchFamily="2" charset="-78"/>
              </a:rPr>
              <a:t>ضرورت ، ضمانت ؟</a:t>
            </a:r>
            <a:endParaRPr lang="fa-IR" sz="4800" b="1" dirty="0">
              <a:cs typeface="B Titr" panose="00000700000000000000" pitchFamily="2" charset="-78"/>
            </a:endParaRPr>
          </a:p>
        </p:txBody>
      </p:sp>
    </p:spTree>
    <p:extLst>
      <p:ext uri="{BB962C8B-B14F-4D97-AF65-F5344CB8AC3E}">
        <p14:creationId xmlns:p14="http://schemas.microsoft.com/office/powerpoint/2010/main" val="11270344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2000"/>
                                        <p:tgtEl>
                                          <p:spTgt spid="2"/>
                                        </p:tgtEl>
                                      </p:cBhvr>
                                    </p:animEffect>
                                  </p:childTnLst>
                                </p:cTn>
                              </p:par>
                            </p:childTnLst>
                          </p:cTn>
                        </p:par>
                        <p:par>
                          <p:cTn id="8" fill="hold">
                            <p:stCondLst>
                              <p:cond delay="2000"/>
                            </p:stCondLst>
                            <p:childTnLst>
                              <p:par>
                                <p:cTn id="9" presetID="26" presetClass="emph" presetSubtype="0" fill="hold" grpId="1" nodeType="afterEffect">
                                  <p:stCondLst>
                                    <p:cond delay="0"/>
                                  </p:stCondLst>
                                  <p:childTnLst>
                                    <p:animEffect transition="out" filter="fade">
                                      <p:cBhvr>
                                        <p:cTn id="10" dur="1500" tmFilter="0, 0; .2, .5; .8, .5; 1, 0"/>
                                        <p:tgtEl>
                                          <p:spTgt spid="2"/>
                                        </p:tgtEl>
                                      </p:cBhvr>
                                    </p:animEffect>
                                    <p:animScale>
                                      <p:cBhvr>
                                        <p:cTn id="11" dur="750" autoRev="1" fill="hold"/>
                                        <p:tgtEl>
                                          <p:spTgt spid="2"/>
                                        </p:tgtEl>
                                      </p:cBhvr>
                                      <p:by x="105000" y="105000"/>
                                    </p:animScale>
                                  </p:childTnLst>
                                </p:cTn>
                              </p:par>
                            </p:childTnLst>
                          </p:cTn>
                        </p:par>
                        <p:par>
                          <p:cTn id="12" fill="hold">
                            <p:stCondLst>
                              <p:cond delay="3500"/>
                            </p:stCondLst>
                            <p:childTnLst>
                              <p:par>
                                <p:cTn id="13" presetID="22" presetClass="entr" presetSubtype="2" fill="hold" nodeType="afterEffect">
                                  <p:stCondLst>
                                    <p:cond delay="75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right)">
                                      <p:cBhvr>
                                        <p:cTn id="15" dur="2250"/>
                                        <p:tgtEl>
                                          <p:spTgt spid="3">
                                            <p:txEl>
                                              <p:pRg st="0" end="0"/>
                                            </p:txEl>
                                          </p:spTgt>
                                        </p:tgtEl>
                                      </p:cBhvr>
                                    </p:animEffect>
                                  </p:childTnLst>
                                </p:cTn>
                              </p:par>
                            </p:childTnLst>
                          </p:cTn>
                        </p:par>
                        <p:par>
                          <p:cTn id="16" fill="hold">
                            <p:stCondLst>
                              <p:cond delay="6500"/>
                            </p:stCondLst>
                            <p:childTnLst>
                              <p:par>
                                <p:cTn id="17" presetID="22" presetClass="entr" presetSubtype="2" fill="hold" nodeType="afterEffect">
                                  <p:stCondLst>
                                    <p:cond delay="75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right)">
                                      <p:cBhvr>
                                        <p:cTn id="19" dur="2250"/>
                                        <p:tgtEl>
                                          <p:spTgt spid="3">
                                            <p:txEl>
                                              <p:pRg st="1" end="1"/>
                                            </p:txEl>
                                          </p:spTgt>
                                        </p:tgtEl>
                                      </p:cBhvr>
                                    </p:animEffect>
                                  </p:childTnLst>
                                </p:cTn>
                              </p:par>
                            </p:childTnLst>
                          </p:cTn>
                        </p:par>
                        <p:par>
                          <p:cTn id="20" fill="hold">
                            <p:stCondLst>
                              <p:cond delay="9500"/>
                            </p:stCondLst>
                            <p:childTnLst>
                              <p:par>
                                <p:cTn id="21" presetID="22" presetClass="entr" presetSubtype="2" fill="hold" nodeType="afterEffect">
                                  <p:stCondLst>
                                    <p:cond delay="75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2250"/>
                                        <p:tgtEl>
                                          <p:spTgt spid="3">
                                            <p:txEl>
                                              <p:pRg st="2" end="2"/>
                                            </p:txEl>
                                          </p:spTgt>
                                        </p:tgtEl>
                                      </p:cBhvr>
                                    </p:animEffect>
                                  </p:childTnLst>
                                </p:cTn>
                              </p:par>
                            </p:childTnLst>
                          </p:cTn>
                        </p:par>
                        <p:par>
                          <p:cTn id="24" fill="hold">
                            <p:stCondLst>
                              <p:cond delay="12500"/>
                            </p:stCondLst>
                            <p:childTnLst>
                              <p:par>
                                <p:cTn id="25" presetID="22" presetClass="entr" presetSubtype="2" fill="hold" nodeType="afterEffect">
                                  <p:stCondLst>
                                    <p:cond delay="75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001000" cy="5867400"/>
          </a:xfrm>
        </p:spPr>
        <p:txBody>
          <a:bodyPr>
            <a:normAutofit/>
          </a:bodyPr>
          <a:lstStyle/>
          <a:p>
            <a:pPr algn="r" rtl="1"/>
            <a:r>
              <a:rPr lang="ar-SA" dirty="0">
                <a:latin typeface="Arial" pitchFamily="34" charset="0"/>
                <a:cs typeface="Arial" pitchFamily="34" charset="0"/>
              </a:rPr>
              <a:t>تاکید می‌شود که قلمرو اینکوترمز به موضوعاتی که مربوط به حقوق و وظایف طرفین قرار داد فروش با توجه به تحویل کالای فروخته شده (به مفهوم «ملموس» آن و نه «ناملموس» مانند نرم افزار رایانه) محدود می‌گردد</a:t>
            </a:r>
            <a:r>
              <a:rPr lang="ar-SA" dirty="0" smtClean="0">
                <a:latin typeface="Arial" pitchFamily="34" charset="0"/>
                <a:cs typeface="Arial" pitchFamily="34" charset="0"/>
              </a:rPr>
              <a:t>.</a:t>
            </a:r>
            <a:endParaRPr lang="en-US" dirty="0" smtClean="0">
              <a:latin typeface="Arial" pitchFamily="34" charset="0"/>
              <a:cs typeface="Arial" pitchFamily="34" charset="0"/>
            </a:endParaRPr>
          </a:p>
          <a:p>
            <a:pPr algn="r" rtl="1">
              <a:buNone/>
            </a:pPr>
            <a:endParaRPr lang="ar-SA" dirty="0">
              <a:latin typeface="Arial" pitchFamily="34" charset="0"/>
              <a:cs typeface="Arial" pitchFamily="34" charset="0"/>
            </a:endParaRPr>
          </a:p>
          <a:p>
            <a:pPr algn="r" rtl="1"/>
            <a:r>
              <a:rPr lang="ar-SA" dirty="0">
                <a:latin typeface="Arial" pitchFamily="34" charset="0"/>
                <a:cs typeface="Arial" pitchFamily="34" charset="0"/>
              </a:rPr>
              <a:t>بنظر می رسد که در مورد اینکوترمز دوبار غلط خاص بسیار متدوال است. اول اینکه اغلب اینکوترمز را اصطلاحات مربوط به قرار داد حمل تلقی می‌کنند تا قرار داد فروش. دوم اینکه گاهی به اشتباه تصور می کنند انیکوترمز ناظر بر تمام وظایفی است که طرفین ممکن است مایل باشند آن را در قرار داد فروش بگنجانند.</a:t>
            </a:r>
          </a:p>
          <a:p>
            <a:pPr algn="r"/>
            <a:endParaRPr lang="en-US" dirty="0">
              <a:latin typeface="Arial" pitchFamily="34" charset="0"/>
              <a:cs typeface="Arial" pitchFamily="34" charset="0"/>
            </a:endParaRP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607541219"/>
      </p:ext>
    </p:extLst>
  </p:cSld>
  <p:clrMapOvr>
    <a:masterClrMapping/>
  </p:clrMapOvr>
  <p:transition spd="med">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924800" cy="5257800"/>
          </a:xfrm>
        </p:spPr>
        <p:txBody>
          <a:bodyPr>
            <a:normAutofit/>
          </a:bodyPr>
          <a:lstStyle/>
          <a:p>
            <a:pPr algn="r" rtl="1"/>
            <a:r>
              <a:rPr lang="ar-SA" dirty="0">
                <a:latin typeface="Arial" pitchFamily="34" charset="0"/>
                <a:cs typeface="Arial" pitchFamily="34" charset="0"/>
              </a:rPr>
              <a:t>همانطور که همیشه اتاق بازرگانی بین المللی تاکید کرده است اینکوترمز صرفاً محدود می شود به رابطه بین فروشنده و خریداران تحت قرار داد فروش و آنهم در برخی زمینه‌های کاملاً مشخص</a:t>
            </a:r>
            <a:r>
              <a:rPr lang="ar-SA" dirty="0" smtClean="0">
                <a:latin typeface="Arial" pitchFamily="34" charset="0"/>
                <a:cs typeface="Arial" pitchFamily="34" charset="0"/>
              </a:rPr>
              <a:t>.</a:t>
            </a:r>
            <a:endParaRPr lang="en-US" dirty="0" smtClean="0">
              <a:latin typeface="Arial" pitchFamily="34" charset="0"/>
              <a:cs typeface="Arial" pitchFamily="34" charset="0"/>
            </a:endParaRPr>
          </a:p>
          <a:p>
            <a:pPr algn="r" rtl="1">
              <a:buNone/>
            </a:pPr>
            <a:endParaRPr lang="ar-SA" dirty="0">
              <a:latin typeface="Arial" pitchFamily="34" charset="0"/>
              <a:cs typeface="Arial" pitchFamily="34" charset="0"/>
            </a:endParaRPr>
          </a:p>
          <a:p>
            <a:pPr algn="r" rtl="1"/>
            <a:r>
              <a:rPr lang="ar-SA" dirty="0">
                <a:latin typeface="Arial" pitchFamily="34" charset="0"/>
                <a:cs typeface="Arial" pitchFamily="34" charset="0"/>
              </a:rPr>
              <a:t>ضمن اینکه برای صادر کنندگان و وارد کنندگان حائز اهمیت زیاد است که ارتباط علمی بین قرار دادهای مختلف مربوط به فروش بین المللی (کالا) را که در آن علاوه بر قرار داد فروش </a:t>
            </a:r>
            <a:r>
              <a:rPr lang="fa-IR" dirty="0" smtClean="0">
                <a:latin typeface="Arial" pitchFamily="34" charset="0"/>
                <a:cs typeface="Arial" pitchFamily="34" charset="0"/>
              </a:rPr>
              <a:t>،</a:t>
            </a:r>
            <a:r>
              <a:rPr lang="ar-SA" dirty="0" smtClean="0">
                <a:latin typeface="Arial" pitchFamily="34" charset="0"/>
                <a:cs typeface="Arial" pitchFamily="34" charset="0"/>
              </a:rPr>
              <a:t>قرار </a:t>
            </a:r>
            <a:r>
              <a:rPr lang="ar-SA" dirty="0">
                <a:latin typeface="Arial" pitchFamily="34" charset="0"/>
                <a:cs typeface="Arial" pitchFamily="34" charset="0"/>
              </a:rPr>
              <a:t>داد حمل </a:t>
            </a:r>
            <a:r>
              <a:rPr lang="fa-IR" dirty="0" smtClean="0">
                <a:latin typeface="Arial" pitchFamily="34" charset="0"/>
                <a:cs typeface="Arial" pitchFamily="34" charset="0"/>
              </a:rPr>
              <a:t>،</a:t>
            </a:r>
            <a:r>
              <a:rPr lang="ar-SA" dirty="0" smtClean="0">
                <a:latin typeface="Arial" pitchFamily="34" charset="0"/>
                <a:cs typeface="Arial" pitchFamily="34" charset="0"/>
              </a:rPr>
              <a:t>قرار </a:t>
            </a:r>
            <a:r>
              <a:rPr lang="ar-SA" dirty="0">
                <a:latin typeface="Arial" pitchFamily="34" charset="0"/>
                <a:cs typeface="Arial" pitchFamily="34" charset="0"/>
              </a:rPr>
              <a:t>داد بیمه و قرار داد تامین مالی نیز مورد نیاز می باشد مدنظر داشته باشند اینکوترمز فقط مربوط می‌شود به یکی از این قراردادها یعنی قرار داد فروش</a:t>
            </a:r>
          </a:p>
          <a:p>
            <a:pPr algn="r"/>
            <a:endParaRPr lang="en-US" dirty="0">
              <a:latin typeface="Arial" pitchFamily="34" charset="0"/>
              <a:cs typeface="Arial" pitchFamily="34" charset="0"/>
            </a:endParaRP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85152589"/>
      </p:ext>
    </p:extLst>
  </p:cSld>
  <p:clrMapOvr>
    <a:masterClrMapping/>
  </p:clrMapOvr>
  <p:transition spd="med">
    <p:pull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01000" cy="5181600"/>
          </a:xfrm>
        </p:spPr>
        <p:txBody>
          <a:bodyPr>
            <a:noAutofit/>
          </a:bodyPr>
          <a:lstStyle/>
          <a:p>
            <a:pPr algn="r" rtl="1"/>
            <a:r>
              <a:rPr lang="ks-Arab" sz="2800" dirty="0" smtClean="0">
                <a:latin typeface="Arial" pitchFamily="34" charset="0"/>
                <a:cs typeface="Arial" pitchFamily="34" charset="0"/>
              </a:rPr>
              <a:t>توافق طرفين در مورد استفاده از يك اصطلاح اينكوترمز خاص الزماً بر ساير قراردادها نيز تاثير مي گذارد مثلاً اگر فروشنده اي با قرار داد مبتني بر شرايط ٍ</a:t>
            </a:r>
            <a:r>
              <a:rPr lang="en-US" sz="2800" dirty="0" smtClean="0">
                <a:latin typeface="Arial" pitchFamily="34" charset="0"/>
                <a:cs typeface="Arial" pitchFamily="34" charset="0"/>
              </a:rPr>
              <a:t>CFR  </a:t>
            </a:r>
            <a:r>
              <a:rPr lang="ks-Arab" sz="2800" dirty="0" smtClean="0">
                <a:latin typeface="Arial" pitchFamily="34" charset="0"/>
                <a:cs typeface="Arial" pitchFamily="34" charset="0"/>
              </a:rPr>
              <a:t>يا </a:t>
            </a:r>
            <a:r>
              <a:rPr lang="en-US" sz="2800" dirty="0" smtClean="0">
                <a:latin typeface="Arial" pitchFamily="34" charset="0"/>
                <a:cs typeface="Arial" pitchFamily="34" charset="0"/>
              </a:rPr>
              <a:t>CIF </a:t>
            </a:r>
            <a:r>
              <a:rPr lang="ks-Arab" sz="2800" dirty="0" smtClean="0">
                <a:latin typeface="Arial" pitchFamily="34" charset="0"/>
                <a:cs typeface="Arial" pitchFamily="34" charset="0"/>
              </a:rPr>
              <a:t>موافقت كند نمي تواند قرار داد را بجز از طريق حمل دريايي از طريق شيوه حمل ديگري اجرا نمايد. زيرا كه طبق شرايط مذكور بايد بارنامه يا هر سند دريايي ديگري را به خريدار ارائه نمايد كه در صورت استفاده از روش حمل ديگري تسليم چنين مدركي امكانپذير نيست.</a:t>
            </a:r>
            <a:endParaRPr lang="en-US" sz="2800" dirty="0" smtClean="0">
              <a:latin typeface="Arial" pitchFamily="34" charset="0"/>
              <a:cs typeface="Arial" pitchFamily="34" charset="0"/>
            </a:endParaRPr>
          </a:p>
          <a:p>
            <a:pPr algn="r" rtl="1">
              <a:buNone/>
            </a:pPr>
            <a:endParaRPr lang="ks-Arab" sz="2800" dirty="0" smtClean="0">
              <a:latin typeface="Arial" pitchFamily="34" charset="0"/>
              <a:cs typeface="Arial" pitchFamily="34" charset="0"/>
            </a:endParaRPr>
          </a:p>
          <a:p>
            <a:pPr algn="r">
              <a:buNone/>
            </a:pPr>
            <a:endParaRPr lang="en-US" sz="2800" dirty="0">
              <a:latin typeface="Arial" pitchFamily="34" charset="0"/>
              <a:cs typeface="Arial" pitchFamily="34" charset="0"/>
            </a:endParaRPr>
          </a:p>
        </p:txBody>
      </p:sp>
      <p:sp>
        <p:nvSpPr>
          <p:cNvPr id="2" name="Title 1"/>
          <p:cNvSpPr>
            <a:spLocks noGrp="1"/>
          </p:cNvSpPr>
          <p:nvPr>
            <p:ph type="title"/>
          </p:nvPr>
        </p:nvSpPr>
        <p:spPr/>
        <p:txBody>
          <a:bodyPr/>
          <a:lstStyle/>
          <a:p>
            <a:endParaRPr lang="en-US" sz="2800">
              <a:latin typeface="Arial" pitchFamily="34" charset="0"/>
              <a:cs typeface="Arial" pitchFamily="34" charset="0"/>
            </a:endParaRPr>
          </a:p>
        </p:txBody>
      </p:sp>
    </p:spTree>
  </p:cSld>
  <p:clrMapOvr>
    <a:masterClrMapping/>
  </p:clrMapOvr>
  <p:transition spd="med">
    <p:wheel spokes="8"/>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ours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1853</TotalTime>
  <Words>2745</Words>
  <Application>Microsoft Office PowerPoint</Application>
  <PresentationFormat>On-screen Show (4:3)</PresentationFormat>
  <Paragraphs>124</Paragraphs>
  <Slides>31</Slides>
  <Notes>1</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Custom Design</vt:lpstr>
      <vt:lpstr>Concourse</vt:lpstr>
      <vt:lpstr>PowerPoint Presentation</vt:lpstr>
      <vt:lpstr>اينكوترمز 2010                                    Incoterms 2010                                     </vt:lpstr>
      <vt:lpstr>هدف وقلمرو اینکوترمز</vt:lpstr>
      <vt:lpstr>اين اصطلاحات چه كمكي به تجارت بين المللی می كنند؟</vt:lpstr>
      <vt:lpstr>مقررات اینکوترمز بیانگر قرارداد فروش کاملی نیست</vt:lpstr>
      <vt:lpstr>ضرورت ، ضمانت ؟</vt:lpstr>
      <vt:lpstr>PowerPoint Presentation</vt:lpstr>
      <vt:lpstr>PowerPoint Presentation</vt:lpstr>
      <vt:lpstr>PowerPoint Presentation</vt:lpstr>
      <vt:lpstr>PowerPoint Presentation</vt:lpstr>
      <vt:lpstr>اصطلاحات تجاری بین المللی اینکوترمز</vt:lpstr>
      <vt:lpstr>PowerPoint Presentation</vt:lpstr>
      <vt:lpstr>جایگاه حقوقی وقلمرو اینکوترمز</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به کار گیری اصطلاح تجاری مناسب </vt:lpstr>
      <vt:lpstr>نکته دوم</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Ghaffari Ali Akbar</dc:creator>
  <cp:lastModifiedBy>Manager</cp:lastModifiedBy>
  <cp:revision>248</cp:revision>
  <dcterms:created xsi:type="dcterms:W3CDTF">2006-08-16T00:00:00Z</dcterms:created>
  <dcterms:modified xsi:type="dcterms:W3CDTF">2015-06-08T14:20:29Z</dcterms:modified>
</cp:coreProperties>
</file>