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sldIdLst>
    <p:sldId id="267" r:id="rId2"/>
    <p:sldId id="269" r:id="rId3"/>
    <p:sldId id="256" r:id="rId4"/>
    <p:sldId id="302" r:id="rId5"/>
    <p:sldId id="270" r:id="rId6"/>
    <p:sldId id="271" r:id="rId7"/>
    <p:sldId id="273" r:id="rId8"/>
    <p:sldId id="279" r:id="rId9"/>
    <p:sldId id="274"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57" r:id="rId27"/>
    <p:sldId id="258" r:id="rId28"/>
    <p:sldId id="259" r:id="rId29"/>
    <p:sldId id="260" r:id="rId30"/>
    <p:sldId id="261" r:id="rId31"/>
    <p:sldId id="262" r:id="rId32"/>
    <p:sldId id="263" r:id="rId33"/>
    <p:sldId id="296" r:id="rId34"/>
    <p:sldId id="297" r:id="rId35"/>
    <p:sldId id="298" r:id="rId36"/>
    <p:sldId id="299" r:id="rId37"/>
    <p:sldId id="300" r:id="rId38"/>
    <p:sldId id="301" r:id="rId39"/>
    <p:sldId id="30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6A975-FC06-4E27-8AC6-00141E2C0EB3}" type="doc">
      <dgm:prSet loTypeId="urn:microsoft.com/office/officeart/2005/8/layout/vList2" loCatId="list" qsTypeId="urn:microsoft.com/office/officeart/2005/8/quickstyle/3d1" qsCatId="3D" csTypeId="urn:microsoft.com/office/officeart/2005/8/colors/accent2_4" csCatId="accent2"/>
      <dgm:spPr/>
      <dgm:t>
        <a:bodyPr/>
        <a:lstStyle/>
        <a:p>
          <a:endParaRPr lang="en-US"/>
        </a:p>
      </dgm:t>
    </dgm:pt>
    <dgm:pt modelId="{9F02F6BA-D32B-42B9-B9E0-AD7ACB758739}">
      <dgm:prSet/>
      <dgm:spPr/>
      <dgm:t>
        <a:bodyPr/>
        <a:lstStyle/>
        <a:p>
          <a:pPr algn="ctr" rtl="0"/>
          <a:r>
            <a:rPr lang="fa-IR" b="1" dirty="0" smtClean="0">
              <a:latin typeface="Arial" panose="020B0604020202020204" pitchFamily="34" charset="0"/>
              <a:cs typeface="Arial" panose="020B0604020202020204" pitchFamily="34" charset="0"/>
            </a:rPr>
            <a:t>رسانه های دیجیتال</a:t>
          </a:r>
          <a:endParaRPr lang="en-US" dirty="0">
            <a:latin typeface="Arial" panose="020B0604020202020204" pitchFamily="34" charset="0"/>
            <a:cs typeface="Arial" panose="020B0604020202020204" pitchFamily="34" charset="0"/>
          </a:endParaRPr>
        </a:p>
      </dgm:t>
    </dgm:pt>
    <dgm:pt modelId="{D4C990B9-CDD5-41D5-A658-302D9BA19CBA}" type="parTrans" cxnId="{0A053F10-B3DF-4439-BE1B-EF9553428EE7}">
      <dgm:prSet/>
      <dgm:spPr/>
      <dgm:t>
        <a:bodyPr/>
        <a:lstStyle/>
        <a:p>
          <a:endParaRPr lang="en-US"/>
        </a:p>
      </dgm:t>
    </dgm:pt>
    <dgm:pt modelId="{F8BE7DC8-D9E0-4654-85E3-800028980265}" type="sibTrans" cxnId="{0A053F10-B3DF-4439-BE1B-EF9553428EE7}">
      <dgm:prSet/>
      <dgm:spPr/>
      <dgm:t>
        <a:bodyPr/>
        <a:lstStyle/>
        <a:p>
          <a:endParaRPr lang="en-US"/>
        </a:p>
      </dgm:t>
    </dgm:pt>
    <dgm:pt modelId="{F8498FD5-CD8F-40FE-8371-BF628ECED80E}" type="pres">
      <dgm:prSet presAssocID="{4356A975-FC06-4E27-8AC6-00141E2C0EB3}" presName="linear" presStyleCnt="0">
        <dgm:presLayoutVars>
          <dgm:animLvl val="lvl"/>
          <dgm:resizeHandles val="exact"/>
        </dgm:presLayoutVars>
      </dgm:prSet>
      <dgm:spPr/>
    </dgm:pt>
    <dgm:pt modelId="{A52BBC36-95E1-42E9-8B6E-731A01750355}" type="pres">
      <dgm:prSet presAssocID="{9F02F6BA-D32B-42B9-B9E0-AD7ACB758739}" presName="parentText" presStyleLbl="node1" presStyleIdx="0" presStyleCnt="1">
        <dgm:presLayoutVars>
          <dgm:chMax val="0"/>
          <dgm:bulletEnabled val="1"/>
        </dgm:presLayoutVars>
      </dgm:prSet>
      <dgm:spPr/>
    </dgm:pt>
  </dgm:ptLst>
  <dgm:cxnLst>
    <dgm:cxn modelId="{0A053F10-B3DF-4439-BE1B-EF9553428EE7}" srcId="{4356A975-FC06-4E27-8AC6-00141E2C0EB3}" destId="{9F02F6BA-D32B-42B9-B9E0-AD7ACB758739}" srcOrd="0" destOrd="0" parTransId="{D4C990B9-CDD5-41D5-A658-302D9BA19CBA}" sibTransId="{F8BE7DC8-D9E0-4654-85E3-800028980265}"/>
    <dgm:cxn modelId="{1FA9B2F5-4304-402F-B48C-1CB75AEC41EE}" type="presOf" srcId="{9F02F6BA-D32B-42B9-B9E0-AD7ACB758739}" destId="{A52BBC36-95E1-42E9-8B6E-731A01750355}" srcOrd="0" destOrd="0" presId="urn:microsoft.com/office/officeart/2005/8/layout/vList2"/>
    <dgm:cxn modelId="{E3BF8692-18D9-4CCF-9AF7-AB7BDCF4117A}" type="presOf" srcId="{4356A975-FC06-4E27-8AC6-00141E2C0EB3}" destId="{F8498FD5-CD8F-40FE-8371-BF628ECED80E}" srcOrd="0" destOrd="0" presId="urn:microsoft.com/office/officeart/2005/8/layout/vList2"/>
    <dgm:cxn modelId="{3D82EE42-A04E-4B6F-9F21-9BCCFCA386EA}" type="presParOf" srcId="{F8498FD5-CD8F-40FE-8371-BF628ECED80E}" destId="{A52BBC36-95E1-42E9-8B6E-731A017503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2328C3-50A6-4029-913A-E6372900E08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9E5E5DE-D32D-4726-B675-456AEA2366B5}">
      <dgm:prSet/>
      <dgm:spPr/>
      <dgm:t>
        <a:bodyPr/>
        <a:lstStyle/>
        <a:p>
          <a:pPr rtl="0"/>
          <a:r>
            <a:rPr lang="fa-IR" b="1" smtClean="0"/>
            <a:t>زنان و بازی‌های رایانه‌ای </a:t>
          </a:r>
          <a:endParaRPr lang="en-US"/>
        </a:p>
      </dgm:t>
    </dgm:pt>
    <dgm:pt modelId="{F0731348-0685-4C85-BDB0-D4A91740962C}" type="parTrans" cxnId="{E55F7F5B-C09E-42BB-8821-B934382800E6}">
      <dgm:prSet/>
      <dgm:spPr/>
      <dgm:t>
        <a:bodyPr/>
        <a:lstStyle/>
        <a:p>
          <a:endParaRPr lang="en-US"/>
        </a:p>
      </dgm:t>
    </dgm:pt>
    <dgm:pt modelId="{194B6DDF-A7DA-4A5C-9A2B-6B7421429EA5}" type="sibTrans" cxnId="{E55F7F5B-C09E-42BB-8821-B934382800E6}">
      <dgm:prSet/>
      <dgm:spPr/>
      <dgm:t>
        <a:bodyPr/>
        <a:lstStyle/>
        <a:p>
          <a:endParaRPr lang="en-US"/>
        </a:p>
      </dgm:t>
    </dgm:pt>
    <dgm:pt modelId="{216E0935-67F4-41B1-9B16-55DAC128635D}" type="pres">
      <dgm:prSet presAssocID="{572328C3-50A6-4029-913A-E6372900E08E}" presName="linearFlow" presStyleCnt="0">
        <dgm:presLayoutVars>
          <dgm:dir/>
          <dgm:resizeHandles val="exact"/>
        </dgm:presLayoutVars>
      </dgm:prSet>
      <dgm:spPr/>
      <dgm:t>
        <a:bodyPr/>
        <a:lstStyle/>
        <a:p>
          <a:endParaRPr lang="en-US"/>
        </a:p>
      </dgm:t>
    </dgm:pt>
    <dgm:pt modelId="{E7217298-00F1-4695-B780-DB80F6851AED}" type="pres">
      <dgm:prSet presAssocID="{B9E5E5DE-D32D-4726-B675-456AEA2366B5}" presName="composite" presStyleCnt="0"/>
      <dgm:spPr/>
    </dgm:pt>
    <dgm:pt modelId="{5AB24169-3AF8-4361-8F68-C5477F12BF43}" type="pres">
      <dgm:prSet presAssocID="{B9E5E5DE-D32D-4726-B675-456AEA2366B5}" presName="imgShp" presStyleLbl="fgImgPlace1" presStyleIdx="0" presStyleCnt="1" custLinFactNeighborX="-74725" custLinFactNeighborY="-1099"/>
      <dgm:spPr/>
    </dgm:pt>
    <dgm:pt modelId="{CE0645F3-0E32-46CD-A9B2-E9B3AA1AAE97}" type="pres">
      <dgm:prSet presAssocID="{B9E5E5DE-D32D-4726-B675-456AEA2366B5}" presName="txShp" presStyleLbl="node1" presStyleIdx="0" presStyleCnt="1" custScaleX="122089">
        <dgm:presLayoutVars>
          <dgm:bulletEnabled val="1"/>
        </dgm:presLayoutVars>
      </dgm:prSet>
      <dgm:spPr/>
      <dgm:t>
        <a:bodyPr/>
        <a:lstStyle/>
        <a:p>
          <a:endParaRPr lang="en-US"/>
        </a:p>
      </dgm:t>
    </dgm:pt>
  </dgm:ptLst>
  <dgm:cxnLst>
    <dgm:cxn modelId="{87C9CE0C-4AA4-4CBE-8141-EBEBF9DDC97D}" type="presOf" srcId="{B9E5E5DE-D32D-4726-B675-456AEA2366B5}" destId="{CE0645F3-0E32-46CD-A9B2-E9B3AA1AAE97}" srcOrd="0" destOrd="0" presId="urn:microsoft.com/office/officeart/2005/8/layout/vList3"/>
    <dgm:cxn modelId="{AAD564E0-2CF5-427B-917B-8F4E7924A42F}" type="presOf" srcId="{572328C3-50A6-4029-913A-E6372900E08E}" destId="{216E0935-67F4-41B1-9B16-55DAC128635D}" srcOrd="0" destOrd="0" presId="urn:microsoft.com/office/officeart/2005/8/layout/vList3"/>
    <dgm:cxn modelId="{E55F7F5B-C09E-42BB-8821-B934382800E6}" srcId="{572328C3-50A6-4029-913A-E6372900E08E}" destId="{B9E5E5DE-D32D-4726-B675-456AEA2366B5}" srcOrd="0" destOrd="0" parTransId="{F0731348-0685-4C85-BDB0-D4A91740962C}" sibTransId="{194B6DDF-A7DA-4A5C-9A2B-6B7421429EA5}"/>
    <dgm:cxn modelId="{1F856C9C-AC7E-46C1-B754-463C7677653A}" type="presParOf" srcId="{216E0935-67F4-41B1-9B16-55DAC128635D}" destId="{E7217298-00F1-4695-B780-DB80F6851AED}" srcOrd="0" destOrd="0" presId="urn:microsoft.com/office/officeart/2005/8/layout/vList3"/>
    <dgm:cxn modelId="{81E34220-1C7E-41CC-8A8E-975F15E0095E}" type="presParOf" srcId="{E7217298-00F1-4695-B780-DB80F6851AED}" destId="{5AB24169-3AF8-4361-8F68-C5477F12BF43}" srcOrd="0" destOrd="0" presId="urn:microsoft.com/office/officeart/2005/8/layout/vList3"/>
    <dgm:cxn modelId="{F8E00F07-75AB-45A8-8BFB-B342DF079111}" type="presParOf" srcId="{E7217298-00F1-4695-B780-DB80F6851AED}" destId="{CE0645F3-0E32-46CD-A9B2-E9B3AA1AAE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B877B-EEE6-4912-B2ED-9BFCF2008B9F}"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7CF0FBD3-F429-4264-8122-21A57D6C8698}">
      <dgm:prSet custT="1"/>
      <dgm:spPr/>
      <dgm:t>
        <a:bodyPr/>
        <a:lstStyle/>
        <a:p>
          <a:pPr algn="ctr" rtl="0"/>
          <a:r>
            <a:rPr lang="fa-IR" sz="6000" b="1" dirty="0" smtClean="0">
              <a:latin typeface="Arial" panose="020B0604020202020204" pitchFamily="34" charset="0"/>
              <a:cs typeface="Arial" panose="020B0604020202020204" pitchFamily="34" charset="0"/>
            </a:rPr>
            <a:t>فرصت ها و تهدیدها</a:t>
          </a:r>
          <a:endParaRPr lang="en-US" sz="6000" dirty="0">
            <a:latin typeface="Arial" panose="020B0604020202020204" pitchFamily="34" charset="0"/>
            <a:cs typeface="Arial" panose="020B0604020202020204" pitchFamily="34" charset="0"/>
          </a:endParaRPr>
        </a:p>
      </dgm:t>
    </dgm:pt>
    <dgm:pt modelId="{A14BFE00-022B-4CEC-9F3A-3BD60FED7CB5}" type="parTrans" cxnId="{C89A8B50-1627-48D9-B927-A9FC8B83237E}">
      <dgm:prSet/>
      <dgm:spPr/>
      <dgm:t>
        <a:bodyPr/>
        <a:lstStyle/>
        <a:p>
          <a:endParaRPr lang="en-US"/>
        </a:p>
      </dgm:t>
    </dgm:pt>
    <dgm:pt modelId="{A52A926E-3DC5-4DDC-A92F-4BA9315E56F5}" type="sibTrans" cxnId="{C89A8B50-1627-48D9-B927-A9FC8B83237E}">
      <dgm:prSet/>
      <dgm:spPr/>
      <dgm:t>
        <a:bodyPr/>
        <a:lstStyle/>
        <a:p>
          <a:endParaRPr lang="en-US"/>
        </a:p>
      </dgm:t>
    </dgm:pt>
    <dgm:pt modelId="{8B18B16D-4306-4B5D-B9E6-FDAD7F6BEDA4}" type="pres">
      <dgm:prSet presAssocID="{0CCB877B-EEE6-4912-B2ED-9BFCF2008B9F}" presName="linear" presStyleCnt="0">
        <dgm:presLayoutVars>
          <dgm:animLvl val="lvl"/>
          <dgm:resizeHandles val="exact"/>
        </dgm:presLayoutVars>
      </dgm:prSet>
      <dgm:spPr/>
    </dgm:pt>
    <dgm:pt modelId="{B2E7E86D-A1FA-4E2B-87F3-E4A60BACBF16}" type="pres">
      <dgm:prSet presAssocID="{7CF0FBD3-F429-4264-8122-21A57D6C8698}" presName="parentText" presStyleLbl="node1" presStyleIdx="0" presStyleCnt="1" custLinFactNeighborX="-1385" custLinFactNeighborY="-17026">
        <dgm:presLayoutVars>
          <dgm:chMax val="0"/>
          <dgm:bulletEnabled val="1"/>
        </dgm:presLayoutVars>
      </dgm:prSet>
      <dgm:spPr/>
    </dgm:pt>
  </dgm:ptLst>
  <dgm:cxnLst>
    <dgm:cxn modelId="{DD81684E-15FA-4639-A0BC-A5D522DF8BD1}" type="presOf" srcId="{0CCB877B-EEE6-4912-B2ED-9BFCF2008B9F}" destId="{8B18B16D-4306-4B5D-B9E6-FDAD7F6BEDA4}" srcOrd="0" destOrd="0" presId="urn:microsoft.com/office/officeart/2005/8/layout/vList2"/>
    <dgm:cxn modelId="{C89A8B50-1627-48D9-B927-A9FC8B83237E}" srcId="{0CCB877B-EEE6-4912-B2ED-9BFCF2008B9F}" destId="{7CF0FBD3-F429-4264-8122-21A57D6C8698}" srcOrd="0" destOrd="0" parTransId="{A14BFE00-022B-4CEC-9F3A-3BD60FED7CB5}" sibTransId="{A52A926E-3DC5-4DDC-A92F-4BA9315E56F5}"/>
    <dgm:cxn modelId="{6C034030-60AD-47C6-BD7E-18476A20243A}" type="presOf" srcId="{7CF0FBD3-F429-4264-8122-21A57D6C8698}" destId="{B2E7E86D-A1FA-4E2B-87F3-E4A60BACBF16}" srcOrd="0" destOrd="0" presId="urn:microsoft.com/office/officeart/2005/8/layout/vList2"/>
    <dgm:cxn modelId="{E356D660-A084-481C-ABA1-A5E7D78AB9B0}" type="presParOf" srcId="{8B18B16D-4306-4B5D-B9E6-FDAD7F6BEDA4}" destId="{B2E7E86D-A1FA-4E2B-87F3-E4A60BACBF1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9D381-5BDA-4F6C-B455-A2AC6BB3B23E}"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9089058B-6D02-460E-AC5B-8589C386D5DB}">
      <dgm:prSet/>
      <dgm:spPr/>
      <dgm:t>
        <a:bodyPr/>
        <a:lstStyle/>
        <a:p>
          <a:pPr rtl="0"/>
          <a:r>
            <a:rPr lang="fa-IR" b="1" smtClean="0"/>
            <a:t>نمی دانیم، ولی باید بدانیم...</a:t>
          </a:r>
          <a:endParaRPr lang="en-US"/>
        </a:p>
      </dgm:t>
    </dgm:pt>
    <dgm:pt modelId="{BDBE593F-7496-4E41-A80E-9EDBCFFB293B}" type="parTrans" cxnId="{368C0971-6454-4B7A-BBF0-76188D9D97E8}">
      <dgm:prSet/>
      <dgm:spPr/>
      <dgm:t>
        <a:bodyPr/>
        <a:lstStyle/>
        <a:p>
          <a:endParaRPr lang="en-US"/>
        </a:p>
      </dgm:t>
    </dgm:pt>
    <dgm:pt modelId="{FC0C2F7C-E05B-4865-81C7-5F1ED4A160C9}" type="sibTrans" cxnId="{368C0971-6454-4B7A-BBF0-76188D9D97E8}">
      <dgm:prSet/>
      <dgm:spPr/>
      <dgm:t>
        <a:bodyPr/>
        <a:lstStyle/>
        <a:p>
          <a:endParaRPr lang="en-US"/>
        </a:p>
      </dgm:t>
    </dgm:pt>
    <dgm:pt modelId="{6B1B646F-1FA4-48A5-BE4B-80FBAA3AB39E}" type="pres">
      <dgm:prSet presAssocID="{6839D381-5BDA-4F6C-B455-A2AC6BB3B23E}" presName="CompostProcess" presStyleCnt="0">
        <dgm:presLayoutVars>
          <dgm:dir/>
          <dgm:resizeHandles val="exact"/>
        </dgm:presLayoutVars>
      </dgm:prSet>
      <dgm:spPr/>
      <dgm:t>
        <a:bodyPr/>
        <a:lstStyle/>
        <a:p>
          <a:endParaRPr lang="en-US"/>
        </a:p>
      </dgm:t>
    </dgm:pt>
    <dgm:pt modelId="{ACC0FBC7-9614-4378-8EEF-AD9F3F79CC1E}" type="pres">
      <dgm:prSet presAssocID="{6839D381-5BDA-4F6C-B455-A2AC6BB3B23E}" presName="arrow" presStyleLbl="bgShp" presStyleIdx="0" presStyleCnt="1"/>
      <dgm:spPr/>
    </dgm:pt>
    <dgm:pt modelId="{A7471CF7-61B6-4D70-A690-F9A8A7DBF6B6}" type="pres">
      <dgm:prSet presAssocID="{6839D381-5BDA-4F6C-B455-A2AC6BB3B23E}" presName="linearProcess" presStyleCnt="0"/>
      <dgm:spPr/>
    </dgm:pt>
    <dgm:pt modelId="{CBE4A2B3-2681-424E-87EB-19B79EEBCA12}" type="pres">
      <dgm:prSet presAssocID="{9089058B-6D02-460E-AC5B-8589C386D5DB}" presName="textNode" presStyleLbl="node1" presStyleIdx="0" presStyleCnt="1">
        <dgm:presLayoutVars>
          <dgm:bulletEnabled val="1"/>
        </dgm:presLayoutVars>
      </dgm:prSet>
      <dgm:spPr/>
      <dgm:t>
        <a:bodyPr/>
        <a:lstStyle/>
        <a:p>
          <a:endParaRPr lang="en-US"/>
        </a:p>
      </dgm:t>
    </dgm:pt>
  </dgm:ptLst>
  <dgm:cxnLst>
    <dgm:cxn modelId="{368C0971-6454-4B7A-BBF0-76188D9D97E8}" srcId="{6839D381-5BDA-4F6C-B455-A2AC6BB3B23E}" destId="{9089058B-6D02-460E-AC5B-8589C386D5DB}" srcOrd="0" destOrd="0" parTransId="{BDBE593F-7496-4E41-A80E-9EDBCFFB293B}" sibTransId="{FC0C2F7C-E05B-4865-81C7-5F1ED4A160C9}"/>
    <dgm:cxn modelId="{A2704778-58FF-49D3-9E54-81BFE3318D31}" type="presOf" srcId="{9089058B-6D02-460E-AC5B-8589C386D5DB}" destId="{CBE4A2B3-2681-424E-87EB-19B79EEBCA12}" srcOrd="0" destOrd="0" presId="urn:microsoft.com/office/officeart/2005/8/layout/hProcess9"/>
    <dgm:cxn modelId="{BDE78664-044A-43EF-B743-BD41FD6FC9D7}" type="presOf" srcId="{6839D381-5BDA-4F6C-B455-A2AC6BB3B23E}" destId="{6B1B646F-1FA4-48A5-BE4B-80FBAA3AB39E}" srcOrd="0" destOrd="0" presId="urn:microsoft.com/office/officeart/2005/8/layout/hProcess9"/>
    <dgm:cxn modelId="{6918BC10-3406-4144-9F33-922F07CF650F}" type="presParOf" srcId="{6B1B646F-1FA4-48A5-BE4B-80FBAA3AB39E}" destId="{ACC0FBC7-9614-4378-8EEF-AD9F3F79CC1E}" srcOrd="0" destOrd="0" presId="urn:microsoft.com/office/officeart/2005/8/layout/hProcess9"/>
    <dgm:cxn modelId="{0C553228-476A-4A6F-98AE-EF8AB6F0FA47}" type="presParOf" srcId="{6B1B646F-1FA4-48A5-BE4B-80FBAA3AB39E}" destId="{A7471CF7-61B6-4D70-A690-F9A8A7DBF6B6}" srcOrd="1" destOrd="0" presId="urn:microsoft.com/office/officeart/2005/8/layout/hProcess9"/>
    <dgm:cxn modelId="{97CF4EFD-BD7A-4448-9932-434909654BD8}" type="presParOf" srcId="{A7471CF7-61B6-4D70-A690-F9A8A7DBF6B6}" destId="{CBE4A2B3-2681-424E-87EB-19B79EEBCA1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C00E54-BD49-4E0A-BF6A-7806EF367A7D}" type="doc">
      <dgm:prSet loTypeId="urn:microsoft.com/office/officeart/2005/8/layout/arrow6" loCatId="process" qsTypeId="urn:microsoft.com/office/officeart/2005/8/quickstyle/3d7" qsCatId="3D" csTypeId="urn:microsoft.com/office/officeart/2005/8/colors/accent1_2" csCatId="accent1"/>
      <dgm:spPr/>
      <dgm:t>
        <a:bodyPr/>
        <a:lstStyle/>
        <a:p>
          <a:endParaRPr lang="en-US"/>
        </a:p>
      </dgm:t>
    </dgm:pt>
    <dgm:pt modelId="{1102CE9B-EDE6-4F10-B1D9-36629FF166E1}">
      <dgm:prSet/>
      <dgm:spPr/>
      <dgm:t>
        <a:bodyPr/>
        <a:lstStyle/>
        <a:p>
          <a:pPr rtl="0"/>
          <a:r>
            <a:rPr lang="fa-IR" b="1" smtClean="0"/>
            <a:t>امان از بن تن... !</a:t>
          </a:r>
          <a:endParaRPr lang="en-US"/>
        </a:p>
      </dgm:t>
    </dgm:pt>
    <dgm:pt modelId="{FDDE40E1-E0A3-4C78-96C0-09971B4D905B}" type="parTrans" cxnId="{F2049B22-6F54-485E-8D76-643176E7A2AF}">
      <dgm:prSet/>
      <dgm:spPr/>
      <dgm:t>
        <a:bodyPr/>
        <a:lstStyle/>
        <a:p>
          <a:endParaRPr lang="en-US"/>
        </a:p>
      </dgm:t>
    </dgm:pt>
    <dgm:pt modelId="{3EA01045-E723-4524-A799-6AB6ED25A797}" type="sibTrans" cxnId="{F2049B22-6F54-485E-8D76-643176E7A2AF}">
      <dgm:prSet/>
      <dgm:spPr/>
      <dgm:t>
        <a:bodyPr/>
        <a:lstStyle/>
        <a:p>
          <a:endParaRPr lang="en-US"/>
        </a:p>
      </dgm:t>
    </dgm:pt>
    <dgm:pt modelId="{5A9A6224-0F14-4717-9315-AC915CA44B35}" type="pres">
      <dgm:prSet presAssocID="{3DC00E54-BD49-4E0A-BF6A-7806EF367A7D}" presName="compositeShape" presStyleCnt="0">
        <dgm:presLayoutVars>
          <dgm:chMax val="2"/>
          <dgm:dir/>
          <dgm:resizeHandles val="exact"/>
        </dgm:presLayoutVars>
      </dgm:prSet>
      <dgm:spPr/>
      <dgm:t>
        <a:bodyPr/>
        <a:lstStyle/>
        <a:p>
          <a:endParaRPr lang="en-US"/>
        </a:p>
      </dgm:t>
    </dgm:pt>
    <dgm:pt modelId="{256022D3-B7D9-45B7-9DF3-66F51C051860}" type="pres">
      <dgm:prSet presAssocID="{3DC00E54-BD49-4E0A-BF6A-7806EF367A7D}" presName="ribbon" presStyleLbl="node1" presStyleIdx="0" presStyleCnt="1"/>
      <dgm:spPr/>
    </dgm:pt>
    <dgm:pt modelId="{DF19394F-5E4A-4134-A914-7011C5AC64D7}" type="pres">
      <dgm:prSet presAssocID="{3DC00E54-BD49-4E0A-BF6A-7806EF367A7D}" presName="leftArrowText" presStyleLbl="node1" presStyleIdx="0" presStyleCnt="1">
        <dgm:presLayoutVars>
          <dgm:chMax val="0"/>
          <dgm:bulletEnabled val="1"/>
        </dgm:presLayoutVars>
      </dgm:prSet>
      <dgm:spPr/>
      <dgm:t>
        <a:bodyPr/>
        <a:lstStyle/>
        <a:p>
          <a:endParaRPr lang="en-US"/>
        </a:p>
      </dgm:t>
    </dgm:pt>
    <dgm:pt modelId="{A566FDE7-6DE2-4B41-A03B-972491DF3DA9}" type="pres">
      <dgm:prSet presAssocID="{3DC00E54-BD49-4E0A-BF6A-7806EF367A7D}" presName="rightArrowText" presStyleLbl="node1" presStyleIdx="0" presStyleCnt="1">
        <dgm:presLayoutVars>
          <dgm:chMax val="0"/>
          <dgm:bulletEnabled val="1"/>
        </dgm:presLayoutVars>
      </dgm:prSet>
      <dgm:spPr/>
    </dgm:pt>
  </dgm:ptLst>
  <dgm:cxnLst>
    <dgm:cxn modelId="{7BA7D26E-8B49-4E38-917D-1474DD1729F6}" type="presOf" srcId="{1102CE9B-EDE6-4F10-B1D9-36629FF166E1}" destId="{DF19394F-5E4A-4134-A914-7011C5AC64D7}" srcOrd="0" destOrd="0" presId="urn:microsoft.com/office/officeart/2005/8/layout/arrow6"/>
    <dgm:cxn modelId="{F2049B22-6F54-485E-8D76-643176E7A2AF}" srcId="{3DC00E54-BD49-4E0A-BF6A-7806EF367A7D}" destId="{1102CE9B-EDE6-4F10-B1D9-36629FF166E1}" srcOrd="0" destOrd="0" parTransId="{FDDE40E1-E0A3-4C78-96C0-09971B4D905B}" sibTransId="{3EA01045-E723-4524-A799-6AB6ED25A797}"/>
    <dgm:cxn modelId="{366D2D58-A6B3-49E4-9B01-9777478D4A79}" type="presOf" srcId="{3DC00E54-BD49-4E0A-BF6A-7806EF367A7D}" destId="{5A9A6224-0F14-4717-9315-AC915CA44B35}" srcOrd="0" destOrd="0" presId="urn:microsoft.com/office/officeart/2005/8/layout/arrow6"/>
    <dgm:cxn modelId="{07D64739-BF27-4748-BD15-CF73086B748B}" type="presParOf" srcId="{5A9A6224-0F14-4717-9315-AC915CA44B35}" destId="{256022D3-B7D9-45B7-9DF3-66F51C051860}" srcOrd="0" destOrd="0" presId="urn:microsoft.com/office/officeart/2005/8/layout/arrow6"/>
    <dgm:cxn modelId="{444BF916-D3CE-4A06-A1F2-9795A9812CEF}" type="presParOf" srcId="{5A9A6224-0F14-4717-9315-AC915CA44B35}" destId="{DF19394F-5E4A-4134-A914-7011C5AC64D7}" srcOrd="1" destOrd="0" presId="urn:microsoft.com/office/officeart/2005/8/layout/arrow6"/>
    <dgm:cxn modelId="{C7023444-1907-49F8-91C1-BE688B456CBC}" type="presParOf" srcId="{5A9A6224-0F14-4717-9315-AC915CA44B35}" destId="{A566FDE7-6DE2-4B41-A03B-972491DF3DA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FD559B-A9FD-4A15-9B40-E96D3F4E2318}" type="doc">
      <dgm:prSet loTypeId="urn:microsoft.com/office/officeart/2005/8/layout/vList3" loCatId="list" qsTypeId="urn:microsoft.com/office/officeart/2005/8/quickstyle/simple1" qsCatId="simple" csTypeId="urn:microsoft.com/office/officeart/2005/8/colors/colorful5" csCatId="colorful"/>
      <dgm:spPr/>
      <dgm:t>
        <a:bodyPr/>
        <a:lstStyle/>
        <a:p>
          <a:endParaRPr lang="en-US"/>
        </a:p>
      </dgm:t>
    </dgm:pt>
    <dgm:pt modelId="{8E165E6A-0B16-48A5-8F5C-076A12AEDF01}">
      <dgm:prSet/>
      <dgm:spPr/>
      <dgm:t>
        <a:bodyPr/>
        <a:lstStyle/>
        <a:p>
          <a:pPr rtl="0"/>
          <a:r>
            <a:rPr lang="fa-IR" b="1" smtClean="0"/>
            <a:t>امان از بن تن... !</a:t>
          </a:r>
          <a:endParaRPr lang="en-US"/>
        </a:p>
      </dgm:t>
    </dgm:pt>
    <dgm:pt modelId="{B606F234-475D-45D3-9F48-7D3E4C5960FA}" type="parTrans" cxnId="{49132D70-FE3E-4812-B44A-E3C606274368}">
      <dgm:prSet/>
      <dgm:spPr/>
      <dgm:t>
        <a:bodyPr/>
        <a:lstStyle/>
        <a:p>
          <a:endParaRPr lang="en-US"/>
        </a:p>
      </dgm:t>
    </dgm:pt>
    <dgm:pt modelId="{789FDB41-9C0C-4C49-B89B-2DC2FC49A692}" type="sibTrans" cxnId="{49132D70-FE3E-4812-B44A-E3C606274368}">
      <dgm:prSet/>
      <dgm:spPr/>
      <dgm:t>
        <a:bodyPr/>
        <a:lstStyle/>
        <a:p>
          <a:endParaRPr lang="en-US"/>
        </a:p>
      </dgm:t>
    </dgm:pt>
    <dgm:pt modelId="{6F3466DF-72EE-4BCB-BD0E-0EC013D68936}" type="pres">
      <dgm:prSet presAssocID="{40FD559B-A9FD-4A15-9B40-E96D3F4E2318}" presName="linearFlow" presStyleCnt="0">
        <dgm:presLayoutVars>
          <dgm:dir/>
          <dgm:resizeHandles val="exact"/>
        </dgm:presLayoutVars>
      </dgm:prSet>
      <dgm:spPr/>
      <dgm:t>
        <a:bodyPr/>
        <a:lstStyle/>
        <a:p>
          <a:endParaRPr lang="en-US"/>
        </a:p>
      </dgm:t>
    </dgm:pt>
    <dgm:pt modelId="{EE191503-8127-40CE-8AA3-096B9144ECA2}" type="pres">
      <dgm:prSet presAssocID="{8E165E6A-0B16-48A5-8F5C-076A12AEDF01}" presName="composite" presStyleCnt="0"/>
      <dgm:spPr/>
    </dgm:pt>
    <dgm:pt modelId="{EA23AA63-24A0-4C79-952F-BA8C0B093A24}" type="pres">
      <dgm:prSet presAssocID="{8E165E6A-0B16-48A5-8F5C-076A12AEDF01}" presName="imgShp" presStyleLbl="fgImgPlace1" presStyleIdx="0" presStyleCnt="1"/>
      <dgm:spPr/>
    </dgm:pt>
    <dgm:pt modelId="{5CEE8F83-732D-46FB-B122-251F44BB475A}" type="pres">
      <dgm:prSet presAssocID="{8E165E6A-0B16-48A5-8F5C-076A12AEDF01}" presName="txShp" presStyleLbl="node1" presStyleIdx="0" presStyleCnt="1">
        <dgm:presLayoutVars>
          <dgm:bulletEnabled val="1"/>
        </dgm:presLayoutVars>
      </dgm:prSet>
      <dgm:spPr/>
      <dgm:t>
        <a:bodyPr/>
        <a:lstStyle/>
        <a:p>
          <a:endParaRPr lang="en-US"/>
        </a:p>
      </dgm:t>
    </dgm:pt>
  </dgm:ptLst>
  <dgm:cxnLst>
    <dgm:cxn modelId="{E767DAA9-463A-4BEE-A2AE-E15ED6EE81AF}" type="presOf" srcId="{40FD559B-A9FD-4A15-9B40-E96D3F4E2318}" destId="{6F3466DF-72EE-4BCB-BD0E-0EC013D68936}" srcOrd="0" destOrd="0" presId="urn:microsoft.com/office/officeart/2005/8/layout/vList3"/>
    <dgm:cxn modelId="{49132D70-FE3E-4812-B44A-E3C606274368}" srcId="{40FD559B-A9FD-4A15-9B40-E96D3F4E2318}" destId="{8E165E6A-0B16-48A5-8F5C-076A12AEDF01}" srcOrd="0" destOrd="0" parTransId="{B606F234-475D-45D3-9F48-7D3E4C5960FA}" sibTransId="{789FDB41-9C0C-4C49-B89B-2DC2FC49A692}"/>
    <dgm:cxn modelId="{BDF19D32-725B-4B42-9FD8-B53DD860AF32}" type="presOf" srcId="{8E165E6A-0B16-48A5-8F5C-076A12AEDF01}" destId="{5CEE8F83-732D-46FB-B122-251F44BB475A}" srcOrd="0" destOrd="0" presId="urn:microsoft.com/office/officeart/2005/8/layout/vList3"/>
    <dgm:cxn modelId="{195DFD11-38E9-429C-9BEE-6340BE2E4E96}" type="presParOf" srcId="{6F3466DF-72EE-4BCB-BD0E-0EC013D68936}" destId="{EE191503-8127-40CE-8AA3-096B9144ECA2}" srcOrd="0" destOrd="0" presId="urn:microsoft.com/office/officeart/2005/8/layout/vList3"/>
    <dgm:cxn modelId="{925DF07A-C78F-4044-94BB-28847BD6ECF9}" type="presParOf" srcId="{EE191503-8127-40CE-8AA3-096B9144ECA2}" destId="{EA23AA63-24A0-4C79-952F-BA8C0B093A24}" srcOrd="0" destOrd="0" presId="urn:microsoft.com/office/officeart/2005/8/layout/vList3"/>
    <dgm:cxn modelId="{01C9193E-7443-43AF-9A03-2C8AB5660B7D}" type="presParOf" srcId="{EE191503-8127-40CE-8AA3-096B9144ECA2}" destId="{5CEE8F83-732D-46FB-B122-251F44BB475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380E7D-4D22-4333-833A-F09F7FE1FFFC}"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16E9FD4C-5BA9-4D0C-AAB7-CE0D8F3EF0A9}">
      <dgm:prSet/>
      <dgm:spPr/>
      <dgm:t>
        <a:bodyPr/>
        <a:lstStyle/>
        <a:p>
          <a:pPr rtl="0"/>
          <a:r>
            <a:rPr lang="fa-IR" b="1" smtClean="0"/>
            <a:t>امان از بن تن... !</a:t>
          </a:r>
          <a:endParaRPr lang="en-US"/>
        </a:p>
      </dgm:t>
    </dgm:pt>
    <dgm:pt modelId="{956DE559-BB52-4A33-824E-E773EE8647FF}" type="parTrans" cxnId="{619DFF98-FD06-45B1-99A5-7EA623CFC1D7}">
      <dgm:prSet/>
      <dgm:spPr/>
      <dgm:t>
        <a:bodyPr/>
        <a:lstStyle/>
        <a:p>
          <a:endParaRPr lang="en-US"/>
        </a:p>
      </dgm:t>
    </dgm:pt>
    <dgm:pt modelId="{9C955AE1-5FC3-44D7-BD53-62AA020BBBCE}" type="sibTrans" cxnId="{619DFF98-FD06-45B1-99A5-7EA623CFC1D7}">
      <dgm:prSet/>
      <dgm:spPr/>
      <dgm:t>
        <a:bodyPr/>
        <a:lstStyle/>
        <a:p>
          <a:endParaRPr lang="en-US"/>
        </a:p>
      </dgm:t>
    </dgm:pt>
    <dgm:pt modelId="{5E2CE6BE-78C3-4F50-81E2-502D99A153A8}" type="pres">
      <dgm:prSet presAssocID="{EA380E7D-4D22-4333-833A-F09F7FE1FFFC}" presName="linear" presStyleCnt="0">
        <dgm:presLayoutVars>
          <dgm:animLvl val="lvl"/>
          <dgm:resizeHandles val="exact"/>
        </dgm:presLayoutVars>
      </dgm:prSet>
      <dgm:spPr/>
      <dgm:t>
        <a:bodyPr/>
        <a:lstStyle/>
        <a:p>
          <a:endParaRPr lang="en-US"/>
        </a:p>
      </dgm:t>
    </dgm:pt>
    <dgm:pt modelId="{142304FB-AC2C-4704-9037-86C94D393AB9}" type="pres">
      <dgm:prSet presAssocID="{16E9FD4C-5BA9-4D0C-AAB7-CE0D8F3EF0A9}" presName="parentText" presStyleLbl="node1" presStyleIdx="0" presStyleCnt="1" custLinFactNeighborX="17519" custLinFactNeighborY="5307">
        <dgm:presLayoutVars>
          <dgm:chMax val="0"/>
          <dgm:bulletEnabled val="1"/>
        </dgm:presLayoutVars>
      </dgm:prSet>
      <dgm:spPr/>
      <dgm:t>
        <a:bodyPr/>
        <a:lstStyle/>
        <a:p>
          <a:endParaRPr lang="en-US"/>
        </a:p>
      </dgm:t>
    </dgm:pt>
  </dgm:ptLst>
  <dgm:cxnLst>
    <dgm:cxn modelId="{619DFF98-FD06-45B1-99A5-7EA623CFC1D7}" srcId="{EA380E7D-4D22-4333-833A-F09F7FE1FFFC}" destId="{16E9FD4C-5BA9-4D0C-AAB7-CE0D8F3EF0A9}" srcOrd="0" destOrd="0" parTransId="{956DE559-BB52-4A33-824E-E773EE8647FF}" sibTransId="{9C955AE1-5FC3-44D7-BD53-62AA020BBBCE}"/>
    <dgm:cxn modelId="{8190E99E-0E8F-494C-A054-1A39B882F093}" type="presOf" srcId="{16E9FD4C-5BA9-4D0C-AAB7-CE0D8F3EF0A9}" destId="{142304FB-AC2C-4704-9037-86C94D393AB9}" srcOrd="0" destOrd="0" presId="urn:microsoft.com/office/officeart/2005/8/layout/vList2"/>
    <dgm:cxn modelId="{41C76781-5C09-47AE-BDDA-34D09FAB180C}" type="presOf" srcId="{EA380E7D-4D22-4333-833A-F09F7FE1FFFC}" destId="{5E2CE6BE-78C3-4F50-81E2-502D99A153A8}" srcOrd="0" destOrd="0" presId="urn:microsoft.com/office/officeart/2005/8/layout/vList2"/>
    <dgm:cxn modelId="{7E350FC6-C6C3-4A1F-9AB7-96E30D28C83D}" type="presParOf" srcId="{5E2CE6BE-78C3-4F50-81E2-502D99A153A8}" destId="{142304FB-AC2C-4704-9037-86C94D393A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704163-E6C2-4E24-9174-E2F1BE32D33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6770EB4-7FFA-49FC-8411-DAAA83B593B7}">
      <dgm:prSet/>
      <dgm:spPr/>
      <dgm:t>
        <a:bodyPr/>
        <a:lstStyle/>
        <a:p>
          <a:pPr rtl="0"/>
          <a:r>
            <a:rPr lang="fa-IR" b="1" dirty="0" smtClean="0"/>
            <a:t>امان از بن تن... !</a:t>
          </a:r>
          <a:endParaRPr lang="en-US" dirty="0"/>
        </a:p>
      </dgm:t>
    </dgm:pt>
    <dgm:pt modelId="{AA775384-E3F5-4D22-854A-C3B5DDFBDFEC}" type="parTrans" cxnId="{EAB66E6C-66B7-4E1B-AFD7-2043242A0353}">
      <dgm:prSet/>
      <dgm:spPr/>
      <dgm:t>
        <a:bodyPr/>
        <a:lstStyle/>
        <a:p>
          <a:endParaRPr lang="en-US"/>
        </a:p>
      </dgm:t>
    </dgm:pt>
    <dgm:pt modelId="{4EF4CC1A-0169-40F0-9137-AEB7116E0332}" type="sibTrans" cxnId="{EAB66E6C-66B7-4E1B-AFD7-2043242A0353}">
      <dgm:prSet/>
      <dgm:spPr/>
      <dgm:t>
        <a:bodyPr/>
        <a:lstStyle/>
        <a:p>
          <a:endParaRPr lang="en-US"/>
        </a:p>
      </dgm:t>
    </dgm:pt>
    <dgm:pt modelId="{68BD9306-E0E4-440E-BE68-65FC68EC4FE9}" type="pres">
      <dgm:prSet presAssocID="{4F704163-E6C2-4E24-9174-E2F1BE32D335}" presName="Name0" presStyleCnt="0">
        <dgm:presLayoutVars>
          <dgm:chPref val="3"/>
          <dgm:dir/>
          <dgm:animLvl val="lvl"/>
          <dgm:resizeHandles/>
        </dgm:presLayoutVars>
      </dgm:prSet>
      <dgm:spPr/>
      <dgm:t>
        <a:bodyPr/>
        <a:lstStyle/>
        <a:p>
          <a:endParaRPr lang="en-US"/>
        </a:p>
      </dgm:t>
    </dgm:pt>
    <dgm:pt modelId="{3837FEAC-4380-4C32-847D-B8E681B353B6}" type="pres">
      <dgm:prSet presAssocID="{26770EB4-7FFA-49FC-8411-DAAA83B593B7}" presName="horFlow" presStyleCnt="0"/>
      <dgm:spPr/>
    </dgm:pt>
    <dgm:pt modelId="{7EE2B9F2-F268-4610-AE08-2A7C2EC35671}" type="pres">
      <dgm:prSet presAssocID="{26770EB4-7FFA-49FC-8411-DAAA83B593B7}" presName="bigChev" presStyleLbl="node1" presStyleIdx="0" presStyleCnt="1" custScaleX="167089"/>
      <dgm:spPr/>
      <dgm:t>
        <a:bodyPr/>
        <a:lstStyle/>
        <a:p>
          <a:endParaRPr lang="en-US"/>
        </a:p>
      </dgm:t>
    </dgm:pt>
  </dgm:ptLst>
  <dgm:cxnLst>
    <dgm:cxn modelId="{F31B08B3-6217-407B-8B5E-90657BB282FB}" type="presOf" srcId="{26770EB4-7FFA-49FC-8411-DAAA83B593B7}" destId="{7EE2B9F2-F268-4610-AE08-2A7C2EC35671}" srcOrd="0" destOrd="0" presId="urn:microsoft.com/office/officeart/2005/8/layout/lProcess3"/>
    <dgm:cxn modelId="{EAB66E6C-66B7-4E1B-AFD7-2043242A0353}" srcId="{4F704163-E6C2-4E24-9174-E2F1BE32D335}" destId="{26770EB4-7FFA-49FC-8411-DAAA83B593B7}" srcOrd="0" destOrd="0" parTransId="{AA775384-E3F5-4D22-854A-C3B5DDFBDFEC}" sibTransId="{4EF4CC1A-0169-40F0-9137-AEB7116E0332}"/>
    <dgm:cxn modelId="{AE2E9E58-170B-4BBD-B206-BA8B86FF83D5}" type="presOf" srcId="{4F704163-E6C2-4E24-9174-E2F1BE32D335}" destId="{68BD9306-E0E4-440E-BE68-65FC68EC4FE9}" srcOrd="0" destOrd="0" presId="urn:microsoft.com/office/officeart/2005/8/layout/lProcess3"/>
    <dgm:cxn modelId="{E7368EFC-68BE-4FE3-ABD4-00D00A5FB087}" type="presParOf" srcId="{68BD9306-E0E4-440E-BE68-65FC68EC4FE9}" destId="{3837FEAC-4380-4C32-847D-B8E681B353B6}" srcOrd="0" destOrd="0" presId="urn:microsoft.com/office/officeart/2005/8/layout/lProcess3"/>
    <dgm:cxn modelId="{1D629EC5-BB9D-4079-9D90-C80D33E688A1}" type="presParOf" srcId="{3837FEAC-4380-4C32-847D-B8E681B353B6}" destId="{7EE2B9F2-F268-4610-AE08-2A7C2EC35671}"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8DDF96-BFFA-4DF5-BDBC-BE5E300F7E6B}" type="doc">
      <dgm:prSet loTypeId="urn:microsoft.com/office/officeart/2005/8/layout/venn1" loCatId="relationship" qsTypeId="urn:microsoft.com/office/officeart/2005/8/quickstyle/simple3" qsCatId="simple" csTypeId="urn:microsoft.com/office/officeart/2005/8/colors/colorful3" csCatId="colorful" phldr="1"/>
      <dgm:spPr/>
      <dgm:t>
        <a:bodyPr/>
        <a:lstStyle/>
        <a:p>
          <a:endParaRPr lang="en-US"/>
        </a:p>
      </dgm:t>
    </dgm:pt>
    <dgm:pt modelId="{999F9C60-A325-445B-B99C-102A40A23C82}">
      <dgm:prSet/>
      <dgm:spPr/>
      <dgm:t>
        <a:bodyPr/>
        <a:lstStyle/>
        <a:p>
          <a:pPr rtl="0"/>
          <a:r>
            <a:rPr lang="fa-IR" smtClean="0"/>
            <a:t>اهداف رسانه های غربی...</a:t>
          </a:r>
          <a:endParaRPr lang="en-US"/>
        </a:p>
      </dgm:t>
    </dgm:pt>
    <dgm:pt modelId="{020C5E04-7AAB-43D2-B219-CA2C0F3939E9}" type="parTrans" cxnId="{29BB585B-0158-4D9C-810F-2AB95A3427A1}">
      <dgm:prSet/>
      <dgm:spPr/>
      <dgm:t>
        <a:bodyPr/>
        <a:lstStyle/>
        <a:p>
          <a:endParaRPr lang="en-US"/>
        </a:p>
      </dgm:t>
    </dgm:pt>
    <dgm:pt modelId="{FA8E83B9-637A-432C-8309-BB885F24A549}" type="sibTrans" cxnId="{29BB585B-0158-4D9C-810F-2AB95A3427A1}">
      <dgm:prSet/>
      <dgm:spPr/>
      <dgm:t>
        <a:bodyPr/>
        <a:lstStyle/>
        <a:p>
          <a:endParaRPr lang="en-US"/>
        </a:p>
      </dgm:t>
    </dgm:pt>
    <dgm:pt modelId="{09222723-0F80-4433-8DD7-296A9F26E74D}" type="pres">
      <dgm:prSet presAssocID="{398DDF96-BFFA-4DF5-BDBC-BE5E300F7E6B}" presName="compositeShape" presStyleCnt="0">
        <dgm:presLayoutVars>
          <dgm:chMax val="7"/>
          <dgm:dir/>
          <dgm:resizeHandles val="exact"/>
        </dgm:presLayoutVars>
      </dgm:prSet>
      <dgm:spPr/>
      <dgm:t>
        <a:bodyPr/>
        <a:lstStyle/>
        <a:p>
          <a:endParaRPr lang="en-US"/>
        </a:p>
      </dgm:t>
    </dgm:pt>
    <dgm:pt modelId="{092E264E-DB23-48AE-A41F-6D9F9F3B0FF2}" type="pres">
      <dgm:prSet presAssocID="{999F9C60-A325-445B-B99C-102A40A23C82}" presName="circ1TxSh" presStyleLbl="vennNode1" presStyleIdx="0" presStyleCnt="1" custScaleX="503710"/>
      <dgm:spPr/>
      <dgm:t>
        <a:bodyPr/>
        <a:lstStyle/>
        <a:p>
          <a:endParaRPr lang="en-US"/>
        </a:p>
      </dgm:t>
    </dgm:pt>
  </dgm:ptLst>
  <dgm:cxnLst>
    <dgm:cxn modelId="{29BB585B-0158-4D9C-810F-2AB95A3427A1}" srcId="{398DDF96-BFFA-4DF5-BDBC-BE5E300F7E6B}" destId="{999F9C60-A325-445B-B99C-102A40A23C82}" srcOrd="0" destOrd="0" parTransId="{020C5E04-7AAB-43D2-B219-CA2C0F3939E9}" sibTransId="{FA8E83B9-637A-432C-8309-BB885F24A549}"/>
    <dgm:cxn modelId="{68EB84F0-8103-4158-86FD-4538BC5060A9}" type="presOf" srcId="{398DDF96-BFFA-4DF5-BDBC-BE5E300F7E6B}" destId="{09222723-0F80-4433-8DD7-296A9F26E74D}" srcOrd="0" destOrd="0" presId="urn:microsoft.com/office/officeart/2005/8/layout/venn1"/>
    <dgm:cxn modelId="{60BC66A1-0A31-4E59-9C08-A36C089E6CC0}" type="presOf" srcId="{999F9C60-A325-445B-B99C-102A40A23C82}" destId="{092E264E-DB23-48AE-A41F-6D9F9F3B0FF2}" srcOrd="0" destOrd="0" presId="urn:microsoft.com/office/officeart/2005/8/layout/venn1"/>
    <dgm:cxn modelId="{65B18BC6-155F-4458-B4DF-81818C2A6F1C}" type="presParOf" srcId="{09222723-0F80-4433-8DD7-296A9F26E74D}" destId="{092E264E-DB23-48AE-A41F-6D9F9F3B0FF2}"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9EBCA7-2791-4208-A954-BC168FED333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2060FDC1-E639-441B-849B-DD4895E0F66B}">
      <dgm:prSet/>
      <dgm:spPr/>
      <dgm:t>
        <a:bodyPr/>
        <a:lstStyle/>
        <a:p>
          <a:pPr rtl="0"/>
          <a:r>
            <a:rPr lang="fa-IR" smtClean="0"/>
            <a:t>سبک زندگی آمریکایی ؟</a:t>
          </a:r>
          <a:endParaRPr lang="en-US"/>
        </a:p>
      </dgm:t>
    </dgm:pt>
    <dgm:pt modelId="{99759D3E-B3AD-489A-8534-5EA0E8623A08}" type="parTrans" cxnId="{F8BE5B2E-1070-4F43-8356-81F7317AA301}">
      <dgm:prSet/>
      <dgm:spPr/>
      <dgm:t>
        <a:bodyPr/>
        <a:lstStyle/>
        <a:p>
          <a:endParaRPr lang="en-US"/>
        </a:p>
      </dgm:t>
    </dgm:pt>
    <dgm:pt modelId="{14FC0F63-5BA3-4584-8BAB-A3B210B1209D}" type="sibTrans" cxnId="{F8BE5B2E-1070-4F43-8356-81F7317AA301}">
      <dgm:prSet/>
      <dgm:spPr/>
      <dgm:t>
        <a:bodyPr/>
        <a:lstStyle/>
        <a:p>
          <a:endParaRPr lang="en-US"/>
        </a:p>
      </dgm:t>
    </dgm:pt>
    <dgm:pt modelId="{00F8A4AC-3D63-424E-B003-FA7C700BAE2F}" type="pres">
      <dgm:prSet presAssocID="{809EBCA7-2791-4208-A954-BC168FED3330}" presName="CompostProcess" presStyleCnt="0">
        <dgm:presLayoutVars>
          <dgm:dir/>
          <dgm:resizeHandles val="exact"/>
        </dgm:presLayoutVars>
      </dgm:prSet>
      <dgm:spPr/>
      <dgm:t>
        <a:bodyPr/>
        <a:lstStyle/>
        <a:p>
          <a:endParaRPr lang="en-US"/>
        </a:p>
      </dgm:t>
    </dgm:pt>
    <dgm:pt modelId="{CABD87BB-25A0-4C44-B873-7AFC03A78862}" type="pres">
      <dgm:prSet presAssocID="{809EBCA7-2791-4208-A954-BC168FED3330}" presName="arrow" presStyleLbl="bgShp" presStyleIdx="0" presStyleCnt="1" custLinFactNeighborX="8824"/>
      <dgm:spPr/>
    </dgm:pt>
    <dgm:pt modelId="{BC4B4038-1E37-4DA2-BEB9-28C01F1C571C}" type="pres">
      <dgm:prSet presAssocID="{809EBCA7-2791-4208-A954-BC168FED3330}" presName="linearProcess" presStyleCnt="0"/>
      <dgm:spPr/>
    </dgm:pt>
    <dgm:pt modelId="{6E23DC4C-7317-499A-8B14-0CA11AB9E99A}" type="pres">
      <dgm:prSet presAssocID="{2060FDC1-E639-441B-849B-DD4895E0F66B}" presName="textNode" presStyleLbl="node1" presStyleIdx="0" presStyleCnt="1">
        <dgm:presLayoutVars>
          <dgm:bulletEnabled val="1"/>
        </dgm:presLayoutVars>
      </dgm:prSet>
      <dgm:spPr/>
      <dgm:t>
        <a:bodyPr/>
        <a:lstStyle/>
        <a:p>
          <a:endParaRPr lang="en-US"/>
        </a:p>
      </dgm:t>
    </dgm:pt>
  </dgm:ptLst>
  <dgm:cxnLst>
    <dgm:cxn modelId="{08817E32-13A9-405D-8CEA-C113469750B2}" type="presOf" srcId="{809EBCA7-2791-4208-A954-BC168FED3330}" destId="{00F8A4AC-3D63-424E-B003-FA7C700BAE2F}" srcOrd="0" destOrd="0" presId="urn:microsoft.com/office/officeart/2005/8/layout/hProcess9"/>
    <dgm:cxn modelId="{F8BE5B2E-1070-4F43-8356-81F7317AA301}" srcId="{809EBCA7-2791-4208-A954-BC168FED3330}" destId="{2060FDC1-E639-441B-849B-DD4895E0F66B}" srcOrd="0" destOrd="0" parTransId="{99759D3E-B3AD-489A-8534-5EA0E8623A08}" sibTransId="{14FC0F63-5BA3-4584-8BAB-A3B210B1209D}"/>
    <dgm:cxn modelId="{E340BEB8-5D65-49A9-B690-336BF7513FA0}" type="presOf" srcId="{2060FDC1-E639-441B-849B-DD4895E0F66B}" destId="{6E23DC4C-7317-499A-8B14-0CA11AB9E99A}" srcOrd="0" destOrd="0" presId="urn:microsoft.com/office/officeart/2005/8/layout/hProcess9"/>
    <dgm:cxn modelId="{B5ADD9E1-7249-4695-9B0D-D5BE1A208D35}" type="presParOf" srcId="{00F8A4AC-3D63-424E-B003-FA7C700BAE2F}" destId="{CABD87BB-25A0-4C44-B873-7AFC03A78862}" srcOrd="0" destOrd="0" presId="urn:microsoft.com/office/officeart/2005/8/layout/hProcess9"/>
    <dgm:cxn modelId="{6BE08552-29CE-4948-8DE0-46FEF3110019}" type="presParOf" srcId="{00F8A4AC-3D63-424E-B003-FA7C700BAE2F}" destId="{BC4B4038-1E37-4DA2-BEB9-28C01F1C571C}" srcOrd="1" destOrd="0" presId="urn:microsoft.com/office/officeart/2005/8/layout/hProcess9"/>
    <dgm:cxn modelId="{976D0A8C-DB3E-40B0-A203-565132BBF0E8}" type="presParOf" srcId="{BC4B4038-1E37-4DA2-BEB9-28C01F1C571C}" destId="{6E23DC4C-7317-499A-8B14-0CA11AB9E99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BBC36-95E1-42E9-8B6E-731A01750355}">
      <dsp:nvSpPr>
        <dsp:cNvPr id="0" name=""/>
        <dsp:cNvSpPr/>
      </dsp:nvSpPr>
      <dsp:spPr>
        <a:xfrm>
          <a:off x="0" y="62650"/>
          <a:ext cx="7766936" cy="1521000"/>
        </a:xfrm>
        <a:prstGeom prst="roundRect">
          <a:avLst/>
        </a:prstGeom>
        <a:gradFill rotWithShape="0">
          <a:gsLst>
            <a:gs pos="0">
              <a:schemeClr val="accent2">
                <a:shade val="50000"/>
                <a:hueOff val="0"/>
                <a:satOff val="0"/>
                <a:lumOff val="0"/>
                <a:alphaOff val="0"/>
                <a:tint val="96000"/>
                <a:lumMod val="100000"/>
              </a:schemeClr>
            </a:gs>
            <a:gs pos="78000">
              <a:schemeClr val="accent2">
                <a:shade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fa-IR" sz="6500" b="1" kern="1200" dirty="0" smtClean="0">
              <a:latin typeface="Arial" panose="020B0604020202020204" pitchFamily="34" charset="0"/>
              <a:cs typeface="Arial" panose="020B0604020202020204" pitchFamily="34" charset="0"/>
            </a:rPr>
            <a:t>رسانه های دیجیتال</a:t>
          </a:r>
          <a:endParaRPr lang="en-US" sz="6500" kern="1200" dirty="0">
            <a:latin typeface="Arial" panose="020B0604020202020204" pitchFamily="34" charset="0"/>
            <a:cs typeface="Arial" panose="020B0604020202020204" pitchFamily="34" charset="0"/>
          </a:endParaRPr>
        </a:p>
      </dsp:txBody>
      <dsp:txXfrm>
        <a:off x="74249" y="136899"/>
        <a:ext cx="7618438" cy="1372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645F3-0E32-46CD-A9B2-E9B3AA1AAE97}">
      <dsp:nvSpPr>
        <dsp:cNvPr id="0" name=""/>
        <dsp:cNvSpPr/>
      </dsp:nvSpPr>
      <dsp:spPr>
        <a:xfrm rot="10800000">
          <a:off x="823056" y="0"/>
          <a:ext cx="6979564" cy="132080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436" tIns="148590" rIns="277368" bIns="148590" numCol="1" spcCol="1270" anchor="ctr" anchorCtr="0">
          <a:noAutofit/>
        </a:bodyPr>
        <a:lstStyle/>
        <a:p>
          <a:pPr lvl="0" algn="ctr" defTabSz="1733550" rtl="0">
            <a:lnSpc>
              <a:spcPct val="90000"/>
            </a:lnSpc>
            <a:spcBef>
              <a:spcPct val="0"/>
            </a:spcBef>
            <a:spcAft>
              <a:spcPct val="35000"/>
            </a:spcAft>
          </a:pPr>
          <a:r>
            <a:rPr lang="fa-IR" sz="3900" b="1" kern="1200" smtClean="0"/>
            <a:t>زنان و بازی‌های رایانه‌ای </a:t>
          </a:r>
          <a:endParaRPr lang="en-US" sz="3900" kern="1200"/>
        </a:p>
      </dsp:txBody>
      <dsp:txXfrm rot="10800000">
        <a:off x="1153256" y="0"/>
        <a:ext cx="6649364" cy="1320800"/>
      </dsp:txXfrm>
    </dsp:sp>
    <dsp:sp modelId="{5AB24169-3AF8-4361-8F68-C5477F12BF43}">
      <dsp:nvSpPr>
        <dsp:cNvPr id="0" name=""/>
        <dsp:cNvSpPr/>
      </dsp:nvSpPr>
      <dsp:spPr>
        <a:xfrm>
          <a:off x="0" y="0"/>
          <a:ext cx="1320800" cy="1320800"/>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7E86D-A1FA-4E2B-87F3-E4A60BACBF16}">
      <dsp:nvSpPr>
        <dsp:cNvPr id="0" name=""/>
        <dsp:cNvSpPr/>
      </dsp:nvSpPr>
      <dsp:spPr>
        <a:xfrm>
          <a:off x="0" y="45352"/>
          <a:ext cx="7766936" cy="1406924"/>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fa-IR" sz="6000" b="1" kern="1200" dirty="0" smtClean="0">
              <a:latin typeface="Arial" panose="020B0604020202020204" pitchFamily="34" charset="0"/>
              <a:cs typeface="Arial" panose="020B0604020202020204" pitchFamily="34" charset="0"/>
            </a:rPr>
            <a:t>فرصت ها و تهدیدها</a:t>
          </a:r>
          <a:endParaRPr lang="en-US" sz="6000" kern="1200" dirty="0">
            <a:latin typeface="Arial" panose="020B0604020202020204" pitchFamily="34" charset="0"/>
            <a:cs typeface="Arial" panose="020B0604020202020204" pitchFamily="34" charset="0"/>
          </a:endParaRPr>
        </a:p>
      </dsp:txBody>
      <dsp:txXfrm>
        <a:off x="68680" y="114032"/>
        <a:ext cx="7629576" cy="1269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022D3-B7D9-45B7-9DF3-66F51C051860}">
      <dsp:nvSpPr>
        <dsp:cNvPr id="0" name=""/>
        <dsp:cNvSpPr/>
      </dsp:nvSpPr>
      <dsp:spPr>
        <a:xfrm>
          <a:off x="2647334" y="0"/>
          <a:ext cx="3302000" cy="1320800"/>
        </a:xfrm>
        <a:prstGeom prst="leftRightRibbon">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F19394F-5E4A-4134-A914-7011C5AC64D7}">
      <dsp:nvSpPr>
        <dsp:cNvPr id="0" name=""/>
        <dsp:cNvSpPr/>
      </dsp:nvSpPr>
      <dsp:spPr>
        <a:xfrm>
          <a:off x="3043573" y="231139"/>
          <a:ext cx="1089660" cy="647192"/>
        </a:xfrm>
        <a:prstGeom prst="rect">
          <a:avLst/>
        </a:prstGeom>
        <a:noFill/>
        <a:ln>
          <a:noFill/>
        </a:ln>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64008" rIns="0" bIns="68580" numCol="1" spcCol="1270" anchor="ctr" anchorCtr="0">
          <a:noAutofit/>
        </a:bodyPr>
        <a:lstStyle/>
        <a:p>
          <a:pPr lvl="0" algn="ctr" defTabSz="800100" rtl="0">
            <a:lnSpc>
              <a:spcPct val="90000"/>
            </a:lnSpc>
            <a:spcBef>
              <a:spcPct val="0"/>
            </a:spcBef>
            <a:spcAft>
              <a:spcPct val="35000"/>
            </a:spcAft>
          </a:pPr>
          <a:r>
            <a:rPr lang="fa-IR" sz="1800" b="1" kern="1200" smtClean="0"/>
            <a:t>امان از بن تن... !</a:t>
          </a:r>
          <a:endParaRPr lang="en-US" sz="1800" kern="1200"/>
        </a:p>
      </dsp:txBody>
      <dsp:txXfrm>
        <a:off x="3043573" y="231139"/>
        <a:ext cx="1089660" cy="647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E8F83-732D-46FB-B122-251F44BB475A}">
      <dsp:nvSpPr>
        <dsp:cNvPr id="0" name=""/>
        <dsp:cNvSpPr/>
      </dsp:nvSpPr>
      <dsp:spPr>
        <a:xfrm rot="10800000">
          <a:off x="1770141" y="0"/>
          <a:ext cx="5716784" cy="1320800"/>
        </a:xfrm>
        <a:prstGeom prst="homePlat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436" tIns="175260" rIns="327152" bIns="175260" numCol="1" spcCol="1270" anchor="ctr" anchorCtr="0">
          <a:noAutofit/>
        </a:bodyPr>
        <a:lstStyle/>
        <a:p>
          <a:pPr lvl="0" algn="ctr" defTabSz="2044700" rtl="0">
            <a:lnSpc>
              <a:spcPct val="90000"/>
            </a:lnSpc>
            <a:spcBef>
              <a:spcPct val="0"/>
            </a:spcBef>
            <a:spcAft>
              <a:spcPct val="35000"/>
            </a:spcAft>
          </a:pPr>
          <a:r>
            <a:rPr lang="fa-IR" sz="4600" b="1" kern="1200" smtClean="0"/>
            <a:t>امان از بن تن... !</a:t>
          </a:r>
          <a:endParaRPr lang="en-US" sz="4600" kern="1200"/>
        </a:p>
      </dsp:txBody>
      <dsp:txXfrm rot="10800000">
        <a:off x="2100341" y="0"/>
        <a:ext cx="5386584" cy="1320800"/>
      </dsp:txXfrm>
    </dsp:sp>
    <dsp:sp modelId="{EA23AA63-24A0-4C79-952F-BA8C0B093A24}">
      <dsp:nvSpPr>
        <dsp:cNvPr id="0" name=""/>
        <dsp:cNvSpPr/>
      </dsp:nvSpPr>
      <dsp:spPr>
        <a:xfrm>
          <a:off x="1109741" y="0"/>
          <a:ext cx="1320800" cy="1320800"/>
        </a:xfrm>
        <a:prstGeom prst="ellipse">
          <a:avLst/>
        </a:prstGeom>
        <a:solidFill>
          <a:schemeClr val="accent5">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2B9F2-F268-4610-AE08-2A7C2EC35671}">
      <dsp:nvSpPr>
        <dsp:cNvPr id="0" name=""/>
        <dsp:cNvSpPr/>
      </dsp:nvSpPr>
      <dsp:spPr>
        <a:xfrm>
          <a:off x="1541944" y="538"/>
          <a:ext cx="5512779" cy="131972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0" bIns="28575" numCol="1" spcCol="1270" anchor="ctr" anchorCtr="0">
          <a:noAutofit/>
        </a:bodyPr>
        <a:lstStyle/>
        <a:p>
          <a:pPr lvl="0" algn="ctr" defTabSz="2000250" rtl="0">
            <a:lnSpc>
              <a:spcPct val="90000"/>
            </a:lnSpc>
            <a:spcBef>
              <a:spcPct val="0"/>
            </a:spcBef>
            <a:spcAft>
              <a:spcPct val="35000"/>
            </a:spcAft>
          </a:pPr>
          <a:r>
            <a:rPr lang="fa-IR" sz="4500" b="1" kern="1200" dirty="0" smtClean="0"/>
            <a:t>امان از بن تن... !</a:t>
          </a:r>
          <a:endParaRPr lang="en-US" sz="4500" kern="1200" dirty="0"/>
        </a:p>
      </dsp:txBody>
      <dsp:txXfrm>
        <a:off x="2201805" y="538"/>
        <a:ext cx="4193057" cy="13197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264E-DB23-48AE-A41F-6D9F9F3B0FF2}">
      <dsp:nvSpPr>
        <dsp:cNvPr id="0" name=""/>
        <dsp:cNvSpPr/>
      </dsp:nvSpPr>
      <dsp:spPr>
        <a:xfrm>
          <a:off x="971833" y="0"/>
          <a:ext cx="6653001" cy="1320800"/>
        </a:xfrm>
        <a:prstGeom prst="ellipse">
          <a:avLst/>
        </a:prstGeom>
        <a:gradFill rotWithShape="0">
          <a:gsLst>
            <a:gs pos="0">
              <a:schemeClr val="accent3">
                <a:alpha val="50000"/>
                <a:hueOff val="0"/>
                <a:satOff val="0"/>
                <a:lumOff val="0"/>
                <a:alphaOff val="0"/>
                <a:tint val="65000"/>
                <a:lumMod val="110000"/>
              </a:schemeClr>
            </a:gs>
            <a:gs pos="88000">
              <a:schemeClr val="accent3">
                <a:alpha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rtl="0">
            <a:lnSpc>
              <a:spcPct val="90000"/>
            </a:lnSpc>
            <a:spcBef>
              <a:spcPct val="0"/>
            </a:spcBef>
            <a:spcAft>
              <a:spcPct val="35000"/>
            </a:spcAft>
          </a:pPr>
          <a:r>
            <a:rPr lang="fa-IR" sz="3300" kern="1200" smtClean="0"/>
            <a:t>اهداف رسانه های غربی...</a:t>
          </a:r>
          <a:endParaRPr lang="en-US" sz="3300" kern="1200"/>
        </a:p>
      </dsp:txBody>
      <dsp:txXfrm>
        <a:off x="1946142" y="193427"/>
        <a:ext cx="4704383" cy="9339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D87BB-25A0-4C44-B873-7AFC03A78862}">
      <dsp:nvSpPr>
        <dsp:cNvPr id="0" name=""/>
        <dsp:cNvSpPr/>
      </dsp:nvSpPr>
      <dsp:spPr>
        <a:xfrm>
          <a:off x="1289500" y="0"/>
          <a:ext cx="7307167" cy="1320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3DC4C-7317-499A-8B14-0CA11AB9E99A}">
      <dsp:nvSpPr>
        <dsp:cNvPr id="0" name=""/>
        <dsp:cNvSpPr/>
      </dsp:nvSpPr>
      <dsp:spPr>
        <a:xfrm>
          <a:off x="2726755" y="396240"/>
          <a:ext cx="3143156" cy="528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a-IR" sz="2200" kern="1200" smtClean="0"/>
            <a:t>سبک زندگی آمریکایی ؟</a:t>
          </a:r>
          <a:endParaRPr lang="en-US" sz="2200" kern="1200"/>
        </a:p>
      </dsp:txBody>
      <dsp:txXfrm>
        <a:off x="2752545" y="422030"/>
        <a:ext cx="3091576" cy="476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326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335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932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119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338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2636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188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937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1631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79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2014-07-21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5092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244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025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507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2014-07-21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8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2014-07-21</a:t>
            </a:fld>
            <a:endParaRPr lang="en-US" dirty="0"/>
          </a:p>
        </p:txBody>
      </p:sp>
    </p:spTree>
    <p:extLst>
      <p:ext uri="{BB962C8B-B14F-4D97-AF65-F5344CB8AC3E}">
        <p14:creationId xmlns:p14="http://schemas.microsoft.com/office/powerpoint/2010/main" val="143559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2014-07-21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61752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1008530" y="844429"/>
            <a:ext cx="10542493" cy="5299162"/>
          </a:xfrm>
          <a:prstGeom prst="rect">
            <a:avLst/>
          </a:prstGeom>
          <a:solidFill>
            <a:srgbClr val="FFFFFF">
              <a:shade val="85000"/>
            </a:srgbClr>
          </a:solidFill>
          <a:ln w="762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343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غرب ، انیمیشن ، پیام </a:t>
            </a:r>
            <a:r>
              <a:rPr lang="ar-SA"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های</a:t>
            </a:r>
            <a:r>
              <a:rPr lang="en-US"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پنهان و تاثیر در افکار </a:t>
            </a:r>
            <a:r>
              <a:rPr lang="ar-SA"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کودک</a:t>
            </a:r>
            <a:endPar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2160589"/>
            <a:ext cx="10255125" cy="3880773"/>
          </a:xfrm>
        </p:spPr>
        <p:txBody>
          <a:bodyPr>
            <a:normAutofit/>
          </a:bodyPr>
          <a:lstStyle/>
          <a:p>
            <a:pPr algn="r"/>
            <a:r>
              <a:rPr lang="fa-I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مقدمه :</a:t>
            </a:r>
          </a:p>
          <a:p>
            <a:pPr algn="r"/>
            <a:r>
              <a:rPr lang="ar-S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تاکنون مهمترین انیمیشن‌های تولید شده در جهان در شرکت های بزرگ انیمیشن سازی هالیوود همچون والت دیزنی، پیکسار، دریم ورکز، ام جی ام و یا شرکت‌های ژاپنی تحت حمایت و هدایت سردمداران هالیوود نظیر نیپون، تاتسونوکو، سونی و…. تولید شده است</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46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456831" cy="1320800"/>
          </a:xfrm>
        </p:spPr>
        <p:txBody>
          <a:bodyPr>
            <a:normAutofit/>
          </a:bodyPr>
          <a:lstStyle/>
          <a:p>
            <a:pPr algn="ctr"/>
            <a:r>
              <a:rPr lang="ar-SA" sz="35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غرب ، انیمیشن ، پیام های پنهان و تاثیر در افکار کودک</a:t>
            </a:r>
            <a:endParaRPr lang="en-US" sz="35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160589"/>
            <a:ext cx="10066866" cy="3880773"/>
          </a:xfrm>
        </p:spPr>
        <p:txBody>
          <a:bodyPr>
            <a:normAutofit/>
          </a:bodyPr>
          <a:lstStyle/>
          <a:p>
            <a:pPr algn="r"/>
            <a:r>
              <a:rPr lang="ar-SA" sz="2000" b="1" dirty="0">
                <a:effectLst>
                  <a:outerShdw blurRad="38100" dist="38100" dir="2700000" algn="tl">
                    <a:srgbClr val="000000">
                      <a:alpha val="43137"/>
                    </a:srgbClr>
                  </a:outerShdw>
                </a:effectLst>
                <a:cs typeface="B Mitra" panose="00000400000000000000" pitchFamily="2" charset="-78"/>
              </a:rPr>
              <a:t>هالیوود از زمان تشکیل خود تاکنون به شدت تحت نفوذ تفکرات صهیونیستی بود و این سرمایه داران صهیونیسم جهانی بودند که افکار برنامه سازان آن را هدایت می‌کردند. صهیونیسم حاکم بر هالیوود که هر روز تلاش دارد تا دامنه سیطره خود را بر شرکت‌های دیگر فیلم و انیمیشن سازی با خرید سهام یا نفوذ بر افکار گسترش دهد هرچند اقتصاد و به دست آوردن درآمد را از مهمترین اولویت‌های خود معرفی می‌کند، با مروری بر آثار تولیدی آنها به ویژه در بخش انیمیشن، این باور به شدت تقویت می‌شود که در پس این صنعت پول ساز، قطعا ایدئولوژی و تفکر خاصی نهفته که قرار است به کمک سرمایه و تکنیک در جهان گسترش یابد</a:t>
            </a:r>
            <a:r>
              <a:rPr lang="en-US" sz="2000" b="1" dirty="0">
                <a:effectLst>
                  <a:outerShdw blurRad="38100" dist="38100" dir="2700000" algn="tl">
                    <a:srgbClr val="000000">
                      <a:alpha val="43137"/>
                    </a:srgbClr>
                  </a:outerShdw>
                </a:effectLst>
                <a:cs typeface="B Mitra" panose="00000400000000000000" pitchFamily="2" charset="-78"/>
              </a:rPr>
              <a:t>.</a:t>
            </a:r>
          </a:p>
        </p:txBody>
      </p:sp>
    </p:spTree>
    <p:extLst>
      <p:ext uri="{BB962C8B-B14F-4D97-AF65-F5344CB8AC3E}">
        <p14:creationId xmlns:p14="http://schemas.microsoft.com/office/powerpoint/2010/main" val="2683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latin typeface="Arial" panose="020B0604020202020204" pitchFamily="34" charset="0"/>
                <a:cs typeface="Arial" panose="020B0604020202020204" pitchFamily="34" charset="0"/>
              </a:rPr>
              <a:t>به عبارت دیگر...</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6581" y="1407553"/>
            <a:ext cx="9811372" cy="3880773"/>
          </a:xfrm>
        </p:spPr>
        <p:txBody>
          <a:bodyPr anchor="ctr">
            <a:normAutofit/>
          </a:bodyPr>
          <a:lstStyle/>
          <a:p>
            <a:pPr marL="0" indent="0" algn="r">
              <a:lnSpc>
                <a:spcPct val="200000"/>
              </a:lnSpc>
              <a:buNone/>
            </a:pPr>
            <a:r>
              <a:rPr lang="ar-S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شرکت‌های انیمیشن سازی، تنها برای همان ساعتی که کودکان ما انیمیشن تولیدی آنها را می بیند، برنامه ریزی نمی کنند، بلکه تلاش می‌کنند تا فکر و ذهن کودک را حتی در رختخواب شبانه و بازی های کودکانه اش متوجه رفتار و موضوع مورد نظر خود نمایند</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959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از این روی، می توان </a:t>
            </a:r>
            <a:r>
              <a:rPr lang="ar-S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گفت</a:t>
            </a: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270000"/>
            <a:ext cx="10887137" cy="3880773"/>
          </a:xfrm>
        </p:spPr>
        <p:txBody>
          <a:bodyPr anchor="ctr">
            <a:normAutofit/>
          </a:bodyPr>
          <a:lstStyle/>
          <a:p>
            <a:pPr marL="0" indent="0" algn="r">
              <a:lnSpc>
                <a:spcPct val="200000"/>
              </a:lnSpc>
              <a:buNone/>
            </a:pPr>
            <a:r>
              <a:rPr lang="ar-SA"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نه </a:t>
            </a:r>
            <a:r>
              <a:rPr lang="ar-S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تنها کودکان معصوم، بلکه والدین هم نمی توانند تصور کنند در پی این زیبایی ها و لطافت، ممکن است یک جهان بینی خاص و خارق العاده با اهداف بلند مدت نهفته باشد که می خواهد، چهره فرهنگ های خاص جهان را به چهره ای واحد و مطلوب سرمایه داران صهیونیسم بدل کند</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3276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این نکته انکارناشدنی است </a:t>
            </a:r>
            <a:r>
              <a:rPr lang="ar-SA"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که</a:t>
            </a:r>
            <a:r>
              <a:rPr lang="fa-IR"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5969" y="1270000"/>
            <a:ext cx="9650008" cy="3880773"/>
          </a:xfrm>
        </p:spPr>
        <p:txBody>
          <a:bodyPr anchor="ctr">
            <a:normAutofit/>
          </a:bodyPr>
          <a:lstStyle/>
          <a:p>
            <a:pPr marL="0" indent="0" algn="r">
              <a:lnSpc>
                <a:spcPct val="200000"/>
              </a:lnSpc>
              <a:buNone/>
            </a:pPr>
            <a:r>
              <a:rPr lang="ar-SA"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یهودیت </a:t>
            </a:r>
            <a:r>
              <a:rPr lang="ar-S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صهیونیست به یاری سرمایه های هنگفت (و البته ‌اندیشه و برنامه ریزی دراز مدت) توانسته است در عرصه فرهنگ، گوی سبقت را از دیگر رقبای جهانی برباید و از این ابزار قدرتمند در راستای رسیدن به اهداف جهانی خود استفاده نماید؛</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80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میکی موس...</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160589"/>
            <a:ext cx="9945842" cy="3880773"/>
          </a:xfrm>
        </p:spPr>
        <p:txBody>
          <a:bodyPr anchor="ctr">
            <a:noAutofit/>
          </a:bodyPr>
          <a:lstStyle/>
          <a:p>
            <a:pPr marL="0" indent="0" algn="r">
              <a:lnSpc>
                <a:spcPct val="160000"/>
              </a:lnSpc>
              <a:buNone/>
            </a:pP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نخستین شخصیت معروف شرکت والت دیسنی، یک موش کوچک و دوست داشتنی بود به نام «میکی موس</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مجموعه میکی موس سال هاست که تولید می شود و هم اکنون نیز شخصیت محبوب نسل دیروز و امروز به شمار می رود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جالب است بدانیم از دیرباز یهودیان را با نام «موش کثیف» می شناختند. والت دیسنی به کمک میکی موس توانست در چند دهه کاری کند که این واژه جای خود را به «موش دوست داشتنی» بدهد و دیگر کسی نمی توانست برای یهودیان تصور «موش کثیف» را داشته باشد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میکی موس معصوم که همواره مورد تهاجم رقبای خود قرار می گرفت و تنها به کمک زیرکی بر دشمنان پیروز می شد، نمادی شد از معصومیت قوم یهود! که باید تلاش کند با تنها سرمایه خود، یعنی زیرکی، خود را از دست دشمنان جهانی رهایی دهد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57" y="193042"/>
            <a:ext cx="2500503" cy="160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13349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تام و جری...</a:t>
            </a:r>
            <a:endPar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160589"/>
            <a:ext cx="10187890" cy="3880773"/>
          </a:xfrm>
        </p:spPr>
        <p:txBody>
          <a:bodyPr anchor="ctr">
            <a:normAutofit/>
          </a:bodyPr>
          <a:lstStyle/>
          <a:p>
            <a:pPr marL="0" indent="0" algn="r">
              <a:lnSpc>
                <a:spcPct val="150000"/>
              </a:lnSpc>
              <a:buNone/>
            </a:pP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شخصیت «جری» در مجموعه تام و جری در واقع ادامه شخصیت میکی موس است. جری موش زبل و بد جنسی است که با شیطنت و ناجوانمردی همواره بر گربه ابله و احمق پیروز می شود. این پرسش که چرا برخلاف دنیای واقعیت، همواره این موش است که برگربه پیروز می شود، چیزی است که ناخودآگاه ذهن کودک و بزرگسال را به خود معطوف می دارد و از سوی دیگر، به تدریج این حس را در ذهن کودک نهادینه می کند که می توان با دغل و حقه بازی همیشه پیروز شد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تام و جری علاوه بر اثرات خاصی که بر مخاطبان جهانی داشت، توانست حس اعتماد به نفس را در مخاطبان یهودی خود – که سالها از موش کثیف بودن در رنج بودند – نهادینه نماید. موش کثیف صفتی بود با بار معنایی ترسو بودن و منزوی که هیچ کدام از آنها در موش کوچک والت دیزنی دیده نمی شد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259899"/>
            <a:ext cx="2119256" cy="17855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92205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effectLst>
                  <a:outerShdw blurRad="38100" dist="38100" dir="2700000" algn="tl">
                    <a:srgbClr val="000000">
                      <a:alpha val="43137"/>
                    </a:srgbClr>
                  </a:outerShdw>
                </a:effectLst>
                <a:cs typeface="B Titr" panose="00000700000000000000" pitchFamily="2" charset="-78"/>
              </a:rPr>
              <a:t>لوک خوش شانس...</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77333" y="2160589"/>
            <a:ext cx="9905501" cy="3880773"/>
          </a:xfrm>
        </p:spPr>
        <p:txBody>
          <a:bodyPr anchor="ctr">
            <a:noAutofit/>
          </a:bodyPr>
          <a:lstStyle/>
          <a:p>
            <a:pPr marL="0" indent="0" algn="r">
              <a:lnSpc>
                <a:spcPct val="160000"/>
              </a:lnSpc>
              <a:buNone/>
            </a:pP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مجموعه لوک خوش شانس، داستان گانگستر سپیدپوستی است که هیچ خانه و کاشانه‌ای ندارد؛ اما همیشه فرشته نجات سرخ پوستان بومی است و وجودش باعث می‌شود که افراد و قبیله‌های گوناگون، هیچ گاه وارد جنگ و دعوا نشوند. او به همراه اسب بذله گو و سگ شوخ طبعش همیشه به دنبال تبهکاران است و در پایان هر بخش، تنها به سوی غروب خورشید می‌رود؛ اما چرا غروب خورشید؟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شاید اگر بدانیم غروب خورشید در کتاب مقدس، نماد سرزمین موعود یهودیان است، به خوبی پاسخ این پرسش را دریابیم. لوک خوش شانس سعی می‌کند تا به خوبی معرف یهودی خوش برخورد و مهربانی باشد که بدنبال سرزمین موعود و مادری خود است و در این راه به رسالت خود یعنی ایجاد امنیت برای دنیا عمل می‌کند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190" y="221205"/>
            <a:ext cx="2290303" cy="17091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16570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effectLst>
                  <a:outerShdw blurRad="38100" dist="38100" dir="2700000" algn="tl">
                    <a:srgbClr val="000000">
                      <a:alpha val="43137"/>
                    </a:srgbClr>
                  </a:outerShdw>
                </a:effectLst>
                <a:cs typeface="B Titr" panose="00000700000000000000" pitchFamily="2" charset="-78"/>
              </a:rPr>
              <a:t>حاچ زنبور عسل...</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542863" y="1930400"/>
            <a:ext cx="10604748" cy="3880773"/>
          </a:xfrm>
        </p:spPr>
        <p:txBody>
          <a:bodyPr anchor="ctr">
            <a:noAutofit/>
          </a:bodyPr>
          <a:lstStyle/>
          <a:p>
            <a:pPr marL="0" indent="0" algn="r">
              <a:lnSpc>
                <a:spcPct val="170000"/>
              </a:lnSpc>
              <a:buNone/>
            </a:pP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خیلی از ما در دوران کودکی خود، مجموعه جذاب «هاچ زنبور عسل» را دیده ایم و بی هیچ تأملی، حاضر هستیم دیدن آن را به کودکان دلبند خود توصیه کنیم؛ اما خوب است بدانیم داستان هاچ زنبور عسل به کودکان یهودی می‌فهماند که باید همواره به دنبال مادر ( نماد سرزمین موعود ) خود باشند و دیگران همچون موجودات مخوف این انیمیشن، همواره در این راه، سد راه او هستند و البته در این راه می‌توان روی کمک برخی دوستان مو بور حساب کند</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نکته: گشتن به دنبال مادر تم غالب مجموعه‌های انیمیشنی است که کشور‌های آسیایی و در رأس آنها ‍ژاپن به سفارش شرکت‌های </a:t>
            </a:r>
            <a:r>
              <a:rPr lang="ar-S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صهیونیست </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هالیوود تولید کرده‌اند، همچون «دختری به نام نل»؛ «حنا دختری در مزرعه»، «باخانمان</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چوبین» و غیره. همان طور که گفتیم، مادر در فرهنگ یهودی، نماد سرزمین موعود یهودیان است. این انیمیشن‌ها هرچند با هدف بیشترین تأثیر بر کودکان یهودی جهان ساخته شده اما به دیگر کودکان جهان نیز این حس را القا می‌کند که تصاحب دیگر سرزمین ها با عنوان برگشتن به سرزمین مادری، حق مسلم قوم یهود است</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descr="http://www.taksabad.com/Files/Images/Products/NewCartoon/Full/ttg001040009100.jpg"/>
          <p:cNvPicPr/>
          <p:nvPr/>
        </p:nvPicPr>
        <p:blipFill>
          <a:blip r:embed="rId2">
            <a:extLst>
              <a:ext uri="{28A0092B-C50C-407E-A947-70E740481C1C}">
                <a14:useLocalDpi xmlns:a14="http://schemas.microsoft.com/office/drawing/2010/main" val="0"/>
              </a:ext>
            </a:extLst>
          </a:blip>
          <a:srcRect/>
          <a:stretch>
            <a:fillRect/>
          </a:stretch>
        </p:blipFill>
        <p:spPr bwMode="auto">
          <a:xfrm>
            <a:off x="1515752" y="349624"/>
            <a:ext cx="2478024" cy="11645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07312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effectLst>
                  <a:outerShdw blurRad="38100" dist="38100" dir="2700000" algn="tl">
                    <a:srgbClr val="000000">
                      <a:alpha val="43137"/>
                    </a:srgbClr>
                  </a:outerShdw>
                </a:effectLst>
                <a:cs typeface="B Titr" panose="00000700000000000000" pitchFamily="2" charset="-78"/>
              </a:rPr>
              <a:t>شیرشاه...</a:t>
            </a:r>
            <a:endParaRPr lang="en-US" dirty="0">
              <a:effectLst>
                <a:outerShdw blurRad="38100" dist="38100" dir="2700000" algn="tl">
                  <a:srgbClr val="000000">
                    <a:alpha val="43137"/>
                  </a:srgbClr>
                </a:outerShdw>
              </a:effectLst>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7603" y="267456"/>
            <a:ext cx="2286762" cy="15229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itle 1"/>
          <p:cNvSpPr txBox="1">
            <a:spLocks/>
          </p:cNvSpPr>
          <p:nvPr/>
        </p:nvSpPr>
        <p:spPr>
          <a:xfrm>
            <a:off x="1080249" y="2132583"/>
            <a:ext cx="10430433" cy="3411053"/>
          </a:xfrm>
          <a:prstGeom prst="rect">
            <a:avLst/>
          </a:prstGeom>
          <a:effectLst/>
        </p:spPr>
        <p:txBody>
          <a:bodyPr vert="horz" lIns="91440" tIns="45720" rIns="91440" bIns="45720" rtlCol="0" anchor="ctr">
            <a:normAutofit fontScale="47500" lnSpcReduction="20000"/>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lnSpc>
                <a:spcPct val="170000"/>
              </a:lnSpc>
            </a:pP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شاید کمتر کسی فکرش را بکند، مجموعه سه قسمتی شیر شاه بر پایه پیام‌های سیاسی شکل گرفته باشد. در شیر شاه به خوبی جنگ دو ابر قدرت برتر- جنگل ـ و آشتی نسل های آینده آنها دیده می‌شود. این اثر نمادی از جنگ سرد آمریکا و شوروی در سال های طولانی پس از جنگ دوم جهانی است که سرانجام به آشتی نسلها و فروپاشی نظام کمونیسم پایان می یابد؛ اما یادمان نرود شیر در فرهنگ یهودی نماد سلطه جهانی صهیونیسم است. در تورات می‌خوانیم:… و بقیه قوم یعقوب در میان امت‌ها و قوم‌های دیگر مثل شیر در میان جانوران جنگل و مانند شیر درنده در میان گله‌های گوسفند خواهند بود که هنگام عبور پایمال می‌کنند و می درند و کسی نمی‌تواند مانع آنها شود</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34294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47" y="2441787"/>
            <a:ext cx="6793521" cy="1910860"/>
          </a:xfrm>
        </p:spPr>
        <p:txBody>
          <a:bodyPr>
            <a:noAutofit/>
          </a:bodyPr>
          <a:lstStyle/>
          <a:p>
            <a:pPr algn="ctr">
              <a:lnSpc>
                <a:spcPct val="200000"/>
              </a:lnSpc>
            </a:pPr>
            <a:r>
              <a:rPr lang="fa-I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هزاران فیلم سینمایی و بازی رایانه ای و </a:t>
            </a: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امثال آن، با هدف زشت نمایاندن چهره ی اسلام و مسلمین، تولید و روانه ی بازارها می شود و این ها همه علاوه بر جنایات آنان در تعرض به کشورهای اسلامی و کشتارهای فلسطین و عراق و افغانستان و دخالت طلبکارانه ی آنان در کشورهای اسلامی برای تامین منافع نامشروع سیاسی و اقتصادی </a:t>
            </a: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a-I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4305" y="1290841"/>
            <a:ext cx="2807675" cy="42127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1"/>
          <p:cNvSpPr txBox="1">
            <a:spLocks/>
          </p:cNvSpPr>
          <p:nvPr/>
        </p:nvSpPr>
        <p:spPr>
          <a:xfrm>
            <a:off x="1217247" y="766405"/>
            <a:ext cx="6793521" cy="1303867"/>
          </a:xfrm>
          <a:prstGeom prst="rect">
            <a:avLst/>
          </a:prstGeom>
          <a:effectLst/>
        </p:spPr>
        <p:txBody>
          <a:bodyPr vert="horz" lIns="91440" tIns="45720" rIns="91440" bIns="45720" rtlCol="0" anchor="ctr">
            <a:no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بیانات رهبر معظم انقلاب اسلامی در سومین کنفرانس بین المللی قدس و حمایت از حقوق مردم فلسطین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1385/1/25                                      </a:t>
            </a:r>
            <a:b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922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FF00"/>
                </a:solidFill>
              </a:rPr>
              <a:t>دامبو فیل پرنده...</a:t>
            </a:r>
            <a:endParaRPr lang="en-US" dirty="0">
              <a:solidFill>
                <a:srgbClr val="FFFF00"/>
              </a:solidFill>
            </a:endParaRPr>
          </a:p>
        </p:txBody>
      </p:sp>
      <p:sp>
        <p:nvSpPr>
          <p:cNvPr id="3" name="Content Placeholder 2"/>
          <p:cNvSpPr>
            <a:spLocks noGrp="1"/>
          </p:cNvSpPr>
          <p:nvPr>
            <p:ph idx="1"/>
          </p:nvPr>
        </p:nvSpPr>
        <p:spPr>
          <a:xfrm>
            <a:off x="4975668" y="2498840"/>
            <a:ext cx="6388604" cy="3318936"/>
          </a:xfrm>
        </p:spPr>
        <p:txBody>
          <a:bodyPr anchor="ctr">
            <a:normAutofit/>
          </a:bodyPr>
          <a:lstStyle/>
          <a:p>
            <a:pPr marL="0" indent="0" algn="r">
              <a:lnSpc>
                <a:spcPct val="160000"/>
              </a:lnSpc>
              <a:buNone/>
            </a:pP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دامبو» بچه فیل زشتی است که ابتدا مورد تمسخر و بی توجهی اطرافیان قرار می‌گیرد؛ اما سرانجام می‌تواند با تلاش خود را بالا بکشد (نمادی از قوم یهود که در جوامع مختلف چندان مورد توجه نبودند). مادر دامبو عرقچینی شبیه به کلاه یهودیان بر سر دارد و به این ترتیب از دیگر فیل ها متمایز می‌شود</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گناه او تنها اینست که می‌خواهد از فرزندش </a:t>
            </a:r>
            <a:r>
              <a:rPr lang="ar-SA"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حمایت </a:t>
            </a:r>
            <a:r>
              <a:rPr lang="ar-SA"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کند؛ اما زندانی می‌شود</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سرانجام، دامبو شایستگی خود را ثابت می‌کند و در عملیاتی پیروزمندانه، همه تحقیر هارا پشت سر می‌گذارد و پرچم سیرک را که البته بی شباهت به پرچم اسرائیل هم نیست به اهتزاز درمی‌آورد. این انیمیشن اعتماد به نفس و خودباوری را به کود کان یهود هدیه می‌کند و به خوبی مظلومیت ساختگی یهود </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صهیونیسم) را تداعی می‌کند</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86" y="646132"/>
            <a:ext cx="3623085" cy="42754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95775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effectLst>
                  <a:outerShdw blurRad="38100" dist="38100" dir="2700000" algn="tl">
                    <a:srgbClr val="000000">
                      <a:alpha val="43137"/>
                    </a:srgbClr>
                  </a:outerShdw>
                </a:effectLst>
                <a:cs typeface="B Titr" panose="00000700000000000000" pitchFamily="2" charset="-78"/>
              </a:rPr>
              <a:t>سفرهای گالیور...</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77334" y="2160589"/>
            <a:ext cx="10349254" cy="3880773"/>
          </a:xfrm>
        </p:spPr>
        <p:txBody>
          <a:bodyPr>
            <a:normAutofit/>
          </a:bodyPr>
          <a:lstStyle/>
          <a:p>
            <a:pPr marL="0" indent="0" algn="r">
              <a:lnSpc>
                <a:spcPct val="150000"/>
              </a:lnSpc>
              <a:buNone/>
            </a:pPr>
            <a:r>
              <a:rPr lang="ar-S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همان نگاه نخست به انیمیشن معروف «گالیور» با یک سفید پوست بلند بالا با مدل موها و لباس انگلیسی ـ آمریکایی مواجه می‌شویم که از طریق دریاها به سرزمین عجیب کوتوله‌ها (نماد مشرق زمین) پا نهاده و به آنها در مبارزه علیه دشمنانشان کمک می‌کند. به این ترتیب، این موضوع در ذهن کودک شکل می‌گیرد که این « انگلوساکسون ها» هستند که باید منجی همیشگی آنها باشند</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204" y="330803"/>
            <a:ext cx="1714691" cy="1714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53267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b="1"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شرک...</a:t>
            </a:r>
            <a:endParaRPr lang="en-US" sz="4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79391" y="2556932"/>
            <a:ext cx="7244738" cy="3318936"/>
          </a:xfrm>
        </p:spPr>
        <p:txBody>
          <a:bodyPr>
            <a:normAutofit/>
          </a:bodyPr>
          <a:lstStyle/>
          <a:p>
            <a:pPr algn="r"/>
            <a:r>
              <a:rPr lang="ar-S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هرچند «شرک (?)» انیمیشنی بسیار حرفه‌ای جذاب و دوست داشتنی بود، کودکان در سری‌های دو وسه آن به طرز باور نکردنی با مقوله سکس و معاشقه‌های طولانی روبه رو شدند. این گونه تصاویر و صحنه‌ها به تدریج ذهن کودک را درگیر موضوعاتی می‌کند که متناسب با سن او نبوده و وی را با بسیاری ناهنجاری های شخصیتی رو به رو می‌کند</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descr="http://upload.wikimedia.org/wikipedia/fa/0/01/Shrek_the_third_ver2.jpg"/>
          <p:cNvPicPr/>
          <p:nvPr/>
        </p:nvPicPr>
        <p:blipFill>
          <a:blip r:embed="rId2">
            <a:extLst>
              <a:ext uri="{28A0092B-C50C-407E-A947-70E740481C1C}">
                <a14:useLocalDpi xmlns:a14="http://schemas.microsoft.com/office/drawing/2010/main" val="0"/>
              </a:ext>
            </a:extLst>
          </a:blip>
          <a:srcRect/>
          <a:stretch>
            <a:fillRect/>
          </a:stretch>
        </p:blipFill>
        <p:spPr bwMode="auto">
          <a:xfrm>
            <a:off x="762381" y="982132"/>
            <a:ext cx="3242691" cy="4797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2217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ای کیو سان...</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6047" y="2556932"/>
            <a:ext cx="6796682" cy="3318936"/>
          </a:xfrm>
        </p:spPr>
        <p:txBody>
          <a:bodyPr anchor="ctr">
            <a:normAutofit/>
          </a:bodyPr>
          <a:lstStyle/>
          <a:p>
            <a:pPr marL="0" indent="0" algn="r">
              <a:lnSpc>
                <a:spcPct val="150000"/>
              </a:lnSpc>
              <a:buNone/>
            </a:pP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آنچه در مجموعه جذاب انیمیشنی «ای کیو سان» به خوبی تبلیغ می‌شود، نقش تفکرات بودایی در پرورش ذهن انسان است. کودکان ایرانی ناخود آگاه با دیدن این مجموعه جذب تفکرات بودایی و نیز آداب و سنن و باورهای آنها می‌شوند که این تنها به دلیل شخصیت جذاب مهربان و دوست داشتنی قهرمان فوق العاده باهوش قصه یعنی ای کیو سان است؛ اما چرا بودایی؟! </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descr="http://pooriraj.persiangig.com/images/Animation/Ikkyu-san/1.jpg"/>
          <p:cNvPicPr/>
          <p:nvPr/>
        </p:nvPicPr>
        <p:blipFill>
          <a:blip r:embed="rId2">
            <a:extLst>
              <a:ext uri="{28A0092B-C50C-407E-A947-70E740481C1C}">
                <a14:useLocalDpi xmlns:a14="http://schemas.microsoft.com/office/drawing/2010/main" val="0"/>
              </a:ext>
            </a:extLst>
          </a:blip>
          <a:srcRect/>
          <a:stretch>
            <a:fillRect/>
          </a:stretch>
        </p:blipFill>
        <p:spPr bwMode="auto">
          <a:xfrm>
            <a:off x="821054" y="1213906"/>
            <a:ext cx="3888105" cy="41810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54816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پاندای کونگ فو کار...</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2160589"/>
            <a:ext cx="10389595" cy="3880773"/>
          </a:xfrm>
        </p:spPr>
        <p:txBody>
          <a:bodyPr>
            <a:noAutofit/>
          </a:bodyPr>
          <a:lstStyle/>
          <a:p>
            <a:pPr marL="0" indent="0" algn="r">
              <a:lnSpc>
                <a:spcPct val="160000"/>
              </a:lnSpc>
              <a:buNone/>
            </a:pP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این هم از انیمیشن‌های زیبای تولید شده در سالهای اخیر است که بسیار مورد توجه کودکان قرار گرفته و در آن کودک ایرانی به خوبی با باور‌ها و ویژگی های خاص فرهنگ و آیین بودا و مذهب ذن آشنا می‌شود. لازم به ذکر است، کونگ فو، بیش از آن که یک ورزش باشد، یک مذهب و ایدیولوژی است که بر پایه باور‌های بودایی شکل گرفته است و در این انیمیشن به طور بسیار جذابی تبلیغ می‌شود</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نکته: در سال های اخیر، جهان غرب دریافته برای ادامه حیات نیاز به معنویت و نگاه فوق مادی به جهان دارد. از این روی، می‌بینیم در کشور‌های غربی، توجه به آیین‌ها و تفکرات شرقی روز به روز افزایش می‌یابد؛ حتی گسترش روزافزون اسلامگرایی در جامعه غربی را می‌توان از این منظر بررسی نمود که حاصل از به بن بست رسیدن تفکرات مادی گرایانه غرب است</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هالیوود این مهم را به خوبی درک کرده و تحت هدایت سردمداران صهیونیسم خود، در تلاش است تا با گسترش فرقه‌های نوظهور آمیزه‌ای از عرفان های بودایی و یهودی را در قالب معنویتی خود ساخته به مخاطبان دهد. این نگرش باعث شده تا نقش بودیسم را در بیشتر آثار هالیوودی بسیار برجسته ببینیم</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009" y="304463"/>
            <a:ext cx="1997748" cy="16259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17698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باربی...</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67912" y="2556932"/>
            <a:ext cx="7898264" cy="3318936"/>
          </a:xfrm>
        </p:spPr>
        <p:txBody>
          <a:bodyPr anchor="ctr">
            <a:noAutofit/>
          </a:bodyPr>
          <a:lstStyle/>
          <a:p>
            <a:pPr marL="0" indent="0" algn="r">
              <a:lnSpc>
                <a:spcPct val="170000"/>
              </a:lnSpc>
              <a:buNone/>
            </a:pPr>
            <a:r>
              <a:rPr lang="ar-SA" b="1" dirty="0">
                <a:latin typeface="Arial" panose="020B0604020202020204" pitchFamily="34" charset="0"/>
                <a:cs typeface="Arial" panose="020B0604020202020204" pitchFamily="34" charset="0"/>
              </a:rPr>
              <a:t>باربی مجموعه انیمیشن بسیار پر طرفداری است که همراه با عروسک و لوازم جانبی اش سالهاست به عنوان نماد ابتذال، برهنگی و مصرف گرایی جهان غرب در اذهان کودکان رخنه کرده و آنها را برای پذیرش نمادهای مبتذل فرهنگ غرب در بزرگسالی آماده می کند. این انیمیشن و عروسک‌های آن با ده ها طرح و مدل در حالی که لبخندی ملیح بر لب دارد، به راحتی زمینه‌های الگوپذیری از پوشش، آرایش، رنگ مو، تناسب خاص اندام و به نوعی رفتار هوس انگیز را برای کودکان و نوجوانان فراهم می‌سازد</a:t>
            </a:r>
            <a:r>
              <a:rPr lang="en-US" b="1" dirty="0">
                <a:latin typeface="Arial" panose="020B0604020202020204" pitchFamily="34" charset="0"/>
                <a:cs typeface="Arial" panose="020B0604020202020204" pitchFamily="34" charset="0"/>
              </a:rPr>
              <a:t>.</a:t>
            </a:r>
            <a:br>
              <a:rPr lang="en-US" b="1" dirty="0">
                <a:latin typeface="Arial" panose="020B0604020202020204" pitchFamily="34" charset="0"/>
                <a:cs typeface="Arial" panose="020B0604020202020204" pitchFamily="34" charset="0"/>
              </a:rPr>
            </a:br>
            <a:r>
              <a:rPr lang="ar-SA" b="1" dirty="0">
                <a:latin typeface="Arial" panose="020B0604020202020204" pitchFamily="34" charset="0"/>
                <a:cs typeface="Arial" panose="020B0604020202020204" pitchFamily="34" charset="0"/>
              </a:rPr>
              <a:t>کارشناسان بر این باورند، هجوم نمادهای باربی در جامعه، می‌تواند اثرات مخربی بر نوجوانان داشته باشد به گونه ای که در اروپا و آمریکا هم اکنون نهادها و موسسات ضد باربی تشکیل شده است. این کارشناسان معتقدند هم زیستی با باربی، باعث بلوغ زودرس و افزایش تمایلات هم جنس گرایی در دختران می‌شود</a:t>
            </a:r>
            <a:r>
              <a:rPr lang="en-US" b="1" dirty="0">
                <a:latin typeface="Arial" panose="020B0604020202020204" pitchFamily="34" charset="0"/>
                <a:cs typeface="Arial" panose="020B0604020202020204" pitchFamily="34" charset="0"/>
              </a:rPr>
              <a:t>.</a:t>
            </a:r>
          </a:p>
        </p:txBody>
      </p:sp>
      <p:pic>
        <p:nvPicPr>
          <p:cNvPr id="4" name="Picture 3" descr="http://shopping.vendidad.ir/wp-content/uploads/2010/06/barbi.jpg"/>
          <p:cNvPicPr/>
          <p:nvPr/>
        </p:nvPicPr>
        <p:blipFill>
          <a:blip r:embed="rId2">
            <a:extLst>
              <a:ext uri="{28A0092B-C50C-407E-A947-70E740481C1C}">
                <a14:useLocalDpi xmlns:a14="http://schemas.microsoft.com/office/drawing/2010/main" val="0"/>
              </a:ext>
            </a:extLst>
          </a:blip>
          <a:srcRect/>
          <a:stretch>
            <a:fillRect/>
          </a:stretch>
        </p:blipFill>
        <p:spPr bwMode="auto">
          <a:xfrm>
            <a:off x="673608" y="687865"/>
            <a:ext cx="3121151" cy="50819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46078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575" y="620012"/>
            <a:ext cx="9601196" cy="1303867"/>
          </a:xfrm>
        </p:spPr>
        <p:txBody>
          <a:bodyPr>
            <a:noAutofit/>
          </a:bodyPr>
          <a:lstStyle/>
          <a:p>
            <a:pPr algn="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A"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 چهار دستم'. بالا و پایین می پرد، ابروهایش را در هم می کشد و حالت به قول خودش 'وشتناک' به چهره اش می دهد. چند لحظه بعد اگر در برابرش مقاومت کنی یا به نوعی رفتارت به گونه ای باشد </a:t>
            </a:r>
            <a:r>
              <a:rPr lang="ar-SA"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که </a:t>
            </a:r>
            <a:r>
              <a:rPr lang="ar-SA"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انگار رفتارش را تایید</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a-I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575" y="2597804"/>
            <a:ext cx="4423833" cy="3317875"/>
          </a:xfrm>
          <a:prstGeom prst="ellipse">
            <a:avLst/>
          </a:prstGeom>
          <a:ln w="762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879" y="2372763"/>
            <a:ext cx="4982323" cy="3418333"/>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6455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079274"/>
            <a:ext cx="10469638" cy="2162629"/>
          </a:xfrm>
        </p:spPr>
        <p:txBody>
          <a:bodyPr>
            <a:normAutofit/>
          </a:bodyPr>
          <a:lstStyle/>
          <a:p>
            <a:pPr algn="r"/>
            <a:r>
              <a:rPr lang="fa-I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بله ما اشتباه نکرده ایم. اینها همگی واکنش های کودکان ما در نتیجه فیلم های انیمیشنی است که بدون فکر به مفهوم و داستان </a:t>
            </a:r>
            <a:r>
              <a:rPr lang="fa-IR"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آن </a:t>
            </a:r>
            <a:r>
              <a:rPr lang="fa-I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انتخاب کرده و برای کودکانمان می خریم</a:t>
            </a:r>
          </a:p>
        </p:txBody>
      </p:sp>
      <p:sp>
        <p:nvSpPr>
          <p:cNvPr id="3" name="Content Placeholder 2"/>
          <p:cNvSpPr>
            <a:spLocks noGrp="1"/>
          </p:cNvSpPr>
          <p:nvPr>
            <p:ph idx="1"/>
          </p:nvPr>
        </p:nvSpPr>
        <p:spPr>
          <a:xfrm>
            <a:off x="677333" y="2160589"/>
            <a:ext cx="10080313" cy="3880773"/>
          </a:xfrm>
        </p:spPr>
        <p:txBody>
          <a:bodyPr anchor="ctr">
            <a:normAutofit/>
          </a:bodyPr>
          <a:lstStyle/>
          <a:p>
            <a:pPr marL="0" indent="0" algn="r">
              <a:buNone/>
            </a:pPr>
            <a:r>
              <a:rPr lang="fa-I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کودک خود را با این فیلم ها به ظاهر سرگرم می کنیم. با خیال راحت به کارهای خود می رسیم، غافل از اینکه مضمون آن با دنیای خیالی کودکمان و سپس در عالم واقعیت با آنها چه می کند...</a:t>
            </a:r>
          </a:p>
        </p:txBody>
      </p:sp>
    </p:spTree>
    <p:extLst>
      <p:ext uri="{BB962C8B-B14F-4D97-AF65-F5344CB8AC3E}">
        <p14:creationId xmlns:p14="http://schemas.microsoft.com/office/powerpoint/2010/main" val="2980798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3" y="2160589"/>
            <a:ext cx="9932395" cy="3880773"/>
          </a:xfrm>
        </p:spPr>
        <p:txBody>
          <a:bodyPr>
            <a:normAutofit/>
          </a:bodyPr>
          <a:lstStyle/>
          <a:p>
            <a:pPr algn="r">
              <a:lnSpc>
                <a:spcPct val="150000"/>
              </a:lnSpc>
            </a:pPr>
            <a:r>
              <a:rPr lang="fa-I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بن تن در کنار بسیاری از انیمیشن های جدید فیلمی است که بسیای مورد توجه پسر بچه ها و گاهی هم دختر بچه هاست. انتخاب قهرمان این فیلم به نام بن تن پسر بچه ای که به واسطه ساعت استثنایی خود که ارمغانی از موجودات فضایی و شهاب سنگی است که در نزدیکی او به زمین خورده، قدرت های خارق العاده ای دارد به گونه ای باعث همزادپنداری کودکان با این شخصیت شده که البته کودکان ایران از این قائله مستثنی نیستند، بخصوص اینکه ما ید طولایی در کم توجهی به خوراک فرهنگی کودکانمان داریم.</a:t>
            </a:r>
          </a:p>
        </p:txBody>
      </p:sp>
    </p:spTree>
    <p:extLst>
      <p:ext uri="{BB962C8B-B14F-4D97-AF65-F5344CB8AC3E}">
        <p14:creationId xmlns:p14="http://schemas.microsoft.com/office/powerpoint/2010/main" val="136635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4858507"/>
              </p:ext>
            </p:extLst>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4" y="2160589"/>
            <a:ext cx="10470278" cy="3880773"/>
          </a:xfrm>
        </p:spPr>
        <p:txBody>
          <a:bodyPr>
            <a:noAutofit/>
          </a:bodyPr>
          <a:lstStyle/>
          <a:p>
            <a:pPr algn="r">
              <a:lnSpc>
                <a:spcPct val="150000"/>
              </a:lnSpc>
            </a:pPr>
            <a:r>
              <a:rPr lang="fa-I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بن تن از آن دسته انیمیشن هایی است که از لحاظ فنی و در نگاه حرفه ای در ردیف آثار درجه سه در بخش کودکان است ولی متاسفانه با استفاده مناسب از جذابیت هایی مثل رنگ های تند و برخی ویژگی های انیمیشنی توانسته مخاطبان خود را در برخی کشورها پیدا کند</a:t>
            </a: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lnSpc>
                <a:spcPct val="150000"/>
              </a:lnSpc>
            </a:pP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ولی با این وجود و در نتیجه بی توجهی ها به انتخاب فیلم برای کودکان بن تن توانسته در بین کودکان آسیای جنوبی و از جمله ایران طرفداران خود را پیدا کند</a:t>
            </a:r>
            <a:r>
              <a:rPr lang="ar-S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lnSpc>
                <a:spcPct val="150000"/>
              </a:lnSpc>
            </a:pP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افرادی که به چنین مسائلی توجه دارند با مشاهده حرکات "بن تنی" در بین کودکان خانواده و اطرافیان مطمئنا به این موضوع فکر می کند که با در اختیار گذاشتن چنین فیلم هایی برای فرزندانمان چه به سر دنیای لطیف کودکانمان می آوریم</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a-I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61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30037835"/>
              </p:ext>
            </p:extLst>
          </p:nvPr>
        </p:nvGraphicFramePr>
        <p:xfrm>
          <a:off x="1318808" y="1180852"/>
          <a:ext cx="7766936" cy="1646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254507786"/>
              </p:ext>
            </p:extLst>
          </p:nvPr>
        </p:nvGraphicFramePr>
        <p:xfrm>
          <a:off x="1426384" y="3348318"/>
          <a:ext cx="7766936" cy="197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39658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4305377"/>
              </p:ext>
            </p:extLst>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4" y="2160589"/>
            <a:ext cx="10470278" cy="3880773"/>
          </a:xfrm>
        </p:spPr>
        <p:txBody>
          <a:bodyPr>
            <a:normAutofit/>
          </a:bodyPr>
          <a:lstStyle/>
          <a:p>
            <a:pPr algn="r"/>
            <a:r>
              <a:rPr lang="ar-SA" sz="2000" b="1" dirty="0">
                <a:effectLst>
                  <a:outerShdw blurRad="38100" dist="38100" dir="2700000" algn="tl">
                    <a:srgbClr val="000000">
                      <a:alpha val="43137"/>
                    </a:srgbClr>
                  </a:outerShdw>
                </a:effectLst>
                <a:cs typeface="B Mitra" panose="00000400000000000000" pitchFamily="2" charset="-78"/>
              </a:rPr>
              <a:t>بن تن پسر بچه ایست که در فیلم هایش هر چه را بخواهد با فشردن یک دکمه به دست می آورد. </a:t>
            </a:r>
            <a:endParaRPr lang="fa-IR" sz="2000" b="1" dirty="0" smtClean="0">
              <a:effectLst>
                <a:outerShdw blurRad="38100" dist="38100" dir="2700000" algn="tl">
                  <a:srgbClr val="000000">
                    <a:alpha val="43137"/>
                  </a:srgbClr>
                </a:outerShdw>
              </a:effectLst>
              <a:cs typeface="B Mitra" panose="00000400000000000000" pitchFamily="2" charset="-78"/>
            </a:endParaRPr>
          </a:p>
          <a:p>
            <a:pPr algn="r"/>
            <a:r>
              <a:rPr lang="ar-SA" sz="2000" b="1" dirty="0">
                <a:effectLst>
                  <a:outerShdw blurRad="38100" dist="38100" dir="2700000" algn="tl">
                    <a:srgbClr val="000000">
                      <a:alpha val="43137"/>
                    </a:srgbClr>
                  </a:outerShdw>
                </a:effectLst>
                <a:cs typeface="B Mitra" panose="00000400000000000000" pitchFamily="2" charset="-78"/>
              </a:rPr>
              <a:t>کارشناسان بر این باورند که کودکان در نتیجه تماشای چنین فیلم ها و همزادپنداری با چنین شخصیت هایی در آینده به فردی فعال تبدیل نخواهد شد. </a:t>
            </a:r>
            <a:endParaRPr lang="fa-IR" sz="2000" b="1" dirty="0" smtClean="0">
              <a:effectLst>
                <a:outerShdw blurRad="38100" dist="38100" dir="2700000" algn="tl">
                  <a:srgbClr val="000000">
                    <a:alpha val="43137"/>
                  </a:srgbClr>
                </a:outerShdw>
              </a:effectLst>
              <a:cs typeface="B Mitra" panose="00000400000000000000" pitchFamily="2" charset="-78"/>
            </a:endParaRPr>
          </a:p>
          <a:p>
            <a:pPr algn="r"/>
            <a:r>
              <a:rPr lang="ar-SA" sz="2000" b="1" dirty="0">
                <a:effectLst>
                  <a:outerShdw blurRad="38100" dist="38100" dir="2700000" algn="tl">
                    <a:srgbClr val="000000">
                      <a:alpha val="43137"/>
                    </a:srgbClr>
                  </a:outerShdw>
                </a:effectLst>
                <a:cs typeface="B Mitra" panose="00000400000000000000" pitchFamily="2" charset="-78"/>
              </a:rPr>
              <a:t>موضوع دیگر که در این فیلم به کودک القا می شود، ضعیف بودن همه و وجود داشتن تنها یک فرد قدرتمند می باشد (که همان شخصیت بن تن، پسربچه ای آمریکایی است) که از نظر کارشناسان این موضوع هم خطر آفرین بوده و باعث رشد حس عدم خودباوری در کودکان ماست.</a:t>
            </a:r>
            <a:endParaRPr lang="fa-IR" sz="20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2731610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62207859"/>
              </p:ext>
            </p:extLst>
          </p:nvPr>
        </p:nvGraphicFramePr>
        <p:xfrm>
          <a:off x="2452346" y="680422"/>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3" y="2160589"/>
            <a:ext cx="10940925" cy="3880773"/>
          </a:xfrm>
        </p:spPr>
        <p:txBody>
          <a:bodyPr>
            <a:normAutofit/>
          </a:bodyPr>
          <a:lstStyle/>
          <a:p>
            <a:pPr algn="r"/>
            <a:r>
              <a:rPr lang="ar-SA" sz="2400" b="1" dirty="0">
                <a:latin typeface="Arial" panose="020B0604020202020204" pitchFamily="34" charset="0"/>
                <a:cs typeface="Arial" panose="020B0604020202020204" pitchFamily="34" charset="0"/>
              </a:rPr>
              <a:t>مسئله دیگر خشونت در سطح بالای چنین فیلم هایی است که از کودکان نازک تر از گل مان ماشین واره هایی خشن می سازد که ضمن ابراز قدرتمندی خود به بروز رفتارهای هیجانی و خشن هم علاقه ای ویژه دارند</a:t>
            </a:r>
            <a:r>
              <a:rPr lang="ar-SA" sz="2400" b="1" dirty="0" smtClean="0">
                <a:latin typeface="Arial" panose="020B0604020202020204" pitchFamily="34" charset="0"/>
                <a:cs typeface="Arial" panose="020B0604020202020204" pitchFamily="34" charset="0"/>
              </a:rPr>
              <a:t>.</a:t>
            </a:r>
            <a:endParaRPr lang="fa-IR" sz="2400" b="1" dirty="0" smtClean="0">
              <a:latin typeface="Arial" panose="020B0604020202020204" pitchFamily="34" charset="0"/>
              <a:cs typeface="Arial" panose="020B0604020202020204" pitchFamily="34" charset="0"/>
            </a:endParaRPr>
          </a:p>
          <a:p>
            <a:pPr algn="r"/>
            <a:r>
              <a:rPr lang="ar-SA" sz="2400" b="1" dirty="0">
                <a:latin typeface="Arial" panose="020B0604020202020204" pitchFamily="34" charset="0"/>
                <a:cs typeface="Arial" panose="020B0604020202020204" pitchFamily="34" charset="0"/>
              </a:rPr>
              <a:t>که البته می توان این ترویج خشونت را در بین کودکان از جمله مصادیق و روش های جنگ روانی کشرهای علاقمند به تروج چنین مسائلی در کشورهای کمتر توسعه یافته عنوان کرد</a:t>
            </a:r>
            <a:r>
              <a:rPr lang="en-US" sz="2400" b="1" dirty="0" smtClean="0">
                <a:latin typeface="Arial" panose="020B0604020202020204" pitchFamily="34" charset="0"/>
                <a:cs typeface="Arial" panose="020B0604020202020204" pitchFamily="34" charset="0"/>
              </a:rPr>
              <a:t>.</a:t>
            </a:r>
            <a:endParaRPr lang="fa-IR" sz="2400" b="1" dirty="0" smtClean="0">
              <a:latin typeface="Arial" panose="020B0604020202020204" pitchFamily="34" charset="0"/>
              <a:cs typeface="Arial" panose="020B0604020202020204" pitchFamily="34" charset="0"/>
            </a:endParaRPr>
          </a:p>
          <a:p>
            <a:pPr algn="r"/>
            <a:r>
              <a:rPr lang="ar-SA" sz="2400" b="1" dirty="0">
                <a:latin typeface="Arial" panose="020B0604020202020204" pitchFamily="34" charset="0"/>
                <a:cs typeface="Arial" panose="020B0604020202020204" pitchFamily="34" charset="0"/>
              </a:rPr>
              <a:t>این تراژدی تنها در محیط درونی خانواده ها جراین ندارد بلکه در بازارها و مغازه ها هم شاهد فروش لباس هایی با تصاویر متنوع از بن تن هستیم و یا حتی گاها عروسک های شخصیت های زشت روی این فیلم را در آغاوش کودکان خود می بینیم. </a:t>
            </a:r>
            <a:endParaRPr lang="fa-IR" sz="2400" b="1" dirty="0">
              <a:latin typeface="Arial" panose="020B0604020202020204" pitchFamily="34" charset="0"/>
              <a:cs typeface="Arial" panose="020B0604020202020204" pitchFamily="34" charset="0"/>
            </a:endParaRPr>
          </a:p>
        </p:txBody>
      </p:sp>
      <p:sp>
        <p:nvSpPr>
          <p:cNvPr id="4" name="Cloud Callout 3"/>
          <p:cNvSpPr/>
          <p:nvPr/>
        </p:nvSpPr>
        <p:spPr>
          <a:xfrm>
            <a:off x="6045799" y="680422"/>
            <a:ext cx="45719" cy="457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346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46267775"/>
              </p:ext>
            </p:extLst>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4" y="2160589"/>
            <a:ext cx="9892054" cy="3880773"/>
          </a:xfrm>
        </p:spPr>
        <p:txBody>
          <a:bodyPr>
            <a:normAutofit/>
          </a:bodyPr>
          <a:lstStyle/>
          <a:p>
            <a:pPr algn="r"/>
            <a:r>
              <a:rPr lang="ar-SA" sz="3200" b="1" dirty="0">
                <a:latin typeface="Arial" panose="020B0604020202020204" pitchFamily="34" charset="0"/>
                <a:cs typeface="Arial" panose="020B0604020202020204" pitchFamily="34" charset="0"/>
              </a:rPr>
              <a:t>در عرصه تبلیغات اینترنتی هم شاهد تبلیغ ساعت پروژکتوری بن تنی هستیم که با شعار </a:t>
            </a:r>
            <a:r>
              <a:rPr lang="en-US" sz="3200" b="1" dirty="0">
                <a:latin typeface="Arial" panose="020B0604020202020204" pitchFamily="34" charset="0"/>
                <a:cs typeface="Arial" panose="020B0604020202020204" pitchFamily="34" charset="0"/>
              </a:rPr>
              <a:t>"</a:t>
            </a:r>
            <a:r>
              <a:rPr lang="ar-SA" sz="3200" b="1" dirty="0">
                <a:latin typeface="Arial" panose="020B0604020202020204" pitchFamily="34" charset="0"/>
                <a:cs typeface="Arial" panose="020B0604020202020204" pitchFamily="34" charset="0"/>
              </a:rPr>
              <a:t>کودکان خود را هیجان زده کنید، هیجان انگیزترین قهرمان دنیای کودکان</a:t>
            </a:r>
            <a:r>
              <a:rPr lang="en-US" sz="3200" b="1" dirty="0">
                <a:latin typeface="Arial" panose="020B0604020202020204" pitchFamily="34" charset="0"/>
                <a:cs typeface="Arial" panose="020B0604020202020204" pitchFamily="34" charset="0"/>
              </a:rPr>
              <a:t>" </a:t>
            </a:r>
            <a:r>
              <a:rPr lang="ar-SA" sz="3200" b="1" dirty="0">
                <a:latin typeface="Arial" panose="020B0604020202020204" pitchFamily="34" charset="0"/>
                <a:cs typeface="Arial" panose="020B0604020202020204" pitchFamily="34" charset="0"/>
              </a:rPr>
              <a:t>مواجه می شویم که خوب در نوع خود جای تامل دارد</a:t>
            </a:r>
            <a:r>
              <a:rPr lang="en-US" sz="3200" b="1" dirty="0" smtClean="0">
                <a:latin typeface="Arial" panose="020B0604020202020204" pitchFamily="34" charset="0"/>
                <a:cs typeface="Arial" panose="020B0604020202020204" pitchFamily="34" charset="0"/>
              </a:rPr>
              <a:t>.</a:t>
            </a:r>
            <a:endParaRPr lang="fa-IR" sz="3200" b="1" dirty="0" smtClean="0">
              <a:latin typeface="Arial" panose="020B0604020202020204" pitchFamily="34" charset="0"/>
              <a:cs typeface="Arial" panose="020B0604020202020204" pitchFamily="34" charset="0"/>
            </a:endParaRPr>
          </a:p>
          <a:p>
            <a:pPr algn="r"/>
            <a:endParaRPr lang="fa-I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806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style>
          <a:lnRef idx="3">
            <a:schemeClr val="lt1"/>
          </a:lnRef>
          <a:fillRef idx="1">
            <a:schemeClr val="accent1"/>
          </a:fillRef>
          <a:effectRef idx="1">
            <a:schemeClr val="accent1"/>
          </a:effectRef>
          <a:fontRef idx="minor">
            <a:schemeClr val="lt1"/>
          </a:fontRef>
        </p:style>
        <p:txBody>
          <a:bodyPr>
            <a:normAutofit/>
          </a:bodyPr>
          <a:lstStyle/>
          <a:p>
            <a:pPr lvl="1" algn="ctr" defTabSz="457200">
              <a:spcBef>
                <a:spcPct val="0"/>
              </a:spcBef>
            </a:pPr>
            <a:r>
              <a:rPr lang="fa-IR"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ترویج </a:t>
            </a:r>
            <a:r>
              <a:rPr lang="fa-I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سبک زندگی </a:t>
            </a:r>
            <a:r>
              <a:rPr lang="fa-IR"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آمریکایی</a:t>
            </a:r>
            <a:endParaRPr lang="en-US" sz="4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2160589"/>
            <a:ext cx="10846795" cy="3880773"/>
          </a:xfrm>
        </p:spPr>
        <p:txBody>
          <a:bodyPr>
            <a:normAutofit/>
          </a:bodyPr>
          <a:lstStyle/>
          <a:p>
            <a:pPr algn="r"/>
            <a:r>
              <a:rPr lang="ar-SA" sz="2400" b="1" dirty="0">
                <a:latin typeface="Arial" panose="020B0604020202020204" pitchFamily="34" charset="0"/>
                <a:cs typeface="Arial" panose="020B0604020202020204" pitchFamily="34" charset="0"/>
              </a:rPr>
              <a:t>ترویج سبک زندگی آمریکایی، هدف دیگر در تولیدات رسانه‌ای غرب است. جنگ امروز در واقع جنگ سبک زندگی است. امریکا خود را به عنوان یک سبک زندگی به دنیا معرفی کرده و این‌گونه القا می‌کند که همه باید از این سبک زندگی پیروی کنند</a:t>
            </a:r>
            <a:r>
              <a:rPr lang="en-US" sz="2400" b="1" dirty="0">
                <a:latin typeface="Arial" panose="020B0604020202020204" pitchFamily="34" charset="0"/>
                <a:cs typeface="Arial" panose="020B0604020202020204" pitchFamily="34" charset="0"/>
              </a:rPr>
              <a:t>.</a:t>
            </a:r>
          </a:p>
          <a:p>
            <a:pPr algn="r"/>
            <a:r>
              <a:rPr lang="ar-SA" sz="2400" b="1" dirty="0">
                <a:latin typeface="Arial" panose="020B0604020202020204" pitchFamily="34" charset="0"/>
                <a:cs typeface="Arial" panose="020B0604020202020204" pitchFamily="34" charset="0"/>
              </a:rPr>
              <a:t>همه ادیان در تلاشند تا دین خود را عرضه کرده و ترویج دهند و برای این کار از هیچ ابزاری دریغ نمی‌کنند اما دنیای اسلام و تشیع در این زمینه فعالیت‌های کمی انجام داده‌اند</a:t>
            </a:r>
            <a:r>
              <a:rPr lang="en-US" sz="2400" b="1"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یهودیان و مسیحیان صهیونیسم جنگ بزرگی را با مسلمانان آغاز کرده‌اند و از ابزار جنگ نرم بهره‌گیری می‌کنند؛ باید به محصولات دشمن به دیده شک نگاه کرد</a:t>
            </a:r>
            <a:r>
              <a:rPr lang="en-US" sz="2400" b="1" dirty="0">
                <a:latin typeface="Arial" panose="020B0604020202020204" pitchFamily="34" charset="0"/>
                <a:cs typeface="Arial" panose="020B0604020202020204" pitchFamily="34" charset="0"/>
              </a:rPr>
              <a:t>.</a:t>
            </a:r>
          </a:p>
          <a:p>
            <a:pPr algn="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707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fa-IR" b="1" dirty="0" smtClean="0">
                <a:solidFill>
                  <a:srgbClr val="FFFF00"/>
                </a:solidFill>
                <a:latin typeface="Arial" panose="020B0604020202020204" pitchFamily="34" charset="0"/>
                <a:cs typeface="Arial" panose="020B0604020202020204" pitchFamily="34" charset="0"/>
              </a:rPr>
              <a:t>عوامل اساسی جذابیت...</a:t>
            </a: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160589"/>
            <a:ext cx="9959290" cy="3880773"/>
          </a:xfrm>
        </p:spPr>
        <p:txBody>
          <a:bodyPr>
            <a:noAutofit/>
          </a:bodyPr>
          <a:lstStyle/>
          <a:p>
            <a:pPr algn="r"/>
            <a:r>
              <a:rPr lang="ar-SA" sz="3600" dirty="0"/>
              <a:t>دو عنصر شهوت و خشونت در فیلم‌سازی و بازی‌های رسانه‌های غرب دو عامل اساسی محسوب می‌شود به نحوی که اگر این دو عامل از فیلم‌های آنان حذف شود، جذابیتی برای مخاطب نخواهد داشت؛ از جهت دیگر، با نمایش و تکرار چنین ابعادی در فیلم‌های خود باعث ذائقه سازی می‌شود</a:t>
            </a:r>
            <a:r>
              <a:rPr lang="en-US" sz="3600" dirty="0"/>
              <a:t>.</a:t>
            </a:r>
          </a:p>
        </p:txBody>
      </p:sp>
    </p:spTree>
    <p:extLst>
      <p:ext uri="{BB962C8B-B14F-4D97-AF65-F5344CB8AC3E}">
        <p14:creationId xmlns:p14="http://schemas.microsoft.com/office/powerpoint/2010/main" val="3869778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2"/>
          </a:fillRef>
          <a:effectRef idx="0">
            <a:scrgbClr r="0" g="0" b="0"/>
          </a:effectRef>
          <a:fontRef idx="major"/>
        </p:style>
        <p:txBody>
          <a:bodyPr>
            <a:normAutofit/>
          </a:bodyPr>
          <a:lstStyle/>
          <a:p>
            <a:pPr algn="ctr"/>
            <a:r>
              <a:rPr lang="fa-IR" sz="4800" dirty="0" smtClean="0">
                <a:solidFill>
                  <a:srgbClr val="FF0000"/>
                </a:solidFill>
              </a:rPr>
              <a:t>بازی های رایانه ای...</a:t>
            </a:r>
            <a:endParaRPr lang="en-US" sz="4800" dirty="0">
              <a:solidFill>
                <a:srgbClr val="FF0000"/>
              </a:solidFill>
            </a:endParaRPr>
          </a:p>
        </p:txBody>
      </p:sp>
      <p:sp>
        <p:nvSpPr>
          <p:cNvPr id="3" name="Content Placeholder 2"/>
          <p:cNvSpPr>
            <a:spLocks noGrp="1"/>
          </p:cNvSpPr>
          <p:nvPr>
            <p:ph idx="1"/>
          </p:nvPr>
        </p:nvSpPr>
        <p:spPr>
          <a:xfrm>
            <a:off x="677334" y="2160589"/>
            <a:ext cx="10349254" cy="3880773"/>
          </a:xfrm>
        </p:spPr>
        <p:txBody>
          <a:bodyPr>
            <a:noAutofit/>
          </a:bodyPr>
          <a:lstStyle/>
          <a:p>
            <a:pPr algn="r"/>
            <a:r>
              <a:rPr lang="ar-SA" sz="3600" dirty="0"/>
              <a:t>به اذعان کارشناسان غربی، بازی‌های رایانه‌ای به دلیل عامل بودن بازی گر در آن جذابیت بیشتری کسب خواهد کرد و تا 30 سال آینده جای فیلم‌ها را خواهد گرفت</a:t>
            </a:r>
            <a:r>
              <a:rPr lang="en-US" sz="3600" dirty="0"/>
              <a:t>. </a:t>
            </a:r>
            <a:r>
              <a:rPr lang="ar-SA" sz="3600" dirty="0"/>
              <a:t>تکرار یک کار باعث تبدیل شدن آن به صفت خواهد شد و تکرار خشونت در بازی‌ها برای افراد ایجاد یک صفت خواهد کرد</a:t>
            </a:r>
            <a:r>
              <a:rPr lang="en-US" sz="3600" dirty="0"/>
              <a:t>.</a:t>
            </a:r>
          </a:p>
          <a:p>
            <a:pPr algn="r"/>
            <a:endParaRPr lang="en-US" sz="3600" dirty="0"/>
          </a:p>
        </p:txBody>
      </p:sp>
    </p:spTree>
    <p:extLst>
      <p:ext uri="{BB962C8B-B14F-4D97-AF65-F5344CB8AC3E}">
        <p14:creationId xmlns:p14="http://schemas.microsoft.com/office/powerpoint/2010/main" val="4249288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66480476"/>
              </p:ext>
            </p:extLst>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4" y="2160589"/>
            <a:ext cx="11122780" cy="3880773"/>
          </a:xfrm>
        </p:spPr>
        <p:txBody>
          <a:bodyPr>
            <a:normAutofit/>
          </a:bodyPr>
          <a:lstStyle/>
          <a:p>
            <a:pPr algn="r"/>
            <a:r>
              <a:rPr lang="ar-SA" sz="2000" b="1" dirty="0">
                <a:latin typeface="Arial" panose="020B0604020202020204" pitchFamily="34" charset="0"/>
                <a:cs typeface="Arial" panose="020B0604020202020204" pitchFamily="34" charset="0"/>
              </a:rPr>
              <a:t>ترویج سبک زندگی آمریکایی، هدف دیگر در تولیدات رسانه‌ای غرب است. جنگ امروز در واقع جنگ سبک زندگی است. امریکا خود را به عنوان یک سبک زندگی به دنیا معرفی کرده و این‌گونه القا می‌کند که همه باید از این سبک زندگی پیروی کنند</a:t>
            </a:r>
            <a:r>
              <a:rPr lang="en-US" sz="2000" b="1" dirty="0">
                <a:latin typeface="Arial" panose="020B0604020202020204" pitchFamily="34" charset="0"/>
                <a:cs typeface="Arial" panose="020B0604020202020204" pitchFamily="34" charset="0"/>
              </a:rPr>
              <a:t>.</a:t>
            </a:r>
          </a:p>
          <a:p>
            <a:pPr algn="r"/>
            <a:r>
              <a:rPr lang="ar-SA" sz="2000" b="1" dirty="0">
                <a:latin typeface="Arial" panose="020B0604020202020204" pitchFamily="34" charset="0"/>
                <a:cs typeface="Arial" panose="020B0604020202020204" pitchFamily="34" charset="0"/>
              </a:rPr>
              <a:t>صنعت پورنو گرافی با هدف ترویج هرزه نگاری راه‌اندازی شد و با تولید فیلم‌هایی با مضامین غیراخلاقی و مستهجن به تغییر ارزش‌ها و باورهای جوانان می‌پردازد. طبق آمار ارائه‌شده در سال 2012 میلادی، در هر 39 دقیقه یک فیلم پورنو در امریکا تولید می‌شود و همچنین در این آمار تعداد سایت های مستهجن در امریکا را 25 میلیون سایت عنوان کرده است.درآمد این صنعت فقط در سال 2012، بیش از 197 میلیارد دلار بوده است</a:t>
            </a:r>
            <a:r>
              <a:rPr lang="en-US" sz="2000" b="1" dirty="0" smtClean="0">
                <a:latin typeface="Arial" panose="020B0604020202020204" pitchFamily="34" charset="0"/>
                <a:cs typeface="Arial" panose="020B0604020202020204" pitchFamily="34" charset="0"/>
              </a:rPr>
              <a:t>.</a:t>
            </a:r>
            <a:endParaRPr lang="fa-IR" sz="2000" b="1" dirty="0" smtClean="0">
              <a:latin typeface="Arial" panose="020B0604020202020204" pitchFamily="34" charset="0"/>
              <a:cs typeface="Arial" panose="020B0604020202020204" pitchFamily="34" charset="0"/>
            </a:endParaRPr>
          </a:p>
          <a:p>
            <a:pPr algn="r"/>
            <a:r>
              <a:rPr lang="ar-SA" sz="2000" b="1" dirty="0">
                <a:latin typeface="Arial" panose="020B0604020202020204" pitchFamily="34" charset="0"/>
                <a:cs typeface="Arial" panose="020B0604020202020204" pitchFamily="34" charset="0"/>
              </a:rPr>
              <a:t>ترویج بی‌حیای، بی‌عفتی و بی‌غیرتی ،از اهداف دیگر رسانه‌های غربی است موضوع دیگر مورد توجه در ارائه مدل زندگی غربی، ترویج رقص به عنوان یک ابزار انتقال فرهنگ و به عنوان یک دیپلماسی فرهنگی است</a:t>
            </a:r>
            <a:r>
              <a:rPr lang="en-US" sz="2000" b="1" dirty="0">
                <a:latin typeface="Arial" panose="020B0604020202020204" pitchFamily="34" charset="0"/>
                <a:cs typeface="Arial" panose="020B0604020202020204" pitchFamily="34" charset="0"/>
              </a:rPr>
              <a:t>.</a:t>
            </a:r>
          </a:p>
          <a:p>
            <a:pPr algn="r"/>
            <a:endParaRPr lang="en-US" sz="2000" b="1" dirty="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332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52244071"/>
              </p:ext>
            </p:extLst>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4" y="2160589"/>
            <a:ext cx="10585752" cy="3880773"/>
          </a:xfrm>
        </p:spPr>
        <p:txBody>
          <a:bodyPr>
            <a:normAutofit/>
          </a:bodyPr>
          <a:lstStyle/>
          <a:p>
            <a:pPr algn="r"/>
            <a:r>
              <a:rPr lang="ar-SA" sz="2800" b="1" dirty="0">
                <a:latin typeface="Arial" panose="020B0604020202020204" pitchFamily="34" charset="0"/>
                <a:cs typeface="Arial" panose="020B0604020202020204" pitchFamily="34" charset="0"/>
              </a:rPr>
              <a:t>سبک زندگی آمریکایی همه اعمال را مباح می‌داند و هیچ‌گونه محدودیت را در چارچوب دین و شریعت قابل قبول نمی‌داند درحالی‌که شریعت، اعمال را در چارچوب واجب و حرام و یا مستحب و مکروه تقسیم‌بندی می‌کند</a:t>
            </a:r>
            <a:r>
              <a:rPr lang="en-US" sz="2800" b="1" dirty="0">
                <a:latin typeface="Arial" panose="020B0604020202020204" pitchFamily="34" charset="0"/>
                <a:cs typeface="Arial" panose="020B0604020202020204" pitchFamily="34" charset="0"/>
              </a:rPr>
              <a:t>.</a:t>
            </a:r>
          </a:p>
          <a:p>
            <a:pPr algn="r"/>
            <a:r>
              <a:rPr lang="ar-SA" sz="2800" b="1" dirty="0">
                <a:latin typeface="Arial" panose="020B0604020202020204" pitchFamily="34" charset="0"/>
                <a:cs typeface="Arial" panose="020B0604020202020204" pitchFamily="34" charset="0"/>
              </a:rPr>
              <a:t>حیا، غیرت، عفت و پوشش، چهار ستون سبک زندگی دینی است که در مقابل سبک زندگی آمریکایی باید به آن‌ها توجه داشت همان‌گونه که امام علی (ع) می‌فرماید: «عاقل ترین شما با حیاترین شماست</a:t>
            </a:r>
            <a:r>
              <a:rPr lang="en-US" sz="2800" b="1" dirty="0">
                <a:latin typeface="Arial" panose="020B0604020202020204" pitchFamily="34" charset="0"/>
                <a:cs typeface="Arial" panose="020B0604020202020204" pitchFamily="34" charset="0"/>
              </a:rPr>
              <a:t>»./</a:t>
            </a: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828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04202525"/>
              </p:ext>
            </p:extLst>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77334" y="2160589"/>
            <a:ext cx="10817980" cy="3880773"/>
          </a:xfrm>
        </p:spPr>
        <p:txBody>
          <a:bodyPr>
            <a:noAutofit/>
          </a:bodyPr>
          <a:lstStyle/>
          <a:p>
            <a:pPr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رسانه‌ها با ارائه‌ تصاویر مختلف از زنان و مردان، جنسیت را به عنصری اساسی در تحقیقات رسانه‌ای تبدیل کرده‌اند. تحقیقات زیادی در زمینه‌ بازنمایی زن در رسانه‌ها نشان می‌دهد تصویر زنان در رسانه‌ها با واقعیت وجودی آنان فاصله دارد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نقش و جایگاه زنان در فیلم‌ها و برنامه‌های تلویزیون، ماهواره و تبلیغات و نحوه‌ بازنمایی آن‌ها، در نیم قرن اخیر مهم‌ترین حوزه‌های اعتراض به رسانه‌ها را تشکیل می‌دهد</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رسانه‌ها با ارائه‌ تصاویر مختلف از زنان و مردان، جنس و جنسیت را به عنصری اساسی در تحقیقات رسانه‌ای تبدیل کرده‌اند. </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زنان در رسانه‌ها در نقش‌های محدود و کلیشه‌ای و اغلب با تأکید بر نقش همسری و مادری و یا کالای جنسی بودن به تصویر درمی‌آیند و گستره‌ نقش‌هایی که در رسانه‌ها به زنان داده می‌شود، بسیار اندک است</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297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7" y="675724"/>
            <a:ext cx="8534400" cy="5345564"/>
          </a:xfrm>
          <a:solidFill>
            <a:srgbClr val="FFFFFF">
              <a:shade val="85000"/>
            </a:srgbClr>
          </a:solidFill>
        </p:spPr>
        <p:txBody>
          <a:bodyPr anchor="ctr">
            <a:noAutofit/>
          </a:bodyPr>
          <a:lstStyle/>
          <a:p>
            <a:pPr algn="r">
              <a:lnSpc>
                <a:spcPct val="150000"/>
              </a:lnSpc>
            </a:pPr>
            <a:r>
              <a:rPr lang="fa-IR" sz="25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یک سخن قوی ، محتوای متقن و بیانی نافذ به مخاطب ، مستلزم استفاده از شیوه های هنری ، تسلط روحی و روانی بر مخاطب و بهره گرفتن از شرایط مکان و زمان است. </a:t>
            </a:r>
            <a:br>
              <a:rPr lang="fa-IR" sz="25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sz="25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شیعه باید مدرن ترین شیوه های تبلیغ را برای رساندن پیام حق خود به دیگران مورد استفاده قرار دهد.</a:t>
            </a:r>
            <a:br>
              <a:rPr lang="fa-IR" sz="25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sz="25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a-IR" sz="25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a-IR" sz="15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پائیز </a:t>
            </a:r>
            <a:r>
              <a:rPr lang="fa-IR" sz="15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1375 در جمع روحانیون و طلاب حوزه علمیه استان خوزستان</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02057" y="675724"/>
            <a:ext cx="2458631" cy="5086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20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95" y="255991"/>
            <a:ext cx="9601196" cy="1303867"/>
          </a:xfrm>
        </p:spPr>
        <p:txBody>
          <a:bodyPr/>
          <a:lstStyle/>
          <a:p>
            <a:pPr algn="ctr"/>
            <a:r>
              <a:rPr lang="fa-IR" b="1" dirty="0" smtClean="0">
                <a:solidFill>
                  <a:srgbClr val="FF0000"/>
                </a:solidFill>
                <a:effectLst>
                  <a:outerShdw blurRad="38100" dist="38100" dir="2700000" algn="tl">
                    <a:srgbClr val="000000">
                      <a:alpha val="43137"/>
                    </a:srgbClr>
                  </a:outerShdw>
                </a:effectLst>
                <a:cs typeface="B Titr" panose="00000700000000000000" pitchFamily="2" charset="-78"/>
              </a:rPr>
              <a:t>خبر...</a:t>
            </a:r>
            <a:endParaRPr lang="en-US"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90781" y="1219295"/>
            <a:ext cx="10577854" cy="3880773"/>
          </a:xfrm>
        </p:spPr>
        <p:txBody>
          <a:bodyPr>
            <a:noAutofit/>
          </a:bodyPr>
          <a:lstStyle/>
          <a:p>
            <a:pPr algn="r">
              <a:lnSpc>
                <a:spcPct val="150000"/>
              </a:lnSpc>
            </a:pP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سن بازی کنندگان بازی های رایانه ای در ایران از ۷ تا ۴۰ سال است </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این محدوده سنی، ۴۶ میلیون و ۵۰۰ هزار از جمعیت ۷۵ میلیونی ایران را تشکیل می دهند</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از این جمعیت ۴۶ میلیون و ۵۰۰ هزار نفری، ۸۰ درصد با بازی آشنایی دارند و ۵۴ درصد نیز به صورت فعال بازی می‌کنند</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بیش از </a:t>
            </a:r>
            <a:r>
              <a:rPr lang="fa-I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۲5 </a:t>
            </a: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میلیون بازی کننده حرفه ای فعال در ایران را تشکیل می دهند که به طور متوسط هر نفر، در روز ۲ ساعت بازی می کند و در مجموع </a:t>
            </a:r>
            <a:r>
              <a:rPr lang="fa-I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۲5 </a:t>
            </a: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میلیون بازی کننده فعال ایرانی، </a:t>
            </a:r>
            <a:r>
              <a:rPr lang="fa-I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5۰ </a:t>
            </a: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میلیون ساعت در روز، بازی می کنند</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۱۲ میلیون در جامعه مردان و ۸ میلیون در جامعه زنان هستند</a:t>
            </a:r>
            <a:r>
              <a:rPr lang="en-U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a-I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lnSpc>
                <a:spcPct val="150000"/>
              </a:lnSpc>
            </a:pPr>
            <a:r>
              <a:rPr lang="ar-S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متأسفانه با نمایش روابط بین دختر و پسر در انیمیشن </a:t>
            </a:r>
            <a:r>
              <a:rPr lang="ar-SA"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ها</a:t>
            </a:r>
            <a:r>
              <a:rPr lang="fa-I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و بازی های رایانه ای </a:t>
            </a:r>
            <a:r>
              <a:rPr lang="ar-SA"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سن بلوغ در دختران از 9 سال به 7 سال و در پسران از 15 سال به 11 سال کاهش یافته است</a:t>
            </a:r>
            <a:r>
              <a:rPr lang="en-US"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a-I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lnSpc>
                <a:spcPct val="150000"/>
              </a:lnSpc>
            </a:pPr>
            <a:endParaRPr lang="en-US" sz="20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822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فهرست مطالب</a:t>
            </a:r>
            <a:endParaRPr lang="fa-IR"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160589"/>
            <a:ext cx="10416490" cy="3880773"/>
          </a:xfrm>
        </p:spPr>
        <p:txBody>
          <a:bodyPr>
            <a:noAutofit/>
          </a:bodyPr>
          <a:lstStyle/>
          <a:p>
            <a:pPr algn="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مقدمه</a:t>
            </a:r>
          </a:p>
          <a:p>
            <a:pPr algn="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رسانه های دیجیتال فرصت یا تهدید...</a:t>
            </a:r>
          </a:p>
          <a:p>
            <a:pPr lvl="1" algn="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اثرات مخرب رسانه های تصویری بر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کودکان</a:t>
            </a:r>
            <a:endPar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a:r>
              <a:rPr lang="ar-S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غرب ، انیمیشن ، پیام های پنهان و تاثیر در افکار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کودک</a:t>
            </a: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ان</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ترویج سبک زندگی </a:t>
            </a: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آمریکایی</a:t>
            </a:r>
          </a:p>
          <a:p>
            <a:pPr lvl="1" algn="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زنان </a:t>
            </a: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 </a:t>
            </a: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بازی های رایانه ای</a:t>
            </a:r>
          </a:p>
          <a:p>
            <a:pPr lvl="1"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آیا بازی با وسایل کامپیوتری به پرورش فکری کودکان کمک </a:t>
            </a: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می کند؟</a:t>
            </a:r>
          </a:p>
          <a:p>
            <a:pPr lvl="1"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بازی‌های رایانه‌ای از منظر اخلاق کاربردی با رویکرد </a:t>
            </a: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اسلامی</a:t>
            </a:r>
          </a:p>
          <a:p>
            <a:pPr lvl="1" algn="r"/>
            <a:r>
              <a:rPr lang="fa-I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سواد رسانه ای لازمه کاهش آثار مخرب رسانه ها بر </a:t>
            </a:r>
            <a:r>
              <a:rPr lang="fa-I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جامعه</a:t>
            </a:r>
          </a:p>
        </p:txBody>
      </p:sp>
    </p:spTree>
    <p:extLst>
      <p:ext uri="{BB962C8B-B14F-4D97-AF65-F5344CB8AC3E}">
        <p14:creationId xmlns:p14="http://schemas.microsoft.com/office/powerpoint/2010/main" val="3361545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7500" b="1" dirty="0" smtClean="0">
                <a:solidFill>
                  <a:srgbClr val="FFFF00"/>
                </a:solidFill>
                <a:effectLst>
                  <a:outerShdw blurRad="38100" dist="38100" dir="2700000" algn="tl">
                    <a:srgbClr val="000000">
                      <a:alpha val="43137"/>
                    </a:srgbClr>
                  </a:outerShdw>
                </a:effectLst>
                <a:cs typeface="B Titr" panose="00000700000000000000" pitchFamily="2" charset="-78"/>
              </a:rPr>
              <a:t>مقدمه</a:t>
            </a:r>
            <a:endParaRPr lang="en-US" sz="7500" b="1" dirty="0">
              <a:solidFill>
                <a:srgbClr val="FFFF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77334" y="2160589"/>
            <a:ext cx="10322360" cy="3880773"/>
          </a:xfrm>
        </p:spPr>
        <p:txBody>
          <a:bodyPr>
            <a:normAutofit/>
          </a:bodyPr>
          <a:lstStyle/>
          <a:p>
            <a:pPr algn="r"/>
            <a:r>
              <a:rPr lang="fa-IR" sz="2000" b="1" dirty="0">
                <a:effectLst>
                  <a:outerShdw blurRad="38100" dist="38100" dir="2700000" algn="tl">
                    <a:srgbClr val="000000">
                      <a:alpha val="43137"/>
                    </a:srgbClr>
                  </a:outerShdw>
                </a:effectLst>
                <a:cs typeface="B Mitra" panose="00000400000000000000" pitchFamily="2" charset="-78"/>
              </a:rPr>
              <a:t>هنرهای دیجیتال ( بازی های رایانه ای، انیمیشن و </a:t>
            </a:r>
            <a:r>
              <a:rPr lang="fa-IR" sz="2000" b="1" dirty="0" smtClean="0">
                <a:effectLst>
                  <a:outerShdw blurRad="38100" dist="38100" dir="2700000" algn="tl">
                    <a:srgbClr val="000000">
                      <a:alpha val="43137"/>
                    </a:srgbClr>
                  </a:outerShdw>
                </a:effectLst>
                <a:cs typeface="B Mitra" panose="00000400000000000000" pitchFamily="2" charset="-78"/>
              </a:rPr>
              <a:t>...) </a:t>
            </a:r>
            <a:r>
              <a:rPr lang="fa-IR" sz="2000" b="1" dirty="0">
                <a:effectLst>
                  <a:outerShdw blurRad="38100" dist="38100" dir="2700000" algn="tl">
                    <a:srgbClr val="000000">
                      <a:alpha val="43137"/>
                    </a:srgbClr>
                  </a:outerShdw>
                </a:effectLst>
                <a:cs typeface="B Mitra" panose="00000400000000000000" pitchFamily="2" charset="-78"/>
              </a:rPr>
              <a:t>به لحاظ  تاثیر گذاری خود در زمینه فرهنگ سازی، رشد و تکوین شخصیت فرهنگی  وعلمی و ایفای نقش های آموزشی و کمک آموزشی و همچنین پر کردن بخشی از اوقات </a:t>
            </a:r>
            <a:r>
              <a:rPr lang="fa-IR" sz="2000" b="1" dirty="0" smtClean="0">
                <a:effectLst>
                  <a:outerShdw blurRad="38100" dist="38100" dir="2700000" algn="tl">
                    <a:srgbClr val="000000">
                      <a:alpha val="43137"/>
                    </a:srgbClr>
                  </a:outerShdw>
                </a:effectLst>
                <a:cs typeface="B Mitra" panose="00000400000000000000" pitchFamily="2" charset="-78"/>
              </a:rPr>
              <a:t>فراقت </a:t>
            </a:r>
            <a:r>
              <a:rPr lang="fa-IR" sz="2000" b="1" dirty="0">
                <a:effectLst>
                  <a:outerShdw blurRad="38100" dist="38100" dir="2700000" algn="tl">
                    <a:srgbClr val="000000">
                      <a:alpha val="43137"/>
                    </a:srgbClr>
                  </a:outerShdw>
                </a:effectLst>
                <a:cs typeface="B Mitra" panose="00000400000000000000" pitchFamily="2" charset="-78"/>
              </a:rPr>
              <a:t>گروه های سنی مختلف جامعه از جایگاه ویژه و مهمی برخوردار می </a:t>
            </a:r>
            <a:r>
              <a:rPr lang="fa-IR" sz="2000" b="1" dirty="0" smtClean="0">
                <a:effectLst>
                  <a:outerShdw blurRad="38100" dist="38100" dir="2700000" algn="tl">
                    <a:srgbClr val="000000">
                      <a:alpha val="43137"/>
                    </a:srgbClr>
                  </a:outerShdw>
                </a:effectLst>
                <a:cs typeface="B Mitra" panose="00000400000000000000" pitchFamily="2" charset="-78"/>
              </a:rPr>
              <a:t>باشند.</a:t>
            </a:r>
          </a:p>
          <a:p>
            <a:pPr algn="r"/>
            <a:r>
              <a:rPr lang="fa-IR" sz="2000" b="1" dirty="0" smtClean="0">
                <a:effectLst>
                  <a:outerShdw blurRad="38100" dist="38100" dir="2700000" algn="tl">
                    <a:srgbClr val="000000">
                      <a:alpha val="43137"/>
                    </a:srgbClr>
                  </a:outerShdw>
                </a:effectLst>
                <a:cs typeface="B Mitra" panose="00000400000000000000" pitchFamily="2" charset="-78"/>
              </a:rPr>
              <a:t>بنابر این امروزه این هنر، صنعت ، رسانه  به عنوان یکی از مهمترین و موثر ترین ابزار جنگ نرم بر علیه جامعه هدف توسط حکومتها و دولتها بکار گرفته می شود و اکثر غالب حکومتها بخش قابل توجهی از بودجه خود را به این امر اختصاص میدهند تا بتوانند به اهداف خود مطمئن تر دست یابند...!</a:t>
            </a:r>
            <a:endParaRPr lang="en-US" sz="20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1414567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37513" cy="1320800"/>
          </a:xfrm>
        </p:spPr>
        <p:txBody>
          <a:bodyPr>
            <a:normAutofit/>
          </a:bodyPr>
          <a:lstStyle/>
          <a:p>
            <a:pPr algn="ctr"/>
            <a:r>
              <a:rPr lang="ar-SA"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اثرات مخرب </a:t>
            </a:r>
            <a:r>
              <a:rPr lang="ar-SA" sz="4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رسانه های </a:t>
            </a:r>
            <a:r>
              <a:rPr lang="en-US" sz="4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sz="4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تصویری </a:t>
            </a:r>
            <a:r>
              <a:rPr lang="ar-SA"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بر کودکان</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2160589"/>
            <a:ext cx="10712325" cy="3880773"/>
          </a:xfrm>
        </p:spPr>
        <p:txBody>
          <a:bodyPr>
            <a:normAutofit/>
          </a:bodyPr>
          <a:lstStyle/>
          <a:p>
            <a:pPr algn="r"/>
            <a:r>
              <a:rPr lang="ar-S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وقتی برنامه‌ریزی برای اوقات فراغت فرزندان، متناسب با نیازهای روحی و جسمی آنها صورت نمی‌گیرد، کودکان و نوجوانان تصور می‌کنند که بیشتر وقت‌شان را باید برای تماشای تلویزیون و بازی‌های کامپیوتری که بیشترشان هم خشونت آمیزند، صرف کنند؛ در حالی که ضایعه ناشی از تماشای کارتون‌ها یا انجام بازی‌های خشن، کمتر از خشونت‌های اجتماعی نیست</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922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اثرات مخرب رسانه های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تصویری </a:t>
            </a:r>
            <a:r>
              <a:rPr lang="ar-S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بر کودکان</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حوزه فرهنگی و سبک زندگی</a:t>
            </a:r>
          </a:p>
          <a:p>
            <a:pPr algn="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حوزه اقتصادی</a:t>
            </a:r>
          </a:p>
          <a:p>
            <a:pPr algn="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حوزه اعتقادی</a:t>
            </a:r>
          </a:p>
          <a:p>
            <a:pPr algn="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حوزه سیاسی</a:t>
            </a:r>
          </a:p>
          <a:p>
            <a:pPr algn="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حوزه روانی</a:t>
            </a:r>
          </a:p>
          <a:p>
            <a:pPr algn="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 حوزه سلامت جسمی</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991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علت گرایش کودکان و نوجوانان </a:t>
            </a:r>
            <a:r>
              <a:rPr lang="ar-SA"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به</a:t>
            </a: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SA"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بازی‌های کامپیوتری یا کارتون‌های </a:t>
            </a:r>
            <a:r>
              <a:rPr lang="ar-SA"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خشن</a:t>
            </a:r>
            <a:r>
              <a:rPr lang="fa-IR"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1" y="3425612"/>
            <a:ext cx="9601196" cy="3318936"/>
          </a:xfrm>
        </p:spPr>
        <p:txBody>
          <a:bodyPr anchor="ctr">
            <a:normAutofit/>
          </a:bodyPr>
          <a:lstStyle/>
          <a:p>
            <a:pPr marL="0" indent="0" algn="r">
              <a:lnSpc>
                <a:spcPct val="150000"/>
              </a:lnSpc>
              <a:buNone/>
            </a:pPr>
            <a:r>
              <a:rPr lang="ar-SA" sz="3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ارضا </a:t>
            </a:r>
            <a:r>
              <a:rPr lang="ar-SA" sz="3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شدن حس هیجان و رقابت‌خواهی است که در قالب این نوع برنامه‌ها نهفته است و از نیازهای روحی این مقاطع سنی محسوب می‌شود</a:t>
            </a:r>
            <a:r>
              <a:rPr lang="en-US" sz="3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a-IR" sz="3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lnSpc>
                <a:spcPct val="150000"/>
              </a:lnSpc>
              <a:buNone/>
            </a:pPr>
            <a:endParaRPr lang="en-US" sz="3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lnSpc>
                <a:spcPct val="150000"/>
              </a:lnSpc>
              <a:buNone/>
            </a:pPr>
            <a:endParaRPr lang="en-US" sz="3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756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414</TotalTime>
  <Words>3120</Words>
  <Application>Microsoft Office PowerPoint</Application>
  <PresentationFormat>Widescreen</PresentationFormat>
  <Paragraphs>103</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 Mitra</vt:lpstr>
      <vt:lpstr>B Titr</vt:lpstr>
      <vt:lpstr>Tahoma</vt:lpstr>
      <vt:lpstr>Trebuchet MS</vt:lpstr>
      <vt:lpstr>Wingdings 3</vt:lpstr>
      <vt:lpstr>Facet</vt:lpstr>
      <vt:lpstr>PowerPoint Presentation</vt:lpstr>
      <vt:lpstr>هزاران فیلم سینمایی و بازی رایانه ای و امثال آن، با هدف زشت نمایاندن چهره ی اسلام و مسلمین، تولید و روانه ی بازارها می شود و این ها همه علاوه بر جنایات آنان در تعرض به کشورهای اسلامی و کشتارهای فلسطین و عراق و افغانستان و دخالت طلبکارانه ی آنان در کشورهای اسلامی برای تامین منافع نامشروع سیاسی و اقتصادی است.  </vt:lpstr>
      <vt:lpstr>PowerPoint Presentation</vt:lpstr>
      <vt:lpstr>خبر...</vt:lpstr>
      <vt:lpstr>فهرست مطالب</vt:lpstr>
      <vt:lpstr>مقدمه</vt:lpstr>
      <vt:lpstr>اثرات مخرب رسانه های  تصویری بر کودکان</vt:lpstr>
      <vt:lpstr>اثرات مخرب رسانه های  تصویری بر کودکان</vt:lpstr>
      <vt:lpstr>علت گرایش کودکان و نوجوانان به  بازی‌های کامپیوتری یا کارتون‌های خشن ؟</vt:lpstr>
      <vt:lpstr>غرب ، انیمیشن ، پیام های  پنهان و تاثیر در افکار کودک</vt:lpstr>
      <vt:lpstr>غرب ، انیمیشن ، پیام های پنهان و تاثیر در افکار کودک</vt:lpstr>
      <vt:lpstr>به عبارت دیگر...</vt:lpstr>
      <vt:lpstr>از این روی، می توان گفت...</vt:lpstr>
      <vt:lpstr>این نکته انکارناشدنی است که...</vt:lpstr>
      <vt:lpstr>میکی موس...</vt:lpstr>
      <vt:lpstr>تام و جری...</vt:lpstr>
      <vt:lpstr>لوک خوش شانس...</vt:lpstr>
      <vt:lpstr>حاچ زنبور عسل...</vt:lpstr>
      <vt:lpstr>شیرشاه...</vt:lpstr>
      <vt:lpstr>دامبو فیل پرنده...</vt:lpstr>
      <vt:lpstr>سفرهای گالیور...</vt:lpstr>
      <vt:lpstr>شرک...</vt:lpstr>
      <vt:lpstr>ای کیو سان...</vt:lpstr>
      <vt:lpstr>پاندای کونگ فو کار...</vt:lpstr>
      <vt:lpstr>باربی...</vt:lpstr>
      <vt:lpstr>'من چهار دستم'. بالا و پایین می پرد، ابروهایش را در هم می کشد و حالت به قول خودش 'وشتناک' به چهره اش می دهد. چند لحظه بعد اگر در برابرش مقاومت کنی یا به نوعی رفتارت به گونه ای باشد که انگار رفتارش را تایید...  </vt:lpstr>
      <vt:lpstr>بله ما اشتباه نکرده ایم. اینها همگی واکنش های کودکان ما در نتیجه فیلم های انیمیشنی است که بدون فکر به مفهوم و داستان آن انتخاب کرده و برای کودکانمان می خریم</vt:lpstr>
      <vt:lpstr>PowerPoint Presentation</vt:lpstr>
      <vt:lpstr>PowerPoint Presentation</vt:lpstr>
      <vt:lpstr>PowerPoint Presentation</vt:lpstr>
      <vt:lpstr>PowerPoint Presentation</vt:lpstr>
      <vt:lpstr>PowerPoint Presentation</vt:lpstr>
      <vt:lpstr>ترویج سبک زندگی آمریکایی</vt:lpstr>
      <vt:lpstr>عوامل اساسی جذابیت...</vt:lpstr>
      <vt:lpstr>بازی های رایانه ای...</vt:lpstr>
      <vt:lpstr>PowerPoint Presentation</vt:lpstr>
      <vt:lpstr>PowerPoint Presentation</vt:lpstr>
      <vt:lpstr>PowerPoint Presentation</vt:lpstr>
      <vt:lpstr>یک سخن قوی ، محتوای متقن و بیانی نافذ به مخاطب ، مستلزم استفاده از شیوه های هنری ، تسلط روحی و روانی بر مخاطب و بهره گرفتن از شرایط مکان و زمان است.  شیعه باید مدرن ترین شیوه های تبلیغ را برای رساندن پیام حق خود به دیگران مورد استفاده قرار دهد.                                                           پائیز 1375 در جمع روحانیون و طلاب حوزه علمیه استان خوزستان</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آثار مخرب انیمیشن های خارجی بر شکل گیری شخصیت کودکان ایرانی</dc:title>
  <dc:creator>Sana&amp;Hasti</dc:creator>
  <cp:lastModifiedBy>pishroo</cp:lastModifiedBy>
  <cp:revision>41</cp:revision>
  <dcterms:created xsi:type="dcterms:W3CDTF">2013-12-09T17:47:41Z</dcterms:created>
  <dcterms:modified xsi:type="dcterms:W3CDTF">2014-07-21T18:51:06Z</dcterms:modified>
</cp:coreProperties>
</file>