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2/11/2016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2/11/2016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2/11/2016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2/11/2016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2/11/2016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r" rtl="1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rtl="1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a-IR" sz="66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Microsoft Uighur" pitchFamily="2" charset="-78"/>
                <a:cs typeface="Microsoft Uighur" pitchFamily="2" charset="-78"/>
              </a:rPr>
              <a:t>بسم الله الرحمن الرحیم</a:t>
            </a:r>
            <a:endParaRPr lang="fa-IR" sz="6600" b="1" i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Microsoft Uighur" pitchFamily="2" charset="-78"/>
              <a:cs typeface="Microsoft Uighur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1026" name="Picture 2" descr="C:\Users\Guest\Downloads\5_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4" y="0"/>
            <a:ext cx="9139335" cy="68580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8088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prstTxWarp prst="textInflateTop">
              <a:avLst/>
            </a:prstTxWarp>
          </a:bodyPr>
          <a:lstStyle/>
          <a:p>
            <a:r>
              <a:rPr lang="fa-IR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نظر جامعه شناسان  جوامع مشابه</a:t>
            </a:r>
            <a:endParaRPr lang="fa-IR" b="1" i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60007" dir="2000400" sy="-30000" kx="-800400" algn="bl" rotWithShape="0">
                  <a:prstClr val="black">
                    <a:alpha val="20000"/>
                  </a:prst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a-IR" dirty="0"/>
          </a:p>
        </p:txBody>
      </p:sp>
      <p:pic>
        <p:nvPicPr>
          <p:cNvPr id="2050" name="Picture 2" descr="C:\Users\Guest\Downloads\c1692ab92f821e9fe173e2196bc0d46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531" y="3962400"/>
            <a:ext cx="2857500" cy="2276475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loud Callout 3"/>
          <p:cNvSpPr/>
          <p:nvPr/>
        </p:nvSpPr>
        <p:spPr>
          <a:xfrm>
            <a:off x="304800" y="1524000"/>
            <a:ext cx="7924800" cy="1828800"/>
          </a:xfrm>
          <a:prstGeom prst="cloudCallout">
            <a:avLst>
              <a:gd name="adj1" fmla="val -28957"/>
              <a:gd name="adj2" fmla="val 86480"/>
            </a:avLst>
          </a:prstGeom>
          <a:blipFill>
            <a:blip r:embed="rId3"/>
            <a:tile tx="0" ty="0" sx="100000" sy="100000" flip="none" algn="tl"/>
          </a:blip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i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آنان معتقدند هر جامعه انسانی شبیه یک موجود زنده که مراحل مختلف رشد را از دوران ابتدایی تا مراحل بزرگسالی طی می کند</a:t>
            </a:r>
          </a:p>
          <a:p>
            <a:pPr algn="ctr"/>
            <a:r>
              <a:rPr lang="fa-IR" i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همان گونه که موجود زنده در مراحل رشد خود حالت های متفاوتی پیدا می کند</a:t>
            </a:r>
            <a:endParaRPr lang="fa-IR" i="1" dirty="0">
              <a:ln w="18415" cmpd="sng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92620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abic Typesetting" pitchFamily="66" charset="-78"/>
                <a:cs typeface="Arabic Typesetting" pitchFamily="66" charset="-78"/>
              </a:rPr>
              <a:t>دروکیم جوامع انسانی براساس تک خطی</a:t>
            </a:r>
            <a:endParaRPr lang="fa-IR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3074" name="Picture 2" descr="C:\Users\Guest\Downloads\7804268972522562608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070" y="3733800"/>
            <a:ext cx="1714500" cy="2667000"/>
          </a:xfrm>
          <a:prstGeom prst="ellipse">
            <a:avLst/>
          </a:prstGeom>
          <a:ln>
            <a:noFill/>
          </a:ln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 Callout 3"/>
          <p:cNvSpPr/>
          <p:nvPr/>
        </p:nvSpPr>
        <p:spPr>
          <a:xfrm>
            <a:off x="1139501" y="1905000"/>
            <a:ext cx="7086600" cy="1676400"/>
          </a:xfrm>
          <a:prstGeom prst="wedgeEllipseCallout">
            <a:avLst>
              <a:gd name="adj1" fmla="val -32619"/>
              <a:gd name="adj2" fmla="val 68622"/>
            </a:avLst>
          </a:prstGeom>
          <a:blipFill>
            <a:blip r:embed="rId3"/>
            <a:tile tx="0" ty="0" sx="100000" sy="100000" flip="none" algn="tl"/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جوامع مکانیکی</a:t>
            </a:r>
          </a:p>
          <a:p>
            <a:pPr algn="ctr"/>
            <a:r>
              <a:rPr lang="fa-IR" sz="24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جوامع ارگانیکی</a:t>
            </a:r>
            <a:endParaRPr lang="fa-IR" sz="2400" b="1" i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38357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تشکیل هر جهان اجتماعی چه چیزی را به همراه دارد</a:t>
            </a:r>
            <a:endParaRPr lang="fa-IR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Explosion 1 3"/>
          <p:cNvSpPr/>
          <p:nvPr/>
        </p:nvSpPr>
        <p:spPr>
          <a:xfrm>
            <a:off x="838200" y="2286000"/>
            <a:ext cx="6781800" cy="3657600"/>
          </a:xfrm>
          <a:prstGeom prst="irregularSeal1">
            <a:avLst/>
          </a:prstGeom>
          <a:blipFill>
            <a:blip r:embed="rId2"/>
            <a:tile tx="0" ty="0" sx="100000" sy="100000" flip="none" algn="tl"/>
          </a:blipFill>
          <a:ln>
            <a:solidFill>
              <a:schemeClr val="tx1"/>
            </a:solidFill>
          </a:ln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ndalus" pitchFamily="18" charset="-78"/>
                <a:cs typeface="Andalus" pitchFamily="18" charset="-78"/>
              </a:rPr>
              <a:t>فرهنگ و تمدن</a:t>
            </a:r>
            <a:endParaRPr lang="fa-IR" sz="2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97613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800" decel="100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abic Typesetting" pitchFamily="66" charset="-78"/>
                <a:cs typeface="Arabic Typesetting" pitchFamily="66" charset="-78"/>
              </a:rPr>
              <a:t>بر اساس در عرض یکدیگر بودن جوامع مسیر یکسانی را در پیش می گیرند</a:t>
            </a:r>
            <a:endParaRPr lang="fa-IR" b="1" cap="none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fa-IR" dirty="0"/>
          </a:p>
        </p:txBody>
      </p:sp>
      <p:sp>
        <p:nvSpPr>
          <p:cNvPr id="5" name="Curved Down Ribbon 4"/>
          <p:cNvSpPr/>
          <p:nvPr/>
        </p:nvSpPr>
        <p:spPr>
          <a:xfrm>
            <a:off x="457200" y="2057400"/>
            <a:ext cx="7315200" cy="3810000"/>
          </a:xfrm>
          <a:prstGeom prst="ellipseRibbon">
            <a:avLst/>
          </a:prstGeom>
          <a:ln>
            <a:solidFill>
              <a:schemeClr val="tx1"/>
            </a:solidFill>
          </a:ln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این تحولات یکسان نیست برخی آر آنها زمانی</a:t>
            </a:r>
          </a:p>
          <a:p>
            <a:pPr algn="ctr"/>
            <a:r>
              <a:rPr lang="fa-IR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دراز تداوم پیدا می کنند و بهعضی دیگر پس از مدتی از بین می روند</a:t>
            </a:r>
          </a:p>
          <a:p>
            <a:pPr algn="ctr"/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565925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" presetID="34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0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1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2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3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4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a-IR" dirty="0"/>
              <a:t>خلاصه کنید:</a:t>
            </a:r>
          </a:p>
          <a:p>
            <a:r>
              <a:rPr lang="fa-IR" dirty="0"/>
              <a:t>اساس مقبولیت قدرت، خواست و اراده کسانی است که قدرت برآنها اعمال می شود.</a:t>
            </a:r>
          </a:p>
          <a:p>
            <a:r>
              <a:rPr lang="fa-IR" dirty="0"/>
              <a:t>هرگاه موجودی بتواند کاری را باآگاهی و اراده خود انجام دهد دارای قدرت است قدرت فردی یعنی فرد به تنهایی نمی تواند نیازهای خود را تامین کند و قدرت اجتماعی فرد بر اراده دیگران اثر می گذارد و به هدف خود می رسد.</a:t>
            </a:r>
          </a:p>
          <a:p>
            <a:r>
              <a:rPr lang="fa-IR" dirty="0"/>
              <a:t>کراهت وقتی است که تبعیت ناشی از ترس و تهدید باشد.به قدرتی که با مقبولیت همراه باشد و به صورت رسمی پذیرفته شود اقتدار می گویند.مدار مشروعیت حق وباطل بودن است.مدار مقبولیت خواست واراده کسانی است که قدرت بر آنها اعمال می شود.</a:t>
            </a: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67428657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 i="1" dirty="0" smtClean="0">
                <a:latin typeface="Andalus" pitchFamily="18" charset="-78"/>
                <a:cs typeface="Andalus" pitchFamily="18" charset="-78"/>
              </a:rPr>
              <a:t>آنچه اموختید</a:t>
            </a:r>
            <a:r>
              <a:rPr lang="fa-IR" dirty="0" smtClean="0"/>
              <a:t/>
            </a:r>
            <a:br>
              <a:rPr lang="fa-IR" dirty="0" smtClean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a-IR" dirty="0"/>
              <a:t>قدرت دو نوع دارد فردی و اجتماعی</a:t>
            </a:r>
          </a:p>
          <a:p>
            <a:r>
              <a:rPr lang="fa-IR" dirty="0"/>
              <a:t>قدرت فردی انسانها محدود است یعنی به تنهایی نمی تواند نیازهای خود را تامین کند و وقتی توانست بر اراده دیگران اثر بگذارد دارای قدرت اجتماعی است و در این حالت به هدف خود می رسد قدرت اجتماعی بدون پذیرش و توافق بدست نمی آید تبعیت به دو صورت با کراهت و با رضایت است. کراهت همراه با ترس و تهدید است ولی رضایت بامیل درونی و مطابق اراده دیگری است.</a:t>
            </a: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939439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20</TotalTime>
  <Words>296</Words>
  <Application>Microsoft Office PowerPoint</Application>
  <PresentationFormat>On-screen Show (4:3)</PresentationFormat>
  <Paragraphs>19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Oriel</vt:lpstr>
      <vt:lpstr>بسم الله الرحمن الرحیم</vt:lpstr>
      <vt:lpstr>نظر جامعه شناسان  جوامع مشابه</vt:lpstr>
      <vt:lpstr>دروکیم جوامع انسانی براساس تک خطی</vt:lpstr>
      <vt:lpstr>تشکیل هر جهان اجتماعی چه چیزی را به همراه دارد</vt:lpstr>
      <vt:lpstr>بر اساس در عرض یکدیگر بودن جوامع مسیر یکسانی را در پیش می گیرند</vt:lpstr>
      <vt:lpstr>PowerPoint Presentation</vt:lpstr>
      <vt:lpstr>آنچه اموختید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الرحیم</dc:title>
  <dc:creator>Guest</dc:creator>
  <cp:lastModifiedBy>\</cp:lastModifiedBy>
  <cp:revision>5</cp:revision>
  <dcterms:created xsi:type="dcterms:W3CDTF">2006-08-16T00:00:00Z</dcterms:created>
  <dcterms:modified xsi:type="dcterms:W3CDTF">2016-02-11T10:26:50Z</dcterms:modified>
</cp:coreProperties>
</file>