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1" r:id="rId3"/>
    <p:sldId id="316" r:id="rId4"/>
    <p:sldId id="330" r:id="rId5"/>
    <p:sldId id="340" r:id="rId6"/>
    <p:sldId id="341" r:id="rId7"/>
    <p:sldId id="343" r:id="rId8"/>
    <p:sldId id="342" r:id="rId9"/>
    <p:sldId id="318" r:id="rId10"/>
    <p:sldId id="334" r:id="rId11"/>
    <p:sldId id="332" r:id="rId12"/>
    <p:sldId id="319" r:id="rId13"/>
    <p:sldId id="333" r:id="rId14"/>
    <p:sldId id="335" r:id="rId15"/>
    <p:sldId id="267" r:id="rId16"/>
    <p:sldId id="270" r:id="rId17"/>
    <p:sldId id="272" r:id="rId18"/>
    <p:sldId id="273" r:id="rId19"/>
    <p:sldId id="269" r:id="rId20"/>
    <p:sldId id="274" r:id="rId21"/>
    <p:sldId id="275" r:id="rId22"/>
    <p:sldId id="276" r:id="rId23"/>
    <p:sldId id="277" r:id="rId24"/>
    <p:sldId id="278" r:id="rId25"/>
    <p:sldId id="271" r:id="rId26"/>
    <p:sldId id="279" r:id="rId27"/>
    <p:sldId id="280" r:id="rId28"/>
    <p:sldId id="281" r:id="rId29"/>
    <p:sldId id="282" r:id="rId30"/>
    <p:sldId id="284" r:id="rId31"/>
    <p:sldId id="285" r:id="rId32"/>
    <p:sldId id="286" r:id="rId33"/>
    <p:sldId id="314" r:id="rId34"/>
    <p:sldId id="307" r:id="rId35"/>
    <p:sldId id="305" r:id="rId36"/>
    <p:sldId id="306" r:id="rId37"/>
    <p:sldId id="308" r:id="rId38"/>
    <p:sldId id="309" r:id="rId39"/>
    <p:sldId id="310" r:id="rId40"/>
    <p:sldId id="311" r:id="rId41"/>
    <p:sldId id="312" r:id="rId42"/>
    <p:sldId id="313" r:id="rId43"/>
    <p:sldId id="323" r:id="rId44"/>
    <p:sldId id="326" r:id="rId45"/>
    <p:sldId id="325" r:id="rId46"/>
    <p:sldId id="324" r:id="rId47"/>
    <p:sldId id="321" r:id="rId48"/>
    <p:sldId id="322"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27" r:id="rId64"/>
    <p:sldId id="328" r:id="rId65"/>
    <p:sldId id="329" r:id="rId66"/>
    <p:sldId id="315" r:id="rId67"/>
    <p:sldId id="336" r:id="rId68"/>
    <p:sldId id="337" r:id="rId69"/>
    <p:sldId id="266" r:id="rId70"/>
    <p:sldId id="338" r:id="rId71"/>
    <p:sldId id="33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E04"/>
    <a:srgbClr val="DAE7F6"/>
    <a:srgbClr val="9EC1D6"/>
    <a:srgbClr val="65FF8D"/>
    <a:srgbClr val="0DFF4C"/>
    <a:srgbClr val="B2FDA5"/>
    <a:srgbClr val="F89ADF"/>
    <a:srgbClr val="F5B5E3"/>
    <a:srgbClr val="EE7ECE"/>
    <a:srgbClr val="E82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2097-EB83-4D6C-82E7-A3EB293E039B}" type="slidenum">
              <a:rPr lang="en-US" smtClean="0"/>
              <a:pPr/>
              <a:t>‹#›</a:t>
            </a:fld>
            <a:endParaRPr lang="en-US"/>
          </a:p>
        </p:txBody>
      </p:sp>
      <p:pic>
        <p:nvPicPr>
          <p:cNvPr id="9" name="Picture 8" descr="11.jpg"/>
          <p:cNvPicPr>
            <a:picLocks noChangeAspect="1"/>
          </p:cNvPicPr>
          <p:nvPr userDrawn="1"/>
        </p:nvPicPr>
        <p:blipFill>
          <a:blip r:embed="rId2" cstate="print">
            <a:clrChange>
              <a:clrFrom>
                <a:srgbClr val="F8BDF5"/>
              </a:clrFrom>
              <a:clrTo>
                <a:srgbClr val="F8BDF5">
                  <a:alpha val="0"/>
                </a:srgbClr>
              </a:clrTo>
            </a:clrChange>
          </a:blip>
          <a:stretch>
            <a:fillRect/>
          </a:stretch>
        </p:blipFill>
        <p:spPr>
          <a:xfrm flipV="1">
            <a:off x="2004995" y="571480"/>
            <a:ext cx="5134011" cy="10001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A65C0-1B81-498F-ADEC-F055684D83BA}"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42097-EB83-4D6C-82E7-A3EB293E03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7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A65C0-1B81-498F-ADEC-F055684D83BA}" type="datetimeFigureOut">
              <a:rPr lang="en-US" smtClean="0"/>
              <a:pPr/>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2097-EB83-4D6C-82E7-A3EB293E03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harenator.com/Stupid_Japan_peoples_inventions/japnese_inventions_8-2623.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harenator.com/Stupid_Japan_peoples_inventions/japnese_inventions_4-2621.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harenator.com/Stupid_Japan_peoples_inventions/japnese_inventions_0-2618.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harenator.com/Stupid_Japan_peoples_inventions/18-2617.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harenator.com/Stupid_Japan_peoples_inventions/japnese_inventions_5-2622.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harenator.com/Stupid_Japan_peoples_inventions/16-2616.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harenator.com/Stupid_Japan_peoples_inventions/13-2614.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harenator.com/Stupid_Japan_peoples_inventions/12-2613.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harenator.com/Stupid_Japan_peoples_inventions/06-2612.htm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harenator.com/Stupid_Japan_peoples_inventions/japnese_inventions_2-2620.htm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www.creativity.ir/content/view/7266/89/" TargetMode="External"/><Relationship Id="rId7" Type="http://schemas.openxmlformats.org/officeDocument/2006/relationships/hyperlink" Target="http://www.creativity.ir/content/view/7011/89/" TargetMode="External"/><Relationship Id="rId2" Type="http://schemas.openxmlformats.org/officeDocument/2006/relationships/hyperlink" Target="http://www.creativity.ir/content/view/7271/89/" TargetMode="External"/><Relationship Id="rId1" Type="http://schemas.openxmlformats.org/officeDocument/2006/relationships/slideLayout" Target="../slideLayouts/slideLayout1.xml"/><Relationship Id="rId6" Type="http://schemas.openxmlformats.org/officeDocument/2006/relationships/hyperlink" Target="http://www.creativity.ir/content/view/7023/89/" TargetMode="External"/><Relationship Id="rId5" Type="http://schemas.openxmlformats.org/officeDocument/2006/relationships/hyperlink" Target="http://www.creativity.ir/content/view/7272/89/" TargetMode="External"/><Relationship Id="rId4" Type="http://schemas.openxmlformats.org/officeDocument/2006/relationships/hyperlink" Target="http://www.creativity.ir/content/view/7265/89/"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reativity.ir/content/view/5294/89/" TargetMode="External"/><Relationship Id="rId2" Type="http://schemas.openxmlformats.org/officeDocument/2006/relationships/hyperlink" Target="http://www.creativity.ir/content/view/5876/89/"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creativity.ir/content/view/6761/89/" TargetMode="External"/><Relationship Id="rId2" Type="http://schemas.openxmlformats.org/officeDocument/2006/relationships/hyperlink" Target="http://www.creativity.ir/content/view/6765/89/" TargetMode="External"/><Relationship Id="rId1" Type="http://schemas.openxmlformats.org/officeDocument/2006/relationships/slideLayout" Target="../slideLayouts/slideLayout1.xml"/><Relationship Id="rId4" Type="http://schemas.openxmlformats.org/officeDocument/2006/relationships/hyperlink" Target="http://www.creativity.ir/content/view/6579/89/"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creativity.ir/content/view/4854/89/" TargetMode="External"/><Relationship Id="rId2" Type="http://schemas.openxmlformats.org/officeDocument/2006/relationships/hyperlink" Target="http://www.creativity.ir/content/view/4917/89/" TargetMode="External"/><Relationship Id="rId1" Type="http://schemas.openxmlformats.org/officeDocument/2006/relationships/slideLayout" Target="../slideLayouts/slideLayout1.xml"/><Relationship Id="rId6" Type="http://schemas.openxmlformats.org/officeDocument/2006/relationships/hyperlink" Target="http://www.creativity.ir/content/view/682/89/" TargetMode="External"/><Relationship Id="rId5" Type="http://schemas.openxmlformats.org/officeDocument/2006/relationships/hyperlink" Target="http://www.creativity.ir/content/view/685/89/" TargetMode="External"/><Relationship Id="rId4" Type="http://schemas.openxmlformats.org/officeDocument/2006/relationships/hyperlink" Target="http://www.creativity.ir/content/view/802/8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www.creativity.ir/content/view/157/89/"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www.creativity.ir/content/view/157/89/"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نام خدا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rtl="1"/>
            <a:endParaRPr lang="fa-IR" sz="4400" dirty="0" smtClean="0">
              <a:solidFill>
                <a:srgbClr val="602E04"/>
              </a:solidFill>
              <a:cs typeface="B Yekan" pitchFamily="2" charset="-78"/>
            </a:endParaRPr>
          </a:p>
          <a:p>
            <a:pPr rtl="1"/>
            <a:endParaRPr lang="fa-IR" sz="4400" dirty="0" smtClean="0">
              <a:solidFill>
                <a:srgbClr val="602E04"/>
              </a:solidFill>
              <a:cs typeface="B Yekan" pitchFamily="2" charset="-78"/>
            </a:endParaRPr>
          </a:p>
          <a:p>
            <a:pPr rtl="1"/>
            <a:r>
              <a:rPr lang="fa-IR" sz="6600" dirty="0" smtClean="0">
                <a:solidFill>
                  <a:srgbClr val="602E04"/>
                </a:solidFill>
                <a:cs typeface="B Yekan" pitchFamily="2" charset="-78"/>
              </a:rPr>
              <a:t>خلاقیت و ایده پردازی</a:t>
            </a:r>
            <a:endParaRPr lang="fa-IR" sz="6000" dirty="0" smtClean="0">
              <a:solidFill>
                <a:schemeClr val="accent6">
                  <a:lumMod val="75000"/>
                </a:schemeClr>
              </a:solidFill>
              <a:cs typeface="B Yeka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روش های افزایش خلاقیت</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algn="r" rtl="1"/>
            <a:endParaRPr lang="fa-IR" sz="2800" dirty="0" smtClean="0">
              <a:solidFill>
                <a:srgbClr val="602E04"/>
              </a:solidFill>
              <a:cs typeface="B Yekan" pitchFamily="2" charset="-78"/>
            </a:endParaRPr>
          </a:p>
          <a:p>
            <a:pPr rtl="1"/>
            <a:r>
              <a:rPr lang="fa-IR" sz="4400" dirty="0" smtClean="0">
                <a:solidFill>
                  <a:schemeClr val="accent6">
                    <a:lumMod val="75000"/>
                  </a:schemeClr>
                </a:solidFill>
                <a:cs typeface="B Yekan" pitchFamily="2" charset="-78"/>
              </a:rPr>
              <a:t>روش کاربردهای دیگر</a:t>
            </a:r>
          </a:p>
          <a:p>
            <a:pPr algn="r" rtl="1"/>
            <a:endParaRPr lang="fa-IR" dirty="0" smtClean="0">
              <a:solidFill>
                <a:schemeClr val="accent6">
                  <a:lumMod val="75000"/>
                </a:schemeClr>
              </a:solidFill>
              <a:cs typeface="B Yekan" pitchFamily="2" charset="-78"/>
            </a:endParaRPr>
          </a:p>
          <a:p>
            <a:pPr algn="r" rtl="1"/>
            <a:r>
              <a:rPr lang="fa-IR" dirty="0" smtClean="0">
                <a:solidFill>
                  <a:schemeClr val="accent6">
                    <a:lumMod val="75000"/>
                  </a:schemeClr>
                </a:solidFill>
                <a:cs typeface="B Yekan" pitchFamily="2" charset="-78"/>
              </a:rPr>
              <a:t>مثال: </a:t>
            </a:r>
            <a:r>
              <a:rPr lang="fa-IR" dirty="0" smtClean="0">
                <a:solidFill>
                  <a:srgbClr val="602E04"/>
                </a:solidFill>
                <a:cs typeface="B Yekan" pitchFamily="2" charset="-78"/>
              </a:rPr>
              <a:t>چه کاربردهای دیگری برای قوطی کنسرو می توان تصور کرد؟</a:t>
            </a:r>
          </a:p>
          <a:p>
            <a:pPr algn="r" rtl="1"/>
            <a:endParaRPr lang="fa-IR" dirty="0" smtClean="0">
              <a:solidFill>
                <a:schemeClr val="accent6">
                  <a:lumMod val="75000"/>
                </a:schemeClr>
              </a:solidFill>
              <a:cs typeface="B Yeka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تفکر واگرا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algn="r" rtl="1"/>
            <a:endParaRPr lang="fa-IR" sz="2800" dirty="0" smtClean="0">
              <a:solidFill>
                <a:srgbClr val="602E04"/>
              </a:solidFill>
              <a:cs typeface="B Yekan" pitchFamily="2" charset="-78"/>
            </a:endParaRPr>
          </a:p>
          <a:p>
            <a:pPr rtl="1"/>
            <a:r>
              <a:rPr lang="fa-IR" sz="4400" dirty="0" smtClean="0">
                <a:solidFill>
                  <a:schemeClr val="accent6">
                    <a:lumMod val="75000"/>
                  </a:schemeClr>
                </a:solidFill>
                <a:cs typeface="B Yekan" pitchFamily="2" charset="-78"/>
              </a:rPr>
              <a:t>روش ارتباط اجباری</a:t>
            </a: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روش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rtl="1"/>
            <a:r>
              <a:rPr lang="fa-IR" sz="5400" dirty="0" smtClean="0">
                <a:solidFill>
                  <a:schemeClr val="accent6">
                    <a:lumMod val="75000"/>
                  </a:schemeClr>
                </a:solidFill>
                <a:cs typeface="B Yekan" pitchFamily="2" charset="-78"/>
              </a:rPr>
              <a:t>روش فهرست صفات</a:t>
            </a:r>
          </a:p>
          <a:p>
            <a:pPr algn="r" rtl="1"/>
            <a:r>
              <a:rPr lang="ar-SA" dirty="0" smtClean="0">
                <a:solidFill>
                  <a:srgbClr val="602E04"/>
                </a:solidFill>
                <a:cs typeface="B Yekan" pitchFamily="2" charset="-78"/>
              </a:rPr>
              <a:t>تقسيم يك موضوع به اجزاي كوچك‌تر و بررسي جداگانه هر جزء </a:t>
            </a:r>
            <a:r>
              <a:rPr lang="fa-IR" dirty="0" smtClean="0">
                <a:solidFill>
                  <a:srgbClr val="602E04"/>
                </a:solidFill>
                <a:cs typeface="B Yekan" pitchFamily="2" charset="-78"/>
              </a:rPr>
              <a:t>  </a:t>
            </a:r>
          </a:p>
          <a:p>
            <a:pPr algn="r" rtl="1"/>
            <a:r>
              <a:rPr lang="ar-SA" dirty="0" smtClean="0">
                <a:solidFill>
                  <a:srgbClr val="602E04"/>
                </a:solidFill>
                <a:cs typeface="B Yekan" pitchFamily="2" charset="-78"/>
              </a:rPr>
              <a:t>چگونه مي‌توان تغييرات مثبتي روي كليه ويژگي‌هاي آن انجام داد. </a:t>
            </a:r>
            <a:endParaRPr lang="fa-IR" dirty="0" smtClean="0">
              <a:solidFill>
                <a:srgbClr val="602E04"/>
              </a:solidFill>
              <a:cs typeface="B Yekan" pitchFamily="2" charset="-78"/>
            </a:endParaRPr>
          </a:p>
          <a:p>
            <a:pPr algn="r" rtl="1"/>
            <a:r>
              <a:rPr lang="ar-SA" dirty="0" smtClean="0">
                <a:solidFill>
                  <a:srgbClr val="602E04"/>
                </a:solidFill>
                <a:cs typeface="B Yekan" pitchFamily="2" charset="-78"/>
              </a:rPr>
              <a:t>ويژگي‌ها شامل شكل اندازه كاربرد رنگ و ... </a:t>
            </a:r>
            <a:endParaRPr lang="fa-IR" dirty="0" smtClean="0">
              <a:solidFill>
                <a:srgbClr val="602E04"/>
              </a:solidFill>
              <a:cs typeface="B Yekan" pitchFamily="2" charset="-78"/>
            </a:endParaRPr>
          </a:p>
          <a:p>
            <a:pPr algn="r" rtl="1"/>
            <a:r>
              <a:rPr lang="ar-SA" dirty="0" smtClean="0">
                <a:solidFill>
                  <a:srgbClr val="602E04"/>
                </a:solidFill>
                <a:cs typeface="B Yekan" pitchFamily="2" charset="-78"/>
              </a:rPr>
              <a:t>بررسي به صورت بارش فكري انجام مي‌شود.</a:t>
            </a:r>
            <a:endParaRPr lang="fa-IR" dirty="0" smtClean="0">
              <a:solidFill>
                <a:srgbClr val="602E04"/>
              </a:solidFill>
              <a:cs typeface="B Yekan" pitchFamily="2" charset="-78"/>
            </a:endParaRPr>
          </a:p>
          <a:p>
            <a:pPr algn="r" rtl="1"/>
            <a:endParaRPr lang="fa-IR" dirty="0" smtClean="0">
              <a:solidFill>
                <a:srgbClr val="602E04"/>
              </a:solidFill>
              <a:cs typeface="B Yeka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روش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rtl="1"/>
            <a:r>
              <a:rPr lang="fa-IR" sz="5400" dirty="0" smtClean="0">
                <a:solidFill>
                  <a:schemeClr val="accent6">
                    <a:lumMod val="75000"/>
                  </a:schemeClr>
                </a:solidFill>
                <a:cs typeface="B Yekan" pitchFamily="2" charset="-78"/>
              </a:rPr>
              <a:t>روش فهرست صفات</a:t>
            </a:r>
          </a:p>
          <a:p>
            <a:pPr algn="r" rtl="1"/>
            <a:endParaRPr lang="fa-IR" sz="4000" dirty="0" smtClean="0">
              <a:solidFill>
                <a:schemeClr val="accent6">
                  <a:lumMod val="75000"/>
                </a:schemeClr>
              </a:solidFill>
              <a:cs typeface="B Yekan" pitchFamily="2" charset="-78"/>
            </a:endParaRPr>
          </a:p>
          <a:p>
            <a:pPr algn="r" rtl="1"/>
            <a:r>
              <a:rPr lang="fa-IR" sz="4000" dirty="0" smtClean="0">
                <a:solidFill>
                  <a:schemeClr val="accent6">
                    <a:lumMod val="75000"/>
                  </a:schemeClr>
                </a:solidFill>
                <a:cs typeface="B Yekan" pitchFamily="2" charset="-78"/>
              </a:rPr>
              <a:t>مثال:</a:t>
            </a:r>
          </a:p>
          <a:p>
            <a:pPr algn="r" rtl="1"/>
            <a:r>
              <a:rPr lang="fa-IR" sz="4400" dirty="0" smtClean="0">
                <a:solidFill>
                  <a:srgbClr val="602E04"/>
                </a:solidFill>
                <a:cs typeface="B Yekan" pitchFamily="2" charset="-78"/>
              </a:rPr>
              <a:t>كيف:</a:t>
            </a:r>
            <a:r>
              <a:rPr lang="fa-IR" dirty="0" smtClean="0">
                <a:solidFill>
                  <a:srgbClr val="602E04"/>
                </a:solidFill>
                <a:cs typeface="B Yekan" pitchFamily="2" charset="-78"/>
              </a:rPr>
              <a:t> بدنه، بند، قفل، زيپ</a:t>
            </a:r>
          </a:p>
          <a:p>
            <a:pPr algn="r" rtl="1"/>
            <a:r>
              <a:rPr lang="ar-SA" sz="4400" dirty="0" smtClean="0">
                <a:solidFill>
                  <a:srgbClr val="602E04"/>
                </a:solidFill>
                <a:cs typeface="B Yekan" pitchFamily="2" charset="-78"/>
              </a:rPr>
              <a:t>ميز يا صندلي:</a:t>
            </a:r>
            <a:r>
              <a:rPr lang="ar-SA" dirty="0" smtClean="0">
                <a:solidFill>
                  <a:srgbClr val="602E04"/>
                </a:solidFill>
                <a:cs typeface="B Yekan" pitchFamily="2" charset="-78"/>
              </a:rPr>
              <a:t> پايه‌ها، جنس، رنگ، گوشه‌ها، لبه‌ها، چيدمان، اندازه</a:t>
            </a:r>
            <a:endParaRPr lang="fa-IR" dirty="0" smtClean="0">
              <a:solidFill>
                <a:srgbClr val="602E04"/>
              </a:solidFill>
              <a:cs typeface="B Yekan" pitchFamily="2" charset="-78"/>
            </a:endParaRPr>
          </a:p>
          <a:p>
            <a:pPr algn="r" rtl="1"/>
            <a:endParaRPr lang="fa-IR" dirty="0" smtClean="0">
              <a:solidFill>
                <a:srgbClr val="602E04"/>
              </a:solidFill>
              <a:cs typeface="B Yeka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روش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rtl="1"/>
            <a:r>
              <a:rPr lang="fa-IR" sz="5400" dirty="0" smtClean="0">
                <a:solidFill>
                  <a:schemeClr val="accent6">
                    <a:lumMod val="75000"/>
                  </a:schemeClr>
                </a:solidFill>
                <a:cs typeface="B Yekan" pitchFamily="2" charset="-78"/>
              </a:rPr>
              <a:t>روش فهرست سؤالات</a:t>
            </a:r>
          </a:p>
          <a:p>
            <a:pPr algn="r" rtl="1"/>
            <a:endParaRPr lang="fa-IR" dirty="0" smtClean="0">
              <a:solidFill>
                <a:srgbClr val="602E04"/>
              </a:solidFill>
              <a:cs typeface="B Yekan" pitchFamily="2" charset="-78"/>
            </a:endParaRPr>
          </a:p>
          <a:p>
            <a:pPr algn="r" rtl="1"/>
            <a:r>
              <a:rPr lang="fa-IR" sz="4400" dirty="0" smtClean="0">
                <a:solidFill>
                  <a:srgbClr val="602E04"/>
                </a:solidFill>
                <a:cs typeface="B Yekan" pitchFamily="2" charset="-78"/>
              </a:rPr>
              <a:t>کاربردهای دیگر		جانشین سازی</a:t>
            </a:r>
          </a:p>
          <a:p>
            <a:pPr algn="r" rtl="1"/>
            <a:r>
              <a:rPr lang="fa-IR" sz="4400" dirty="0" smtClean="0">
                <a:solidFill>
                  <a:srgbClr val="602E04"/>
                </a:solidFill>
                <a:cs typeface="B Yekan" pitchFamily="2" charset="-78"/>
              </a:rPr>
              <a:t>بزرگ نمایی			کوچک نمایی</a:t>
            </a:r>
          </a:p>
          <a:p>
            <a:pPr algn="r" rtl="1"/>
            <a:r>
              <a:rPr lang="fa-IR" sz="4400" dirty="0" smtClean="0">
                <a:solidFill>
                  <a:srgbClr val="602E04"/>
                </a:solidFill>
                <a:cs typeface="B Yekan" pitchFamily="2" charset="-78"/>
              </a:rPr>
              <a:t>وارونه سازی			ترکیب</a:t>
            </a:r>
          </a:p>
          <a:p>
            <a:pPr algn="r" rtl="1"/>
            <a:endParaRPr lang="fa-IR" dirty="0" smtClean="0">
              <a:solidFill>
                <a:srgbClr val="602E04"/>
              </a:solidFill>
              <a:cs typeface="B Yek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فهرست سؤالات  </a:t>
            </a:r>
            <a:r>
              <a:rPr lang="fa-IR" sz="2800" dirty="0" smtClean="0">
                <a:solidFill>
                  <a:srgbClr val="602E04"/>
                </a:solidFill>
                <a:cs typeface="B Yekan" pitchFamily="2" charset="-78"/>
                <a:sym typeface="Wingdings"/>
              </a:rPr>
              <a:t> بزرگ نمایی</a:t>
            </a:r>
            <a:endParaRPr lang="fa-IR" sz="2800"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بزرگ کردن چاقوهای چند کاره</a:t>
            </a:r>
            <a:endParaRPr lang="fa-IR" sz="2800" dirty="0">
              <a:solidFill>
                <a:srgbClr val="602E04"/>
              </a:solidFill>
              <a:cs typeface="B Yekan" pitchFamily="2" charset="-78"/>
            </a:endParaRPr>
          </a:p>
        </p:txBody>
      </p:sp>
      <p:pic>
        <p:nvPicPr>
          <p:cNvPr id="4" name="Picture 3" descr="japnese inventions 8 - Stupid Japan people's inventions">
            <a:hlinkClick r:id="rId2"/>
          </p:cNvPr>
          <p:cNvPicPr/>
          <p:nvPr/>
        </p:nvPicPr>
        <p:blipFill>
          <a:blip r:embed="rId3" cstate="print"/>
          <a:srcRect/>
          <a:stretch>
            <a:fillRect/>
          </a:stretch>
        </p:blipFill>
        <p:spPr bwMode="auto">
          <a:xfrm>
            <a:off x="406985" y="1500174"/>
            <a:ext cx="4022139"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فهرست صفات  </a:t>
            </a:r>
            <a:r>
              <a:rPr lang="fa-IR" sz="2800" dirty="0" smtClean="0">
                <a:solidFill>
                  <a:srgbClr val="602E04"/>
                </a:solidFill>
                <a:cs typeface="B Yekan" pitchFamily="2" charset="-78"/>
                <a:sym typeface="Wingdings"/>
              </a:rPr>
              <a:t> کاربرد</a:t>
            </a:r>
          </a:p>
          <a:p>
            <a:pPr algn="r" rtl="1"/>
            <a:r>
              <a:rPr lang="fa-IR" sz="2800" dirty="0" smtClean="0">
                <a:solidFill>
                  <a:srgbClr val="602E04"/>
                </a:solidFill>
                <a:cs typeface="B Yekan" pitchFamily="2" charset="-78"/>
              </a:rPr>
              <a:t>فهرست صفات  </a:t>
            </a:r>
            <a:r>
              <a:rPr lang="fa-IR" sz="2800" dirty="0" smtClean="0">
                <a:solidFill>
                  <a:srgbClr val="602E04"/>
                </a:solidFill>
                <a:cs typeface="B Yekan" pitchFamily="2" charset="-78"/>
                <a:sym typeface="Wingdings"/>
              </a:rPr>
              <a:t> ترکیب</a:t>
            </a:r>
          </a:p>
          <a:p>
            <a:pPr algn="r" rtl="1"/>
            <a:r>
              <a:rPr lang="fa-IR" sz="2800" dirty="0" smtClean="0">
                <a:solidFill>
                  <a:srgbClr val="602E04"/>
                </a:solidFill>
                <a:cs typeface="B Yekan" pitchFamily="2" charset="-78"/>
                <a:sym typeface="Wingdings"/>
              </a:rPr>
              <a:t>ارتباط اجباری</a:t>
            </a:r>
          </a:p>
          <a:p>
            <a:pPr algn="r" rtl="1"/>
            <a:r>
              <a:rPr lang="fa-IR" sz="2800" dirty="0" smtClean="0">
                <a:solidFill>
                  <a:srgbClr val="602E04"/>
                </a:solidFill>
                <a:cs typeface="B Yekan" pitchFamily="2" charset="-78"/>
                <a:sym typeface="Wingdings"/>
              </a:rPr>
              <a:t>کاربرد دیگر</a:t>
            </a:r>
            <a:endParaRPr lang="fa-IR" sz="2800"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کفش مناسب برای سوسک کشی</a:t>
            </a:r>
            <a:endParaRPr lang="fa-IR" sz="2800" dirty="0">
              <a:solidFill>
                <a:srgbClr val="602E04"/>
              </a:solidFill>
              <a:cs typeface="B Yekan" pitchFamily="2" charset="-78"/>
            </a:endParaRPr>
          </a:p>
        </p:txBody>
      </p:sp>
      <p:pic>
        <p:nvPicPr>
          <p:cNvPr id="6" name="Picture 5" descr="japnese inventions 4 - Stupid Japan people's inventions">
            <a:hlinkClick r:id="rId2"/>
          </p:cNvPr>
          <p:cNvPicPr/>
          <p:nvPr/>
        </p:nvPicPr>
        <p:blipFill>
          <a:blip r:embed="rId3" cstate="print"/>
          <a:srcRect/>
          <a:stretch>
            <a:fillRect/>
          </a:stretch>
        </p:blipFill>
        <p:spPr bwMode="auto">
          <a:xfrm>
            <a:off x="593453" y="1571612"/>
            <a:ext cx="3692795"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صفات  </a:t>
            </a:r>
            <a:r>
              <a:rPr lang="fa-IR" sz="2800" dirty="0" smtClean="0">
                <a:solidFill>
                  <a:srgbClr val="602E04"/>
                </a:solidFill>
                <a:cs typeface="B Yekan" pitchFamily="2" charset="-78"/>
                <a:sym typeface="Wingdings"/>
              </a:rPr>
              <a:t> کاربرد</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جانشین سازی</a:t>
            </a:r>
          </a:p>
          <a:p>
            <a:pPr algn="r" rtl="1"/>
            <a:r>
              <a:rPr lang="fa-IR" sz="2800" dirty="0" smtClean="0">
                <a:solidFill>
                  <a:srgbClr val="602E04"/>
                </a:solidFill>
                <a:cs typeface="B Yekan" pitchFamily="2" charset="-78"/>
                <a:sym typeface="Wingdings"/>
              </a:rPr>
              <a:t>ارتباط اجباری</a:t>
            </a:r>
            <a:endParaRPr lang="fa-IR" sz="2800"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فندک ذره بینی (آفتابی)</a:t>
            </a:r>
            <a:endParaRPr lang="fa-IR" sz="2800" dirty="0">
              <a:solidFill>
                <a:srgbClr val="602E04"/>
              </a:solidFill>
              <a:cs typeface="B Yekan" pitchFamily="2" charset="-78"/>
            </a:endParaRPr>
          </a:p>
        </p:txBody>
      </p:sp>
      <p:pic>
        <p:nvPicPr>
          <p:cNvPr id="6" name="Picture 5" descr="japnese inventions 0 - Stupid Japan people's inventions">
            <a:hlinkClick r:id="rId2"/>
          </p:cNvPr>
          <p:cNvPicPr/>
          <p:nvPr/>
        </p:nvPicPr>
        <p:blipFill>
          <a:blip r:embed="rId3" cstate="print"/>
          <a:srcRect/>
          <a:stretch>
            <a:fillRect/>
          </a:stretch>
        </p:blipFill>
        <p:spPr bwMode="auto">
          <a:xfrm>
            <a:off x="714347" y="1857364"/>
            <a:ext cx="3680739"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صفات  </a:t>
            </a:r>
            <a:r>
              <a:rPr lang="fa-IR" sz="2800" dirty="0" smtClean="0">
                <a:solidFill>
                  <a:srgbClr val="602E04"/>
                </a:solidFill>
                <a:cs typeface="B Yekan" pitchFamily="2" charset="-78"/>
                <a:sym typeface="Wingdings"/>
              </a:rPr>
              <a:t> شکل</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ترکیب</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وارونه سازی</a:t>
            </a:r>
          </a:p>
          <a:p>
            <a:pPr algn="r" rtl="1"/>
            <a:r>
              <a:rPr lang="fa-IR" sz="2800" dirty="0" smtClean="0">
                <a:solidFill>
                  <a:srgbClr val="602E04"/>
                </a:solidFill>
                <a:cs typeface="B Yekan" pitchFamily="2" charset="-78"/>
                <a:sym typeface="Wingdings"/>
              </a:rPr>
              <a:t>ارتباط اجباری</a:t>
            </a:r>
            <a:endParaRPr lang="fa-IR" sz="2800"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دستگیره سیار اتوبوس</a:t>
            </a:r>
            <a:endParaRPr lang="fa-IR" sz="2800" dirty="0">
              <a:solidFill>
                <a:srgbClr val="602E04"/>
              </a:solidFill>
              <a:cs typeface="B Yekan" pitchFamily="2" charset="-78"/>
            </a:endParaRPr>
          </a:p>
        </p:txBody>
      </p:sp>
      <p:pic>
        <p:nvPicPr>
          <p:cNvPr id="5" name="Picture 4" descr="18 - Stupid Japan people's inventions">
            <a:hlinkClick r:id="rId2"/>
          </p:cNvPr>
          <p:cNvPicPr/>
          <p:nvPr/>
        </p:nvPicPr>
        <p:blipFill>
          <a:blip r:embed="rId3" cstate="print"/>
          <a:srcRect r="31000"/>
          <a:stretch>
            <a:fillRect/>
          </a:stretch>
        </p:blipFill>
        <p:spPr bwMode="auto">
          <a:xfrm>
            <a:off x="357158" y="1674143"/>
            <a:ext cx="4286280" cy="4683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فهرست صفات  </a:t>
            </a:r>
            <a:r>
              <a:rPr lang="fa-IR" sz="2800" dirty="0" smtClean="0">
                <a:solidFill>
                  <a:srgbClr val="602E04"/>
                </a:solidFill>
                <a:cs typeface="B Yekan" pitchFamily="2" charset="-78"/>
                <a:sym typeface="Wingdings"/>
              </a:rPr>
              <a:t> کاربرد</a:t>
            </a:r>
          </a:p>
          <a:p>
            <a:pPr algn="r" rtl="1"/>
            <a:r>
              <a:rPr lang="fa-IR" sz="2800" dirty="0" smtClean="0">
                <a:solidFill>
                  <a:srgbClr val="602E04"/>
                </a:solidFill>
                <a:cs typeface="B Yekan" pitchFamily="2" charset="-78"/>
              </a:rPr>
              <a:t>فهرست صفات  </a:t>
            </a:r>
            <a:r>
              <a:rPr lang="fa-IR" sz="2800" dirty="0" smtClean="0">
                <a:solidFill>
                  <a:srgbClr val="602E04"/>
                </a:solidFill>
                <a:cs typeface="B Yekan" pitchFamily="2" charset="-78"/>
                <a:sym typeface="Wingdings"/>
              </a:rPr>
              <a:t> ترکیب</a:t>
            </a:r>
          </a:p>
          <a:p>
            <a:pPr algn="r" rtl="1"/>
            <a:r>
              <a:rPr lang="fa-IR" sz="2800" dirty="0" smtClean="0">
                <a:solidFill>
                  <a:srgbClr val="602E04"/>
                </a:solidFill>
                <a:cs typeface="B Yekan" pitchFamily="2" charset="-78"/>
                <a:sym typeface="Wingdings"/>
              </a:rPr>
              <a:t>ارتباط اجباری</a:t>
            </a:r>
            <a:endParaRPr lang="fa-IR" sz="2800"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کروات جادار</a:t>
            </a:r>
            <a:endParaRPr lang="fa-IR" sz="2800" dirty="0">
              <a:solidFill>
                <a:srgbClr val="602E04"/>
              </a:solidFill>
              <a:cs typeface="B Yekan" pitchFamily="2" charset="-78"/>
            </a:endParaRPr>
          </a:p>
        </p:txBody>
      </p:sp>
      <p:pic>
        <p:nvPicPr>
          <p:cNvPr id="5" name="Picture 4" descr="japnese inventions 5 - Stupid Japan people's inventions">
            <a:hlinkClick r:id="rId2"/>
          </p:cNvPr>
          <p:cNvPicPr/>
          <p:nvPr/>
        </p:nvPicPr>
        <p:blipFill>
          <a:blip r:embed="rId3" cstate="print"/>
          <a:srcRect/>
          <a:stretch>
            <a:fillRect/>
          </a:stretch>
        </p:blipFill>
        <p:spPr bwMode="auto">
          <a:xfrm>
            <a:off x="500054" y="1614510"/>
            <a:ext cx="28575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موانع خلاقیت</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rtl="1"/>
            <a:endParaRPr lang="fa-IR" sz="4400" dirty="0" smtClean="0">
              <a:solidFill>
                <a:srgbClr val="602E04"/>
              </a:solidFill>
              <a:cs typeface="B Yekan" pitchFamily="2" charset="-78"/>
            </a:endParaRPr>
          </a:p>
          <a:p>
            <a:pPr rtl="1"/>
            <a:r>
              <a:rPr lang="fa-IR" sz="4400" dirty="0" smtClean="0">
                <a:solidFill>
                  <a:srgbClr val="602E04"/>
                </a:solidFill>
                <a:cs typeface="B Yekan" pitchFamily="2" charset="-78"/>
              </a:rPr>
              <a:t>چطور می توان چهار درخت را طوری کاشت که فاصله همه آن ها دو به دو مساوی باشد؟</a:t>
            </a:r>
          </a:p>
          <a:p>
            <a:pPr rtl="1"/>
            <a:endParaRPr lang="fa-IR" sz="4000" dirty="0" smtClean="0">
              <a:solidFill>
                <a:schemeClr val="accent6">
                  <a:lumMod val="75000"/>
                </a:schemeClr>
              </a:solidFill>
              <a:cs typeface="B Yeka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صفات  </a:t>
            </a:r>
            <a:r>
              <a:rPr lang="fa-IR" sz="2800" dirty="0" smtClean="0">
                <a:solidFill>
                  <a:srgbClr val="602E04"/>
                </a:solidFill>
                <a:cs typeface="B Yekan" pitchFamily="2" charset="-78"/>
                <a:sym typeface="Wingdings"/>
              </a:rPr>
              <a:t> کاربر د</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جانشین سازی</a:t>
            </a: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دست مصنوعی برای محافظت از دست در مقابل بریدن</a:t>
            </a:r>
            <a:endParaRPr lang="fa-IR" sz="2800" dirty="0">
              <a:solidFill>
                <a:srgbClr val="602E04"/>
              </a:solidFill>
              <a:cs typeface="B Yekan" pitchFamily="2" charset="-78"/>
            </a:endParaRPr>
          </a:p>
        </p:txBody>
      </p:sp>
      <p:pic>
        <p:nvPicPr>
          <p:cNvPr id="6" name="Picture 5" descr="16 - Stupid Japan people's inventions">
            <a:hlinkClick r:id="rId2"/>
          </p:cNvPr>
          <p:cNvPicPr/>
          <p:nvPr/>
        </p:nvPicPr>
        <p:blipFill>
          <a:blip r:embed="rId3" cstate="print"/>
          <a:srcRect l="52500" b="39245"/>
          <a:stretch>
            <a:fillRect/>
          </a:stretch>
        </p:blipFill>
        <p:spPr bwMode="auto">
          <a:xfrm>
            <a:off x="571471" y="2071678"/>
            <a:ext cx="4134311"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صفات  </a:t>
            </a:r>
            <a:r>
              <a:rPr lang="fa-IR" sz="2800" dirty="0" smtClean="0">
                <a:solidFill>
                  <a:srgbClr val="602E04"/>
                </a:solidFill>
                <a:cs typeface="B Yekan" pitchFamily="2" charset="-78"/>
                <a:sym typeface="Wingdings"/>
              </a:rPr>
              <a:t> کاربر د</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جانشین سازی</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کاربرد دیگر</a:t>
            </a: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خواب راحت در مترو بدون </a:t>
            </a:r>
          </a:p>
          <a:p>
            <a:pPr algn="r" rtl="1"/>
            <a:r>
              <a:rPr lang="fa-IR" sz="2800" dirty="0" smtClean="0">
                <a:solidFill>
                  <a:srgbClr val="602E04"/>
                </a:solidFill>
                <a:cs typeface="B Yekan" pitchFamily="2" charset="-78"/>
              </a:rPr>
              <a:t>افتادن سر</a:t>
            </a:r>
            <a:endParaRPr lang="fa-IR" sz="2800" dirty="0">
              <a:solidFill>
                <a:srgbClr val="602E04"/>
              </a:solidFill>
              <a:cs typeface="B Yekan" pitchFamily="2" charset="-78"/>
            </a:endParaRPr>
          </a:p>
        </p:txBody>
      </p:sp>
      <p:pic>
        <p:nvPicPr>
          <p:cNvPr id="5" name="Picture 4" descr="13 - Stupid Japan people's inventions">
            <a:hlinkClick r:id="rId2"/>
          </p:cNvPr>
          <p:cNvPicPr/>
          <p:nvPr/>
        </p:nvPicPr>
        <p:blipFill>
          <a:blip r:embed="rId3" cstate="print"/>
          <a:srcRect/>
          <a:stretch>
            <a:fillRect/>
          </a:stretch>
        </p:blipFill>
        <p:spPr bwMode="auto">
          <a:xfrm>
            <a:off x="357158" y="3000372"/>
            <a:ext cx="4407484" cy="3429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صفات  </a:t>
            </a:r>
            <a:r>
              <a:rPr lang="fa-IR" sz="2800" dirty="0" smtClean="0">
                <a:solidFill>
                  <a:srgbClr val="602E04"/>
                </a:solidFill>
                <a:cs typeface="B Yekan" pitchFamily="2" charset="-78"/>
                <a:sym typeface="Wingdings"/>
              </a:rPr>
              <a:t> کاربر د</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تغییر</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کاربرد دیگر</a:t>
            </a: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خنک کن غذا</a:t>
            </a:r>
            <a:endParaRPr lang="fa-IR" sz="2800" dirty="0">
              <a:solidFill>
                <a:srgbClr val="602E04"/>
              </a:solidFill>
              <a:cs typeface="B Yekan" pitchFamily="2" charset="-78"/>
            </a:endParaRPr>
          </a:p>
        </p:txBody>
      </p:sp>
      <p:pic>
        <p:nvPicPr>
          <p:cNvPr id="6" name="Picture 5" descr="12 - Stupid Japan people's inventions">
            <a:hlinkClick r:id="rId2"/>
          </p:cNvPr>
          <p:cNvPicPr/>
          <p:nvPr/>
        </p:nvPicPr>
        <p:blipFill>
          <a:blip r:embed="rId3" cstate="print"/>
          <a:srcRect t="25753" r="43000"/>
          <a:stretch>
            <a:fillRect/>
          </a:stretch>
        </p:blipFill>
        <p:spPr bwMode="auto">
          <a:xfrm>
            <a:off x="333778" y="2214554"/>
            <a:ext cx="4595412"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786446" y="1643050"/>
            <a:ext cx="307183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a:t>
            </a:r>
            <a:r>
              <a:rPr lang="fa-IR" sz="2800" dirty="0" smtClean="0">
                <a:solidFill>
                  <a:srgbClr val="602E04"/>
                </a:solidFill>
                <a:cs typeface="B Yekan" pitchFamily="2" charset="-78"/>
                <a:sym typeface="Wingdings"/>
              </a:rPr>
              <a:t> تعدیل</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پوشش برای سر ماهی</a:t>
            </a:r>
            <a:endParaRPr lang="fa-IR" sz="2800" dirty="0">
              <a:solidFill>
                <a:srgbClr val="602E04"/>
              </a:solidFill>
              <a:cs typeface="B Yekan" pitchFamily="2" charset="-78"/>
            </a:endParaRPr>
          </a:p>
        </p:txBody>
      </p:sp>
      <p:pic>
        <p:nvPicPr>
          <p:cNvPr id="7" name="Picture 6" descr="06 - Stupid Japan people's inventions">
            <a:hlinkClick r:id="rId2"/>
          </p:cNvPr>
          <p:cNvPicPr/>
          <p:nvPr/>
        </p:nvPicPr>
        <p:blipFill>
          <a:blip r:embed="rId3" cstate="print"/>
          <a:srcRect/>
          <a:stretch>
            <a:fillRect/>
          </a:stretch>
        </p:blipFill>
        <p:spPr bwMode="auto">
          <a:xfrm>
            <a:off x="357158" y="2571744"/>
            <a:ext cx="5451296" cy="3957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تلاش برای رفع </a:t>
            </a:r>
            <a:r>
              <a:rPr lang="fa-IR" sz="2800" u="sng" dirty="0" smtClean="0">
                <a:solidFill>
                  <a:srgbClr val="602E04"/>
                </a:solidFill>
                <a:cs typeface="B Yekan" pitchFamily="2" charset="-78"/>
              </a:rPr>
              <a:t>نیاز</a:t>
            </a:r>
            <a:endParaRPr lang="fa-IR" sz="2800" u="sng" dirty="0" smtClean="0">
              <a:solidFill>
                <a:srgbClr val="602E04"/>
              </a:solidFill>
              <a:cs typeface="B Yekan" pitchFamily="2" charset="-78"/>
              <a:sym typeface="Wingdings"/>
            </a:endParaRP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میز لپ تاپ</a:t>
            </a:r>
            <a:endParaRPr lang="fa-IR" sz="2800" dirty="0">
              <a:solidFill>
                <a:srgbClr val="602E04"/>
              </a:solidFill>
              <a:cs typeface="B Yekan" pitchFamily="2" charset="-78"/>
            </a:endParaRPr>
          </a:p>
        </p:txBody>
      </p:sp>
      <p:pic>
        <p:nvPicPr>
          <p:cNvPr id="6" name="Picture 5" descr="Cool inventions 5"/>
          <p:cNvPicPr/>
          <p:nvPr/>
        </p:nvPicPr>
        <p:blipFill>
          <a:blip r:embed="rId2" cstate="print"/>
          <a:srcRect/>
          <a:stretch>
            <a:fillRect/>
          </a:stretch>
        </p:blipFill>
        <p:spPr bwMode="auto">
          <a:xfrm>
            <a:off x="357158" y="1785926"/>
            <a:ext cx="466725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500562" y="1643050"/>
            <a:ext cx="4357718" cy="4857784"/>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فهرست صفات  </a:t>
            </a:r>
            <a:r>
              <a:rPr lang="fa-IR" sz="2800" dirty="0" smtClean="0">
                <a:solidFill>
                  <a:srgbClr val="602E04"/>
                </a:solidFill>
                <a:cs typeface="B Yekan" pitchFamily="2" charset="-78"/>
                <a:sym typeface="Wingdings"/>
              </a:rPr>
              <a:t> محل</a:t>
            </a:r>
          </a:p>
          <a:p>
            <a:pPr algn="r" rtl="1"/>
            <a:r>
              <a:rPr lang="fa-IR" sz="2800" dirty="0" smtClean="0">
                <a:solidFill>
                  <a:srgbClr val="602E04"/>
                </a:solidFill>
                <a:cs typeface="B Yekan" pitchFamily="2" charset="-78"/>
              </a:rPr>
              <a:t>فهرست سؤالات  </a:t>
            </a:r>
            <a:r>
              <a:rPr lang="fa-IR" sz="2800" dirty="0" smtClean="0">
                <a:solidFill>
                  <a:srgbClr val="602E04"/>
                </a:solidFill>
                <a:cs typeface="B Yekan" pitchFamily="2" charset="-78"/>
                <a:sym typeface="Wingdings"/>
              </a:rPr>
              <a:t> تغییر</a:t>
            </a:r>
            <a:endParaRPr lang="fa-IR" sz="2800"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جادستمال کاغذی سیار برای سرماخورده ها</a:t>
            </a:r>
            <a:endParaRPr lang="fa-IR" sz="2800" dirty="0">
              <a:solidFill>
                <a:srgbClr val="602E04"/>
              </a:solidFill>
              <a:cs typeface="B Yekan" pitchFamily="2" charset="-78"/>
            </a:endParaRPr>
          </a:p>
        </p:txBody>
      </p:sp>
      <p:pic>
        <p:nvPicPr>
          <p:cNvPr id="5" name="Picture 4" descr="japnese inventions 2 - Stupid Japan people's inventions">
            <a:hlinkClick r:id="rId2"/>
          </p:cNvPr>
          <p:cNvPicPr/>
          <p:nvPr/>
        </p:nvPicPr>
        <p:blipFill>
          <a:blip r:embed="rId3" cstate="print"/>
          <a:srcRect/>
          <a:stretch>
            <a:fillRect/>
          </a:stretch>
        </p:blipFill>
        <p:spPr bwMode="auto">
          <a:xfrm>
            <a:off x="714348" y="1785926"/>
            <a:ext cx="3447762"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 ترکیب</a:t>
            </a:r>
            <a:endParaRPr lang="fa-IR" sz="2800" dirty="0" smtClean="0">
              <a:solidFill>
                <a:srgbClr val="602E04"/>
              </a:solidFill>
              <a:cs typeface="B Yekan" pitchFamily="2" charset="-78"/>
              <a:sym typeface="Wingdings"/>
            </a:endParaRP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چاقوی همه کاره!!</a:t>
            </a:r>
            <a:endParaRPr lang="fa-IR" sz="2800" dirty="0">
              <a:solidFill>
                <a:srgbClr val="602E04"/>
              </a:solidFill>
              <a:cs typeface="B Yekan" pitchFamily="2" charset="-78"/>
            </a:endParaRPr>
          </a:p>
        </p:txBody>
      </p:sp>
      <p:pic>
        <p:nvPicPr>
          <p:cNvPr id="5" name="Picture 4" descr="Cool inventions 7"/>
          <p:cNvPicPr/>
          <p:nvPr/>
        </p:nvPicPr>
        <p:blipFill>
          <a:blip r:embed="rId2" cstate="print"/>
          <a:srcRect/>
          <a:stretch>
            <a:fillRect/>
          </a:stretch>
        </p:blipFill>
        <p:spPr bwMode="auto">
          <a:xfrm>
            <a:off x="642910" y="1928802"/>
            <a:ext cx="466725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کوچک نمایی</a:t>
            </a:r>
          </a:p>
          <a:p>
            <a:pPr algn="r" rtl="1"/>
            <a:r>
              <a:rPr lang="fa-IR" sz="2800" dirty="0" smtClean="0">
                <a:solidFill>
                  <a:srgbClr val="602E04"/>
                </a:solidFill>
                <a:cs typeface="B Yekan" pitchFamily="2" charset="-78"/>
                <a:sym typeface="Wingdings"/>
              </a:rPr>
              <a:t>ف صفات: کاربرد</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کشوی زیر پله</a:t>
            </a:r>
            <a:endParaRPr lang="fa-IR" sz="2800" dirty="0">
              <a:solidFill>
                <a:srgbClr val="602E04"/>
              </a:solidFill>
              <a:cs typeface="B Yekan" pitchFamily="2" charset="-78"/>
            </a:endParaRPr>
          </a:p>
        </p:txBody>
      </p:sp>
      <p:pic>
        <p:nvPicPr>
          <p:cNvPr id="7" name="Picture 6" descr="Cool inventions 13"/>
          <p:cNvPicPr/>
          <p:nvPr/>
        </p:nvPicPr>
        <p:blipFill>
          <a:blip r:embed="rId2" cstate="print"/>
          <a:srcRect/>
          <a:stretch>
            <a:fillRect/>
          </a:stretch>
        </p:blipFill>
        <p:spPr bwMode="auto">
          <a:xfrm>
            <a:off x="285720" y="2143116"/>
            <a:ext cx="5266014" cy="4329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تعدیل و تغییر</a:t>
            </a:r>
          </a:p>
          <a:p>
            <a:pPr algn="r" rtl="1"/>
            <a:r>
              <a:rPr lang="fa-IR" sz="2800" dirty="0" smtClean="0">
                <a:solidFill>
                  <a:srgbClr val="602E04"/>
                </a:solidFill>
                <a:cs typeface="B Yekan" pitchFamily="2" charset="-78"/>
                <a:sym typeface="Wingdings"/>
              </a:rPr>
              <a:t>ف صفات: کاربرد</a:t>
            </a:r>
          </a:p>
          <a:p>
            <a:pPr algn="r" rtl="1"/>
            <a:r>
              <a:rPr lang="fa-IR" sz="2800" dirty="0" smtClean="0">
                <a:solidFill>
                  <a:srgbClr val="602E04"/>
                </a:solidFill>
                <a:cs typeface="B Yekan" pitchFamily="2" charset="-78"/>
                <a:sym typeface="Wingdings"/>
              </a:rPr>
              <a:t>ف صفات: ترکیب</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محل مدارک مخفی</a:t>
            </a:r>
            <a:endParaRPr lang="fa-IR" sz="2800" dirty="0">
              <a:solidFill>
                <a:srgbClr val="602E04"/>
              </a:solidFill>
              <a:cs typeface="B Yekan" pitchFamily="2" charset="-78"/>
            </a:endParaRPr>
          </a:p>
        </p:txBody>
      </p:sp>
      <p:pic>
        <p:nvPicPr>
          <p:cNvPr id="5" name="Picture 4" descr="Cool inventions 15"/>
          <p:cNvPicPr/>
          <p:nvPr/>
        </p:nvPicPr>
        <p:blipFill>
          <a:blip r:embed="rId2" cstate="print"/>
          <a:srcRect l="4037" r="3100"/>
          <a:stretch>
            <a:fillRect/>
          </a:stretch>
        </p:blipFill>
        <p:spPr bwMode="auto">
          <a:xfrm>
            <a:off x="285720" y="2285992"/>
            <a:ext cx="4929222" cy="4081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کوچک نمایی</a:t>
            </a:r>
          </a:p>
          <a:p>
            <a:pPr algn="r" rtl="1"/>
            <a:r>
              <a:rPr lang="fa-IR" sz="2800" dirty="0" smtClean="0">
                <a:solidFill>
                  <a:srgbClr val="602E04"/>
                </a:solidFill>
                <a:cs typeface="B Yekan" pitchFamily="2" charset="-78"/>
                <a:sym typeface="Wingdings"/>
              </a:rPr>
              <a:t>ف صفات: بدنه</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نبردبان صرفه جویانه</a:t>
            </a:r>
            <a:endParaRPr lang="fa-IR" sz="2800" dirty="0">
              <a:solidFill>
                <a:srgbClr val="602E04"/>
              </a:solidFill>
              <a:cs typeface="B Yekan" pitchFamily="2" charset="-78"/>
            </a:endParaRPr>
          </a:p>
        </p:txBody>
      </p:sp>
      <p:pic>
        <p:nvPicPr>
          <p:cNvPr id="6" name="Picture 5" descr="Cool inventions 19"/>
          <p:cNvPicPr/>
          <p:nvPr/>
        </p:nvPicPr>
        <p:blipFill>
          <a:blip r:embed="rId2" cstate="print"/>
          <a:srcRect l="19325" r="19325"/>
          <a:stretch>
            <a:fillRect/>
          </a:stretch>
        </p:blipFill>
        <p:spPr bwMode="auto">
          <a:xfrm>
            <a:off x="714348" y="1658772"/>
            <a:ext cx="3286148" cy="4808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موانع خلاقیت</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rtl="1"/>
            <a:r>
              <a:rPr lang="fa-IR" sz="4400" dirty="0" smtClean="0">
                <a:solidFill>
                  <a:srgbClr val="602E04"/>
                </a:solidFill>
                <a:cs typeface="B Yekan" pitchFamily="2" charset="-78"/>
              </a:rPr>
              <a:t>چطور می توان یک مربع را به چهار قسمت مساوی تقسیم کرد؟</a:t>
            </a:r>
          </a:p>
          <a:p>
            <a:pPr algn="r" rtl="1"/>
            <a:endParaRPr lang="fa-IR" dirty="0" smtClean="0">
              <a:solidFill>
                <a:schemeClr val="accent6">
                  <a:lumMod val="75000"/>
                </a:schemeClr>
              </a:solidFill>
              <a:cs typeface="B Yekan" pitchFamily="2" charset="-78"/>
            </a:endParaRPr>
          </a:p>
        </p:txBody>
      </p:sp>
      <p:sp>
        <p:nvSpPr>
          <p:cNvPr id="4" name="Rectangle 3"/>
          <p:cNvSpPr/>
          <p:nvPr/>
        </p:nvSpPr>
        <p:spPr>
          <a:xfrm>
            <a:off x="3203848" y="3645024"/>
            <a:ext cx="2448272"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ترکیب</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en-US" sz="2800" dirty="0" smtClean="0">
                <a:solidFill>
                  <a:srgbClr val="602E04"/>
                </a:solidFill>
                <a:cs typeface="B Yekan" pitchFamily="2" charset="-78"/>
              </a:rPr>
              <a:t>Tea Bag</a:t>
            </a:r>
            <a:r>
              <a:rPr lang="fa-IR" sz="2800" dirty="0" smtClean="0">
                <a:solidFill>
                  <a:srgbClr val="602E04"/>
                </a:solidFill>
                <a:cs typeface="B Yekan" pitchFamily="2" charset="-78"/>
              </a:rPr>
              <a:t> تایمر دار</a:t>
            </a:r>
            <a:endParaRPr lang="fa-IR" sz="2800" dirty="0">
              <a:solidFill>
                <a:srgbClr val="602E04"/>
              </a:solidFill>
              <a:cs typeface="B Yekan" pitchFamily="2" charset="-78"/>
            </a:endParaRPr>
          </a:p>
        </p:txBody>
      </p:sp>
      <p:pic>
        <p:nvPicPr>
          <p:cNvPr id="5" name="Picture 4" descr="Cool inventions 27"/>
          <p:cNvPicPr/>
          <p:nvPr/>
        </p:nvPicPr>
        <p:blipFill>
          <a:blip r:embed="rId2" cstate="print"/>
          <a:srcRect/>
          <a:stretch>
            <a:fillRect/>
          </a:stretch>
        </p:blipFill>
        <p:spPr bwMode="auto">
          <a:xfrm>
            <a:off x="251520" y="1639633"/>
            <a:ext cx="4320480" cy="5018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r>
              <a:rPr lang="fa-IR" sz="2800" dirty="0" smtClean="0">
                <a:solidFill>
                  <a:srgbClr val="602E04"/>
                </a:solidFill>
                <a:cs typeface="B Yekan" pitchFamily="2" charset="-78"/>
              </a:rPr>
              <a:t>ف سؤالات: کوچک سازی</a:t>
            </a:r>
          </a:p>
          <a:p>
            <a:pPr algn="r" rtl="1"/>
            <a:r>
              <a:rPr lang="fa-IR" sz="2800" dirty="0" smtClean="0">
                <a:solidFill>
                  <a:srgbClr val="602E04"/>
                </a:solidFill>
                <a:cs typeface="B Yekan" pitchFamily="2" charset="-78"/>
              </a:rPr>
              <a:t>ف سؤالات: ترکیب</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سفره کیفی</a:t>
            </a:r>
            <a:endParaRPr lang="fa-IR" sz="2800" dirty="0">
              <a:solidFill>
                <a:srgbClr val="602E04"/>
              </a:solidFill>
              <a:cs typeface="B Yekan" pitchFamily="2" charset="-78"/>
            </a:endParaRPr>
          </a:p>
        </p:txBody>
      </p:sp>
      <p:pic>
        <p:nvPicPr>
          <p:cNvPr id="6" name="Picture 5" descr="Cool inventions 32"/>
          <p:cNvPicPr/>
          <p:nvPr/>
        </p:nvPicPr>
        <p:blipFill>
          <a:blip r:embed="rId2" cstate="print"/>
          <a:srcRect/>
          <a:stretch>
            <a:fillRect/>
          </a:stretch>
        </p:blipFill>
        <p:spPr bwMode="auto">
          <a:xfrm>
            <a:off x="251520" y="1578174"/>
            <a:ext cx="504056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بطری قیف دار</a:t>
            </a:r>
            <a:endParaRPr lang="fa-IR" sz="2800" dirty="0">
              <a:solidFill>
                <a:srgbClr val="602E04"/>
              </a:solidFill>
              <a:cs typeface="B Yekan" pitchFamily="2" charset="-78"/>
            </a:endParaRPr>
          </a:p>
        </p:txBody>
      </p:sp>
      <p:pic>
        <p:nvPicPr>
          <p:cNvPr id="5" name="Picture 4" descr="Cool inventions 39"/>
          <p:cNvPicPr/>
          <p:nvPr/>
        </p:nvPicPr>
        <p:blipFill>
          <a:blip r:embed="rId2" cstate="print"/>
          <a:srcRect/>
          <a:stretch>
            <a:fillRect/>
          </a:stretch>
        </p:blipFill>
        <p:spPr bwMode="auto">
          <a:xfrm>
            <a:off x="571472" y="1714488"/>
            <a:ext cx="2571768" cy="473746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323528" y="2132856"/>
            <a:ext cx="8424936" cy="4320480"/>
          </a:xfrm>
        </p:spPr>
        <p:txBody>
          <a:bodyPr>
            <a:normAutofit/>
          </a:bodyPr>
          <a:lstStyle/>
          <a:p>
            <a:pPr algn="r" rtl="1"/>
            <a:r>
              <a:rPr lang="fa-IR" sz="4400" dirty="0" smtClean="0">
                <a:solidFill>
                  <a:schemeClr val="accent6">
                    <a:lumMod val="50000"/>
                  </a:schemeClr>
                </a:solidFill>
                <a:cs typeface="B Yekan" pitchFamily="2" charset="-78"/>
              </a:rPr>
              <a:t>بعضی ها وقتی ساعت زنگ می زند آن را خاموش می کنند و دوباره می خوابند، چه راه حلی برای این موضوع به ذهنتان می رسد؟</a:t>
            </a:r>
            <a:endParaRPr lang="en-US" sz="4400" dirty="0">
              <a:solidFill>
                <a:schemeClr val="accent6">
                  <a:lumMod val="50000"/>
                </a:schemeClr>
              </a:solidFill>
              <a:cs typeface="B Yekan"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179512" y="1340768"/>
            <a:ext cx="2520280" cy="4680520"/>
          </a:xfrm>
        </p:spPr>
        <p:txBody>
          <a:bodyPr>
            <a:noAutofit/>
          </a:bodyPr>
          <a:lstStyle/>
          <a:p>
            <a:pPr algn="r" rtl="1"/>
            <a:r>
              <a:rPr lang="fa-IR" sz="2000" dirty="0" smtClean="0">
                <a:solidFill>
                  <a:schemeClr val="accent6">
                    <a:lumMod val="50000"/>
                  </a:schemeClr>
                </a:solidFill>
                <a:cs typeface="B Yekan" pitchFamily="2" charset="-78"/>
              </a:rPr>
              <a:t>اولا که هر وقت ازش ساعت را بپرسید، جواب می دهد. بعد هم که موقع بیدار شدن شد، اول به شما می گوید «آفتاب دمیده‌! بیدار شو عزیزم» ولی وقتی بیدار نشدید عربده می زند که «دستت رو از گوشت ور دار ! بیدار شو !» و در این مرحله تنها خاموش کردن اش این است که بسیار محکم و با خشونت، گلوی ساعت را بگیرید و فشار بدهید</a:t>
            </a:r>
            <a:endParaRPr lang="fa-IR" sz="2000" dirty="0">
              <a:solidFill>
                <a:schemeClr val="accent6">
                  <a:lumMod val="50000"/>
                </a:schemeClr>
              </a:solidFill>
              <a:cs typeface="B Yekan" pitchFamily="2" charset="-78"/>
            </a:endParaRPr>
          </a:p>
        </p:txBody>
      </p:sp>
      <p:pic>
        <p:nvPicPr>
          <p:cNvPr id="15362" name="Picture 2" descr="E:\خلاقیت جشنواره اختراع\Yahoo! Mail - javad_delshad@yahoo_com_files\ze001_mi1.jpg"/>
          <p:cNvPicPr>
            <a:picLocks noChangeAspect="1" noChangeArrowheads="1"/>
          </p:cNvPicPr>
          <p:nvPr/>
        </p:nvPicPr>
        <p:blipFill>
          <a:blip r:embed="rId2" cstate="print"/>
          <a:srcRect/>
          <a:stretch>
            <a:fillRect/>
          </a:stretch>
        </p:blipFill>
        <p:spPr bwMode="auto">
          <a:xfrm>
            <a:off x="3220963" y="1628800"/>
            <a:ext cx="5383485" cy="4785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pic>
        <p:nvPicPr>
          <p:cNvPr id="11266" name="Picture 2" descr="E:\خلاقیت جشنواره اختراع\Yahoo! Mail - javad_delshad@yahoo_com_files\sferathumb.jpg"/>
          <p:cNvPicPr>
            <a:picLocks noChangeAspect="1" noChangeArrowheads="1"/>
          </p:cNvPicPr>
          <p:nvPr/>
        </p:nvPicPr>
        <p:blipFill>
          <a:blip r:embed="rId2" cstate="print"/>
          <a:srcRect/>
          <a:stretch>
            <a:fillRect/>
          </a:stretch>
        </p:blipFill>
        <p:spPr bwMode="auto">
          <a:xfrm>
            <a:off x="2533515" y="1484783"/>
            <a:ext cx="6168515" cy="4824537"/>
          </a:xfrm>
          <a:prstGeom prst="rect">
            <a:avLst/>
          </a:prstGeom>
          <a:noFill/>
        </p:spPr>
      </p:pic>
      <p:sp>
        <p:nvSpPr>
          <p:cNvPr id="5" name="Subtitle 2"/>
          <p:cNvSpPr txBox="1">
            <a:spLocks/>
          </p:cNvSpPr>
          <p:nvPr/>
        </p:nvSpPr>
        <p:spPr>
          <a:xfrm>
            <a:off x="251520" y="1484784"/>
            <a:ext cx="2199188" cy="5112568"/>
          </a:xfrm>
          <a:prstGeom prst="rect">
            <a:avLst/>
          </a:prstGeom>
        </p:spPr>
        <p:txBody>
          <a:bodyPr vert="horz" lIns="91440" tIns="45720" rIns="91440" bIns="45720" rtlCol="0">
            <a:no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lang="fa-IR" sz="2000" dirty="0" smtClean="0">
                <a:solidFill>
                  <a:schemeClr val="accent6">
                    <a:lumMod val="50000"/>
                  </a:schemeClr>
                </a:solidFill>
                <a:cs typeface="B Yekan" pitchFamily="2" charset="-78"/>
              </a:rPr>
              <a:t>این ساعت از بالای سقف بر روی تخت شما آویزان می شود و به موقع زنگ می زند. کافی است یک دست به آن بزنید تا زنگ اش و چراغ اش خاموش شود ولی چند لحظه بعد زنگ و نور دوباره شروع خواهد شد ولی این بار ساعت کمی بالاتر رفته است ! هربار که خاموش اش کنید کمی بالاتر می رود و دوباره زنگ می زند !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pic>
        <p:nvPicPr>
          <p:cNvPr id="14338" name="Picture 2" descr="E:\خلاقیت جشنواره اختراع\Yahoo! Mail - javad_delshad@yahoo_com_files\puzzleam.jpg"/>
          <p:cNvPicPr>
            <a:picLocks noChangeAspect="1" noChangeArrowheads="1"/>
          </p:cNvPicPr>
          <p:nvPr/>
        </p:nvPicPr>
        <p:blipFill>
          <a:blip r:embed="rId2" cstate="print"/>
          <a:srcRect/>
          <a:stretch>
            <a:fillRect/>
          </a:stretch>
        </p:blipFill>
        <p:spPr bwMode="auto">
          <a:xfrm>
            <a:off x="4139952" y="1772816"/>
            <a:ext cx="4608512" cy="4608512"/>
          </a:xfrm>
          <a:prstGeom prst="rect">
            <a:avLst/>
          </a:prstGeom>
          <a:noFill/>
        </p:spPr>
      </p:pic>
      <p:sp>
        <p:nvSpPr>
          <p:cNvPr id="6" name="Subtitle 2"/>
          <p:cNvSpPr>
            <a:spLocks noGrp="1"/>
          </p:cNvSpPr>
          <p:nvPr>
            <p:ph type="subTitle" idx="1"/>
          </p:nvPr>
        </p:nvSpPr>
        <p:spPr>
          <a:xfrm>
            <a:off x="428596" y="1714488"/>
            <a:ext cx="3495332" cy="4786346"/>
          </a:xfrm>
        </p:spPr>
        <p:txBody>
          <a:bodyPr>
            <a:noAutofit/>
          </a:bodyPr>
          <a:lstStyle/>
          <a:p>
            <a:pPr rtl="1"/>
            <a:r>
              <a:rPr lang="fa-IR" sz="2800" dirty="0" smtClean="0">
                <a:solidFill>
                  <a:schemeClr val="accent6">
                    <a:lumMod val="50000"/>
                  </a:schemeClr>
                </a:solidFill>
                <a:cs typeface="B Yekan" pitchFamily="2" charset="-78"/>
              </a:rPr>
              <a:t>این یکی یک پازل (جورچین) چهار قطعه ای در بالایش دارد که همین که ساعت شروع به زنگ زدن کند به هوا پرت می شوند و در اتاق پراکنده ! حالا برای قطع زنگ باید این چهار تا را پیدا کنید و دوباره سرجای خودشان قرارشان دهید.</a:t>
            </a:r>
            <a:endParaRPr lang="fa-IR" sz="2800" dirty="0">
              <a:solidFill>
                <a:schemeClr val="accent6">
                  <a:lumMod val="50000"/>
                </a:schemeClr>
              </a:solidFill>
              <a:cs typeface="B Yek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2415212" cy="4786346"/>
          </a:xfrm>
        </p:spPr>
        <p:txBody>
          <a:bodyPr>
            <a:normAutofit/>
          </a:bodyPr>
          <a:lstStyle/>
          <a:p>
            <a:pPr algn="r" rtl="1"/>
            <a:r>
              <a:rPr lang="fa-IR" sz="2800" dirty="0" smtClean="0">
                <a:solidFill>
                  <a:schemeClr val="accent6">
                    <a:lumMod val="50000"/>
                  </a:schemeClr>
                </a:solidFill>
                <a:cs typeface="B Yekan" pitchFamily="2" charset="-78"/>
              </a:rPr>
              <a:t>این ساعت مجهز است به یک صدای ۹۵ دسی بلی (!!!) و یک نورافکن بسیار قوی و یک صفحه لرزاننده که می توانید آن را در تختتان کار بگذارید.</a:t>
            </a:r>
            <a:endParaRPr lang="fa-IR" sz="2800" dirty="0">
              <a:solidFill>
                <a:schemeClr val="accent6">
                  <a:lumMod val="50000"/>
                </a:schemeClr>
              </a:solidFill>
              <a:cs typeface="B Yekan" pitchFamily="2" charset="-78"/>
            </a:endParaRPr>
          </a:p>
        </p:txBody>
      </p:sp>
      <p:pic>
        <p:nvPicPr>
          <p:cNvPr id="16392" name="Picture 8" descr="E:\خلاقیت جشنواره اختراع\Yahoo! Mail - javad_delshad@yahoo_com_files\comfort_1884_1107403.jpg"/>
          <p:cNvPicPr>
            <a:picLocks noChangeAspect="1" noChangeArrowheads="1"/>
          </p:cNvPicPr>
          <p:nvPr/>
        </p:nvPicPr>
        <p:blipFill>
          <a:blip r:embed="rId2" cstate="print"/>
          <a:srcRect/>
          <a:stretch>
            <a:fillRect/>
          </a:stretch>
        </p:blipFill>
        <p:spPr bwMode="auto">
          <a:xfrm>
            <a:off x="3203848" y="1988840"/>
            <a:ext cx="5430768" cy="3240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2487220" cy="4786346"/>
          </a:xfrm>
        </p:spPr>
        <p:txBody>
          <a:bodyPr/>
          <a:lstStyle/>
          <a:p>
            <a:pPr algn="r" rtl="1"/>
            <a:r>
              <a:rPr lang="fa-IR" sz="2000" dirty="0" smtClean="0">
                <a:solidFill>
                  <a:schemeClr val="accent6">
                    <a:lumMod val="50000"/>
                  </a:schemeClr>
                </a:solidFill>
                <a:cs typeface="B Yekan" pitchFamily="2" charset="-78"/>
              </a:rPr>
              <a:t>موقع زنگ که بشود راه می افتد ! اول از پاتختی یا قفسه پایین می پرد و بعد می چرخد و فرار می کند. اگر هم بلند شوید و دستگیرش کنید آنقدر می لرزد که نتوانید دگمه خاموش را به راحتی پیدا کنید</a:t>
            </a:r>
            <a:endParaRPr lang="fa-IR" dirty="0"/>
          </a:p>
        </p:txBody>
      </p:sp>
      <p:pic>
        <p:nvPicPr>
          <p:cNvPr id="18434" name="Picture 2" descr="E:\خلاقیت جشنواره اختراع\Yahoo! Mail - javad_delshad@yahoo_com_files\anemoneclock1.jpg"/>
          <p:cNvPicPr>
            <a:picLocks noChangeAspect="1" noChangeArrowheads="1"/>
          </p:cNvPicPr>
          <p:nvPr/>
        </p:nvPicPr>
        <p:blipFill>
          <a:blip r:embed="rId2" cstate="print"/>
          <a:srcRect/>
          <a:stretch>
            <a:fillRect/>
          </a:stretch>
        </p:blipFill>
        <p:spPr bwMode="auto">
          <a:xfrm>
            <a:off x="3342624" y="1628800"/>
            <a:ext cx="5378828"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2271196" cy="4786346"/>
          </a:xfrm>
        </p:spPr>
        <p:txBody>
          <a:bodyPr>
            <a:normAutofit/>
          </a:bodyPr>
          <a:lstStyle/>
          <a:p>
            <a:pPr algn="r" rtl="1"/>
            <a:r>
              <a:rPr lang="fa-IR" sz="2000" dirty="0" smtClean="0">
                <a:solidFill>
                  <a:schemeClr val="accent6">
                    <a:lumMod val="50000"/>
                  </a:schemeClr>
                </a:solidFill>
                <a:cs typeface="B Yekan" pitchFamily="2" charset="-78"/>
              </a:rPr>
              <a:t>یک حشره / هلیکوپتر بیدار کننده. موقع زنگ زدن از قفس فرار می کند و به پرواز در می آید. باید بلند شوید و با ورجه وورجه مثل یک پشه مزاحم بگیریدش و دوباره در قفسش بگذارید.</a:t>
            </a:r>
            <a:endParaRPr lang="fa-IR" sz="2000" dirty="0">
              <a:solidFill>
                <a:schemeClr val="accent6">
                  <a:lumMod val="50000"/>
                </a:schemeClr>
              </a:solidFill>
              <a:cs typeface="B Yekan" pitchFamily="2" charset="-78"/>
            </a:endParaRPr>
          </a:p>
        </p:txBody>
      </p:sp>
      <p:pic>
        <p:nvPicPr>
          <p:cNvPr id="16390" name="Picture 6" descr="E:\خلاقیت جشنواره اختراع\Yahoo! Mail - javad_delshad@yahoo_com_files\blowfly.jpg"/>
          <p:cNvPicPr>
            <a:picLocks noChangeAspect="1" noChangeArrowheads="1"/>
          </p:cNvPicPr>
          <p:nvPr/>
        </p:nvPicPr>
        <p:blipFill>
          <a:blip r:embed="rId2" cstate="print"/>
          <a:srcRect/>
          <a:stretch>
            <a:fillRect/>
          </a:stretch>
        </p:blipFill>
        <p:spPr bwMode="auto">
          <a:xfrm>
            <a:off x="4355976" y="1628800"/>
            <a:ext cx="4178399" cy="47858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تفکر واگرا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1930536"/>
          </a:xfrm>
        </p:spPr>
        <p:txBody>
          <a:bodyPr>
            <a:normAutofit/>
          </a:bodyPr>
          <a:lstStyle/>
          <a:p>
            <a:pPr rtl="1"/>
            <a:r>
              <a:rPr lang="fa-IR" sz="4400" dirty="0" smtClean="0">
                <a:solidFill>
                  <a:schemeClr val="accent6">
                    <a:lumMod val="75000"/>
                  </a:schemeClr>
                </a:solidFill>
                <a:cs typeface="B Yekan" pitchFamily="2" charset="-78"/>
              </a:rPr>
              <a:t>خلاقیت آموختنی و قابل رشد ...</a:t>
            </a:r>
            <a:endParaRPr lang="fa-IR" sz="4400" dirty="0" smtClean="0">
              <a:solidFill>
                <a:srgbClr val="602E04"/>
              </a:solidFill>
              <a:cs typeface="B Yekan" pitchFamily="2" charset="-78"/>
            </a:endParaRPr>
          </a:p>
          <a:p>
            <a:pPr algn="r" rtl="1"/>
            <a:endParaRPr lang="fa-IR" sz="2800" dirty="0" smtClean="0">
              <a:solidFill>
                <a:srgbClr val="602E04"/>
              </a:solidFill>
              <a:cs typeface="B Yekan" pitchFamily="2" charset="-78"/>
            </a:endParaRP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sp>
        <p:nvSpPr>
          <p:cNvPr id="4" name="Subtitle 2"/>
          <p:cNvSpPr txBox="1">
            <a:spLocks/>
          </p:cNvSpPr>
          <p:nvPr/>
        </p:nvSpPr>
        <p:spPr>
          <a:xfrm>
            <a:off x="539552" y="4005064"/>
            <a:ext cx="8215370" cy="1930536"/>
          </a:xfrm>
          <a:prstGeom prst="rect">
            <a:avLst/>
          </a:prstGeom>
        </p:spPr>
        <p:txBody>
          <a:bodyPr vert="horz" lIns="91440" tIns="45720" rIns="91440" bIns="45720" rtlCol="0">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fa-IR" sz="4800" dirty="0" smtClean="0">
                <a:solidFill>
                  <a:srgbClr val="602E04"/>
                </a:solidFill>
                <a:cs typeface="B Yekan" pitchFamily="2" charset="-78"/>
              </a:rPr>
              <a:t>چگونه مخترع و نوآور خوبی باشیم؟</a:t>
            </a:r>
            <a:endParaRPr lang="fa-IR" sz="4800" dirty="0" smtClean="0">
              <a:solidFill>
                <a:srgbClr val="602E04"/>
              </a:solidFill>
              <a:cs typeface="B Yek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2415212" cy="4786346"/>
          </a:xfrm>
        </p:spPr>
        <p:txBody>
          <a:bodyPr>
            <a:normAutofit/>
          </a:bodyPr>
          <a:lstStyle/>
          <a:p>
            <a:pPr algn="r" rtl="1"/>
            <a:r>
              <a:rPr lang="fa-IR" sz="2800" dirty="0" smtClean="0">
                <a:solidFill>
                  <a:schemeClr val="accent6">
                    <a:lumMod val="50000"/>
                  </a:schemeClr>
                </a:solidFill>
                <a:cs typeface="B Yekan" pitchFamily="2" charset="-78"/>
              </a:rPr>
              <a:t>صبح تخم می گذارد و تا تخم ها را از زمین جمع نکنید و در دهانش نگذارید، قد قدش را متوقف نمی کند</a:t>
            </a:r>
            <a:endParaRPr lang="fa-IR" sz="4000" dirty="0"/>
          </a:p>
        </p:txBody>
      </p:sp>
      <p:pic>
        <p:nvPicPr>
          <p:cNvPr id="19458" name="Picture 2" descr="E:\خلاقیت جشنواره اختراع\Yahoo! Mail - javad_delshad@yahoo_com_files\kukumain.jpg"/>
          <p:cNvPicPr>
            <a:picLocks noChangeAspect="1" noChangeArrowheads="1"/>
          </p:cNvPicPr>
          <p:nvPr/>
        </p:nvPicPr>
        <p:blipFill>
          <a:blip r:embed="rId2" cstate="print"/>
          <a:srcRect/>
          <a:stretch>
            <a:fillRect/>
          </a:stretch>
        </p:blipFill>
        <p:spPr bwMode="auto">
          <a:xfrm>
            <a:off x="3779912" y="1628800"/>
            <a:ext cx="5015061" cy="50630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2775252" cy="4786346"/>
          </a:xfrm>
        </p:spPr>
        <p:txBody>
          <a:bodyPr>
            <a:normAutofit fontScale="77500" lnSpcReduction="20000"/>
          </a:bodyPr>
          <a:lstStyle/>
          <a:p>
            <a:pPr algn="r" rtl="1"/>
            <a:r>
              <a:rPr lang="fa-IR" sz="2800" dirty="0" smtClean="0">
                <a:solidFill>
                  <a:schemeClr val="accent6">
                    <a:lumMod val="50000"/>
                  </a:schemeClr>
                </a:solidFill>
                <a:cs typeface="B Yekan" pitchFamily="2" charset="-78"/>
              </a:rPr>
              <a:t>نارنجک صوتی ! در اصل یک ساعت نیست بلکه یک بیدار کننده است. ضامن را می کشید و پرتش می کنید در اتاق یا تخت کسی که خوابیده و باید بیدار شود. بعد از ده ثانیه صدای بسیار ناهنجاری را شروع می کند که می تواند روی بسیار بلند تنظیم شود. مشکل اصلی اینجاست که برای خاموش کردنش هم طرف حتما باید بلند شود و شما را پیدا کند تا ضامن را دوباره در نارنجک فرو کنید.</a:t>
            </a:r>
            <a:endParaRPr lang="fa-IR" sz="2800" dirty="0">
              <a:solidFill>
                <a:schemeClr val="accent6">
                  <a:lumMod val="50000"/>
                </a:schemeClr>
              </a:solidFill>
              <a:cs typeface="B Yekan" pitchFamily="2" charset="-78"/>
            </a:endParaRPr>
          </a:p>
        </p:txBody>
      </p:sp>
      <p:pic>
        <p:nvPicPr>
          <p:cNvPr id="20482" name="Picture 2" descr="E:\خلاقیت جشنواره اختراع\Yahoo! Mail - javad_delshad@yahoo_com_files\sonicalarm_small.jpg"/>
          <p:cNvPicPr>
            <a:picLocks noChangeAspect="1" noChangeArrowheads="1"/>
          </p:cNvPicPr>
          <p:nvPr/>
        </p:nvPicPr>
        <p:blipFill>
          <a:blip r:embed="rId2" cstate="print"/>
          <a:srcRect/>
          <a:stretch>
            <a:fillRect/>
          </a:stretch>
        </p:blipFill>
        <p:spPr bwMode="auto">
          <a:xfrm>
            <a:off x="3419872" y="1628800"/>
            <a:ext cx="5301952" cy="4591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ساعت های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2487220" cy="4786346"/>
          </a:xfrm>
        </p:spPr>
        <p:txBody>
          <a:bodyPr>
            <a:normAutofit fontScale="92500" lnSpcReduction="10000"/>
          </a:bodyPr>
          <a:lstStyle/>
          <a:p>
            <a:pPr algn="r" rtl="1"/>
            <a:r>
              <a:rPr lang="fa-IR" sz="2200" dirty="0" smtClean="0">
                <a:solidFill>
                  <a:schemeClr val="accent6">
                    <a:lumMod val="50000"/>
                  </a:schemeClr>
                </a:solidFill>
                <a:cs typeface="B Yekan" pitchFamily="2" charset="-78"/>
              </a:rPr>
              <a:t>و اینهم گل سر سبد ساعت های لعنتی. موقع خوابیدن دگمه زنگ زدن برای فردا را فشار می دهید. ساعت بی سر و صدا راه می افتد، از پاتختی پایین می آید و آنقدر راه می رود تا در یک گوشه از اتاق مخفی شود. صبح که شد برای پیدا و خاموش کردن اش باید از تخت بیرون بیایید. هنر ساعت اینجا است که هر روز یک جای جدید و متفاوت با قبل برای مخفی شدن پیدا می کند</a:t>
            </a:r>
            <a:endParaRPr lang="fa-IR" sz="2200" dirty="0">
              <a:solidFill>
                <a:schemeClr val="accent6">
                  <a:lumMod val="50000"/>
                </a:schemeClr>
              </a:solidFill>
              <a:cs typeface="B Yekan" pitchFamily="2" charset="-78"/>
            </a:endParaRPr>
          </a:p>
        </p:txBody>
      </p:sp>
      <p:pic>
        <p:nvPicPr>
          <p:cNvPr id="21506" name="Picture 2" descr="E:\خلاقیت جشنواره اختراع\Yahoo! Mail - javad_delshad@yahoo_com_files\clocky1_dec5.jpg"/>
          <p:cNvPicPr>
            <a:picLocks noChangeAspect="1" noChangeArrowheads="1"/>
          </p:cNvPicPr>
          <p:nvPr/>
        </p:nvPicPr>
        <p:blipFill>
          <a:blip r:embed="rId2" cstate="print"/>
          <a:srcRect/>
          <a:stretch>
            <a:fillRect/>
          </a:stretch>
        </p:blipFill>
        <p:spPr bwMode="auto">
          <a:xfrm>
            <a:off x="2979188" y="1556792"/>
            <a:ext cx="5826476"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5" name="Picture 4" descr="Cool inventions 30"/>
          <p:cNvPicPr/>
          <p:nvPr/>
        </p:nvPicPr>
        <p:blipFill>
          <a:blip r:embed="rId2" cstate="print"/>
          <a:srcRect/>
          <a:stretch>
            <a:fillRect/>
          </a:stretch>
        </p:blipFill>
        <p:spPr bwMode="auto">
          <a:xfrm>
            <a:off x="1043608" y="1700808"/>
            <a:ext cx="349567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5" name="Picture 4" descr="Cool inventions 24"/>
          <p:cNvPicPr/>
          <p:nvPr/>
        </p:nvPicPr>
        <p:blipFill>
          <a:blip r:embed="rId2" cstate="print"/>
          <a:srcRect/>
          <a:stretch>
            <a:fillRect/>
          </a:stretch>
        </p:blipFill>
        <p:spPr bwMode="auto">
          <a:xfrm>
            <a:off x="500034" y="1643050"/>
            <a:ext cx="3952875" cy="46577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5" name="Picture 4" descr="Cool inventions 25"/>
          <p:cNvPicPr/>
          <p:nvPr/>
        </p:nvPicPr>
        <p:blipFill>
          <a:blip r:embed="rId2" cstate="print"/>
          <a:srcRect/>
          <a:stretch>
            <a:fillRect/>
          </a:stretch>
        </p:blipFill>
        <p:spPr bwMode="auto">
          <a:xfrm>
            <a:off x="611560" y="1700808"/>
            <a:ext cx="4896544" cy="489654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6" name="Picture 5" descr="1 1"/>
          <p:cNvPicPr/>
          <p:nvPr/>
        </p:nvPicPr>
        <p:blipFill>
          <a:blip r:embed="rId2" cstate="print"/>
          <a:srcRect/>
          <a:stretch>
            <a:fillRect/>
          </a:stretch>
        </p:blipFill>
        <p:spPr bwMode="auto">
          <a:xfrm>
            <a:off x="251520" y="1566764"/>
            <a:ext cx="5112568" cy="511256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6" name="Picture 5" descr="cool inventions 3"/>
          <p:cNvPicPr/>
          <p:nvPr/>
        </p:nvPicPr>
        <p:blipFill>
          <a:blip r:embed="rId2" cstate="print"/>
          <a:srcRect/>
          <a:stretch>
            <a:fillRect/>
          </a:stretch>
        </p:blipFill>
        <p:spPr bwMode="auto">
          <a:xfrm>
            <a:off x="323528" y="1700808"/>
            <a:ext cx="6192688" cy="486801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5" name="Picture 4" descr="cool inventions 4"/>
          <p:cNvPicPr/>
          <p:nvPr/>
        </p:nvPicPr>
        <p:blipFill>
          <a:blip r:embed="rId2" cstate="print"/>
          <a:srcRect/>
          <a:stretch>
            <a:fillRect/>
          </a:stretch>
        </p:blipFill>
        <p:spPr bwMode="auto">
          <a:xfrm>
            <a:off x="251520" y="1700808"/>
            <a:ext cx="6048672" cy="485849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22530" name="Picture 2" descr="مای ستاره،مسابقه،سرگرمی ،دانستنیها،موبایل و ...1"/>
          <p:cNvPicPr>
            <a:picLocks noChangeAspect="1" noChangeArrowheads="1"/>
          </p:cNvPicPr>
          <p:nvPr/>
        </p:nvPicPr>
        <p:blipFill>
          <a:blip r:embed="rId2" cstate="print"/>
          <a:srcRect/>
          <a:stretch>
            <a:fillRect/>
          </a:stretch>
        </p:blipFill>
        <p:spPr bwMode="auto">
          <a:xfrm>
            <a:off x="251520" y="1593276"/>
            <a:ext cx="5760640" cy="503095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تفکر واگرا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1930536"/>
          </a:xfrm>
        </p:spPr>
        <p:txBody>
          <a:bodyPr>
            <a:normAutofit/>
          </a:bodyPr>
          <a:lstStyle/>
          <a:p>
            <a:pPr algn="r" rtl="1"/>
            <a:r>
              <a:rPr lang="fa-IR" sz="4400" dirty="0" smtClean="0">
                <a:solidFill>
                  <a:schemeClr val="accent6">
                    <a:lumMod val="75000"/>
                  </a:schemeClr>
                </a:solidFill>
                <a:cs typeface="B Yekan" pitchFamily="2" charset="-78"/>
              </a:rPr>
              <a:t>1- ایده گرفتن از آفرینش</a:t>
            </a:r>
            <a:endParaRPr lang="fa-IR" sz="4400" dirty="0" smtClean="0">
              <a:solidFill>
                <a:srgbClr val="602E04"/>
              </a:solidFill>
              <a:cs typeface="B Yekan" pitchFamily="2" charset="-78"/>
            </a:endParaRPr>
          </a:p>
          <a:p>
            <a:pPr algn="r" rtl="1"/>
            <a:endParaRPr lang="fa-IR" sz="2800" dirty="0" smtClean="0">
              <a:solidFill>
                <a:srgbClr val="602E04"/>
              </a:solidFill>
              <a:cs typeface="B Yekan" pitchFamily="2" charset="-78"/>
            </a:endParaRP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898324"/>
            <a:ext cx="1800200" cy="2739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26" y="1628800"/>
            <a:ext cx="2362200" cy="3076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085184"/>
            <a:ext cx="5514975"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6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Scale>
                                      <p:cBhvr>
                                        <p:cTn id="14"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26"/>
                                        </p:tgtEl>
                                        <p:attrNameLst>
                                          <p:attrName>ppt_x</p:attrName>
                                          <p:attrName>ppt_y</p:attrName>
                                        </p:attrNameLst>
                                      </p:cBhvr>
                                    </p:animMotion>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dirty="0" smtClean="0">
                <a:solidFill>
                  <a:srgbClr val="602E04"/>
                </a:solidFill>
                <a:cs typeface="B Yekan" pitchFamily="2" charset="-78"/>
              </a:rPr>
              <a:t>نگهدارنده بلال</a:t>
            </a:r>
          </a:p>
          <a:p>
            <a:pPr algn="r" rtl="1"/>
            <a:endParaRPr lang="fa-IR" dirty="0" smtClean="0">
              <a:solidFill>
                <a:schemeClr val="accent6">
                  <a:lumMod val="50000"/>
                </a:schemeClr>
              </a:solidFill>
              <a:cs typeface="B Yekan" pitchFamily="2" charset="-78"/>
            </a:endParaRPr>
          </a:p>
        </p:txBody>
      </p:sp>
      <p:pic>
        <p:nvPicPr>
          <p:cNvPr id="47106" name="Picture 2" descr="مای ستاره،مسابقه،سرگرمی ،دانستنیها،موبایل و ...1"/>
          <p:cNvPicPr>
            <a:picLocks noChangeAspect="1" noChangeArrowheads="1"/>
          </p:cNvPicPr>
          <p:nvPr/>
        </p:nvPicPr>
        <p:blipFill>
          <a:blip r:embed="rId2" cstate="print"/>
          <a:srcRect/>
          <a:stretch>
            <a:fillRect/>
          </a:stretch>
        </p:blipFill>
        <p:spPr bwMode="auto">
          <a:xfrm>
            <a:off x="323528" y="1772816"/>
            <a:ext cx="6096712" cy="480002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dirty="0" smtClean="0">
                <a:solidFill>
                  <a:srgbClr val="602E04"/>
                </a:solidFill>
                <a:cs typeface="B Yekan" pitchFamily="2" charset="-78"/>
              </a:rPr>
              <a:t>توستر شیشه ای برای اینکه نونتون نسوزه</a:t>
            </a:r>
          </a:p>
          <a:p>
            <a:pPr algn="r" rtl="1"/>
            <a:endParaRPr lang="fa-IR" dirty="0" smtClean="0">
              <a:solidFill>
                <a:schemeClr val="accent6">
                  <a:lumMod val="50000"/>
                </a:schemeClr>
              </a:solidFill>
              <a:cs typeface="B Yekan" pitchFamily="2" charset="-78"/>
            </a:endParaRPr>
          </a:p>
        </p:txBody>
      </p:sp>
      <p:pic>
        <p:nvPicPr>
          <p:cNvPr id="48130" name="Picture 2" descr="مای ستاره،مسابقه،سرگرمی ،دانستنیها،موبایل و ...1"/>
          <p:cNvPicPr>
            <a:picLocks noChangeAspect="1" noChangeArrowheads="1"/>
          </p:cNvPicPr>
          <p:nvPr/>
        </p:nvPicPr>
        <p:blipFill>
          <a:blip r:embed="rId2" cstate="print"/>
          <a:srcRect/>
          <a:stretch>
            <a:fillRect/>
          </a:stretch>
        </p:blipFill>
        <p:spPr bwMode="auto">
          <a:xfrm>
            <a:off x="395536" y="1772816"/>
            <a:ext cx="4801716" cy="480171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endParaRPr lang="fa-IR"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p:txBody>
      </p:sp>
      <p:pic>
        <p:nvPicPr>
          <p:cNvPr id="49154" name="Picture 2" descr="E:\خلاقیت جشنواره اختراع\اختراعات جالب\كوچولو٬ بزرگترين سايت عكس  شعر  مطالب عاشقانه و تفريحي و سرگرمي ايران - اختراعات جالب_files\2.jpg"/>
          <p:cNvPicPr>
            <a:picLocks noChangeAspect="1" noChangeArrowheads="1"/>
          </p:cNvPicPr>
          <p:nvPr/>
        </p:nvPicPr>
        <p:blipFill>
          <a:blip r:embed="rId2" cstate="print"/>
          <a:srcRect/>
          <a:stretch>
            <a:fillRect/>
          </a:stretch>
        </p:blipFill>
        <p:spPr bwMode="auto">
          <a:xfrm>
            <a:off x="233836" y="1628800"/>
            <a:ext cx="7074468" cy="504056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endParaRPr lang="fa-IR"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p:txBody>
      </p:sp>
      <p:pic>
        <p:nvPicPr>
          <p:cNvPr id="50178" name="Picture 2" descr="E:\خلاقیت جشنواره اختراع\اختراعات جالب\كوچولو٬ بزرگترين سايت عكس  شعر  مطالب عاشقانه و تفريحي و سرگرمي ايران - اختراعات جالب_files\3.jpg"/>
          <p:cNvPicPr>
            <a:picLocks noChangeAspect="1" noChangeArrowheads="1"/>
          </p:cNvPicPr>
          <p:nvPr/>
        </p:nvPicPr>
        <p:blipFill>
          <a:blip r:embed="rId2" cstate="print"/>
          <a:srcRect/>
          <a:stretch>
            <a:fillRect/>
          </a:stretch>
        </p:blipFill>
        <p:spPr bwMode="auto">
          <a:xfrm>
            <a:off x="251520" y="2996952"/>
            <a:ext cx="7209976" cy="347280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endParaRPr lang="fa-IR"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p:txBody>
      </p:sp>
      <p:grpSp>
        <p:nvGrpSpPr>
          <p:cNvPr id="9" name="Group 8"/>
          <p:cNvGrpSpPr/>
          <p:nvPr/>
        </p:nvGrpSpPr>
        <p:grpSpPr>
          <a:xfrm>
            <a:off x="251520" y="1700808"/>
            <a:ext cx="6840760" cy="4819254"/>
            <a:chOff x="785786" y="2357430"/>
            <a:chExt cx="5715000" cy="3667126"/>
          </a:xfrm>
        </p:grpSpPr>
        <p:pic>
          <p:nvPicPr>
            <p:cNvPr id="51202" name="Picture 2" descr="E:\خلاقیت جشنواره اختراع\اختراعات جالب\كوچولو٬ بزرگترين سايت عكس  شعر  مطالب عاشقانه و تفريحي و سرگرمي ايران - اختراعات جالب_files\13.jpg"/>
            <p:cNvPicPr>
              <a:picLocks noChangeAspect="1" noChangeArrowheads="1"/>
            </p:cNvPicPr>
            <p:nvPr/>
          </p:nvPicPr>
          <p:blipFill>
            <a:blip r:embed="rId2" cstate="print"/>
            <a:srcRect/>
            <a:stretch>
              <a:fillRect/>
            </a:stretch>
          </p:blipFill>
          <p:spPr bwMode="auto">
            <a:xfrm>
              <a:off x="785786" y="2357430"/>
              <a:ext cx="5715000" cy="3667126"/>
            </a:xfrm>
            <a:prstGeom prst="rect">
              <a:avLst/>
            </a:prstGeom>
            <a:noFill/>
          </p:spPr>
        </p:pic>
        <p:sp>
          <p:nvSpPr>
            <p:cNvPr id="6" name="Rectangle 5"/>
            <p:cNvSpPr/>
            <p:nvPr/>
          </p:nvSpPr>
          <p:spPr>
            <a:xfrm>
              <a:off x="811628" y="4666244"/>
              <a:ext cx="3286148"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1628" y="4000504"/>
              <a:ext cx="1688670"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00166" y="4429132"/>
              <a:ext cx="1428760"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endParaRPr lang="fa-IR" dirty="0" smtClean="0">
              <a:solidFill>
                <a:srgbClr val="602E04"/>
              </a:solidFill>
              <a:cs typeface="B Yekan" pitchFamily="2" charset="-78"/>
            </a:endParaRPr>
          </a:p>
          <a:p>
            <a:pPr algn="r" rtl="1"/>
            <a:endParaRPr lang="fa-IR" dirty="0" smtClean="0">
              <a:solidFill>
                <a:schemeClr val="accent6">
                  <a:lumMod val="50000"/>
                </a:schemeClr>
              </a:solidFill>
              <a:cs typeface="B Yekan" pitchFamily="2" charset="-78"/>
            </a:endParaRPr>
          </a:p>
        </p:txBody>
      </p:sp>
      <p:pic>
        <p:nvPicPr>
          <p:cNvPr id="52226" name="Picture 2" descr="E:\خلاقیت جشنواره اختراع\اختراعات جالب\كوچولو٬ بزرگترين سايت عكس  شعر  مطالب عاشقانه و تفريحي و سرگرمي ايران - اختراعات جالب_files\16.jpg"/>
          <p:cNvPicPr>
            <a:picLocks noChangeAspect="1" noChangeArrowheads="1"/>
          </p:cNvPicPr>
          <p:nvPr/>
        </p:nvPicPr>
        <p:blipFill>
          <a:blip r:embed="rId2" cstate="print"/>
          <a:srcRect/>
          <a:stretch>
            <a:fillRect/>
          </a:stretch>
        </p:blipFill>
        <p:spPr bwMode="auto">
          <a:xfrm>
            <a:off x="251520" y="1475321"/>
            <a:ext cx="3600400" cy="5159809"/>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6084168" y="1643050"/>
            <a:ext cx="2774112"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800" dirty="0" smtClean="0">
                <a:solidFill>
                  <a:srgbClr val="602E04"/>
                </a:solidFill>
                <a:cs typeface="B Yekan" pitchFamily="2" charset="-78"/>
              </a:rPr>
              <a:t>به نظر شما این لیوان چطور کار می کند؟</a:t>
            </a:r>
          </a:p>
          <a:p>
            <a:pPr algn="r" rtl="1"/>
            <a:endParaRPr lang="fa-IR" dirty="0" smtClean="0">
              <a:solidFill>
                <a:schemeClr val="accent6">
                  <a:lumMod val="50000"/>
                </a:schemeClr>
              </a:solidFill>
              <a:cs typeface="B Yekan" pitchFamily="2" charset="-78"/>
            </a:endParaRPr>
          </a:p>
        </p:txBody>
      </p:sp>
      <p:pic>
        <p:nvPicPr>
          <p:cNvPr id="53250" name="Picture 2" descr="E:\خلاقیت جشنواره اختراع\اختراعات جالب\همکلاســــی - اختراعات جالب - دانشگاه صنعتی خواجه نصیر_files\212v7yu.jpg"/>
          <p:cNvPicPr>
            <a:picLocks noChangeAspect="1" noChangeArrowheads="1"/>
          </p:cNvPicPr>
          <p:nvPr/>
        </p:nvPicPr>
        <p:blipFill>
          <a:blip r:embed="rId2" cstate="print"/>
          <a:srcRect/>
          <a:stretch>
            <a:fillRect/>
          </a:stretch>
        </p:blipFill>
        <p:spPr bwMode="auto">
          <a:xfrm>
            <a:off x="323528" y="2204864"/>
            <a:ext cx="5873524" cy="4286999"/>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dirty="0" smtClean="0">
                <a:solidFill>
                  <a:srgbClr val="602E04"/>
                </a:solidFill>
                <a:cs typeface="B Yekan" pitchFamily="2" charset="-78"/>
              </a:rPr>
              <a:t>کنترل بزرگ برای اینکه ؟</a:t>
            </a:r>
          </a:p>
          <a:p>
            <a:pPr algn="r" rtl="1"/>
            <a:endParaRPr lang="fa-IR" dirty="0" smtClean="0">
              <a:solidFill>
                <a:schemeClr val="accent6">
                  <a:lumMod val="50000"/>
                </a:schemeClr>
              </a:solidFill>
              <a:cs typeface="B Yekan" pitchFamily="2" charset="-78"/>
            </a:endParaRPr>
          </a:p>
        </p:txBody>
      </p:sp>
      <p:pic>
        <p:nvPicPr>
          <p:cNvPr id="54274" name="Picture 2" descr="E:\خلاقیت جشنواره اختراع\اختراعات جالب\همکلاســــی - اختراعات جالب - دانشگاه صنعتی خواجه نصیر_files\xnt1s2.jpg"/>
          <p:cNvPicPr>
            <a:picLocks noChangeAspect="1" noChangeArrowheads="1"/>
          </p:cNvPicPr>
          <p:nvPr/>
        </p:nvPicPr>
        <p:blipFill>
          <a:blip r:embed="rId2" cstate="print"/>
          <a:srcRect/>
          <a:stretch>
            <a:fillRect/>
          </a:stretch>
        </p:blipFill>
        <p:spPr bwMode="auto">
          <a:xfrm>
            <a:off x="611560" y="1916832"/>
            <a:ext cx="4271674" cy="4287796"/>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dirty="0" smtClean="0">
                <a:solidFill>
                  <a:srgbClr val="602E04"/>
                </a:solidFill>
                <a:cs typeface="B Yekan" pitchFamily="2" charset="-78"/>
              </a:rPr>
              <a:t>نیمکت متحرک</a:t>
            </a:r>
          </a:p>
          <a:p>
            <a:pPr algn="r" rtl="1"/>
            <a:endParaRPr lang="fa-IR" dirty="0" smtClean="0">
              <a:solidFill>
                <a:schemeClr val="accent6">
                  <a:lumMod val="50000"/>
                </a:schemeClr>
              </a:solidFill>
              <a:cs typeface="B Yekan" pitchFamily="2" charset="-78"/>
            </a:endParaRPr>
          </a:p>
        </p:txBody>
      </p:sp>
      <p:pic>
        <p:nvPicPr>
          <p:cNvPr id="55298" name="Picture 2" descr="E:\خلاقیت جشنواره اختراع\اختراعات جالب\همکلاســــی - اختراعات جالب - دانشگاه صنعتی خواجه نصیر_files\30k9kyo.jpg"/>
          <p:cNvPicPr>
            <a:picLocks noChangeAspect="1" noChangeArrowheads="1"/>
          </p:cNvPicPr>
          <p:nvPr/>
        </p:nvPicPr>
        <p:blipFill>
          <a:blip r:embed="rId2" cstate="print"/>
          <a:srcRect/>
          <a:stretch>
            <a:fillRect/>
          </a:stretch>
        </p:blipFill>
        <p:spPr bwMode="auto">
          <a:xfrm>
            <a:off x="467544" y="2060848"/>
            <a:ext cx="5448266" cy="4086201"/>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sz="2400" dirty="0" smtClean="0">
                <a:solidFill>
                  <a:srgbClr val="602E04"/>
                </a:solidFill>
                <a:cs typeface="B Yekan" pitchFamily="2" charset="-78"/>
              </a:rPr>
              <a:t>تی شرت مخصوص جهانگردان. اگر زبان کشور مقصد رو بلد نیستید،</a:t>
            </a:r>
            <a:br>
              <a:rPr lang="fa-IR" sz="2400" dirty="0" smtClean="0">
                <a:solidFill>
                  <a:srgbClr val="602E04"/>
                </a:solidFill>
                <a:cs typeface="B Yekan" pitchFamily="2" charset="-78"/>
              </a:rPr>
            </a:br>
            <a:r>
              <a:rPr lang="fa-IR" sz="2400" dirty="0" smtClean="0">
                <a:solidFill>
                  <a:srgbClr val="602E04"/>
                </a:solidFill>
                <a:cs typeface="B Yekan" pitchFamily="2" charset="-78"/>
              </a:rPr>
              <a:t>کافیست با اشاره به علامت های روی تی شرت منظورتون رو یه دیگران بفهمونید!</a:t>
            </a:r>
          </a:p>
        </p:txBody>
      </p:sp>
      <p:pic>
        <p:nvPicPr>
          <p:cNvPr id="56322" name="Picture 2" descr="E:\خلاقیت جشنواره اختراع\اختراعات جالب\همکلاســــی - اختراعات جالب - دانشگاه صنعتی خواجه نصیر_files\6dwtoz.jpg"/>
          <p:cNvPicPr>
            <a:picLocks noChangeAspect="1" noChangeArrowheads="1"/>
          </p:cNvPicPr>
          <p:nvPr/>
        </p:nvPicPr>
        <p:blipFill>
          <a:blip r:embed="rId2" cstate="print"/>
          <a:srcRect/>
          <a:stretch>
            <a:fillRect/>
          </a:stretch>
        </p:blipFill>
        <p:spPr bwMode="auto">
          <a:xfrm>
            <a:off x="323528" y="1844220"/>
            <a:ext cx="4680520" cy="45066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تفکر واگرا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1930536"/>
          </a:xfrm>
        </p:spPr>
        <p:txBody>
          <a:bodyPr>
            <a:normAutofit/>
          </a:bodyPr>
          <a:lstStyle/>
          <a:p>
            <a:pPr rtl="1"/>
            <a:r>
              <a:rPr lang="fa-IR" sz="4400" dirty="0" smtClean="0">
                <a:solidFill>
                  <a:schemeClr val="accent6">
                    <a:lumMod val="75000"/>
                  </a:schemeClr>
                </a:solidFill>
                <a:cs typeface="B Yekan" pitchFamily="2" charset="-78"/>
              </a:rPr>
              <a:t>2- بررسی زندگی مخترعان</a:t>
            </a:r>
            <a:endParaRPr lang="fa-IR" sz="4400" dirty="0" smtClean="0">
              <a:solidFill>
                <a:srgbClr val="602E04"/>
              </a:solidFill>
              <a:cs typeface="B Yekan" pitchFamily="2" charset="-78"/>
            </a:endParaRPr>
          </a:p>
          <a:p>
            <a:pPr algn="r" rtl="1"/>
            <a:endParaRPr lang="fa-IR" sz="2800" dirty="0" smtClean="0">
              <a:solidFill>
                <a:srgbClr val="602E04"/>
              </a:solidFill>
              <a:cs typeface="B Yekan" pitchFamily="2" charset="-78"/>
            </a:endParaRP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7416824" cy="394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0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p:txBody>
      </p:sp>
      <p:pic>
        <p:nvPicPr>
          <p:cNvPr id="57346" name="Picture 2" descr="E:\خلاقیت جشنواره اختراع\اختراعات جالب\Original Tools_files\powersaw-2.jpg"/>
          <p:cNvPicPr>
            <a:picLocks noChangeAspect="1" noChangeArrowheads="1"/>
          </p:cNvPicPr>
          <p:nvPr/>
        </p:nvPicPr>
        <p:blipFill>
          <a:blip r:embed="rId2" cstate="print"/>
          <a:srcRect/>
          <a:stretch>
            <a:fillRect/>
          </a:stretch>
        </p:blipFill>
        <p:spPr bwMode="auto">
          <a:xfrm>
            <a:off x="467544" y="1700808"/>
            <a:ext cx="4649170" cy="4893864"/>
          </a:xfrm>
          <a:prstGeom prst="rect">
            <a:avLst/>
          </a:prstGeom>
          <a:noFill/>
        </p:spPr>
      </p:pic>
      <p:pic>
        <p:nvPicPr>
          <p:cNvPr id="57348" name="Picture 4" descr="E:\خلاقیت جشنواره اختراع\اختراعات جالب\Original Tools_files\powersaw-3.jpg"/>
          <p:cNvPicPr>
            <a:picLocks noChangeAspect="1" noChangeArrowheads="1"/>
          </p:cNvPicPr>
          <p:nvPr/>
        </p:nvPicPr>
        <p:blipFill>
          <a:blip r:embed="rId3" cstate="print"/>
          <a:srcRect/>
          <a:stretch>
            <a:fillRect/>
          </a:stretch>
        </p:blipFill>
        <p:spPr bwMode="auto">
          <a:xfrm>
            <a:off x="5292080" y="4477712"/>
            <a:ext cx="2798812" cy="206933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5072066" y="1643050"/>
            <a:ext cx="3786214"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r>
              <a:rPr lang="fa-IR" dirty="0" smtClean="0">
                <a:solidFill>
                  <a:srgbClr val="602E04"/>
                </a:solidFill>
                <a:cs typeface="B Yekan" pitchFamily="2" charset="-78"/>
              </a:rPr>
              <a:t>میز چند </a:t>
            </a:r>
          </a:p>
          <a:p>
            <a:pPr algn="r" rtl="1"/>
            <a:r>
              <a:rPr lang="fa-IR" dirty="0" smtClean="0">
                <a:solidFill>
                  <a:srgbClr val="602E04"/>
                </a:solidFill>
                <a:cs typeface="B Yekan" pitchFamily="2" charset="-78"/>
              </a:rPr>
              <a:t>کاره </a:t>
            </a:r>
          </a:p>
          <a:p>
            <a:pPr algn="r" rtl="1"/>
            <a:r>
              <a:rPr lang="fa-IR" dirty="0" smtClean="0">
                <a:solidFill>
                  <a:srgbClr val="602E04"/>
                </a:solidFill>
                <a:cs typeface="B Yekan" pitchFamily="2" charset="-78"/>
              </a:rPr>
              <a:t>وارونه </a:t>
            </a:r>
          </a:p>
          <a:p>
            <a:pPr algn="r" rtl="1"/>
            <a:r>
              <a:rPr lang="fa-IR" dirty="0" smtClean="0">
                <a:solidFill>
                  <a:srgbClr val="602E04"/>
                </a:solidFill>
                <a:cs typeface="B Yekan" pitchFamily="2" charset="-78"/>
              </a:rPr>
              <a:t>شونده</a:t>
            </a:r>
          </a:p>
        </p:txBody>
      </p:sp>
      <p:pic>
        <p:nvPicPr>
          <p:cNvPr id="58370" name="Picture 2" descr="Image"/>
          <p:cNvPicPr>
            <a:picLocks noChangeAspect="1" noChangeArrowheads="1"/>
          </p:cNvPicPr>
          <p:nvPr/>
        </p:nvPicPr>
        <p:blipFill>
          <a:blip r:embed="rId2" cstate="print"/>
          <a:srcRect/>
          <a:stretch>
            <a:fillRect/>
          </a:stretch>
        </p:blipFill>
        <p:spPr bwMode="auto">
          <a:xfrm>
            <a:off x="323528" y="2132856"/>
            <a:ext cx="6922654" cy="403244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7308304" y="1643050"/>
            <a:ext cx="1549976" cy="5000660"/>
          </a:xfrm>
        </p:spPr>
        <p:txBody>
          <a:bodyPr>
            <a:normAutofit/>
          </a:bodyPr>
          <a:lstStyle/>
          <a:p>
            <a:pPr algn="r" rtl="1"/>
            <a:r>
              <a:rPr lang="fa-IR" dirty="0" smtClean="0">
                <a:solidFill>
                  <a:schemeClr val="accent6">
                    <a:lumMod val="75000"/>
                  </a:schemeClr>
                </a:solidFill>
                <a:cs typeface="B Yekan" pitchFamily="2" charset="-78"/>
              </a:rPr>
              <a:t>روش: </a:t>
            </a:r>
          </a:p>
          <a:p>
            <a:pPr algn="r" rtl="1"/>
            <a:endParaRPr lang="fa-IR" dirty="0" smtClean="0">
              <a:solidFill>
                <a:schemeClr val="accent6">
                  <a:lumMod val="50000"/>
                </a:schemeClr>
              </a:solidFill>
              <a:cs typeface="B Yekan" pitchFamily="2" charset="-78"/>
            </a:endParaRPr>
          </a:p>
          <a:p>
            <a:pPr algn="r" rtl="1"/>
            <a:endParaRPr lang="fa-IR" dirty="0" smtClean="0">
              <a:solidFill>
                <a:schemeClr val="accent6">
                  <a:lumMod val="50000"/>
                </a:schemeClr>
              </a:solidFill>
              <a:cs typeface="B Yekan" pitchFamily="2" charset="-78"/>
            </a:endParaRPr>
          </a:p>
          <a:p>
            <a:pPr algn="r" rtl="1"/>
            <a:r>
              <a:rPr lang="fa-IR" dirty="0" smtClean="0">
                <a:solidFill>
                  <a:schemeClr val="accent6">
                    <a:lumMod val="75000"/>
                  </a:schemeClr>
                </a:solidFill>
                <a:cs typeface="B Yekan" pitchFamily="2" charset="-78"/>
              </a:rPr>
              <a:t>شرح:</a:t>
            </a:r>
            <a:r>
              <a:rPr lang="fa-IR" dirty="0" smtClean="0">
                <a:solidFill>
                  <a:schemeClr val="accent6">
                    <a:lumMod val="50000"/>
                  </a:schemeClr>
                </a:solidFill>
                <a:cs typeface="B Yekan" pitchFamily="2" charset="-78"/>
              </a:rPr>
              <a:t> </a:t>
            </a:r>
          </a:p>
          <a:p>
            <a:pPr algn="r" rtl="1"/>
            <a:endParaRPr lang="fa-IR" dirty="0" smtClean="0">
              <a:solidFill>
                <a:schemeClr val="accent6">
                  <a:lumMod val="50000"/>
                </a:schemeClr>
              </a:solidFill>
              <a:cs typeface="B Yekan" pitchFamily="2" charset="-78"/>
            </a:endParaRPr>
          </a:p>
        </p:txBody>
      </p:sp>
      <p:pic>
        <p:nvPicPr>
          <p:cNvPr id="59394" name="Picture 2" descr="Image"/>
          <p:cNvPicPr>
            <a:picLocks noChangeAspect="1" noChangeArrowheads="1"/>
          </p:cNvPicPr>
          <p:nvPr/>
        </p:nvPicPr>
        <p:blipFill>
          <a:blip r:embed="rId2" cstate="print"/>
          <a:srcRect/>
          <a:stretch>
            <a:fillRect/>
          </a:stretch>
        </p:blipFill>
        <p:spPr bwMode="auto">
          <a:xfrm>
            <a:off x="323528" y="1414072"/>
            <a:ext cx="3189790" cy="2807016"/>
          </a:xfrm>
          <a:prstGeom prst="rect">
            <a:avLst/>
          </a:prstGeom>
          <a:noFill/>
        </p:spPr>
      </p:pic>
      <p:pic>
        <p:nvPicPr>
          <p:cNvPr id="59396" name="Picture 4" descr="Image"/>
          <p:cNvPicPr>
            <a:picLocks noChangeAspect="1" noChangeArrowheads="1"/>
          </p:cNvPicPr>
          <p:nvPr/>
        </p:nvPicPr>
        <p:blipFill>
          <a:blip r:embed="rId3" cstate="print"/>
          <a:srcRect/>
          <a:stretch>
            <a:fillRect/>
          </a:stretch>
        </p:blipFill>
        <p:spPr bwMode="auto">
          <a:xfrm>
            <a:off x="4355976" y="1609358"/>
            <a:ext cx="2880320" cy="2621091"/>
          </a:xfrm>
          <a:prstGeom prst="rect">
            <a:avLst/>
          </a:prstGeom>
          <a:noFill/>
        </p:spPr>
      </p:pic>
      <p:pic>
        <p:nvPicPr>
          <p:cNvPr id="59398" name="Picture 6" descr="Image"/>
          <p:cNvPicPr>
            <a:picLocks noChangeAspect="1" noChangeArrowheads="1"/>
          </p:cNvPicPr>
          <p:nvPr/>
        </p:nvPicPr>
        <p:blipFill>
          <a:blip r:embed="rId4" cstate="print"/>
          <a:srcRect/>
          <a:stretch>
            <a:fillRect/>
          </a:stretch>
        </p:blipFill>
        <p:spPr bwMode="auto">
          <a:xfrm>
            <a:off x="3707904" y="4459894"/>
            <a:ext cx="3544186" cy="2223977"/>
          </a:xfrm>
          <a:prstGeom prst="rect">
            <a:avLst/>
          </a:prstGeom>
          <a:noFill/>
        </p:spPr>
      </p:pic>
      <p:pic>
        <p:nvPicPr>
          <p:cNvPr id="59400" name="Picture 8" descr="Image"/>
          <p:cNvPicPr>
            <a:picLocks noChangeAspect="1" noChangeArrowheads="1"/>
          </p:cNvPicPr>
          <p:nvPr/>
        </p:nvPicPr>
        <p:blipFill>
          <a:blip r:embed="rId5" cstate="print"/>
          <a:srcRect/>
          <a:stretch>
            <a:fillRect/>
          </a:stretch>
        </p:blipFill>
        <p:spPr bwMode="auto">
          <a:xfrm>
            <a:off x="323528" y="4457766"/>
            <a:ext cx="2927484" cy="219561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6" name="Subtitle 5"/>
          <p:cNvSpPr>
            <a:spLocks noGrp="1"/>
          </p:cNvSpPr>
          <p:nvPr>
            <p:ph type="subTitle" idx="1"/>
          </p:nvPr>
        </p:nvSpPr>
        <p:spPr/>
        <p:txBody>
          <a:bodyPr/>
          <a:lstStyle/>
          <a:p>
            <a:endParaRPr lang="en-US"/>
          </a:p>
        </p:txBody>
      </p:sp>
      <p:pic>
        <p:nvPicPr>
          <p:cNvPr id="7" name="Picture 6" descr="Cool inventions 28"/>
          <p:cNvPicPr/>
          <p:nvPr/>
        </p:nvPicPr>
        <p:blipFill>
          <a:blip r:embed="rId2" cstate="print"/>
          <a:srcRect/>
          <a:stretch>
            <a:fillRect/>
          </a:stretch>
        </p:blipFill>
        <p:spPr bwMode="auto">
          <a:xfrm>
            <a:off x="179512" y="1916832"/>
            <a:ext cx="4347964" cy="4347964"/>
          </a:xfrm>
          <a:prstGeom prst="rect">
            <a:avLst/>
          </a:prstGeom>
          <a:noFill/>
          <a:ln w="9525">
            <a:noFill/>
            <a:miter lim="800000"/>
            <a:headEnd/>
            <a:tailEnd/>
          </a:ln>
        </p:spPr>
      </p:pic>
      <p:pic>
        <p:nvPicPr>
          <p:cNvPr id="8" name="Picture 7" descr="Cool inventions 29"/>
          <p:cNvPicPr/>
          <p:nvPr/>
        </p:nvPicPr>
        <p:blipFill>
          <a:blip r:embed="rId3" cstate="print"/>
          <a:srcRect/>
          <a:stretch>
            <a:fillRect/>
          </a:stretch>
        </p:blipFill>
        <p:spPr bwMode="auto">
          <a:xfrm>
            <a:off x="4644008" y="1933267"/>
            <a:ext cx="4315025" cy="430404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pic>
        <p:nvPicPr>
          <p:cNvPr id="9" name="Picture 8" descr="Cool inventions 7"/>
          <p:cNvPicPr/>
          <p:nvPr/>
        </p:nvPicPr>
        <p:blipFill>
          <a:blip r:embed="rId2" cstate="print"/>
          <a:srcRect/>
          <a:stretch>
            <a:fillRect/>
          </a:stretch>
        </p:blipFill>
        <p:spPr bwMode="auto">
          <a:xfrm>
            <a:off x="251520" y="2911674"/>
            <a:ext cx="3312368" cy="3312368"/>
          </a:xfrm>
          <a:prstGeom prst="rect">
            <a:avLst/>
          </a:prstGeom>
          <a:noFill/>
          <a:ln w="9525">
            <a:noFill/>
            <a:miter lim="800000"/>
            <a:headEnd/>
            <a:tailEnd/>
          </a:ln>
        </p:spPr>
      </p:pic>
      <p:pic>
        <p:nvPicPr>
          <p:cNvPr id="10" name="Picture 9" descr="cool inventions 5"/>
          <p:cNvPicPr/>
          <p:nvPr/>
        </p:nvPicPr>
        <p:blipFill>
          <a:blip r:embed="rId3" cstate="print"/>
          <a:srcRect/>
          <a:stretch>
            <a:fillRect/>
          </a:stretch>
        </p:blipFill>
        <p:spPr bwMode="auto">
          <a:xfrm>
            <a:off x="3779912" y="2492896"/>
            <a:ext cx="5051302" cy="377837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pPr rtl="1"/>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اختراعات جالب</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pic>
        <p:nvPicPr>
          <p:cNvPr id="5" name="Picture 4" descr="Cool inventions 40"/>
          <p:cNvPicPr/>
          <p:nvPr/>
        </p:nvPicPr>
        <p:blipFill>
          <a:blip r:embed="rId2" cstate="print"/>
          <a:srcRect/>
          <a:stretch>
            <a:fillRect/>
          </a:stretch>
        </p:blipFill>
        <p:spPr bwMode="auto">
          <a:xfrm>
            <a:off x="683568" y="1980949"/>
            <a:ext cx="2229991" cy="4582173"/>
          </a:xfrm>
          <a:prstGeom prst="rect">
            <a:avLst/>
          </a:prstGeom>
          <a:noFill/>
          <a:ln w="9525">
            <a:noFill/>
            <a:miter lim="800000"/>
            <a:headEnd/>
            <a:tailEnd/>
          </a:ln>
        </p:spPr>
      </p:pic>
      <p:pic>
        <p:nvPicPr>
          <p:cNvPr id="6" name="Picture 5" descr="Cool inventions 20"/>
          <p:cNvPicPr/>
          <p:nvPr/>
        </p:nvPicPr>
        <p:blipFill>
          <a:blip r:embed="rId3" cstate="print"/>
          <a:srcRect/>
          <a:stretch>
            <a:fillRect/>
          </a:stretch>
        </p:blipFill>
        <p:spPr bwMode="auto">
          <a:xfrm>
            <a:off x="3128960" y="1916832"/>
            <a:ext cx="5468692" cy="4674096"/>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اشتراک گذاشتن ایده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fontScale="77500" lnSpcReduction="20000"/>
          </a:bodyPr>
          <a:lstStyle/>
          <a:p>
            <a:pPr algn="r" rtl="1"/>
            <a:r>
              <a:rPr lang="ar-SA" dirty="0">
                <a:cs typeface="B Yekan" pitchFamily="2" charset="-78"/>
                <a:hlinkClick r:id="rId2"/>
              </a:rPr>
              <a:t>سطل زباله </a:t>
            </a:r>
            <a:r>
              <a:rPr lang="ar-SA" dirty="0" smtClean="0">
                <a:cs typeface="B Yekan" pitchFamily="2" charset="-78"/>
                <a:hlinkClick r:id="rId2"/>
              </a:rPr>
              <a:t>سخنگو</a:t>
            </a:r>
            <a:r>
              <a:rPr lang="fa-IR" dirty="0" smtClean="0">
                <a:cs typeface="B Yekan" pitchFamily="2" charset="-78"/>
              </a:rPr>
              <a:t>: </a:t>
            </a:r>
            <a:r>
              <a:rPr lang="ar-SA" dirty="0">
                <a:cs typeface="B Yekan" pitchFamily="2" charset="-78"/>
              </a:rPr>
              <a:t>از کار خوب باید تعریف کرد. معمولا وقتی کسی کار بدی انجام می دهد به شدت سعی می کنیم او را تنبیه کنیم ولی وقتی کسی کار قشنگی انجام می دهد او را تشویق نمی کنیم. سطل زباله های در مدارس، مهد کودک ها و حتی خیابان ها  کار بگذاریم وقتی کسی زباله در آن ریخت از او تشکر کرده و حتی او را تشویق کند</a:t>
            </a:r>
            <a:r>
              <a:rPr lang="ar-SA" dirty="0" smtClean="0">
                <a:cs typeface="B Yekan" pitchFamily="2" charset="-78"/>
              </a:rPr>
              <a:t>.</a:t>
            </a:r>
            <a:endParaRPr lang="fa-IR" dirty="0" smtClean="0">
              <a:cs typeface="B Yekan" pitchFamily="2" charset="-78"/>
            </a:endParaRPr>
          </a:p>
          <a:p>
            <a:pPr algn="r" rtl="1"/>
            <a:r>
              <a:rPr lang="ar-SA" dirty="0">
                <a:cs typeface="B Yekan" pitchFamily="2" charset="-78"/>
                <a:hlinkClick r:id="rId3"/>
              </a:rPr>
              <a:t>کتاب های صوتی</a:t>
            </a:r>
            <a:r>
              <a:rPr lang="ar-SA" dirty="0">
                <a:cs typeface="B Yekan" pitchFamily="2" charset="-78"/>
              </a:rPr>
              <a:t> </a:t>
            </a:r>
            <a:endParaRPr lang="fa-IR" dirty="0" smtClean="0">
              <a:cs typeface="B Yekan" pitchFamily="2" charset="-78"/>
            </a:endParaRPr>
          </a:p>
          <a:p>
            <a:pPr algn="r" rtl="1"/>
            <a:r>
              <a:rPr lang="ar-SA" dirty="0">
                <a:cs typeface="B Yekan" pitchFamily="2" charset="-78"/>
                <a:hlinkClick r:id="rId4"/>
              </a:rPr>
              <a:t>تعمیر دوچرخه در محل</a:t>
            </a:r>
            <a:r>
              <a:rPr lang="ar-SA" dirty="0">
                <a:cs typeface="B Yekan" pitchFamily="2" charset="-78"/>
              </a:rPr>
              <a:t> </a:t>
            </a:r>
            <a:endParaRPr lang="fa-IR" dirty="0" smtClean="0">
              <a:cs typeface="B Yekan" pitchFamily="2" charset="-78"/>
            </a:endParaRPr>
          </a:p>
          <a:p>
            <a:pPr algn="r" rtl="1"/>
            <a:r>
              <a:rPr lang="ar-SA" dirty="0">
                <a:cs typeface="B Yekan" pitchFamily="2" charset="-78"/>
                <a:hlinkClick r:id="rId5"/>
              </a:rPr>
              <a:t>ساخت دستگاه تنظیم دمای شیر آب</a:t>
            </a:r>
            <a:r>
              <a:rPr lang="ar-SA" dirty="0">
                <a:cs typeface="B Yekan" pitchFamily="2" charset="-78"/>
              </a:rPr>
              <a:t> </a:t>
            </a:r>
            <a:endParaRPr lang="fa-IR" dirty="0" smtClean="0">
              <a:cs typeface="B Yekan" pitchFamily="2" charset="-78"/>
            </a:endParaRPr>
          </a:p>
          <a:p>
            <a:pPr algn="r" rtl="1"/>
            <a:r>
              <a:rPr lang="ar-SA" dirty="0">
                <a:cs typeface="B Yekan" pitchFamily="2" charset="-78"/>
                <a:hlinkClick r:id="rId6"/>
              </a:rPr>
              <a:t>شارژ موبایل بدون استفاده از شارژر</a:t>
            </a:r>
            <a:r>
              <a:rPr lang="ar-SA" dirty="0">
                <a:cs typeface="B Yekan" pitchFamily="2" charset="-78"/>
              </a:rPr>
              <a:t> </a:t>
            </a:r>
            <a:r>
              <a:rPr lang="fa-IR" dirty="0" smtClean="0">
                <a:cs typeface="B Yekan" pitchFamily="2" charset="-78"/>
              </a:rPr>
              <a:t>: </a:t>
            </a:r>
            <a:r>
              <a:rPr lang="ar-SA" dirty="0">
                <a:cs typeface="B Yekan" pitchFamily="2" charset="-78"/>
              </a:rPr>
              <a:t>در این روش میتوان وسیله ای را در موبایل تعبیه نمود که انرژی صوتی را به الکتریسیته تبدیل کند (یعنی اینکه آدم هر چه بیشتر حرف بزنه موبایلش بیشتر شارژ </a:t>
            </a:r>
            <a:r>
              <a:rPr lang="ar-SA" dirty="0" smtClean="0">
                <a:cs typeface="B Yekan" pitchFamily="2" charset="-78"/>
              </a:rPr>
              <a:t>میشه</a:t>
            </a:r>
            <a:endParaRPr lang="fa-IR" dirty="0" smtClean="0">
              <a:cs typeface="B Yekan" pitchFamily="2" charset="-78"/>
            </a:endParaRPr>
          </a:p>
          <a:p>
            <a:pPr algn="r" rtl="1"/>
            <a:r>
              <a:rPr lang="ar-SA" dirty="0">
                <a:cs typeface="B Yekan" pitchFamily="2" charset="-78"/>
                <a:hlinkClick r:id="rId7"/>
              </a:rPr>
              <a:t>استفاده از انرژی خورشید در ویلچرها</a:t>
            </a:r>
            <a:r>
              <a:rPr lang="ar-SA" dirty="0">
                <a:cs typeface="B Yekan" pitchFamily="2" charset="-78"/>
              </a:rPr>
              <a:t> </a:t>
            </a:r>
            <a:endParaRPr lang="fa-IR" dirty="0" smtClean="0">
              <a:cs typeface="B Yekan"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اشتراک گذاشتن ایده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fontScale="92500" lnSpcReduction="10000"/>
          </a:bodyPr>
          <a:lstStyle/>
          <a:p>
            <a:pPr algn="r" rtl="1"/>
            <a:r>
              <a:rPr lang="ar-SA" dirty="0" smtClean="0">
                <a:cs typeface="B Yekan" pitchFamily="2" charset="-78"/>
                <a:hlinkClick r:id="rId2"/>
              </a:rPr>
              <a:t>كاشت </a:t>
            </a:r>
            <a:r>
              <a:rPr lang="ar-SA" dirty="0">
                <a:cs typeface="B Yekan" pitchFamily="2" charset="-78"/>
                <a:hlinkClick r:id="rId2"/>
              </a:rPr>
              <a:t>پياز زعفران در گلدانهاي بزرگ </a:t>
            </a:r>
            <a:r>
              <a:rPr lang="ar-SA" dirty="0" smtClean="0">
                <a:cs typeface="B Yekan" pitchFamily="2" charset="-78"/>
                <a:hlinkClick r:id="rId2"/>
              </a:rPr>
              <a:t>سفالي</a:t>
            </a:r>
            <a:endParaRPr lang="fa-IR" dirty="0" smtClean="0">
              <a:cs typeface="B Yekan" pitchFamily="2" charset="-78"/>
            </a:endParaRPr>
          </a:p>
          <a:p>
            <a:pPr algn="r" rtl="1"/>
            <a:r>
              <a:rPr lang="ar-SA" dirty="0">
                <a:cs typeface="B Yekan" pitchFamily="2" charset="-78"/>
                <a:hlinkClick r:id="rId3"/>
              </a:rPr>
              <a:t>ترازوی دو منظوره</a:t>
            </a:r>
            <a:r>
              <a:rPr lang="ar-SA" dirty="0">
                <a:cs typeface="B Yekan" pitchFamily="2" charset="-78"/>
              </a:rPr>
              <a:t> در بسياری از آشپزخانه‌ها بر روی يخچال يا كابينت ترازويی برای پخت غذا يا شيرينی ديده مي‌شود. همچنين در بسياری از آشپزخانه‌ها ساعت وجود ندارد. از ترازو فقط در مواقع خاص استفاده مي‌شود در صورتيكه از ساعت هميشه استقاده می‌شود. می‌توان از طرف ديگر ترازو به عنوان ساعت(عقربه‌دار) استفاده كرد. تفاوت صفحه نمايش ترازو و ساعت فقط 2 عقربه است. با اندك هزينه توسط شركت سازنده ترازو،می‌تواند محصول ترازوی خود را دو منظوره بفروشد. </a:t>
            </a:r>
            <a:br>
              <a:rPr lang="ar-SA" dirty="0">
                <a:cs typeface="B Yekan" pitchFamily="2" charset="-78"/>
              </a:rPr>
            </a:br>
            <a:r>
              <a:rPr lang="ar-SA" dirty="0">
                <a:cs typeface="B Yekan" pitchFamily="2" charset="-78"/>
              </a:rPr>
              <a:t>ایده از: مصطفي فوائدی</a:t>
            </a:r>
            <a:endParaRPr lang="fa-IR" dirty="0">
              <a:cs typeface="B Yekan"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اشتراک گذاشتن ایده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fontScale="70000" lnSpcReduction="20000"/>
          </a:bodyPr>
          <a:lstStyle/>
          <a:p>
            <a:pPr algn="r" rtl="1"/>
            <a:r>
              <a:rPr lang="ar-SA" dirty="0" smtClean="0">
                <a:cs typeface="B Yekan" pitchFamily="2" charset="-78"/>
                <a:hlinkClick r:id="rId2"/>
              </a:rPr>
              <a:t>تلویزیون </a:t>
            </a:r>
            <a:r>
              <a:rPr lang="ar-SA" dirty="0">
                <a:cs typeface="B Yekan" pitchFamily="2" charset="-78"/>
                <a:hlinkClick r:id="rId2"/>
              </a:rPr>
              <a:t>هوشمند</a:t>
            </a:r>
            <a:r>
              <a:rPr lang="ar-SA" dirty="0">
                <a:cs typeface="B Yekan" pitchFamily="2" charset="-78"/>
              </a:rPr>
              <a:t> </a:t>
            </a:r>
            <a:r>
              <a:rPr lang="fa-IR" dirty="0" smtClean="0">
                <a:cs typeface="B Yekan" pitchFamily="2" charset="-78"/>
              </a:rPr>
              <a:t>: </a:t>
            </a:r>
            <a:r>
              <a:rPr lang="ar-SA" dirty="0">
                <a:cs typeface="B Yekan" pitchFamily="2" charset="-78"/>
              </a:rPr>
              <a:t>تولید تلویزیونی که بتواند کلماتی مثل:خاموش،روشن،کانال1و...را که توسط انسان گفته می شود،تشخیص داده و مطابق با آن،عمل موردنظررا انجام دهد.</a:t>
            </a:r>
            <a:br>
              <a:rPr lang="ar-SA" dirty="0">
                <a:cs typeface="B Yekan" pitchFamily="2" charset="-78"/>
              </a:rPr>
            </a:br>
            <a:r>
              <a:rPr lang="ar-SA" dirty="0">
                <a:cs typeface="B Yekan" pitchFamily="2" charset="-78"/>
                <a:hlinkClick r:id="rId3"/>
              </a:rPr>
              <a:t>نیمکت </a:t>
            </a:r>
            <a:r>
              <a:rPr lang="ar-SA" dirty="0" smtClean="0">
                <a:cs typeface="B Yekan" pitchFamily="2" charset="-78"/>
                <a:hlinkClick r:id="rId3"/>
              </a:rPr>
              <a:t>چرخان</a:t>
            </a:r>
            <a:r>
              <a:rPr lang="fa-IR" dirty="0" smtClean="0">
                <a:cs typeface="B Yekan" pitchFamily="2" charset="-78"/>
              </a:rPr>
              <a:t>: </a:t>
            </a:r>
            <a:r>
              <a:rPr lang="ar-SA" dirty="0">
                <a:cs typeface="B Yekan" pitchFamily="2" charset="-78"/>
              </a:rPr>
              <a:t>این نوع نیمکتها می توانند با چرخش 360 درجه شخص را از تابش مستقیم آفتاب محافظت کند و همچنین چرخش دو نیمکت مجاور به سمت هم می تواند برای محافل دوستانه در پارکها و همچنین جلسات غیر رسمی بین دانشجویان کاربرد داشته باشد. و اگر این تکنیک در مقیاس کلان استفاده شود مخارج اضافه زیادی نخواهد داشت که می توان آن را با شیوه های مهندسی ارزش حذف کرد. بازار فروش: دانشگاهها،پارکهاو</a:t>
            </a:r>
            <a:r>
              <a:rPr lang="ar-SA" dirty="0" smtClean="0">
                <a:cs typeface="B Yekan" pitchFamily="2" charset="-78"/>
              </a:rPr>
              <a:t>...</a:t>
            </a:r>
            <a:endParaRPr lang="fa-IR" dirty="0" smtClean="0">
              <a:cs typeface="B Yekan" pitchFamily="2" charset="-78"/>
            </a:endParaRPr>
          </a:p>
          <a:p>
            <a:pPr algn="r" rtl="1"/>
            <a:r>
              <a:rPr lang="ar-SA" dirty="0">
                <a:cs typeface="B Yekan" pitchFamily="2" charset="-78"/>
                <a:hlinkClick r:id="rId4"/>
              </a:rPr>
              <a:t>نوشتن هر گونه اسم و آرم بر پهنه </a:t>
            </a:r>
            <a:r>
              <a:rPr lang="ar-SA" dirty="0" smtClean="0">
                <a:cs typeface="B Yekan" pitchFamily="2" charset="-78"/>
                <a:hlinkClick r:id="rId4"/>
              </a:rPr>
              <a:t>اسمان</a:t>
            </a:r>
            <a:endParaRPr lang="fa-IR" dirty="0" smtClean="0">
              <a:cs typeface="B Yekan" pitchFamily="2" charset="-78"/>
            </a:endParaRPr>
          </a:p>
          <a:p>
            <a:pPr algn="r" rtl="1"/>
            <a:r>
              <a:rPr lang="ar-SA" dirty="0">
                <a:cs typeface="B Yekan" pitchFamily="2" charset="-78"/>
              </a:rPr>
              <a:t>استفاده آسان از چسب </a:t>
            </a:r>
            <a:r>
              <a:rPr lang="ar-SA" dirty="0" smtClean="0">
                <a:cs typeface="B Yekan" pitchFamily="2" charset="-78"/>
              </a:rPr>
              <a:t>نواری</a:t>
            </a:r>
            <a:r>
              <a:rPr lang="fa-IR" dirty="0" smtClean="0">
                <a:cs typeface="B Yekan" pitchFamily="2" charset="-78"/>
              </a:rPr>
              <a:t>: </a:t>
            </a:r>
            <a:r>
              <a:rPr lang="ar-SA" dirty="0">
                <a:cs typeface="B Yekan" pitchFamily="2" charset="-78"/>
              </a:rPr>
              <a:t>هر بار که می‌خواهم برای کاری، طولانی مدت از چسب نواری استفاده می‌کنم، فکر می‌کنم ای کاش این نوار چسب در اندازه‌های مختلف (که پرکاربردترین اندازه 5-6 سانتی‌متره) بریده و آماده بود تا نیازی به استفاده از پایه چسب، قیچی، دندان و ... </a:t>
            </a:r>
            <a:r>
              <a:rPr lang="ar-SA" dirty="0" smtClean="0">
                <a:cs typeface="B Yekan" pitchFamily="2" charset="-78"/>
              </a:rPr>
              <a:t>نباشه</a:t>
            </a:r>
            <a:endParaRPr lang="fa-IR" dirty="0" smtClean="0">
              <a:cs typeface="B Yekan"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اشتراک گذاشتن ایده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fontScale="70000" lnSpcReduction="20000"/>
          </a:bodyPr>
          <a:lstStyle/>
          <a:p>
            <a:pPr algn="r" rtl="1"/>
            <a:r>
              <a:rPr lang="ar-SA" dirty="0">
                <a:cs typeface="B Yekan" pitchFamily="2" charset="-78"/>
                <a:hlinkClick r:id="rId2"/>
              </a:rPr>
              <a:t>کمد هوشمند</a:t>
            </a:r>
            <a:r>
              <a:rPr lang="ar-SA" dirty="0">
                <a:cs typeface="B Yekan" pitchFamily="2" charset="-78"/>
              </a:rPr>
              <a:t> ساخت کمدی هوشمند که مجهز به نمایشگری باشد که بتوان به وسیله آن تمام محتویات کمد را دید. به این صورت دیگر نیازی به جست و جوی وسایل داخل کمد نیست و هر چیزی که مورد نیاز باشد به راحتی می‌توان پیدا کرد. </a:t>
            </a:r>
            <a:endParaRPr lang="fa-IR" dirty="0" smtClean="0">
              <a:cs typeface="B Yekan" pitchFamily="2" charset="-78"/>
            </a:endParaRPr>
          </a:p>
          <a:p>
            <a:pPr algn="r" rtl="1"/>
            <a:r>
              <a:rPr lang="ar-SA" dirty="0">
                <a:cs typeface="B Yekan" pitchFamily="2" charset="-78"/>
                <a:hlinkClick r:id="rId3"/>
              </a:rPr>
              <a:t>ساخت کاغذدیواری نقش برجسته با کاغذ </a:t>
            </a:r>
            <a:r>
              <a:rPr lang="ar-SA" dirty="0" smtClean="0">
                <a:cs typeface="B Yekan" pitchFamily="2" charset="-78"/>
                <a:hlinkClick r:id="rId3"/>
              </a:rPr>
              <a:t>بازیافتی</a:t>
            </a:r>
            <a:endParaRPr lang="fa-IR" dirty="0" smtClean="0">
              <a:cs typeface="B Yekan" pitchFamily="2" charset="-78"/>
            </a:endParaRPr>
          </a:p>
          <a:p>
            <a:pPr algn="r" rtl="1"/>
            <a:r>
              <a:rPr lang="ar-SA" dirty="0">
                <a:cs typeface="B Yekan" pitchFamily="2" charset="-78"/>
                <a:hlinkClick r:id="rId4"/>
              </a:rPr>
              <a:t>کیف مسافرت</a:t>
            </a:r>
            <a:r>
              <a:rPr lang="ar-SA" dirty="0">
                <a:cs typeface="B Yekan" pitchFamily="2" charset="-78"/>
              </a:rPr>
              <a:t> اين کيف بدرد کسانی می خورد که مسافرتهای کاری و کوتاه دارند. در اين کيف نيازهای ضروری و اوليه مسافرت مثل وسايل بهداشتی،مقداری اغذيه آماده، لوازم التحرير و ... در کيفی يکبار مصرف برای يک يا دو روز ارائه مي </a:t>
            </a:r>
            <a:r>
              <a:rPr lang="ar-SA" dirty="0" smtClean="0">
                <a:cs typeface="B Yekan" pitchFamily="2" charset="-78"/>
              </a:rPr>
              <a:t>گردد</a:t>
            </a:r>
            <a:endParaRPr lang="fa-IR" dirty="0" smtClean="0">
              <a:cs typeface="B Yekan" pitchFamily="2" charset="-78"/>
            </a:endParaRPr>
          </a:p>
          <a:p>
            <a:pPr algn="r" rtl="1"/>
            <a:r>
              <a:rPr lang="ar-SA" dirty="0" smtClean="0">
                <a:cs typeface="B Yekan" pitchFamily="2" charset="-78"/>
                <a:hlinkClick r:id="rId5"/>
              </a:rPr>
              <a:t>کوله/کاپشن</a:t>
            </a:r>
            <a:r>
              <a:rPr lang="ar-SA" dirty="0">
                <a:cs typeface="B Yekan" pitchFamily="2" charset="-78"/>
              </a:rPr>
              <a:t>کابشنی که با بستن چند زیپ کوله شود تصور کنید فواید آن را </a:t>
            </a:r>
            <a:endParaRPr lang="fa-IR" dirty="0" smtClean="0">
              <a:cs typeface="B Yekan" pitchFamily="2" charset="-78"/>
            </a:endParaRPr>
          </a:p>
          <a:p>
            <a:pPr algn="r" rtl="1"/>
            <a:r>
              <a:rPr lang="ar-SA" dirty="0">
                <a:cs typeface="B Yekan" pitchFamily="2" charset="-78"/>
                <a:hlinkClick r:id="rId6"/>
              </a:rPr>
              <a:t>کمدی با ابعاد متغیر</a:t>
            </a:r>
            <a:r>
              <a:rPr lang="ar-SA" dirty="0">
                <a:cs typeface="B Yekan" pitchFamily="2" charset="-78"/>
              </a:rPr>
              <a:t> با کشویی کردن دیواره‌های کمد می‌توان عمق و عرض  کمد را تغییر داد و با اضافه کردن لولا روی در کمد اندازه در آن را متناسب با اندازه کمد هم تغییر داد. </a:t>
            </a:r>
            <a:br>
              <a:rPr lang="ar-SA" dirty="0">
                <a:cs typeface="B Yekan" pitchFamily="2" charset="-78"/>
              </a:rPr>
            </a:br>
            <a:endParaRPr lang="fa-IR" dirty="0">
              <a:cs typeface="B Yek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تفکر واگرا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1930536"/>
          </a:xfrm>
        </p:spPr>
        <p:txBody>
          <a:bodyPr>
            <a:normAutofit/>
          </a:bodyPr>
          <a:lstStyle/>
          <a:p>
            <a:pPr rtl="1"/>
            <a:r>
              <a:rPr lang="fa-IR" sz="4400" dirty="0" smtClean="0">
                <a:solidFill>
                  <a:schemeClr val="accent6">
                    <a:lumMod val="75000"/>
                  </a:schemeClr>
                </a:solidFill>
                <a:cs typeface="B Yekan" pitchFamily="2" charset="-78"/>
              </a:rPr>
              <a:t>3- بررسی چگونگی کار وسایل پیرامون</a:t>
            </a:r>
            <a:endParaRPr lang="fa-IR" sz="4400" dirty="0" smtClean="0">
              <a:solidFill>
                <a:srgbClr val="602E04"/>
              </a:solidFill>
              <a:cs typeface="B Yekan" pitchFamily="2" charset="-78"/>
            </a:endParaRPr>
          </a:p>
          <a:p>
            <a:pPr algn="r" rtl="1"/>
            <a:endParaRPr lang="fa-IR" sz="2800" dirty="0" smtClean="0">
              <a:solidFill>
                <a:srgbClr val="602E04"/>
              </a:solidFill>
              <a:cs typeface="B Yekan" pitchFamily="2" charset="-78"/>
            </a:endParaRP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564" y="2924944"/>
            <a:ext cx="4076700" cy="355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اشتراک گذاشتن ایده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algn="r" rtl="1"/>
            <a:r>
              <a:rPr lang="ar-SA" dirty="0" smtClean="0">
                <a:cs typeface="B Yekan" pitchFamily="2" charset="-78"/>
                <a:hlinkClick r:id="rId2"/>
              </a:rPr>
              <a:t>کیف </a:t>
            </a:r>
            <a:r>
              <a:rPr lang="ar-SA" dirty="0">
                <a:cs typeface="B Yekan" pitchFamily="2" charset="-78"/>
                <a:hlinkClick r:id="rId2"/>
              </a:rPr>
              <a:t>پول نابینایان</a:t>
            </a:r>
            <a:r>
              <a:rPr lang="ar-SA" dirty="0">
                <a:cs typeface="B Yekan" pitchFamily="2" charset="-78"/>
              </a:rPr>
              <a:t> </a:t>
            </a:r>
            <a:endParaRPr lang="fa-IR" dirty="0" smtClean="0">
              <a:cs typeface="B Yekan" pitchFamily="2" charset="-78"/>
            </a:endParaRPr>
          </a:p>
          <a:p>
            <a:pPr algn="r" rtl="1"/>
            <a:r>
              <a:rPr lang="ar-SA" dirty="0">
                <a:cs typeface="B Yekan" pitchFamily="2" charset="-78"/>
                <a:hlinkClick r:id="rId2"/>
              </a:rPr>
              <a:t>کوتاه کردن صف پمپ </a:t>
            </a:r>
            <a:r>
              <a:rPr lang="ar-SA" dirty="0" smtClean="0">
                <a:cs typeface="B Yekan" pitchFamily="2" charset="-78"/>
                <a:hlinkClick r:id="rId2"/>
              </a:rPr>
              <a:t>بنزین</a:t>
            </a:r>
            <a:r>
              <a:rPr lang="fa-IR" dirty="0" smtClean="0">
                <a:cs typeface="B Yekan" pitchFamily="2" charset="-78"/>
                <a:hlinkClick r:id="rId2"/>
              </a:rPr>
              <a:t>: </a:t>
            </a:r>
            <a:r>
              <a:rPr lang="ar-SA" dirty="0">
                <a:cs typeface="B Yekan" pitchFamily="2" charset="-78"/>
              </a:rPr>
              <a:t>می‌توان خودروها را از روی مدل و یا پلاک دسته‌بندی کرد. سپس در پمپ بنزین برنامه‌ای ساعت‌بندی شده طرح کرد، به این شکل که هر پلاک در ساعتی خاص در هر پمپ بنزین بتواند بنزین سوخت‌گیری کند</a:t>
            </a:r>
            <a:r>
              <a:rPr lang="ar-SA" dirty="0" smtClean="0">
                <a:cs typeface="B Yekan" pitchFamily="2" charset="-78"/>
              </a:rPr>
              <a:t>.</a:t>
            </a:r>
            <a:endParaRPr lang="fa-IR" dirty="0" smtClean="0">
              <a:cs typeface="B Yekan" pitchFamily="2" charset="-78"/>
            </a:endParaRPr>
          </a:p>
          <a:p>
            <a:pPr algn="r" rtl="1"/>
            <a:r>
              <a:rPr lang="ar-SA" dirty="0">
                <a:cs typeface="B Yekan" pitchFamily="2" charset="-78"/>
                <a:hlinkClick r:id="rId2"/>
              </a:rPr>
              <a:t>شرکت تزیین نمای خانه ها با گل و گیاه </a:t>
            </a:r>
            <a:endParaRPr lang="fa-IR" dirty="0" smtClean="0">
              <a:cs typeface="B Yekan" pitchFamily="2" charset="-78"/>
              <a:hlinkClick r:id="rId2"/>
            </a:endParaRPr>
          </a:p>
          <a:p>
            <a:pPr algn="r" rtl="1"/>
            <a:r>
              <a:rPr lang="ar-SA" dirty="0">
                <a:cs typeface="B Yekan" pitchFamily="2" charset="-78"/>
                <a:hlinkClick r:id="rId2"/>
              </a:rPr>
              <a:t>راه حلی برای عبور بین خطوط </a:t>
            </a:r>
            <a:endParaRPr lang="fa-IR" dirty="0" smtClean="0">
              <a:cs typeface="B Yekan" pitchFamily="2" charset="-78"/>
              <a:hlinkClick r:id="rId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به اشتراک گذاشتن ایده ها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fontScale="77500" lnSpcReduction="20000"/>
          </a:bodyPr>
          <a:lstStyle/>
          <a:p>
            <a:pPr algn="r" rtl="1"/>
            <a:r>
              <a:rPr lang="ar-SA" sz="3800" dirty="0" smtClean="0">
                <a:cs typeface="B Yekan" pitchFamily="2" charset="-78"/>
                <a:hlinkClick r:id="rId2"/>
              </a:rPr>
              <a:t>صندوق </a:t>
            </a:r>
            <a:r>
              <a:rPr lang="ar-SA" sz="3800" dirty="0">
                <a:cs typeface="B Yekan" pitchFamily="2" charset="-78"/>
                <a:hlinkClick r:id="rId2"/>
              </a:rPr>
              <a:t>امانات درمترو </a:t>
            </a:r>
            <a:endParaRPr lang="fa-IR" sz="3800" dirty="0" smtClean="0">
              <a:cs typeface="B Yekan" pitchFamily="2" charset="-78"/>
              <a:hlinkClick r:id="rId2"/>
            </a:endParaRPr>
          </a:p>
          <a:p>
            <a:pPr algn="r" rtl="1"/>
            <a:r>
              <a:rPr lang="ar-SA" sz="3800" dirty="0">
                <a:cs typeface="B Yekan" pitchFamily="2" charset="-78"/>
                <a:hlinkClick r:id="rId2"/>
              </a:rPr>
              <a:t>تشخیص دلیل گریه نوزاد </a:t>
            </a:r>
            <a:endParaRPr lang="fa-IR" sz="3800" dirty="0" smtClean="0">
              <a:cs typeface="B Yekan" pitchFamily="2" charset="-78"/>
              <a:hlinkClick r:id="rId2"/>
            </a:endParaRPr>
          </a:p>
          <a:p>
            <a:pPr algn="r" rtl="1"/>
            <a:r>
              <a:rPr lang="ar-SA" sz="3800" dirty="0">
                <a:cs typeface="B Yekan" pitchFamily="2" charset="-78"/>
                <a:hlinkClick r:id="rId2"/>
              </a:rPr>
              <a:t>تغییر اتوماتیک رنگ دیوارها </a:t>
            </a:r>
            <a:endParaRPr lang="fa-IR" sz="3800" dirty="0" smtClean="0">
              <a:cs typeface="B Yekan" pitchFamily="2" charset="-78"/>
              <a:hlinkClick r:id="rId2"/>
            </a:endParaRPr>
          </a:p>
          <a:p>
            <a:pPr algn="r" rtl="1"/>
            <a:r>
              <a:rPr lang="ar-SA" dirty="0">
                <a:cs typeface="B Yekan" pitchFamily="2" charset="-78"/>
              </a:rPr>
              <a:t>نوآوری در صندلی‌های اتومبیل طراحی و ساخت صندلی اتومبیل از جنسی که متناسب با سایز و ابعاد سرنشین تغییر شکل پیدا کند.</a:t>
            </a:r>
            <a:br>
              <a:rPr lang="ar-SA" dirty="0">
                <a:cs typeface="B Yekan" pitchFamily="2" charset="-78"/>
              </a:rPr>
            </a:br>
            <a:endParaRPr lang="fa-IR" dirty="0" smtClean="0">
              <a:cs typeface="B Yekan" pitchFamily="2" charset="-78"/>
            </a:endParaRPr>
          </a:p>
          <a:p>
            <a:pPr algn="r" rtl="1"/>
            <a:r>
              <a:rPr lang="ar-SA" sz="3800" dirty="0">
                <a:cs typeface="B Yekan" pitchFamily="2" charset="-78"/>
                <a:hlinkClick r:id="rId2"/>
              </a:rPr>
              <a:t>كفش مخصوص بچه ها </a:t>
            </a:r>
            <a:r>
              <a:rPr lang="ar-SA" dirty="0">
                <a:cs typeface="B Yekan" pitchFamily="2" charset="-78"/>
              </a:rPr>
              <a:t>در آپارتمان با كفش اسفنجي ضخيم، بچه ها در آپارتمان آزادانه مي </a:t>
            </a:r>
            <a:r>
              <a:rPr lang="ar-SA" dirty="0" smtClean="0">
                <a:cs typeface="B Yekan" pitchFamily="2" charset="-78"/>
              </a:rPr>
              <a:t>دوند</a:t>
            </a:r>
            <a:endParaRPr lang="fa-IR" dirty="0" smtClean="0">
              <a:cs typeface="B Yekan" pitchFamily="2" charset="-78"/>
            </a:endParaRPr>
          </a:p>
          <a:p>
            <a:pPr algn="r" rtl="1"/>
            <a:r>
              <a:rPr lang="ar-SA" sz="3800" dirty="0">
                <a:cs typeface="B Yekan" pitchFamily="2" charset="-78"/>
                <a:hlinkClick r:id="rId2"/>
              </a:rPr>
              <a:t>کفش‌های ردیاب </a:t>
            </a:r>
            <a:r>
              <a:rPr lang="ar-SA" dirty="0">
                <a:cs typeface="B Yekan" pitchFamily="2" charset="-78"/>
              </a:rPr>
              <a:t>کفشهایی که به دلیل ردیابی که در آنها تعبیه شده است، امکان یافتن صاحب آن را فراهم می کند. این کفش برای کودکان و سالمندان دارای اختلال ذهنی مفید است.</a:t>
            </a:r>
            <a:endParaRPr lang="fa-IR" dirty="0">
              <a:cs typeface="B Yeka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تفکر واگرا</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1930536"/>
          </a:xfrm>
        </p:spPr>
        <p:txBody>
          <a:bodyPr>
            <a:normAutofit/>
          </a:bodyPr>
          <a:lstStyle/>
          <a:p>
            <a:pPr rtl="1"/>
            <a:r>
              <a:rPr lang="fa-IR" sz="4400" dirty="0" smtClean="0">
                <a:solidFill>
                  <a:schemeClr val="accent6">
                    <a:lumMod val="75000"/>
                  </a:schemeClr>
                </a:solidFill>
                <a:cs typeface="B Yekan" pitchFamily="2" charset="-78"/>
              </a:rPr>
              <a:t>4- روش های پرورش خلاقیت</a:t>
            </a:r>
            <a:endParaRPr lang="fa-IR" sz="4400" dirty="0" smtClean="0">
              <a:solidFill>
                <a:srgbClr val="602E04"/>
              </a:solidFill>
              <a:cs typeface="B Yekan" pitchFamily="2" charset="-78"/>
            </a:endParaRPr>
          </a:p>
          <a:p>
            <a:pPr algn="r" rtl="1"/>
            <a:endParaRPr lang="fa-IR" sz="2800" dirty="0" smtClean="0">
              <a:solidFill>
                <a:srgbClr val="602E04"/>
              </a:solidFill>
              <a:cs typeface="B Yekan" pitchFamily="2" charset="-78"/>
            </a:endParaRP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spTree>
    <p:extLst>
      <p:ext uri="{BB962C8B-B14F-4D97-AF65-F5344CB8AC3E}">
        <p14:creationId xmlns:p14="http://schemas.microsoft.com/office/powerpoint/2010/main" val="77159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2" y="71414"/>
            <a:ext cx="7200896" cy="827083"/>
          </a:xfrm>
        </p:spPr>
        <p:txBody>
          <a:bodyPr>
            <a:noAutofit/>
          </a:bodyPr>
          <a:lstStyle/>
          <a:p>
            <a:r>
              <a:rPr lang="fa-IR"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rPr>
              <a:t>خلاقیت</a:t>
            </a:r>
            <a:endParaRPr lang="en-US"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B Tabassom" pitchFamily="2" charset="-78"/>
            </a:endParaRPr>
          </a:p>
        </p:txBody>
      </p:sp>
      <p:sp>
        <p:nvSpPr>
          <p:cNvPr id="3" name="Subtitle 2"/>
          <p:cNvSpPr>
            <a:spLocks noGrp="1"/>
          </p:cNvSpPr>
          <p:nvPr>
            <p:ph type="subTitle" idx="1"/>
          </p:nvPr>
        </p:nvSpPr>
        <p:spPr>
          <a:xfrm>
            <a:off x="428596" y="1714488"/>
            <a:ext cx="8215370" cy="4786346"/>
          </a:xfrm>
        </p:spPr>
        <p:txBody>
          <a:bodyPr>
            <a:normAutofit/>
          </a:bodyPr>
          <a:lstStyle/>
          <a:p>
            <a:pPr algn="r" rtl="1"/>
            <a:endParaRPr lang="fa-IR" sz="2800" dirty="0" smtClean="0">
              <a:solidFill>
                <a:srgbClr val="602E04"/>
              </a:solidFill>
              <a:cs typeface="B Yekan" pitchFamily="2" charset="-78"/>
            </a:endParaRPr>
          </a:p>
          <a:p>
            <a:pPr rtl="1"/>
            <a:endParaRPr lang="fa-IR" sz="4400" dirty="0" smtClean="0">
              <a:solidFill>
                <a:schemeClr val="accent6">
                  <a:lumMod val="75000"/>
                </a:schemeClr>
              </a:solidFill>
              <a:cs typeface="B Yekan" pitchFamily="2" charset="-78"/>
            </a:endParaRPr>
          </a:p>
          <a:p>
            <a:pPr rtl="1"/>
            <a:r>
              <a:rPr lang="fa-IR" sz="4400" dirty="0" smtClean="0">
                <a:solidFill>
                  <a:schemeClr val="accent6">
                    <a:lumMod val="75000"/>
                  </a:schemeClr>
                </a:solidFill>
                <a:cs typeface="B Yekan" pitchFamily="2" charset="-78"/>
              </a:rPr>
              <a:t>تفکر واگرا</a:t>
            </a:r>
          </a:p>
          <a:p>
            <a:pPr rtl="1"/>
            <a:endParaRPr lang="fa-IR" sz="4400" dirty="0" smtClean="0">
              <a:solidFill>
                <a:schemeClr val="accent6">
                  <a:lumMod val="75000"/>
                </a:schemeClr>
              </a:solidFill>
              <a:cs typeface="B Yekan" pitchFamily="2" charset="-78"/>
            </a:endParaRPr>
          </a:p>
          <a:p>
            <a:pPr rtl="1"/>
            <a:r>
              <a:rPr lang="fa-IR" sz="4400" dirty="0" smtClean="0">
                <a:solidFill>
                  <a:schemeClr val="accent6">
                    <a:lumMod val="75000"/>
                  </a:schemeClr>
                </a:solidFill>
                <a:cs typeface="B Yekan" pitchFamily="2" charset="-78"/>
              </a:rPr>
              <a:t>بارش فکری</a:t>
            </a:r>
          </a:p>
          <a:p>
            <a:pPr algn="r" rtl="1"/>
            <a:endParaRPr lang="fa-IR" dirty="0" smtClean="0">
              <a:solidFill>
                <a:schemeClr val="accent6">
                  <a:lumMod val="75000"/>
                </a:schemeClr>
              </a:solidFill>
              <a:cs typeface="B Yekan" pitchFamily="2" charset="-78"/>
            </a:endParaRPr>
          </a:p>
          <a:p>
            <a:pPr algn="r" rtl="1"/>
            <a:endParaRPr lang="fa-IR" dirty="0" smtClean="0">
              <a:solidFill>
                <a:schemeClr val="accent6">
                  <a:lumMod val="75000"/>
                </a:schemeClr>
              </a:solidFill>
              <a:cs typeface="B Yeka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1600</Words>
  <Application>Microsoft Office PowerPoint</Application>
  <PresentationFormat>On-screen Show (4:3)</PresentationFormat>
  <Paragraphs>360</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به نام خدا</vt:lpstr>
      <vt:lpstr>موانع خلاقیت</vt:lpstr>
      <vt:lpstr>موانع خلاقیت</vt:lpstr>
      <vt:lpstr>تفکر واگرا</vt:lpstr>
      <vt:lpstr>تفکر واگرا</vt:lpstr>
      <vt:lpstr>تفکر واگرا</vt:lpstr>
      <vt:lpstr>تفکر واگرا</vt:lpstr>
      <vt:lpstr>تفکر واگرا</vt:lpstr>
      <vt:lpstr>خلاقیت</vt:lpstr>
      <vt:lpstr>روش های افزایش خلاقیت</vt:lpstr>
      <vt:lpstr>تفکر واگرا</vt:lpstr>
      <vt:lpstr>روش ها</vt:lpstr>
      <vt:lpstr>روش ها</vt:lpstr>
      <vt:lpstr>روش ها</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ساعت های جالب</vt:lpstr>
      <vt:lpstr>ساعت های جالب</vt:lpstr>
      <vt:lpstr>ساعت های جالب</vt:lpstr>
      <vt:lpstr>ساعت های جالب</vt:lpstr>
      <vt:lpstr>ساعت های جالب</vt:lpstr>
      <vt:lpstr>ساعت های جالب</vt:lpstr>
      <vt:lpstr>ساعت های جالب</vt:lpstr>
      <vt:lpstr>ساعت های جالب</vt:lpstr>
      <vt:lpstr>ساعت های جالب</vt:lpstr>
      <vt:lpstr>ساعت های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اختراعات جالب</vt:lpstr>
      <vt:lpstr>به اشتراک گذاشتن ایده ها</vt:lpstr>
      <vt:lpstr>به اشتراک گذاشتن ایده ها</vt:lpstr>
      <vt:lpstr>به اشتراک گذاشتن ایده ها</vt:lpstr>
      <vt:lpstr>به اشتراک گذاشتن ایده ها</vt:lpstr>
      <vt:lpstr>به اشتراک گذاشتن ایده ها</vt:lpstr>
      <vt:lpstr>به اشتراک گذاشتن ایده 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ketabkhaneh</dc:creator>
  <cp:lastModifiedBy>Mohammad Taheri Yekta</cp:lastModifiedBy>
  <cp:revision>34</cp:revision>
  <dcterms:created xsi:type="dcterms:W3CDTF">2011-09-18T07:40:05Z</dcterms:created>
  <dcterms:modified xsi:type="dcterms:W3CDTF">2013-12-11T07:10:24Z</dcterms:modified>
</cp:coreProperties>
</file>