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1" r:id="rId4"/>
    <p:sldId id="258" r:id="rId5"/>
    <p:sldId id="264" r:id="rId6"/>
    <p:sldId id="262" r:id="rId7"/>
  </p:sldIdLst>
  <p:sldSz cx="12801600" cy="9601200" type="A3"/>
  <p:notesSz cx="6858000" cy="9144000"/>
  <p:defaultTextStyle>
    <a:defPPr>
      <a:defRPr lang="en-US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3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-1548" y="-156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270A4-A2BF-42D6-B7A5-75AE328F8346}" type="datetimeFigureOut">
              <a:rPr lang="en-US" smtClean="0"/>
              <a:pPr/>
              <a:t>2014-11-09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AD01-5C5E-4167-81B0-28327DB1A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270A4-A2BF-42D6-B7A5-75AE328F8346}" type="datetimeFigureOut">
              <a:rPr lang="en-US" smtClean="0"/>
              <a:pPr/>
              <a:t>2014-11-09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AD01-5C5E-4167-81B0-28327DB1A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994959" y="537845"/>
            <a:ext cx="4031615" cy="114703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5668" y="537845"/>
            <a:ext cx="11885930" cy="114703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270A4-A2BF-42D6-B7A5-75AE328F8346}" type="datetimeFigureOut">
              <a:rPr lang="en-US" smtClean="0"/>
              <a:pPr/>
              <a:t>2014-11-09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AD01-5C5E-4167-81B0-28327DB1A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270A4-A2BF-42D6-B7A5-75AE328F8346}" type="datetimeFigureOut">
              <a:rPr lang="en-US" smtClean="0"/>
              <a:pPr/>
              <a:t>2014-11-09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AD01-5C5E-4167-81B0-28327DB1A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270A4-A2BF-42D6-B7A5-75AE328F8346}" type="datetimeFigureOut">
              <a:rPr lang="en-US" smtClean="0"/>
              <a:pPr/>
              <a:t>2014-11-09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AD01-5C5E-4167-81B0-28327DB1A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5669" y="3135948"/>
            <a:ext cx="7958772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67800" y="3135948"/>
            <a:ext cx="7958773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270A4-A2BF-42D6-B7A5-75AE328F8346}" type="datetimeFigureOut">
              <a:rPr lang="en-US" smtClean="0"/>
              <a:pPr/>
              <a:t>2014-11-09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AD01-5C5E-4167-81B0-28327DB1A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270A4-A2BF-42D6-B7A5-75AE328F8346}" type="datetimeFigureOut">
              <a:rPr lang="en-US" smtClean="0"/>
              <a:pPr/>
              <a:t>2014-11-09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AD01-5C5E-4167-81B0-28327DB1A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270A4-A2BF-42D6-B7A5-75AE328F8346}" type="datetimeFigureOut">
              <a:rPr lang="en-US" smtClean="0"/>
              <a:pPr/>
              <a:t>2014-11-09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AD01-5C5E-4167-81B0-28327DB1A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270A4-A2BF-42D6-B7A5-75AE328F8346}" type="datetimeFigureOut">
              <a:rPr lang="en-US" smtClean="0"/>
              <a:pPr/>
              <a:t>2014-11-09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AD01-5C5E-4167-81B0-28327DB1A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270A4-A2BF-42D6-B7A5-75AE328F8346}" type="datetimeFigureOut">
              <a:rPr lang="en-US" smtClean="0"/>
              <a:pPr/>
              <a:t>2014-11-09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AD01-5C5E-4167-81B0-28327DB1A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270A4-A2BF-42D6-B7A5-75AE328F8346}" type="datetimeFigureOut">
              <a:rPr lang="en-US" smtClean="0"/>
              <a:pPr/>
              <a:t>2014-11-09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AAD01-5C5E-4167-81B0-28327DB1A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270A4-A2BF-42D6-B7A5-75AE328F8346}" type="datetimeFigureOut">
              <a:rPr lang="en-US" smtClean="0"/>
              <a:pPr/>
              <a:t>2014-11-09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AAD01-5C5E-4167-81B0-28327DB1A1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xpvi6iv2qrtprj8kzw4.jpg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788"/>
          <a:stretch/>
        </p:blipFill>
        <p:spPr>
          <a:xfrm>
            <a:off x="2438400" y="4876800"/>
            <a:ext cx="6858000" cy="396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0" y="0"/>
            <a:ext cx="12801600" cy="480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800600" y="8610600"/>
            <a:ext cx="3312949" cy="897830"/>
          </a:xfrm>
          <a:prstGeom prst="rect">
            <a:avLst/>
          </a:prstGeom>
        </p:spPr>
        <p:txBody>
          <a:bodyPr vert="horz" lIns="128016" tIns="64008" rIns="128016" bIns="64008" rtlCol="0" anchor="b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endParaRPr lang="fa-IR" sz="2000" b="1" dirty="0">
              <a:solidFill>
                <a:schemeClr val="bg2">
                  <a:lumMod val="25000"/>
                </a:schemeClr>
              </a:solidFill>
              <a:cs typeface="B Roya" pitchFamily="2" charset="-78"/>
            </a:endParaRPr>
          </a:p>
          <a:p>
            <a:pPr algn="r"/>
            <a:endParaRPr lang="fa-IR" sz="2000" b="1" dirty="0">
              <a:solidFill>
                <a:schemeClr val="bg2">
                  <a:lumMod val="25000"/>
                </a:schemeClr>
              </a:solidFill>
              <a:cs typeface="B Roya" pitchFamily="2" charset="-78"/>
            </a:endParaRPr>
          </a:p>
          <a:p>
            <a:pPr algn="ctr"/>
            <a:r>
              <a:rPr lang="fa-IR" sz="2000" b="1" dirty="0">
                <a:solidFill>
                  <a:schemeClr val="bg2">
                    <a:lumMod val="25000"/>
                  </a:schemeClr>
                </a:solidFill>
                <a:cs typeface="B Roya" pitchFamily="2" charset="-78"/>
              </a:rPr>
              <a:t>نیمسال تحصیلی</a:t>
            </a:r>
          </a:p>
          <a:p>
            <a:pPr algn="ctr"/>
            <a:r>
              <a:rPr lang="fa-IR" sz="2000" b="1" dirty="0">
                <a:solidFill>
                  <a:schemeClr val="bg2">
                    <a:lumMod val="25000"/>
                  </a:schemeClr>
                </a:solidFill>
                <a:cs typeface="B Roya" pitchFamily="2" charset="-78"/>
              </a:rPr>
              <a:t> 1- 94-1393</a:t>
            </a:r>
          </a:p>
        </p:txBody>
      </p:sp>
      <p:pic>
        <p:nvPicPr>
          <p:cNvPr id="21" name="Picture 20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10400" y="533400"/>
            <a:ext cx="5335674" cy="13716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562600" y="4876800"/>
            <a:ext cx="7620000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fa-IR" sz="4400" b="1" smtClean="0">
                <a:solidFill>
                  <a:schemeClr val="bg2">
                    <a:lumMod val="25000"/>
                  </a:schemeClr>
                </a:solidFill>
                <a:cs typeface="A EntezareZohoor B4" pitchFamily="2" charset="-78"/>
              </a:rPr>
              <a:t>مطالعات حوزه فراگیر </a:t>
            </a:r>
            <a:r>
              <a:rPr lang="fa-IR" sz="4400" b="1" smtClean="0">
                <a:solidFill>
                  <a:schemeClr val="bg2">
                    <a:lumMod val="25000"/>
                  </a:schemeClr>
                </a:solidFill>
                <a:cs typeface="A EntezareZohoor B4" pitchFamily="2" charset="-78"/>
              </a:rPr>
              <a:t>و </a:t>
            </a:r>
            <a:r>
              <a:rPr lang="fa-IR" sz="4400" b="1" smtClean="0">
                <a:solidFill>
                  <a:schemeClr val="bg2">
                    <a:lumMod val="25000"/>
                  </a:schemeClr>
                </a:solidFill>
                <a:cs typeface="A EntezareZohoor B4" pitchFamily="2" charset="-78"/>
              </a:rPr>
              <a:t>اقلیمی          </a:t>
            </a:r>
            <a:r>
              <a:rPr lang="fa-IR" sz="4400" b="1" smtClean="0">
                <a:solidFill>
                  <a:schemeClr val="bg2">
                    <a:lumMod val="25000"/>
                  </a:schemeClr>
                </a:solidFill>
                <a:cs typeface="A EntezareZohoor B4" pitchFamily="2" charset="-78"/>
              </a:rPr>
              <a:t>بندرعباس</a:t>
            </a:r>
          </a:p>
        </p:txBody>
      </p:sp>
      <p:sp>
        <p:nvSpPr>
          <p:cNvPr id="18" name="Rectangle 17"/>
          <p:cNvSpPr/>
          <p:nvPr/>
        </p:nvSpPr>
        <p:spPr>
          <a:xfrm rot="5400000">
            <a:off x="11311003" y="4251453"/>
            <a:ext cx="1295401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9" name="Rectangle 18"/>
          <p:cNvSpPr/>
          <p:nvPr/>
        </p:nvSpPr>
        <p:spPr>
          <a:xfrm rot="5400000">
            <a:off x="11747727" y="4175253"/>
            <a:ext cx="1143001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20" name="Rectangle 19"/>
          <p:cNvSpPr/>
          <p:nvPr/>
        </p:nvSpPr>
        <p:spPr>
          <a:xfrm rot="5400000">
            <a:off x="12100051" y="4175253"/>
            <a:ext cx="1143001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24" name="Rectangle 23"/>
          <p:cNvSpPr/>
          <p:nvPr/>
        </p:nvSpPr>
        <p:spPr>
          <a:xfrm rot="5400000">
            <a:off x="4861051" y="4175253"/>
            <a:ext cx="1143001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25" name="Rectangle 24"/>
          <p:cNvSpPr/>
          <p:nvPr/>
        </p:nvSpPr>
        <p:spPr>
          <a:xfrm rot="5400000">
            <a:off x="5165852" y="4175254"/>
            <a:ext cx="1143000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26" name="Rectangle 25"/>
          <p:cNvSpPr/>
          <p:nvPr/>
        </p:nvSpPr>
        <p:spPr>
          <a:xfrm rot="5400000">
            <a:off x="5502148" y="4175254"/>
            <a:ext cx="1143000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27" name="Rectangle 26"/>
          <p:cNvSpPr/>
          <p:nvPr/>
        </p:nvSpPr>
        <p:spPr>
          <a:xfrm rot="5400000">
            <a:off x="10957052" y="4251454"/>
            <a:ext cx="1295400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29" name="Rectangle 28"/>
          <p:cNvSpPr/>
          <p:nvPr/>
        </p:nvSpPr>
        <p:spPr>
          <a:xfrm rot="5400000">
            <a:off x="10645648" y="4213354"/>
            <a:ext cx="1219200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28" name="Rectangle 27"/>
          <p:cNvSpPr/>
          <p:nvPr/>
        </p:nvSpPr>
        <p:spPr>
          <a:xfrm rot="5400000">
            <a:off x="1920746" y="1813052"/>
            <a:ext cx="1371599" cy="5213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0" name="Rectangle 29"/>
          <p:cNvSpPr/>
          <p:nvPr/>
        </p:nvSpPr>
        <p:spPr>
          <a:xfrm rot="5400000">
            <a:off x="5851652" y="4175254"/>
            <a:ext cx="1143000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1" name="Rectangle 30"/>
          <p:cNvSpPr/>
          <p:nvPr/>
        </p:nvSpPr>
        <p:spPr>
          <a:xfrm rot="5400000">
            <a:off x="6156452" y="4175254"/>
            <a:ext cx="1143000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2" name="Rectangle 31"/>
          <p:cNvSpPr/>
          <p:nvPr/>
        </p:nvSpPr>
        <p:spPr>
          <a:xfrm rot="5400000">
            <a:off x="6423152" y="4213354"/>
            <a:ext cx="1219200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3" name="Rectangle 32"/>
          <p:cNvSpPr/>
          <p:nvPr/>
        </p:nvSpPr>
        <p:spPr>
          <a:xfrm rot="5400000">
            <a:off x="6797548" y="4175254"/>
            <a:ext cx="1143000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53200" y="4031159"/>
            <a:ext cx="552208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 rtl="1"/>
            <a:r>
              <a:rPr lang="fa-IR" sz="4400" b="1" smtClean="0">
                <a:solidFill>
                  <a:schemeClr val="bg1"/>
                </a:solidFill>
                <a:cs typeface="A EntezareZohoor D" pitchFamily="2" charset="-78"/>
              </a:rPr>
              <a:t>کارگاه طراحی </a:t>
            </a:r>
            <a:r>
              <a:rPr lang="fa-IR" sz="4400" b="1" smtClean="0">
                <a:solidFill>
                  <a:schemeClr val="bg1"/>
                </a:solidFill>
                <a:cs typeface="A EntezareZohoor D" pitchFamily="2" charset="-78"/>
              </a:rPr>
              <a:t>شهری </a:t>
            </a:r>
            <a:endParaRPr lang="fa-IR" sz="4400" b="1" smtClean="0">
              <a:solidFill>
                <a:schemeClr val="bg1"/>
              </a:solidFill>
              <a:cs typeface="A EntezareZohoor 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xpvi6iv2qrtprj8kzw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788"/>
          <a:stretch/>
        </p:blipFill>
        <p:spPr>
          <a:xfrm>
            <a:off x="2438400" y="4800600"/>
            <a:ext cx="6858000" cy="396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0" y="0"/>
            <a:ext cx="12801600" cy="4800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295400" y="4953000"/>
            <a:ext cx="552208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 rtl="1"/>
            <a:r>
              <a:rPr lang="fa-IR" sz="3600" b="1" smtClean="0">
                <a:cs typeface="B Roya" pitchFamily="2" charset="-78"/>
              </a:rPr>
              <a:t>پشت </a:t>
            </a:r>
            <a:r>
              <a:rPr lang="fa-IR" sz="3600" b="1" smtClean="0">
                <a:solidFill>
                  <a:schemeClr val="tx2"/>
                </a:solidFill>
                <a:cs typeface="A EntezareZohoor D" pitchFamily="2" charset="-78"/>
              </a:rPr>
              <a:t>د</a:t>
            </a:r>
            <a:r>
              <a:rPr lang="fa-IR" sz="36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 EntezareZohoor D" pitchFamily="2" charset="-78"/>
              </a:rPr>
              <a:t>ریاها</a:t>
            </a:r>
            <a:r>
              <a:rPr lang="fa-IR" sz="36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Roya" pitchFamily="2" charset="-78"/>
              </a:rPr>
              <a:t> </a:t>
            </a:r>
            <a:r>
              <a:rPr lang="fa-IR" sz="3600" b="1" smtClean="0">
                <a:cs typeface="A EntezareZohoor D" pitchFamily="2" charset="-78"/>
              </a:rPr>
              <a:t>شهری</a:t>
            </a:r>
            <a:r>
              <a:rPr lang="fa-IR" sz="3600" b="1" smtClean="0">
                <a:cs typeface="B Roya" pitchFamily="2" charset="-78"/>
              </a:rPr>
              <a:t> است</a:t>
            </a:r>
          </a:p>
          <a:p>
            <a:pPr lvl="0" algn="ctr" rtl="1"/>
            <a:r>
              <a:rPr lang="fa-IR" sz="2000" b="1" smtClean="0">
                <a:cs typeface="B Roya" pitchFamily="2" charset="-78"/>
              </a:rPr>
              <a:t>سهراب سپهری</a:t>
            </a:r>
            <a:endParaRPr lang="fa-IR" sz="2000" b="1" smtClean="0">
              <a:cs typeface="B Roya" pitchFamily="2" charset="-78"/>
            </a:endParaRPr>
          </a:p>
        </p:txBody>
      </p:sp>
      <p:sp>
        <p:nvSpPr>
          <p:cNvPr id="18" name="Rectangle 17"/>
          <p:cNvSpPr/>
          <p:nvPr/>
        </p:nvSpPr>
        <p:spPr>
          <a:xfrm rot="5400000">
            <a:off x="11311003" y="4251453"/>
            <a:ext cx="1295401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9" name="Rectangle 18"/>
          <p:cNvSpPr/>
          <p:nvPr/>
        </p:nvSpPr>
        <p:spPr>
          <a:xfrm rot="5400000">
            <a:off x="11747727" y="4175253"/>
            <a:ext cx="1143001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20" name="Rectangle 19"/>
          <p:cNvSpPr/>
          <p:nvPr/>
        </p:nvSpPr>
        <p:spPr>
          <a:xfrm rot="5400000">
            <a:off x="12100051" y="4175253"/>
            <a:ext cx="1143001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24" name="Rectangle 23"/>
          <p:cNvSpPr/>
          <p:nvPr/>
        </p:nvSpPr>
        <p:spPr>
          <a:xfrm rot="5400000">
            <a:off x="4861051" y="4175253"/>
            <a:ext cx="1143001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25" name="Rectangle 24"/>
          <p:cNvSpPr/>
          <p:nvPr/>
        </p:nvSpPr>
        <p:spPr>
          <a:xfrm rot="5400000">
            <a:off x="5165852" y="4175254"/>
            <a:ext cx="1143000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26" name="Rectangle 25"/>
          <p:cNvSpPr/>
          <p:nvPr/>
        </p:nvSpPr>
        <p:spPr>
          <a:xfrm rot="5400000">
            <a:off x="5502148" y="4175254"/>
            <a:ext cx="1143000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27" name="Rectangle 26"/>
          <p:cNvSpPr/>
          <p:nvPr/>
        </p:nvSpPr>
        <p:spPr>
          <a:xfrm rot="5400000">
            <a:off x="10957052" y="4251454"/>
            <a:ext cx="1295400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29" name="Rectangle 28"/>
          <p:cNvSpPr/>
          <p:nvPr/>
        </p:nvSpPr>
        <p:spPr>
          <a:xfrm rot="5400000">
            <a:off x="10645648" y="4213354"/>
            <a:ext cx="1219200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28" name="Rectangle 27"/>
          <p:cNvSpPr/>
          <p:nvPr/>
        </p:nvSpPr>
        <p:spPr>
          <a:xfrm rot="5400000">
            <a:off x="1920746" y="1813052"/>
            <a:ext cx="1371599" cy="5213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0" name="Rectangle 29"/>
          <p:cNvSpPr/>
          <p:nvPr/>
        </p:nvSpPr>
        <p:spPr>
          <a:xfrm rot="5400000">
            <a:off x="5851652" y="4175254"/>
            <a:ext cx="1143000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1" name="Rectangle 30"/>
          <p:cNvSpPr/>
          <p:nvPr/>
        </p:nvSpPr>
        <p:spPr>
          <a:xfrm rot="5400000">
            <a:off x="6156452" y="4175254"/>
            <a:ext cx="1143000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2" name="Rectangle 31"/>
          <p:cNvSpPr/>
          <p:nvPr/>
        </p:nvSpPr>
        <p:spPr>
          <a:xfrm rot="5400000">
            <a:off x="6423152" y="4213354"/>
            <a:ext cx="1219200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3" name="Rectangle 32"/>
          <p:cNvSpPr/>
          <p:nvPr/>
        </p:nvSpPr>
        <p:spPr>
          <a:xfrm rot="5400000">
            <a:off x="6797548" y="4175254"/>
            <a:ext cx="1143000" cy="26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12801601" cy="1627895"/>
            <a:chOff x="-99753" y="0"/>
            <a:chExt cx="12801601" cy="1627895"/>
          </a:xfrm>
          <a:solidFill>
            <a:schemeClr val="accent3">
              <a:lumMod val="50000"/>
            </a:schemeClr>
          </a:solidFill>
        </p:grpSpPr>
        <p:sp>
          <p:nvSpPr>
            <p:cNvPr id="3" name="Rectangle 2"/>
            <p:cNvSpPr/>
            <p:nvPr/>
          </p:nvSpPr>
          <p:spPr>
            <a:xfrm>
              <a:off x="7901247" y="0"/>
              <a:ext cx="4658359" cy="10341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a-IR" sz="2800" b="1" dirty="0">
                <a:solidFill>
                  <a:prstClr val="white"/>
                </a:solidFill>
                <a:cs typeface="B Roya" pitchFamily="2" charset="-78"/>
              </a:endParaRPr>
            </a:p>
          </p:txBody>
        </p:sp>
        <p:sp>
          <p:nvSpPr>
            <p:cNvPr id="5" name="TextBox 6"/>
            <p:cNvSpPr txBox="1">
              <a:spLocks noChangeArrowheads="1"/>
            </p:cNvSpPr>
            <p:nvPr/>
          </p:nvSpPr>
          <p:spPr bwMode="auto">
            <a:xfrm>
              <a:off x="-99753" y="1190852"/>
              <a:ext cx="12801601" cy="43704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rtl="1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a-IR" sz="2240" b="1" dirty="0">
                <a:solidFill>
                  <a:prstClr val="black"/>
                </a:solidFill>
                <a:latin typeface="Calibri" pitchFamily="34" charset="0"/>
                <a:cs typeface="B Nazanin" pitchFamily="2" charset="-78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 rot="5400000">
            <a:off x="6488638" y="387018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7" name="Rectangle 36"/>
          <p:cNvSpPr/>
          <p:nvPr/>
        </p:nvSpPr>
        <p:spPr>
          <a:xfrm rot="5400000">
            <a:off x="6849162" y="387018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8" name="Rectangle 37"/>
          <p:cNvSpPr/>
          <p:nvPr/>
        </p:nvSpPr>
        <p:spPr>
          <a:xfrm rot="5400000">
            <a:off x="7201486" y="387018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2" name="Rectangle 81"/>
          <p:cNvSpPr/>
          <p:nvPr/>
        </p:nvSpPr>
        <p:spPr>
          <a:xfrm rot="5400000">
            <a:off x="-6018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3" name="Rectangle 82"/>
          <p:cNvSpPr/>
          <p:nvPr/>
        </p:nvSpPr>
        <p:spPr>
          <a:xfrm rot="5400000">
            <a:off x="2987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4" name="Rectangle 83"/>
          <p:cNvSpPr/>
          <p:nvPr/>
        </p:nvSpPr>
        <p:spPr>
          <a:xfrm rot="5400000">
            <a:off x="6035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5" name="Rectangle 84"/>
          <p:cNvSpPr/>
          <p:nvPr/>
        </p:nvSpPr>
        <p:spPr>
          <a:xfrm rot="5400000">
            <a:off x="6134686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6" name="Rectangle 85"/>
          <p:cNvSpPr/>
          <p:nvPr/>
        </p:nvSpPr>
        <p:spPr>
          <a:xfrm rot="5400000">
            <a:off x="-387018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7" name="Rectangle 86"/>
          <p:cNvSpPr/>
          <p:nvPr/>
        </p:nvSpPr>
        <p:spPr>
          <a:xfrm rot="5400000">
            <a:off x="57851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8" name="Rectangle 87"/>
          <p:cNvSpPr/>
          <p:nvPr/>
        </p:nvSpPr>
        <p:spPr>
          <a:xfrm rot="5400000">
            <a:off x="9083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pic>
        <p:nvPicPr>
          <p:cNvPr id="92" name="Picture 91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7950" y="0"/>
            <a:ext cx="3371850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Rectangle 110"/>
          <p:cNvSpPr/>
          <p:nvPr/>
        </p:nvSpPr>
        <p:spPr>
          <a:xfrm>
            <a:off x="6172200" y="76200"/>
            <a:ext cx="6400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800" b="1" smtClean="0">
                <a:solidFill>
                  <a:prstClr val="white"/>
                </a:solidFill>
                <a:cs typeface="B Roya" pitchFamily="2" charset="-78"/>
              </a:rPr>
              <a:t>مطالعات حوزه </a:t>
            </a:r>
            <a:r>
              <a:rPr lang="fa-IR" sz="2800" b="1" smtClean="0">
                <a:solidFill>
                  <a:prstClr val="white"/>
                </a:solidFill>
                <a:cs typeface="B Roya" pitchFamily="2" charset="-78"/>
              </a:rPr>
              <a:t>فراگیر و </a:t>
            </a:r>
            <a:r>
              <a:rPr lang="fa-IR" sz="2800" b="1" smtClean="0">
                <a:solidFill>
                  <a:prstClr val="white"/>
                </a:solidFill>
                <a:cs typeface="B Roya" pitchFamily="2" charset="-78"/>
              </a:rPr>
              <a:t>اقلیمی </a:t>
            </a:r>
            <a:endParaRPr lang="fa-IR" sz="2800" b="1" smtClean="0">
              <a:solidFill>
                <a:prstClr val="white"/>
              </a:solidFill>
              <a:cs typeface="B Roya" pitchFamily="2" charset="-78"/>
            </a:endParaRPr>
          </a:p>
          <a:p>
            <a:pPr algn="ctr"/>
            <a:r>
              <a:rPr lang="fa-IR" sz="2400" b="1" smtClean="0">
                <a:solidFill>
                  <a:prstClr val="white"/>
                </a:solidFill>
                <a:cs typeface="B Roya" pitchFamily="2" charset="-78"/>
              </a:rPr>
              <a:t>                     بندرعباس</a:t>
            </a:r>
            <a:endParaRPr lang="fa-IR" sz="2400" b="1" dirty="0">
              <a:solidFill>
                <a:prstClr val="white"/>
              </a:solidFill>
              <a:cs typeface="B Roya" pitchFamily="2" charset="-78"/>
            </a:endParaRPr>
          </a:p>
        </p:txBody>
      </p:sp>
      <p:sp>
        <p:nvSpPr>
          <p:cNvPr id="112" name="Rectangle 111"/>
          <p:cNvSpPr/>
          <p:nvPr/>
        </p:nvSpPr>
        <p:spPr>
          <a:xfrm rot="5400000">
            <a:off x="12131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13" name="Rectangle 112"/>
          <p:cNvSpPr/>
          <p:nvPr/>
        </p:nvSpPr>
        <p:spPr>
          <a:xfrm rot="5400000">
            <a:off x="15179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14" name="Rectangle 113"/>
          <p:cNvSpPr/>
          <p:nvPr/>
        </p:nvSpPr>
        <p:spPr>
          <a:xfrm rot="5400000">
            <a:off x="1867486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18" name="Rectangle 117"/>
          <p:cNvSpPr/>
          <p:nvPr/>
        </p:nvSpPr>
        <p:spPr>
          <a:xfrm flipH="1">
            <a:off x="12649200" y="0"/>
            <a:ext cx="182880" cy="96012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9677400" y="1143000"/>
            <a:ext cx="29434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400" b="1" smtClean="0">
                <a:solidFill>
                  <a:schemeClr val="bg1"/>
                </a:solidFill>
                <a:latin typeface="Calibri" pitchFamily="34" charset="0"/>
                <a:cs typeface="B Roya" pitchFamily="2" charset="-78"/>
              </a:rPr>
              <a:t>چارچوب مطالعات شناخت</a:t>
            </a:r>
            <a:endParaRPr lang="fa-IR" sz="2000" b="1" dirty="0">
              <a:solidFill>
                <a:schemeClr val="bg1"/>
              </a:solidFill>
              <a:latin typeface="Calibri" pitchFamily="34" charset="0"/>
              <a:cs typeface="B Roya" pitchFamily="2" charset="-78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705600" y="8915400"/>
            <a:ext cx="451109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کارگاه طراحی شهری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2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نیمسال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اول (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94-1393) </a:t>
            </a:r>
            <a:endParaRPr lang="fa-IR" sz="1800" b="1" smtClean="0">
              <a:solidFill>
                <a:schemeClr val="bg1"/>
              </a:solidFill>
              <a:cs typeface="B Roya" pitchFamily="2" charset="-78"/>
            </a:endParaRPr>
          </a:p>
          <a:p>
            <a:pPr lvl="0" algn="ctr" rtl="1"/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استاد: دکتر دانشپور</a:t>
            </a:r>
            <a:endParaRPr lang="fa-IR" sz="1800" b="1" dirty="0">
              <a:solidFill>
                <a:schemeClr val="bg1"/>
              </a:solidFill>
              <a:cs typeface="B Roya" pitchFamily="2" charset="-78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905000" y="8878669"/>
            <a:ext cx="237749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 rtl="1"/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گروه زیست محیطی</a:t>
            </a:r>
          </a:p>
          <a:p>
            <a:pPr lvl="0" algn="ctr" rtl="1"/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نیوشا فروحی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/  المیراوطنی</a:t>
            </a:r>
            <a:endParaRPr lang="fa-IR" sz="1800" b="1" dirty="0">
              <a:solidFill>
                <a:schemeClr val="bg1"/>
              </a:solidFill>
              <a:cs typeface="B Roya" pitchFamily="2" charset="-78"/>
            </a:endParaRPr>
          </a:p>
        </p:txBody>
      </p:sp>
      <p:sp>
        <p:nvSpPr>
          <p:cNvPr id="123" name="TextBox 6"/>
          <p:cNvSpPr txBox="1">
            <a:spLocks noChangeArrowheads="1"/>
          </p:cNvSpPr>
          <p:nvPr/>
        </p:nvSpPr>
        <p:spPr bwMode="auto">
          <a:xfrm>
            <a:off x="-1" y="8839200"/>
            <a:ext cx="12801601" cy="9144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 eaLnBrk="1" fontAlgn="base" hangingPunct="1">
              <a:spcBef>
                <a:spcPct val="0"/>
              </a:spcBef>
              <a:spcAft>
                <a:spcPct val="0"/>
              </a:spcAft>
            </a:pPr>
            <a:endParaRPr lang="fa-IR" sz="2240" b="1" dirty="0">
              <a:solidFill>
                <a:prstClr val="black"/>
              </a:solidFill>
              <a:latin typeface="Calibri" pitchFamily="34" charset="0"/>
              <a:cs typeface="B Nazanin" pitchFamily="2" charset="-78"/>
            </a:endParaRPr>
          </a:p>
        </p:txBody>
      </p:sp>
      <p:sp>
        <p:nvSpPr>
          <p:cNvPr id="124" name="Rectangle 123"/>
          <p:cNvSpPr/>
          <p:nvPr/>
        </p:nvSpPr>
        <p:spPr>
          <a:xfrm rot="5400000">
            <a:off x="5173978" y="8694420"/>
            <a:ext cx="777240" cy="1066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endParaRPr lang="fa-IR" sz="280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25" name="Rectangle 124"/>
          <p:cNvSpPr/>
          <p:nvPr/>
        </p:nvSpPr>
        <p:spPr>
          <a:xfrm rot="5400000">
            <a:off x="144780" y="8694420"/>
            <a:ext cx="777240" cy="1066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endParaRPr lang="fa-IR" sz="280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26" name="Rectangle 125"/>
          <p:cNvSpPr/>
          <p:nvPr/>
        </p:nvSpPr>
        <p:spPr>
          <a:xfrm rot="5400000">
            <a:off x="11727180" y="8694420"/>
            <a:ext cx="777240" cy="1066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endParaRPr lang="fa-IR" sz="280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30" name="TextBox 6"/>
          <p:cNvSpPr txBox="1">
            <a:spLocks noChangeArrowheads="1"/>
          </p:cNvSpPr>
          <p:nvPr/>
        </p:nvSpPr>
        <p:spPr bwMode="auto">
          <a:xfrm>
            <a:off x="0" y="9509760"/>
            <a:ext cx="12801601" cy="9144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 eaLnBrk="1" fontAlgn="base" hangingPunct="1">
              <a:spcBef>
                <a:spcPct val="0"/>
              </a:spcBef>
              <a:spcAft>
                <a:spcPct val="0"/>
              </a:spcAft>
            </a:pPr>
            <a:endParaRPr lang="fa-IR" sz="2240" b="1" dirty="0">
              <a:solidFill>
                <a:prstClr val="black"/>
              </a:solidFill>
              <a:latin typeface="Calibri" pitchFamily="34" charset="0"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Rectangle 131"/>
          <p:cNvSpPr/>
          <p:nvPr/>
        </p:nvSpPr>
        <p:spPr>
          <a:xfrm>
            <a:off x="0" y="0"/>
            <a:ext cx="6099048" cy="96012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0" y="0"/>
            <a:ext cx="12801601" cy="1627895"/>
            <a:chOff x="-99753" y="0"/>
            <a:chExt cx="12801601" cy="1627895"/>
          </a:xfrm>
          <a:solidFill>
            <a:schemeClr val="accent3">
              <a:lumMod val="50000"/>
            </a:schemeClr>
          </a:solidFill>
        </p:grpSpPr>
        <p:sp>
          <p:nvSpPr>
            <p:cNvPr id="3" name="Rectangle 2"/>
            <p:cNvSpPr/>
            <p:nvPr/>
          </p:nvSpPr>
          <p:spPr>
            <a:xfrm>
              <a:off x="7901247" y="0"/>
              <a:ext cx="4658359" cy="10341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a-IR" sz="2800" b="1" dirty="0">
                <a:solidFill>
                  <a:prstClr val="white"/>
                </a:solidFill>
                <a:cs typeface="B Roya" pitchFamily="2" charset="-78"/>
              </a:endParaRPr>
            </a:p>
          </p:txBody>
        </p:sp>
        <p:sp>
          <p:nvSpPr>
            <p:cNvPr id="5" name="TextBox 6"/>
            <p:cNvSpPr txBox="1">
              <a:spLocks noChangeArrowheads="1"/>
            </p:cNvSpPr>
            <p:nvPr/>
          </p:nvSpPr>
          <p:spPr bwMode="auto">
            <a:xfrm>
              <a:off x="-99753" y="1190852"/>
              <a:ext cx="12801601" cy="43704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rtl="1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a-IR" sz="2240" b="1" dirty="0">
                <a:solidFill>
                  <a:prstClr val="black"/>
                </a:solidFill>
                <a:latin typeface="Calibri" pitchFamily="34" charset="0"/>
                <a:cs typeface="B Nazanin" pitchFamily="2" charset="-78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 rot="5400000">
            <a:off x="6488638" y="387018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7" name="Rectangle 36"/>
          <p:cNvSpPr/>
          <p:nvPr/>
        </p:nvSpPr>
        <p:spPr>
          <a:xfrm rot="5400000">
            <a:off x="6849162" y="387018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8" name="Rectangle 37"/>
          <p:cNvSpPr/>
          <p:nvPr/>
        </p:nvSpPr>
        <p:spPr>
          <a:xfrm rot="5400000">
            <a:off x="7201486" y="387018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2" name="Rectangle 81"/>
          <p:cNvSpPr/>
          <p:nvPr/>
        </p:nvSpPr>
        <p:spPr>
          <a:xfrm rot="5400000">
            <a:off x="-6018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3" name="Rectangle 82"/>
          <p:cNvSpPr/>
          <p:nvPr/>
        </p:nvSpPr>
        <p:spPr>
          <a:xfrm rot="5400000">
            <a:off x="2987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4" name="Rectangle 83"/>
          <p:cNvSpPr/>
          <p:nvPr/>
        </p:nvSpPr>
        <p:spPr>
          <a:xfrm rot="5400000">
            <a:off x="6035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5" name="Rectangle 84"/>
          <p:cNvSpPr/>
          <p:nvPr/>
        </p:nvSpPr>
        <p:spPr>
          <a:xfrm rot="5400000">
            <a:off x="6134686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6" name="Rectangle 85"/>
          <p:cNvSpPr/>
          <p:nvPr/>
        </p:nvSpPr>
        <p:spPr>
          <a:xfrm rot="5400000">
            <a:off x="-387018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7" name="Rectangle 86"/>
          <p:cNvSpPr/>
          <p:nvPr/>
        </p:nvSpPr>
        <p:spPr>
          <a:xfrm rot="5400000">
            <a:off x="57089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8" name="Rectangle 87"/>
          <p:cNvSpPr/>
          <p:nvPr/>
        </p:nvSpPr>
        <p:spPr>
          <a:xfrm rot="5400000">
            <a:off x="9083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pic>
        <p:nvPicPr>
          <p:cNvPr id="92" name="Picture 91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7950" y="0"/>
            <a:ext cx="3371850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Rectangle 110"/>
          <p:cNvSpPr/>
          <p:nvPr/>
        </p:nvSpPr>
        <p:spPr>
          <a:xfrm>
            <a:off x="6172200" y="76200"/>
            <a:ext cx="6400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800" b="1" smtClean="0">
                <a:solidFill>
                  <a:prstClr val="white"/>
                </a:solidFill>
                <a:cs typeface="B Roya" pitchFamily="2" charset="-78"/>
              </a:rPr>
              <a:t>مطالعات حوزه </a:t>
            </a:r>
            <a:r>
              <a:rPr lang="fa-IR" sz="2800" b="1" smtClean="0">
                <a:solidFill>
                  <a:prstClr val="white"/>
                </a:solidFill>
                <a:cs typeface="B Roya" pitchFamily="2" charset="-78"/>
              </a:rPr>
              <a:t>فراگیر و </a:t>
            </a:r>
            <a:r>
              <a:rPr lang="fa-IR" sz="2800" b="1" smtClean="0">
                <a:solidFill>
                  <a:prstClr val="white"/>
                </a:solidFill>
                <a:cs typeface="B Roya" pitchFamily="2" charset="-78"/>
              </a:rPr>
              <a:t>اقلیمی </a:t>
            </a:r>
            <a:endParaRPr lang="fa-IR" sz="2800" b="1" smtClean="0">
              <a:solidFill>
                <a:prstClr val="white"/>
              </a:solidFill>
              <a:cs typeface="B Roya" pitchFamily="2" charset="-78"/>
            </a:endParaRPr>
          </a:p>
          <a:p>
            <a:pPr algn="ctr"/>
            <a:r>
              <a:rPr lang="fa-IR" sz="2400" b="1" smtClean="0">
                <a:solidFill>
                  <a:prstClr val="white"/>
                </a:solidFill>
                <a:cs typeface="B Roya" pitchFamily="2" charset="-78"/>
              </a:rPr>
              <a:t>                     بندرعباس</a:t>
            </a:r>
            <a:endParaRPr lang="fa-IR" sz="2400" b="1" dirty="0">
              <a:solidFill>
                <a:prstClr val="white"/>
              </a:solidFill>
              <a:cs typeface="B Roya" pitchFamily="2" charset="-78"/>
            </a:endParaRPr>
          </a:p>
        </p:txBody>
      </p:sp>
      <p:sp>
        <p:nvSpPr>
          <p:cNvPr id="112" name="Rectangle 111"/>
          <p:cNvSpPr/>
          <p:nvPr/>
        </p:nvSpPr>
        <p:spPr>
          <a:xfrm rot="5400000">
            <a:off x="12131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13" name="Rectangle 112"/>
          <p:cNvSpPr/>
          <p:nvPr/>
        </p:nvSpPr>
        <p:spPr>
          <a:xfrm rot="5400000">
            <a:off x="15179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14" name="Rectangle 113"/>
          <p:cNvSpPr/>
          <p:nvPr/>
        </p:nvSpPr>
        <p:spPr>
          <a:xfrm rot="5400000">
            <a:off x="1867486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18" name="Rectangle 117"/>
          <p:cNvSpPr/>
          <p:nvPr/>
        </p:nvSpPr>
        <p:spPr>
          <a:xfrm flipH="1">
            <a:off x="12649200" y="0"/>
            <a:ext cx="182880" cy="96012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9677400" y="1143000"/>
            <a:ext cx="29434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400" b="1" smtClean="0">
                <a:solidFill>
                  <a:schemeClr val="bg1"/>
                </a:solidFill>
                <a:latin typeface="Calibri" pitchFamily="34" charset="0"/>
                <a:cs typeface="B Roya" pitchFamily="2" charset="-78"/>
              </a:rPr>
              <a:t>چارچوب مطالعات شناخت</a:t>
            </a:r>
            <a:endParaRPr lang="fa-IR" sz="2000" b="1" dirty="0">
              <a:solidFill>
                <a:schemeClr val="bg1"/>
              </a:solidFill>
              <a:latin typeface="Calibri" pitchFamily="34" charset="0"/>
              <a:cs typeface="B Roya" pitchFamily="2" charset="-78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995106" y="8915400"/>
            <a:ext cx="451109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کارگاه طراحی شهری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2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نیمسال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اول (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94-1393) </a:t>
            </a:r>
            <a:endParaRPr lang="fa-IR" sz="1800" b="1" smtClean="0">
              <a:solidFill>
                <a:schemeClr val="bg1"/>
              </a:solidFill>
              <a:cs typeface="B Roya" pitchFamily="2" charset="-78"/>
            </a:endParaRPr>
          </a:p>
          <a:p>
            <a:pPr lvl="0" algn="ctr" rtl="1"/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استاد: دکتر دانشپور</a:t>
            </a:r>
            <a:endParaRPr lang="fa-IR" sz="1800" b="1" dirty="0">
              <a:solidFill>
                <a:schemeClr val="bg1"/>
              </a:solidFill>
              <a:cs typeface="B Roya" pitchFamily="2" charset="-78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905000" y="8878669"/>
            <a:ext cx="237749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 rtl="1"/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گروه زیست محیطی</a:t>
            </a:r>
          </a:p>
          <a:p>
            <a:pPr lvl="0" algn="ctr" rtl="1"/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نیوشا فروحی /  المیراوطنی</a:t>
            </a:r>
            <a:endParaRPr lang="fa-IR" sz="1800" b="1" dirty="0">
              <a:solidFill>
                <a:schemeClr val="bg1"/>
              </a:solidFill>
              <a:cs typeface="B Roya" pitchFamily="2" charset="-78"/>
            </a:endParaRPr>
          </a:p>
        </p:txBody>
      </p:sp>
      <p:sp>
        <p:nvSpPr>
          <p:cNvPr id="123" name="TextBox 6"/>
          <p:cNvSpPr txBox="1">
            <a:spLocks noChangeArrowheads="1"/>
          </p:cNvSpPr>
          <p:nvPr/>
        </p:nvSpPr>
        <p:spPr bwMode="auto">
          <a:xfrm>
            <a:off x="-1" y="8839200"/>
            <a:ext cx="12801601" cy="9144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 eaLnBrk="1" fontAlgn="base" hangingPunct="1">
              <a:spcBef>
                <a:spcPct val="0"/>
              </a:spcBef>
              <a:spcAft>
                <a:spcPct val="0"/>
              </a:spcAft>
            </a:pPr>
            <a:endParaRPr lang="fa-IR" sz="2240" b="1" dirty="0">
              <a:solidFill>
                <a:prstClr val="black"/>
              </a:solidFill>
              <a:latin typeface="Calibri" pitchFamily="34" charset="0"/>
              <a:cs typeface="B Nazanin" pitchFamily="2" charset="-78"/>
            </a:endParaRPr>
          </a:p>
        </p:txBody>
      </p:sp>
      <p:sp>
        <p:nvSpPr>
          <p:cNvPr id="124" name="Rectangle 123"/>
          <p:cNvSpPr/>
          <p:nvPr/>
        </p:nvSpPr>
        <p:spPr>
          <a:xfrm rot="5400000">
            <a:off x="5173978" y="8694420"/>
            <a:ext cx="777240" cy="1066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endParaRPr lang="fa-IR" sz="280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25" name="Rectangle 124"/>
          <p:cNvSpPr/>
          <p:nvPr/>
        </p:nvSpPr>
        <p:spPr>
          <a:xfrm rot="5400000">
            <a:off x="144780" y="8694420"/>
            <a:ext cx="777240" cy="1066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endParaRPr lang="fa-IR" sz="280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26" name="Rectangle 125"/>
          <p:cNvSpPr/>
          <p:nvPr/>
        </p:nvSpPr>
        <p:spPr>
          <a:xfrm rot="5400000" flipV="1">
            <a:off x="12336780" y="9151620"/>
            <a:ext cx="777240" cy="1524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endParaRPr lang="fa-IR" sz="280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30" name="TextBox 6"/>
          <p:cNvSpPr txBox="1">
            <a:spLocks noChangeArrowheads="1"/>
          </p:cNvSpPr>
          <p:nvPr/>
        </p:nvSpPr>
        <p:spPr bwMode="auto">
          <a:xfrm>
            <a:off x="0" y="9509760"/>
            <a:ext cx="12801601" cy="9144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 eaLnBrk="1" fontAlgn="base" hangingPunct="1">
              <a:spcBef>
                <a:spcPct val="0"/>
              </a:spcBef>
              <a:spcAft>
                <a:spcPct val="0"/>
              </a:spcAft>
            </a:pPr>
            <a:endParaRPr lang="fa-IR" sz="2240" b="1" dirty="0">
              <a:solidFill>
                <a:prstClr val="black"/>
              </a:solidFill>
              <a:latin typeface="Calibri" pitchFamily="34" charset="0"/>
              <a:cs typeface="B Nazanin" pitchFamily="2" charset="-78"/>
            </a:endParaRPr>
          </a:p>
        </p:txBody>
      </p:sp>
      <p:pic>
        <p:nvPicPr>
          <p:cNvPr id="143" name="Picture Placeholder 6" descr="tV8nrdXst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92" r="9592"/>
          <a:stretch>
            <a:fillRect/>
          </a:stretch>
        </p:blipFill>
        <p:spPr>
          <a:xfrm>
            <a:off x="6248400" y="6421120"/>
            <a:ext cx="3048000" cy="2265680"/>
          </a:xfrm>
          <a:prstGeom prst="rect">
            <a:avLst/>
          </a:prstGeom>
        </p:spPr>
      </p:pic>
      <p:pic>
        <p:nvPicPr>
          <p:cNvPr id="144" name="Picture Placeholder 8" descr="6169468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793" r="10793"/>
          <a:stretch>
            <a:fillRect/>
          </a:stretch>
        </p:blipFill>
        <p:spPr>
          <a:xfrm>
            <a:off x="6248400" y="4038600"/>
            <a:ext cx="3075336" cy="2286000"/>
          </a:xfrm>
          <a:prstGeom prst="rect">
            <a:avLst/>
          </a:prstGeom>
        </p:spPr>
      </p:pic>
      <p:pic>
        <p:nvPicPr>
          <p:cNvPr id="145" name="Picture Placeholder 7" descr="sunset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879" r="27879"/>
          <a:stretch>
            <a:fillRect/>
          </a:stretch>
        </p:blipFill>
        <p:spPr>
          <a:xfrm>
            <a:off x="9448800" y="4038600"/>
            <a:ext cx="3044672" cy="4648200"/>
          </a:xfrm>
          <a:prstGeom prst="rect">
            <a:avLst/>
          </a:prstGeom>
        </p:spPr>
      </p:pic>
      <p:pic>
        <p:nvPicPr>
          <p:cNvPr id="148" name="Picture Placeholder 6" descr="250px-Bandarabbas.city-1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479" b="22479"/>
          <a:stretch>
            <a:fillRect/>
          </a:stretch>
        </p:blipFill>
        <p:spPr>
          <a:xfrm>
            <a:off x="6248400" y="1676400"/>
            <a:ext cx="3047999" cy="2265679"/>
          </a:xfrm>
          <a:prstGeom prst="rect">
            <a:avLst/>
          </a:prstGeom>
        </p:spPr>
      </p:pic>
      <p:pic>
        <p:nvPicPr>
          <p:cNvPr id="149" name="Picture Placeholder 7" descr="800px-Bandar_Abbas_2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79" r="4579"/>
          <a:stretch>
            <a:fillRect/>
          </a:stretch>
        </p:blipFill>
        <p:spPr>
          <a:xfrm>
            <a:off x="9448800" y="1676400"/>
            <a:ext cx="3048000" cy="2265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12801601" cy="1627895"/>
            <a:chOff x="-99753" y="0"/>
            <a:chExt cx="12801601" cy="1627895"/>
          </a:xfrm>
          <a:solidFill>
            <a:schemeClr val="accent3">
              <a:lumMod val="50000"/>
            </a:schemeClr>
          </a:solidFill>
        </p:grpSpPr>
        <p:sp>
          <p:nvSpPr>
            <p:cNvPr id="3" name="Rectangle 2"/>
            <p:cNvSpPr/>
            <p:nvPr/>
          </p:nvSpPr>
          <p:spPr>
            <a:xfrm>
              <a:off x="7901247" y="0"/>
              <a:ext cx="4658359" cy="10341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a-IR" sz="2800" b="1" dirty="0">
                <a:solidFill>
                  <a:prstClr val="white"/>
                </a:solidFill>
                <a:cs typeface="B Roya" pitchFamily="2" charset="-78"/>
              </a:endParaRPr>
            </a:p>
          </p:txBody>
        </p:sp>
        <p:sp>
          <p:nvSpPr>
            <p:cNvPr id="5" name="TextBox 6"/>
            <p:cNvSpPr txBox="1">
              <a:spLocks noChangeArrowheads="1"/>
            </p:cNvSpPr>
            <p:nvPr/>
          </p:nvSpPr>
          <p:spPr bwMode="auto">
            <a:xfrm>
              <a:off x="-99753" y="1190852"/>
              <a:ext cx="12801601" cy="43704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rtl="1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a-IR" sz="2240" b="1" dirty="0">
                <a:solidFill>
                  <a:prstClr val="black"/>
                </a:solidFill>
                <a:latin typeface="Calibri" pitchFamily="34" charset="0"/>
                <a:cs typeface="B Nazanin" pitchFamily="2" charset="-78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 rot="5400000">
            <a:off x="6488638" y="387018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7" name="Rectangle 36"/>
          <p:cNvSpPr/>
          <p:nvPr/>
        </p:nvSpPr>
        <p:spPr>
          <a:xfrm rot="5400000">
            <a:off x="6849162" y="387018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8" name="Rectangle 37"/>
          <p:cNvSpPr/>
          <p:nvPr/>
        </p:nvSpPr>
        <p:spPr>
          <a:xfrm rot="5400000">
            <a:off x="7201486" y="387018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2" name="Rectangle 81"/>
          <p:cNvSpPr/>
          <p:nvPr/>
        </p:nvSpPr>
        <p:spPr>
          <a:xfrm rot="5400000">
            <a:off x="-6018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3" name="Rectangle 82"/>
          <p:cNvSpPr/>
          <p:nvPr/>
        </p:nvSpPr>
        <p:spPr>
          <a:xfrm rot="5400000">
            <a:off x="2987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4" name="Rectangle 83"/>
          <p:cNvSpPr/>
          <p:nvPr/>
        </p:nvSpPr>
        <p:spPr>
          <a:xfrm rot="5400000">
            <a:off x="6035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5" name="Rectangle 84"/>
          <p:cNvSpPr/>
          <p:nvPr/>
        </p:nvSpPr>
        <p:spPr>
          <a:xfrm rot="5400000">
            <a:off x="6134686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6" name="Rectangle 85"/>
          <p:cNvSpPr/>
          <p:nvPr/>
        </p:nvSpPr>
        <p:spPr>
          <a:xfrm rot="5400000">
            <a:off x="-387018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7" name="Rectangle 86"/>
          <p:cNvSpPr/>
          <p:nvPr/>
        </p:nvSpPr>
        <p:spPr>
          <a:xfrm rot="5400000">
            <a:off x="57089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8" name="Rectangle 87"/>
          <p:cNvSpPr/>
          <p:nvPr/>
        </p:nvSpPr>
        <p:spPr>
          <a:xfrm rot="5400000">
            <a:off x="9083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pic>
        <p:nvPicPr>
          <p:cNvPr id="92" name="Picture 91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7950" y="0"/>
            <a:ext cx="3371850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Rectangle 110"/>
          <p:cNvSpPr/>
          <p:nvPr/>
        </p:nvSpPr>
        <p:spPr>
          <a:xfrm>
            <a:off x="6172200" y="76200"/>
            <a:ext cx="6400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800" b="1" smtClean="0">
                <a:solidFill>
                  <a:prstClr val="white"/>
                </a:solidFill>
                <a:cs typeface="B Roya" pitchFamily="2" charset="-78"/>
              </a:rPr>
              <a:t>مطالعات حوزه </a:t>
            </a:r>
            <a:r>
              <a:rPr lang="fa-IR" sz="2800" b="1" smtClean="0">
                <a:solidFill>
                  <a:prstClr val="white"/>
                </a:solidFill>
                <a:cs typeface="B Roya" pitchFamily="2" charset="-78"/>
              </a:rPr>
              <a:t>فراگیر و </a:t>
            </a:r>
            <a:r>
              <a:rPr lang="fa-IR" sz="2800" b="1" smtClean="0">
                <a:solidFill>
                  <a:prstClr val="white"/>
                </a:solidFill>
                <a:cs typeface="B Roya" pitchFamily="2" charset="-78"/>
              </a:rPr>
              <a:t>اقلیمی </a:t>
            </a:r>
            <a:endParaRPr lang="fa-IR" sz="2800" b="1" smtClean="0">
              <a:solidFill>
                <a:prstClr val="white"/>
              </a:solidFill>
              <a:cs typeface="B Roya" pitchFamily="2" charset="-78"/>
            </a:endParaRPr>
          </a:p>
          <a:p>
            <a:pPr algn="ctr"/>
            <a:r>
              <a:rPr lang="fa-IR" sz="2400" b="1" smtClean="0">
                <a:solidFill>
                  <a:prstClr val="white"/>
                </a:solidFill>
                <a:cs typeface="B Roya" pitchFamily="2" charset="-78"/>
              </a:rPr>
              <a:t>                     بندرعباس</a:t>
            </a:r>
            <a:endParaRPr lang="fa-IR" sz="2400" b="1" dirty="0">
              <a:solidFill>
                <a:prstClr val="white"/>
              </a:solidFill>
              <a:cs typeface="B Roya" pitchFamily="2" charset="-78"/>
            </a:endParaRPr>
          </a:p>
        </p:txBody>
      </p:sp>
      <p:sp>
        <p:nvSpPr>
          <p:cNvPr id="112" name="Rectangle 111"/>
          <p:cNvSpPr/>
          <p:nvPr/>
        </p:nvSpPr>
        <p:spPr>
          <a:xfrm rot="5400000">
            <a:off x="12131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13" name="Rectangle 112"/>
          <p:cNvSpPr/>
          <p:nvPr/>
        </p:nvSpPr>
        <p:spPr>
          <a:xfrm rot="5400000">
            <a:off x="15179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14" name="Rectangle 113"/>
          <p:cNvSpPr/>
          <p:nvPr/>
        </p:nvSpPr>
        <p:spPr>
          <a:xfrm rot="5400000">
            <a:off x="1867486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18" name="Rectangle 117"/>
          <p:cNvSpPr/>
          <p:nvPr/>
        </p:nvSpPr>
        <p:spPr>
          <a:xfrm flipH="1">
            <a:off x="12649200" y="0"/>
            <a:ext cx="182880" cy="96012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9677400" y="1143000"/>
            <a:ext cx="29434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400" b="1" smtClean="0">
                <a:solidFill>
                  <a:schemeClr val="bg1"/>
                </a:solidFill>
                <a:latin typeface="Calibri" pitchFamily="34" charset="0"/>
                <a:cs typeface="B Roya" pitchFamily="2" charset="-78"/>
              </a:rPr>
              <a:t>چارچوب مطالعات شناخت</a:t>
            </a:r>
            <a:endParaRPr lang="fa-IR" sz="2000" b="1" dirty="0">
              <a:solidFill>
                <a:schemeClr val="bg1"/>
              </a:solidFill>
              <a:latin typeface="Calibri" pitchFamily="34" charset="0"/>
              <a:cs typeface="B Roya" pitchFamily="2" charset="-78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995106" y="8915400"/>
            <a:ext cx="451109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کارگاه طراحی شهری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2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نیمسال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اول (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94-1393) </a:t>
            </a:r>
            <a:endParaRPr lang="fa-IR" sz="1800" b="1" smtClean="0">
              <a:solidFill>
                <a:schemeClr val="bg1"/>
              </a:solidFill>
              <a:cs typeface="B Roya" pitchFamily="2" charset="-78"/>
            </a:endParaRPr>
          </a:p>
          <a:p>
            <a:pPr lvl="0" algn="ctr" rtl="1"/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استاد: دکتر دانشپور</a:t>
            </a:r>
            <a:endParaRPr lang="fa-IR" sz="1800" b="1" dirty="0">
              <a:solidFill>
                <a:schemeClr val="bg1"/>
              </a:solidFill>
              <a:cs typeface="B Roya" pitchFamily="2" charset="-78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905000" y="8878669"/>
            <a:ext cx="237749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 rtl="1"/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گروه زیست محیطی</a:t>
            </a:r>
          </a:p>
          <a:p>
            <a:pPr lvl="0" algn="ctr" rtl="1"/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نیوشا فروحی /  المیراوطنی</a:t>
            </a:r>
            <a:endParaRPr lang="fa-IR" sz="1800" b="1" dirty="0">
              <a:solidFill>
                <a:schemeClr val="bg1"/>
              </a:solidFill>
              <a:cs typeface="B Roya" pitchFamily="2" charset="-78"/>
            </a:endParaRPr>
          </a:p>
        </p:txBody>
      </p:sp>
      <p:sp>
        <p:nvSpPr>
          <p:cNvPr id="123" name="TextBox 6"/>
          <p:cNvSpPr txBox="1">
            <a:spLocks noChangeArrowheads="1"/>
          </p:cNvSpPr>
          <p:nvPr/>
        </p:nvSpPr>
        <p:spPr bwMode="auto">
          <a:xfrm>
            <a:off x="-1" y="8839200"/>
            <a:ext cx="12801601" cy="9144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 eaLnBrk="1" fontAlgn="base" hangingPunct="1">
              <a:spcBef>
                <a:spcPct val="0"/>
              </a:spcBef>
              <a:spcAft>
                <a:spcPct val="0"/>
              </a:spcAft>
            </a:pPr>
            <a:endParaRPr lang="fa-IR" sz="2240" b="1" dirty="0">
              <a:solidFill>
                <a:prstClr val="black"/>
              </a:solidFill>
              <a:latin typeface="Calibri" pitchFamily="34" charset="0"/>
              <a:cs typeface="B Nazanin" pitchFamily="2" charset="-78"/>
            </a:endParaRPr>
          </a:p>
        </p:txBody>
      </p:sp>
      <p:sp>
        <p:nvSpPr>
          <p:cNvPr id="124" name="Rectangle 123"/>
          <p:cNvSpPr/>
          <p:nvPr/>
        </p:nvSpPr>
        <p:spPr>
          <a:xfrm rot="5400000">
            <a:off x="5173978" y="8694420"/>
            <a:ext cx="777240" cy="1066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endParaRPr lang="fa-IR" sz="280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25" name="Rectangle 124"/>
          <p:cNvSpPr/>
          <p:nvPr/>
        </p:nvSpPr>
        <p:spPr>
          <a:xfrm rot="5400000">
            <a:off x="144780" y="8694420"/>
            <a:ext cx="777240" cy="1066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endParaRPr lang="fa-IR" sz="280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26" name="Rectangle 125"/>
          <p:cNvSpPr/>
          <p:nvPr/>
        </p:nvSpPr>
        <p:spPr>
          <a:xfrm rot="5400000" flipV="1">
            <a:off x="12336780" y="9151620"/>
            <a:ext cx="777240" cy="1524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endParaRPr lang="fa-IR" sz="280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30" name="TextBox 6"/>
          <p:cNvSpPr txBox="1">
            <a:spLocks noChangeArrowheads="1"/>
          </p:cNvSpPr>
          <p:nvPr/>
        </p:nvSpPr>
        <p:spPr bwMode="auto">
          <a:xfrm>
            <a:off x="0" y="9509760"/>
            <a:ext cx="12801601" cy="9144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 eaLnBrk="1" fontAlgn="base" hangingPunct="1">
              <a:spcBef>
                <a:spcPct val="0"/>
              </a:spcBef>
              <a:spcAft>
                <a:spcPct val="0"/>
              </a:spcAft>
            </a:pPr>
            <a:endParaRPr lang="fa-IR" sz="2240" b="1" dirty="0">
              <a:solidFill>
                <a:prstClr val="black"/>
              </a:solidFill>
              <a:latin typeface="Calibri" pitchFamily="34" charset="0"/>
              <a:cs typeface="B Nazanin" pitchFamily="2" charset="-78"/>
            </a:endParaRPr>
          </a:p>
        </p:txBody>
      </p:sp>
      <p:pic>
        <p:nvPicPr>
          <p:cNvPr id="143" name="Picture Placeholder 6" descr="tV8nrdXst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92" r="9592"/>
          <a:stretch>
            <a:fillRect/>
          </a:stretch>
        </p:blipFill>
        <p:spPr>
          <a:xfrm>
            <a:off x="6248400" y="6421120"/>
            <a:ext cx="3048000" cy="2265680"/>
          </a:xfrm>
          <a:prstGeom prst="rect">
            <a:avLst/>
          </a:prstGeom>
        </p:spPr>
      </p:pic>
      <p:pic>
        <p:nvPicPr>
          <p:cNvPr id="144" name="Picture Placeholder 8" descr="6169468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793" r="10793"/>
          <a:stretch>
            <a:fillRect/>
          </a:stretch>
        </p:blipFill>
        <p:spPr>
          <a:xfrm>
            <a:off x="6248400" y="4038600"/>
            <a:ext cx="3075336" cy="2286000"/>
          </a:xfrm>
          <a:prstGeom prst="rect">
            <a:avLst/>
          </a:prstGeom>
        </p:spPr>
      </p:pic>
      <p:pic>
        <p:nvPicPr>
          <p:cNvPr id="145" name="Picture Placeholder 7" descr="sunset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879" r="27879"/>
          <a:stretch>
            <a:fillRect/>
          </a:stretch>
        </p:blipFill>
        <p:spPr>
          <a:xfrm>
            <a:off x="9448800" y="4038600"/>
            <a:ext cx="3044672" cy="4648200"/>
          </a:xfrm>
          <a:prstGeom prst="rect">
            <a:avLst/>
          </a:prstGeom>
        </p:spPr>
      </p:pic>
      <p:pic>
        <p:nvPicPr>
          <p:cNvPr id="148" name="Picture Placeholder 6" descr="250px-Bandarabbas.city-1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479" b="22479"/>
          <a:stretch>
            <a:fillRect/>
          </a:stretch>
        </p:blipFill>
        <p:spPr>
          <a:xfrm>
            <a:off x="6248400" y="1676400"/>
            <a:ext cx="3047999" cy="2265679"/>
          </a:xfrm>
          <a:prstGeom prst="rect">
            <a:avLst/>
          </a:prstGeom>
        </p:spPr>
      </p:pic>
      <p:pic>
        <p:nvPicPr>
          <p:cNvPr id="149" name="Picture Placeholder 7" descr="800px-Bandar_Abbas_2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79" r="4579"/>
          <a:stretch>
            <a:fillRect/>
          </a:stretch>
        </p:blipFill>
        <p:spPr>
          <a:xfrm>
            <a:off x="9448800" y="1676400"/>
            <a:ext cx="3048000" cy="2265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12801601" cy="1627895"/>
            <a:chOff x="-99753" y="0"/>
            <a:chExt cx="12801601" cy="1627895"/>
          </a:xfrm>
          <a:solidFill>
            <a:schemeClr val="accent3">
              <a:lumMod val="50000"/>
            </a:schemeClr>
          </a:solidFill>
        </p:grpSpPr>
        <p:sp>
          <p:nvSpPr>
            <p:cNvPr id="3" name="Rectangle 2"/>
            <p:cNvSpPr/>
            <p:nvPr/>
          </p:nvSpPr>
          <p:spPr>
            <a:xfrm>
              <a:off x="7901247" y="0"/>
              <a:ext cx="4658359" cy="10341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a-IR" sz="2800" b="1" dirty="0">
                <a:solidFill>
                  <a:prstClr val="white"/>
                </a:solidFill>
                <a:cs typeface="B Roya" pitchFamily="2" charset="-78"/>
              </a:endParaRPr>
            </a:p>
          </p:txBody>
        </p:sp>
        <p:sp>
          <p:nvSpPr>
            <p:cNvPr id="5" name="TextBox 6"/>
            <p:cNvSpPr txBox="1">
              <a:spLocks noChangeArrowheads="1"/>
            </p:cNvSpPr>
            <p:nvPr/>
          </p:nvSpPr>
          <p:spPr bwMode="auto">
            <a:xfrm>
              <a:off x="-99753" y="1190852"/>
              <a:ext cx="12801601" cy="43704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rtl="1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a-IR" sz="2240" b="1" dirty="0">
                <a:solidFill>
                  <a:prstClr val="black"/>
                </a:solidFill>
                <a:latin typeface="Calibri" pitchFamily="34" charset="0"/>
                <a:cs typeface="B Nazanin" pitchFamily="2" charset="-78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 rot="5400000">
            <a:off x="6488638" y="387018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7" name="Rectangle 36"/>
          <p:cNvSpPr/>
          <p:nvPr/>
        </p:nvSpPr>
        <p:spPr>
          <a:xfrm rot="5400000">
            <a:off x="6849162" y="387018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38" name="Rectangle 37"/>
          <p:cNvSpPr/>
          <p:nvPr/>
        </p:nvSpPr>
        <p:spPr>
          <a:xfrm rot="5400000">
            <a:off x="7201486" y="387018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2" name="Rectangle 81"/>
          <p:cNvSpPr/>
          <p:nvPr/>
        </p:nvSpPr>
        <p:spPr>
          <a:xfrm rot="5400000">
            <a:off x="-6018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3" name="Rectangle 82"/>
          <p:cNvSpPr/>
          <p:nvPr/>
        </p:nvSpPr>
        <p:spPr>
          <a:xfrm rot="5400000">
            <a:off x="2987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4" name="Rectangle 83"/>
          <p:cNvSpPr/>
          <p:nvPr/>
        </p:nvSpPr>
        <p:spPr>
          <a:xfrm rot="5400000">
            <a:off x="6035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5" name="Rectangle 84"/>
          <p:cNvSpPr/>
          <p:nvPr/>
        </p:nvSpPr>
        <p:spPr>
          <a:xfrm rot="5400000">
            <a:off x="6134686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6" name="Rectangle 85"/>
          <p:cNvSpPr/>
          <p:nvPr/>
        </p:nvSpPr>
        <p:spPr>
          <a:xfrm rot="5400000">
            <a:off x="-387018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7" name="Rectangle 86"/>
          <p:cNvSpPr/>
          <p:nvPr/>
        </p:nvSpPr>
        <p:spPr>
          <a:xfrm rot="5400000">
            <a:off x="57851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88" name="Rectangle 87"/>
          <p:cNvSpPr/>
          <p:nvPr/>
        </p:nvSpPr>
        <p:spPr>
          <a:xfrm rot="5400000">
            <a:off x="9083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pic>
        <p:nvPicPr>
          <p:cNvPr id="92" name="Picture 91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7950" y="0"/>
            <a:ext cx="3371850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Rectangle 110"/>
          <p:cNvSpPr/>
          <p:nvPr/>
        </p:nvSpPr>
        <p:spPr>
          <a:xfrm>
            <a:off x="6172200" y="76200"/>
            <a:ext cx="6400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800" b="1" smtClean="0">
                <a:solidFill>
                  <a:prstClr val="white"/>
                </a:solidFill>
                <a:cs typeface="B Roya" pitchFamily="2" charset="-78"/>
              </a:rPr>
              <a:t>مطالعات حوزه </a:t>
            </a:r>
            <a:r>
              <a:rPr lang="fa-IR" sz="2800" b="1" smtClean="0">
                <a:solidFill>
                  <a:prstClr val="white"/>
                </a:solidFill>
                <a:cs typeface="B Roya" pitchFamily="2" charset="-78"/>
              </a:rPr>
              <a:t>فراگیر و </a:t>
            </a:r>
            <a:r>
              <a:rPr lang="fa-IR" sz="2800" b="1" smtClean="0">
                <a:solidFill>
                  <a:prstClr val="white"/>
                </a:solidFill>
                <a:cs typeface="B Roya" pitchFamily="2" charset="-78"/>
              </a:rPr>
              <a:t>اقلیمی </a:t>
            </a:r>
            <a:endParaRPr lang="fa-IR" sz="2800" b="1" smtClean="0">
              <a:solidFill>
                <a:prstClr val="white"/>
              </a:solidFill>
              <a:cs typeface="B Roya" pitchFamily="2" charset="-78"/>
            </a:endParaRPr>
          </a:p>
          <a:p>
            <a:pPr algn="ctr"/>
            <a:r>
              <a:rPr lang="fa-IR" sz="2400" b="1" smtClean="0">
                <a:solidFill>
                  <a:prstClr val="white"/>
                </a:solidFill>
                <a:cs typeface="B Roya" pitchFamily="2" charset="-78"/>
              </a:rPr>
              <a:t>                     بندرعباس</a:t>
            </a:r>
            <a:endParaRPr lang="fa-IR" sz="2400" b="1" dirty="0">
              <a:solidFill>
                <a:prstClr val="white"/>
              </a:solidFill>
              <a:cs typeface="B Roya" pitchFamily="2" charset="-78"/>
            </a:endParaRPr>
          </a:p>
        </p:txBody>
      </p:sp>
      <p:sp>
        <p:nvSpPr>
          <p:cNvPr id="112" name="Rectangle 111"/>
          <p:cNvSpPr/>
          <p:nvPr/>
        </p:nvSpPr>
        <p:spPr>
          <a:xfrm rot="5400000">
            <a:off x="12131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13" name="Rectangle 112"/>
          <p:cNvSpPr/>
          <p:nvPr/>
        </p:nvSpPr>
        <p:spPr>
          <a:xfrm rot="5400000">
            <a:off x="1517982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14" name="Rectangle 113"/>
          <p:cNvSpPr/>
          <p:nvPr/>
        </p:nvSpPr>
        <p:spPr>
          <a:xfrm rot="5400000">
            <a:off x="1867486" y="387019"/>
            <a:ext cx="1034132" cy="26009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 rtl="1"/>
            <a:endParaRPr lang="fa-IR" sz="224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18" name="Rectangle 117"/>
          <p:cNvSpPr/>
          <p:nvPr/>
        </p:nvSpPr>
        <p:spPr>
          <a:xfrm flipH="1">
            <a:off x="12649200" y="0"/>
            <a:ext cx="182880" cy="96012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9677400" y="1143000"/>
            <a:ext cx="29434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400" b="1" smtClean="0">
                <a:solidFill>
                  <a:schemeClr val="bg1"/>
                </a:solidFill>
                <a:latin typeface="Calibri" pitchFamily="34" charset="0"/>
                <a:cs typeface="B Roya" pitchFamily="2" charset="-78"/>
              </a:rPr>
              <a:t>چارچوب مطالعات شناخت</a:t>
            </a:r>
            <a:endParaRPr lang="fa-IR" sz="2000" b="1" dirty="0">
              <a:solidFill>
                <a:schemeClr val="bg1"/>
              </a:solidFill>
              <a:latin typeface="Calibri" pitchFamily="34" charset="0"/>
              <a:cs typeface="B Roya" pitchFamily="2" charset="-78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705600" y="8915400"/>
            <a:ext cx="451109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کارگاه طراحی شهری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2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نیمسال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اول (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94-1393) </a:t>
            </a:r>
            <a:endParaRPr lang="fa-IR" sz="1800" b="1" smtClean="0">
              <a:solidFill>
                <a:schemeClr val="bg1"/>
              </a:solidFill>
              <a:cs typeface="B Roya" pitchFamily="2" charset="-78"/>
            </a:endParaRPr>
          </a:p>
          <a:p>
            <a:pPr lvl="0" algn="ctr" rtl="1"/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استاد: دکتر دانشپور</a:t>
            </a:r>
            <a:endParaRPr lang="fa-IR" sz="1800" b="1" dirty="0">
              <a:solidFill>
                <a:schemeClr val="bg1"/>
              </a:solidFill>
              <a:cs typeface="B Roya" pitchFamily="2" charset="-78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905000" y="8878669"/>
            <a:ext cx="237749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 rtl="1"/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گروه زیست محیطی</a:t>
            </a:r>
          </a:p>
          <a:p>
            <a:pPr lvl="0" algn="ctr" rtl="1"/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نیوشا فروحی </a:t>
            </a:r>
            <a:r>
              <a:rPr lang="fa-IR" sz="1800" b="1" smtClean="0">
                <a:solidFill>
                  <a:schemeClr val="bg1"/>
                </a:solidFill>
                <a:cs typeface="B Roya" pitchFamily="2" charset="-78"/>
              </a:rPr>
              <a:t>/  المیراوطنی</a:t>
            </a:r>
            <a:endParaRPr lang="fa-IR" sz="1800" b="1" dirty="0">
              <a:solidFill>
                <a:schemeClr val="bg1"/>
              </a:solidFill>
              <a:cs typeface="B Roya" pitchFamily="2" charset="-78"/>
            </a:endParaRPr>
          </a:p>
        </p:txBody>
      </p:sp>
      <p:sp>
        <p:nvSpPr>
          <p:cNvPr id="123" name="TextBox 6"/>
          <p:cNvSpPr txBox="1">
            <a:spLocks noChangeArrowheads="1"/>
          </p:cNvSpPr>
          <p:nvPr/>
        </p:nvSpPr>
        <p:spPr bwMode="auto">
          <a:xfrm>
            <a:off x="-1" y="8839200"/>
            <a:ext cx="12801601" cy="9144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 eaLnBrk="1" fontAlgn="base" hangingPunct="1">
              <a:spcBef>
                <a:spcPct val="0"/>
              </a:spcBef>
              <a:spcAft>
                <a:spcPct val="0"/>
              </a:spcAft>
            </a:pPr>
            <a:endParaRPr lang="fa-IR" sz="2240" b="1" dirty="0">
              <a:solidFill>
                <a:prstClr val="black"/>
              </a:solidFill>
              <a:latin typeface="Calibri" pitchFamily="34" charset="0"/>
              <a:cs typeface="B Nazanin" pitchFamily="2" charset="-78"/>
            </a:endParaRPr>
          </a:p>
        </p:txBody>
      </p:sp>
      <p:sp>
        <p:nvSpPr>
          <p:cNvPr id="124" name="Rectangle 123"/>
          <p:cNvSpPr/>
          <p:nvPr/>
        </p:nvSpPr>
        <p:spPr>
          <a:xfrm rot="5400000">
            <a:off x="5173978" y="8694420"/>
            <a:ext cx="777240" cy="1066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endParaRPr lang="fa-IR" sz="280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25" name="Rectangle 124"/>
          <p:cNvSpPr/>
          <p:nvPr/>
        </p:nvSpPr>
        <p:spPr>
          <a:xfrm rot="5400000">
            <a:off x="144780" y="8694420"/>
            <a:ext cx="777240" cy="1066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endParaRPr lang="fa-IR" sz="280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26" name="Rectangle 125"/>
          <p:cNvSpPr/>
          <p:nvPr/>
        </p:nvSpPr>
        <p:spPr>
          <a:xfrm rot="5400000">
            <a:off x="11727180" y="8694420"/>
            <a:ext cx="777240" cy="1066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endParaRPr lang="fa-IR" sz="2800" b="1" dirty="0">
              <a:solidFill>
                <a:prstClr val="white"/>
              </a:solidFill>
              <a:cs typeface="B Nazanin" pitchFamily="2" charset="-78"/>
            </a:endParaRPr>
          </a:p>
        </p:txBody>
      </p:sp>
      <p:sp>
        <p:nvSpPr>
          <p:cNvPr id="130" name="TextBox 6"/>
          <p:cNvSpPr txBox="1">
            <a:spLocks noChangeArrowheads="1"/>
          </p:cNvSpPr>
          <p:nvPr/>
        </p:nvSpPr>
        <p:spPr bwMode="auto">
          <a:xfrm>
            <a:off x="0" y="9509760"/>
            <a:ext cx="12801601" cy="9144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 eaLnBrk="1" fontAlgn="base" hangingPunct="1">
              <a:spcBef>
                <a:spcPct val="0"/>
              </a:spcBef>
              <a:spcAft>
                <a:spcPct val="0"/>
              </a:spcAft>
            </a:pPr>
            <a:endParaRPr lang="fa-IR" sz="2240" b="1" dirty="0">
              <a:solidFill>
                <a:prstClr val="black"/>
              </a:solidFill>
              <a:latin typeface="Calibri" pitchFamily="34" charset="0"/>
              <a:cs typeface="B Nazanin" pitchFamily="2" charset="-78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-1436637" y="2946551"/>
            <a:ext cx="14060020" cy="4586851"/>
            <a:chOff x="-1669391" y="2880051"/>
            <a:chExt cx="14060020" cy="4586851"/>
          </a:xfrm>
        </p:grpSpPr>
        <p:grpSp>
          <p:nvGrpSpPr>
            <p:cNvPr id="30" name="Group 65"/>
            <p:cNvGrpSpPr/>
            <p:nvPr/>
          </p:nvGrpSpPr>
          <p:grpSpPr>
            <a:xfrm>
              <a:off x="-1669391" y="2900640"/>
              <a:ext cx="12395059" cy="4566262"/>
              <a:chOff x="-1063860" y="2302114"/>
              <a:chExt cx="12395059" cy="4566262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-1063860" y="6352389"/>
                <a:ext cx="8978742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 rtl="1"/>
                <a:r>
                  <a:rPr lang="fa-IR" sz="2200" dirty="0" smtClean="0">
                    <a:cs typeface="B Roya" pitchFamily="2" charset="-78"/>
                  </a:rPr>
                  <a:t>انواع پوشش سبز/ میزان مطلوبیت بصری سبزینگی</a:t>
                </a:r>
                <a:endParaRPr lang="en-US" sz="2200" dirty="0">
                  <a:cs typeface="B Roya" pitchFamily="2" charset="-78"/>
                </a:endParaRPr>
              </a:p>
            </p:txBody>
          </p:sp>
          <p:grpSp>
            <p:nvGrpSpPr>
              <p:cNvPr id="39" name="Group 64"/>
              <p:cNvGrpSpPr/>
              <p:nvPr/>
            </p:nvGrpSpPr>
            <p:grpSpPr>
              <a:xfrm>
                <a:off x="353575" y="2302114"/>
                <a:ext cx="10977624" cy="4566262"/>
                <a:chOff x="353575" y="2302114"/>
                <a:chExt cx="10977624" cy="4566262"/>
              </a:xfrm>
            </p:grpSpPr>
            <p:sp>
              <p:nvSpPr>
                <p:cNvPr id="40" name="Rounded Rectangle 39"/>
                <p:cNvSpPr/>
                <p:nvPr/>
              </p:nvSpPr>
              <p:spPr>
                <a:xfrm>
                  <a:off x="9594435" y="3035197"/>
                  <a:ext cx="1527942" cy="3794752"/>
                </a:xfrm>
                <a:prstGeom prst="roundRect">
                  <a:avLst/>
                </a:prstGeom>
                <a:ln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65" dirty="0"/>
                </a:p>
              </p:txBody>
            </p:sp>
            <p:sp>
              <p:nvSpPr>
                <p:cNvPr id="41" name="Rounded Rectangle 40"/>
                <p:cNvSpPr/>
                <p:nvPr/>
              </p:nvSpPr>
              <p:spPr>
                <a:xfrm>
                  <a:off x="9575262" y="2302114"/>
                  <a:ext cx="1547115" cy="598526"/>
                </a:xfrm>
                <a:prstGeom prst="roundRect">
                  <a:avLst/>
                </a:prstGeom>
                <a:ln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65" dirty="0"/>
                </a:p>
              </p:txBody>
            </p:sp>
            <p:sp>
              <p:nvSpPr>
                <p:cNvPr id="42" name="Rounded Rectangle 41"/>
                <p:cNvSpPr/>
                <p:nvPr/>
              </p:nvSpPr>
              <p:spPr>
                <a:xfrm>
                  <a:off x="960122" y="2303950"/>
                  <a:ext cx="6875361" cy="598526"/>
                </a:xfrm>
                <a:prstGeom prst="roundRect">
                  <a:avLst/>
                </a:prstGeom>
                <a:ln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65" dirty="0"/>
                </a:p>
              </p:txBody>
            </p:sp>
            <p:sp>
              <p:nvSpPr>
                <p:cNvPr id="43" name="Rounded Rectangle 42"/>
                <p:cNvSpPr/>
                <p:nvPr/>
              </p:nvSpPr>
              <p:spPr>
                <a:xfrm>
                  <a:off x="8010040" y="2320958"/>
                  <a:ext cx="1461346" cy="598526"/>
                </a:xfrm>
                <a:prstGeom prst="roundRect">
                  <a:avLst/>
                </a:prstGeom>
                <a:ln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65" dirty="0"/>
                </a:p>
              </p:txBody>
            </p:sp>
            <p:sp>
              <p:nvSpPr>
                <p:cNvPr id="44" name="Rectangle 26"/>
                <p:cNvSpPr/>
                <p:nvPr/>
              </p:nvSpPr>
              <p:spPr>
                <a:xfrm>
                  <a:off x="9348337" y="4630134"/>
                  <a:ext cx="1981846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rtl="1"/>
                  <a:r>
                    <a:rPr lang="fa-IR" sz="2200" dirty="0" smtClean="0">
                      <a:cs typeface="B Roya" pitchFamily="2" charset="-78"/>
                    </a:rPr>
                    <a:t>زیست پذیری</a:t>
                  </a:r>
                  <a:endParaRPr lang="en-US" sz="2200" dirty="0">
                    <a:cs typeface="B Roya" pitchFamily="2" charset="-78"/>
                  </a:endParaRPr>
                </a:p>
              </p:txBody>
            </p:sp>
            <p:sp>
              <p:nvSpPr>
                <p:cNvPr id="45" name="Rounded Rectangle 44"/>
                <p:cNvSpPr/>
                <p:nvPr/>
              </p:nvSpPr>
              <p:spPr>
                <a:xfrm>
                  <a:off x="8001003" y="3100655"/>
                  <a:ext cx="1470383" cy="696424"/>
                </a:xfrm>
                <a:prstGeom prst="round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65" dirty="0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9349353" y="2369747"/>
                  <a:ext cx="1981846" cy="430887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 rtl="1"/>
                  <a:r>
                    <a:rPr lang="fa-IR" sz="2200" smtClean="0">
                      <a:solidFill>
                        <a:sysClr val="windowText" lastClr="000000"/>
                      </a:solidFill>
                      <a:cs typeface="B Roya" pitchFamily="2" charset="-78"/>
                    </a:rPr>
                    <a:t>مفهوم</a:t>
                  </a:r>
                  <a:endParaRPr lang="en-US" sz="2200" dirty="0">
                    <a:solidFill>
                      <a:sysClr val="windowText" lastClr="000000"/>
                    </a:solidFill>
                    <a:cs typeface="B Roya" pitchFamily="2" charset="-78"/>
                  </a:endParaRPr>
                </a:p>
              </p:txBody>
            </p:sp>
            <p:sp>
              <p:nvSpPr>
                <p:cNvPr id="47" name="Rounded Rectangle 46"/>
                <p:cNvSpPr/>
                <p:nvPr/>
              </p:nvSpPr>
              <p:spPr>
                <a:xfrm>
                  <a:off x="8001002" y="3926884"/>
                  <a:ext cx="1470383" cy="657939"/>
                </a:xfrm>
                <a:prstGeom prst="round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65" dirty="0"/>
                </a:p>
              </p:txBody>
            </p:sp>
            <p:sp>
              <p:nvSpPr>
                <p:cNvPr id="48" name="Rounded Rectangle 47"/>
                <p:cNvSpPr/>
                <p:nvPr/>
              </p:nvSpPr>
              <p:spPr>
                <a:xfrm>
                  <a:off x="8001002" y="4735706"/>
                  <a:ext cx="1470383" cy="597381"/>
                </a:xfrm>
                <a:prstGeom prst="round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65" dirty="0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7408653" y="2388961"/>
                  <a:ext cx="1981846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 rtl="1"/>
                  <a:r>
                    <a:rPr lang="fa-IR" sz="2200" smtClean="0">
                      <a:cs typeface="B Roya" pitchFamily="2" charset="-78"/>
                    </a:rPr>
                    <a:t>مولفه</a:t>
                  </a:r>
                  <a:endParaRPr lang="en-US" sz="2200" dirty="0">
                    <a:cs typeface="B Roya" pitchFamily="2" charset="-78"/>
                  </a:endParaRPr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8745231" y="4007804"/>
                  <a:ext cx="612010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 rtl="1"/>
                  <a:r>
                    <a:rPr lang="fa-IR" sz="2200" dirty="0" smtClean="0">
                      <a:cs typeface="B Roya" pitchFamily="2" charset="-78"/>
                    </a:rPr>
                    <a:t>آب</a:t>
                  </a:r>
                  <a:endParaRPr lang="en-US" sz="2200" dirty="0">
                    <a:cs typeface="B Roya" pitchFamily="2" charset="-78"/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8719702" y="3208124"/>
                  <a:ext cx="612010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 rtl="1"/>
                  <a:r>
                    <a:rPr lang="fa-IR" sz="2200" dirty="0" smtClean="0">
                      <a:cs typeface="B Roya" pitchFamily="2" charset="-78"/>
                    </a:rPr>
                    <a:t>هوا</a:t>
                  </a:r>
                  <a:endParaRPr lang="en-US" sz="2200" dirty="0">
                    <a:cs typeface="B Roya" pitchFamily="2" charset="-78"/>
                  </a:endParaRPr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8595358" y="4800475"/>
                  <a:ext cx="811758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 rtl="1"/>
                  <a:r>
                    <a:rPr lang="fa-IR" sz="2200" dirty="0" smtClean="0">
                      <a:cs typeface="B Roya" pitchFamily="2" charset="-78"/>
                    </a:rPr>
                    <a:t>خاک</a:t>
                  </a:r>
                  <a:endParaRPr lang="en-US" sz="2200" dirty="0">
                    <a:cs typeface="B Roya" pitchFamily="2" charset="-78"/>
                  </a:endParaRPr>
                </a:p>
              </p:txBody>
            </p:sp>
            <p:sp>
              <p:nvSpPr>
                <p:cNvPr id="53" name="Rounded Rectangle 52"/>
                <p:cNvSpPr/>
                <p:nvPr/>
              </p:nvSpPr>
              <p:spPr>
                <a:xfrm>
                  <a:off x="8010039" y="5483970"/>
                  <a:ext cx="1470383" cy="597381"/>
                </a:xfrm>
                <a:prstGeom prst="round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65" dirty="0"/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7595822" y="5548739"/>
                  <a:ext cx="1903456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 rtl="1"/>
                  <a:r>
                    <a:rPr lang="fa-IR" sz="2200" dirty="0" smtClean="0">
                      <a:cs typeface="B Roya" pitchFamily="2" charset="-78"/>
                    </a:rPr>
                    <a:t>آرامش صوتی</a:t>
                  </a:r>
                  <a:endParaRPr lang="en-US" sz="2200" dirty="0">
                    <a:cs typeface="B Roya" pitchFamily="2" charset="-78"/>
                  </a:endParaRPr>
                </a:p>
              </p:txBody>
            </p:sp>
            <p:sp>
              <p:nvSpPr>
                <p:cNvPr id="55" name="Rounded Rectangle 54"/>
                <p:cNvSpPr/>
                <p:nvPr/>
              </p:nvSpPr>
              <p:spPr>
                <a:xfrm>
                  <a:off x="8010039" y="6232567"/>
                  <a:ext cx="1470383" cy="597381"/>
                </a:xfrm>
                <a:prstGeom prst="roundRect">
                  <a:avLst/>
                </a:prstGeom>
                <a:solidFill>
                  <a:schemeClr val="bg2">
                    <a:lumMod val="50000"/>
                  </a:schemeClr>
                </a:solidFill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65" dirty="0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7595822" y="6297336"/>
                  <a:ext cx="1903456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 rtl="1"/>
                  <a:r>
                    <a:rPr lang="fa-IR" sz="2200" dirty="0" smtClean="0">
                      <a:cs typeface="B Roya" pitchFamily="2" charset="-78"/>
                    </a:rPr>
                    <a:t>پوشش گیاهی</a:t>
                  </a:r>
                  <a:endParaRPr lang="en-US" sz="2200" dirty="0">
                    <a:cs typeface="B Roya" pitchFamily="2" charset="-78"/>
                  </a:endParaRPr>
                </a:p>
              </p:txBody>
            </p:sp>
            <p:sp>
              <p:nvSpPr>
                <p:cNvPr id="57" name="Rounded Rectangle 56"/>
                <p:cNvSpPr/>
                <p:nvPr/>
              </p:nvSpPr>
              <p:spPr>
                <a:xfrm>
                  <a:off x="960121" y="3100655"/>
                  <a:ext cx="6886893" cy="696424"/>
                </a:xfrm>
                <a:prstGeom prst="round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65" dirty="0"/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3672443" y="3261521"/>
                  <a:ext cx="4052336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 rtl="1"/>
                  <a:r>
                    <a:rPr lang="fa-IR" sz="2200" dirty="0" smtClean="0">
                      <a:cs typeface="B Roya" pitchFamily="2" charset="-78"/>
                    </a:rPr>
                    <a:t>دما /تابش/ باد/ رطوبت نسبی/ ... </a:t>
                  </a:r>
                  <a:endParaRPr lang="en-US" sz="2200" dirty="0">
                    <a:cs typeface="B Roya" pitchFamily="2" charset="-78"/>
                  </a:endParaRPr>
                </a:p>
              </p:txBody>
            </p:sp>
            <p:sp>
              <p:nvSpPr>
                <p:cNvPr id="59" name="Rounded Rectangle 58"/>
                <p:cNvSpPr/>
                <p:nvPr/>
              </p:nvSpPr>
              <p:spPr>
                <a:xfrm>
                  <a:off x="960122" y="3903391"/>
                  <a:ext cx="6886374" cy="696424"/>
                </a:xfrm>
                <a:prstGeom prst="round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65" dirty="0"/>
                </a:p>
              </p:txBody>
            </p:sp>
            <p:sp>
              <p:nvSpPr>
                <p:cNvPr id="60" name="Rectangle 59"/>
                <p:cNvSpPr/>
                <p:nvPr/>
              </p:nvSpPr>
              <p:spPr>
                <a:xfrm>
                  <a:off x="1076496" y="4064257"/>
                  <a:ext cx="6681014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 rtl="1"/>
                  <a:r>
                    <a:rPr lang="fa-IR" sz="2200" dirty="0" smtClean="0">
                      <a:cs typeface="B Roya" pitchFamily="2" charset="-78"/>
                    </a:rPr>
                    <a:t>بارش/ آب های سطحی/ آب های زیر زمینی/ مطلوبیت آب</a:t>
                  </a:r>
                  <a:endParaRPr lang="en-US" sz="2200" dirty="0">
                    <a:cs typeface="B Roya" pitchFamily="2" charset="-78"/>
                  </a:endParaRPr>
                </a:p>
              </p:txBody>
            </p:sp>
            <p:sp>
              <p:nvSpPr>
                <p:cNvPr id="61" name="Rounded Rectangle 60"/>
                <p:cNvSpPr/>
                <p:nvPr/>
              </p:nvSpPr>
              <p:spPr>
                <a:xfrm>
                  <a:off x="960122" y="4768455"/>
                  <a:ext cx="6886374" cy="597381"/>
                </a:xfrm>
                <a:prstGeom prst="round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65" dirty="0"/>
                </a:p>
              </p:txBody>
            </p:sp>
            <p:sp>
              <p:nvSpPr>
                <p:cNvPr id="62" name="Rectangle 61"/>
                <p:cNvSpPr/>
                <p:nvPr/>
              </p:nvSpPr>
              <p:spPr>
                <a:xfrm>
                  <a:off x="353575" y="4849286"/>
                  <a:ext cx="7416749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 rtl="1"/>
                  <a:r>
                    <a:rPr lang="fa-IR" sz="2200" dirty="0" smtClean="0">
                      <a:cs typeface="B Roya" pitchFamily="2" charset="-78"/>
                    </a:rPr>
                    <a:t>جنس خاک/ مقاومت خاک/ شیب زمین/ توپوگرافی/ زلزله و گسل</a:t>
                  </a:r>
                  <a:endParaRPr lang="en-US" sz="2200" dirty="0">
                    <a:cs typeface="B Roya" pitchFamily="2" charset="-78"/>
                  </a:endParaRPr>
                </a:p>
              </p:txBody>
            </p:sp>
            <p:sp>
              <p:nvSpPr>
                <p:cNvPr id="63" name="Rounded Rectangle 62"/>
                <p:cNvSpPr/>
                <p:nvPr/>
              </p:nvSpPr>
              <p:spPr>
                <a:xfrm>
                  <a:off x="960121" y="5483970"/>
                  <a:ext cx="6906381" cy="597381"/>
                </a:xfrm>
                <a:prstGeom prst="round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65" dirty="0"/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1249096" y="5548739"/>
                  <a:ext cx="6586387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 rtl="1"/>
                  <a:r>
                    <a:rPr lang="fa-IR" sz="2200" dirty="0" smtClean="0">
                      <a:cs typeface="B Roya" pitchFamily="2" charset="-78"/>
                    </a:rPr>
                    <a:t>بررسی منابع صوتی در محیط/ بررسی میزان مطلوبیت صدا های محیط</a:t>
                  </a:r>
                  <a:endParaRPr lang="en-US" sz="2200" dirty="0">
                    <a:cs typeface="B Roya" pitchFamily="2" charset="-78"/>
                  </a:endParaRPr>
                </a:p>
              </p:txBody>
            </p:sp>
            <p:sp>
              <p:nvSpPr>
                <p:cNvPr id="65" name="Rounded Rectangle 64"/>
                <p:cNvSpPr/>
                <p:nvPr/>
              </p:nvSpPr>
              <p:spPr>
                <a:xfrm>
                  <a:off x="960121" y="6270995"/>
                  <a:ext cx="6935905" cy="597381"/>
                </a:xfrm>
                <a:prstGeom prst="round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65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5819371" y="2372974"/>
                  <a:ext cx="1981846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 rtl="1"/>
                  <a:r>
                    <a:rPr lang="fa-IR" sz="2200" smtClean="0">
                      <a:cs typeface="B Roya" pitchFamily="2" charset="-78"/>
                    </a:rPr>
                    <a:t>شاخص</a:t>
                  </a:r>
                  <a:endParaRPr lang="en-US" sz="2200" dirty="0">
                    <a:cs typeface="B Roya" pitchFamily="2" charset="-78"/>
                  </a:endParaRPr>
                </a:p>
              </p:txBody>
            </p:sp>
          </p:grpSp>
        </p:grpSp>
        <p:sp>
          <p:nvSpPr>
            <p:cNvPr id="31" name="Rounded Rectangle 30"/>
            <p:cNvSpPr/>
            <p:nvPr/>
          </p:nvSpPr>
          <p:spPr>
            <a:xfrm>
              <a:off x="10653865" y="3613134"/>
              <a:ext cx="1527942" cy="3794752"/>
            </a:xfrm>
            <a:prstGeom prst="round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 dirty="0">
                <a:cs typeface="B Roya" pitchFamily="2" charset="-78"/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10634692" y="2880051"/>
              <a:ext cx="1547115" cy="598526"/>
            </a:xfrm>
            <a:prstGeom prst="round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65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0407767" y="5208071"/>
              <a:ext cx="1981846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rtl="1"/>
              <a:r>
                <a:rPr lang="fa-IR" sz="2200" dirty="0" smtClean="0">
                  <a:cs typeface="B Roya" pitchFamily="2" charset="-78"/>
                </a:rPr>
                <a:t>زیست بوم</a:t>
              </a:r>
              <a:endParaRPr lang="en-US" sz="2200" dirty="0">
                <a:cs typeface="B Roya" pitchFamily="2" charset="-78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0408783" y="2947684"/>
              <a:ext cx="1981846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rtl="1"/>
              <a:r>
                <a:rPr lang="fa-IR" sz="2200" dirty="0" smtClean="0">
                  <a:cs typeface="B Roya" pitchFamily="2" charset="-78"/>
                </a:rPr>
                <a:t>نمایانگر</a:t>
              </a:r>
              <a:endParaRPr lang="en-US" sz="2200" dirty="0">
                <a:cs typeface="B Roya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212</Words>
  <Application>Microsoft Office PowerPoint</Application>
  <PresentationFormat>A3 Paper (297x420 mm)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Niusha</dc:creator>
  <cp:lastModifiedBy>Niusha</cp:lastModifiedBy>
  <cp:revision>33</cp:revision>
  <dcterms:created xsi:type="dcterms:W3CDTF">2014-11-08T16:03:31Z</dcterms:created>
  <dcterms:modified xsi:type="dcterms:W3CDTF">2014-11-09T14:55:12Z</dcterms:modified>
</cp:coreProperties>
</file>