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2" r:id="rId3"/>
    <p:sldId id="279" r:id="rId4"/>
    <p:sldId id="278" r:id="rId5"/>
    <p:sldId id="261" r:id="rId6"/>
    <p:sldId id="260" r:id="rId7"/>
    <p:sldId id="263" r:id="rId8"/>
    <p:sldId id="265" r:id="rId9"/>
    <p:sldId id="266" r:id="rId10"/>
    <p:sldId id="267" r:id="rId11"/>
    <p:sldId id="268" r:id="rId12"/>
    <p:sldId id="290" r:id="rId13"/>
    <p:sldId id="269" r:id="rId14"/>
    <p:sldId id="275" r:id="rId15"/>
    <p:sldId id="276" r:id="rId16"/>
    <p:sldId id="282" r:id="rId17"/>
    <p:sldId id="283" r:id="rId18"/>
    <p:sldId id="284" r:id="rId19"/>
    <p:sldId id="277" r:id="rId20"/>
    <p:sldId id="288" r:id="rId21"/>
    <p:sldId id="289" r:id="rId22"/>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3B2A"/>
    <a:srgbClr val="593B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1ADE3F-5EEE-4DF6-881C-28C2126E3392}" type="datetimeFigureOut">
              <a:rPr lang="en-US" smtClean="0"/>
              <a:t>3/11/2013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397BB0-5EF4-4669-991F-9417581A11DE}" type="slidenum">
              <a:rPr lang="en-US" smtClean="0"/>
              <a:t>‹#›</a:t>
            </a:fld>
            <a:endParaRPr lang="en-US"/>
          </a:p>
        </p:txBody>
      </p:sp>
    </p:spTree>
    <p:extLst>
      <p:ext uri="{BB962C8B-B14F-4D97-AF65-F5344CB8AC3E}">
        <p14:creationId xmlns:p14="http://schemas.microsoft.com/office/powerpoint/2010/main" val="4168894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97BB0-5EF4-4669-991F-9417581A11DE}" type="slidenum">
              <a:rPr lang="en-US" smtClean="0"/>
              <a:t>2</a:t>
            </a:fld>
            <a:endParaRPr lang="en-US"/>
          </a:p>
        </p:txBody>
      </p:sp>
    </p:spTree>
    <p:extLst>
      <p:ext uri="{BB962C8B-B14F-4D97-AF65-F5344CB8AC3E}">
        <p14:creationId xmlns:p14="http://schemas.microsoft.com/office/powerpoint/2010/main" val="10593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Espace réservé de la date 3"/>
          <p:cNvSpPr>
            <a:spLocks noGrp="1"/>
          </p:cNvSpPr>
          <p:nvPr>
            <p:ph type="dt" sz="half" idx="10"/>
          </p:nvPr>
        </p:nvSpPr>
        <p:spPr/>
        <p:txBody>
          <a:bodyPr/>
          <a:lstStyle>
            <a:lvl1pPr>
              <a:defRPr/>
            </a:lvl1pPr>
          </a:lstStyle>
          <a:p>
            <a:pPr>
              <a:defRPr/>
            </a:pPr>
            <a:fld id="{29999893-6900-42B2-A601-A71DAD35E8A7}" type="datetime1">
              <a:rPr lang="fr-FR" smtClean="0"/>
              <a:t>11/03/2013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67CABC6-9893-410D-BF34-89ABF4372F13}" type="slidenum">
              <a:rPr lang="fr-FR"/>
              <a:pPr>
                <a:defRPr/>
              </a:pPr>
              <a:t>‹#›</a:t>
            </a:fld>
            <a:endParaRPr lang="fr-FR"/>
          </a:p>
        </p:txBody>
      </p:sp>
    </p:spTree>
    <p:extLst>
      <p:ext uri="{BB962C8B-B14F-4D97-AF65-F5344CB8AC3E}">
        <p14:creationId xmlns:p14="http://schemas.microsoft.com/office/powerpoint/2010/main" val="4064276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B5257D10-7551-4BAB-AF20-906735A28B03}" type="datetime1">
              <a:rPr lang="fr-FR" smtClean="0"/>
              <a:t>11/03/2013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3D04E02-0EC7-4606-8907-67D8D3A19BFC}" type="slidenum">
              <a:rPr lang="fr-FR"/>
              <a:pPr>
                <a:defRPr/>
              </a:pPr>
              <a:t>‹#›</a:t>
            </a:fld>
            <a:endParaRPr lang="fr-FR"/>
          </a:p>
        </p:txBody>
      </p:sp>
    </p:spTree>
    <p:extLst>
      <p:ext uri="{BB962C8B-B14F-4D97-AF65-F5344CB8AC3E}">
        <p14:creationId xmlns:p14="http://schemas.microsoft.com/office/powerpoint/2010/main" val="3112154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62A300AA-E9DA-47F8-BBB2-3E4EE2835336}" type="datetime1">
              <a:rPr lang="fr-FR" smtClean="0"/>
              <a:t>11/03/2013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139A99F-4D36-40DB-88A3-DA6775042F2D}" type="slidenum">
              <a:rPr lang="fr-FR"/>
              <a:pPr>
                <a:defRPr/>
              </a:pPr>
              <a:t>‹#›</a:t>
            </a:fld>
            <a:endParaRPr lang="fr-FR"/>
          </a:p>
        </p:txBody>
      </p:sp>
    </p:spTree>
    <p:extLst>
      <p:ext uri="{BB962C8B-B14F-4D97-AF65-F5344CB8AC3E}">
        <p14:creationId xmlns:p14="http://schemas.microsoft.com/office/powerpoint/2010/main" val="3841562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C198DFD9-7F50-4174-A400-AB5E9DFB21A1}" type="datetime1">
              <a:rPr lang="fr-FR" smtClean="0"/>
              <a:t>11/03/2013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CB350BE-DA61-4449-9C4E-C73767D28581}" type="slidenum">
              <a:rPr lang="fr-FR"/>
              <a:pPr>
                <a:defRPr/>
              </a:pPr>
              <a:t>‹#›</a:t>
            </a:fld>
            <a:endParaRPr lang="fr-FR"/>
          </a:p>
        </p:txBody>
      </p:sp>
    </p:spTree>
    <p:extLst>
      <p:ext uri="{BB962C8B-B14F-4D97-AF65-F5344CB8AC3E}">
        <p14:creationId xmlns:p14="http://schemas.microsoft.com/office/powerpoint/2010/main" val="3747182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3BEA5409-E71F-48AB-836C-1076B6CAE70A}" type="datetime1">
              <a:rPr lang="fr-FR" smtClean="0"/>
              <a:t>11/03/2013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1A32A7F-00A5-4FA5-B25A-3F82EBB25943}" type="slidenum">
              <a:rPr lang="fr-FR"/>
              <a:pPr>
                <a:defRPr/>
              </a:pPr>
              <a:t>‹#›</a:t>
            </a:fld>
            <a:endParaRPr lang="fr-FR"/>
          </a:p>
        </p:txBody>
      </p:sp>
    </p:spTree>
    <p:extLst>
      <p:ext uri="{BB962C8B-B14F-4D97-AF65-F5344CB8AC3E}">
        <p14:creationId xmlns:p14="http://schemas.microsoft.com/office/powerpoint/2010/main" val="682160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e la date 3"/>
          <p:cNvSpPr>
            <a:spLocks noGrp="1"/>
          </p:cNvSpPr>
          <p:nvPr>
            <p:ph type="dt" sz="half" idx="10"/>
          </p:nvPr>
        </p:nvSpPr>
        <p:spPr/>
        <p:txBody>
          <a:bodyPr/>
          <a:lstStyle>
            <a:lvl1pPr>
              <a:defRPr/>
            </a:lvl1pPr>
          </a:lstStyle>
          <a:p>
            <a:pPr>
              <a:defRPr/>
            </a:pPr>
            <a:fld id="{13921E41-F4F0-4294-9B0F-82F9DDAEADE2}" type="datetime1">
              <a:rPr lang="fr-FR" smtClean="0"/>
              <a:t>11/03/2013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3E26676-CE13-4079-860E-1A2726E0EB6D}" type="slidenum">
              <a:rPr lang="fr-FR"/>
              <a:pPr>
                <a:defRPr/>
              </a:pPr>
              <a:t>‹#›</a:t>
            </a:fld>
            <a:endParaRPr lang="fr-FR"/>
          </a:p>
        </p:txBody>
      </p:sp>
    </p:spTree>
    <p:extLst>
      <p:ext uri="{BB962C8B-B14F-4D97-AF65-F5344CB8AC3E}">
        <p14:creationId xmlns:p14="http://schemas.microsoft.com/office/powerpoint/2010/main" val="3795021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Espace réservé de la date 3"/>
          <p:cNvSpPr>
            <a:spLocks noGrp="1"/>
          </p:cNvSpPr>
          <p:nvPr>
            <p:ph type="dt" sz="half" idx="10"/>
          </p:nvPr>
        </p:nvSpPr>
        <p:spPr/>
        <p:txBody>
          <a:bodyPr/>
          <a:lstStyle>
            <a:lvl1pPr>
              <a:defRPr/>
            </a:lvl1pPr>
          </a:lstStyle>
          <a:p>
            <a:pPr>
              <a:defRPr/>
            </a:pPr>
            <a:fld id="{5C6A95FF-CDD1-4D6B-BA74-485149E86111}" type="datetime1">
              <a:rPr lang="fr-FR" smtClean="0"/>
              <a:t>11/03/2013</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82C07EF0-B411-4CAC-B7A8-BD129EC475CD}" type="slidenum">
              <a:rPr lang="fr-FR"/>
              <a:pPr>
                <a:defRPr/>
              </a:pPr>
              <a:t>‹#›</a:t>
            </a:fld>
            <a:endParaRPr lang="fr-FR"/>
          </a:p>
        </p:txBody>
      </p:sp>
    </p:spTree>
    <p:extLst>
      <p:ext uri="{BB962C8B-B14F-4D97-AF65-F5344CB8AC3E}">
        <p14:creationId xmlns:p14="http://schemas.microsoft.com/office/powerpoint/2010/main" val="4146332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e la date 3"/>
          <p:cNvSpPr>
            <a:spLocks noGrp="1"/>
          </p:cNvSpPr>
          <p:nvPr>
            <p:ph type="dt" sz="half" idx="10"/>
          </p:nvPr>
        </p:nvSpPr>
        <p:spPr/>
        <p:txBody>
          <a:bodyPr/>
          <a:lstStyle>
            <a:lvl1pPr>
              <a:defRPr/>
            </a:lvl1pPr>
          </a:lstStyle>
          <a:p>
            <a:pPr>
              <a:defRPr/>
            </a:pPr>
            <a:fld id="{DBE17389-7DDB-4C5B-8FBD-A8F21D6FD325}" type="datetime1">
              <a:rPr lang="fr-FR" smtClean="0"/>
              <a:t>11/03/2013</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9490A6CA-8243-41BE-8993-F81F68B5D452}" type="slidenum">
              <a:rPr lang="fr-FR"/>
              <a:pPr>
                <a:defRPr/>
              </a:pPr>
              <a:t>‹#›</a:t>
            </a:fld>
            <a:endParaRPr lang="fr-FR"/>
          </a:p>
        </p:txBody>
      </p:sp>
    </p:spTree>
    <p:extLst>
      <p:ext uri="{BB962C8B-B14F-4D97-AF65-F5344CB8AC3E}">
        <p14:creationId xmlns:p14="http://schemas.microsoft.com/office/powerpoint/2010/main" val="2736692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B44576F2-18BE-4276-BBB2-8038AA6FD0C1}" type="datetime1">
              <a:rPr lang="fr-FR" smtClean="0"/>
              <a:t>11/03/2013</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071D2327-5876-4CDA-A6EB-EAD0FD53BBE6}" type="slidenum">
              <a:rPr lang="fr-FR"/>
              <a:pPr>
                <a:defRPr/>
              </a:pPr>
              <a:t>‹#›</a:t>
            </a:fld>
            <a:endParaRPr lang="fr-FR"/>
          </a:p>
        </p:txBody>
      </p:sp>
    </p:spTree>
    <p:extLst>
      <p:ext uri="{BB962C8B-B14F-4D97-AF65-F5344CB8AC3E}">
        <p14:creationId xmlns:p14="http://schemas.microsoft.com/office/powerpoint/2010/main" val="2513286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7415E4C1-F293-40AD-AEFC-D31AF3506F24}" type="datetime1">
              <a:rPr lang="fr-FR" smtClean="0"/>
              <a:t>11/03/2013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46AF789D-C0B1-4CFF-B83F-9A2A7536261D}" type="slidenum">
              <a:rPr lang="fr-FR"/>
              <a:pPr>
                <a:defRPr/>
              </a:pPr>
              <a:t>‹#›</a:t>
            </a:fld>
            <a:endParaRPr lang="fr-FR"/>
          </a:p>
        </p:txBody>
      </p:sp>
    </p:spTree>
    <p:extLst>
      <p:ext uri="{BB962C8B-B14F-4D97-AF65-F5344CB8AC3E}">
        <p14:creationId xmlns:p14="http://schemas.microsoft.com/office/powerpoint/2010/main" val="1028432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58C7F10C-39F2-430C-AE21-A2F27B66A957}" type="datetime1">
              <a:rPr lang="fr-FR" smtClean="0"/>
              <a:t>11/03/2013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1BCAB9B2-4C20-4890-908A-D4CADE893B02}" type="slidenum">
              <a:rPr lang="fr-FR"/>
              <a:pPr>
                <a:defRPr/>
              </a:pPr>
              <a:t>‹#›</a:t>
            </a:fld>
            <a:endParaRPr lang="fr-FR"/>
          </a:p>
        </p:txBody>
      </p:sp>
    </p:spTree>
    <p:extLst>
      <p:ext uri="{BB962C8B-B14F-4D97-AF65-F5344CB8AC3E}">
        <p14:creationId xmlns:p14="http://schemas.microsoft.com/office/powerpoint/2010/main" val="204752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5315686-329E-47E7-AE96-2774E05B3ECD}" type="datetime1">
              <a:rPr lang="fr-FR" smtClean="0"/>
              <a:t>11/03/2013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7FB24E9-0DA5-4CD1-B258-1814F4894644}"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nonConstrained(1).lg4"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2857500" y="2214563"/>
            <a:ext cx="5643563" cy="1470025"/>
          </a:xfrm>
        </p:spPr>
        <p:txBody>
          <a:bodyPr/>
          <a:lstStyle/>
          <a:p>
            <a:pPr algn="l"/>
            <a:r>
              <a:rPr lang="fr-CA" smtClean="0">
                <a:solidFill>
                  <a:srgbClr val="593B2A"/>
                </a:solidFill>
              </a:rPr>
              <a:t>PRESENTATION  NAME</a:t>
            </a:r>
            <a:endParaRPr lang="fr-FR" smtClean="0">
              <a:solidFill>
                <a:srgbClr val="593B2A"/>
              </a:solidFill>
            </a:endParaRPr>
          </a:p>
        </p:txBody>
      </p:sp>
      <p:sp>
        <p:nvSpPr>
          <p:cNvPr id="2051" name="Sous-titre 2"/>
          <p:cNvSpPr>
            <a:spLocks noGrp="1"/>
          </p:cNvSpPr>
          <p:nvPr>
            <p:ph type="subTitle" idx="1"/>
          </p:nvPr>
        </p:nvSpPr>
        <p:spPr>
          <a:xfrm>
            <a:off x="3357563" y="3227388"/>
            <a:ext cx="4643437" cy="857250"/>
          </a:xfrm>
        </p:spPr>
        <p:txBody>
          <a:bodyPr/>
          <a:lstStyle/>
          <a:p>
            <a:pPr algn="l"/>
            <a:r>
              <a:rPr lang="fr-CA" smtClean="0">
                <a:solidFill>
                  <a:srgbClr val="593B2A"/>
                </a:solidFill>
              </a:rPr>
              <a:t>Description</a:t>
            </a:r>
            <a:endParaRPr lang="fr-FR" smtClean="0">
              <a:solidFill>
                <a:srgbClr val="593B2A"/>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ln>
            <a:solidFill>
              <a:srgbClr val="00B0F0"/>
            </a:solidFill>
          </a:ln>
        </p:spPr>
      </p:pic>
      <p:sp>
        <p:nvSpPr>
          <p:cNvPr id="2" name="Slide Number Placeholder 1"/>
          <p:cNvSpPr>
            <a:spLocks noGrp="1"/>
          </p:cNvSpPr>
          <p:nvPr>
            <p:ph type="sldNum" sz="quarter" idx="12"/>
          </p:nvPr>
        </p:nvSpPr>
        <p:spPr/>
        <p:txBody>
          <a:bodyPr/>
          <a:lstStyle/>
          <a:p>
            <a:pPr>
              <a:defRPr/>
            </a:pPr>
            <a:fld id="{467CABC6-9893-410D-BF34-89ABF4372F13}" type="slidenum">
              <a:rPr lang="fr-FR" smtClean="0"/>
              <a:pPr>
                <a:defRPr/>
              </a:pPr>
              <a:t>1</a:t>
            </a:fld>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p:cNvSpPr txBox="1">
            <a:spLocks/>
          </p:cNvSpPr>
          <p:nvPr/>
        </p:nvSpPr>
        <p:spPr bwMode="auto">
          <a:xfrm>
            <a:off x="893619" y="1676400"/>
            <a:ext cx="80772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lnSpc>
                <a:spcPct val="170000"/>
              </a:lnSpc>
              <a:buClr>
                <a:srgbClr val="C00000"/>
              </a:buClr>
              <a:buFont typeface="Wingdings 2"/>
              <a:buChar char=""/>
              <a:defRPr/>
            </a:pPr>
            <a:r>
              <a:rPr lang="fa-IR" sz="2400" dirty="0" smtClean="0">
                <a:cs typeface="B Nazanin" pitchFamily="2" charset="-78"/>
              </a:rPr>
              <a:t>در این حالت وارد کردن مدل شبیه تایپ کردن در یک محیط پردازشگر متنی تحت ویندوز است؛ یعنی تقریبا باید آنچه را که به صورت دستی نوشته اید، وارد نرم افزار کنید. کاربر می تواند اطلاعات ورودی خود را در پنجره ی داخلی که ابتدا تحت عنوان </a:t>
            </a:r>
            <a:r>
              <a:rPr lang="en-US" sz="2400" dirty="0" smtClean="0">
                <a:latin typeface="Times New Roman" pitchFamily="18" charset="0"/>
                <a:cs typeface="B Nazanin" pitchFamily="2" charset="-78"/>
              </a:rPr>
              <a:t>Lingo Model</a:t>
            </a:r>
            <a:r>
              <a:rPr lang="fa-IR" sz="2400" dirty="0" smtClean="0">
                <a:cs typeface="B Nazanin" pitchFamily="2" charset="-78"/>
              </a:rPr>
              <a:t> است، وارد کند</a:t>
            </a:r>
          </a:p>
          <a:p>
            <a:pPr algn="r" rtl="1">
              <a:lnSpc>
                <a:spcPct val="170000"/>
              </a:lnSpc>
              <a:buClr>
                <a:srgbClr val="C00000"/>
              </a:buClr>
              <a:buFont typeface="Wingdings 2"/>
              <a:buChar char=""/>
              <a:defRPr/>
            </a:pPr>
            <a:r>
              <a:rPr lang="fa-IR" sz="2400" dirty="0" smtClean="0">
                <a:cs typeface="B Nazanin" pitchFamily="2" charset="-78"/>
              </a:rPr>
              <a:t> لینگو نیازمند تابع هدف، یک یا چند متغیر (</a:t>
            </a:r>
            <a:r>
              <a:rPr lang="fa-IR" sz="2400" dirty="0" smtClean="0">
                <a:solidFill>
                  <a:srgbClr val="FF0000"/>
                </a:solidFill>
                <a:cs typeface="B Nazanin" pitchFamily="2" charset="-78"/>
              </a:rPr>
              <a:t>و محدودیت) </a:t>
            </a:r>
            <a:r>
              <a:rPr lang="fa-IR" sz="2400" dirty="0" smtClean="0">
                <a:cs typeface="B Nazanin" pitchFamily="2" charset="-78"/>
              </a:rPr>
              <a:t>است. </a:t>
            </a:r>
          </a:p>
          <a:p>
            <a:pPr algn="r" rtl="1"/>
            <a:endParaRPr lang="fa-IR" sz="2400" dirty="0">
              <a:latin typeface="Times New Roman" pitchFamily="18" charset="0"/>
              <a:cs typeface="B Nazanin" pitchFamily="2" charset="-78"/>
            </a:endParaRPr>
          </a:p>
        </p:txBody>
      </p:sp>
      <p:sp>
        <p:nvSpPr>
          <p:cNvPr id="6" name="Title 2"/>
          <p:cNvSpPr txBox="1">
            <a:spLocks/>
          </p:cNvSpPr>
          <p:nvPr/>
        </p:nvSpPr>
        <p:spPr bwMode="auto">
          <a:xfrm>
            <a:off x="762000" y="269632"/>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r"/>
            <a:r>
              <a:rPr lang="fa-IR" smtClean="0">
                <a:cs typeface="B Nazanin" pitchFamily="2" charset="-78"/>
              </a:rPr>
              <a:t>حالت ساده مدل نویسی</a:t>
            </a:r>
            <a:endParaRPr lang="fa-IR" dirty="0"/>
          </a:p>
        </p:txBody>
      </p:sp>
      <p:sp>
        <p:nvSpPr>
          <p:cNvPr id="7" name="Slide Number Placeholder 6"/>
          <p:cNvSpPr>
            <a:spLocks noGrp="1"/>
          </p:cNvSpPr>
          <p:nvPr>
            <p:ph type="sldNum" sz="quarter" idx="12"/>
          </p:nvPr>
        </p:nvSpPr>
        <p:spPr/>
        <p:txBody>
          <a:bodyPr/>
          <a:lstStyle/>
          <a:p>
            <a:pPr>
              <a:defRPr/>
            </a:pPr>
            <a:r>
              <a:rPr lang="fa-IR" dirty="0" smtClean="0">
                <a:solidFill>
                  <a:schemeClr val="tx1"/>
                </a:solidFill>
              </a:rPr>
              <a:t>21-10</a:t>
            </a:r>
            <a:endParaRPr lang="fr-FR" dirty="0">
              <a:solidFill>
                <a:schemeClr val="tx1"/>
              </a:solidFill>
            </a:endParaRPr>
          </a:p>
        </p:txBody>
      </p:sp>
    </p:spTree>
    <p:extLst>
      <p:ext uri="{BB962C8B-B14F-4D97-AF65-F5344CB8AC3E}">
        <p14:creationId xmlns:p14="http://schemas.microsoft.com/office/powerpoint/2010/main" val="3853251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0" y="533400"/>
            <a:ext cx="6400800" cy="2431435"/>
          </a:xfrm>
          <a:prstGeom prst="rect">
            <a:avLst/>
          </a:prstGeom>
          <a:noFill/>
        </p:spPr>
        <p:txBody>
          <a:bodyPr wrap="square" rtlCol="0">
            <a:spAutoFit/>
          </a:bodyPr>
          <a:lstStyle/>
          <a:p>
            <a:pPr algn="r"/>
            <a:r>
              <a:rPr lang="fa-IR" dirty="0" smtClean="0"/>
              <a:t>مسئله1:</a:t>
            </a:r>
          </a:p>
          <a:p>
            <a:pPr algn="r"/>
            <a:endParaRPr lang="fa-IR" dirty="0"/>
          </a:p>
          <a:p>
            <a:pPr algn="r" rtl="1"/>
            <a:r>
              <a:rPr lang="fa-IR" sz="2000" dirty="0" smtClean="0"/>
              <a:t>شرکتی دو نوع محصول تولید میکند.برای ساخت این دو نوع محصول از دونوع ماده اولیه </a:t>
            </a:r>
            <a:r>
              <a:rPr lang="en-US" sz="2000" dirty="0" smtClean="0"/>
              <a:t>A </a:t>
            </a:r>
            <a:r>
              <a:rPr lang="fa-IR" sz="2000" dirty="0" smtClean="0"/>
              <a:t> و</a:t>
            </a:r>
            <a:r>
              <a:rPr lang="en-US" sz="2000" dirty="0" smtClean="0"/>
              <a:t> B</a:t>
            </a:r>
            <a:r>
              <a:rPr lang="fa-IR" sz="2000" dirty="0" smtClean="0"/>
              <a:t> استفاده میکند.حداکثر میزان در دسترس از این مواد به ترتیب 6و8 واحد است.اگر سود حاصل از فروش هرواحد از محصولات 1و2 بترتیب 3و2 باشد برای داشتن حداکثر سود چه باید کرد؟</a:t>
            </a:r>
          </a:p>
          <a:p>
            <a:pPr algn="r" rtl="1"/>
            <a:endParaRPr lang="fa-IR" dirty="0" smtClean="0"/>
          </a:p>
          <a:p>
            <a:pPr algn="r" rtl="1"/>
            <a:endParaRPr lang="en-US" dirty="0"/>
          </a:p>
        </p:txBody>
      </p:sp>
      <p:graphicFrame>
        <p:nvGraphicFramePr>
          <p:cNvPr id="10" name="Content Placeholder 6"/>
          <p:cNvGraphicFramePr>
            <a:graphicFrameLocks/>
          </p:cNvGraphicFramePr>
          <p:nvPr>
            <p:extLst>
              <p:ext uri="{D42A27DB-BD31-4B8C-83A1-F6EECF244321}">
                <p14:modId xmlns:p14="http://schemas.microsoft.com/office/powerpoint/2010/main" val="1714933149"/>
              </p:ext>
            </p:extLst>
          </p:nvPr>
        </p:nvGraphicFramePr>
        <p:xfrm>
          <a:off x="2057400" y="3810000"/>
          <a:ext cx="6650182" cy="1112520"/>
        </p:xfrm>
        <a:graphic>
          <a:graphicData uri="http://schemas.openxmlformats.org/drawingml/2006/table">
            <a:tbl>
              <a:tblPr firstRow="1" bandRow="1">
                <a:tableStyleId>{5C22544A-7EE6-4342-B048-85BDC9FD1C3A}</a:tableStyleId>
              </a:tblPr>
              <a:tblGrid>
                <a:gridCol w="4618182"/>
                <a:gridCol w="952500"/>
                <a:gridCol w="1079500"/>
              </a:tblGrid>
              <a:tr h="370840">
                <a:tc>
                  <a:txBody>
                    <a:bodyPr/>
                    <a:lstStyle/>
                    <a:p>
                      <a:r>
                        <a:rPr lang="fa-IR" dirty="0" smtClean="0"/>
                        <a:t>ماده</a:t>
                      </a:r>
                      <a:endParaRPr lang="en-US" dirty="0"/>
                    </a:p>
                  </a:txBody>
                  <a:tcPr/>
                </a:tc>
                <a:tc>
                  <a:txBody>
                    <a:bodyPr/>
                    <a:lstStyle/>
                    <a:p>
                      <a:r>
                        <a:rPr lang="fa-IR" dirty="0" smtClean="0"/>
                        <a:t>1</a:t>
                      </a:r>
                      <a:endParaRPr lang="en-US" dirty="0"/>
                    </a:p>
                  </a:txBody>
                  <a:tcPr/>
                </a:tc>
                <a:tc>
                  <a:txBody>
                    <a:bodyPr/>
                    <a:lstStyle/>
                    <a:p>
                      <a:r>
                        <a:rPr lang="fa-IR" dirty="0" smtClean="0"/>
                        <a:t>2</a:t>
                      </a:r>
                      <a:endParaRPr lang="en-US" dirty="0"/>
                    </a:p>
                  </a:txBody>
                  <a:tcPr/>
                </a:tc>
              </a:tr>
              <a:tr h="370840">
                <a:tc>
                  <a:txBody>
                    <a:bodyPr/>
                    <a:lstStyle/>
                    <a:p>
                      <a:r>
                        <a:rPr lang="en-US" dirty="0" smtClean="0"/>
                        <a:t>A</a:t>
                      </a:r>
                      <a:endParaRPr lang="en-US" dirty="0"/>
                    </a:p>
                  </a:txBody>
                  <a:tcPr/>
                </a:tc>
                <a:tc>
                  <a:txBody>
                    <a:bodyPr/>
                    <a:lstStyle/>
                    <a:p>
                      <a:r>
                        <a:rPr lang="fa-IR" dirty="0" smtClean="0"/>
                        <a:t>1</a:t>
                      </a:r>
                      <a:endParaRPr lang="en-US" dirty="0"/>
                    </a:p>
                  </a:txBody>
                  <a:tcPr/>
                </a:tc>
                <a:tc>
                  <a:txBody>
                    <a:bodyPr/>
                    <a:lstStyle/>
                    <a:p>
                      <a:r>
                        <a:rPr lang="fa-IR" dirty="0" smtClean="0"/>
                        <a:t>2</a:t>
                      </a:r>
                      <a:endParaRPr lang="en-US" dirty="0"/>
                    </a:p>
                  </a:txBody>
                  <a:tcPr/>
                </a:tc>
              </a:tr>
              <a:tr h="370840">
                <a:tc>
                  <a:txBody>
                    <a:bodyPr/>
                    <a:lstStyle/>
                    <a:p>
                      <a:r>
                        <a:rPr lang="en-US" dirty="0" smtClean="0"/>
                        <a:t>B</a:t>
                      </a:r>
                      <a:endParaRPr lang="en-US" dirty="0"/>
                    </a:p>
                  </a:txBody>
                  <a:tcPr/>
                </a:tc>
                <a:tc>
                  <a:txBody>
                    <a:bodyPr/>
                    <a:lstStyle/>
                    <a:p>
                      <a:r>
                        <a:rPr lang="fa-IR" dirty="0" smtClean="0"/>
                        <a:t>2</a:t>
                      </a:r>
                      <a:endParaRPr lang="en-US" dirty="0"/>
                    </a:p>
                  </a:txBody>
                  <a:tcPr/>
                </a:tc>
                <a:tc>
                  <a:txBody>
                    <a:bodyPr/>
                    <a:lstStyle/>
                    <a:p>
                      <a:r>
                        <a:rPr lang="fa-IR" dirty="0" smtClean="0"/>
                        <a:t>1</a:t>
                      </a:r>
                      <a:endParaRPr lang="en-US" dirty="0"/>
                    </a:p>
                  </a:txBody>
                  <a:tcPr/>
                </a:tc>
              </a:tr>
            </a:tbl>
          </a:graphicData>
        </a:graphic>
      </p:graphicFrame>
      <p:cxnSp>
        <p:nvCxnSpPr>
          <p:cNvPr id="11" name="Straight Connector 10"/>
          <p:cNvCxnSpPr/>
          <p:nvPr/>
        </p:nvCxnSpPr>
        <p:spPr>
          <a:xfrm>
            <a:off x="2057400" y="3810000"/>
            <a:ext cx="4572000" cy="304800"/>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5791200" y="3745468"/>
            <a:ext cx="838200" cy="369332"/>
          </a:xfrm>
          <a:prstGeom prst="rect">
            <a:avLst/>
          </a:prstGeom>
          <a:noFill/>
        </p:spPr>
        <p:txBody>
          <a:bodyPr wrap="square" rtlCol="0">
            <a:spAutoFit/>
          </a:bodyPr>
          <a:lstStyle/>
          <a:p>
            <a:r>
              <a:rPr lang="fa-IR" dirty="0" smtClean="0"/>
              <a:t>محصول</a:t>
            </a:r>
            <a:endParaRPr lang="en-US" dirty="0"/>
          </a:p>
        </p:txBody>
      </p:sp>
      <p:sp>
        <p:nvSpPr>
          <p:cNvPr id="6" name="Slide Number Placeholder 5"/>
          <p:cNvSpPr>
            <a:spLocks noGrp="1"/>
          </p:cNvSpPr>
          <p:nvPr>
            <p:ph type="sldNum" sz="quarter" idx="12"/>
          </p:nvPr>
        </p:nvSpPr>
        <p:spPr/>
        <p:txBody>
          <a:bodyPr/>
          <a:lstStyle/>
          <a:p>
            <a:pPr>
              <a:defRPr/>
            </a:pPr>
            <a:r>
              <a:rPr lang="fa-IR" dirty="0" smtClean="0">
                <a:solidFill>
                  <a:schemeClr val="tx1"/>
                </a:solidFill>
              </a:rPr>
              <a:t>21-11</a:t>
            </a:r>
            <a:endParaRPr lang="fr-FR" dirty="0">
              <a:solidFill>
                <a:schemeClr val="tx1"/>
              </a:solidFill>
            </a:endParaRPr>
          </a:p>
        </p:txBody>
      </p:sp>
    </p:spTree>
    <p:extLst>
      <p:ext uri="{BB962C8B-B14F-4D97-AF65-F5344CB8AC3E}">
        <p14:creationId xmlns:p14="http://schemas.microsoft.com/office/powerpoint/2010/main" val="4174744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bwMode="auto">
          <a:xfrm>
            <a:off x="395288" y="260350"/>
            <a:ext cx="822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rtl="1"/>
            <a:r>
              <a:rPr lang="fa-IR" sz="4000" b="1" smtClean="0">
                <a:latin typeface="Times New Roman" pitchFamily="18" charset="0"/>
                <a:cs typeface="B Zar" pitchFamily="2" charset="-78"/>
              </a:rPr>
              <a:t>کار با منوی </a:t>
            </a:r>
            <a:r>
              <a:rPr lang="en-US" sz="4000" b="1" smtClean="0">
                <a:latin typeface="Times New Roman" pitchFamily="18" charset="0"/>
                <a:cs typeface="B Zar" pitchFamily="2" charset="-78"/>
              </a:rPr>
              <a:t>LINGO</a:t>
            </a:r>
            <a:endParaRPr lang="en-US" sz="4000" b="1" dirty="0">
              <a:latin typeface="Times New Roman" pitchFamily="18" charset="0"/>
              <a:cs typeface="B Zar" pitchFamily="2" charset="-78"/>
            </a:endParaRPr>
          </a:p>
        </p:txBody>
      </p:sp>
      <p:sp>
        <p:nvSpPr>
          <p:cNvPr id="6" name="Rectangle 3"/>
          <p:cNvSpPr txBox="1">
            <a:spLocks noChangeArrowheads="1"/>
          </p:cNvSpPr>
          <p:nvPr/>
        </p:nvSpPr>
        <p:spPr bwMode="auto">
          <a:xfrm>
            <a:off x="4932363" y="1484313"/>
            <a:ext cx="381635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a:buFontTx/>
              <a:buNone/>
            </a:pPr>
            <a:r>
              <a:rPr lang="fa-IR" sz="2400" b="1" smtClean="0">
                <a:latin typeface="Times New Roman" pitchFamily="18" charset="0"/>
                <a:cs typeface="B Zar" pitchFamily="2" charset="-78"/>
              </a:rPr>
              <a:t>		فرمان های </a:t>
            </a:r>
            <a:r>
              <a:rPr lang="en-US" sz="2400" b="1" smtClean="0">
                <a:latin typeface="Times New Roman" pitchFamily="18" charset="0"/>
                <a:cs typeface="B Zar" pitchFamily="2" charset="-78"/>
              </a:rPr>
              <a:t>Solution</a:t>
            </a:r>
            <a:r>
              <a:rPr lang="fa-IR" sz="2400" b="1" smtClean="0">
                <a:latin typeface="Times New Roman" pitchFamily="18" charset="0"/>
                <a:cs typeface="B Zar" pitchFamily="2" charset="-78"/>
              </a:rPr>
              <a:t> و </a:t>
            </a:r>
            <a:r>
              <a:rPr lang="en-US" sz="2400" b="1" smtClean="0">
                <a:latin typeface="Times New Roman" pitchFamily="18" charset="0"/>
                <a:cs typeface="B Zar" pitchFamily="2" charset="-78"/>
              </a:rPr>
              <a:t>Range</a:t>
            </a:r>
            <a:r>
              <a:rPr lang="fa-IR" sz="2400" b="1" smtClean="0">
                <a:latin typeface="Times New Roman" pitchFamily="18" charset="0"/>
                <a:cs typeface="B Zar" pitchFamily="2" charset="-78"/>
              </a:rPr>
              <a:t> پس از حل مدل فعال خواهند شد.</a:t>
            </a:r>
          </a:p>
          <a:p>
            <a:pPr algn="just" rtl="1">
              <a:buFontTx/>
              <a:buNone/>
            </a:pPr>
            <a:r>
              <a:rPr lang="fa-IR" sz="2400" b="1" smtClean="0">
                <a:latin typeface="Times New Roman" pitchFamily="18" charset="0"/>
                <a:cs typeface="B Zar" pitchFamily="2" charset="-78"/>
              </a:rPr>
              <a:t>	فرمان </a:t>
            </a:r>
            <a:r>
              <a:rPr lang="en-US" sz="2400" b="1" smtClean="0">
                <a:latin typeface="Times New Roman" pitchFamily="18" charset="0"/>
                <a:cs typeface="B Zar" pitchFamily="2" charset="-78"/>
              </a:rPr>
              <a:t>Solution</a:t>
            </a:r>
            <a:r>
              <a:rPr lang="fa-IR" sz="2400" b="1" smtClean="0">
                <a:latin typeface="Times New Roman" pitchFamily="18" charset="0"/>
                <a:cs typeface="B Zar" pitchFamily="2" charset="-78"/>
              </a:rPr>
              <a:t> را پس از حل مدل اجرا می کنیم، پنجره ی مقابل باز خواهد شد. </a:t>
            </a:r>
            <a:endParaRPr lang="en-US" sz="2400" b="1" dirty="0">
              <a:latin typeface="Times New Roman" pitchFamily="18" charset="0"/>
              <a:cs typeface="B Zar" pitchFamily="2" charset="-78"/>
            </a:endParaRPr>
          </a:p>
        </p:txBody>
      </p:sp>
      <p:pic>
        <p:nvPicPr>
          <p:cNvPr id="7" name="Picture 6"/>
          <p:cNvPicPr>
            <a:picLocks noChangeAspect="1" noChangeArrowheads="1"/>
          </p:cNvPicPr>
          <p:nvPr/>
        </p:nvPicPr>
        <p:blipFill>
          <a:blip r:embed="rId3"/>
          <a:srcRect/>
          <a:stretch>
            <a:fillRect/>
          </a:stretch>
        </p:blipFill>
        <p:spPr bwMode="auto">
          <a:xfrm>
            <a:off x="684213" y="1916113"/>
            <a:ext cx="4059237" cy="2868612"/>
          </a:xfrm>
          <a:prstGeom prst="rect">
            <a:avLst/>
          </a:prstGeom>
          <a:noFill/>
          <a:ln w="9525">
            <a:noFill/>
            <a:miter lim="800000"/>
            <a:headEnd/>
            <a:tailEnd/>
          </a:ln>
          <a:effectLst>
            <a:outerShdw dist="107763" dir="2700000" algn="ctr" rotWithShape="0">
              <a:schemeClr val="tx2">
                <a:alpha val="50000"/>
              </a:schemeClr>
            </a:outerShdw>
          </a:effectLst>
        </p:spPr>
      </p:pic>
      <p:sp>
        <p:nvSpPr>
          <p:cNvPr id="8" name="Slide Number Placeholder 7"/>
          <p:cNvSpPr>
            <a:spLocks noGrp="1"/>
          </p:cNvSpPr>
          <p:nvPr>
            <p:ph type="sldNum" sz="quarter" idx="12"/>
          </p:nvPr>
        </p:nvSpPr>
        <p:spPr/>
        <p:txBody>
          <a:bodyPr/>
          <a:lstStyle/>
          <a:p>
            <a:pPr>
              <a:defRPr/>
            </a:pPr>
            <a:r>
              <a:rPr lang="fa-IR" dirty="0" smtClean="0">
                <a:solidFill>
                  <a:schemeClr val="tx1"/>
                </a:solidFill>
              </a:rPr>
              <a:t>21-12</a:t>
            </a:r>
            <a:endParaRPr lang="fr-FR" dirty="0">
              <a:solidFill>
                <a:schemeClr val="tx1"/>
              </a:solidFill>
            </a:endParaRPr>
          </a:p>
        </p:txBody>
      </p:sp>
    </p:spTree>
    <p:extLst>
      <p:ext uri="{BB962C8B-B14F-4D97-AF65-F5344CB8AC3E}">
        <p14:creationId xmlns:p14="http://schemas.microsoft.com/office/powerpoint/2010/main" val="1000897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429000" y="457200"/>
            <a:ext cx="5181600" cy="3570208"/>
          </a:xfrm>
          <a:prstGeom prst="rect">
            <a:avLst/>
          </a:prstGeom>
          <a:noFill/>
        </p:spPr>
        <p:txBody>
          <a:bodyPr wrap="square" rtlCol="0">
            <a:spAutoFit/>
          </a:bodyPr>
          <a:lstStyle/>
          <a:p>
            <a:pPr algn="r"/>
            <a:r>
              <a:rPr lang="fa-IR" dirty="0" smtClean="0">
                <a:cs typeface="B Nazanin" pitchFamily="2" charset="-78"/>
              </a:rPr>
              <a:t>مسئله2:</a:t>
            </a:r>
          </a:p>
          <a:p>
            <a:pPr algn="r"/>
            <a:endParaRPr lang="fa-IR" dirty="0">
              <a:cs typeface="B Nazanin" pitchFamily="2" charset="-78"/>
            </a:endParaRPr>
          </a:p>
          <a:p>
            <a:pPr algn="r"/>
            <a:r>
              <a:rPr lang="fa-IR" sz="2000" dirty="0" smtClean="0">
                <a:cs typeface="B Nazanin" pitchFamily="2" charset="-78"/>
              </a:rPr>
              <a:t>محصولی از دو تکه تشکیل میشود.اطلاعات زیر از این محصول در دسترس است.</a:t>
            </a:r>
          </a:p>
          <a:p>
            <a:pPr algn="r"/>
            <a:endParaRPr lang="fa-IR" dirty="0">
              <a:cs typeface="B Nazanin" pitchFamily="2" charset="-78"/>
            </a:endParaRPr>
          </a:p>
          <a:p>
            <a:pPr algn="r"/>
            <a:endParaRPr lang="fa-IR" dirty="0" smtClean="0">
              <a:cs typeface="B Nazanin" pitchFamily="2" charset="-78"/>
            </a:endParaRPr>
          </a:p>
          <a:p>
            <a:pPr algn="r"/>
            <a:endParaRPr lang="fa-IR" dirty="0">
              <a:cs typeface="B Nazanin" pitchFamily="2" charset="-78"/>
            </a:endParaRPr>
          </a:p>
          <a:p>
            <a:pPr algn="r"/>
            <a:endParaRPr lang="fa-IR" dirty="0" smtClean="0">
              <a:cs typeface="B Nazanin" pitchFamily="2" charset="-78"/>
            </a:endParaRPr>
          </a:p>
          <a:p>
            <a:pPr algn="r"/>
            <a:endParaRPr lang="fa-IR" dirty="0">
              <a:cs typeface="B Nazanin" pitchFamily="2" charset="-78"/>
            </a:endParaRPr>
          </a:p>
          <a:p>
            <a:pPr algn="r"/>
            <a:r>
              <a:rPr lang="fa-IR" sz="2000" dirty="0" smtClean="0">
                <a:cs typeface="B Nazanin" pitchFamily="2" charset="-78"/>
              </a:rPr>
              <a:t>اگر هدف ساخت بیشترین محصول تولیدی باشدو بخواهیم کمترین میزان قطعه بلااستفاده را داشته باشیم، مسئله را حل نمایید.</a:t>
            </a:r>
            <a:endParaRPr lang="en-US" sz="2000" dirty="0">
              <a:cs typeface="B Nazanin" pitchFamily="2" charset="-78"/>
            </a:endParaRPr>
          </a:p>
        </p:txBody>
      </p:sp>
      <p:graphicFrame>
        <p:nvGraphicFramePr>
          <p:cNvPr id="14" name="Table 13"/>
          <p:cNvGraphicFramePr>
            <a:graphicFrameLocks noGrp="1"/>
          </p:cNvGraphicFramePr>
          <p:nvPr>
            <p:extLst>
              <p:ext uri="{D42A27DB-BD31-4B8C-83A1-F6EECF244321}">
                <p14:modId xmlns:p14="http://schemas.microsoft.com/office/powerpoint/2010/main" val="4280604081"/>
              </p:ext>
            </p:extLst>
          </p:nvPr>
        </p:nvGraphicFramePr>
        <p:xfrm>
          <a:off x="2438400" y="1752600"/>
          <a:ext cx="6096000" cy="11125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fa-IR" dirty="0" smtClean="0"/>
                        <a:t>دپارتمان</a:t>
                      </a:r>
                      <a:endParaRPr lang="en-US" dirty="0"/>
                    </a:p>
                  </a:txBody>
                  <a:tcPr/>
                </a:tc>
                <a:tc>
                  <a:txBody>
                    <a:bodyPr/>
                    <a:lstStyle/>
                    <a:p>
                      <a:r>
                        <a:rPr lang="fa-IR" dirty="0" smtClean="0"/>
                        <a:t>ظرفیت</a:t>
                      </a:r>
                      <a:endParaRPr lang="en-US" dirty="0"/>
                    </a:p>
                  </a:txBody>
                  <a:tcPr/>
                </a:tc>
                <a:tc>
                  <a:txBody>
                    <a:bodyPr/>
                    <a:lstStyle/>
                    <a:p>
                      <a:r>
                        <a:rPr lang="fa-IR" dirty="0" smtClean="0"/>
                        <a:t>تکه1</a:t>
                      </a:r>
                      <a:endParaRPr lang="en-US" dirty="0"/>
                    </a:p>
                  </a:txBody>
                  <a:tcPr/>
                </a:tc>
                <a:tc>
                  <a:txBody>
                    <a:bodyPr/>
                    <a:lstStyle/>
                    <a:p>
                      <a:r>
                        <a:rPr lang="fa-IR" dirty="0" smtClean="0"/>
                        <a:t>تکه2</a:t>
                      </a:r>
                      <a:endParaRPr lang="en-US" dirty="0"/>
                    </a:p>
                  </a:txBody>
                  <a:tcPr/>
                </a:tc>
              </a:tr>
              <a:tr h="370840">
                <a:tc>
                  <a:txBody>
                    <a:bodyPr/>
                    <a:lstStyle/>
                    <a:p>
                      <a:r>
                        <a:rPr lang="fa-IR" dirty="0" smtClean="0"/>
                        <a:t>1</a:t>
                      </a:r>
                      <a:endParaRPr lang="en-US" dirty="0"/>
                    </a:p>
                  </a:txBody>
                  <a:tcPr/>
                </a:tc>
                <a:tc>
                  <a:txBody>
                    <a:bodyPr/>
                    <a:lstStyle/>
                    <a:p>
                      <a:r>
                        <a:rPr lang="fa-IR" dirty="0" smtClean="0"/>
                        <a:t>150</a:t>
                      </a:r>
                      <a:endParaRPr lang="en-US" dirty="0"/>
                    </a:p>
                  </a:txBody>
                  <a:tcPr/>
                </a:tc>
                <a:tc>
                  <a:txBody>
                    <a:bodyPr/>
                    <a:lstStyle/>
                    <a:p>
                      <a:r>
                        <a:rPr lang="fa-IR" dirty="0" smtClean="0"/>
                        <a:t>13</a:t>
                      </a:r>
                      <a:endParaRPr lang="en-US" dirty="0"/>
                    </a:p>
                  </a:txBody>
                  <a:tcPr/>
                </a:tc>
                <a:tc>
                  <a:txBody>
                    <a:bodyPr/>
                    <a:lstStyle/>
                    <a:p>
                      <a:r>
                        <a:rPr lang="fa-IR" dirty="0" smtClean="0"/>
                        <a:t>15</a:t>
                      </a:r>
                      <a:endParaRPr lang="en-US" dirty="0"/>
                    </a:p>
                  </a:txBody>
                  <a:tcPr/>
                </a:tc>
              </a:tr>
              <a:tr h="370840">
                <a:tc>
                  <a:txBody>
                    <a:bodyPr/>
                    <a:lstStyle/>
                    <a:p>
                      <a:r>
                        <a:rPr lang="fa-IR" dirty="0" smtClean="0"/>
                        <a:t>2</a:t>
                      </a:r>
                      <a:endParaRPr lang="en-US" dirty="0"/>
                    </a:p>
                  </a:txBody>
                  <a:tcPr/>
                </a:tc>
                <a:tc>
                  <a:txBody>
                    <a:bodyPr/>
                    <a:lstStyle/>
                    <a:p>
                      <a:r>
                        <a:rPr lang="fa-IR" dirty="0" smtClean="0"/>
                        <a:t>200</a:t>
                      </a:r>
                      <a:endParaRPr lang="en-US" dirty="0"/>
                    </a:p>
                  </a:txBody>
                  <a:tcPr/>
                </a:tc>
                <a:tc>
                  <a:txBody>
                    <a:bodyPr/>
                    <a:lstStyle/>
                    <a:p>
                      <a:r>
                        <a:rPr lang="fa-IR" dirty="0" smtClean="0"/>
                        <a:t>14</a:t>
                      </a:r>
                      <a:endParaRPr lang="en-US" dirty="0"/>
                    </a:p>
                  </a:txBody>
                  <a:tcPr/>
                </a:tc>
                <a:tc>
                  <a:txBody>
                    <a:bodyPr/>
                    <a:lstStyle/>
                    <a:p>
                      <a:r>
                        <a:rPr lang="fa-IR" dirty="0" smtClean="0"/>
                        <a:t>16</a:t>
                      </a:r>
                      <a:endParaRPr lang="en-US" dirty="0"/>
                    </a:p>
                  </a:txBody>
                  <a:tcPr/>
                </a:tc>
              </a:tr>
            </a:tbl>
          </a:graphicData>
        </a:graphic>
      </p:graphicFrame>
      <p:sp>
        <p:nvSpPr>
          <p:cNvPr id="3" name="Slide Number Placeholder 2"/>
          <p:cNvSpPr>
            <a:spLocks noGrp="1"/>
          </p:cNvSpPr>
          <p:nvPr>
            <p:ph type="sldNum" sz="quarter" idx="12"/>
          </p:nvPr>
        </p:nvSpPr>
        <p:spPr/>
        <p:txBody>
          <a:bodyPr/>
          <a:lstStyle/>
          <a:p>
            <a:pPr>
              <a:defRPr/>
            </a:pPr>
            <a:r>
              <a:rPr lang="fa-IR" dirty="0" smtClean="0">
                <a:solidFill>
                  <a:schemeClr val="tx1"/>
                </a:solidFill>
              </a:rPr>
              <a:t>21-13</a:t>
            </a:r>
            <a:endParaRPr lang="fr-FR" dirty="0">
              <a:solidFill>
                <a:schemeClr val="tx1"/>
              </a:solidFill>
            </a:endParaRPr>
          </a:p>
        </p:txBody>
      </p:sp>
    </p:spTree>
    <p:extLst>
      <p:ext uri="{BB962C8B-B14F-4D97-AF65-F5344CB8AC3E}">
        <p14:creationId xmlns:p14="http://schemas.microsoft.com/office/powerpoint/2010/main" val="2825596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bwMode="auto">
          <a:xfrm>
            <a:off x="722284" y="4572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r"/>
            <a:r>
              <a:rPr lang="fa-IR" sz="4000" smtClean="0">
                <a:cs typeface="B Nazanin" pitchFamily="2" charset="-78"/>
              </a:rPr>
              <a:t>مجموعه ها در لینگو</a:t>
            </a:r>
            <a:r>
              <a:rPr lang="en-US" sz="4000" smtClean="0">
                <a:cs typeface="B Nazanin" pitchFamily="2" charset="-78"/>
              </a:rPr>
              <a:t> </a:t>
            </a:r>
            <a:endParaRPr lang="en-US" sz="4000" dirty="0">
              <a:cs typeface="B Nazanin" pitchFamily="2" charset="-78"/>
            </a:endParaRPr>
          </a:p>
        </p:txBody>
      </p:sp>
      <p:sp>
        <p:nvSpPr>
          <p:cNvPr id="6" name="Rectangle 3"/>
          <p:cNvSpPr txBox="1">
            <a:spLocks noChangeArrowheads="1"/>
          </p:cNvSpPr>
          <p:nvPr/>
        </p:nvSpPr>
        <p:spPr bwMode="auto">
          <a:xfrm>
            <a:off x="762000" y="1485920"/>
            <a:ext cx="8147050" cy="397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a:lnSpc>
                <a:spcPct val="80000"/>
              </a:lnSpc>
              <a:buFontTx/>
              <a:buNone/>
            </a:pPr>
            <a:r>
              <a:rPr lang="fa-IR" sz="2400" smtClean="0">
                <a:latin typeface="Times New Roman" pitchFamily="18" charset="0"/>
                <a:cs typeface="B Zar" pitchFamily="2" charset="-78"/>
              </a:rPr>
              <a:t>    مجموعه ها در لینگو در واقع قالبی برای تعریف </a:t>
            </a:r>
            <a:r>
              <a:rPr lang="fa-IR" sz="2400" smtClean="0">
                <a:solidFill>
                  <a:srgbClr val="FF0000"/>
                </a:solidFill>
                <a:latin typeface="Times New Roman" pitchFamily="18" charset="0"/>
                <a:cs typeface="B Zar" pitchFamily="2" charset="-78"/>
              </a:rPr>
              <a:t>متغیرهای برنامه </a:t>
            </a:r>
            <a:r>
              <a:rPr lang="fa-IR" sz="2400" smtClean="0">
                <a:latin typeface="Times New Roman" pitchFamily="18" charset="0"/>
                <a:cs typeface="B Zar" pitchFamily="2" charset="-78"/>
              </a:rPr>
              <a:t>می باشند (این متغیرها می توانند متغیر تصمیم گیری و </a:t>
            </a:r>
            <a:r>
              <a:rPr lang="fa-IR" sz="2400" smtClean="0">
                <a:latin typeface="Times New Roman" pitchFamily="18" charset="0"/>
                <a:cs typeface="B Nazanin" pitchFamily="2" charset="-78"/>
              </a:rPr>
              <a:t>یا</a:t>
            </a:r>
            <a:r>
              <a:rPr lang="fa-IR" sz="2400" smtClean="0">
                <a:latin typeface="Times New Roman" pitchFamily="18" charset="0"/>
                <a:cs typeface="B Zar" pitchFamily="2" charset="-78"/>
              </a:rPr>
              <a:t> پارامترهای عددی مدل باشند). در لینگو دو نوع مجموعه داریم :</a:t>
            </a:r>
          </a:p>
          <a:p>
            <a:pPr algn="just" rtl="1">
              <a:lnSpc>
                <a:spcPct val="80000"/>
              </a:lnSpc>
              <a:buFontTx/>
              <a:buNone/>
            </a:pPr>
            <a:endParaRPr lang="fa-IR" sz="2400" smtClean="0">
              <a:latin typeface="Times New Roman" pitchFamily="18" charset="0"/>
              <a:cs typeface="B Zar" pitchFamily="2" charset="-78"/>
            </a:endParaRPr>
          </a:p>
          <a:p>
            <a:pPr algn="just" rtl="1">
              <a:lnSpc>
                <a:spcPct val="80000"/>
              </a:lnSpc>
              <a:buClr>
                <a:srgbClr val="FFFF00"/>
              </a:buClr>
              <a:buFont typeface="Wingdings" pitchFamily="2" charset="2"/>
              <a:buChar char="v"/>
            </a:pPr>
            <a:r>
              <a:rPr lang="fa-IR" sz="2400" smtClean="0">
                <a:cs typeface="B Zar" pitchFamily="2" charset="-78"/>
              </a:rPr>
              <a:t>مجموعه های مستقل؛ </a:t>
            </a:r>
            <a:r>
              <a:rPr lang="en-US" sz="2400" smtClean="0">
                <a:latin typeface="Times New Roman" pitchFamily="18" charset="0"/>
                <a:cs typeface="B Zar" pitchFamily="2" charset="-78"/>
              </a:rPr>
              <a:t>Primitive Sets</a:t>
            </a:r>
            <a:r>
              <a:rPr lang="en-US" sz="2400" smtClean="0">
                <a:cs typeface="B Zar" pitchFamily="2" charset="-78"/>
              </a:rPr>
              <a:t> </a:t>
            </a:r>
            <a:endParaRPr lang="fa-IR" sz="2400" smtClean="0">
              <a:cs typeface="B Zar" pitchFamily="2" charset="-78"/>
            </a:endParaRPr>
          </a:p>
          <a:p>
            <a:pPr algn="just" rtl="1">
              <a:lnSpc>
                <a:spcPct val="80000"/>
              </a:lnSpc>
              <a:buClr>
                <a:srgbClr val="FFFF00"/>
              </a:buClr>
              <a:buFont typeface="Wingdings" pitchFamily="2" charset="2"/>
              <a:buChar char="v"/>
            </a:pPr>
            <a:r>
              <a:rPr lang="fa-IR" sz="2400" smtClean="0">
                <a:cs typeface="B Zar" pitchFamily="2" charset="-78"/>
              </a:rPr>
              <a:t>مجموعه های وارث ؛</a:t>
            </a:r>
            <a:r>
              <a:rPr lang="en-US" sz="2400" smtClean="0">
                <a:cs typeface="B Zar" pitchFamily="2" charset="-78"/>
              </a:rPr>
              <a:t> </a:t>
            </a:r>
            <a:r>
              <a:rPr lang="en-US" sz="2400" smtClean="0">
                <a:latin typeface="Times New Roman" pitchFamily="18" charset="0"/>
                <a:cs typeface="B Zar" pitchFamily="2" charset="-78"/>
              </a:rPr>
              <a:t>Derived Sets</a:t>
            </a:r>
            <a:r>
              <a:rPr lang="en-US" sz="2800" smtClean="0">
                <a:cs typeface="B Zar" pitchFamily="2" charset="-78"/>
              </a:rPr>
              <a:t> </a:t>
            </a:r>
            <a:r>
              <a:rPr lang="fa-IR" sz="2400" smtClean="0">
                <a:latin typeface="Times New Roman" pitchFamily="18" charset="0"/>
                <a:cs typeface="B Zar" pitchFamily="2" charset="-78"/>
              </a:rPr>
              <a:t>	</a:t>
            </a:r>
          </a:p>
          <a:p>
            <a:pPr algn="just" rtl="1">
              <a:lnSpc>
                <a:spcPct val="80000"/>
              </a:lnSpc>
              <a:buFontTx/>
              <a:buNone/>
            </a:pPr>
            <a:r>
              <a:rPr lang="fa-IR" sz="2400" smtClean="0">
                <a:latin typeface="Times New Roman" pitchFamily="18" charset="0"/>
                <a:cs typeface="B Zar" pitchFamily="2" charset="-78"/>
              </a:rPr>
              <a:t>		</a:t>
            </a:r>
          </a:p>
          <a:p>
            <a:pPr algn="just" rtl="1">
              <a:lnSpc>
                <a:spcPct val="80000"/>
              </a:lnSpc>
              <a:buFontTx/>
              <a:buNone/>
            </a:pPr>
            <a:r>
              <a:rPr lang="fa-IR" sz="2400" smtClean="0">
                <a:latin typeface="Times New Roman" pitchFamily="18" charset="0"/>
                <a:cs typeface="B Zar" pitchFamily="2" charset="-78"/>
              </a:rPr>
              <a:t>   مجموعه های مستقل برای تعریف متغیرهای آرایه ای یک بعدی و مجموعه های وارث برای تعریف آرایه های چند بعدی مورد استفاده قرار می گیرند.</a:t>
            </a:r>
            <a:r>
              <a:rPr lang="en-US" sz="2400" smtClean="0">
                <a:latin typeface="Times New Roman" pitchFamily="18" charset="0"/>
                <a:cs typeface="B Zar" pitchFamily="2" charset="-78"/>
              </a:rPr>
              <a:t> </a:t>
            </a:r>
            <a:endParaRPr lang="fa-IR" sz="2400" smtClean="0">
              <a:latin typeface="Times New Roman" pitchFamily="18" charset="0"/>
              <a:cs typeface="B Zar" pitchFamily="2" charset="-78"/>
            </a:endParaRPr>
          </a:p>
          <a:p>
            <a:pPr algn="just" rtl="1">
              <a:lnSpc>
                <a:spcPct val="80000"/>
              </a:lnSpc>
              <a:buFontTx/>
              <a:buNone/>
            </a:pPr>
            <a:endParaRPr lang="fa-IR" sz="2400" dirty="0" smtClean="0">
              <a:latin typeface="Times New Roman" pitchFamily="18" charset="0"/>
              <a:cs typeface="B Zar" pitchFamily="2" charset="-78"/>
            </a:endParaRPr>
          </a:p>
        </p:txBody>
      </p:sp>
      <p:sp>
        <p:nvSpPr>
          <p:cNvPr id="7" name="Slide Number Placeholder 6"/>
          <p:cNvSpPr>
            <a:spLocks noGrp="1"/>
          </p:cNvSpPr>
          <p:nvPr>
            <p:ph type="sldNum" sz="quarter" idx="12"/>
          </p:nvPr>
        </p:nvSpPr>
        <p:spPr/>
        <p:txBody>
          <a:bodyPr/>
          <a:lstStyle/>
          <a:p>
            <a:pPr>
              <a:defRPr/>
            </a:pPr>
            <a:r>
              <a:rPr lang="fa-IR" dirty="0" smtClean="0">
                <a:solidFill>
                  <a:schemeClr val="tx1"/>
                </a:solidFill>
              </a:rPr>
              <a:t>21-14</a:t>
            </a:r>
            <a:endParaRPr lang="fr-FR" dirty="0">
              <a:solidFill>
                <a:schemeClr val="tx1"/>
              </a:solidFill>
            </a:endParaRPr>
          </a:p>
        </p:txBody>
      </p:sp>
    </p:spTree>
    <p:extLst>
      <p:ext uri="{BB962C8B-B14F-4D97-AF65-F5344CB8AC3E}">
        <p14:creationId xmlns:p14="http://schemas.microsoft.com/office/powerpoint/2010/main" val="1775015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57400" y="304800"/>
            <a:ext cx="6858000" cy="5016758"/>
          </a:xfrm>
          <a:prstGeom prst="rect">
            <a:avLst/>
          </a:prstGeom>
          <a:noFill/>
        </p:spPr>
        <p:txBody>
          <a:bodyPr wrap="square" rtlCol="0">
            <a:spAutoFit/>
          </a:bodyPr>
          <a:lstStyle/>
          <a:p>
            <a:pPr algn="r"/>
            <a:r>
              <a:rPr lang="fa-IR" sz="3200" b="1" dirty="0" smtClean="0"/>
              <a:t>مجموعه های مستقل:</a:t>
            </a:r>
          </a:p>
          <a:p>
            <a:pPr algn="r"/>
            <a:endParaRPr lang="fa-IR" sz="2400" dirty="0"/>
          </a:p>
          <a:p>
            <a:pPr algn="r"/>
            <a:r>
              <a:rPr lang="fa-IR" sz="2400" dirty="0" smtClean="0"/>
              <a:t>ساختار کلی تعریف مجموعه های مستقل در لینگو به شکل زیر می باشد:</a:t>
            </a:r>
          </a:p>
          <a:p>
            <a:pPr algn="r"/>
            <a:endParaRPr lang="fa-IR" sz="2400" dirty="0"/>
          </a:p>
          <a:p>
            <a:pPr rtl="1"/>
            <a:r>
              <a:rPr lang="en-US" sz="2400" dirty="0" smtClean="0">
                <a:solidFill>
                  <a:srgbClr val="FF0000"/>
                </a:solidFill>
              </a:rPr>
              <a:t>;</a:t>
            </a:r>
            <a:r>
              <a:rPr lang="fa-IR" sz="2400" dirty="0" smtClean="0">
                <a:solidFill>
                  <a:srgbClr val="FF0000"/>
                </a:solidFill>
              </a:rPr>
              <a:t> نام متغیرها: / عناصر مجموعه / نام مجموعه</a:t>
            </a:r>
          </a:p>
          <a:p>
            <a:pPr rtl="1"/>
            <a:endParaRPr lang="fa-IR" sz="2400" dirty="0">
              <a:solidFill>
                <a:srgbClr val="FF0000"/>
              </a:solidFill>
            </a:endParaRPr>
          </a:p>
          <a:p>
            <a:pPr algn="r" rtl="1"/>
            <a:r>
              <a:rPr lang="fa-IR" sz="2400" dirty="0" smtClean="0">
                <a:solidFill>
                  <a:srgbClr val="FF0000"/>
                </a:solidFill>
              </a:rPr>
              <a:t>مثال:</a:t>
            </a:r>
          </a:p>
          <a:p>
            <a:pPr algn="r" rtl="1"/>
            <a:endParaRPr lang="fa-IR" sz="2400" dirty="0">
              <a:solidFill>
                <a:srgbClr val="FF0000"/>
              </a:solidFill>
            </a:endParaRPr>
          </a:p>
          <a:p>
            <a:pPr algn="l"/>
            <a:r>
              <a:rPr lang="en-US" sz="2400" dirty="0" smtClean="0">
                <a:solidFill>
                  <a:srgbClr val="FF0000"/>
                </a:solidFill>
              </a:rPr>
              <a:t>Factory / 1…3 / :</a:t>
            </a:r>
            <a:r>
              <a:rPr lang="en-US" sz="2400" dirty="0" err="1" smtClean="0">
                <a:solidFill>
                  <a:srgbClr val="FF0000"/>
                </a:solidFill>
              </a:rPr>
              <a:t>setup_cost</a:t>
            </a:r>
            <a:r>
              <a:rPr lang="en-US" sz="2400" dirty="0" smtClean="0">
                <a:solidFill>
                  <a:srgbClr val="FF0000"/>
                </a:solidFill>
              </a:rPr>
              <a:t>;</a:t>
            </a:r>
          </a:p>
          <a:p>
            <a:pPr algn="l"/>
            <a:endParaRPr lang="en-US" sz="2400" dirty="0">
              <a:solidFill>
                <a:srgbClr val="FF0000"/>
              </a:solidFill>
            </a:endParaRPr>
          </a:p>
          <a:p>
            <a:pPr algn="l"/>
            <a:r>
              <a:rPr lang="en-US" sz="2400" dirty="0" smtClean="0">
                <a:solidFill>
                  <a:srgbClr val="FF0000"/>
                </a:solidFill>
              </a:rPr>
              <a:t>Costumer / c1,c2,c3,c4 / :demand;</a:t>
            </a:r>
            <a:br>
              <a:rPr lang="en-US" sz="2400" dirty="0" smtClean="0">
                <a:solidFill>
                  <a:srgbClr val="FF0000"/>
                </a:solidFill>
              </a:rPr>
            </a:br>
            <a:endParaRPr lang="en-US" sz="2400" dirty="0">
              <a:solidFill>
                <a:srgbClr val="FF0000"/>
              </a:solidFill>
            </a:endParaRPr>
          </a:p>
        </p:txBody>
      </p:sp>
      <p:sp>
        <p:nvSpPr>
          <p:cNvPr id="6" name="Slide Number Placeholder 5"/>
          <p:cNvSpPr>
            <a:spLocks noGrp="1"/>
          </p:cNvSpPr>
          <p:nvPr>
            <p:ph type="sldNum" sz="quarter" idx="12"/>
          </p:nvPr>
        </p:nvSpPr>
        <p:spPr/>
        <p:txBody>
          <a:bodyPr/>
          <a:lstStyle/>
          <a:p>
            <a:pPr>
              <a:defRPr/>
            </a:pPr>
            <a:r>
              <a:rPr lang="fa-IR" dirty="0" smtClean="0">
                <a:solidFill>
                  <a:schemeClr val="tx1"/>
                </a:solidFill>
              </a:rPr>
              <a:t>21-15</a:t>
            </a:r>
            <a:endParaRPr lang="fr-FR" dirty="0">
              <a:solidFill>
                <a:schemeClr val="tx1"/>
              </a:solidFill>
            </a:endParaRPr>
          </a:p>
        </p:txBody>
      </p:sp>
    </p:spTree>
    <p:extLst>
      <p:ext uri="{BB962C8B-B14F-4D97-AF65-F5344CB8AC3E}">
        <p14:creationId xmlns:p14="http://schemas.microsoft.com/office/powerpoint/2010/main" val="404170105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81200" y="381000"/>
            <a:ext cx="6705600" cy="4524315"/>
          </a:xfrm>
          <a:prstGeom prst="rect">
            <a:avLst/>
          </a:prstGeom>
          <a:noFill/>
        </p:spPr>
        <p:txBody>
          <a:bodyPr wrap="square" rtlCol="0">
            <a:spAutoFit/>
          </a:bodyPr>
          <a:lstStyle/>
          <a:p>
            <a:pPr algn="r"/>
            <a:r>
              <a:rPr lang="fa-IR" sz="2400" b="1" dirty="0" smtClean="0">
                <a:cs typeface="B Nazanin" pitchFamily="2" charset="-78"/>
              </a:rPr>
              <a:t>مجموعه های وارث:</a:t>
            </a:r>
          </a:p>
          <a:p>
            <a:pPr algn="r"/>
            <a:endParaRPr lang="fa-IR" sz="2400" dirty="0">
              <a:cs typeface="B Nazanin" pitchFamily="2" charset="-78"/>
            </a:endParaRPr>
          </a:p>
          <a:p>
            <a:pPr algn="r"/>
            <a:r>
              <a:rPr lang="fa-IR" sz="2400" dirty="0" smtClean="0">
                <a:cs typeface="B Nazanin" pitchFamily="2" charset="-78"/>
              </a:rPr>
              <a:t>در لینگو نمی توان بطور مستقیم ماتریس و آرایه های چند بعدی را تعریف کرد. برای تعریف آنها از مجموعه های وارث استفاده میکنیم.</a:t>
            </a:r>
          </a:p>
          <a:p>
            <a:pPr algn="r"/>
            <a:endParaRPr lang="fa-IR" sz="2400" dirty="0">
              <a:cs typeface="B Nazanin" pitchFamily="2" charset="-78"/>
            </a:endParaRPr>
          </a:p>
          <a:p>
            <a:pPr algn="r"/>
            <a:r>
              <a:rPr lang="fa-IR" sz="2400" dirty="0" smtClean="0">
                <a:cs typeface="B Nazanin" pitchFamily="2" charset="-78"/>
              </a:rPr>
              <a:t>ساختار کلی نوشتن این مجموعه ها:</a:t>
            </a:r>
          </a:p>
          <a:p>
            <a:endParaRPr lang="fa-IR" dirty="0">
              <a:cs typeface="B Nazanin" pitchFamily="2" charset="-78"/>
            </a:endParaRPr>
          </a:p>
          <a:p>
            <a:r>
              <a:rPr lang="fa-IR" dirty="0">
                <a:solidFill>
                  <a:srgbClr val="FF0000"/>
                </a:solidFill>
              </a:rPr>
              <a:t> </a:t>
            </a:r>
            <a:r>
              <a:rPr lang="fa-IR" dirty="0" smtClean="0">
                <a:solidFill>
                  <a:srgbClr val="FF0000"/>
                </a:solidFill>
              </a:rPr>
              <a:t> آرایه / اسم مجموعه مستقل</a:t>
            </a:r>
            <a:r>
              <a:rPr lang="en-US" dirty="0" smtClean="0">
                <a:solidFill>
                  <a:srgbClr val="FF0000"/>
                </a:solidFill>
              </a:rPr>
              <a:t>/;</a:t>
            </a:r>
            <a:r>
              <a:rPr lang="fa-IR" dirty="0" smtClean="0">
                <a:solidFill>
                  <a:srgbClr val="FF0000"/>
                </a:solidFill>
              </a:rPr>
              <a:t>)</a:t>
            </a:r>
            <a:r>
              <a:rPr lang="en-US" dirty="0" smtClean="0">
                <a:solidFill>
                  <a:srgbClr val="FF0000"/>
                </a:solidFill>
              </a:rPr>
              <a:t>set1)</a:t>
            </a:r>
            <a:endParaRPr lang="fa-IR" dirty="0" smtClean="0">
              <a:solidFill>
                <a:srgbClr val="FF0000"/>
              </a:solidFill>
            </a:endParaRPr>
          </a:p>
          <a:p>
            <a:endParaRPr lang="fa-IR" dirty="0">
              <a:solidFill>
                <a:srgbClr val="FF0000"/>
              </a:solidFill>
            </a:endParaRPr>
          </a:p>
          <a:p>
            <a:r>
              <a:rPr lang="en-US" dirty="0" smtClean="0"/>
              <a:t>Car / 1…3 /;</a:t>
            </a:r>
          </a:p>
          <a:p>
            <a:endParaRPr lang="en-US" dirty="0">
              <a:solidFill>
                <a:srgbClr val="FF0000"/>
              </a:solidFill>
            </a:endParaRPr>
          </a:p>
          <a:p>
            <a:pPr rtl="1"/>
            <a:r>
              <a:rPr lang="fa-IR" dirty="0" smtClean="0">
                <a:solidFill>
                  <a:srgbClr val="FF0000"/>
                </a:solidFill>
              </a:rPr>
              <a:t> </a:t>
            </a:r>
            <a:r>
              <a:rPr lang="en-US" dirty="0" smtClean="0">
                <a:solidFill>
                  <a:srgbClr val="FF0000"/>
                </a:solidFill>
              </a:rPr>
              <a:t>;</a:t>
            </a:r>
            <a:r>
              <a:rPr lang="fa-IR" dirty="0" smtClean="0">
                <a:solidFill>
                  <a:srgbClr val="FF0000"/>
                </a:solidFill>
              </a:rPr>
              <a:t>متغیرها (</a:t>
            </a:r>
            <a:r>
              <a:rPr lang="en-US" dirty="0" smtClean="0">
                <a:solidFill>
                  <a:srgbClr val="FF0000"/>
                </a:solidFill>
              </a:rPr>
              <a:t>set1,set2,…,</a:t>
            </a:r>
            <a:r>
              <a:rPr lang="en-US" dirty="0" err="1" smtClean="0">
                <a:solidFill>
                  <a:srgbClr val="FF0000"/>
                </a:solidFill>
              </a:rPr>
              <a:t>setN</a:t>
            </a:r>
            <a:r>
              <a:rPr lang="fa-IR" dirty="0" smtClean="0">
                <a:solidFill>
                  <a:srgbClr val="FF0000"/>
                </a:solidFill>
              </a:rPr>
              <a:t>)</a:t>
            </a:r>
            <a:r>
              <a:rPr lang="fa-IR" dirty="0">
                <a:solidFill>
                  <a:srgbClr val="FF0000"/>
                </a:solidFill>
              </a:rPr>
              <a:t> </a:t>
            </a:r>
            <a:r>
              <a:rPr lang="fa-IR" dirty="0" smtClean="0">
                <a:solidFill>
                  <a:srgbClr val="FF0000"/>
                </a:solidFill>
              </a:rPr>
              <a:t>: اسم مجموعه وارث</a:t>
            </a:r>
            <a:endParaRPr lang="en-US" dirty="0" smtClean="0">
              <a:solidFill>
                <a:srgbClr val="FF0000"/>
              </a:solidFill>
            </a:endParaRPr>
          </a:p>
          <a:p>
            <a:pPr rtl="1"/>
            <a:endParaRPr lang="fa-IR" dirty="0" smtClean="0"/>
          </a:p>
          <a:p>
            <a:pPr rtl="1"/>
            <a:r>
              <a:rPr lang="en-US" dirty="0" smtClean="0"/>
              <a:t>Demand </a:t>
            </a:r>
            <a:r>
              <a:rPr lang="en-US" dirty="0"/>
              <a:t>(Car, City): </a:t>
            </a:r>
            <a:r>
              <a:rPr lang="en-US" dirty="0" smtClean="0"/>
              <a:t>Dem;</a:t>
            </a:r>
            <a:endParaRPr lang="fa-IR" dirty="0" smtClean="0"/>
          </a:p>
        </p:txBody>
      </p:sp>
      <p:sp>
        <p:nvSpPr>
          <p:cNvPr id="6" name="Slide Number Placeholder 5"/>
          <p:cNvSpPr>
            <a:spLocks noGrp="1"/>
          </p:cNvSpPr>
          <p:nvPr>
            <p:ph type="sldNum" sz="quarter" idx="12"/>
          </p:nvPr>
        </p:nvSpPr>
        <p:spPr/>
        <p:txBody>
          <a:bodyPr/>
          <a:lstStyle/>
          <a:p>
            <a:pPr>
              <a:defRPr/>
            </a:pPr>
            <a:r>
              <a:rPr lang="fa-IR" dirty="0" smtClean="0">
                <a:solidFill>
                  <a:schemeClr val="tx1"/>
                </a:solidFill>
              </a:rPr>
              <a:t>21- 16</a:t>
            </a:r>
            <a:endParaRPr lang="fr-FR" dirty="0">
              <a:solidFill>
                <a:schemeClr val="tx1"/>
              </a:solidFill>
            </a:endParaRPr>
          </a:p>
        </p:txBody>
      </p:sp>
    </p:spTree>
    <p:extLst>
      <p:ext uri="{BB962C8B-B14F-4D97-AF65-F5344CB8AC3E}">
        <p14:creationId xmlns:p14="http://schemas.microsoft.com/office/powerpoint/2010/main" val="6439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81200" y="152400"/>
            <a:ext cx="6705600" cy="6001643"/>
          </a:xfrm>
          <a:prstGeom prst="rect">
            <a:avLst/>
          </a:prstGeom>
          <a:noFill/>
        </p:spPr>
        <p:txBody>
          <a:bodyPr wrap="square" rtlCol="0">
            <a:spAutoFit/>
          </a:bodyPr>
          <a:lstStyle/>
          <a:p>
            <a:pPr algn="r"/>
            <a:r>
              <a:rPr lang="fa-IR" sz="2400" dirty="0" smtClean="0">
                <a:cs typeface="B Nazanin" pitchFamily="2" charset="-78"/>
              </a:rPr>
              <a:t>برای درک بهتر به مثال کلی زیر توجه کنید:</a:t>
            </a:r>
            <a:endParaRPr lang="fa-IR" sz="2400" dirty="0">
              <a:cs typeface="B Nazanin" pitchFamily="2" charset="-78"/>
            </a:endParaRPr>
          </a:p>
          <a:p>
            <a:pPr algn="r"/>
            <a:endParaRPr lang="fa-IR" sz="2400" dirty="0" smtClean="0">
              <a:cs typeface="B Nazanin" pitchFamily="2" charset="-78"/>
            </a:endParaRPr>
          </a:p>
          <a:p>
            <a:pPr algn="r"/>
            <a:r>
              <a:rPr lang="fa-IR" sz="2400" dirty="0" smtClean="0">
                <a:cs typeface="B Nazanin" pitchFamily="2" charset="-78"/>
              </a:rPr>
              <a:t>فرض کنید کارخانه ای 3نوع ماشین مختلف تولید میکند و مشتریان 5شهر مختلف نیز سفارشهای متفاوتی از هر نوع ماشین به کارخانه می دهند.حال زیربرنامه زیر را در نظر </a:t>
            </a:r>
          </a:p>
          <a:p>
            <a:pPr algn="r"/>
            <a:r>
              <a:rPr lang="fa-IR" sz="2400" dirty="0" smtClean="0">
                <a:cs typeface="B Nazanin" pitchFamily="2" charset="-78"/>
              </a:rPr>
              <a:t>بگیرید:</a:t>
            </a:r>
            <a:endParaRPr lang="fa-IR" sz="2400" dirty="0">
              <a:cs typeface="B Nazanin" pitchFamily="2" charset="-78"/>
            </a:endParaRPr>
          </a:p>
          <a:p>
            <a:r>
              <a:rPr lang="en-US" sz="2400" dirty="0"/>
              <a:t>Sets:</a:t>
            </a:r>
          </a:p>
          <a:p>
            <a:r>
              <a:rPr lang="en-US" sz="2400" dirty="0"/>
              <a:t>Car/1..3/;</a:t>
            </a:r>
          </a:p>
          <a:p>
            <a:r>
              <a:rPr lang="en-US" sz="2400" dirty="0"/>
              <a:t>City/1..5/;</a:t>
            </a:r>
          </a:p>
          <a:p>
            <a:r>
              <a:rPr lang="en-US" sz="2400" dirty="0"/>
              <a:t>Demand (Car, City): Dem;</a:t>
            </a:r>
          </a:p>
          <a:p>
            <a:r>
              <a:rPr lang="en-US" sz="2400" dirty="0" smtClean="0"/>
              <a:t>End</a:t>
            </a:r>
            <a:r>
              <a:rPr lang="fa-IR" sz="2400" dirty="0" smtClean="0"/>
              <a:t> </a:t>
            </a:r>
            <a:r>
              <a:rPr lang="en-US" sz="2400" dirty="0" smtClean="0"/>
              <a:t>sets</a:t>
            </a:r>
            <a:endParaRPr lang="fa-IR" sz="2400" dirty="0" smtClean="0">
              <a:cs typeface="B Nazanin" pitchFamily="2" charset="-78"/>
            </a:endParaRPr>
          </a:p>
          <a:p>
            <a:pPr algn="r" rtl="1"/>
            <a:r>
              <a:rPr lang="fa-IR" sz="2400" dirty="0" smtClean="0">
                <a:cs typeface="B Nazanin" pitchFamily="2" charset="-78"/>
              </a:rPr>
              <a:t>این زیربرنامه مجموعه ای مستقل از نوع</a:t>
            </a:r>
            <a:r>
              <a:rPr lang="en-US" sz="2400" dirty="0" smtClean="0">
                <a:cs typeface="B Nazanin" pitchFamily="2" charset="-78"/>
              </a:rPr>
              <a:t>car</a:t>
            </a:r>
            <a:r>
              <a:rPr lang="fa-IR" sz="2400" dirty="0" smtClean="0">
                <a:cs typeface="B Nazanin" pitchFamily="2" charset="-78"/>
              </a:rPr>
              <a:t> به صورت آرایه تک بعدی 3خانه ای و مجموعه ای مستقل از نوع </a:t>
            </a:r>
            <a:r>
              <a:rPr lang="en-US" sz="2400" dirty="0" smtClean="0">
                <a:cs typeface="B Nazanin" pitchFamily="2" charset="-78"/>
              </a:rPr>
              <a:t>city</a:t>
            </a:r>
            <a:r>
              <a:rPr lang="fa-IR" sz="2400" dirty="0" smtClean="0">
                <a:cs typeface="B Nazanin" pitchFamily="2" charset="-78"/>
              </a:rPr>
              <a:t> به صورت یک آرایه تک بعدی 5 خانه ای تولید میکند.</a:t>
            </a:r>
          </a:p>
          <a:p>
            <a:pPr algn="r" rtl="1"/>
            <a:r>
              <a:rPr lang="fa-IR" sz="2400" dirty="0" smtClean="0">
                <a:cs typeface="B Nazanin" pitchFamily="2" charset="-78"/>
              </a:rPr>
              <a:t>در خط چهارم این زیربرنامه ،مجموعه وارث </a:t>
            </a:r>
            <a:r>
              <a:rPr lang="en-US" sz="2400" dirty="0" smtClean="0">
                <a:cs typeface="B Nazanin" pitchFamily="2" charset="-78"/>
              </a:rPr>
              <a:t>demand</a:t>
            </a:r>
            <a:r>
              <a:rPr lang="fa-IR" sz="2400" dirty="0" smtClean="0">
                <a:cs typeface="B Nazanin" pitchFamily="2" charset="-78"/>
              </a:rPr>
              <a:t> بصورت یک ماتریس 3*5 و ماتریس </a:t>
            </a:r>
            <a:r>
              <a:rPr lang="en-US" sz="2400" dirty="0" err="1" smtClean="0">
                <a:cs typeface="B Nazanin" pitchFamily="2" charset="-78"/>
              </a:rPr>
              <a:t>dem</a:t>
            </a:r>
            <a:r>
              <a:rPr lang="en-US" sz="2400" dirty="0" smtClean="0">
                <a:cs typeface="B Nazanin" pitchFamily="2" charset="-78"/>
              </a:rPr>
              <a:t> </a:t>
            </a:r>
            <a:r>
              <a:rPr lang="fa-IR" sz="2400" dirty="0">
                <a:cs typeface="B Nazanin" pitchFamily="2" charset="-78"/>
              </a:rPr>
              <a:t> </a:t>
            </a:r>
            <a:r>
              <a:rPr lang="fa-IR" sz="2400" dirty="0" smtClean="0">
                <a:cs typeface="B Nazanin" pitchFamily="2" charset="-78"/>
              </a:rPr>
              <a:t>ازنوع </a:t>
            </a:r>
            <a:r>
              <a:rPr lang="en-US" sz="2400" dirty="0" smtClean="0">
                <a:cs typeface="B Nazanin" pitchFamily="2" charset="-78"/>
              </a:rPr>
              <a:t>demand</a:t>
            </a:r>
            <a:r>
              <a:rPr lang="fa-IR" sz="2400" dirty="0" smtClean="0">
                <a:cs typeface="B Nazanin" pitchFamily="2" charset="-78"/>
              </a:rPr>
              <a:t> تعریف میشود.</a:t>
            </a:r>
            <a:endParaRPr lang="en-US" sz="2400" dirty="0">
              <a:cs typeface="B Nazanin" pitchFamily="2" charset="-78"/>
            </a:endParaRPr>
          </a:p>
        </p:txBody>
      </p:sp>
      <p:sp>
        <p:nvSpPr>
          <p:cNvPr id="6" name="Slide Number Placeholder 5"/>
          <p:cNvSpPr>
            <a:spLocks noGrp="1"/>
          </p:cNvSpPr>
          <p:nvPr>
            <p:ph type="sldNum" sz="quarter" idx="12"/>
          </p:nvPr>
        </p:nvSpPr>
        <p:spPr/>
        <p:txBody>
          <a:bodyPr/>
          <a:lstStyle/>
          <a:p>
            <a:pPr>
              <a:defRPr/>
            </a:pPr>
            <a:r>
              <a:rPr lang="fa-IR" dirty="0" smtClean="0">
                <a:solidFill>
                  <a:schemeClr val="tx1"/>
                </a:solidFill>
              </a:rPr>
              <a:t>21- 17</a:t>
            </a:r>
            <a:endParaRPr lang="fr-FR" dirty="0">
              <a:solidFill>
                <a:schemeClr val="tx1"/>
              </a:solidFill>
            </a:endParaRPr>
          </a:p>
        </p:txBody>
      </p:sp>
    </p:spTree>
    <p:extLst>
      <p:ext uri="{BB962C8B-B14F-4D97-AF65-F5344CB8AC3E}">
        <p14:creationId xmlns:p14="http://schemas.microsoft.com/office/powerpoint/2010/main" val="6439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bwMode="auto">
          <a:xfrm>
            <a:off x="468313" y="404813"/>
            <a:ext cx="82296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lnSpcReduction="100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r"/>
            <a:r>
              <a:rPr lang="fa-IR" sz="4000" smtClean="0">
                <a:cs typeface="B Zar" pitchFamily="2" charset="-78"/>
              </a:rPr>
              <a:t>بخش داده ها</a:t>
            </a:r>
            <a:endParaRPr lang="en-US" sz="4000" dirty="0">
              <a:cs typeface="B Zar" pitchFamily="2" charset="-78"/>
            </a:endParaRPr>
          </a:p>
        </p:txBody>
      </p:sp>
      <p:sp>
        <p:nvSpPr>
          <p:cNvPr id="6" name="Rectangle 3"/>
          <p:cNvSpPr txBox="1">
            <a:spLocks noChangeArrowheads="1"/>
          </p:cNvSpPr>
          <p:nvPr/>
        </p:nvSpPr>
        <p:spPr bwMode="auto">
          <a:xfrm>
            <a:off x="914400" y="1628775"/>
            <a:ext cx="822960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1">
              <a:buFontTx/>
              <a:buNone/>
            </a:pPr>
            <a:r>
              <a:rPr lang="en-US" sz="2800" dirty="0" smtClean="0">
                <a:cs typeface="B Zar" pitchFamily="2" charset="-78"/>
              </a:rPr>
              <a:t>		</a:t>
            </a:r>
            <a:r>
              <a:rPr lang="fa-IR" sz="2800" dirty="0" smtClean="0">
                <a:cs typeface="B Zar" pitchFamily="2" charset="-78"/>
              </a:rPr>
              <a:t>بخش داده ها به ما این امکان را می دهد که داده ها را از بقیه مدل جدا کنیم. این کار باعث می شود در هنگام تغییر و یا توسعه مدل راحت تر و کم اشتباه تر عمل کنیم. در بخش داده که مابین دو کلمه کلیدی </a:t>
            </a:r>
            <a:r>
              <a:rPr lang="en-US" sz="2400" dirty="0" smtClean="0">
                <a:latin typeface="Times New Roman" pitchFamily="18" charset="0"/>
                <a:cs typeface="B Zar" pitchFamily="2" charset="-78"/>
              </a:rPr>
              <a:t>DATA</a:t>
            </a:r>
            <a:r>
              <a:rPr lang="fa-IR" sz="2800" dirty="0" smtClean="0">
                <a:cs typeface="B Zar" pitchFamily="2" charset="-78"/>
              </a:rPr>
              <a:t> و </a:t>
            </a:r>
            <a:r>
              <a:rPr lang="en-US" sz="2400" dirty="0" smtClean="0">
                <a:latin typeface="Times New Roman" pitchFamily="18" charset="0"/>
                <a:cs typeface="B Zar" pitchFamily="2" charset="-78"/>
              </a:rPr>
              <a:t>ENDDATA</a:t>
            </a:r>
            <a:r>
              <a:rPr lang="fa-IR" sz="2800" dirty="0" smtClean="0">
                <a:cs typeface="B Zar" pitchFamily="2" charset="-78"/>
              </a:rPr>
              <a:t> است می توانیم مقادیر پارامترها و اسم عناصر مجموعه هایی را که در بخش قبلی تعریف شده اند مقداردهی کنیم. </a:t>
            </a:r>
            <a:endParaRPr lang="en-US" sz="2800" dirty="0">
              <a:cs typeface="B Zar" pitchFamily="2" charset="-78"/>
            </a:endParaRPr>
          </a:p>
        </p:txBody>
      </p:sp>
      <p:sp>
        <p:nvSpPr>
          <p:cNvPr id="7" name="Slide Number Placeholder 6"/>
          <p:cNvSpPr>
            <a:spLocks noGrp="1"/>
          </p:cNvSpPr>
          <p:nvPr>
            <p:ph type="sldNum" sz="quarter" idx="12"/>
          </p:nvPr>
        </p:nvSpPr>
        <p:spPr/>
        <p:txBody>
          <a:bodyPr/>
          <a:lstStyle/>
          <a:p>
            <a:pPr>
              <a:defRPr/>
            </a:pPr>
            <a:r>
              <a:rPr lang="fa-IR" dirty="0" smtClean="0">
                <a:solidFill>
                  <a:schemeClr val="tx1"/>
                </a:solidFill>
              </a:rPr>
              <a:t>21 -18 </a:t>
            </a:r>
            <a:endParaRPr lang="fr-FR" dirty="0">
              <a:solidFill>
                <a:schemeClr val="tx1"/>
              </a:solidFill>
            </a:endParaRPr>
          </a:p>
        </p:txBody>
      </p:sp>
    </p:spTree>
    <p:extLst>
      <p:ext uri="{BB962C8B-B14F-4D97-AF65-F5344CB8AC3E}">
        <p14:creationId xmlns:p14="http://schemas.microsoft.com/office/powerpoint/2010/main" val="643971261"/>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14600" y="914400"/>
            <a:ext cx="5334000" cy="5078313"/>
          </a:xfrm>
          <a:prstGeom prst="rect">
            <a:avLst/>
          </a:prstGeom>
        </p:spPr>
        <p:txBody>
          <a:bodyPr wrap="square">
            <a:spAutoFit/>
          </a:bodyPr>
          <a:lstStyle/>
          <a:p>
            <a:r>
              <a:rPr lang="en-US" sz="3600" dirty="0" smtClean="0"/>
              <a:t>SETS:</a:t>
            </a:r>
            <a:endParaRPr lang="fa-IR" sz="3600" dirty="0" smtClean="0"/>
          </a:p>
          <a:p>
            <a:endParaRPr lang="en-US" sz="3600" dirty="0"/>
          </a:p>
          <a:p>
            <a:r>
              <a:rPr lang="en-US" sz="3600" dirty="0"/>
              <a:t>SET1 / A, B, C/: X, Y;</a:t>
            </a:r>
          </a:p>
          <a:p>
            <a:r>
              <a:rPr lang="en-US" sz="3600" dirty="0"/>
              <a:t>ENDSETS</a:t>
            </a:r>
          </a:p>
          <a:p>
            <a:r>
              <a:rPr lang="en-US" sz="3600" dirty="0"/>
              <a:t>DATA:</a:t>
            </a:r>
          </a:p>
          <a:p>
            <a:r>
              <a:rPr lang="en-US" sz="3600" dirty="0"/>
              <a:t>X = 1, 2, 3;</a:t>
            </a:r>
          </a:p>
          <a:p>
            <a:r>
              <a:rPr lang="en-US" sz="3600" dirty="0"/>
              <a:t>Y = 4, 5, 6;</a:t>
            </a:r>
          </a:p>
          <a:p>
            <a:endParaRPr lang="fa-IR" sz="3600" dirty="0" smtClean="0"/>
          </a:p>
          <a:p>
            <a:r>
              <a:rPr lang="en-US" sz="3600" dirty="0" smtClean="0"/>
              <a:t>ENDDATA</a:t>
            </a:r>
            <a:endParaRPr lang="en-US" sz="3600" dirty="0"/>
          </a:p>
        </p:txBody>
      </p:sp>
      <p:sp>
        <p:nvSpPr>
          <p:cNvPr id="6" name="Slide Number Placeholder 5"/>
          <p:cNvSpPr>
            <a:spLocks noGrp="1"/>
          </p:cNvSpPr>
          <p:nvPr>
            <p:ph type="sldNum" sz="quarter" idx="12"/>
          </p:nvPr>
        </p:nvSpPr>
        <p:spPr/>
        <p:txBody>
          <a:bodyPr/>
          <a:lstStyle/>
          <a:p>
            <a:pPr>
              <a:defRPr/>
            </a:pPr>
            <a:r>
              <a:rPr lang="fa-IR" dirty="0" smtClean="0">
                <a:solidFill>
                  <a:schemeClr val="tx1"/>
                </a:solidFill>
              </a:rPr>
              <a:t>21- 19</a:t>
            </a:r>
            <a:endParaRPr lang="fr-FR" dirty="0">
              <a:solidFill>
                <a:schemeClr val="tx1"/>
              </a:solidFill>
            </a:endParaRPr>
          </a:p>
        </p:txBody>
      </p:sp>
    </p:spTree>
    <p:extLst>
      <p:ext uri="{BB962C8B-B14F-4D97-AF65-F5344CB8AC3E}">
        <p14:creationId xmlns:p14="http://schemas.microsoft.com/office/powerpoint/2010/main" val="599969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14600" y="381000"/>
            <a:ext cx="5943600" cy="6063198"/>
          </a:xfrm>
          <a:prstGeom prst="rect">
            <a:avLst/>
          </a:prstGeom>
          <a:noFill/>
        </p:spPr>
        <p:txBody>
          <a:bodyPr wrap="square" rtlCol="0">
            <a:spAutoFit/>
          </a:bodyPr>
          <a:lstStyle/>
          <a:p>
            <a:pPr algn="ctr"/>
            <a:r>
              <a:rPr lang="fa-IR" sz="3600" b="1" dirty="0" smtClean="0">
                <a:cs typeface="B Nazanin" pitchFamily="2" charset="-78"/>
              </a:rPr>
              <a:t>به نام خدا</a:t>
            </a:r>
          </a:p>
          <a:p>
            <a:pPr algn="ctr"/>
            <a:endParaRPr lang="fa-IR" sz="3200" b="1" dirty="0">
              <a:cs typeface="B Nazanin" pitchFamily="2" charset="-78"/>
            </a:endParaRPr>
          </a:p>
          <a:p>
            <a:pPr algn="ctr"/>
            <a:endParaRPr lang="fa-IR" sz="3200" b="1" dirty="0" smtClean="0">
              <a:cs typeface="B Nazanin" pitchFamily="2" charset="-78"/>
            </a:endParaRPr>
          </a:p>
          <a:p>
            <a:pPr algn="ctr" rtl="1"/>
            <a:r>
              <a:rPr lang="fa-IR" sz="3200" b="1" dirty="0" smtClean="0">
                <a:cs typeface="B Nazanin" pitchFamily="2" charset="-78"/>
              </a:rPr>
              <a:t>آشنایی با نرم افزار </a:t>
            </a:r>
            <a:r>
              <a:rPr lang="en-US" sz="3200" b="1" dirty="0" smtClean="0">
                <a:cs typeface="B Nazanin" pitchFamily="2" charset="-78"/>
              </a:rPr>
              <a:t>LINGO</a:t>
            </a:r>
          </a:p>
          <a:p>
            <a:pPr algn="ctr" rtl="1"/>
            <a:endParaRPr lang="en-US" sz="3200" b="1" dirty="0">
              <a:cs typeface="B Nazanin" pitchFamily="2" charset="-78"/>
            </a:endParaRPr>
          </a:p>
          <a:p>
            <a:pPr algn="ctr" rtl="1"/>
            <a:r>
              <a:rPr lang="fa-IR" sz="3200" b="1" dirty="0" smtClean="0">
                <a:cs typeface="B Nazanin" pitchFamily="2" charset="-78"/>
              </a:rPr>
              <a:t>استاد راهنما: جناب آقای نعمت الهی</a:t>
            </a:r>
          </a:p>
          <a:p>
            <a:pPr algn="ctr" rtl="1"/>
            <a:endParaRPr lang="fa-IR" sz="3200" b="1" dirty="0">
              <a:cs typeface="B Nazanin" pitchFamily="2" charset="-78"/>
            </a:endParaRPr>
          </a:p>
          <a:p>
            <a:pPr algn="ctr" rtl="1"/>
            <a:r>
              <a:rPr lang="fa-IR" sz="3200" b="1" dirty="0" smtClean="0">
                <a:cs typeface="B Nazanin" pitchFamily="2" charset="-78"/>
              </a:rPr>
              <a:t>تهیه و تنظیم: آیدا صفایی – منیره پاکدل</a:t>
            </a:r>
          </a:p>
          <a:p>
            <a:pPr algn="ctr" rtl="1"/>
            <a:endParaRPr lang="fa-IR" sz="3200" b="1" dirty="0" smtClean="0">
              <a:cs typeface="B Nazanin" pitchFamily="2" charset="-78"/>
            </a:endParaRPr>
          </a:p>
          <a:p>
            <a:pPr algn="ctr" rtl="1"/>
            <a:endParaRPr lang="fa-IR" sz="3200" b="1" dirty="0">
              <a:cs typeface="B Nazanin" pitchFamily="2" charset="-78"/>
            </a:endParaRPr>
          </a:p>
          <a:p>
            <a:pPr algn="ctr" rtl="1"/>
            <a:endParaRPr lang="fa-IR" sz="3200" b="1" dirty="0">
              <a:cs typeface="B Nazanin" pitchFamily="2" charset="-78"/>
            </a:endParaRPr>
          </a:p>
          <a:p>
            <a:pPr algn="ctr" rtl="1"/>
            <a:r>
              <a:rPr lang="fa-IR" sz="3200" b="1" dirty="0" smtClean="0">
                <a:cs typeface="B Nazanin" pitchFamily="2" charset="-78"/>
              </a:rPr>
              <a:t>زمستان 91</a:t>
            </a:r>
            <a:endParaRPr lang="en-US" sz="3200" b="1" dirty="0">
              <a:cs typeface="B Nazanin" pitchFamily="2" charset="-78"/>
            </a:endParaRPr>
          </a:p>
        </p:txBody>
      </p:sp>
      <p:sp>
        <p:nvSpPr>
          <p:cNvPr id="6" name="Slide Number Placeholder 5"/>
          <p:cNvSpPr>
            <a:spLocks noGrp="1"/>
          </p:cNvSpPr>
          <p:nvPr>
            <p:ph type="sldNum" sz="quarter" idx="12"/>
          </p:nvPr>
        </p:nvSpPr>
        <p:spPr/>
        <p:txBody>
          <a:bodyPr/>
          <a:lstStyle/>
          <a:p>
            <a:pPr>
              <a:defRPr/>
            </a:pPr>
            <a:r>
              <a:rPr lang="fa-IR" dirty="0" smtClean="0">
                <a:solidFill>
                  <a:schemeClr val="tx1"/>
                </a:solidFill>
              </a:rPr>
              <a:t>21- 2</a:t>
            </a:r>
            <a:endParaRPr lang="fr-FR" dirty="0">
              <a:solidFill>
                <a:schemeClr val="tx1"/>
              </a:solidFill>
            </a:endParaRPr>
          </a:p>
        </p:txBody>
      </p:sp>
    </p:spTree>
    <p:extLst>
      <p:ext uri="{BB962C8B-B14F-4D97-AF65-F5344CB8AC3E}">
        <p14:creationId xmlns:p14="http://schemas.microsoft.com/office/powerpoint/2010/main" val="403905196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ctive\Desktop\New folder\question-mar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85709"/>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r>
              <a:rPr lang="fa-IR" dirty="0" smtClean="0">
                <a:solidFill>
                  <a:schemeClr val="tx1"/>
                </a:solidFill>
              </a:rPr>
              <a:t>21-20</a:t>
            </a:r>
            <a:endParaRPr lang="fr-FR" dirty="0">
              <a:solidFill>
                <a:schemeClr val="tx1"/>
              </a:solidFill>
            </a:endParaRPr>
          </a:p>
        </p:txBody>
      </p:sp>
    </p:spTree>
    <p:extLst>
      <p:ext uri="{BB962C8B-B14F-4D97-AF65-F5344CB8AC3E}">
        <p14:creationId xmlns:p14="http://schemas.microsoft.com/office/powerpoint/2010/main" val="3161941587"/>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ctive\Desktop\New folder\powerpoint-christian-backgrounds-free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b="5455"/>
          <a:stretch/>
        </p:blipFill>
        <p:spPr bwMode="auto">
          <a:xfrm>
            <a:off x="0" y="0"/>
            <a:ext cx="9144000" cy="6858000"/>
          </a:xfrm>
          <a:prstGeom prst="rect">
            <a:avLst/>
          </a:prstGeom>
          <a:ln w="38100" cap="sq">
            <a:solidFill>
              <a:srgbClr val="00CC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363" name="Picture 3" descr="C:\Users\Active\Desktop\New folder\Thank_you_pinned_note.png"/>
          <p:cNvPicPr>
            <a:picLocks noChangeAspect="1" noChangeArrowheads="1"/>
          </p:cNvPicPr>
          <p:nvPr/>
        </p:nvPicPr>
        <p:blipFill>
          <a:blip r:embed="rId4">
            <a:duotone>
              <a:prstClr val="black"/>
              <a:srgbClr val="FBBDEE">
                <a:tint val="45000"/>
                <a:satMod val="400000"/>
              </a:srgbClr>
            </a:duotone>
            <a:extLst>
              <a:ext uri="{28A0092B-C50C-407E-A947-70E740481C1C}">
                <a14:useLocalDpi xmlns:a14="http://schemas.microsoft.com/office/drawing/2010/main" val="0"/>
              </a:ext>
            </a:extLst>
          </a:blip>
          <a:srcRect/>
          <a:stretch>
            <a:fillRect/>
          </a:stretch>
        </p:blipFill>
        <p:spPr bwMode="auto">
          <a:xfrm rot="20621944">
            <a:off x="885110" y="2752387"/>
            <a:ext cx="2828063" cy="28511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071D2327-5876-4CDA-A6EB-EAD0FD53BBE6}" type="slidenum">
              <a:rPr lang="fr-FR" smtClean="0">
                <a:solidFill>
                  <a:schemeClr val="tx1"/>
                </a:solidFill>
              </a:rPr>
              <a:pPr>
                <a:defRPr/>
              </a:pPr>
              <a:t>21</a:t>
            </a:fld>
            <a:endParaRPr lang="fr-FR" dirty="0">
              <a:solidFill>
                <a:schemeClr val="tx1"/>
              </a:solidFill>
            </a:endParaRPr>
          </a:p>
        </p:txBody>
      </p:sp>
    </p:spTree>
    <p:extLst>
      <p:ext uri="{BB962C8B-B14F-4D97-AF65-F5344CB8AC3E}">
        <p14:creationId xmlns:p14="http://schemas.microsoft.com/office/powerpoint/2010/main" val="15067933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p:cNvSpPr>
            <a:spLocks noGrp="1"/>
          </p:cNvSpPr>
          <p:nvPr>
            <p:ph idx="1"/>
          </p:nvPr>
        </p:nvSpPr>
        <p:spPr>
          <a:xfrm>
            <a:off x="762000" y="1596413"/>
            <a:ext cx="8077200" cy="4297363"/>
          </a:xfrm>
        </p:spPr>
        <p:txBody>
          <a:bodyPr>
            <a:normAutofit fontScale="92500" lnSpcReduction="20000"/>
          </a:bodyPr>
          <a:lstStyle/>
          <a:p>
            <a:pPr rtl="0">
              <a:lnSpc>
                <a:spcPct val="120000"/>
              </a:lnSpc>
            </a:pPr>
            <a:r>
              <a:rPr lang="en-US" dirty="0" smtClean="0">
                <a:latin typeface="Times New Roman" pitchFamily="18" charset="0"/>
                <a:cs typeface="B Zar" pitchFamily="2" charset="-78"/>
              </a:rPr>
              <a:t>LINGO</a:t>
            </a:r>
          </a:p>
          <a:p>
            <a:pPr rtl="0">
              <a:lnSpc>
                <a:spcPct val="120000"/>
              </a:lnSpc>
            </a:pPr>
            <a:r>
              <a:rPr lang="en-US" dirty="0" smtClean="0">
                <a:latin typeface="Times New Roman" pitchFamily="18" charset="0"/>
                <a:cs typeface="B Zar" pitchFamily="2" charset="-78"/>
              </a:rPr>
              <a:t>Linear Interactive &amp; General Optimizer</a:t>
            </a:r>
            <a:endParaRPr lang="fa-IR" dirty="0" smtClean="0">
              <a:latin typeface="Times New Roman" pitchFamily="18" charset="0"/>
              <a:cs typeface="B Zar" pitchFamily="2" charset="-78"/>
            </a:endParaRPr>
          </a:p>
          <a:p>
            <a:pPr algn="r">
              <a:lnSpc>
                <a:spcPct val="120000"/>
              </a:lnSpc>
            </a:pPr>
            <a:r>
              <a:rPr lang="fa-IR" dirty="0" smtClean="0">
                <a:cs typeface="B Zar" pitchFamily="2" charset="-78"/>
              </a:rPr>
              <a:t>بسته های نرم افزاری لیندو و لینگو توسط شرکت لیندو سیستمز برای حل مسائل بهینه سازی در دانشگاه، صنعت و تجارت، طراحی گردیده است. </a:t>
            </a:r>
          </a:p>
          <a:p>
            <a:pPr algn="r">
              <a:lnSpc>
                <a:spcPct val="120000"/>
              </a:lnSpc>
            </a:pPr>
            <a:r>
              <a:rPr lang="fa-IR" dirty="0" smtClean="0">
                <a:cs typeface="B Zar" pitchFamily="2" charset="-78"/>
              </a:rPr>
              <a:t>لینگو ابزاری ساده برای بهره گیری از قدرت برنامه ریزی خطی و غیر خطی در فرموله کردن مسائل خیلی بزرگ به صورت مختصر و تجزیه و تحلیل آنهاست.</a:t>
            </a:r>
            <a:endParaRPr lang="en-US" dirty="0" smtClean="0">
              <a:cs typeface="B Zar" pitchFamily="2" charset="-78"/>
            </a:endParaRPr>
          </a:p>
          <a:p>
            <a:pPr algn="r">
              <a:lnSpc>
                <a:spcPct val="120000"/>
              </a:lnSpc>
            </a:pPr>
            <a:endParaRPr lang="fa-IR" dirty="0" smtClean="0">
              <a:cs typeface="B Zar" pitchFamily="2" charset="-78"/>
            </a:endParaRPr>
          </a:p>
        </p:txBody>
      </p:sp>
      <p:sp>
        <p:nvSpPr>
          <p:cNvPr id="4" name="Rectangle 3"/>
          <p:cNvSpPr/>
          <p:nvPr/>
        </p:nvSpPr>
        <p:spPr>
          <a:xfrm>
            <a:off x="7696200" y="609600"/>
            <a:ext cx="1156086" cy="646331"/>
          </a:xfrm>
          <a:prstGeom prst="rect">
            <a:avLst/>
          </a:prstGeom>
        </p:spPr>
        <p:txBody>
          <a:bodyPr wrap="none">
            <a:spAutoFit/>
          </a:bodyPr>
          <a:lstStyle/>
          <a:p>
            <a:r>
              <a:rPr lang="fa-IR" sz="3600" b="1" dirty="0" smtClean="0">
                <a:cs typeface="B Nazanin" pitchFamily="2" charset="-78"/>
              </a:rPr>
              <a:t>مقدمه</a:t>
            </a:r>
            <a:endParaRPr lang="en-US" sz="3600" b="1" dirty="0"/>
          </a:p>
        </p:txBody>
      </p:sp>
      <p:sp>
        <p:nvSpPr>
          <p:cNvPr id="2" name="Slide Number Placeholder 1"/>
          <p:cNvSpPr>
            <a:spLocks noGrp="1"/>
          </p:cNvSpPr>
          <p:nvPr>
            <p:ph type="sldNum" sz="quarter" idx="12"/>
          </p:nvPr>
        </p:nvSpPr>
        <p:spPr/>
        <p:txBody>
          <a:bodyPr/>
          <a:lstStyle/>
          <a:p>
            <a:pPr>
              <a:defRPr/>
            </a:pPr>
            <a:r>
              <a:rPr lang="fa-IR" b="1" dirty="0" smtClean="0">
                <a:solidFill>
                  <a:schemeClr val="tx1"/>
                </a:solidFill>
              </a:rPr>
              <a:t>21-3</a:t>
            </a:r>
            <a:endParaRPr lang="fr-FR" b="1" dirty="0">
              <a:solidFill>
                <a:schemeClr val="tx1"/>
              </a:solidFill>
            </a:endParaRPr>
          </a:p>
        </p:txBody>
      </p:sp>
    </p:spTree>
    <p:extLst>
      <p:ext uri="{BB962C8B-B14F-4D97-AF65-F5344CB8AC3E}">
        <p14:creationId xmlns:p14="http://schemas.microsoft.com/office/powerpoint/2010/main" val="27162490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p:cNvSpPr txBox="1">
            <a:spLocks/>
          </p:cNvSpPr>
          <p:nvPr/>
        </p:nvSpPr>
        <p:spPr bwMode="auto">
          <a:xfrm>
            <a:off x="762000" y="1646237"/>
            <a:ext cx="80772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buClr>
                <a:srgbClr val="FFFF00"/>
              </a:buClr>
              <a:buFont typeface="Wingdings" pitchFamily="2" charset="2"/>
              <a:buChar char="v"/>
            </a:pPr>
            <a:r>
              <a:rPr lang="fa-IR" dirty="0" smtClean="0">
                <a:cs typeface="B Zar" pitchFamily="2" charset="-78"/>
              </a:rPr>
              <a:t>قابلیت مدل سازی بصورت کارا و صحیح؛</a:t>
            </a:r>
          </a:p>
          <a:p>
            <a:pPr algn="r" rtl="1">
              <a:buClr>
                <a:srgbClr val="FFFF00"/>
              </a:buClr>
              <a:buFont typeface="Wingdings" pitchFamily="2" charset="2"/>
              <a:buChar char="v"/>
            </a:pPr>
            <a:r>
              <a:rPr lang="fa-IR" dirty="0" smtClean="0">
                <a:cs typeface="B Zar" pitchFamily="2" charset="-78"/>
              </a:rPr>
              <a:t> قابلیت بالای تحلیل مدل؛</a:t>
            </a:r>
          </a:p>
          <a:p>
            <a:pPr algn="r" rtl="1">
              <a:buClr>
                <a:srgbClr val="FFFF00"/>
              </a:buClr>
              <a:buFont typeface="Wingdings" pitchFamily="2" charset="2"/>
              <a:buChar char="v"/>
            </a:pPr>
            <a:r>
              <a:rPr lang="fa-IR" dirty="0" smtClean="0">
                <a:cs typeface="B Zar" pitchFamily="2" charset="-78"/>
              </a:rPr>
              <a:t> دارا بودن توابع مختلف ریاضی، آماری و احتمالی؛</a:t>
            </a:r>
          </a:p>
          <a:p>
            <a:pPr algn="r" rtl="1">
              <a:buClr>
                <a:srgbClr val="FFFF00"/>
              </a:buClr>
              <a:buFont typeface="Wingdings" pitchFamily="2" charset="2"/>
              <a:buChar char="v"/>
            </a:pPr>
            <a:r>
              <a:rPr lang="fa-IR" dirty="0" smtClean="0">
                <a:cs typeface="B Zar" pitchFamily="2" charset="-78"/>
              </a:rPr>
              <a:t> قابلیت خواندن اطلاعات از </a:t>
            </a:r>
            <a:r>
              <a:rPr lang="en-US" dirty="0" smtClean="0">
                <a:latin typeface="Times New Roman" pitchFamily="18" charset="0"/>
                <a:cs typeface="B Zar" pitchFamily="2" charset="-78"/>
              </a:rPr>
              <a:t>File</a:t>
            </a:r>
            <a:r>
              <a:rPr lang="fa-IR" dirty="0" smtClean="0">
                <a:cs typeface="B Zar" pitchFamily="2" charset="-78"/>
              </a:rPr>
              <a:t> ها و</a:t>
            </a:r>
            <a:r>
              <a:rPr lang="fa-IR" dirty="0" smtClean="0">
                <a:latin typeface="Times New Roman" pitchFamily="18" charset="0"/>
                <a:cs typeface="B Zar" pitchFamily="2" charset="-78"/>
              </a:rPr>
              <a:t> </a:t>
            </a:r>
            <a:r>
              <a:rPr lang="en-US" dirty="0" smtClean="0">
                <a:latin typeface="Times New Roman" pitchFamily="18" charset="0"/>
                <a:cs typeface="B Zar" pitchFamily="2" charset="-78"/>
              </a:rPr>
              <a:t>Worksheet</a:t>
            </a:r>
            <a:r>
              <a:rPr lang="fa-IR" dirty="0" smtClean="0">
                <a:cs typeface="B Zar" pitchFamily="2" charset="-78"/>
              </a:rPr>
              <a:t> های دیگر(مثل </a:t>
            </a:r>
            <a:r>
              <a:rPr lang="en-US" dirty="0" smtClean="0">
                <a:latin typeface="Times New Roman" pitchFamily="18" charset="0"/>
                <a:cs typeface="B Zar" pitchFamily="2" charset="-78"/>
              </a:rPr>
              <a:t>Excel</a:t>
            </a:r>
            <a:r>
              <a:rPr lang="fa-IR" dirty="0" smtClean="0">
                <a:cs typeface="B Zar" pitchFamily="2" charset="-78"/>
              </a:rPr>
              <a:t>)؛</a:t>
            </a:r>
          </a:p>
          <a:p>
            <a:pPr algn="r" rtl="1">
              <a:buClr>
                <a:srgbClr val="FFFF00"/>
              </a:buClr>
              <a:buFont typeface="Wingdings" pitchFamily="2" charset="2"/>
              <a:buChar char="v"/>
            </a:pPr>
            <a:r>
              <a:rPr lang="fa-IR" dirty="0" smtClean="0">
                <a:cs typeface="B Zar" pitchFamily="2" charset="-78"/>
              </a:rPr>
              <a:t> کار کردن در محیط </a:t>
            </a:r>
            <a:r>
              <a:rPr lang="en-US" dirty="0" smtClean="0">
                <a:latin typeface="Times New Roman" pitchFamily="18" charset="0"/>
                <a:cs typeface="B Zar" pitchFamily="2" charset="-78"/>
              </a:rPr>
              <a:t>Windows</a:t>
            </a:r>
            <a:r>
              <a:rPr lang="fa-IR" dirty="0" smtClean="0">
                <a:cs typeface="B Zar" pitchFamily="2" charset="-78"/>
              </a:rPr>
              <a:t>.</a:t>
            </a:r>
          </a:p>
          <a:p>
            <a:pPr algn="r" rtl="1">
              <a:buClr>
                <a:srgbClr val="FFFF00"/>
              </a:buClr>
              <a:buFont typeface="Wingdings" pitchFamily="2" charset="2"/>
              <a:buChar char="v"/>
            </a:pPr>
            <a:r>
              <a:rPr lang="fa-IR" dirty="0" smtClean="0">
                <a:cs typeface="B Zar" pitchFamily="2" charset="-78"/>
              </a:rPr>
              <a:t>داشتن تنظیمات مختلفی از طریق </a:t>
            </a:r>
            <a:r>
              <a:rPr lang="en-US" dirty="0" smtClean="0">
                <a:latin typeface="Times New Roman" pitchFamily="18" charset="0"/>
                <a:cs typeface="B Zar" pitchFamily="2" charset="-78"/>
              </a:rPr>
              <a:t>Lingo Option</a:t>
            </a:r>
            <a:endParaRPr lang="en-US" dirty="0">
              <a:latin typeface="Times New Roman" pitchFamily="18" charset="0"/>
              <a:cs typeface="B Zar" pitchFamily="2" charset="-78"/>
            </a:endParaRPr>
          </a:p>
        </p:txBody>
      </p:sp>
      <p:sp>
        <p:nvSpPr>
          <p:cNvPr id="6" name="TextBox 5"/>
          <p:cNvSpPr txBox="1"/>
          <p:nvPr/>
        </p:nvSpPr>
        <p:spPr>
          <a:xfrm>
            <a:off x="5562600" y="228600"/>
            <a:ext cx="3124200" cy="584775"/>
          </a:xfrm>
          <a:prstGeom prst="rect">
            <a:avLst/>
          </a:prstGeom>
          <a:noFill/>
        </p:spPr>
        <p:txBody>
          <a:bodyPr wrap="square" rtlCol="0">
            <a:spAutoFit/>
          </a:bodyPr>
          <a:lstStyle/>
          <a:p>
            <a:pPr algn="r"/>
            <a:r>
              <a:rPr lang="fa-IR" sz="3200" b="1" dirty="0" smtClean="0">
                <a:cs typeface="B Nazanin" pitchFamily="2" charset="-78"/>
              </a:rPr>
              <a:t>قابلیتهای لینگو</a:t>
            </a:r>
            <a:endParaRPr lang="en-US" sz="3200" b="1" dirty="0">
              <a:cs typeface="B Nazanin" pitchFamily="2" charset="-78"/>
            </a:endParaRPr>
          </a:p>
        </p:txBody>
      </p:sp>
      <p:sp>
        <p:nvSpPr>
          <p:cNvPr id="7" name="Slide Number Placeholder 6"/>
          <p:cNvSpPr>
            <a:spLocks noGrp="1"/>
          </p:cNvSpPr>
          <p:nvPr>
            <p:ph type="sldNum" sz="quarter" idx="12"/>
          </p:nvPr>
        </p:nvSpPr>
        <p:spPr/>
        <p:txBody>
          <a:bodyPr/>
          <a:lstStyle/>
          <a:p>
            <a:pPr>
              <a:defRPr/>
            </a:pPr>
            <a:r>
              <a:rPr lang="fa-IR" dirty="0" smtClean="0">
                <a:solidFill>
                  <a:schemeClr val="tx1"/>
                </a:solidFill>
              </a:rPr>
              <a:t>21- 4</a:t>
            </a:r>
            <a:endParaRPr lang="fr-FR" dirty="0">
              <a:solidFill>
                <a:schemeClr val="tx1"/>
              </a:solidFill>
            </a:endParaRPr>
          </a:p>
        </p:txBody>
      </p:sp>
    </p:spTree>
    <p:extLst>
      <p:ext uri="{BB962C8B-B14F-4D97-AF65-F5344CB8AC3E}">
        <p14:creationId xmlns:p14="http://schemas.microsoft.com/office/powerpoint/2010/main" val="2109852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145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1"/>
          <p:cNvSpPr txBox="1">
            <a:spLocks/>
          </p:cNvSpPr>
          <p:nvPr/>
        </p:nvSpPr>
        <p:spPr bwMode="auto">
          <a:xfrm>
            <a:off x="762000" y="1596413"/>
            <a:ext cx="80772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fa-IR" dirty="0" smtClean="0">
                <a:solidFill>
                  <a:schemeClr val="tx1"/>
                </a:solidFill>
                <a:latin typeface="Times New Roman" pitchFamily="18" charset="0"/>
                <a:cs typeface="B Zar" pitchFamily="2" charset="-78"/>
              </a:rPr>
              <a:t>لینگو قادر به حل مسائل مختلف بهینه سازی از جمله:</a:t>
            </a:r>
          </a:p>
          <a:p>
            <a:pPr algn="r"/>
            <a:r>
              <a:rPr lang="fa-IR" dirty="0" smtClean="0">
                <a:solidFill>
                  <a:schemeClr val="tx1"/>
                </a:solidFill>
                <a:latin typeface="Times New Roman" pitchFamily="18" charset="0"/>
                <a:cs typeface="B Zar" pitchFamily="2" charset="-78"/>
              </a:rPr>
              <a:t> برنامه های خطی، </a:t>
            </a:r>
          </a:p>
          <a:p>
            <a:pPr algn="r"/>
            <a:r>
              <a:rPr lang="fa-IR" dirty="0" smtClean="0">
                <a:solidFill>
                  <a:schemeClr val="tx1"/>
                </a:solidFill>
                <a:latin typeface="Times New Roman" pitchFamily="18" charset="0"/>
                <a:cs typeface="B Zar" pitchFamily="2" charset="-78"/>
              </a:rPr>
              <a:t>کوآدراتیک،</a:t>
            </a:r>
          </a:p>
          <a:p>
            <a:pPr algn="r"/>
            <a:r>
              <a:rPr lang="fa-IR" dirty="0" smtClean="0">
                <a:solidFill>
                  <a:schemeClr val="tx1"/>
                </a:solidFill>
                <a:latin typeface="Times New Roman" pitchFamily="18" charset="0"/>
                <a:cs typeface="B Zar" pitchFamily="2" charset="-78"/>
              </a:rPr>
              <a:t> خطی عدد صحیح، </a:t>
            </a:r>
          </a:p>
          <a:p>
            <a:pPr algn="r"/>
            <a:r>
              <a:rPr lang="fa-IR" dirty="0" smtClean="0">
                <a:solidFill>
                  <a:schemeClr val="tx1"/>
                </a:solidFill>
                <a:latin typeface="Times New Roman" pitchFamily="18" charset="0"/>
                <a:cs typeface="B Zar" pitchFamily="2" charset="-78"/>
              </a:rPr>
              <a:t>کوآدراتیک عدد صحیح،</a:t>
            </a:r>
          </a:p>
          <a:p>
            <a:pPr algn="r"/>
            <a:r>
              <a:rPr lang="fa-IR" dirty="0" smtClean="0">
                <a:solidFill>
                  <a:schemeClr val="tx1"/>
                </a:solidFill>
                <a:latin typeface="Times New Roman" pitchFamily="18" charset="0"/>
                <a:cs typeface="B Zar" pitchFamily="2" charset="-78"/>
              </a:rPr>
              <a:t> عدد صحیح خطی خالص، </a:t>
            </a:r>
          </a:p>
          <a:p>
            <a:pPr algn="r"/>
            <a:r>
              <a:rPr lang="fa-IR" dirty="0" smtClean="0">
                <a:solidFill>
                  <a:schemeClr val="tx1"/>
                </a:solidFill>
                <a:latin typeface="Times New Roman" pitchFamily="18" charset="0"/>
                <a:cs typeface="B Zar" pitchFamily="2" charset="-78"/>
              </a:rPr>
              <a:t>عدد صحیح کوآدراتیک خالص،</a:t>
            </a:r>
          </a:p>
          <a:p>
            <a:pPr algn="r"/>
            <a:r>
              <a:rPr lang="fa-IR" dirty="0" smtClean="0">
                <a:solidFill>
                  <a:schemeClr val="tx1"/>
                </a:solidFill>
                <a:latin typeface="Times New Roman" pitchFamily="18" charset="0"/>
                <a:cs typeface="B Zar" pitchFamily="2" charset="-78"/>
              </a:rPr>
              <a:t> غیر خطی، </a:t>
            </a:r>
          </a:p>
          <a:p>
            <a:pPr algn="r"/>
            <a:r>
              <a:rPr lang="fa-IR" dirty="0" smtClean="0">
                <a:solidFill>
                  <a:schemeClr val="tx1"/>
                </a:solidFill>
                <a:latin typeface="Times New Roman" pitchFamily="18" charset="0"/>
                <a:cs typeface="B Zar" pitchFamily="2" charset="-78"/>
              </a:rPr>
              <a:t>غیر خطی عدد صحیح </a:t>
            </a:r>
          </a:p>
          <a:p>
            <a:pPr algn="r"/>
            <a:r>
              <a:rPr lang="fa-IR" dirty="0" smtClean="0">
                <a:solidFill>
                  <a:schemeClr val="tx1"/>
                </a:solidFill>
                <a:latin typeface="Times New Roman" pitchFamily="18" charset="0"/>
                <a:cs typeface="B Zar" pitchFamily="2" charset="-78"/>
              </a:rPr>
              <a:t> غیر خطی عدد صحیح خالص می باشد. </a:t>
            </a:r>
            <a:endParaRPr lang="fa-IR" dirty="0">
              <a:solidFill>
                <a:schemeClr val="tx1"/>
              </a:solidFill>
              <a:latin typeface="Times New Roman" pitchFamily="18" charset="0"/>
              <a:cs typeface="B Nazanin" pitchFamily="2" charset="-78"/>
            </a:endParaRPr>
          </a:p>
        </p:txBody>
      </p:sp>
      <p:sp>
        <p:nvSpPr>
          <p:cNvPr id="2" name="TextBox 1"/>
          <p:cNvSpPr txBox="1"/>
          <p:nvPr/>
        </p:nvSpPr>
        <p:spPr>
          <a:xfrm>
            <a:off x="4191000" y="228600"/>
            <a:ext cx="4648200" cy="646331"/>
          </a:xfrm>
          <a:prstGeom prst="rect">
            <a:avLst/>
          </a:prstGeom>
          <a:noFill/>
        </p:spPr>
        <p:txBody>
          <a:bodyPr wrap="square" rtlCol="0">
            <a:spAutoFit/>
          </a:bodyPr>
          <a:lstStyle/>
          <a:p>
            <a:pPr algn="r"/>
            <a:r>
              <a:rPr lang="fa-IR" sz="3600" b="1" dirty="0" smtClean="0">
                <a:cs typeface="B Nazanin" pitchFamily="2" charset="-78"/>
              </a:rPr>
              <a:t>مزایای لینگو</a:t>
            </a:r>
            <a:endParaRPr lang="en-US" sz="3600" b="1" dirty="0">
              <a:cs typeface="B Nazanin" pitchFamily="2" charset="-78"/>
            </a:endParaRPr>
          </a:p>
        </p:txBody>
      </p:sp>
      <p:sp>
        <p:nvSpPr>
          <p:cNvPr id="5" name="Slide Number Placeholder 4"/>
          <p:cNvSpPr>
            <a:spLocks noGrp="1"/>
          </p:cNvSpPr>
          <p:nvPr>
            <p:ph type="sldNum" sz="quarter" idx="12"/>
          </p:nvPr>
        </p:nvSpPr>
        <p:spPr/>
        <p:txBody>
          <a:bodyPr/>
          <a:lstStyle/>
          <a:p>
            <a:pPr>
              <a:defRPr/>
            </a:pPr>
            <a:r>
              <a:rPr lang="fa-IR" b="1" dirty="0" smtClean="0">
                <a:solidFill>
                  <a:schemeClr val="tx1"/>
                </a:solidFill>
              </a:rPr>
              <a:t>21- 5</a:t>
            </a:r>
            <a:endParaRPr lang="fr-FR" b="1" dirty="0">
              <a:solidFill>
                <a:schemeClr val="tx1"/>
              </a:solidFill>
            </a:endParaRPr>
          </a:p>
        </p:txBody>
      </p:sp>
    </p:spTree>
    <p:extLst>
      <p:ext uri="{BB962C8B-B14F-4D97-AF65-F5344CB8AC3E}">
        <p14:creationId xmlns:p14="http://schemas.microsoft.com/office/powerpoint/2010/main" val="11214214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48"/>
            <a:ext cx="941113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bwMode="auto">
          <a:xfrm>
            <a:off x="735446" y="133304"/>
            <a:ext cx="807561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a-IR" sz="6000" dirty="0" smtClean="0">
                <a:solidFill>
                  <a:schemeClr val="tx1"/>
                </a:solidFill>
                <a:cs typeface="B Nazanin" pitchFamily="2" charset="-78"/>
              </a:rPr>
              <a:t>آشنایی با نوار ابزارها</a:t>
            </a:r>
            <a:endParaRPr lang="en-US" sz="6000" b="1" dirty="0">
              <a:solidFill>
                <a:schemeClr val="tx1"/>
              </a:solidFill>
              <a:latin typeface="Times New Roman" pitchFamily="18" charset="0"/>
              <a:cs typeface="B Zar" pitchFamily="2" charset="-78"/>
            </a:endParaRPr>
          </a:p>
        </p:txBody>
      </p:sp>
      <p:graphicFrame>
        <p:nvGraphicFramePr>
          <p:cNvPr id="4" name="Group 333"/>
          <p:cNvGraphicFramePr>
            <a:graphicFrameLocks/>
          </p:cNvGraphicFramePr>
          <p:nvPr>
            <p:extLst>
              <p:ext uri="{D42A27DB-BD31-4B8C-83A1-F6EECF244321}">
                <p14:modId xmlns:p14="http://schemas.microsoft.com/office/powerpoint/2010/main" val="3061097482"/>
              </p:ext>
            </p:extLst>
          </p:nvPr>
        </p:nvGraphicFramePr>
        <p:xfrm>
          <a:off x="2175308" y="3602015"/>
          <a:ext cx="5616575" cy="1690370"/>
        </p:xfrm>
        <a:graphic>
          <a:graphicData uri="http://schemas.openxmlformats.org/drawingml/2006/table">
            <a:tbl>
              <a:tblPr rtl="1"/>
              <a:tblGrid>
                <a:gridCol w="1876425"/>
                <a:gridCol w="3740150"/>
              </a:tblGrid>
              <a:tr h="333375">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b="1" i="1"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کلید</a:t>
                      </a:r>
                      <a:endParaRPr kumimoji="0" lang="fa-IR" sz="16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b="1" i="1"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کاربرد</a:t>
                      </a:r>
                      <a:endParaRPr kumimoji="0" lang="fa-IR" sz="16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334963">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New</a:t>
                      </a:r>
                      <a:endParaRPr kumimoji="0" lang="en-US" sz="16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کلید میان بر گزینه </a:t>
                      </a: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New</a:t>
                      </a:r>
                      <a:r>
                        <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از منوی </a:t>
                      </a: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File</a:t>
                      </a:r>
                      <a:r>
                        <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می باشد.</a:t>
                      </a:r>
                      <a:endParaRPr kumimoji="0" lang="fa-IR" sz="16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331788">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Open</a:t>
                      </a:r>
                      <a:endParaRPr kumimoji="0" lang="en-US" sz="16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کلید میان بر گزینه </a:t>
                      </a: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Open</a:t>
                      </a:r>
                      <a:r>
                        <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از منوی</a:t>
                      </a: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File </a:t>
                      </a:r>
                      <a:r>
                        <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می باشد.</a:t>
                      </a:r>
                      <a:endParaRPr kumimoji="0" lang="fa-IR" sz="16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334963">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Save</a:t>
                      </a:r>
                      <a:endParaRPr kumimoji="0" lang="en-US" sz="16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کلید میان بر گزینه </a:t>
                      </a: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Save</a:t>
                      </a:r>
                      <a:r>
                        <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از منوی </a:t>
                      </a: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File </a:t>
                      </a:r>
                      <a:r>
                        <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می باشد.</a:t>
                      </a:r>
                      <a:endParaRPr kumimoji="0" lang="fa-IR" sz="16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34925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Print</a:t>
                      </a:r>
                      <a:endParaRPr kumimoji="0" lang="en-US" sz="16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کلید میان بر گزینه </a:t>
                      </a: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Print</a:t>
                      </a:r>
                      <a:r>
                        <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از منوی </a:t>
                      </a: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File </a:t>
                      </a:r>
                      <a:r>
                        <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می باشد.</a:t>
                      </a:r>
                      <a:endParaRPr kumimoji="0" lang="fa-IR" sz="16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bl>
          </a:graphicData>
        </a:graphic>
      </p:graphicFrame>
      <p:graphicFrame>
        <p:nvGraphicFramePr>
          <p:cNvPr id="5" name="Group 334"/>
          <p:cNvGraphicFramePr>
            <a:graphicFrameLocks/>
          </p:cNvGraphicFramePr>
          <p:nvPr>
            <p:extLst>
              <p:ext uri="{D42A27DB-BD31-4B8C-83A1-F6EECF244321}">
                <p14:modId xmlns:p14="http://schemas.microsoft.com/office/powerpoint/2010/main" val="3105976112"/>
              </p:ext>
            </p:extLst>
          </p:nvPr>
        </p:nvGraphicFramePr>
        <p:xfrm>
          <a:off x="1959408" y="3490890"/>
          <a:ext cx="5616575" cy="1584326"/>
        </p:xfrm>
        <a:graphic>
          <a:graphicData uri="http://schemas.openxmlformats.org/drawingml/2006/table">
            <a:tbl>
              <a:tblPr rtl="1"/>
              <a:tblGrid>
                <a:gridCol w="1876425"/>
                <a:gridCol w="3740150"/>
              </a:tblGrid>
              <a:tr h="42545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b="1" i="1"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کلید</a:t>
                      </a:r>
                      <a:endParaRPr kumimoji="0" lang="fa-IR" sz="18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b="1" i="1"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کاربرد</a:t>
                      </a:r>
                      <a:endParaRPr kumimoji="0" lang="fa-IR" sz="18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38735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Cut</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کلید میان بر گزینه </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Cut</a:t>
                      </a: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از منوی </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Edit</a:t>
                      </a: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می باشد.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385763">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Copy</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کلید میان بر گزینه </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Copy</a:t>
                      </a: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از منوی </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Edit</a:t>
                      </a: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می باشد.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385763">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Paste</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کلید میان بر گزینه </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Paste</a:t>
                      </a: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از منوی </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Edit</a:t>
                      </a: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می باشد.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bl>
          </a:graphicData>
        </a:graphic>
      </p:graphicFrame>
      <p:pic>
        <p:nvPicPr>
          <p:cNvPr id="6" name="Picture 23"/>
          <p:cNvPicPr preferRelativeResize="0">
            <a:picLocks noChangeAspect="1" noChangeArrowheads="1"/>
          </p:cNvPicPr>
          <p:nvPr/>
        </p:nvPicPr>
        <p:blipFill>
          <a:blip r:embed="rId3"/>
          <a:srcRect/>
          <a:stretch>
            <a:fillRect/>
          </a:stretch>
        </p:blipFill>
        <p:spPr bwMode="auto">
          <a:xfrm>
            <a:off x="446521" y="1979590"/>
            <a:ext cx="8748712" cy="498475"/>
          </a:xfrm>
          <a:prstGeom prst="rect">
            <a:avLst/>
          </a:prstGeom>
          <a:noFill/>
          <a:ln w="9525">
            <a:solidFill>
              <a:srgbClr val="805230"/>
            </a:solidFill>
            <a:miter lim="800000"/>
            <a:headEnd/>
            <a:tailEnd/>
          </a:ln>
          <a:effectLst/>
        </p:spPr>
      </p:pic>
      <p:graphicFrame>
        <p:nvGraphicFramePr>
          <p:cNvPr id="7" name="Group 335"/>
          <p:cNvGraphicFramePr>
            <a:graphicFrameLocks noGrp="1"/>
          </p:cNvGraphicFramePr>
          <p:nvPr>
            <p:extLst>
              <p:ext uri="{D42A27DB-BD31-4B8C-83A1-F6EECF244321}">
                <p14:modId xmlns:p14="http://schemas.microsoft.com/office/powerpoint/2010/main" val="3451284913"/>
              </p:ext>
            </p:extLst>
          </p:nvPr>
        </p:nvGraphicFramePr>
        <p:xfrm>
          <a:off x="1959408" y="3635352"/>
          <a:ext cx="5616575" cy="946150"/>
        </p:xfrm>
        <a:graphic>
          <a:graphicData uri="http://schemas.openxmlformats.org/drawingml/2006/table">
            <a:tbl>
              <a:tblPr rtl="1"/>
              <a:tblGrid>
                <a:gridCol w="1876425"/>
                <a:gridCol w="3740150"/>
              </a:tblGrid>
              <a:tr h="3365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600" b="1" i="1"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کلید</a:t>
                      </a:r>
                      <a:endParaRPr kumimoji="0" lang="fa-IR" sz="18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600" b="1" i="1"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کاربرد</a:t>
                      </a:r>
                      <a:endParaRPr kumimoji="0" lang="fa-IR" sz="18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3048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Undo</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کلید میان بر گزینه </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Undo</a:t>
                      </a: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از منوی </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Edit</a:t>
                      </a: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می باشد.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3048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Redo</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کلید میان بر گزینه </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Redo</a:t>
                      </a: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از منوی </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Edit</a:t>
                      </a: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می باشد.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bl>
          </a:graphicData>
        </a:graphic>
      </p:graphicFrame>
      <p:graphicFrame>
        <p:nvGraphicFramePr>
          <p:cNvPr id="8" name="Group 336"/>
          <p:cNvGraphicFramePr>
            <a:graphicFrameLocks noGrp="1"/>
          </p:cNvGraphicFramePr>
          <p:nvPr>
            <p:extLst>
              <p:ext uri="{D42A27DB-BD31-4B8C-83A1-F6EECF244321}">
                <p14:modId xmlns:p14="http://schemas.microsoft.com/office/powerpoint/2010/main" val="1825470164"/>
              </p:ext>
            </p:extLst>
          </p:nvPr>
        </p:nvGraphicFramePr>
        <p:xfrm>
          <a:off x="1814946" y="3635352"/>
          <a:ext cx="5975350" cy="1249680"/>
        </p:xfrm>
        <a:graphic>
          <a:graphicData uri="http://schemas.openxmlformats.org/drawingml/2006/table">
            <a:tbl>
              <a:tblPr rtl="1"/>
              <a:tblGrid>
                <a:gridCol w="1997075"/>
                <a:gridCol w="3978275"/>
              </a:tblGrid>
              <a:tr h="3095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600" b="1" i="1"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کلید</a:t>
                      </a:r>
                      <a:endParaRPr kumimoji="0" lang="fa-IR" sz="18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600" b="1" i="1"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کاربرد</a:t>
                      </a:r>
                      <a:endParaRPr kumimoji="0" lang="fa-IR" sz="18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28098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Find</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کلید میان بر گزینه </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Find</a:t>
                      </a: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از منوی </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Edit</a:t>
                      </a: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می باشد.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28098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Go To Line</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کلید میان بر گزینه </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Go To Line</a:t>
                      </a: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از منوی </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Edit</a:t>
                      </a: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می باشد.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28098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Match Parenthesis</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کلید میان بر گزینه </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Match Parenthesis</a:t>
                      </a: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از منوی </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Edit</a:t>
                      </a: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می باشد.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bl>
          </a:graphicData>
        </a:graphic>
      </p:graphicFrame>
      <p:sp>
        <p:nvSpPr>
          <p:cNvPr id="9" name="Oval 123"/>
          <p:cNvSpPr>
            <a:spLocks noChangeArrowheads="1"/>
          </p:cNvSpPr>
          <p:nvPr/>
        </p:nvSpPr>
        <p:spPr bwMode="auto">
          <a:xfrm>
            <a:off x="446521" y="1619227"/>
            <a:ext cx="1655762" cy="1223963"/>
          </a:xfrm>
          <a:prstGeom prst="ellipse">
            <a:avLst/>
          </a:prstGeom>
          <a:noFill/>
          <a:ln w="57150">
            <a:solidFill>
              <a:srgbClr val="805230"/>
            </a:solidFill>
            <a:round/>
            <a:headEnd/>
            <a:tailEnd/>
          </a:ln>
          <a:effectLst/>
        </p:spPr>
        <p:txBody>
          <a:bodyPr wrap="none" anchor="ctr"/>
          <a:lstStyle/>
          <a:p>
            <a:endParaRPr lang="fa-IR"/>
          </a:p>
        </p:txBody>
      </p:sp>
      <p:sp>
        <p:nvSpPr>
          <p:cNvPr id="10" name="Oval 124"/>
          <p:cNvSpPr>
            <a:spLocks noChangeArrowheads="1"/>
          </p:cNvSpPr>
          <p:nvPr/>
        </p:nvSpPr>
        <p:spPr bwMode="auto">
          <a:xfrm>
            <a:off x="2030846" y="1619227"/>
            <a:ext cx="1368425" cy="1225550"/>
          </a:xfrm>
          <a:prstGeom prst="ellipse">
            <a:avLst/>
          </a:prstGeom>
          <a:noFill/>
          <a:ln w="57150">
            <a:solidFill>
              <a:srgbClr val="805230"/>
            </a:solidFill>
            <a:round/>
            <a:headEnd/>
            <a:tailEnd/>
          </a:ln>
          <a:effectLst/>
        </p:spPr>
        <p:txBody>
          <a:bodyPr wrap="none" anchor="ctr"/>
          <a:lstStyle/>
          <a:p>
            <a:endParaRPr lang="fa-IR"/>
          </a:p>
        </p:txBody>
      </p:sp>
      <p:sp>
        <p:nvSpPr>
          <p:cNvPr id="11" name="Oval 125"/>
          <p:cNvSpPr>
            <a:spLocks noChangeArrowheads="1"/>
          </p:cNvSpPr>
          <p:nvPr/>
        </p:nvSpPr>
        <p:spPr bwMode="auto">
          <a:xfrm>
            <a:off x="3254808" y="1690665"/>
            <a:ext cx="1008063" cy="1081087"/>
          </a:xfrm>
          <a:prstGeom prst="ellipse">
            <a:avLst/>
          </a:prstGeom>
          <a:noFill/>
          <a:ln w="57150">
            <a:solidFill>
              <a:srgbClr val="805230"/>
            </a:solidFill>
            <a:round/>
            <a:headEnd/>
            <a:tailEnd/>
          </a:ln>
          <a:effectLst/>
        </p:spPr>
        <p:txBody>
          <a:bodyPr wrap="none" anchor="ctr"/>
          <a:lstStyle/>
          <a:p>
            <a:endParaRPr lang="fa-IR"/>
          </a:p>
        </p:txBody>
      </p:sp>
      <p:sp>
        <p:nvSpPr>
          <p:cNvPr id="12" name="Oval 126"/>
          <p:cNvSpPr>
            <a:spLocks noChangeArrowheads="1"/>
          </p:cNvSpPr>
          <p:nvPr/>
        </p:nvSpPr>
        <p:spPr bwMode="auto">
          <a:xfrm>
            <a:off x="4118408" y="1690665"/>
            <a:ext cx="1368425" cy="1081087"/>
          </a:xfrm>
          <a:prstGeom prst="ellipse">
            <a:avLst/>
          </a:prstGeom>
          <a:noFill/>
          <a:ln w="57150">
            <a:solidFill>
              <a:srgbClr val="805230"/>
            </a:solidFill>
            <a:round/>
            <a:headEnd/>
            <a:tailEnd/>
          </a:ln>
          <a:effectLst/>
        </p:spPr>
        <p:txBody>
          <a:bodyPr wrap="none" anchor="ctr"/>
          <a:lstStyle/>
          <a:p>
            <a:endParaRPr lang="fa-IR"/>
          </a:p>
        </p:txBody>
      </p:sp>
      <p:sp>
        <p:nvSpPr>
          <p:cNvPr id="13" name="Oval 127"/>
          <p:cNvSpPr>
            <a:spLocks noChangeArrowheads="1"/>
          </p:cNvSpPr>
          <p:nvPr/>
        </p:nvSpPr>
        <p:spPr bwMode="auto">
          <a:xfrm>
            <a:off x="5343958" y="1690665"/>
            <a:ext cx="1800225" cy="1081087"/>
          </a:xfrm>
          <a:prstGeom prst="ellipse">
            <a:avLst/>
          </a:prstGeom>
          <a:noFill/>
          <a:ln w="57150">
            <a:solidFill>
              <a:srgbClr val="805230"/>
            </a:solidFill>
            <a:round/>
            <a:headEnd/>
            <a:tailEnd/>
          </a:ln>
          <a:effectLst/>
        </p:spPr>
        <p:txBody>
          <a:bodyPr wrap="none" anchor="ctr"/>
          <a:lstStyle/>
          <a:p>
            <a:endParaRPr lang="fa-IR"/>
          </a:p>
        </p:txBody>
      </p:sp>
      <p:sp>
        <p:nvSpPr>
          <p:cNvPr id="14" name="Oval 128"/>
          <p:cNvSpPr>
            <a:spLocks noChangeArrowheads="1"/>
          </p:cNvSpPr>
          <p:nvPr/>
        </p:nvSpPr>
        <p:spPr bwMode="auto">
          <a:xfrm>
            <a:off x="6999721" y="1619227"/>
            <a:ext cx="1368425" cy="1152525"/>
          </a:xfrm>
          <a:prstGeom prst="ellipse">
            <a:avLst/>
          </a:prstGeom>
          <a:noFill/>
          <a:ln w="57150">
            <a:solidFill>
              <a:srgbClr val="805230"/>
            </a:solidFill>
            <a:round/>
            <a:headEnd/>
            <a:tailEnd/>
          </a:ln>
          <a:effectLst/>
        </p:spPr>
        <p:txBody>
          <a:bodyPr wrap="none" anchor="ctr"/>
          <a:lstStyle/>
          <a:p>
            <a:endParaRPr lang="fa-IR"/>
          </a:p>
        </p:txBody>
      </p:sp>
      <p:sp>
        <p:nvSpPr>
          <p:cNvPr id="15" name="Oval 129"/>
          <p:cNvSpPr>
            <a:spLocks noChangeArrowheads="1"/>
          </p:cNvSpPr>
          <p:nvPr/>
        </p:nvSpPr>
        <p:spPr bwMode="auto">
          <a:xfrm>
            <a:off x="8295121" y="1763690"/>
            <a:ext cx="936625" cy="936625"/>
          </a:xfrm>
          <a:prstGeom prst="ellipse">
            <a:avLst/>
          </a:prstGeom>
          <a:noFill/>
          <a:ln w="57150">
            <a:solidFill>
              <a:srgbClr val="805230"/>
            </a:solidFill>
            <a:round/>
            <a:headEnd/>
            <a:tailEnd/>
          </a:ln>
          <a:effectLst/>
        </p:spPr>
        <p:txBody>
          <a:bodyPr wrap="none" anchor="ctr"/>
          <a:lstStyle/>
          <a:p>
            <a:endParaRPr lang="fa-IR"/>
          </a:p>
        </p:txBody>
      </p:sp>
      <p:graphicFrame>
        <p:nvGraphicFramePr>
          <p:cNvPr id="16" name="Group 337"/>
          <p:cNvGraphicFramePr>
            <a:graphicFrameLocks noGrp="1"/>
          </p:cNvGraphicFramePr>
          <p:nvPr>
            <p:extLst>
              <p:ext uri="{D42A27DB-BD31-4B8C-83A1-F6EECF244321}">
                <p14:modId xmlns:p14="http://schemas.microsoft.com/office/powerpoint/2010/main" val="4141018698"/>
              </p:ext>
            </p:extLst>
          </p:nvPr>
        </p:nvGraphicFramePr>
        <p:xfrm>
          <a:off x="1814946" y="3563915"/>
          <a:ext cx="5616575" cy="1554480"/>
        </p:xfrm>
        <a:graphic>
          <a:graphicData uri="http://schemas.openxmlformats.org/drawingml/2006/table">
            <a:tbl>
              <a:tblPr rtl="1"/>
              <a:tblGrid>
                <a:gridCol w="1876425"/>
                <a:gridCol w="3740150"/>
              </a:tblGrid>
              <a:tr h="3270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600" b="1" i="1"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کلید</a:t>
                      </a:r>
                      <a:endParaRPr kumimoji="0" lang="fa-IR" sz="18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600" b="1" i="1"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کاربرد</a:t>
                      </a:r>
                      <a:endParaRPr kumimoji="0" lang="fa-IR" sz="18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2968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Solve</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کلید میان بر گزینه </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Solve</a:t>
                      </a: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از منوی </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Lingo</a:t>
                      </a: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می باشد.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2968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Solution</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کلید میان بر گزینه </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Solution</a:t>
                      </a: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از منوی </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Lingo</a:t>
                      </a: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می باشد.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2952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Matrix Picture</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کلید میان بر گزینه </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Matrix Picture</a:t>
                      </a: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از منوی </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Lingo</a:t>
                      </a: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می باشد.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2968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Options</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کلید میان بر گزینه </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Options</a:t>
                      </a: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از منوی </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Lingo</a:t>
                      </a: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می باشد.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bl>
          </a:graphicData>
        </a:graphic>
      </p:graphicFrame>
      <p:graphicFrame>
        <p:nvGraphicFramePr>
          <p:cNvPr id="17" name="Group 338"/>
          <p:cNvGraphicFramePr>
            <a:graphicFrameLocks noGrp="1"/>
          </p:cNvGraphicFramePr>
          <p:nvPr>
            <p:extLst>
              <p:ext uri="{D42A27DB-BD31-4B8C-83A1-F6EECF244321}">
                <p14:modId xmlns:p14="http://schemas.microsoft.com/office/powerpoint/2010/main" val="1934256700"/>
              </p:ext>
            </p:extLst>
          </p:nvPr>
        </p:nvGraphicFramePr>
        <p:xfrm>
          <a:off x="1785577" y="3733800"/>
          <a:ext cx="5975350" cy="1249680"/>
        </p:xfrm>
        <a:graphic>
          <a:graphicData uri="http://schemas.openxmlformats.org/drawingml/2006/table">
            <a:tbl>
              <a:tblPr rtl="1"/>
              <a:tblGrid>
                <a:gridCol w="1997075"/>
                <a:gridCol w="3978275"/>
              </a:tblGrid>
              <a:tr h="2889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600" b="1" i="1" u="none" strike="noStrike" cap="none" normalizeH="0" baseline="0" dirty="0" smtClean="0">
                          <a:ln>
                            <a:noFill/>
                          </a:ln>
                          <a:solidFill>
                            <a:schemeClr val="tx1"/>
                          </a:solidFill>
                          <a:effectLst/>
                          <a:latin typeface="Times New Roman" pitchFamily="18" charset="0"/>
                          <a:ea typeface="Times New Roman" pitchFamily="18" charset="0"/>
                          <a:cs typeface="B Lotus" pitchFamily="2" charset="-78"/>
                        </a:rPr>
                        <a:t>کلید</a:t>
                      </a:r>
                      <a:endParaRPr kumimoji="0" lang="fa-IR" sz="1800" b="0" i="0" u="none" strike="noStrike" cap="none" normalizeH="0" baseline="0" dirty="0" smtClean="0">
                        <a:ln>
                          <a:noFill/>
                        </a:ln>
                        <a:solidFill>
                          <a:schemeClr val="tx1"/>
                        </a:solidFill>
                        <a:effectLst/>
                        <a:latin typeface="Arial" pitchFamily="34" charset="0"/>
                        <a:ea typeface="Times New Roman" pitchFamily="18"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600" b="1" i="1"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کاربرد</a:t>
                      </a:r>
                      <a:endParaRPr kumimoji="0" lang="fa-IR" sz="18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298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Send To Back</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کلید میان بر گزینه </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Send To Back</a:t>
                      </a: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از منوی </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Window</a:t>
                      </a: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می باشد.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26193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B Lotus" pitchFamily="2" charset="-78"/>
                        </a:rPr>
                        <a:t>Close All</a:t>
                      </a: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کلید میان بر گزینه </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Close All</a:t>
                      </a: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از منوی </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Window</a:t>
                      </a: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می باشد.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298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Tile Windows</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Times New Roman" pitchFamily="18" charset="0"/>
                          <a:ea typeface="Times New Roman" pitchFamily="18" charset="0"/>
                          <a:cs typeface="B Lotus" pitchFamily="2" charset="-78"/>
                        </a:rPr>
                        <a:t>کلید میان بر گزینه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B Lotus" pitchFamily="2" charset="-78"/>
                        </a:rPr>
                        <a:t>Tile Windows</a:t>
                      </a:r>
                      <a:r>
                        <a:rPr kumimoji="0" lang="fa-IR" sz="1400" b="0" i="0" u="none" strike="noStrike" cap="none" normalizeH="0" baseline="0" dirty="0" smtClean="0">
                          <a:ln>
                            <a:noFill/>
                          </a:ln>
                          <a:solidFill>
                            <a:schemeClr val="tx1"/>
                          </a:solidFill>
                          <a:effectLst/>
                          <a:latin typeface="Times New Roman" pitchFamily="18" charset="0"/>
                          <a:ea typeface="Times New Roman" pitchFamily="18" charset="0"/>
                          <a:cs typeface="B Lotus" pitchFamily="2" charset="-78"/>
                        </a:rPr>
                        <a:t> از منوی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B Lotus" pitchFamily="2" charset="-78"/>
                        </a:rPr>
                        <a:t>Window</a:t>
                      </a:r>
                      <a:r>
                        <a:rPr kumimoji="0" lang="fa-IR" sz="1400" b="0" i="0" u="none" strike="noStrike" cap="none" normalizeH="0" baseline="0" dirty="0" smtClean="0">
                          <a:ln>
                            <a:noFill/>
                          </a:ln>
                          <a:solidFill>
                            <a:schemeClr val="tx1"/>
                          </a:solidFill>
                          <a:effectLst/>
                          <a:latin typeface="Times New Roman" pitchFamily="18" charset="0"/>
                          <a:ea typeface="Times New Roman" pitchFamily="18" charset="0"/>
                          <a:cs typeface="B Lotus" pitchFamily="2" charset="-78"/>
                        </a:rPr>
                        <a:t> می باشد.</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bl>
          </a:graphicData>
        </a:graphic>
      </p:graphicFrame>
      <p:graphicFrame>
        <p:nvGraphicFramePr>
          <p:cNvPr id="18" name="Group 339"/>
          <p:cNvGraphicFramePr>
            <a:graphicFrameLocks noGrp="1"/>
          </p:cNvGraphicFramePr>
          <p:nvPr>
            <p:extLst>
              <p:ext uri="{D42A27DB-BD31-4B8C-83A1-F6EECF244321}">
                <p14:modId xmlns:p14="http://schemas.microsoft.com/office/powerpoint/2010/main" val="693897843"/>
              </p:ext>
            </p:extLst>
          </p:nvPr>
        </p:nvGraphicFramePr>
        <p:xfrm>
          <a:off x="2012589" y="3581400"/>
          <a:ext cx="5616575" cy="1009651"/>
        </p:xfrm>
        <a:graphic>
          <a:graphicData uri="http://schemas.openxmlformats.org/drawingml/2006/table">
            <a:tbl>
              <a:tblPr rtl="1"/>
              <a:tblGrid>
                <a:gridCol w="1876425"/>
                <a:gridCol w="3740150"/>
              </a:tblGrid>
              <a:tr h="38258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600" b="1" i="1" u="none" strike="noStrike" cap="none" normalizeH="0" baseline="0" dirty="0" smtClean="0">
                          <a:ln>
                            <a:noFill/>
                          </a:ln>
                          <a:solidFill>
                            <a:schemeClr val="tx1"/>
                          </a:solidFill>
                          <a:effectLst/>
                          <a:latin typeface="Times New Roman" pitchFamily="18" charset="0"/>
                          <a:ea typeface="Times New Roman" pitchFamily="18" charset="0"/>
                          <a:cs typeface="B Lotus" pitchFamily="2" charset="-78"/>
                        </a:rPr>
                        <a:t>کلید</a:t>
                      </a:r>
                      <a:endParaRPr kumimoji="0" lang="fa-IR" sz="1800" b="0" i="0" u="none" strike="noStrike" cap="none" normalizeH="0" baseline="0" dirty="0" smtClean="0">
                        <a:ln>
                          <a:noFill/>
                        </a:ln>
                        <a:solidFill>
                          <a:schemeClr val="tx1"/>
                        </a:solidFill>
                        <a:effectLst/>
                        <a:latin typeface="Arial" pitchFamily="34" charset="0"/>
                        <a:ea typeface="Times New Roman" pitchFamily="18"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600" b="1" i="1" u="none" strike="noStrike" cap="none" normalizeH="0" baseline="0" dirty="0" smtClean="0">
                          <a:ln>
                            <a:noFill/>
                          </a:ln>
                          <a:solidFill>
                            <a:schemeClr val="tx1"/>
                          </a:solidFill>
                          <a:effectLst/>
                          <a:latin typeface="Times New Roman" pitchFamily="18" charset="0"/>
                          <a:ea typeface="Times New Roman" pitchFamily="18" charset="0"/>
                          <a:cs typeface="B Lotus" pitchFamily="2" charset="-78"/>
                        </a:rPr>
                        <a:t>کاربرد</a:t>
                      </a:r>
                      <a:endParaRPr kumimoji="0" lang="fa-IR" sz="1800" b="0" i="0" u="none" strike="noStrike" cap="none" normalizeH="0" baseline="0" dirty="0" smtClean="0">
                        <a:ln>
                          <a:noFill/>
                        </a:ln>
                        <a:solidFill>
                          <a:schemeClr val="tx1"/>
                        </a:solidFill>
                        <a:effectLst/>
                        <a:latin typeface="Arial" pitchFamily="34" charset="0"/>
                        <a:ea typeface="Times New Roman" pitchFamily="18" charset="0"/>
                        <a:cs typeface="B Lotus" pitchFamily="2" charset="-78"/>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31273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Help Topics</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کلید جستجو و کلیک برای </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Help</a:t>
                      </a:r>
                      <a:r>
                        <a:rPr kumimoji="0" lang="fa-IR" sz="14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می باشد.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3143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Help</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Times New Roman" pitchFamily="18" charset="0"/>
                          <a:ea typeface="Times New Roman" pitchFamily="18" charset="0"/>
                          <a:cs typeface="B Lotus" pitchFamily="2" charset="-78"/>
                        </a:rPr>
                        <a:t>کلید میان بر از منوی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B Lotus" pitchFamily="2" charset="-78"/>
                        </a:rPr>
                        <a:t>Help</a:t>
                      </a:r>
                      <a:r>
                        <a:rPr kumimoji="0" lang="fa-IR" sz="1400" b="0" i="0" u="none" strike="noStrike" cap="none" normalizeH="0" baseline="0" dirty="0" smtClean="0">
                          <a:ln>
                            <a:noFill/>
                          </a:ln>
                          <a:solidFill>
                            <a:schemeClr val="tx1"/>
                          </a:solidFill>
                          <a:effectLst/>
                          <a:latin typeface="Times New Roman" pitchFamily="18" charset="0"/>
                          <a:ea typeface="Times New Roman" pitchFamily="18" charset="0"/>
                          <a:cs typeface="B Lotus" pitchFamily="2" charset="-78"/>
                        </a:rPr>
                        <a:t> می باشد.</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bl>
          </a:graphicData>
        </a:graphic>
      </p:graphicFrame>
      <p:sp>
        <p:nvSpPr>
          <p:cNvPr id="19" name="Slide Number Placeholder 18"/>
          <p:cNvSpPr>
            <a:spLocks noGrp="1"/>
          </p:cNvSpPr>
          <p:nvPr>
            <p:ph type="sldNum" sz="quarter" idx="12"/>
          </p:nvPr>
        </p:nvSpPr>
        <p:spPr/>
        <p:txBody>
          <a:bodyPr/>
          <a:lstStyle/>
          <a:p>
            <a:pPr>
              <a:defRPr/>
            </a:pPr>
            <a:r>
              <a:rPr lang="fa-IR" dirty="0" smtClean="0">
                <a:solidFill>
                  <a:schemeClr val="tx1"/>
                </a:solidFill>
              </a:rPr>
              <a:t>21- 6</a:t>
            </a:r>
            <a:endParaRPr lang="fr-FR" dirty="0">
              <a:solidFill>
                <a:schemeClr val="tx1"/>
              </a:solidFill>
            </a:endParaRPr>
          </a:p>
        </p:txBody>
      </p:sp>
    </p:spTree>
    <p:extLst>
      <p:ext uri="{BB962C8B-B14F-4D97-AF65-F5344CB8AC3E}">
        <p14:creationId xmlns:p14="http://schemas.microsoft.com/office/powerpoint/2010/main" val="32375401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par>
                          <p:cTn id="11" fill="hold">
                            <p:stCondLst>
                              <p:cond delay="2000"/>
                            </p:stCondLst>
                            <p:childTnLst>
                              <p:par>
                                <p:cTn id="12" presetID="23" presetClass="entr" presetSubtype="16" fill="hold" grpId="0" nodeType="afterEffect">
                                  <p:stCondLst>
                                    <p:cond delay="1000"/>
                                  </p:stCondLst>
                                  <p:iterate type="lt">
                                    <p:tmPct val="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par>
                          <p:cTn id="16" fill="hold">
                            <p:stCondLst>
                              <p:cond delay="3500"/>
                            </p:stCondLst>
                            <p:childTnLst>
                              <p:par>
                                <p:cTn id="17" presetID="14" presetClass="entr" presetSubtype="10"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xit" presetSubtype="4" fill="hold" nodeType="clickEffect">
                                  <p:stCondLst>
                                    <p:cond delay="0"/>
                                  </p:stCondLst>
                                  <p:childTnLst>
                                    <p:animEffect transition="out" filter="slide(fromBottom)">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14" presetClass="exit" presetSubtype="10" fill="hold" grpId="1" nodeType="withEffect">
                                  <p:stCondLst>
                                    <p:cond delay="0"/>
                                  </p:stCondLst>
                                  <p:iterate type="lt">
                                    <p:tmPct val="0"/>
                                  </p:iterate>
                                  <p:childTnLst>
                                    <p:animEffect transition="out" filter="randombar(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par>
                          <p:cTn id="28" fill="hold">
                            <p:stCondLst>
                              <p:cond delay="500"/>
                            </p:stCondLst>
                            <p:childTnLst>
                              <p:par>
                                <p:cTn id="29" presetID="23" presetClass="entr" presetSubtype="16" fill="hold" grpId="0" nodeType="afterEffect">
                                  <p:stCondLst>
                                    <p:cond delay="0"/>
                                  </p:stCondLst>
                                  <p:iterate type="lt">
                                    <p:tmPct val="0"/>
                                  </p:iterate>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childTnLst>
                                </p:cTn>
                              </p:par>
                            </p:childTnLst>
                          </p:cTn>
                        </p:par>
                        <p:par>
                          <p:cTn id="33" fill="hold">
                            <p:stCondLst>
                              <p:cond delay="1000"/>
                            </p:stCondLst>
                            <p:childTnLst>
                              <p:par>
                                <p:cTn id="34" presetID="14" presetClass="entr" presetSubtype="1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1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xit" presetSubtype="10" fill="hold" grpId="1" nodeType="clickEffect">
                                  <p:stCondLst>
                                    <p:cond delay="0"/>
                                  </p:stCondLst>
                                  <p:iterate type="lt">
                                    <p:tmPct val="0"/>
                                  </p:iterate>
                                  <p:childTnLst>
                                    <p:animEffect transition="out" filter="randombar(horizontal)">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2" presetClass="exit" presetSubtype="4" fill="hold" nodeType="withEffect">
                                  <p:stCondLst>
                                    <p:cond delay="0"/>
                                  </p:stCondLst>
                                  <p:childTnLst>
                                    <p:animEffect transition="out" filter="slide(fromBottom)">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childTnLst>
                          </p:cTn>
                        </p:par>
                        <p:par>
                          <p:cTn id="45" fill="hold">
                            <p:stCondLst>
                              <p:cond delay="500"/>
                            </p:stCondLst>
                            <p:childTnLst>
                              <p:par>
                                <p:cTn id="46" presetID="23" presetClass="entr" presetSubtype="16" fill="hold" grpId="0" nodeType="afterEffect">
                                  <p:stCondLst>
                                    <p:cond delay="0"/>
                                  </p:stCondLst>
                                  <p:iterate type="lt">
                                    <p:tmPct val="0"/>
                                  </p:iterate>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childTnLst>
                                </p:cTn>
                              </p:par>
                            </p:childTnLst>
                          </p:cTn>
                        </p:par>
                        <p:par>
                          <p:cTn id="50" fill="hold">
                            <p:stCondLst>
                              <p:cond delay="1000"/>
                            </p:stCondLst>
                            <p:childTnLst>
                              <p:par>
                                <p:cTn id="51" presetID="14" presetClass="entr" presetSubtype="10"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randombar(horizontal)">
                                      <p:cBhvr>
                                        <p:cTn id="53" dur="10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xit" presetSubtype="10" fill="hold" grpId="1" nodeType="clickEffect">
                                  <p:stCondLst>
                                    <p:cond delay="0"/>
                                  </p:stCondLst>
                                  <p:iterate type="lt">
                                    <p:tmPct val="0"/>
                                  </p:iterate>
                                  <p:childTnLst>
                                    <p:animEffect transition="out" filter="randombar(horizontal)">
                                      <p:cBhvr>
                                        <p:cTn id="57" dur="500"/>
                                        <p:tgtEl>
                                          <p:spTgt spid="11"/>
                                        </p:tgtEl>
                                      </p:cBhvr>
                                    </p:animEffect>
                                    <p:set>
                                      <p:cBhvr>
                                        <p:cTn id="58" dur="1" fill="hold">
                                          <p:stCondLst>
                                            <p:cond delay="499"/>
                                          </p:stCondLst>
                                        </p:cTn>
                                        <p:tgtEl>
                                          <p:spTgt spid="11"/>
                                        </p:tgtEl>
                                        <p:attrNameLst>
                                          <p:attrName>style.visibility</p:attrName>
                                        </p:attrNameLst>
                                      </p:cBhvr>
                                      <p:to>
                                        <p:strVal val="hidden"/>
                                      </p:to>
                                    </p:set>
                                  </p:childTnLst>
                                </p:cTn>
                              </p:par>
                              <p:par>
                                <p:cTn id="59" presetID="12" presetClass="exit" presetSubtype="4" fill="hold" nodeType="withEffect">
                                  <p:stCondLst>
                                    <p:cond delay="0"/>
                                  </p:stCondLst>
                                  <p:childTnLst>
                                    <p:animEffect transition="out" filter="slide(fromBottom)">
                                      <p:cBhvr>
                                        <p:cTn id="60" dur="500"/>
                                        <p:tgtEl>
                                          <p:spTgt spid="7"/>
                                        </p:tgtEl>
                                      </p:cBhvr>
                                    </p:animEffect>
                                    <p:set>
                                      <p:cBhvr>
                                        <p:cTn id="61" dur="1" fill="hold">
                                          <p:stCondLst>
                                            <p:cond delay="499"/>
                                          </p:stCondLst>
                                        </p:cTn>
                                        <p:tgtEl>
                                          <p:spTgt spid="7"/>
                                        </p:tgtEl>
                                        <p:attrNameLst>
                                          <p:attrName>style.visibility</p:attrName>
                                        </p:attrNameLst>
                                      </p:cBhvr>
                                      <p:to>
                                        <p:strVal val="hidden"/>
                                      </p:to>
                                    </p:set>
                                  </p:childTnLst>
                                </p:cTn>
                              </p:par>
                            </p:childTnLst>
                          </p:cTn>
                        </p:par>
                        <p:par>
                          <p:cTn id="62" fill="hold">
                            <p:stCondLst>
                              <p:cond delay="500"/>
                            </p:stCondLst>
                            <p:childTnLst>
                              <p:par>
                                <p:cTn id="63" presetID="23" presetClass="entr" presetSubtype="16" fill="hold" grpId="0" nodeType="afterEffect">
                                  <p:stCondLst>
                                    <p:cond delay="0"/>
                                  </p:stCondLst>
                                  <p:iterate type="lt">
                                    <p:tmPct val="0"/>
                                  </p:iterate>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childTnLst>
                                </p:cTn>
                              </p:par>
                              <p:par>
                                <p:cTn id="67" presetID="14" presetClass="entr" presetSubtype="10" fill="hold"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randombar(horizontal)">
                                      <p:cBhvr>
                                        <p:cTn id="69" dur="10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xit" presetSubtype="10" fill="hold" grpId="1" nodeType="clickEffect">
                                  <p:stCondLst>
                                    <p:cond delay="0"/>
                                  </p:stCondLst>
                                  <p:iterate type="lt">
                                    <p:tmPct val="0"/>
                                  </p:iterate>
                                  <p:childTnLst>
                                    <p:animEffect transition="out" filter="randombar(horizontal)">
                                      <p:cBhvr>
                                        <p:cTn id="73" dur="500"/>
                                        <p:tgtEl>
                                          <p:spTgt spid="12"/>
                                        </p:tgtEl>
                                      </p:cBhvr>
                                    </p:animEffect>
                                    <p:set>
                                      <p:cBhvr>
                                        <p:cTn id="74" dur="1" fill="hold">
                                          <p:stCondLst>
                                            <p:cond delay="499"/>
                                          </p:stCondLst>
                                        </p:cTn>
                                        <p:tgtEl>
                                          <p:spTgt spid="12"/>
                                        </p:tgtEl>
                                        <p:attrNameLst>
                                          <p:attrName>style.visibility</p:attrName>
                                        </p:attrNameLst>
                                      </p:cBhvr>
                                      <p:to>
                                        <p:strVal val="hidden"/>
                                      </p:to>
                                    </p:set>
                                  </p:childTnLst>
                                </p:cTn>
                              </p:par>
                              <p:par>
                                <p:cTn id="75" presetID="12" presetClass="exit" presetSubtype="4" fill="hold" nodeType="withEffect">
                                  <p:stCondLst>
                                    <p:cond delay="0"/>
                                  </p:stCondLst>
                                  <p:childTnLst>
                                    <p:animEffect transition="out" filter="slide(fromBottom)">
                                      <p:cBhvr>
                                        <p:cTn id="76" dur="500"/>
                                        <p:tgtEl>
                                          <p:spTgt spid="8"/>
                                        </p:tgtEl>
                                      </p:cBhvr>
                                    </p:animEffect>
                                    <p:set>
                                      <p:cBhvr>
                                        <p:cTn id="77" dur="1" fill="hold">
                                          <p:stCondLst>
                                            <p:cond delay="499"/>
                                          </p:stCondLst>
                                        </p:cTn>
                                        <p:tgtEl>
                                          <p:spTgt spid="8"/>
                                        </p:tgtEl>
                                        <p:attrNameLst>
                                          <p:attrName>style.visibility</p:attrName>
                                        </p:attrNameLst>
                                      </p:cBhvr>
                                      <p:to>
                                        <p:strVal val="hidden"/>
                                      </p:to>
                                    </p:set>
                                  </p:childTnLst>
                                </p:cTn>
                              </p:par>
                            </p:childTnLst>
                          </p:cTn>
                        </p:par>
                        <p:par>
                          <p:cTn id="78" fill="hold">
                            <p:stCondLst>
                              <p:cond delay="500"/>
                            </p:stCondLst>
                            <p:childTnLst>
                              <p:par>
                                <p:cTn id="79" presetID="23" presetClass="entr" presetSubtype="16" fill="hold" grpId="0" nodeType="afterEffect">
                                  <p:stCondLst>
                                    <p:cond delay="0"/>
                                  </p:stCondLst>
                                  <p:iterate type="lt">
                                    <p:tmPct val="0"/>
                                  </p:iterate>
                                  <p:childTnLst>
                                    <p:set>
                                      <p:cBhvr>
                                        <p:cTn id="80" dur="1" fill="hold">
                                          <p:stCondLst>
                                            <p:cond delay="0"/>
                                          </p:stCondLst>
                                        </p:cTn>
                                        <p:tgtEl>
                                          <p:spTgt spid="13"/>
                                        </p:tgtEl>
                                        <p:attrNameLst>
                                          <p:attrName>style.visibility</p:attrName>
                                        </p:attrNameLst>
                                      </p:cBhvr>
                                      <p:to>
                                        <p:strVal val="visible"/>
                                      </p:to>
                                    </p:set>
                                    <p:anim calcmode="lin" valueType="num">
                                      <p:cBhvr>
                                        <p:cTn id="81" dur="500" fill="hold"/>
                                        <p:tgtEl>
                                          <p:spTgt spid="13"/>
                                        </p:tgtEl>
                                        <p:attrNameLst>
                                          <p:attrName>ppt_w</p:attrName>
                                        </p:attrNameLst>
                                      </p:cBhvr>
                                      <p:tavLst>
                                        <p:tav tm="0">
                                          <p:val>
                                            <p:fltVal val="0"/>
                                          </p:val>
                                        </p:tav>
                                        <p:tav tm="100000">
                                          <p:val>
                                            <p:strVal val="#ppt_w"/>
                                          </p:val>
                                        </p:tav>
                                      </p:tavLst>
                                    </p:anim>
                                    <p:anim calcmode="lin" valueType="num">
                                      <p:cBhvr>
                                        <p:cTn id="82" dur="500" fill="hold"/>
                                        <p:tgtEl>
                                          <p:spTgt spid="13"/>
                                        </p:tgtEl>
                                        <p:attrNameLst>
                                          <p:attrName>ppt_h</p:attrName>
                                        </p:attrNameLst>
                                      </p:cBhvr>
                                      <p:tavLst>
                                        <p:tav tm="0">
                                          <p:val>
                                            <p:fltVal val="0"/>
                                          </p:val>
                                        </p:tav>
                                        <p:tav tm="100000">
                                          <p:val>
                                            <p:strVal val="#ppt_h"/>
                                          </p:val>
                                        </p:tav>
                                      </p:tavLst>
                                    </p:anim>
                                  </p:childTnLst>
                                </p:cTn>
                              </p:par>
                              <p:par>
                                <p:cTn id="83" presetID="14" presetClass="entr" presetSubtype="10" fill="hold"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randombar(horizontal)">
                                      <p:cBhvr>
                                        <p:cTn id="85" dur="1000"/>
                                        <p:tgtEl>
                                          <p:spTgt spid="16"/>
                                        </p:tgtEl>
                                      </p:cBhvr>
                                    </p:animEffect>
                                  </p:childTnLst>
                                </p:cTn>
                              </p:par>
                            </p:childTnLst>
                          </p:cTn>
                        </p:par>
                      </p:childTnLst>
                    </p:cTn>
                  </p:par>
                  <p:par>
                    <p:cTn id="86" fill="hold">
                      <p:stCondLst>
                        <p:cond delay="indefinite"/>
                      </p:stCondLst>
                      <p:childTnLst>
                        <p:par>
                          <p:cTn id="87" fill="hold">
                            <p:stCondLst>
                              <p:cond delay="0"/>
                            </p:stCondLst>
                            <p:childTnLst>
                              <p:par>
                                <p:cTn id="88" presetID="14" presetClass="exit" presetSubtype="10" fill="hold" grpId="1" nodeType="clickEffect">
                                  <p:stCondLst>
                                    <p:cond delay="0"/>
                                  </p:stCondLst>
                                  <p:iterate type="lt">
                                    <p:tmPct val="0"/>
                                  </p:iterate>
                                  <p:childTnLst>
                                    <p:animEffect transition="out" filter="randombar(horizontal)">
                                      <p:cBhvr>
                                        <p:cTn id="89" dur="500"/>
                                        <p:tgtEl>
                                          <p:spTgt spid="13"/>
                                        </p:tgtEl>
                                      </p:cBhvr>
                                    </p:animEffect>
                                    <p:set>
                                      <p:cBhvr>
                                        <p:cTn id="90" dur="1" fill="hold">
                                          <p:stCondLst>
                                            <p:cond delay="499"/>
                                          </p:stCondLst>
                                        </p:cTn>
                                        <p:tgtEl>
                                          <p:spTgt spid="13"/>
                                        </p:tgtEl>
                                        <p:attrNameLst>
                                          <p:attrName>style.visibility</p:attrName>
                                        </p:attrNameLst>
                                      </p:cBhvr>
                                      <p:to>
                                        <p:strVal val="hidden"/>
                                      </p:to>
                                    </p:set>
                                  </p:childTnLst>
                                </p:cTn>
                              </p:par>
                              <p:par>
                                <p:cTn id="91" presetID="12" presetClass="exit" presetSubtype="4" fill="hold" nodeType="withEffect">
                                  <p:stCondLst>
                                    <p:cond delay="0"/>
                                  </p:stCondLst>
                                  <p:childTnLst>
                                    <p:animEffect transition="out" filter="slide(fromBottom)">
                                      <p:cBhvr>
                                        <p:cTn id="92" dur="500"/>
                                        <p:tgtEl>
                                          <p:spTgt spid="16"/>
                                        </p:tgtEl>
                                      </p:cBhvr>
                                    </p:animEffect>
                                    <p:set>
                                      <p:cBhvr>
                                        <p:cTn id="93" dur="1" fill="hold">
                                          <p:stCondLst>
                                            <p:cond delay="499"/>
                                          </p:stCondLst>
                                        </p:cTn>
                                        <p:tgtEl>
                                          <p:spTgt spid="16"/>
                                        </p:tgtEl>
                                        <p:attrNameLst>
                                          <p:attrName>style.visibility</p:attrName>
                                        </p:attrNameLst>
                                      </p:cBhvr>
                                      <p:to>
                                        <p:strVal val="hidden"/>
                                      </p:to>
                                    </p:set>
                                  </p:childTnLst>
                                </p:cTn>
                              </p:par>
                            </p:childTnLst>
                          </p:cTn>
                        </p:par>
                        <p:par>
                          <p:cTn id="94" fill="hold">
                            <p:stCondLst>
                              <p:cond delay="500"/>
                            </p:stCondLst>
                            <p:childTnLst>
                              <p:par>
                                <p:cTn id="95" presetID="23" presetClass="entr" presetSubtype="16" fill="hold" grpId="0" nodeType="afterEffect">
                                  <p:stCondLst>
                                    <p:cond delay="0"/>
                                  </p:stCondLst>
                                  <p:iterate type="lt">
                                    <p:tmPct val="0"/>
                                  </p:iterate>
                                  <p:childTnLst>
                                    <p:set>
                                      <p:cBhvr>
                                        <p:cTn id="96" dur="1" fill="hold">
                                          <p:stCondLst>
                                            <p:cond delay="0"/>
                                          </p:stCondLst>
                                        </p:cTn>
                                        <p:tgtEl>
                                          <p:spTgt spid="14"/>
                                        </p:tgtEl>
                                        <p:attrNameLst>
                                          <p:attrName>style.visibility</p:attrName>
                                        </p:attrNameLst>
                                      </p:cBhvr>
                                      <p:to>
                                        <p:strVal val="visible"/>
                                      </p:to>
                                    </p:set>
                                    <p:anim calcmode="lin" valueType="num">
                                      <p:cBhvr>
                                        <p:cTn id="97" dur="500" fill="hold"/>
                                        <p:tgtEl>
                                          <p:spTgt spid="14"/>
                                        </p:tgtEl>
                                        <p:attrNameLst>
                                          <p:attrName>ppt_w</p:attrName>
                                        </p:attrNameLst>
                                      </p:cBhvr>
                                      <p:tavLst>
                                        <p:tav tm="0">
                                          <p:val>
                                            <p:fltVal val="0"/>
                                          </p:val>
                                        </p:tav>
                                        <p:tav tm="100000">
                                          <p:val>
                                            <p:strVal val="#ppt_w"/>
                                          </p:val>
                                        </p:tav>
                                      </p:tavLst>
                                    </p:anim>
                                    <p:anim calcmode="lin" valueType="num">
                                      <p:cBhvr>
                                        <p:cTn id="98" dur="500" fill="hold"/>
                                        <p:tgtEl>
                                          <p:spTgt spid="14"/>
                                        </p:tgtEl>
                                        <p:attrNameLst>
                                          <p:attrName>ppt_h</p:attrName>
                                        </p:attrNameLst>
                                      </p:cBhvr>
                                      <p:tavLst>
                                        <p:tav tm="0">
                                          <p:val>
                                            <p:fltVal val="0"/>
                                          </p:val>
                                        </p:tav>
                                        <p:tav tm="100000">
                                          <p:val>
                                            <p:strVal val="#ppt_h"/>
                                          </p:val>
                                        </p:tav>
                                      </p:tavLst>
                                    </p:anim>
                                  </p:childTnLst>
                                </p:cTn>
                              </p:par>
                              <p:par>
                                <p:cTn id="99" presetID="14" presetClass="entr" presetSubtype="10" fill="hold" nodeType="with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randombar(horizontal)">
                                      <p:cBhvr>
                                        <p:cTn id="101" dur="1000"/>
                                        <p:tgtEl>
                                          <p:spTgt spid="17"/>
                                        </p:tgtEl>
                                      </p:cBhvr>
                                    </p:animEffect>
                                  </p:childTnLst>
                                </p:cTn>
                              </p:par>
                            </p:childTnLst>
                          </p:cTn>
                        </p:par>
                      </p:childTnLst>
                    </p:cTn>
                  </p:par>
                  <p:par>
                    <p:cTn id="102" fill="hold">
                      <p:stCondLst>
                        <p:cond delay="indefinite"/>
                      </p:stCondLst>
                      <p:childTnLst>
                        <p:par>
                          <p:cTn id="103" fill="hold">
                            <p:stCondLst>
                              <p:cond delay="0"/>
                            </p:stCondLst>
                            <p:childTnLst>
                              <p:par>
                                <p:cTn id="104" presetID="14" presetClass="exit" presetSubtype="10" fill="hold" grpId="1" nodeType="clickEffect">
                                  <p:stCondLst>
                                    <p:cond delay="0"/>
                                  </p:stCondLst>
                                  <p:iterate type="lt">
                                    <p:tmPct val="0"/>
                                  </p:iterate>
                                  <p:childTnLst>
                                    <p:animEffect transition="out" filter="randombar(horizontal)">
                                      <p:cBhvr>
                                        <p:cTn id="105" dur="500"/>
                                        <p:tgtEl>
                                          <p:spTgt spid="14"/>
                                        </p:tgtEl>
                                      </p:cBhvr>
                                    </p:animEffect>
                                    <p:set>
                                      <p:cBhvr>
                                        <p:cTn id="106" dur="1" fill="hold">
                                          <p:stCondLst>
                                            <p:cond delay="499"/>
                                          </p:stCondLst>
                                        </p:cTn>
                                        <p:tgtEl>
                                          <p:spTgt spid="14"/>
                                        </p:tgtEl>
                                        <p:attrNameLst>
                                          <p:attrName>style.visibility</p:attrName>
                                        </p:attrNameLst>
                                      </p:cBhvr>
                                      <p:to>
                                        <p:strVal val="hidden"/>
                                      </p:to>
                                    </p:set>
                                  </p:childTnLst>
                                </p:cTn>
                              </p:par>
                              <p:par>
                                <p:cTn id="107" presetID="12" presetClass="exit" presetSubtype="4" fill="hold" nodeType="withEffect">
                                  <p:stCondLst>
                                    <p:cond delay="0"/>
                                  </p:stCondLst>
                                  <p:childTnLst>
                                    <p:animEffect transition="out" filter="slide(fromBottom)">
                                      <p:cBhvr>
                                        <p:cTn id="108" dur="500"/>
                                        <p:tgtEl>
                                          <p:spTgt spid="17"/>
                                        </p:tgtEl>
                                      </p:cBhvr>
                                    </p:animEffect>
                                    <p:set>
                                      <p:cBhvr>
                                        <p:cTn id="109" dur="1" fill="hold">
                                          <p:stCondLst>
                                            <p:cond delay="499"/>
                                          </p:stCondLst>
                                        </p:cTn>
                                        <p:tgtEl>
                                          <p:spTgt spid="17"/>
                                        </p:tgtEl>
                                        <p:attrNameLst>
                                          <p:attrName>style.visibility</p:attrName>
                                        </p:attrNameLst>
                                      </p:cBhvr>
                                      <p:to>
                                        <p:strVal val="hidden"/>
                                      </p:to>
                                    </p:set>
                                  </p:childTnLst>
                                </p:cTn>
                              </p:par>
                            </p:childTnLst>
                          </p:cTn>
                        </p:par>
                        <p:par>
                          <p:cTn id="110" fill="hold">
                            <p:stCondLst>
                              <p:cond delay="500"/>
                            </p:stCondLst>
                            <p:childTnLst>
                              <p:par>
                                <p:cTn id="111" presetID="23" presetClass="entr" presetSubtype="16" fill="hold" grpId="0" nodeType="afterEffect">
                                  <p:stCondLst>
                                    <p:cond delay="0"/>
                                  </p:stCondLst>
                                  <p:childTnLst>
                                    <p:set>
                                      <p:cBhvr>
                                        <p:cTn id="112" dur="1" fill="hold">
                                          <p:stCondLst>
                                            <p:cond delay="0"/>
                                          </p:stCondLst>
                                        </p:cTn>
                                        <p:tgtEl>
                                          <p:spTgt spid="15"/>
                                        </p:tgtEl>
                                        <p:attrNameLst>
                                          <p:attrName>style.visibility</p:attrName>
                                        </p:attrNameLst>
                                      </p:cBhvr>
                                      <p:to>
                                        <p:strVal val="visible"/>
                                      </p:to>
                                    </p:set>
                                    <p:anim calcmode="lin" valueType="num">
                                      <p:cBhvr>
                                        <p:cTn id="113" dur="500" fill="hold"/>
                                        <p:tgtEl>
                                          <p:spTgt spid="15"/>
                                        </p:tgtEl>
                                        <p:attrNameLst>
                                          <p:attrName>ppt_w</p:attrName>
                                        </p:attrNameLst>
                                      </p:cBhvr>
                                      <p:tavLst>
                                        <p:tav tm="0">
                                          <p:val>
                                            <p:fltVal val="0"/>
                                          </p:val>
                                        </p:tav>
                                        <p:tav tm="100000">
                                          <p:val>
                                            <p:strVal val="#ppt_w"/>
                                          </p:val>
                                        </p:tav>
                                      </p:tavLst>
                                    </p:anim>
                                    <p:anim calcmode="lin" valueType="num">
                                      <p:cBhvr>
                                        <p:cTn id="114" dur="500" fill="hold"/>
                                        <p:tgtEl>
                                          <p:spTgt spid="15"/>
                                        </p:tgtEl>
                                        <p:attrNameLst>
                                          <p:attrName>ppt_h</p:attrName>
                                        </p:attrNameLst>
                                      </p:cBhvr>
                                      <p:tavLst>
                                        <p:tav tm="0">
                                          <p:val>
                                            <p:fltVal val="0"/>
                                          </p:val>
                                        </p:tav>
                                        <p:tav tm="100000">
                                          <p:val>
                                            <p:strVal val="#ppt_h"/>
                                          </p:val>
                                        </p:tav>
                                      </p:tavLst>
                                    </p:anim>
                                  </p:childTnLst>
                                </p:cTn>
                              </p:par>
                              <p:par>
                                <p:cTn id="115" presetID="14" presetClass="entr" presetSubtype="10" fill="hold" nodeType="with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randombar(horizontal)">
                                      <p:cBhvr>
                                        <p:cTn id="11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5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bwMode="auto">
          <a:xfrm>
            <a:off x="601632" y="162358"/>
            <a:ext cx="822960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800" b="1" smtClean="0">
                <a:latin typeface="Times New Roman" pitchFamily="18" charset="0"/>
                <a:cs typeface="Times New Roman" pitchFamily="18" charset="0"/>
              </a:rPr>
              <a:t>Menus (LINGO Menu)</a:t>
            </a:r>
            <a:endParaRPr lang="en-US" sz="3800" b="1" dirty="0">
              <a:latin typeface="Times New Roman" pitchFamily="18" charset="0"/>
              <a:cs typeface="Times New Roman" pitchFamily="18" charset="0"/>
            </a:endParaRPr>
          </a:p>
        </p:txBody>
      </p:sp>
      <p:graphicFrame>
        <p:nvGraphicFramePr>
          <p:cNvPr id="6" name="Group 158"/>
          <p:cNvGraphicFramePr>
            <a:graphicFrameLocks/>
          </p:cNvGraphicFramePr>
          <p:nvPr>
            <p:extLst>
              <p:ext uri="{D42A27DB-BD31-4B8C-83A1-F6EECF244321}">
                <p14:modId xmlns:p14="http://schemas.microsoft.com/office/powerpoint/2010/main" val="1652723111"/>
              </p:ext>
            </p:extLst>
          </p:nvPr>
        </p:nvGraphicFramePr>
        <p:xfrm>
          <a:off x="1143000" y="1629567"/>
          <a:ext cx="7772400" cy="3751265"/>
        </p:xfrm>
        <a:graphic>
          <a:graphicData uri="http://schemas.openxmlformats.org/drawingml/2006/table">
            <a:tbl>
              <a:tblPr/>
              <a:tblGrid>
                <a:gridCol w="1631244"/>
                <a:gridCol w="6141156"/>
              </a:tblGrid>
              <a:tr h="317500">
                <a:tc>
                  <a:txBody>
                    <a:body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B Zar" pitchFamily="2" charset="-78"/>
                        </a:rPr>
                        <a:t>Solve</a:t>
                      </a:r>
                      <a:endParaRPr kumimoji="0" lang="en-US" sz="1200" b="1" i="0" u="none" strike="noStrike" cap="none" normalizeH="0" baseline="0" dirty="0" smtClean="0">
                        <a:ln>
                          <a:noFill/>
                        </a:ln>
                        <a:solidFill>
                          <a:schemeClr val="tx1"/>
                        </a:solidFill>
                        <a:effectLst/>
                        <a:latin typeface="Arial" pitchFamily="34" charset="0"/>
                        <a:ea typeface="Times New Roman" pitchFamily="18" charset="0"/>
                        <a:cs typeface="B Za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مدل مربوط به پنجره فعال را برای حل، به حل کننده لینگو می فرستد</a:t>
                      </a:r>
                      <a:endParaRPr kumimoji="0" lang="fa-IR" sz="1200" b="1" i="0" u="none" strike="noStrike" cap="none" normalizeH="0" baseline="0" smtClean="0">
                        <a:ln>
                          <a:noFill/>
                        </a:ln>
                        <a:solidFill>
                          <a:schemeClr val="tx1"/>
                        </a:solidFill>
                        <a:effectLst/>
                        <a:latin typeface="Arial" pitchFamily="34" charset="0"/>
                        <a:ea typeface="Times New Roman" pitchFamily="18" charset="0"/>
                        <a:cs typeface="B Za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525463">
                <a:tc>
                  <a:txBody>
                    <a:body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Solution</a:t>
                      </a:r>
                      <a:endParaRPr kumimoji="0" lang="en-US" sz="1200" b="1" i="0" u="none" strike="noStrike" cap="none" normalizeH="0" baseline="0" smtClean="0">
                        <a:ln>
                          <a:noFill/>
                        </a:ln>
                        <a:solidFill>
                          <a:schemeClr val="tx1"/>
                        </a:solidFill>
                        <a:effectLst/>
                        <a:latin typeface="Arial" pitchFamily="34" charset="0"/>
                        <a:ea typeface="Times New Roman" pitchFamily="18" charset="0"/>
                        <a:cs typeface="B Za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جعبه محاوره ای </a:t>
                      </a:r>
                      <a:r>
                        <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(Dialog Box)</a:t>
                      </a:r>
                      <a:r>
                        <a:rPr kumimoji="0" lang="fa-IR" sz="1200" b="1"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 گزینه هایی از گزارش حل را باز می کند، که امکان تعیین چگونگی ظاهر مورد نظر گزارش حل را فراهم می کنند</a:t>
                      </a:r>
                      <a:endParaRPr kumimoji="0" lang="fa-IR" sz="1200" b="1" i="0" u="none" strike="noStrike" cap="none" normalizeH="0" baseline="0" smtClean="0">
                        <a:ln>
                          <a:noFill/>
                        </a:ln>
                        <a:solidFill>
                          <a:schemeClr val="tx1"/>
                        </a:solidFill>
                        <a:effectLst/>
                        <a:latin typeface="Arial" pitchFamily="34" charset="0"/>
                        <a:cs typeface="B Za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525463">
                <a:tc>
                  <a:txBody>
                    <a:body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B Zar" pitchFamily="2" charset="-78"/>
                        </a:rPr>
                        <a:t>Range</a:t>
                      </a:r>
                      <a:endParaRPr kumimoji="0" lang="en-US" sz="1200" b="1" i="0" u="none" strike="noStrike" cap="none" normalizeH="0" baseline="0" dirty="0" smtClean="0">
                        <a:ln>
                          <a:noFill/>
                        </a:ln>
                        <a:solidFill>
                          <a:schemeClr val="tx1"/>
                        </a:solidFill>
                        <a:effectLst/>
                        <a:latin typeface="Arial" pitchFamily="34" charset="0"/>
                        <a:ea typeface="Times New Roman" pitchFamily="18" charset="0"/>
                        <a:cs typeface="B Za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یک گزارش حد (تحلیل حساسیت) ارائه می کند. این گزارش نشان می دهد که تغییرات ضرایب می تواند در چه محدوده ای باشد، بدون اینکه مقادیر بهینه عوش شوند</a:t>
                      </a:r>
                      <a:endParaRPr kumimoji="0" lang="fa-IR" sz="1200" b="1" i="0" u="none" strike="noStrike" cap="none" normalizeH="0" baseline="0" smtClean="0">
                        <a:ln>
                          <a:noFill/>
                        </a:ln>
                        <a:solidFill>
                          <a:schemeClr val="tx1"/>
                        </a:solidFill>
                        <a:effectLst/>
                        <a:latin typeface="Arial" pitchFamily="34" charset="0"/>
                        <a:ea typeface="Times New Roman" pitchFamily="18" charset="0"/>
                        <a:cs typeface="B Za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360363">
                <a:tc>
                  <a:txBody>
                    <a:body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Options</a:t>
                      </a:r>
                      <a:endParaRPr kumimoji="0" lang="en-US" sz="1200" b="1" i="0" u="none" strike="noStrike" cap="none" normalizeH="0" baseline="0" smtClean="0">
                        <a:ln>
                          <a:noFill/>
                        </a:ln>
                        <a:solidFill>
                          <a:schemeClr val="tx1"/>
                        </a:solidFill>
                        <a:effectLst/>
                        <a:latin typeface="Arial" pitchFamily="34" charset="0"/>
                        <a:ea typeface="Times New Roman" pitchFamily="18" charset="0"/>
                        <a:cs typeface="B Za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امکان مشاهده و تغییر پارامترهای مختلفی را که در هنگام استفاده از لینگو درگیر هستند، فراهم می کند</a:t>
                      </a:r>
                      <a:endParaRPr kumimoji="0" lang="fa-IR" sz="1200" b="1" i="0" u="none" strike="noStrike" cap="none" normalizeH="0" baseline="0" smtClean="0">
                        <a:ln>
                          <a:noFill/>
                        </a:ln>
                        <a:solidFill>
                          <a:schemeClr val="tx1"/>
                        </a:solidFill>
                        <a:effectLst/>
                        <a:latin typeface="Arial" pitchFamily="34" charset="0"/>
                        <a:ea typeface="Times New Roman" pitchFamily="18" charset="0"/>
                        <a:cs typeface="B Za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720725">
                <a:tc>
                  <a:txBody>
                    <a:body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Generate</a:t>
                      </a:r>
                      <a:endParaRPr kumimoji="0" lang="en-US" sz="1200" b="1" i="0" u="none" strike="noStrike" cap="none" normalizeH="0" baseline="0" smtClean="0">
                        <a:ln>
                          <a:noFill/>
                        </a:ln>
                        <a:solidFill>
                          <a:schemeClr val="tx1"/>
                        </a:solidFill>
                        <a:effectLst/>
                        <a:latin typeface="Arial" pitchFamily="34" charset="0"/>
                        <a:ea typeface="Times New Roman" pitchFamily="18" charset="0"/>
                        <a:cs typeface="B Za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342900" marR="0" lvl="0" indent="-342900" algn="just"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ویرایش دیگری از مدل را به صورت جبری، تحت لیندو و یا ساختار </a:t>
                      </a:r>
                      <a:r>
                        <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MPS</a:t>
                      </a:r>
                      <a:r>
                        <a:rPr kumimoji="0" lang="fa-IR" sz="1200" b="1"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 تولید می کند. این فرمان می تواند برای شماره گذاری سطر ها و نمایش مدل به صورتی که کاربر بتواند راحت تر با آن کار کند، مورد استفاده قرار می گیرد. فرمان </a:t>
                      </a:r>
                      <a:r>
                        <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GEN</a:t>
                      </a:r>
                      <a:r>
                        <a:rPr kumimoji="0" lang="fa-IR" sz="1200" b="1"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 از پنجره فرمان نیز، دارای قابلیت مشابهی از این نوع است</a:t>
                      </a:r>
                      <a:endParaRPr kumimoji="0" lang="fa-IR" sz="1200" b="1" i="0" u="none" strike="noStrike" cap="none" normalizeH="0" baseline="0" smtClean="0">
                        <a:ln>
                          <a:noFill/>
                        </a:ln>
                        <a:solidFill>
                          <a:schemeClr val="tx1"/>
                        </a:solidFill>
                        <a:effectLst/>
                        <a:latin typeface="Arial" pitchFamily="34" charset="0"/>
                        <a:cs typeface="B Za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317500">
                <a:tc>
                  <a:txBody>
                    <a:body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Picture</a:t>
                      </a:r>
                      <a:endParaRPr kumimoji="0" lang="en-US" sz="1200" b="1" i="0" u="none" strike="noStrike" cap="none" normalizeH="0" baseline="0" smtClean="0">
                        <a:ln>
                          <a:noFill/>
                        </a:ln>
                        <a:solidFill>
                          <a:schemeClr val="tx1"/>
                        </a:solidFill>
                        <a:effectLst/>
                        <a:latin typeface="Arial" pitchFamily="34" charset="0"/>
                        <a:ea typeface="Times New Roman" pitchFamily="18" charset="0"/>
                        <a:cs typeface="B Za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مدل را بصورت ماتریسی نمایش می دهد</a:t>
                      </a:r>
                      <a:endParaRPr kumimoji="0" lang="fa-IR" sz="1200" b="1" i="0" u="none" strike="noStrike" cap="none" normalizeH="0" baseline="0" smtClean="0">
                        <a:ln>
                          <a:noFill/>
                        </a:ln>
                        <a:solidFill>
                          <a:schemeClr val="tx1"/>
                        </a:solidFill>
                        <a:effectLst/>
                        <a:latin typeface="Arial" pitchFamily="34" charset="0"/>
                        <a:ea typeface="Times New Roman" pitchFamily="18" charset="0"/>
                        <a:cs typeface="B Za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315913">
                <a:tc>
                  <a:txBody>
                    <a:body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Debug</a:t>
                      </a:r>
                      <a:endParaRPr kumimoji="0" lang="en-US" sz="1200" b="1" i="0" u="none" strike="noStrike" cap="none" normalizeH="0" baseline="0" smtClean="0">
                        <a:ln>
                          <a:noFill/>
                        </a:ln>
                        <a:solidFill>
                          <a:schemeClr val="tx1"/>
                        </a:solidFill>
                        <a:effectLst/>
                        <a:latin typeface="Arial" pitchFamily="34" charset="0"/>
                        <a:ea typeface="Times New Roman" pitchFamily="18" charset="0"/>
                        <a:cs typeface="B Za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خطاهای موجود در مدل را یافته و توضیح می دهد</a:t>
                      </a:r>
                      <a:endParaRPr kumimoji="0" lang="fa-IR" sz="1200" b="1" i="0" u="none" strike="noStrike" cap="none" normalizeH="0" baseline="0" smtClean="0">
                        <a:ln>
                          <a:noFill/>
                        </a:ln>
                        <a:solidFill>
                          <a:schemeClr val="tx1"/>
                        </a:solidFill>
                        <a:effectLst/>
                        <a:latin typeface="Arial" pitchFamily="34" charset="0"/>
                        <a:ea typeface="Times New Roman" pitchFamily="18" charset="0"/>
                        <a:cs typeface="B Za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350838">
                <a:tc>
                  <a:txBody>
                    <a:body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Model Statistics</a:t>
                      </a:r>
                      <a:endParaRPr kumimoji="0" lang="en-US" sz="1200" b="1" i="0" u="none" strike="noStrike" cap="none" normalizeH="0" baseline="0" smtClean="0">
                        <a:ln>
                          <a:noFill/>
                        </a:ln>
                        <a:solidFill>
                          <a:schemeClr val="tx1"/>
                        </a:solidFill>
                        <a:effectLst/>
                        <a:latin typeface="Arial" pitchFamily="34" charset="0"/>
                        <a:ea typeface="Times New Roman" pitchFamily="18" charset="0"/>
                        <a:cs typeface="B Za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اطلاعاتی راجع به مدل در اختیار قرار می دهد (مانند تعداد متغیرها، تعداد سطرها و...)</a:t>
                      </a:r>
                      <a:endParaRPr kumimoji="0" lang="fa-IR" sz="1200" b="1" i="0" u="none" strike="noStrike" cap="none" normalizeH="0" baseline="0" smtClean="0">
                        <a:ln>
                          <a:noFill/>
                        </a:ln>
                        <a:solidFill>
                          <a:schemeClr val="tx1"/>
                        </a:solidFill>
                        <a:effectLst/>
                        <a:latin typeface="Arial" pitchFamily="34" charset="0"/>
                        <a:ea typeface="Times New Roman" pitchFamily="18" charset="0"/>
                        <a:cs typeface="B Za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317500">
                <a:tc>
                  <a:txBody>
                    <a:body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Look</a:t>
                      </a:r>
                      <a:endParaRPr kumimoji="0" lang="en-US" sz="1200" b="1" i="0" u="none" strike="noStrike" cap="none" normalizeH="0" baseline="0" smtClean="0">
                        <a:ln>
                          <a:noFill/>
                        </a:ln>
                        <a:solidFill>
                          <a:schemeClr val="tx1"/>
                        </a:solidFill>
                        <a:effectLst/>
                        <a:latin typeface="Arial" pitchFamily="34" charset="0"/>
                        <a:ea typeface="Times New Roman" pitchFamily="18" charset="0"/>
                        <a:cs typeface="B Za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tx1"/>
                          </a:solidFill>
                          <a:effectLst/>
                          <a:latin typeface="Times New Roman" pitchFamily="18" charset="0"/>
                          <a:ea typeface="Times New Roman" pitchFamily="18" charset="0"/>
                          <a:cs typeface="B Zar" pitchFamily="2" charset="-78"/>
                        </a:rPr>
                        <a:t>تمام و یا قسمتی از سطرهای انتخابی  مدل را نمایش می دهد</a:t>
                      </a:r>
                      <a:endParaRPr kumimoji="0" lang="fa-IR" sz="1200" b="1" i="0" u="none" strike="noStrike" cap="none" normalizeH="0" baseline="0" dirty="0" smtClean="0">
                        <a:ln>
                          <a:noFill/>
                        </a:ln>
                        <a:solidFill>
                          <a:schemeClr val="tx1"/>
                        </a:solidFill>
                        <a:effectLst/>
                        <a:latin typeface="Arial" pitchFamily="34" charset="0"/>
                        <a:ea typeface="Times New Roman" pitchFamily="18" charset="0"/>
                        <a:cs typeface="B Za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bl>
          </a:graphicData>
        </a:graphic>
      </p:graphicFrame>
      <p:pic>
        <p:nvPicPr>
          <p:cNvPr id="7" name="Picture 159" descr="LINGO"/>
          <p:cNvPicPr>
            <a:picLocks noChangeAspect="1" noChangeArrowheads="1"/>
          </p:cNvPicPr>
          <p:nvPr/>
        </p:nvPicPr>
        <p:blipFill>
          <a:blip r:embed="rId3"/>
          <a:srcRect/>
          <a:stretch>
            <a:fillRect/>
          </a:stretch>
        </p:blipFill>
        <p:spPr bwMode="auto">
          <a:xfrm>
            <a:off x="1143000" y="1484745"/>
            <a:ext cx="7129462" cy="4941888"/>
          </a:xfrm>
          <a:prstGeom prst="rect">
            <a:avLst/>
          </a:prstGeom>
          <a:noFill/>
          <a:effectLst>
            <a:outerShdw dist="107763" dir="2700000" algn="ctr" rotWithShape="0">
              <a:schemeClr val="tx2">
                <a:alpha val="50000"/>
              </a:schemeClr>
            </a:outerShdw>
          </a:effectLst>
        </p:spPr>
      </p:pic>
      <p:sp>
        <p:nvSpPr>
          <p:cNvPr id="8" name="Slide Number Placeholder 7"/>
          <p:cNvSpPr>
            <a:spLocks noGrp="1"/>
          </p:cNvSpPr>
          <p:nvPr>
            <p:ph type="sldNum" sz="quarter" idx="12"/>
          </p:nvPr>
        </p:nvSpPr>
        <p:spPr/>
        <p:txBody>
          <a:bodyPr/>
          <a:lstStyle/>
          <a:p>
            <a:pPr>
              <a:defRPr/>
            </a:pPr>
            <a:r>
              <a:rPr lang="fa-IR" dirty="0" smtClean="0">
                <a:solidFill>
                  <a:schemeClr val="tx1"/>
                </a:solidFill>
              </a:rPr>
              <a:t>21-7</a:t>
            </a:r>
            <a:endParaRPr lang="fr-FR" dirty="0">
              <a:solidFill>
                <a:schemeClr val="tx1"/>
              </a:solidFill>
            </a:endParaRPr>
          </a:p>
        </p:txBody>
      </p:sp>
    </p:spTree>
    <p:extLst>
      <p:ext uri="{BB962C8B-B14F-4D97-AF65-F5344CB8AC3E}">
        <p14:creationId xmlns:p14="http://schemas.microsoft.com/office/powerpoint/2010/main" val="172118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2000"/>
                                        <p:tgtEl>
                                          <p:spTgt spid="7"/>
                                        </p:tgtEl>
                                        <p:attrNameLst>
                                          <p:attrName>ppt_x</p:attrName>
                                        </p:attrNameLst>
                                      </p:cBhvr>
                                      <p:tavLst>
                                        <p:tav tm="0">
                                          <p:val>
                                            <p:strVal val="ppt_x"/>
                                          </p:val>
                                        </p:tav>
                                        <p:tav tm="100000">
                                          <p:val>
                                            <p:strVal val="ppt_x"/>
                                          </p:val>
                                        </p:tav>
                                      </p:tavLst>
                                    </p:anim>
                                    <p:anim calcmode="lin" valueType="num">
                                      <p:cBhvr additive="base">
                                        <p:cTn id="14" dur="2000"/>
                                        <p:tgtEl>
                                          <p:spTgt spid="7"/>
                                        </p:tgtEl>
                                        <p:attrNameLst>
                                          <p:attrName>ppt_y</p:attrName>
                                        </p:attrNameLst>
                                      </p:cBhvr>
                                      <p:tavLst>
                                        <p:tav tm="0">
                                          <p:val>
                                            <p:strVal val="ppt_y"/>
                                          </p:val>
                                        </p:tav>
                                        <p:tav tm="100000">
                                          <p:val>
                                            <p:strVal val="1+ppt_h/2"/>
                                          </p:val>
                                        </p:tav>
                                      </p:tavLst>
                                    </p:anim>
                                    <p:set>
                                      <p:cBhvr>
                                        <p:cTn id="15" dur="1" fill="hold">
                                          <p:stCondLst>
                                            <p:cond delay="1999"/>
                                          </p:stCondLst>
                                        </p:cTn>
                                        <p:tgtEl>
                                          <p:spTgt spid="7"/>
                                        </p:tgtEl>
                                        <p:attrNameLst>
                                          <p:attrName>style.visibility</p:attrName>
                                        </p:attrNameLst>
                                      </p:cBhvr>
                                      <p:to>
                                        <p:strVal val="hidden"/>
                                      </p:to>
                                    </p:set>
                                  </p:childTnLst>
                                </p:cTn>
                              </p:par>
                              <p:par>
                                <p:cTn id="16" presetID="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000" fill="hold"/>
                                        <p:tgtEl>
                                          <p:spTgt spid="6"/>
                                        </p:tgtEl>
                                        <p:attrNameLst>
                                          <p:attrName>ppt_x</p:attrName>
                                        </p:attrNameLst>
                                      </p:cBhvr>
                                      <p:tavLst>
                                        <p:tav tm="0">
                                          <p:val>
                                            <p:strVal val="#ppt_x"/>
                                          </p:val>
                                        </p:tav>
                                        <p:tav tm="100000">
                                          <p:val>
                                            <p:strVal val="#ppt_x"/>
                                          </p:val>
                                        </p:tav>
                                      </p:tavLst>
                                    </p:anim>
                                    <p:anim calcmode="lin" valueType="num">
                                      <p:cBhvr additive="base">
                                        <p:cTn id="19"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2"/>
          <p:cNvSpPr txBox="1">
            <a:spLocks/>
          </p:cNvSpPr>
          <p:nvPr/>
        </p:nvSpPr>
        <p:spPr bwMode="auto">
          <a:xfrm>
            <a:off x="762000" y="269632"/>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r"/>
            <a:r>
              <a:rPr lang="fa-IR" smtClean="0">
                <a:cs typeface="B Nazanin" pitchFamily="2" charset="-78"/>
              </a:rPr>
              <a:t>کلیات برنامه نویسی </a:t>
            </a:r>
            <a:endParaRPr lang="fa-IR" dirty="0"/>
          </a:p>
        </p:txBody>
      </p:sp>
      <p:sp>
        <p:nvSpPr>
          <p:cNvPr id="9" name="Content Placeholder 1"/>
          <p:cNvSpPr txBox="1">
            <a:spLocks/>
          </p:cNvSpPr>
          <p:nvPr/>
        </p:nvSpPr>
        <p:spPr bwMode="auto">
          <a:xfrm>
            <a:off x="762000" y="1412632"/>
            <a:ext cx="80772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buClr>
                <a:srgbClr val="FFFF00"/>
              </a:buClr>
              <a:buFont typeface="Wingdings" pitchFamily="2" charset="2"/>
              <a:buChar char="v"/>
            </a:pPr>
            <a:r>
              <a:rPr lang="fa-IR" dirty="0" smtClean="0">
                <a:cs typeface="B Zar" pitchFamily="2" charset="-78"/>
              </a:rPr>
              <a:t>در لینگو هر عبارت با یک </a:t>
            </a:r>
            <a:r>
              <a:rPr lang="en-US" dirty="0" smtClean="0">
                <a:latin typeface="Times New Roman" pitchFamily="18" charset="0"/>
                <a:cs typeface="B Zar" pitchFamily="2" charset="-78"/>
              </a:rPr>
              <a:t>“ ; ”</a:t>
            </a:r>
            <a:r>
              <a:rPr lang="fa-IR" dirty="0" smtClean="0">
                <a:cs typeface="B Zar" pitchFamily="2" charset="-78"/>
              </a:rPr>
              <a:t> پایان می یابد؛</a:t>
            </a:r>
          </a:p>
          <a:p>
            <a:pPr algn="r" rtl="1">
              <a:buClr>
                <a:srgbClr val="FFFF00"/>
              </a:buClr>
              <a:buFont typeface="Wingdings" pitchFamily="2" charset="2"/>
              <a:buChar char="v"/>
            </a:pPr>
            <a:r>
              <a:rPr lang="fa-IR" dirty="0" smtClean="0">
                <a:cs typeface="B Zar" pitchFamily="2" charset="-78"/>
              </a:rPr>
              <a:t> هرگاه بخواهیم یک عبارت توضیحی به متن  برنامه بیافزاییم کافیست در ابتدای عبارت از علامت تعجب ( ! ) استفاده کنیم. این توضیحات نیز به </a:t>
            </a:r>
            <a:r>
              <a:rPr lang="en-US" dirty="0" smtClean="0">
                <a:latin typeface="Times New Roman" pitchFamily="18" charset="0"/>
                <a:cs typeface="B Zar" pitchFamily="2" charset="-78"/>
              </a:rPr>
              <a:t>“ ; ”</a:t>
            </a:r>
            <a:r>
              <a:rPr lang="fa-IR" dirty="0" smtClean="0">
                <a:cs typeface="B Zar" pitchFamily="2" charset="-78"/>
              </a:rPr>
              <a:t> ختم می شوند؛</a:t>
            </a:r>
          </a:p>
          <a:p>
            <a:pPr algn="r" rtl="1">
              <a:buClr>
                <a:srgbClr val="FFFF00"/>
              </a:buClr>
              <a:buFont typeface="Wingdings" pitchFamily="2" charset="2"/>
              <a:buChar char="v"/>
            </a:pPr>
            <a:r>
              <a:rPr lang="fa-IR" dirty="0" smtClean="0">
                <a:cs typeface="B Zar" pitchFamily="2" charset="-78"/>
              </a:rPr>
              <a:t> کلیه عبارات متنی که مابین ( ! ) و </a:t>
            </a:r>
            <a:r>
              <a:rPr lang="en-US" dirty="0" smtClean="0">
                <a:latin typeface="Times New Roman" pitchFamily="18" charset="0"/>
                <a:cs typeface="B Zar" pitchFamily="2" charset="-78"/>
              </a:rPr>
              <a:t>“ ; ”</a:t>
            </a:r>
            <a:r>
              <a:rPr lang="fa-IR" dirty="0" smtClean="0">
                <a:cs typeface="B Zar" pitchFamily="2" charset="-78"/>
              </a:rPr>
              <a:t> نوشته می شوند از سوی لینگو نادیده گرفته می شوند؛</a:t>
            </a:r>
          </a:p>
          <a:p>
            <a:pPr algn="r" rtl="1">
              <a:buClr>
                <a:srgbClr val="FFFF00"/>
              </a:buClr>
              <a:buFont typeface="Wingdings" pitchFamily="2" charset="2"/>
              <a:buChar char="v"/>
            </a:pPr>
            <a:r>
              <a:rPr lang="fa-IR" dirty="0" smtClean="0">
                <a:cs typeface="B Zar" pitchFamily="2" charset="-78"/>
              </a:rPr>
              <a:t> لینگو به بزرگ یا کوچک بودن حروف حساس نیست؛</a:t>
            </a:r>
          </a:p>
          <a:p>
            <a:pPr algn="r" rtl="1"/>
            <a:endParaRPr lang="fa-IR" dirty="0">
              <a:latin typeface="Times New Roman" pitchFamily="18" charset="0"/>
              <a:cs typeface="B Nazanin" pitchFamily="2" charset="-78"/>
            </a:endParaRPr>
          </a:p>
        </p:txBody>
      </p:sp>
      <p:sp>
        <p:nvSpPr>
          <p:cNvPr id="5" name="Slide Number Placeholder 4"/>
          <p:cNvSpPr>
            <a:spLocks noGrp="1"/>
          </p:cNvSpPr>
          <p:nvPr>
            <p:ph type="sldNum" sz="quarter" idx="12"/>
          </p:nvPr>
        </p:nvSpPr>
        <p:spPr/>
        <p:txBody>
          <a:bodyPr/>
          <a:lstStyle/>
          <a:p>
            <a:pPr>
              <a:defRPr/>
            </a:pPr>
            <a:r>
              <a:rPr lang="fa-IR" dirty="0" smtClean="0">
                <a:solidFill>
                  <a:schemeClr val="tx1"/>
                </a:solidFill>
              </a:rPr>
              <a:t>21-8</a:t>
            </a:r>
            <a:endParaRPr lang="fr-FR" dirty="0">
              <a:solidFill>
                <a:schemeClr val="tx1"/>
              </a:solidFill>
            </a:endParaRPr>
          </a:p>
        </p:txBody>
      </p:sp>
    </p:spTree>
    <p:extLst>
      <p:ext uri="{BB962C8B-B14F-4D97-AF65-F5344CB8AC3E}">
        <p14:creationId xmlns:p14="http://schemas.microsoft.com/office/powerpoint/2010/main" val="2168743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2"/>
          <p:cNvSpPr txBox="1">
            <a:spLocks/>
          </p:cNvSpPr>
          <p:nvPr/>
        </p:nvSpPr>
        <p:spPr bwMode="auto">
          <a:xfrm>
            <a:off x="762000" y="269632"/>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r"/>
            <a:r>
              <a:rPr lang="fa-IR" smtClean="0">
                <a:cs typeface="B Nazanin" pitchFamily="2" charset="-78"/>
              </a:rPr>
              <a:t>کلیات برنامه نویسی (ادامه)</a:t>
            </a:r>
            <a:endParaRPr lang="fa-IR" dirty="0"/>
          </a:p>
        </p:txBody>
      </p:sp>
      <p:sp>
        <p:nvSpPr>
          <p:cNvPr id="6" name="Rectangle 5"/>
          <p:cNvSpPr/>
          <p:nvPr/>
        </p:nvSpPr>
        <p:spPr>
          <a:xfrm>
            <a:off x="2133600" y="1291262"/>
            <a:ext cx="6705600" cy="1754326"/>
          </a:xfrm>
          <a:prstGeom prst="rect">
            <a:avLst/>
          </a:prstGeom>
        </p:spPr>
        <p:txBody>
          <a:bodyPr wrap="square">
            <a:spAutoFit/>
          </a:bodyPr>
          <a:lstStyle/>
          <a:p>
            <a:pPr marL="342900" lvl="0" indent="-342900" algn="r" rtl="1">
              <a:lnSpc>
                <a:spcPct val="150000"/>
              </a:lnSpc>
              <a:buFont typeface="Symbol"/>
              <a:buChar char=""/>
              <a:tabLst>
                <a:tab pos="142240" algn="l"/>
                <a:tab pos="228600" algn="l"/>
              </a:tabLst>
            </a:pPr>
            <a:r>
              <a:rPr lang="fa-IR" sz="2400" b="1" dirty="0" smtClean="0">
                <a:latin typeface="Times New Roman"/>
                <a:ea typeface="Times New Roman"/>
                <a:cs typeface="B Mitra"/>
              </a:rPr>
              <a:t>نوشتن تابع هدف :</a:t>
            </a:r>
            <a:endParaRPr lang="en-US" sz="2400" dirty="0" smtClean="0">
              <a:latin typeface="Times New Roman"/>
              <a:ea typeface="Times New Roman"/>
            </a:endParaRPr>
          </a:p>
          <a:p>
            <a:pPr marL="4445" indent="0" algn="just" rtl="1">
              <a:lnSpc>
                <a:spcPct val="150000"/>
              </a:lnSpc>
              <a:buNone/>
            </a:pPr>
            <a:r>
              <a:rPr lang="fa-IR" sz="2400" dirty="0" smtClean="0">
                <a:latin typeface="Times New Roman"/>
                <a:ea typeface="Times New Roman"/>
                <a:cs typeface="B Mitra"/>
              </a:rPr>
              <a:t>تابع هدف بسته به اينکه به صورت حداکثرسازی يا حداقل سازی باشد ،  به شکل " </a:t>
            </a:r>
            <a:r>
              <a:rPr lang="en-US" sz="2400" i="1" dirty="0" smtClean="0">
                <a:latin typeface="Times New Roman"/>
                <a:ea typeface="Times New Roman"/>
                <a:cs typeface="B Mitra"/>
              </a:rPr>
              <a:t>Max = …</a:t>
            </a:r>
            <a:r>
              <a:rPr lang="en-US" sz="2400" i="1" dirty="0" smtClean="0">
                <a:latin typeface="B Mitra"/>
                <a:ea typeface="Times New Roman"/>
              </a:rPr>
              <a:t> </a:t>
            </a:r>
            <a:r>
              <a:rPr lang="fa-IR" sz="2400" dirty="0" smtClean="0">
                <a:latin typeface="Times New Roman"/>
                <a:ea typeface="Times New Roman"/>
                <a:cs typeface="B Mitra"/>
              </a:rPr>
              <a:t>" يا " </a:t>
            </a:r>
            <a:r>
              <a:rPr lang="en-US" sz="2400" i="1" dirty="0" smtClean="0">
                <a:latin typeface="Times New Roman"/>
                <a:ea typeface="Times New Roman"/>
                <a:cs typeface="B Mitra"/>
              </a:rPr>
              <a:t>Min = …</a:t>
            </a:r>
            <a:r>
              <a:rPr lang="en-US" sz="2400" i="1" dirty="0" smtClean="0">
                <a:latin typeface="B Mitra"/>
                <a:ea typeface="Times New Roman"/>
              </a:rPr>
              <a:t> </a:t>
            </a:r>
            <a:r>
              <a:rPr lang="fa-IR" sz="2400" dirty="0" smtClean="0">
                <a:latin typeface="Times New Roman"/>
                <a:ea typeface="Times New Roman"/>
                <a:cs typeface="B Mitra"/>
              </a:rPr>
              <a:t>" نوشته می شود.</a:t>
            </a:r>
            <a:endParaRPr lang="en-US" sz="2400" dirty="0">
              <a:latin typeface="Times New Roman"/>
              <a:ea typeface="Times New Roman"/>
            </a:endParaRPr>
          </a:p>
        </p:txBody>
      </p:sp>
      <p:pic>
        <p:nvPicPr>
          <p:cNvPr id="11" name="Picture 10" descr="lingo_logo.gif">
            <a:hlinkClick r:id="rId3" action="ppaction://hlinkfile"/>
          </p:cNvPr>
          <p:cNvPicPr>
            <a:picLocks noChangeAspect="1"/>
          </p:cNvPicPr>
          <p:nvPr/>
        </p:nvPicPr>
        <p:blipFill>
          <a:blip r:embed="rId4"/>
          <a:stretch>
            <a:fillRect/>
          </a:stretch>
        </p:blipFill>
        <p:spPr>
          <a:xfrm>
            <a:off x="-3595718" y="6603553"/>
            <a:ext cx="571498" cy="279399"/>
          </a:xfrm>
          <a:prstGeom prst="rect">
            <a:avLst/>
          </a:prstGeom>
        </p:spPr>
      </p:pic>
      <p:sp>
        <p:nvSpPr>
          <p:cNvPr id="7" name="Slide Number Placeholder 6"/>
          <p:cNvSpPr>
            <a:spLocks noGrp="1"/>
          </p:cNvSpPr>
          <p:nvPr>
            <p:ph type="sldNum" sz="quarter" idx="12"/>
          </p:nvPr>
        </p:nvSpPr>
        <p:spPr/>
        <p:txBody>
          <a:bodyPr/>
          <a:lstStyle/>
          <a:p>
            <a:pPr>
              <a:defRPr/>
            </a:pPr>
            <a:r>
              <a:rPr lang="fa-IR" dirty="0" smtClean="0">
                <a:solidFill>
                  <a:schemeClr val="tx1"/>
                </a:solidFill>
              </a:rPr>
              <a:t>21- 9</a:t>
            </a:r>
            <a:endParaRPr lang="fr-FR" dirty="0">
              <a:solidFill>
                <a:schemeClr val="tx1"/>
              </a:solidFill>
            </a:endParaRPr>
          </a:p>
        </p:txBody>
      </p:sp>
    </p:spTree>
    <p:extLst>
      <p:ext uri="{BB962C8B-B14F-4D97-AF65-F5344CB8AC3E}">
        <p14:creationId xmlns:p14="http://schemas.microsoft.com/office/powerpoint/2010/main" val="3389187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242</TotalTime>
  <Words>1378</Words>
  <Application>Microsoft Office PowerPoint</Application>
  <PresentationFormat>On-screen Show (4:3)</PresentationFormat>
  <Paragraphs>236</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Theme</vt:lpstr>
      <vt:lpstr>PRESENTATION  NAME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monire</dc:creator>
  <cp:lastModifiedBy>monire</cp:lastModifiedBy>
  <cp:revision>39</cp:revision>
  <dcterms:created xsi:type="dcterms:W3CDTF">2013-03-11T08:30:15Z</dcterms:created>
  <dcterms:modified xsi:type="dcterms:W3CDTF">2013-03-11T13:18:26Z</dcterms:modified>
</cp:coreProperties>
</file>