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62" r:id="rId3"/>
    <p:sldId id="256" r:id="rId4"/>
    <p:sldId id="257" r:id="rId5"/>
    <p:sldId id="258" r:id="rId6"/>
    <p:sldId id="260" r:id="rId7"/>
    <p:sldId id="261" r:id="rId8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B Yekan" pitchFamily="2" charset="-78"/>
      <p:regular r:id="rId13"/>
    </p:embeddedFont>
    <p:embeddedFont>
      <p:font typeface="Broadway" pitchFamily="82" charset="0"/>
      <p:regular r:id="rId14"/>
    </p:embeddedFont>
    <p:embeddedFont>
      <p:font typeface="IRNazanin" pitchFamily="2" charset="-78"/>
      <p:regular r:id="rId15"/>
      <p:bold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MTYxf0gLiBV0PjNvds6kQ==" hashData="ZOvmuwc9OpxVCbl0a15EkXfy4v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CDCDCD"/>
  </p:clrMru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2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3E7E-887B-41C8-9EF5-A72187A17E81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0A77-1C43-4FB3-8BF2-E0BD8D45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2.gif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gif"/><Relationship Id="rId1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25.jpe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473" y="476672"/>
            <a:ext cx="5909118" cy="6192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6309320"/>
            <a:ext cx="6624736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1640" y="0"/>
            <a:ext cx="6624736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-2367138" y="2367136"/>
            <a:ext cx="6858002" cy="21237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473116" y="2187116"/>
            <a:ext cx="6858000" cy="24837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endelejevs_periodiska_system_18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2676" y="2231400"/>
            <a:ext cx="4003448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Albert_Einstein_photo_1921.jpg"/>
          <p:cNvPicPr>
            <a:picLocks noChangeAspect="1"/>
          </p:cNvPicPr>
          <p:nvPr/>
        </p:nvPicPr>
        <p:blipFill>
          <a:blip r:embed="rId3" cstate="print"/>
          <a:srcRect l="35327" r="31026"/>
          <a:stretch>
            <a:fillRect/>
          </a:stretch>
        </p:blipFill>
        <p:spPr>
          <a:xfrm flipH="1">
            <a:off x="7572396" y="0"/>
            <a:ext cx="1428760" cy="6858000"/>
          </a:xfrm>
          <a:prstGeom prst="rect">
            <a:avLst/>
          </a:prstGeom>
        </p:spPr>
      </p:pic>
      <p:pic>
        <p:nvPicPr>
          <p:cNvPr id="6" name="Picture 5" descr="DIMendeleevCab.jpg"/>
          <p:cNvPicPr>
            <a:picLocks noChangeAspect="1"/>
          </p:cNvPicPr>
          <p:nvPr/>
        </p:nvPicPr>
        <p:blipFill>
          <a:blip r:embed="rId4" cstate="print"/>
          <a:srcRect l="33589" t="14583" r="41413"/>
          <a:stretch>
            <a:fillRect/>
          </a:stretch>
        </p:blipFill>
        <p:spPr>
          <a:xfrm flipH="1">
            <a:off x="142844" y="0"/>
            <a:ext cx="1428760" cy="6858000"/>
          </a:xfrm>
          <a:prstGeom prst="rect">
            <a:avLst/>
          </a:prstGeom>
        </p:spPr>
      </p:pic>
      <p:pic>
        <p:nvPicPr>
          <p:cNvPr id="15" name="Picture 14" descr="600px-Ouroboros-simpl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9746" y="2079000"/>
            <a:ext cx="2704508" cy="2700000"/>
          </a:xfrm>
          <a:prstGeom prst="rect">
            <a:avLst/>
          </a:prstGeom>
        </p:spPr>
      </p:pic>
      <p:pic>
        <p:nvPicPr>
          <p:cNvPr id="16" name="Picture 15" descr="Telluric_screw_of_De_Chancourtoi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215" y="1629000"/>
            <a:ext cx="204557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1702801" y="2606710"/>
          <a:ext cx="5738398" cy="1644580"/>
        </p:xfrm>
        <a:graphic>
          <a:graphicData uri="http://schemas.openxmlformats.org/drawingml/2006/table">
            <a:tbl>
              <a:tblPr/>
              <a:tblGrid>
                <a:gridCol w="484413"/>
                <a:gridCol w="707445"/>
                <a:gridCol w="697353"/>
                <a:gridCol w="661022"/>
                <a:gridCol w="624691"/>
                <a:gridCol w="624691"/>
                <a:gridCol w="661022"/>
                <a:gridCol w="1277761"/>
              </a:tblGrid>
              <a:tr h="234940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30276" marR="30276" marT="30276" marB="302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Valence IV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Valence III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Valence II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Valence I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Valence I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Valence II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The mass difference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I line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u="none">
                        <a:solidFill>
                          <a:schemeClr val="tx1"/>
                        </a:solidFill>
                      </a:endParaRP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u="none">
                        <a:solidFill>
                          <a:schemeClr val="tx1"/>
                        </a:solidFill>
                      </a:endParaRP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Li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Be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~16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II line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Mg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~16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III line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Cl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Ca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~45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IV line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u="none">
                        <a:solidFill>
                          <a:schemeClr val="tx1"/>
                        </a:solidFill>
                      </a:endParaRP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As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Se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Br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Rb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Sr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~45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V line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Sn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Sb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Te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Cs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Ba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~90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0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VI line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Pb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Bi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u="none">
                        <a:solidFill>
                          <a:schemeClr val="tx1"/>
                        </a:solidFill>
                      </a:endParaRP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Tl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~90</a:t>
                      </a:r>
                    </a:p>
                  </a:txBody>
                  <a:tcPr marL="30276" marR="30276" marT="30276" marB="302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0" descr="Newlands_periodiska_system_186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3800" y="2654124"/>
            <a:ext cx="5576400" cy="160075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Mendeleev's_1869_periodic_tab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81322" y="1719000"/>
            <a:ext cx="2781356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6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Mendelejevs_periodiska_system_187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64082" y="2079000"/>
            <a:ext cx="5415836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 descr="ShortPT2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36739" y="1719000"/>
            <a:ext cx="4470523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704px-Elementspiral_(polyatomic).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65600" y="1719000"/>
            <a:ext cx="4012800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 descr="Antoine_lavoisier.jpg"/>
          <p:cNvPicPr>
            <a:picLocks noChangeAspect="1"/>
          </p:cNvPicPr>
          <p:nvPr/>
        </p:nvPicPr>
        <p:blipFill>
          <a:blip r:embed="rId12" cstate="print"/>
          <a:srcRect l="6282" r="5207"/>
          <a:stretch>
            <a:fillRect/>
          </a:stretch>
        </p:blipFill>
        <p:spPr>
          <a:xfrm flipH="1">
            <a:off x="6400605" y="97298"/>
            <a:ext cx="1062640" cy="126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dober.jpg"/>
          <p:cNvPicPr>
            <a:picLocks noChangeAspect="1"/>
          </p:cNvPicPr>
          <p:nvPr/>
        </p:nvPicPr>
        <p:blipFill>
          <a:blip r:embed="rId13" cstate="print"/>
          <a:srcRect l="7325" t="10653" r="18074" b="19653"/>
          <a:stretch>
            <a:fillRect/>
          </a:stretch>
        </p:blipFill>
        <p:spPr>
          <a:xfrm>
            <a:off x="5198831" y="97298"/>
            <a:ext cx="1062640" cy="126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Leopold_Gmelin.jpg"/>
          <p:cNvPicPr>
            <a:picLocks noChangeAspect="1"/>
          </p:cNvPicPr>
          <p:nvPr/>
        </p:nvPicPr>
        <p:blipFill>
          <a:blip r:embed="rId14" cstate="print"/>
          <a:srcRect l="1072"/>
          <a:stretch>
            <a:fillRect/>
          </a:stretch>
        </p:blipFill>
        <p:spPr>
          <a:xfrm flipH="1">
            <a:off x="4059566" y="97298"/>
            <a:ext cx="1000132" cy="126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Jean_Baptiste_André_Duma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97388" y="97298"/>
            <a:ext cx="1023045" cy="126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Frkekulé.jpg"/>
          <p:cNvPicPr>
            <a:picLocks noChangeAspect="1"/>
          </p:cNvPicPr>
          <p:nvPr/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1672630" y="97298"/>
            <a:ext cx="1085625" cy="126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6362893" y="5512297"/>
            <a:ext cx="1138065" cy="1260001"/>
            <a:chOff x="6357950" y="5357825"/>
            <a:chExt cx="1138065" cy="1260001"/>
          </a:xfrm>
        </p:grpSpPr>
        <p:sp>
          <p:nvSpPr>
            <p:cNvPr id="23" name="Oval 22"/>
            <p:cNvSpPr/>
            <p:nvPr/>
          </p:nvSpPr>
          <p:spPr>
            <a:xfrm>
              <a:off x="6357950" y="5357826"/>
              <a:ext cx="1137600" cy="1260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Alexandre-Emile_Béguyer_de_Chancourtois.jpg"/>
            <p:cNvPicPr>
              <a:picLocks noChangeAspect="1"/>
            </p:cNvPicPr>
            <p:nvPr/>
          </p:nvPicPr>
          <p:blipFill>
            <a:blip r:embed="rId17" cstate="print"/>
            <a:srcRect l="-7983" r="-3778" b="12120"/>
            <a:stretch>
              <a:fillRect/>
            </a:stretch>
          </p:blipFill>
          <p:spPr>
            <a:xfrm>
              <a:off x="6357950" y="5357825"/>
              <a:ext cx="1138065" cy="126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5" name="Content Placeholder 6" descr="Lmeyer.jpg"/>
          <p:cNvPicPr>
            <a:picLocks noChangeAspect="1"/>
          </p:cNvPicPr>
          <p:nvPr/>
        </p:nvPicPr>
        <p:blipFill>
          <a:blip r:embed="rId18" cstate="print">
            <a:grayscl/>
          </a:blip>
          <a:stretch>
            <a:fillRect/>
          </a:stretch>
        </p:blipFill>
        <p:spPr>
          <a:xfrm flipH="1">
            <a:off x="5237239" y="5512297"/>
            <a:ext cx="1063376" cy="126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D:\بلورشناسی\عکس\WilliamOdling_tcm18-75110.jpg"/>
          <p:cNvPicPr>
            <a:picLocks noChangeAspect="1" noChangeArrowheads="1"/>
          </p:cNvPicPr>
          <p:nvPr/>
        </p:nvPicPr>
        <p:blipFill>
          <a:blip r:embed="rId19" cstate="print">
            <a:grayscl/>
          </a:blip>
          <a:srcRect b="6834"/>
          <a:stretch>
            <a:fillRect/>
          </a:stretch>
        </p:blipFill>
        <p:spPr bwMode="auto">
          <a:xfrm>
            <a:off x="4007394" y="5512297"/>
            <a:ext cx="1167567" cy="12600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9" name="Group 28"/>
          <p:cNvGrpSpPr/>
          <p:nvPr/>
        </p:nvGrpSpPr>
        <p:grpSpPr>
          <a:xfrm>
            <a:off x="2850120" y="5512297"/>
            <a:ext cx="1094996" cy="1260000"/>
            <a:chOff x="2323284" y="5299330"/>
            <a:chExt cx="1094996" cy="1260000"/>
          </a:xfrm>
        </p:grpSpPr>
        <p:sp>
          <p:nvSpPr>
            <p:cNvPr id="28" name="Oval 27"/>
            <p:cNvSpPr/>
            <p:nvPr/>
          </p:nvSpPr>
          <p:spPr>
            <a:xfrm>
              <a:off x="2323582" y="5299330"/>
              <a:ext cx="1094400" cy="1260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John_Alexander_Reina_Newlands.jpg"/>
            <p:cNvPicPr>
              <a:picLocks noChangeAspect="1"/>
            </p:cNvPicPr>
            <p:nvPr/>
          </p:nvPicPr>
          <p:blipFill>
            <a:blip r:embed="rId20" cstate="print"/>
            <a:srcRect l="-9141" r="-337" b="8381"/>
            <a:stretch>
              <a:fillRect/>
            </a:stretch>
          </p:blipFill>
          <p:spPr>
            <a:xfrm flipH="1">
              <a:off x="2323284" y="5299330"/>
              <a:ext cx="1094996" cy="126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3" name="Group 32"/>
          <p:cNvGrpSpPr/>
          <p:nvPr/>
        </p:nvGrpSpPr>
        <p:grpSpPr>
          <a:xfrm>
            <a:off x="1643042" y="5491073"/>
            <a:ext cx="1144800" cy="1281224"/>
            <a:chOff x="1643042" y="5312272"/>
            <a:chExt cx="1144800" cy="1281224"/>
          </a:xfrm>
        </p:grpSpPr>
        <p:sp>
          <p:nvSpPr>
            <p:cNvPr id="32" name="Oval 31"/>
            <p:cNvSpPr/>
            <p:nvPr/>
          </p:nvSpPr>
          <p:spPr>
            <a:xfrm>
              <a:off x="1643042" y="5312272"/>
              <a:ext cx="1144800" cy="12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tx1">
                    <a:lumMod val="65000"/>
                    <a:lumOff val="35000"/>
                    <a:tint val="44500"/>
                    <a:satMod val="160000"/>
                  </a:schemeClr>
                </a:gs>
                <a:gs pos="100000">
                  <a:schemeClr val="tx1">
                    <a:lumMod val="65000"/>
                    <a:lumOff val="3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Gustavus_Detlef_Hinrichs_1868.jpg"/>
            <p:cNvPicPr>
              <a:picLocks noChangeAspect="1"/>
            </p:cNvPicPr>
            <p:nvPr/>
          </p:nvPicPr>
          <p:blipFill>
            <a:blip r:embed="rId21" cstate="print"/>
            <a:srcRect l="-7292" r="-9383" b="20624"/>
            <a:stretch>
              <a:fillRect/>
            </a:stretch>
          </p:blipFill>
          <p:spPr>
            <a:xfrm flipH="1">
              <a:off x="1643042" y="5333496"/>
              <a:ext cx="1143008" cy="12600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9" name="Group 38"/>
          <p:cNvGrpSpPr/>
          <p:nvPr/>
        </p:nvGrpSpPr>
        <p:grpSpPr>
          <a:xfrm>
            <a:off x="290860" y="620688"/>
            <a:ext cx="8609906" cy="5616624"/>
            <a:chOff x="531785" y="412724"/>
            <a:chExt cx="8128056" cy="5302292"/>
          </a:xfrm>
        </p:grpSpPr>
        <p:pic>
          <p:nvPicPr>
            <p:cNvPr id="31" name="Picture 30" descr="800px-Periodic_table_fa.svg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1785" y="1142984"/>
              <a:ext cx="8128056" cy="457203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736402" y="412724"/>
              <a:ext cx="34676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cs typeface="B Yekan" pitchFamily="2" charset="-78"/>
                </a:rPr>
                <a:t>جدول تناوبی عناصر</a:t>
              </a:r>
              <a:endParaRPr lang="en-US" sz="3600" dirty="0">
                <a:cs typeface="B Yekan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212028" y="2638902"/>
            <a:ext cx="3530012" cy="4104272"/>
          </a:xfrm>
          <a:prstGeom prst="rect">
            <a:avLst/>
          </a:prstGeom>
        </p:spPr>
      </p:pic>
      <p:pic>
        <p:nvPicPr>
          <p:cNvPr id="13" name="Picture 12" descr="Cadm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436" y="2633610"/>
            <a:ext cx="3571900" cy="41529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15206" y="214290"/>
            <a:ext cx="1650716" cy="2000264"/>
            <a:chOff x="6929454" y="357166"/>
            <a:chExt cx="1650716" cy="2000264"/>
          </a:xfrm>
        </p:grpSpPr>
        <p:pic>
          <p:nvPicPr>
            <p:cNvPr id="7" name="Picture 6" descr="Friedrich_Strohmeyer.jpg"/>
            <p:cNvPicPr>
              <a:picLocks noChangeAspect="1"/>
            </p:cNvPicPr>
            <p:nvPr/>
          </p:nvPicPr>
          <p:blipFill>
            <a:blip r:embed="rId4" cstate="print"/>
            <a:srcRect l="7966" b="31195"/>
            <a:stretch>
              <a:fillRect/>
            </a:stretch>
          </p:blipFill>
          <p:spPr>
            <a:xfrm>
              <a:off x="6929454" y="357166"/>
              <a:ext cx="1485687" cy="162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7000892" y="1988098"/>
              <a:ext cx="1579278" cy="369332"/>
            </a:xfrm>
            <a:prstGeom prst="rect">
              <a:avLst/>
            </a:prstGeom>
            <a:noFill/>
            <a:scene3d>
              <a:camera prst="orthographicFront">
                <a:rot lat="0" lon="0" rev="36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a-IR" dirty="0" smtClean="0">
                  <a:cs typeface="B Yekan" pitchFamily="2" charset="-78"/>
                </a:rPr>
                <a:t>تاریخچه و خواص</a:t>
              </a:r>
              <a:endParaRPr lang="en-US" dirty="0">
                <a:cs typeface="B Yekan" pitchFamily="2" charset="-7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29058" y="2285992"/>
            <a:ext cx="2625158" cy="1828870"/>
            <a:chOff x="6286512" y="4786322"/>
            <a:chExt cx="2625158" cy="1828870"/>
          </a:xfrm>
        </p:grpSpPr>
        <p:sp>
          <p:nvSpPr>
            <p:cNvPr id="12" name="TextBox 11"/>
            <p:cNvSpPr txBox="1"/>
            <p:nvPr/>
          </p:nvSpPr>
          <p:spPr>
            <a:xfrm>
              <a:off x="6954640" y="6215082"/>
              <a:ext cx="974946" cy="400110"/>
            </a:xfrm>
            <a:prstGeom prst="rect">
              <a:avLst/>
            </a:prstGeom>
            <a:noFill/>
            <a:scene3d>
              <a:camera prst="orthographicFront">
                <a:rot lat="0" lon="0" rev="20999999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2000" dirty="0" smtClean="0">
                  <a:cs typeface="B Yekan" pitchFamily="2" charset="-78"/>
                </a:rPr>
                <a:t>کاربردها</a:t>
              </a:r>
              <a:endParaRPr lang="en-US" sz="2000" dirty="0">
                <a:cs typeface="B Yekan" pitchFamily="2" charset="-78"/>
              </a:endParaRPr>
            </a:p>
          </p:txBody>
        </p:sp>
        <p:pic>
          <p:nvPicPr>
            <p:cNvPr id="18" name="Picture 17" descr="ur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6512" y="4786322"/>
              <a:ext cx="2625158" cy="13902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2100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23" name="Group 22"/>
          <p:cNvGrpSpPr/>
          <p:nvPr/>
        </p:nvGrpSpPr>
        <p:grpSpPr>
          <a:xfrm>
            <a:off x="6215074" y="4429132"/>
            <a:ext cx="2428860" cy="2033884"/>
            <a:chOff x="6215074" y="4524404"/>
            <a:chExt cx="2428860" cy="2033884"/>
          </a:xfrm>
        </p:grpSpPr>
        <p:pic>
          <p:nvPicPr>
            <p:cNvPr id="21" name="Picture 20" descr="tree-half-dead29484293-p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5074" y="4524404"/>
              <a:ext cx="2428860" cy="16192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6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6735354" y="6188956"/>
              <a:ext cx="1869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660000"/>
                </a:camera>
                <a:lightRig rig="threePt" dir="t"/>
              </a:scene3d>
            </a:bodyPr>
            <a:lstStyle/>
            <a:p>
              <a:r>
                <a:rPr lang="fa-IR" dirty="0" smtClean="0">
                  <a:cs typeface="B Yekan" pitchFamily="2" charset="-78"/>
                </a:rPr>
                <a:t>اثرات زیست محیطی</a:t>
              </a:r>
              <a:endParaRPr lang="en-US" dirty="0">
                <a:cs typeface="B Yekan" pitchFamily="2" charset="-78"/>
              </a:endParaRPr>
            </a:p>
          </p:txBody>
        </p:sp>
      </p:grpSp>
      <p:pic>
        <p:nvPicPr>
          <p:cNvPr id="24" name="Picture 23" descr="b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8650" y="2637562"/>
            <a:ext cx="923076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Picture 25" descr="nfpadiamond.gif"/>
          <p:cNvPicPr>
            <a:picLocks noChangeAspect="1"/>
          </p:cNvPicPr>
          <p:nvPr/>
        </p:nvPicPr>
        <p:blipFill>
          <a:blip r:embed="rId8" cstate="print"/>
          <a:srcRect l="-11719" t="-11719" r="-5470" b="-5470"/>
          <a:stretch>
            <a:fillRect/>
          </a:stretch>
        </p:blipFill>
        <p:spPr>
          <a:xfrm>
            <a:off x="6286512" y="285728"/>
            <a:ext cx="540000" cy="54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Picture 26" descr="Log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388670"/>
            <a:ext cx="1246154" cy="54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31" descr="لازوریت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994488"/>
            <a:ext cx="595041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" name="Picture 32" descr="left_fa_main.gif"/>
          <p:cNvPicPr>
            <a:picLocks noChangeAspect="1"/>
          </p:cNvPicPr>
          <p:nvPr/>
        </p:nvPicPr>
        <p:blipFill>
          <a:blip r:embed="rId11" cstate="print"/>
          <a:srcRect t="12912" r="64117" b="25275"/>
          <a:stretch>
            <a:fillRect/>
          </a:stretch>
        </p:blipFill>
        <p:spPr>
          <a:xfrm>
            <a:off x="5024769" y="4852140"/>
            <a:ext cx="975991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6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" name="Picture 34" descr="url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87272" y="1110068"/>
            <a:ext cx="1156364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36" descr="cleavage.jpg"/>
          <p:cNvPicPr>
            <a:picLocks noChangeAspect="1"/>
          </p:cNvPicPr>
          <p:nvPr/>
        </p:nvPicPr>
        <p:blipFill>
          <a:blip r:embed="rId13" cstate="print"/>
          <a:srcRect l="6667" t="48334" b="26666"/>
          <a:stretch>
            <a:fillRect/>
          </a:stretch>
        </p:blipFill>
        <p:spPr>
          <a:xfrm>
            <a:off x="1913073" y="674422"/>
            <a:ext cx="2015985" cy="54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37" descr="url.jpg"/>
          <p:cNvPicPr>
            <a:picLocks noChangeAspect="1"/>
          </p:cNvPicPr>
          <p:nvPr/>
        </p:nvPicPr>
        <p:blipFill>
          <a:blip r:embed="rId14" cstate="print"/>
          <a:srcRect l="45750" r="25917" b="33835"/>
          <a:stretch>
            <a:fillRect/>
          </a:stretch>
        </p:blipFill>
        <p:spPr>
          <a:xfrm>
            <a:off x="4071934" y="500042"/>
            <a:ext cx="644018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9" name="Oval 38"/>
          <p:cNvSpPr/>
          <p:nvPr/>
        </p:nvSpPr>
        <p:spPr>
          <a:xfrm>
            <a:off x="142844" y="2709834"/>
            <a:ext cx="3571900" cy="3823264"/>
          </a:xfrm>
          <a:prstGeom prst="ellipse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Broadway" pitchFamily="82" charset="0"/>
              </a:rPr>
              <a:t>48</a:t>
            </a:r>
            <a:endParaRPr lang="en-US" sz="4800" dirty="0" smtClean="0">
              <a:latin typeface="Broadway" pitchFamily="82" charset="0"/>
            </a:endParaRPr>
          </a:p>
          <a:p>
            <a:pPr algn="ctr"/>
            <a:r>
              <a:rPr lang="en-US" sz="11500" dirty="0" smtClean="0">
                <a:latin typeface="Broadway" pitchFamily="82" charset="0"/>
              </a:rPr>
              <a:t>Cd</a:t>
            </a:r>
            <a:endParaRPr lang="en-US" sz="8800" dirty="0" smtClean="0">
              <a:latin typeface="Broadway" pitchFamily="82" charset="0"/>
            </a:endParaRPr>
          </a:p>
          <a:p>
            <a:pPr algn="ctr"/>
            <a:r>
              <a:rPr lang="en-US" sz="4400" dirty="0" smtClean="0">
                <a:latin typeface="Broadway" pitchFamily="82" charset="0"/>
              </a:rPr>
              <a:t>112.41</a:t>
            </a:r>
            <a:endParaRPr lang="en-US" sz="6000" dirty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lag_of_Germany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834072" y="714356"/>
            <a:ext cx="595316" cy="357190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8215338" y="714356"/>
            <a:ext cx="1500198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57554" y="607199"/>
          <a:ext cx="2301344" cy="5750758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173691"/>
                <a:gridCol w="1127653"/>
              </a:tblGrid>
              <a:tr h="378646">
                <a:tc gridSpan="2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400" u="none" kern="1200" dirty="0">
                          <a:solidFill>
                            <a:schemeClr val="tx1"/>
                          </a:solidFill>
                          <a:latin typeface="IRNazanin" pitchFamily="2" charset="-78"/>
                          <a:ea typeface="+mn-ea"/>
                          <a:cs typeface="IRNazanin" pitchFamily="2" charset="-78"/>
                        </a:rPr>
                        <a:t>ویژگی‌های کلی</a:t>
                      </a:r>
                    </a:p>
                  </a:txBody>
                  <a:tcPr marL="16933" marR="16933" marT="8467" marB="8467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fa-IR" sz="1400" u="none" kern="1200" dirty="0">
                        <a:solidFill>
                          <a:schemeClr val="tx1"/>
                        </a:solidFill>
                        <a:latin typeface="IRNazanin" pitchFamily="2" charset="-78"/>
                        <a:ea typeface="+mn-ea"/>
                        <a:cs typeface="IRNazanin" pitchFamily="2" charset="-78"/>
                      </a:endParaRPr>
                    </a:p>
                  </a:txBody>
                  <a:tcPr marL="16933" marR="16933" marT="8467" marB="8467" anchor="ctr"/>
                </a:tc>
              </a:tr>
              <a:tr h="37864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u="none" kern="1200" dirty="0" smtClean="0">
                          <a:solidFill>
                            <a:schemeClr val="tx1"/>
                          </a:solidFill>
                          <a:latin typeface="IRNazanin" pitchFamily="2" charset="-78"/>
                          <a:ea typeface="+mn-ea"/>
                          <a:cs typeface="IRNazanin" pitchFamily="2" charset="-78"/>
                        </a:rPr>
                        <a:t>نقره ای براق</a:t>
                      </a:r>
                      <a:endParaRPr lang="en-US" sz="1400" u="none" kern="1200" dirty="0" smtClean="0">
                        <a:solidFill>
                          <a:schemeClr val="tx1"/>
                        </a:solidFill>
                        <a:latin typeface="IRNazanin" pitchFamily="2" charset="-78"/>
                        <a:ea typeface="+mn-ea"/>
                        <a:cs typeface="IRNazanin" pitchFamily="2" charset="-78"/>
                      </a:endParaRPr>
                    </a:p>
                  </a:txBody>
                  <a:tcPr marL="16933" marR="16933" marT="8467" marB="8467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u="none" kern="1200" dirty="0" smtClean="0">
                          <a:solidFill>
                            <a:schemeClr val="tx1"/>
                          </a:solidFill>
                          <a:latin typeface="IRNazanin" pitchFamily="2" charset="-78"/>
                          <a:ea typeface="+mn-ea"/>
                          <a:cs typeface="IRNazanin" pitchFamily="2" charset="-78"/>
                        </a:rPr>
                        <a:t>ظاهر</a:t>
                      </a:r>
                      <a:endParaRPr lang="en-US" sz="1400" u="none" kern="1200" dirty="0" smtClean="0">
                        <a:solidFill>
                          <a:schemeClr val="tx1"/>
                        </a:solidFill>
                        <a:latin typeface="IRNazanin" pitchFamily="2" charset="-78"/>
                        <a:ea typeface="+mn-ea"/>
                        <a:cs typeface="IRNazanin" pitchFamily="2" charset="-78"/>
                      </a:endParaRPr>
                    </a:p>
                  </a:txBody>
                  <a:tcPr marL="16933" marR="16933" marT="8467" marB="8467" anchor="ctr"/>
                </a:tc>
              </a:tr>
              <a:tr h="37864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400" u="none" kern="1200" dirty="0" smtClean="0">
                          <a:solidFill>
                            <a:schemeClr val="tx1"/>
                          </a:solidFill>
                          <a:latin typeface="IRNazanin" pitchFamily="2" charset="-78"/>
                          <a:ea typeface="+mn-ea"/>
                          <a:cs typeface="IRNazanin" pitchFamily="2" charset="-78"/>
                        </a:rPr>
                        <a:t>۱</a:t>
                      </a:r>
                      <a:r>
                        <a:rPr lang="en-US" sz="1400" u="none" kern="1200" dirty="0" smtClean="0">
                          <a:solidFill>
                            <a:schemeClr val="tx1"/>
                          </a:solidFill>
                          <a:latin typeface="IRNazanin" pitchFamily="2" charset="-78"/>
                          <a:ea typeface="+mn-ea"/>
                          <a:cs typeface="IRNazanin" pitchFamily="2" charset="-78"/>
                        </a:rPr>
                        <a:t>112.411 g·mol−</a:t>
                      </a:r>
                      <a:endParaRPr lang="fa-IR" sz="1400" u="none" kern="1200" dirty="0">
                        <a:solidFill>
                          <a:schemeClr val="tx1"/>
                        </a:solidFill>
                        <a:latin typeface="IRNazanin" pitchFamily="2" charset="-78"/>
                        <a:ea typeface="+mn-ea"/>
                        <a:cs typeface="IRNazanin" pitchFamily="2" charset="-78"/>
                      </a:endParaRPr>
                    </a:p>
                  </a:txBody>
                  <a:tcPr marL="16933" marR="16933" marT="8467" marB="8467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400" u="none" kern="1200" dirty="0">
                          <a:solidFill>
                            <a:schemeClr val="tx1"/>
                          </a:solidFill>
                          <a:latin typeface="IRNazanin" pitchFamily="2" charset="-78"/>
                          <a:ea typeface="+mn-ea"/>
                          <a:cs typeface="IRNazanin" pitchFamily="2" charset="-78"/>
                        </a:rPr>
                        <a:t>جرم اتمی استاندارد</a:t>
                      </a:r>
                    </a:p>
                  </a:txBody>
                  <a:tcPr marL="16933" marR="16933" marT="8467" marB="8467" anchor="ctr"/>
                </a:tc>
              </a:tr>
              <a:tr h="378646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400" kern="1200" dirty="0">
                          <a:solidFill>
                            <a:schemeClr val="tx1"/>
                          </a:solidFill>
                          <a:latin typeface="IRNazanin" pitchFamily="2" charset="-78"/>
                          <a:ea typeface="+mn-ea"/>
                          <a:cs typeface="IRNazanin" pitchFamily="2" charset="-78"/>
                        </a:rPr>
                        <a:t>ویژگی‌های فیزیکی</a:t>
                      </a:r>
                    </a:p>
                  </a:txBody>
                  <a:tcPr marL="16933" marR="16933" marT="8467" marB="8467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kern="1200" dirty="0">
                        <a:solidFill>
                          <a:schemeClr val="tx1"/>
                        </a:solidFill>
                        <a:latin typeface="IRNazanin" pitchFamily="2" charset="-78"/>
                        <a:ea typeface="+mn-ea"/>
                        <a:cs typeface="IRNazanin" pitchFamily="2" charset="-78"/>
                      </a:endParaRPr>
                    </a:p>
                  </a:txBody>
                  <a:tcPr marL="16933" marR="16933" marT="8467" marB="8467" anchor="ctr"/>
                </a:tc>
              </a:tr>
              <a:tr h="378646">
                <a:tc>
                  <a:txBody>
                    <a:bodyPr/>
                    <a:lstStyle/>
                    <a:p>
                      <a:pPr algn="ctr" rtl="1"/>
                      <a:r>
                        <a:rPr lang="fa-IR" sz="1400" kern="1200" dirty="0" smtClean="0">
                          <a:solidFill>
                            <a:schemeClr val="tx1"/>
                          </a:solidFill>
                          <a:latin typeface="IRNazanin" pitchFamily="2" charset="-78"/>
                          <a:ea typeface="+mn-ea"/>
                          <a:cs typeface="IRNazanin" pitchFamily="2" charset="-78"/>
                        </a:rPr>
                        <a:t>۳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IRNazanin" pitchFamily="2" charset="-78"/>
                          <a:ea typeface="+mn-ea"/>
                          <a:cs typeface="IRNazanin" pitchFamily="2" charset="-78"/>
                        </a:rPr>
                        <a:t>8.65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IRNazanin" pitchFamily="2" charset="-78"/>
                          <a:ea typeface="+mn-ea"/>
                          <a:cs typeface="IRNazanin" pitchFamily="2" charset="-78"/>
                        </a:rPr>
                        <a:t>g·cm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IRNazanin" pitchFamily="2" charset="-78"/>
                          <a:ea typeface="+mn-ea"/>
                          <a:cs typeface="IRNazanin" pitchFamily="2" charset="-78"/>
                        </a:rPr>
                        <a:t>−</a:t>
                      </a:r>
                      <a:endParaRPr lang="fa-IR" sz="1400" kern="1200" dirty="0">
                        <a:solidFill>
                          <a:schemeClr val="tx1"/>
                        </a:solidFill>
                        <a:latin typeface="IRNazanin" pitchFamily="2" charset="-78"/>
                        <a:ea typeface="+mn-ea"/>
                        <a:cs typeface="IRNazanin" pitchFamily="2" charset="-78"/>
                      </a:endParaRPr>
                    </a:p>
                  </a:txBody>
                  <a:tcPr marL="16933" marR="16933" marT="8467" marB="846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kern="1200" dirty="0" smtClean="0">
                          <a:solidFill>
                            <a:schemeClr val="tx1"/>
                          </a:solidFill>
                          <a:latin typeface="IRNazanin" pitchFamily="2" charset="-78"/>
                          <a:ea typeface="+mn-ea"/>
                          <a:cs typeface="IRNazanin" pitchFamily="2" charset="-78"/>
                        </a:rPr>
                        <a:t>چگالی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IRNazanin" pitchFamily="2" charset="-78"/>
                        <a:ea typeface="+mn-ea"/>
                        <a:cs typeface="IRNazanin" pitchFamily="2" charset="-78"/>
                      </a:endParaRPr>
                    </a:p>
                  </a:txBody>
                  <a:tcPr marL="16933" marR="16933" marT="8467" marB="8467" anchor="ctr"/>
                </a:tc>
              </a:tr>
              <a:tr h="378646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IRNazanin" pitchFamily="2" charset="-78"/>
                          <a:cs typeface="IRNazanin" pitchFamily="2" charset="-78"/>
                        </a:rPr>
                        <a:t>321.07</a:t>
                      </a:r>
                      <a:r>
                        <a:rPr lang="en-US" sz="1400" dirty="0">
                          <a:latin typeface="IRNazanin" pitchFamily="2" charset="-78"/>
                          <a:cs typeface="IRNazanin" pitchFamily="2" charset="-78"/>
                        </a:rPr>
                        <a:t> °</a:t>
                      </a:r>
                      <a:r>
                        <a:rPr lang="en-US" sz="1400" dirty="0" smtClean="0">
                          <a:latin typeface="IRNazanin" pitchFamily="2" charset="-78"/>
                          <a:cs typeface="IRNazanin" pitchFamily="2" charset="-78"/>
                        </a:rPr>
                        <a:t>C</a:t>
                      </a:r>
                      <a:endParaRPr lang="en-US" sz="1400" dirty="0"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16933" marR="16933" marT="8467" marB="846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latin typeface="IRNazanin" pitchFamily="2" charset="-78"/>
                          <a:cs typeface="IRNazanin" pitchFamily="2" charset="-78"/>
                        </a:rPr>
                        <a:t>نقطه ذوب</a:t>
                      </a:r>
                    </a:p>
                  </a:txBody>
                  <a:tcPr marL="16933" marR="16933" marT="8467" marB="8467" anchor="ctr"/>
                </a:tc>
              </a:tr>
              <a:tr h="31885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IRNazanin" pitchFamily="2" charset="-78"/>
                          <a:cs typeface="IRNazanin" pitchFamily="2" charset="-78"/>
                        </a:rPr>
                        <a:t>767</a:t>
                      </a:r>
                      <a:r>
                        <a:rPr lang="en-US" sz="1400" dirty="0">
                          <a:latin typeface="IRNazanin" pitchFamily="2" charset="-78"/>
                          <a:cs typeface="IRNazanin" pitchFamily="2" charset="-78"/>
                        </a:rPr>
                        <a:t> °</a:t>
                      </a:r>
                      <a:r>
                        <a:rPr lang="en-US" sz="1400" dirty="0" smtClean="0">
                          <a:latin typeface="IRNazanin" pitchFamily="2" charset="-78"/>
                          <a:cs typeface="IRNazanin" pitchFamily="2" charset="-78"/>
                        </a:rPr>
                        <a:t>C</a:t>
                      </a:r>
                      <a:endParaRPr lang="en-US" sz="1400" dirty="0"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16933" marR="16933" marT="8467" marB="846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latin typeface="IRNazanin" pitchFamily="2" charset="-78"/>
                          <a:cs typeface="IRNazanin" pitchFamily="2" charset="-78"/>
                        </a:rPr>
                        <a:t>نقطه جوش</a:t>
                      </a:r>
                    </a:p>
                  </a:txBody>
                  <a:tcPr marL="16933" marR="16933" marT="8467" marB="8467" anchor="ctr"/>
                </a:tc>
              </a:tr>
              <a:tr h="31885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400" u="none" dirty="0">
                          <a:latin typeface="IRNazanin" pitchFamily="2" charset="-78"/>
                          <a:cs typeface="IRNazanin" pitchFamily="2" charset="-78"/>
                        </a:rPr>
                        <a:t>ویژگی‌های اتمی</a:t>
                      </a:r>
                      <a:endParaRPr lang="fa-IR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16933" marR="16933" marT="8467" marB="8467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5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u="none" dirty="0">
                          <a:latin typeface="IRNazanin" pitchFamily="2" charset="-78"/>
                          <a:cs typeface="IRNazanin" pitchFamily="2" charset="-78"/>
                        </a:rPr>
                        <a:t>151 pm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u="none" dirty="0">
                          <a:latin typeface="IRNazanin" pitchFamily="2" charset="-78"/>
                          <a:cs typeface="IRNazanin" pitchFamily="2" charset="-78"/>
                        </a:rPr>
                        <a:t>شعاع اتمی</a:t>
                      </a:r>
                      <a:endParaRPr lang="fa-IR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/>
                </a:tc>
              </a:tr>
              <a:tr h="318858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400" u="none" dirty="0">
                          <a:latin typeface="IRNazanin" pitchFamily="2" charset="-78"/>
                          <a:cs typeface="IRNazanin" pitchFamily="2" charset="-78"/>
                        </a:rPr>
                        <a:t>متفرقه</a:t>
                      </a:r>
                      <a:endParaRPr lang="fa-IR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16933" marR="16933" marT="8467" marB="8467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5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u="none" dirty="0">
                          <a:latin typeface="IRNazanin" pitchFamily="2" charset="-78"/>
                          <a:cs typeface="IRNazanin" pitchFamily="2" charset="-78"/>
                        </a:rPr>
                        <a:t>hexagonal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u="none" dirty="0">
                          <a:latin typeface="IRNazanin" pitchFamily="2" charset="-78"/>
                          <a:cs typeface="IRNazanin" pitchFamily="2" charset="-78"/>
                        </a:rPr>
                        <a:t>ساختار کریستالی</a:t>
                      </a:r>
                      <a:endParaRPr lang="fa-IR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/>
                </a:tc>
              </a:tr>
              <a:tr h="31885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u="none" dirty="0" smtClean="0">
                          <a:latin typeface="IRNazanin" pitchFamily="2" charset="-78"/>
                          <a:cs typeface="IRNazanin" pitchFamily="2" charset="-78"/>
                        </a:rPr>
                        <a:t>دیامغناطیس</a:t>
                      </a:r>
                      <a:endParaRPr lang="fa-IR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u="none" dirty="0">
                          <a:latin typeface="IRNazanin" pitchFamily="2" charset="-78"/>
                          <a:cs typeface="IRNazanin" pitchFamily="2" charset="-78"/>
                        </a:rPr>
                        <a:t>مغناطیس</a:t>
                      </a:r>
                      <a:endParaRPr lang="fa-IR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/>
                </a:tc>
              </a:tr>
              <a:tr h="31885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u="none" dirty="0">
                          <a:latin typeface="IRNazanin" pitchFamily="2" charset="-78"/>
                          <a:cs typeface="IRNazanin" pitchFamily="2" charset="-78"/>
                        </a:rPr>
                        <a:t>2.0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u="none" dirty="0">
                          <a:latin typeface="IRNazanin" pitchFamily="2" charset="-78"/>
                          <a:cs typeface="IRNazanin" pitchFamily="2" charset="-78"/>
                        </a:rPr>
                        <a:t>سختی موس</a:t>
                      </a:r>
                      <a:endParaRPr lang="fa-IR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/>
                </a:tc>
              </a:tr>
              <a:tr h="31885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u="none" dirty="0">
                          <a:latin typeface="IRNazanin" pitchFamily="2" charset="-78"/>
                          <a:cs typeface="IRNazanin" pitchFamily="2" charset="-78"/>
                        </a:rPr>
                        <a:t>7440-43-9</a:t>
                      </a:r>
                      <a:endParaRPr lang="en-US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u="none" dirty="0">
                          <a:latin typeface="IRNazanin" pitchFamily="2" charset="-78"/>
                          <a:cs typeface="IRNazanin" pitchFamily="2" charset="-78"/>
                        </a:rPr>
                        <a:t>عدد کاس</a:t>
                      </a:r>
                      <a:endParaRPr lang="fa-IR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/>
                </a:tc>
              </a:tr>
              <a:tr h="928018">
                <a:tc>
                  <a:txBody>
                    <a:bodyPr/>
                    <a:lstStyle/>
                    <a:p>
                      <a:pPr algn="ctr" rtl="1"/>
                      <a:endParaRPr lang="en-US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u="none" dirty="0" smtClean="0">
                          <a:solidFill>
                            <a:schemeClr val="tx1"/>
                          </a:solidFill>
                          <a:latin typeface="IRNazanin" pitchFamily="2" charset="-78"/>
                          <a:cs typeface="IRNazanin" pitchFamily="2" charset="-78"/>
                        </a:rPr>
                        <a:t>لوزی</a:t>
                      </a:r>
                      <a:r>
                        <a:rPr lang="fa-IR" sz="1400" u="none" baseline="0" dirty="0" smtClean="0">
                          <a:solidFill>
                            <a:schemeClr val="tx1"/>
                          </a:solidFill>
                          <a:latin typeface="IRNazanin" pitchFamily="2" charset="-78"/>
                          <a:cs typeface="IRNazanin" pitchFamily="2" charset="-78"/>
                        </a:rPr>
                        <a:t> خطر</a:t>
                      </a:r>
                      <a:endParaRPr lang="fa-IR" sz="1400" u="none" dirty="0">
                        <a:solidFill>
                          <a:schemeClr val="tx1"/>
                        </a:solidFill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42333" marR="42333" marT="21167" marB="21167" anchor="ctr"/>
                </a:tc>
              </a:tr>
            </a:tbl>
          </a:graphicData>
        </a:graphic>
      </p:graphicFrame>
      <p:sp>
        <p:nvSpPr>
          <p:cNvPr id="1025" name="AutoShape 1" descr="C:\Users\WIN XP\Desktop\Desktop\%D8%A8%D9%84%D9%88%D8%B1%D8%B4%D9%86%D8%A7%D8%B3%DB%8C\%D8%AC%D8%B3%D8%AA%D8%AC%D9%88%D9%87%D8%A7\%DA%A9%D8%A7%D8%AF%D9%85%DB%8C%D9%88%D9%85\%DA%A9%D8%A7%D8%AF%D9%85%DB%8C%D9%85 - %D9%88%DB%8C%DA%A9%DB%8C%E2%80%8C%D9%BE%D8%AF%DB%8C%D8%A7%D8%8C %D8%AF%D8%A7%D9%86%D8%B4%D9%86%D8%A7%D9%85%D9%87%D9%94 %D8%A2%D8%B2%D8%A7%D8%AF_files\250px-Cadmium-crystal_bar.jpg"/>
          <p:cNvSpPr>
            <a:spLocks noChangeAspect="1" noChangeArrowheads="1"/>
          </p:cNvSpPr>
          <p:nvPr/>
        </p:nvSpPr>
        <p:spPr bwMode="auto">
          <a:xfrm>
            <a:off x="0" y="0"/>
            <a:ext cx="2381250" cy="1543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47390" y="14285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خواص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18" name="Picture 17" descr="s131.JPG"/>
          <p:cNvPicPr>
            <a:picLocks noChangeAspect="1"/>
          </p:cNvPicPr>
          <p:nvPr/>
        </p:nvPicPr>
        <p:blipFill>
          <a:blip r:embed="rId4" cstate="print"/>
          <a:srcRect l="12109" r="15234" b="3124"/>
          <a:stretch>
            <a:fillRect/>
          </a:stretch>
        </p:blipFill>
        <p:spPr>
          <a:xfrm>
            <a:off x="1003144" y="690543"/>
            <a:ext cx="1357322" cy="18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230399" y="214290"/>
            <a:ext cx="90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استخراج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2967" y="2571744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گرینوکیت (</a:t>
            </a:r>
            <a:r>
              <a:rPr lang="en-US" dirty="0" smtClean="0">
                <a:cs typeface="B Yekan" pitchFamily="2" charset="-78"/>
              </a:rPr>
              <a:t>CdS</a:t>
            </a:r>
            <a:r>
              <a:rPr lang="fa-IR" dirty="0" smtClean="0">
                <a:cs typeface="B Yekan" pitchFamily="2" charset="-78"/>
              </a:rPr>
              <a:t>)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6317" y="2847046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Yekan" pitchFamily="2" charset="-78"/>
              </a:rPr>
              <a:t>+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Yekan" pitchFamily="2" charset="-78"/>
              </a:rPr>
              <a:t>اسفالریت</a:t>
            </a:r>
          </a:p>
        </p:txBody>
      </p:sp>
      <p:pic>
        <p:nvPicPr>
          <p:cNvPr id="4" name="Picture 3" descr="Friedrich_Strohmeyer.jpg"/>
          <p:cNvPicPr>
            <a:picLocks noChangeAspect="1"/>
          </p:cNvPicPr>
          <p:nvPr/>
        </p:nvPicPr>
        <p:blipFill>
          <a:blip r:embed="rId5" cstate="print"/>
          <a:srcRect b="21147"/>
          <a:stretch>
            <a:fillRect/>
          </a:stretch>
        </p:blipFill>
        <p:spPr>
          <a:xfrm>
            <a:off x="6412169" y="615431"/>
            <a:ext cx="2206752" cy="2538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242555" y="3326877"/>
            <a:ext cx="254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فردریش استرومیر (1817)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2675" y="3643314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Yekan" pitchFamily="2" charset="-78"/>
              </a:rPr>
              <a:t>و</a:t>
            </a:r>
          </a:p>
          <a:p>
            <a:pPr algn="ctr" rtl="1"/>
            <a:r>
              <a:rPr lang="fa-IR" dirty="0" smtClean="0">
                <a:solidFill>
                  <a:srgbClr val="FF0000"/>
                </a:solidFill>
                <a:cs typeface="B Yekan" pitchFamily="2" charset="-78"/>
              </a:rPr>
              <a:t>کارل ساموئل لبرچت هرمان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7001" y="183605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اکتشاف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23" name="Picture 22" descr="258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1355" y="4429132"/>
            <a:ext cx="1370539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7242687" y="6357958"/>
            <a:ext cx="782587" cy="369332"/>
          </a:xfrm>
          <a:prstGeom prst="rect">
            <a:avLst/>
          </a:prstGeom>
          <a:noFill/>
          <a:scene3d>
            <a:camera prst="orthographicFront">
              <a:rot lat="0" lon="0" rev="36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کالامین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29" name="Content Placeholder 3"/>
          <p:cNvGraphicFramePr>
            <a:graphicFrameLocks noGrp="1"/>
          </p:cNvGraphicFramePr>
          <p:nvPr>
            <p:ph idx="1"/>
          </p:nvPr>
        </p:nvGraphicFramePr>
        <p:xfrm>
          <a:off x="291809" y="3522375"/>
          <a:ext cx="2779993" cy="3192773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1971815"/>
                <a:gridCol w="808178"/>
              </a:tblGrid>
              <a:tr h="200517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محلول در </a:t>
                      </a:r>
                      <a:r>
                        <a:rPr lang="en-US" sz="1200" dirty="0">
                          <a:latin typeface="IRNazanin" pitchFamily="2" charset="-78"/>
                          <a:cs typeface="IRNazanin" pitchFamily="2" charset="-78"/>
                        </a:rPr>
                        <a:t>HNO</a:t>
                      </a:r>
                      <a:r>
                        <a:rPr lang="fa-IR" sz="1200" dirty="0" smtClean="0">
                          <a:latin typeface="IRNazanin" pitchFamily="2" charset="-78"/>
                          <a:cs typeface="IRNazanin" pitchFamily="2" charset="-78"/>
                        </a:rPr>
                        <a:t>۳</a:t>
                      </a:r>
                      <a:endParaRPr lang="fa-IR" sz="1200" dirty="0"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ترکیب شیمیایی</a:t>
                      </a:r>
                    </a:p>
                  </a:txBody>
                  <a:tcPr marL="28645" marR="28645" marT="14323" marB="14323" anchor="ctr"/>
                </a:tc>
              </a:tr>
              <a:tr h="114581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اطلاعات کانی شناسی</a:t>
                      </a:r>
                    </a:p>
                  </a:txBody>
                  <a:tcPr marL="28645" marR="28645" marT="14323" marB="14323"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1600" dirty="0">
                        <a:latin typeface="IRNazanin" pitchFamily="2" charset="-78"/>
                        <a:cs typeface="IRNazanin" pitchFamily="2" charset="-78"/>
                      </a:endParaRPr>
                    </a:p>
                  </a:txBody>
                  <a:tcPr marL="28645" marR="28645" marT="14323" marB="14323" anchor="ctr"/>
                </a:tc>
              </a:tr>
              <a:tr h="200517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هرمی - منشوری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شکل بلوری</a:t>
                      </a:r>
                    </a:p>
                  </a:txBody>
                  <a:tcPr marL="28645" marR="28645" marT="14323" marB="14323" anchor="ctr"/>
                </a:tc>
              </a:tr>
              <a:tr h="716133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بلور کمیاب - </a:t>
                      </a:r>
                      <a:r>
                        <a:rPr lang="fa-IR" sz="1200" dirty="0" smtClean="0">
                          <a:latin typeface="IRNazanin" pitchFamily="2" charset="-78"/>
                          <a:cs typeface="IRNazanin" pitchFamily="2" charset="-78"/>
                        </a:rPr>
                        <a:t>آگرگات تقریباً کمیاب</a:t>
                      </a:r>
                    </a:p>
                    <a:p>
                      <a:pPr algn="ctr" rtl="1"/>
                      <a:r>
                        <a:rPr lang="fa-IR" sz="1200" dirty="0" smtClean="0">
                          <a:latin typeface="IRNazanin" pitchFamily="2" charset="-78"/>
                          <a:cs typeface="IRNazanin" pitchFamily="2" charset="-78"/>
                        </a:rPr>
                        <a:t>بریتانیای </a:t>
                      </a:r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کبیر، آمریکا، بولیوی و روسیه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شکل ظاهری</a:t>
                      </a:r>
                    </a:p>
                  </a:txBody>
                  <a:tcPr marL="28645" marR="28645" marT="14323" marB="14323" anchor="ctr"/>
                </a:tc>
              </a:tr>
              <a:tr h="200517">
                <a:tc>
                  <a:txBody>
                    <a:bodyPr/>
                    <a:lstStyle/>
                    <a:p>
                      <a:pPr algn="ctr" rtl="1"/>
                      <a:r>
                        <a:rPr lang="fa-IR" sz="1200">
                          <a:latin typeface="IRNazanin" pitchFamily="2" charset="-78"/>
                          <a:cs typeface="IRNazanin" pitchFamily="2" charset="-78"/>
                        </a:rPr>
                        <a:t>زرد - نارنجی تا قرمز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رنگ</a:t>
                      </a:r>
                    </a:p>
                  </a:txBody>
                  <a:tcPr marL="28645" marR="28645" marT="14323" marB="14323" anchor="ctr"/>
                </a:tc>
              </a:tr>
              <a:tr h="200517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زرد مایل به نارنجی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رنگ خاکه</a:t>
                      </a:r>
                    </a:p>
                  </a:txBody>
                  <a:tcPr marL="28645" marR="28645" marT="14323" marB="14323" anchor="ctr"/>
                </a:tc>
              </a:tr>
              <a:tr h="200517">
                <a:tc>
                  <a:txBody>
                    <a:bodyPr/>
                    <a:lstStyle/>
                    <a:p>
                      <a:pPr algn="ctr" rtl="1"/>
                      <a:r>
                        <a:rPr lang="fa-IR" sz="1200">
                          <a:latin typeface="IRNazanin" pitchFamily="2" charset="-78"/>
                          <a:cs typeface="IRNazanin" pitchFamily="2" charset="-78"/>
                        </a:rPr>
                        <a:t>۳-۳٫۵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سختی موس</a:t>
                      </a:r>
                    </a:p>
                  </a:txBody>
                  <a:tcPr marL="28645" marR="28645" marT="14323" marB="14323" anchor="ctr"/>
                </a:tc>
              </a:tr>
              <a:tr h="286453">
                <a:tc>
                  <a:txBody>
                    <a:bodyPr/>
                    <a:lstStyle/>
                    <a:p>
                      <a:pPr algn="ctr" rtl="1"/>
                      <a:r>
                        <a:rPr lang="fa-IR" sz="1200">
                          <a:latin typeface="IRNazanin" pitchFamily="2" charset="-78"/>
                          <a:cs typeface="IRNazanin" pitchFamily="2" charset="-78"/>
                        </a:rPr>
                        <a:t>۴٫۹-۵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وزن مخصوص</a:t>
                      </a:r>
                    </a:p>
                  </a:txBody>
                  <a:tcPr marL="28645" marR="28645" marT="14323" marB="14323" anchor="ctr"/>
                </a:tc>
              </a:tr>
              <a:tr h="200517">
                <a:tc>
                  <a:txBody>
                    <a:bodyPr/>
                    <a:lstStyle/>
                    <a:p>
                      <a:pPr algn="ctr" rtl="1"/>
                      <a:r>
                        <a:rPr lang="fa-IR" sz="1200">
                          <a:latin typeface="IRNazanin" pitchFamily="2" charset="-78"/>
                          <a:cs typeface="IRNazanin" pitchFamily="2" charset="-78"/>
                        </a:rPr>
                        <a:t>ناقص- مطابق با سطح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رخ</a:t>
                      </a:r>
                    </a:p>
                  </a:txBody>
                  <a:tcPr marL="28645" marR="28645" marT="14323" marB="14323" anchor="ctr"/>
                </a:tc>
              </a:tr>
              <a:tr h="200517">
                <a:tc>
                  <a:txBody>
                    <a:bodyPr/>
                    <a:lstStyle/>
                    <a:p>
                      <a:pPr algn="ctr" rtl="1"/>
                      <a:r>
                        <a:rPr lang="fa-IR" sz="1200">
                          <a:latin typeface="IRNazanin" pitchFamily="2" charset="-78"/>
                          <a:cs typeface="IRNazanin" pitchFamily="2" charset="-78"/>
                        </a:rPr>
                        <a:t>الماسی - چرب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جلا</a:t>
                      </a:r>
                    </a:p>
                  </a:txBody>
                  <a:tcPr marL="28645" marR="28645" marT="14323" marB="14323" anchor="ctr"/>
                </a:tc>
              </a:tr>
              <a:tr h="114581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شفاف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شفافیت</a:t>
                      </a:r>
                    </a:p>
                  </a:txBody>
                  <a:tcPr marL="28645" marR="28645" marT="14323" marB="14323" anchor="ctr"/>
                </a:tc>
              </a:tr>
              <a:tr h="286453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ولفنیت- گالن- اسفالریت- اسمیت زونیت</a:t>
                      </a:r>
                    </a:p>
                  </a:txBody>
                  <a:tcPr marL="28645" marR="28645" marT="14323" marB="14323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>
                          <a:latin typeface="IRNazanin" pitchFamily="2" charset="-78"/>
                          <a:cs typeface="IRNazanin" pitchFamily="2" charset="-78"/>
                        </a:rPr>
                        <a:t>پاراژنز</a:t>
                      </a:r>
                    </a:p>
                  </a:txBody>
                  <a:tcPr marL="28645" marR="28645" marT="14323" marB="1432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20" grpId="0" build="allAtOnce"/>
      <p:bldP spid="21" grpId="0" build="allAtOnce"/>
      <p:bldP spid="22" grpId="0" uiExpand="1" build="allAtOnce"/>
      <p:bldP spid="5" grpId="0" build="allAtOnce"/>
      <p:bldP spid="6" grpId="0" uiExpand="1" build="allAtOnce"/>
      <p:bldP spid="16" grpId="0" build="allAtOnce"/>
      <p:bldP spid="2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 descr="C:\Users\WIN XP\Desktop\Desktop\%D8%A8%D9%84%D9%88%D8%B1%D8%B4%D9%86%D8%A7%D8%B3%DB%8C\%D8%AC%D8%B3%D8%AA%D8%AC%D9%88%D9%87%D8%A7\%DA%A9%D8%A7%D8%AF%D9%85%DB%8C%D9%88%D9%85\%DA%A9%D8%A7%D8%AF%D9%85%DB%8C%D9%85 - %D9%88%DB%8C%DA%A9%DB%8C%E2%80%8C%D9%BE%D8%AF%DB%8C%D8%A7%D8%8C %D8%AF%D8%A7%D9%86%D8%B4%D9%86%D8%A7%D9%85%D9%87%D9%94 %D8%A2%D8%B2%D8%A7%D8%AF_files\250px-Cadmium-crystal_bar.jpg"/>
          <p:cNvSpPr>
            <a:spLocks noChangeAspect="1" noChangeArrowheads="1"/>
          </p:cNvSpPr>
          <p:nvPr/>
        </p:nvSpPr>
        <p:spPr bwMode="auto">
          <a:xfrm>
            <a:off x="0" y="0"/>
            <a:ext cx="2381250" cy="1543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s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2187184" cy="1762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21299999"/>
            </a:camera>
            <a:lightRig rig="threePt" dir="t"/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571472" y="285728"/>
            <a:ext cx="1887055" cy="369332"/>
          </a:xfrm>
          <a:prstGeom prst="rect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رآکتورهای هسته ای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1173" y="3786190"/>
            <a:ext cx="1557978" cy="39055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21360000"/>
              </a:camera>
              <a:lightRig rig="threePt" dir="t"/>
            </a:scene3d>
          </a:bodyPr>
          <a:lstStyle/>
          <a:p>
            <a:pPr algn="ctr" rtl="1"/>
            <a:r>
              <a:rPr lang="fa-IR" sz="1600" dirty="0" smtClean="0">
                <a:cs typeface="B Yekan" pitchFamily="2" charset="-78"/>
              </a:rPr>
              <a:t>رنگ و رنگدانه</a:t>
            </a:r>
            <a:endParaRPr lang="en-US" sz="1600" dirty="0">
              <a:cs typeface="B Yekan" pitchFamily="2" charset="-78"/>
            </a:endParaRPr>
          </a:p>
        </p:txBody>
      </p:sp>
      <p:pic>
        <p:nvPicPr>
          <p:cNvPr id="23" name="Picture 22" descr="25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239764"/>
            <a:ext cx="2357454" cy="22250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857620" y="142852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در متالورژی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26" name="Picture 25" descr="NSK_Support_Roller_cut.jpg"/>
          <p:cNvPicPr>
            <a:picLocks noChangeAspect="1"/>
          </p:cNvPicPr>
          <p:nvPr/>
        </p:nvPicPr>
        <p:blipFill>
          <a:blip r:embed="rId4" cstate="print"/>
          <a:srcRect l="21875" t="18500" r="21875" b="23000"/>
          <a:stretch>
            <a:fillRect/>
          </a:stretch>
        </p:blipFill>
        <p:spPr>
          <a:xfrm>
            <a:off x="3643306" y="583622"/>
            <a:ext cx="178595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 descr="CivilAircraft_005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475164"/>
            <a:ext cx="2308834" cy="144302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" name="Picture 29" descr="1024px-Propane_torch_soldering_copper_pi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3798332"/>
            <a:ext cx="2428892" cy="16200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6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Friedrich_Strohmey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1138730"/>
            <a:ext cx="2521489" cy="16893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630188" y="714356"/>
            <a:ext cx="870770" cy="36950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360000"/>
              </a:camera>
              <a:lightRig rig="threePt" dir="t"/>
            </a:scene3d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باتری ها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31" name="Picture 30" descr="bb.jpg"/>
          <p:cNvPicPr>
            <a:picLocks noChangeAspect="1"/>
          </p:cNvPicPr>
          <p:nvPr/>
        </p:nvPicPr>
        <p:blipFill>
          <a:blip r:embed="rId8" cstate="print"/>
          <a:srcRect r="50000"/>
          <a:stretch>
            <a:fillRect/>
          </a:stretch>
        </p:blipFill>
        <p:spPr>
          <a:xfrm>
            <a:off x="8304507" y="1987479"/>
            <a:ext cx="621793" cy="9699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07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" name="Picture 34" descr="s1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3211511"/>
            <a:ext cx="2857520" cy="2146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571075" y="2786058"/>
            <a:ext cx="214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نانوشناساگرهای زیستی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38" name="Picture 37" descr="Cadmium_selenid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852" y="5000660"/>
            <a:ext cx="856810" cy="11429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8" descr="Wurtzite_polyhedr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48" y="5715016"/>
            <a:ext cx="714380" cy="7143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TextBox 39"/>
          <p:cNvSpPr txBox="1"/>
          <p:nvPr/>
        </p:nvSpPr>
        <p:spPr>
          <a:xfrm>
            <a:off x="1480325" y="5774312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کادمیم سلنید (</a:t>
            </a:r>
            <a:r>
              <a:rPr lang="en-US" dirty="0" smtClean="0">
                <a:cs typeface="B Yekan" pitchFamily="2" charset="-78"/>
              </a:rPr>
              <a:t>CdSe</a:t>
            </a:r>
            <a:r>
              <a:rPr lang="fa-IR" dirty="0" smtClean="0">
                <a:cs typeface="B Yekan" pitchFamily="2" charset="-78"/>
              </a:rPr>
              <a:t>)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41" name="Picture 40" descr="2032311581641127212225771847816216974549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28860" y="4714884"/>
            <a:ext cx="857256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4" grpId="0"/>
      <p:bldP spid="16" grpId="0"/>
      <p:bldP spid="36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bogbloshi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201_Elements_of_the_Human_Body-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16"/>
          <a:stretch>
            <a:fillRect/>
          </a:stretch>
        </p:blipFill>
        <p:spPr>
          <a:xfrm>
            <a:off x="3357554" y="2500306"/>
            <a:ext cx="2523631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 flipH="1">
            <a:off x="815273" y="214290"/>
            <a:ext cx="7513455" cy="2000264"/>
            <a:chOff x="74604" y="4409433"/>
            <a:chExt cx="8997990" cy="2395483"/>
          </a:xfrm>
        </p:grpSpPr>
        <p:pic>
          <p:nvPicPr>
            <p:cNvPr id="6" name="Picture 5" descr="682px-India_Victor_Grigas_2011-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6712" y="4410174"/>
              <a:ext cx="1596000" cy="239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 descr="1280px-India_Victor_Grigas_2011-1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74604" y="4409433"/>
              <a:ext cx="3594628" cy="23954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 descr="1280px-India_Victor_Grigas_2011-1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0193" y="4410174"/>
              <a:ext cx="3592401" cy="239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2" name="Picture 11" descr="baner%20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82" r="16860" b="55357"/>
          <a:stretch>
            <a:fillRect/>
          </a:stretch>
        </p:blipFill>
        <p:spPr>
          <a:xfrm>
            <a:off x="142844" y="3571876"/>
            <a:ext cx="1714511" cy="12423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42823" y="628652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21359999"/>
              </a:camera>
              <a:lightRig rig="threePt" dir="t"/>
            </a:scene3d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شرکت تلاش وتوسعه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6374" y="6429396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dirty="0" smtClean="0">
                <a:cs typeface="B Yekan" pitchFamily="2" charset="-78"/>
              </a:rPr>
              <a:t>مواد سازنده بدن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18" name="Picture 17" descr="Agbogbloshi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17600" y="2571744"/>
            <a:ext cx="1280648" cy="4102460"/>
          </a:xfrm>
          <a:prstGeom prst="rect">
            <a:avLst/>
          </a:prstGeom>
        </p:spPr>
      </p:pic>
      <p:pic>
        <p:nvPicPr>
          <p:cNvPr id="13" name="Picture 12" descr="left_fa_main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63" r="55882" b="13461"/>
          <a:stretch>
            <a:fillRect/>
          </a:stretch>
        </p:blipFill>
        <p:spPr>
          <a:xfrm>
            <a:off x="428596" y="4857760"/>
            <a:ext cx="1984388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234</Words>
  <Application>Microsoft Office PowerPoint</Application>
  <PresentationFormat>On-screen Show (4:3)</PresentationFormat>
  <Paragraphs>121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B Yekan</vt:lpstr>
      <vt:lpstr>Broadway</vt:lpstr>
      <vt:lpstr>IRNazanin</vt:lpstr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 XP</cp:lastModifiedBy>
  <cp:revision>148</cp:revision>
  <dcterms:created xsi:type="dcterms:W3CDTF">2014-04-26T05:48:57Z</dcterms:created>
  <dcterms:modified xsi:type="dcterms:W3CDTF">2015-02-20T18:02:51Z</dcterms:modified>
</cp:coreProperties>
</file>