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4"/>
  </p:notesMasterIdLst>
  <p:sldIdLst>
    <p:sldId id="263" r:id="rId2"/>
    <p:sldId id="266" r:id="rId3"/>
    <p:sldId id="256" r:id="rId4"/>
    <p:sldId id="257" r:id="rId5"/>
    <p:sldId id="264" r:id="rId6"/>
    <p:sldId id="258" r:id="rId7"/>
    <p:sldId id="259" r:id="rId8"/>
    <p:sldId id="260" r:id="rId9"/>
    <p:sldId id="261" r:id="rId10"/>
    <p:sldId id="262" r:id="rId11"/>
    <p:sldId id="265" r:id="rId12"/>
    <p:sldId id="267" r:id="rId1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09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E381A8-E63F-4204-970F-47B842C31034}" type="doc">
      <dgm:prSet loTypeId="urn:microsoft.com/office/officeart/2005/8/layout/hChevron3" loCatId="process" qsTypeId="urn:microsoft.com/office/officeart/2005/8/quickstyle/simple1" qsCatId="simple" csTypeId="urn:microsoft.com/office/officeart/2005/8/colors/accent1_2" csCatId="accent1" phldr="1"/>
      <dgm:spPr/>
    </dgm:pt>
    <dgm:pt modelId="{ECC10802-8F29-44A3-BF4F-98F61A2ABBD6}">
      <dgm:prSet phldrT="[Text]"/>
      <dgm:spPr/>
      <dgm:t>
        <a:bodyPr/>
        <a:lstStyle/>
        <a:p>
          <a:pPr rtl="1"/>
          <a:r>
            <a:rPr lang="fa-IR" dirty="0" smtClean="0">
              <a:solidFill>
                <a:schemeClr val="tx1"/>
              </a:solidFill>
            </a:rPr>
            <a:t>معلم=فرستنده</a:t>
          </a:r>
          <a:endParaRPr lang="fa-IR" dirty="0">
            <a:solidFill>
              <a:schemeClr val="tx1"/>
            </a:solidFill>
          </a:endParaRPr>
        </a:p>
      </dgm:t>
    </dgm:pt>
    <dgm:pt modelId="{2A568407-EEFC-4722-AF56-2D556B641043}" type="parTrans" cxnId="{58F1DF83-2588-4D9F-9067-C073B540B2E3}">
      <dgm:prSet/>
      <dgm:spPr/>
      <dgm:t>
        <a:bodyPr/>
        <a:lstStyle/>
        <a:p>
          <a:pPr rtl="1"/>
          <a:endParaRPr lang="fa-IR">
            <a:solidFill>
              <a:schemeClr val="tx1"/>
            </a:solidFill>
          </a:endParaRPr>
        </a:p>
      </dgm:t>
    </dgm:pt>
    <dgm:pt modelId="{30C24F00-A606-49A9-BBC2-2C7EC0C41F4A}" type="sibTrans" cxnId="{58F1DF83-2588-4D9F-9067-C073B540B2E3}">
      <dgm:prSet/>
      <dgm:spPr/>
      <dgm:t>
        <a:bodyPr/>
        <a:lstStyle/>
        <a:p>
          <a:pPr rtl="1"/>
          <a:endParaRPr lang="fa-IR">
            <a:solidFill>
              <a:schemeClr val="tx1"/>
            </a:solidFill>
          </a:endParaRPr>
        </a:p>
      </dgm:t>
    </dgm:pt>
    <dgm:pt modelId="{DF105DFD-2600-4284-BD08-FE8739AE856A}">
      <dgm:prSet phldrT="[Text]"/>
      <dgm:spPr/>
      <dgm:t>
        <a:bodyPr/>
        <a:lstStyle/>
        <a:p>
          <a:pPr rtl="1"/>
          <a:r>
            <a:rPr lang="fa-IR" dirty="0" smtClean="0">
              <a:solidFill>
                <a:schemeClr val="tx1"/>
              </a:solidFill>
            </a:rPr>
            <a:t>دانش توسط گفتار</a:t>
          </a:r>
          <a:endParaRPr lang="fa-IR" dirty="0">
            <a:solidFill>
              <a:schemeClr val="tx1"/>
            </a:solidFill>
          </a:endParaRPr>
        </a:p>
      </dgm:t>
    </dgm:pt>
    <dgm:pt modelId="{E648E08D-81A7-4EE8-B6BB-5CF4E9BA62C0}" type="parTrans" cxnId="{2D73940E-5372-4627-A2CE-9198D71508A8}">
      <dgm:prSet/>
      <dgm:spPr/>
      <dgm:t>
        <a:bodyPr/>
        <a:lstStyle/>
        <a:p>
          <a:pPr rtl="1"/>
          <a:endParaRPr lang="fa-IR">
            <a:solidFill>
              <a:schemeClr val="tx1"/>
            </a:solidFill>
          </a:endParaRPr>
        </a:p>
      </dgm:t>
    </dgm:pt>
    <dgm:pt modelId="{84F1C0DB-1C0E-4010-806F-D4626BADB2FE}" type="sibTrans" cxnId="{2D73940E-5372-4627-A2CE-9198D71508A8}">
      <dgm:prSet/>
      <dgm:spPr/>
      <dgm:t>
        <a:bodyPr/>
        <a:lstStyle/>
        <a:p>
          <a:pPr rtl="1"/>
          <a:endParaRPr lang="fa-IR">
            <a:solidFill>
              <a:schemeClr val="tx1"/>
            </a:solidFill>
          </a:endParaRPr>
        </a:p>
      </dgm:t>
    </dgm:pt>
    <dgm:pt modelId="{F60250AF-B0E3-4345-8FD7-41030F9C5151}">
      <dgm:prSet phldrT="[Text]"/>
      <dgm:spPr/>
      <dgm:t>
        <a:bodyPr/>
        <a:lstStyle/>
        <a:p>
          <a:pPr rtl="1"/>
          <a:r>
            <a:rPr lang="fa-IR" dirty="0" smtClean="0">
              <a:solidFill>
                <a:schemeClr val="tx1"/>
              </a:solidFill>
            </a:rPr>
            <a:t>فراگیر=دریافت کننده</a:t>
          </a:r>
          <a:endParaRPr lang="fa-IR" dirty="0">
            <a:solidFill>
              <a:schemeClr val="tx1"/>
            </a:solidFill>
          </a:endParaRPr>
        </a:p>
      </dgm:t>
    </dgm:pt>
    <dgm:pt modelId="{033D56D2-59E2-4D18-BC2A-A5421AD492BB}" type="parTrans" cxnId="{8BEFDB3E-EAB9-4259-B979-A3A7C01BFEF5}">
      <dgm:prSet/>
      <dgm:spPr/>
      <dgm:t>
        <a:bodyPr/>
        <a:lstStyle/>
        <a:p>
          <a:pPr rtl="1"/>
          <a:endParaRPr lang="fa-IR">
            <a:solidFill>
              <a:schemeClr val="tx1"/>
            </a:solidFill>
          </a:endParaRPr>
        </a:p>
      </dgm:t>
    </dgm:pt>
    <dgm:pt modelId="{5E8F4888-80F2-45CC-BDBC-3D41F9A5F929}" type="sibTrans" cxnId="{8BEFDB3E-EAB9-4259-B979-A3A7C01BFEF5}">
      <dgm:prSet/>
      <dgm:spPr/>
      <dgm:t>
        <a:bodyPr/>
        <a:lstStyle/>
        <a:p>
          <a:pPr rtl="1"/>
          <a:endParaRPr lang="fa-IR">
            <a:solidFill>
              <a:schemeClr val="tx1"/>
            </a:solidFill>
          </a:endParaRPr>
        </a:p>
      </dgm:t>
    </dgm:pt>
    <dgm:pt modelId="{54F282A6-1FA5-48BB-AA22-4CAF64B7B446}" type="pres">
      <dgm:prSet presAssocID="{75E381A8-E63F-4204-970F-47B842C31034}" presName="Name0" presStyleCnt="0">
        <dgm:presLayoutVars>
          <dgm:dir/>
          <dgm:resizeHandles val="exact"/>
        </dgm:presLayoutVars>
      </dgm:prSet>
      <dgm:spPr/>
    </dgm:pt>
    <dgm:pt modelId="{77BC3F14-D6C5-42D4-AB81-46A34F816D66}" type="pres">
      <dgm:prSet presAssocID="{ECC10802-8F29-44A3-BF4F-98F61A2ABBD6}" presName="parTxOnly" presStyleLbl="node1" presStyleIdx="0" presStyleCnt="3">
        <dgm:presLayoutVars>
          <dgm:bulletEnabled val="1"/>
        </dgm:presLayoutVars>
      </dgm:prSet>
      <dgm:spPr/>
      <dgm:t>
        <a:bodyPr/>
        <a:lstStyle/>
        <a:p>
          <a:pPr rtl="1"/>
          <a:endParaRPr lang="fa-IR"/>
        </a:p>
      </dgm:t>
    </dgm:pt>
    <dgm:pt modelId="{159CB57D-7667-4F9E-B89B-A30DF34F96CC}" type="pres">
      <dgm:prSet presAssocID="{30C24F00-A606-49A9-BBC2-2C7EC0C41F4A}" presName="parSpace" presStyleCnt="0"/>
      <dgm:spPr/>
    </dgm:pt>
    <dgm:pt modelId="{F79AB20A-BADD-4BFA-A8D4-28D96F9B2128}" type="pres">
      <dgm:prSet presAssocID="{DF105DFD-2600-4284-BD08-FE8739AE856A}" presName="parTxOnly" presStyleLbl="node1" presStyleIdx="1" presStyleCnt="3">
        <dgm:presLayoutVars>
          <dgm:bulletEnabled val="1"/>
        </dgm:presLayoutVars>
      </dgm:prSet>
      <dgm:spPr/>
      <dgm:t>
        <a:bodyPr/>
        <a:lstStyle/>
        <a:p>
          <a:pPr rtl="1"/>
          <a:endParaRPr lang="fa-IR"/>
        </a:p>
      </dgm:t>
    </dgm:pt>
    <dgm:pt modelId="{3D3EFAE4-3965-473D-9C74-3592FFB2AD85}" type="pres">
      <dgm:prSet presAssocID="{84F1C0DB-1C0E-4010-806F-D4626BADB2FE}" presName="parSpace" presStyleCnt="0"/>
      <dgm:spPr/>
    </dgm:pt>
    <dgm:pt modelId="{D5588746-1EAA-4812-BC62-97AF826C6DB8}" type="pres">
      <dgm:prSet presAssocID="{F60250AF-B0E3-4345-8FD7-41030F9C5151}" presName="parTxOnly" presStyleLbl="node1" presStyleIdx="2" presStyleCnt="3">
        <dgm:presLayoutVars>
          <dgm:bulletEnabled val="1"/>
        </dgm:presLayoutVars>
      </dgm:prSet>
      <dgm:spPr/>
      <dgm:t>
        <a:bodyPr/>
        <a:lstStyle/>
        <a:p>
          <a:pPr rtl="1"/>
          <a:endParaRPr lang="fa-IR"/>
        </a:p>
      </dgm:t>
    </dgm:pt>
  </dgm:ptLst>
  <dgm:cxnLst>
    <dgm:cxn modelId="{2D73940E-5372-4627-A2CE-9198D71508A8}" srcId="{75E381A8-E63F-4204-970F-47B842C31034}" destId="{DF105DFD-2600-4284-BD08-FE8739AE856A}" srcOrd="1" destOrd="0" parTransId="{E648E08D-81A7-4EE8-B6BB-5CF4E9BA62C0}" sibTransId="{84F1C0DB-1C0E-4010-806F-D4626BADB2FE}"/>
    <dgm:cxn modelId="{8BEFDB3E-EAB9-4259-B979-A3A7C01BFEF5}" srcId="{75E381A8-E63F-4204-970F-47B842C31034}" destId="{F60250AF-B0E3-4345-8FD7-41030F9C5151}" srcOrd="2" destOrd="0" parTransId="{033D56D2-59E2-4D18-BC2A-A5421AD492BB}" sibTransId="{5E8F4888-80F2-45CC-BDBC-3D41F9A5F929}"/>
    <dgm:cxn modelId="{2DBF3053-9B3C-4BCF-8BD7-0129B220832D}" type="presOf" srcId="{DF105DFD-2600-4284-BD08-FE8739AE856A}" destId="{F79AB20A-BADD-4BFA-A8D4-28D96F9B2128}" srcOrd="0" destOrd="0" presId="urn:microsoft.com/office/officeart/2005/8/layout/hChevron3"/>
    <dgm:cxn modelId="{E95E76C9-7952-43B4-B0E2-FA211F1EB6A1}" type="presOf" srcId="{75E381A8-E63F-4204-970F-47B842C31034}" destId="{54F282A6-1FA5-48BB-AA22-4CAF64B7B446}" srcOrd="0" destOrd="0" presId="urn:microsoft.com/office/officeart/2005/8/layout/hChevron3"/>
    <dgm:cxn modelId="{7A32240A-32E7-489E-B0C4-0AB6700CAF80}" type="presOf" srcId="{F60250AF-B0E3-4345-8FD7-41030F9C5151}" destId="{D5588746-1EAA-4812-BC62-97AF826C6DB8}" srcOrd="0" destOrd="0" presId="urn:microsoft.com/office/officeart/2005/8/layout/hChevron3"/>
    <dgm:cxn modelId="{458CBC11-4319-4019-BC35-1245C781F33C}" type="presOf" srcId="{ECC10802-8F29-44A3-BF4F-98F61A2ABBD6}" destId="{77BC3F14-D6C5-42D4-AB81-46A34F816D66}" srcOrd="0" destOrd="0" presId="urn:microsoft.com/office/officeart/2005/8/layout/hChevron3"/>
    <dgm:cxn modelId="{58F1DF83-2588-4D9F-9067-C073B540B2E3}" srcId="{75E381A8-E63F-4204-970F-47B842C31034}" destId="{ECC10802-8F29-44A3-BF4F-98F61A2ABBD6}" srcOrd="0" destOrd="0" parTransId="{2A568407-EEFC-4722-AF56-2D556B641043}" sibTransId="{30C24F00-A606-49A9-BBC2-2C7EC0C41F4A}"/>
    <dgm:cxn modelId="{0331F6B4-AFA8-4738-873B-1A6396D791DF}" type="presParOf" srcId="{54F282A6-1FA5-48BB-AA22-4CAF64B7B446}" destId="{77BC3F14-D6C5-42D4-AB81-46A34F816D66}" srcOrd="0" destOrd="0" presId="urn:microsoft.com/office/officeart/2005/8/layout/hChevron3"/>
    <dgm:cxn modelId="{84CD2322-68D0-44FB-A628-9C53F190448C}" type="presParOf" srcId="{54F282A6-1FA5-48BB-AA22-4CAF64B7B446}" destId="{159CB57D-7667-4F9E-B89B-A30DF34F96CC}" srcOrd="1" destOrd="0" presId="urn:microsoft.com/office/officeart/2005/8/layout/hChevron3"/>
    <dgm:cxn modelId="{F0C3CEC6-2B42-41D4-B402-E799BBD608A2}" type="presParOf" srcId="{54F282A6-1FA5-48BB-AA22-4CAF64B7B446}" destId="{F79AB20A-BADD-4BFA-A8D4-28D96F9B2128}" srcOrd="2" destOrd="0" presId="urn:microsoft.com/office/officeart/2005/8/layout/hChevron3"/>
    <dgm:cxn modelId="{64CF18C2-A21D-4770-AC19-34A0513705FD}" type="presParOf" srcId="{54F282A6-1FA5-48BB-AA22-4CAF64B7B446}" destId="{3D3EFAE4-3965-473D-9C74-3592FFB2AD85}" srcOrd="3" destOrd="0" presId="urn:microsoft.com/office/officeart/2005/8/layout/hChevron3"/>
    <dgm:cxn modelId="{015FF6E3-151B-43B3-9E90-167FB8203755}" type="presParOf" srcId="{54F282A6-1FA5-48BB-AA22-4CAF64B7B446}" destId="{D5588746-1EAA-4812-BC62-97AF826C6DB8}" srcOrd="4"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BC3F14-D6C5-42D4-AB81-46A34F816D66}">
      <dsp:nvSpPr>
        <dsp:cNvPr id="0" name=""/>
        <dsp:cNvSpPr/>
      </dsp:nvSpPr>
      <dsp:spPr>
        <a:xfrm>
          <a:off x="1423" y="334912"/>
          <a:ext cx="1245196" cy="498078"/>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13335" bIns="26670" numCol="1" spcCol="1270" anchor="ctr" anchorCtr="0">
          <a:noAutofit/>
        </a:bodyPr>
        <a:lstStyle/>
        <a:p>
          <a:pPr lvl="0" algn="ctr" defTabSz="444500" rtl="1">
            <a:lnSpc>
              <a:spcPct val="90000"/>
            </a:lnSpc>
            <a:spcBef>
              <a:spcPct val="0"/>
            </a:spcBef>
            <a:spcAft>
              <a:spcPct val="35000"/>
            </a:spcAft>
          </a:pPr>
          <a:r>
            <a:rPr lang="fa-IR" sz="1000" kern="1200" dirty="0" smtClean="0">
              <a:solidFill>
                <a:schemeClr val="tx1"/>
              </a:solidFill>
            </a:rPr>
            <a:t>معلم=فرستنده</a:t>
          </a:r>
          <a:endParaRPr lang="fa-IR" sz="1000" kern="1200" dirty="0">
            <a:solidFill>
              <a:schemeClr val="tx1"/>
            </a:solidFill>
          </a:endParaRPr>
        </a:p>
      </dsp:txBody>
      <dsp:txXfrm>
        <a:off x="1423" y="334912"/>
        <a:ext cx="1120677" cy="498078"/>
      </dsp:txXfrm>
    </dsp:sp>
    <dsp:sp modelId="{F79AB20A-BADD-4BFA-A8D4-28D96F9B2128}">
      <dsp:nvSpPr>
        <dsp:cNvPr id="0" name=""/>
        <dsp:cNvSpPr/>
      </dsp:nvSpPr>
      <dsp:spPr>
        <a:xfrm>
          <a:off x="997581" y="334912"/>
          <a:ext cx="1245196" cy="49807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13335" bIns="26670" numCol="1" spcCol="1270" anchor="ctr" anchorCtr="0">
          <a:noAutofit/>
        </a:bodyPr>
        <a:lstStyle/>
        <a:p>
          <a:pPr lvl="0" algn="ctr" defTabSz="444500" rtl="1">
            <a:lnSpc>
              <a:spcPct val="90000"/>
            </a:lnSpc>
            <a:spcBef>
              <a:spcPct val="0"/>
            </a:spcBef>
            <a:spcAft>
              <a:spcPct val="35000"/>
            </a:spcAft>
          </a:pPr>
          <a:r>
            <a:rPr lang="fa-IR" sz="1000" kern="1200" dirty="0" smtClean="0">
              <a:solidFill>
                <a:schemeClr val="tx1"/>
              </a:solidFill>
            </a:rPr>
            <a:t>دانش توسط گفتار</a:t>
          </a:r>
          <a:endParaRPr lang="fa-IR" sz="1000" kern="1200" dirty="0">
            <a:solidFill>
              <a:schemeClr val="tx1"/>
            </a:solidFill>
          </a:endParaRPr>
        </a:p>
      </dsp:txBody>
      <dsp:txXfrm>
        <a:off x="1246620" y="334912"/>
        <a:ext cx="747118" cy="498078"/>
      </dsp:txXfrm>
    </dsp:sp>
    <dsp:sp modelId="{D5588746-1EAA-4812-BC62-97AF826C6DB8}">
      <dsp:nvSpPr>
        <dsp:cNvPr id="0" name=""/>
        <dsp:cNvSpPr/>
      </dsp:nvSpPr>
      <dsp:spPr>
        <a:xfrm>
          <a:off x="1993739" y="334912"/>
          <a:ext cx="1245196" cy="49807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13335" bIns="26670" numCol="1" spcCol="1270" anchor="ctr" anchorCtr="0">
          <a:noAutofit/>
        </a:bodyPr>
        <a:lstStyle/>
        <a:p>
          <a:pPr lvl="0" algn="ctr" defTabSz="444500" rtl="1">
            <a:lnSpc>
              <a:spcPct val="90000"/>
            </a:lnSpc>
            <a:spcBef>
              <a:spcPct val="0"/>
            </a:spcBef>
            <a:spcAft>
              <a:spcPct val="35000"/>
            </a:spcAft>
          </a:pPr>
          <a:r>
            <a:rPr lang="fa-IR" sz="1000" kern="1200" dirty="0" smtClean="0">
              <a:solidFill>
                <a:schemeClr val="tx1"/>
              </a:solidFill>
            </a:rPr>
            <a:t>فراگیر=دریافت کننده</a:t>
          </a:r>
          <a:endParaRPr lang="fa-IR" sz="1000" kern="1200" dirty="0">
            <a:solidFill>
              <a:schemeClr val="tx1"/>
            </a:solidFill>
          </a:endParaRPr>
        </a:p>
      </dsp:txBody>
      <dsp:txXfrm>
        <a:off x="2242778" y="334912"/>
        <a:ext cx="747118" cy="498078"/>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D503984-F0DC-4DC2-B781-68D0FDC3739D}" type="datetimeFigureOut">
              <a:rPr lang="fa-IR" smtClean="0"/>
              <a:t>06/24/1436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06E07FC-55B6-4F66-8AD5-C40E18AD4A95}" type="slidenum">
              <a:rPr lang="fa-IR" smtClean="0"/>
              <a:t>‹#›</a:t>
            </a:fld>
            <a:endParaRPr lang="fa-IR"/>
          </a:p>
        </p:txBody>
      </p:sp>
    </p:spTree>
    <p:extLst>
      <p:ext uri="{BB962C8B-B14F-4D97-AF65-F5344CB8AC3E}">
        <p14:creationId xmlns:p14="http://schemas.microsoft.com/office/powerpoint/2010/main" val="388530345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E06E07FC-55B6-4F66-8AD5-C40E18AD4A95}" type="slidenum">
              <a:rPr lang="fa-IR" smtClean="0"/>
              <a:t>6</a:t>
            </a:fld>
            <a:endParaRPr lang="fa-IR"/>
          </a:p>
        </p:txBody>
      </p:sp>
    </p:spTree>
    <p:extLst>
      <p:ext uri="{BB962C8B-B14F-4D97-AF65-F5344CB8AC3E}">
        <p14:creationId xmlns:p14="http://schemas.microsoft.com/office/powerpoint/2010/main" val="2558768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AB529C5D-CF8B-42BE-AF83-BF0FD25FDA72}" type="datetimeFigureOut">
              <a:rPr lang="fa-IR" smtClean="0"/>
              <a:t>06/24/1436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7ECA961-1BB1-4257-9ACE-2E97FEB5C8F6}" type="slidenum">
              <a:rPr lang="fa-IR" smtClean="0"/>
              <a:t>‹#›</a:t>
            </a:fld>
            <a:endParaRPr lang="fa-IR"/>
          </a:p>
        </p:txBody>
      </p:sp>
    </p:spTree>
    <p:extLst>
      <p:ext uri="{BB962C8B-B14F-4D97-AF65-F5344CB8AC3E}">
        <p14:creationId xmlns:p14="http://schemas.microsoft.com/office/powerpoint/2010/main" val="3671510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B529C5D-CF8B-42BE-AF83-BF0FD25FDA72}" type="datetimeFigureOut">
              <a:rPr lang="fa-IR" smtClean="0"/>
              <a:t>06/24/1436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7ECA961-1BB1-4257-9ACE-2E97FEB5C8F6}" type="slidenum">
              <a:rPr lang="fa-IR" smtClean="0"/>
              <a:t>‹#›</a:t>
            </a:fld>
            <a:endParaRPr lang="fa-IR"/>
          </a:p>
        </p:txBody>
      </p:sp>
    </p:spTree>
    <p:extLst>
      <p:ext uri="{BB962C8B-B14F-4D97-AF65-F5344CB8AC3E}">
        <p14:creationId xmlns:p14="http://schemas.microsoft.com/office/powerpoint/2010/main" val="1983208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B529C5D-CF8B-42BE-AF83-BF0FD25FDA72}" type="datetimeFigureOut">
              <a:rPr lang="fa-IR" smtClean="0"/>
              <a:t>06/24/1436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7ECA961-1BB1-4257-9ACE-2E97FEB5C8F6}" type="slidenum">
              <a:rPr lang="fa-IR" smtClean="0"/>
              <a:t>‹#›</a:t>
            </a:fld>
            <a:endParaRPr lang="fa-IR"/>
          </a:p>
        </p:txBody>
      </p:sp>
    </p:spTree>
    <p:extLst>
      <p:ext uri="{BB962C8B-B14F-4D97-AF65-F5344CB8AC3E}">
        <p14:creationId xmlns:p14="http://schemas.microsoft.com/office/powerpoint/2010/main" val="593997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B529C5D-CF8B-42BE-AF83-BF0FD25FDA72}" type="datetimeFigureOut">
              <a:rPr lang="fa-IR" smtClean="0"/>
              <a:t>06/24/1436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7ECA961-1BB1-4257-9ACE-2E97FEB5C8F6}" type="slidenum">
              <a:rPr lang="fa-IR" smtClean="0"/>
              <a:t>‹#›</a:t>
            </a:fld>
            <a:endParaRPr lang="fa-IR"/>
          </a:p>
        </p:txBody>
      </p:sp>
    </p:spTree>
    <p:extLst>
      <p:ext uri="{BB962C8B-B14F-4D97-AF65-F5344CB8AC3E}">
        <p14:creationId xmlns:p14="http://schemas.microsoft.com/office/powerpoint/2010/main" val="1355668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529C5D-CF8B-42BE-AF83-BF0FD25FDA72}" type="datetimeFigureOut">
              <a:rPr lang="fa-IR" smtClean="0"/>
              <a:t>06/24/1436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7ECA961-1BB1-4257-9ACE-2E97FEB5C8F6}" type="slidenum">
              <a:rPr lang="fa-IR" smtClean="0"/>
              <a:t>‹#›</a:t>
            </a:fld>
            <a:endParaRPr lang="fa-IR"/>
          </a:p>
        </p:txBody>
      </p:sp>
    </p:spTree>
    <p:extLst>
      <p:ext uri="{BB962C8B-B14F-4D97-AF65-F5344CB8AC3E}">
        <p14:creationId xmlns:p14="http://schemas.microsoft.com/office/powerpoint/2010/main" val="1155238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AB529C5D-CF8B-42BE-AF83-BF0FD25FDA72}" type="datetimeFigureOut">
              <a:rPr lang="fa-IR" smtClean="0"/>
              <a:t>06/24/1436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7ECA961-1BB1-4257-9ACE-2E97FEB5C8F6}" type="slidenum">
              <a:rPr lang="fa-IR" smtClean="0"/>
              <a:t>‹#›</a:t>
            </a:fld>
            <a:endParaRPr lang="fa-IR"/>
          </a:p>
        </p:txBody>
      </p:sp>
    </p:spTree>
    <p:extLst>
      <p:ext uri="{BB962C8B-B14F-4D97-AF65-F5344CB8AC3E}">
        <p14:creationId xmlns:p14="http://schemas.microsoft.com/office/powerpoint/2010/main" val="74808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AB529C5D-CF8B-42BE-AF83-BF0FD25FDA72}" type="datetimeFigureOut">
              <a:rPr lang="fa-IR" smtClean="0"/>
              <a:t>06/24/1436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7ECA961-1BB1-4257-9ACE-2E97FEB5C8F6}" type="slidenum">
              <a:rPr lang="fa-IR" smtClean="0"/>
              <a:t>‹#›</a:t>
            </a:fld>
            <a:endParaRPr lang="fa-IR"/>
          </a:p>
        </p:txBody>
      </p:sp>
    </p:spTree>
    <p:extLst>
      <p:ext uri="{BB962C8B-B14F-4D97-AF65-F5344CB8AC3E}">
        <p14:creationId xmlns:p14="http://schemas.microsoft.com/office/powerpoint/2010/main" val="3603641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AB529C5D-CF8B-42BE-AF83-BF0FD25FDA72}" type="datetimeFigureOut">
              <a:rPr lang="fa-IR" smtClean="0"/>
              <a:t>06/24/1436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7ECA961-1BB1-4257-9ACE-2E97FEB5C8F6}" type="slidenum">
              <a:rPr lang="fa-IR" smtClean="0"/>
              <a:t>‹#›</a:t>
            </a:fld>
            <a:endParaRPr lang="fa-IR"/>
          </a:p>
        </p:txBody>
      </p:sp>
    </p:spTree>
    <p:extLst>
      <p:ext uri="{BB962C8B-B14F-4D97-AF65-F5344CB8AC3E}">
        <p14:creationId xmlns:p14="http://schemas.microsoft.com/office/powerpoint/2010/main" val="2656735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529C5D-CF8B-42BE-AF83-BF0FD25FDA72}" type="datetimeFigureOut">
              <a:rPr lang="fa-IR" smtClean="0"/>
              <a:t>06/24/1436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7ECA961-1BB1-4257-9ACE-2E97FEB5C8F6}" type="slidenum">
              <a:rPr lang="fa-IR" smtClean="0"/>
              <a:t>‹#›</a:t>
            </a:fld>
            <a:endParaRPr lang="fa-IR"/>
          </a:p>
        </p:txBody>
      </p:sp>
    </p:spTree>
    <p:extLst>
      <p:ext uri="{BB962C8B-B14F-4D97-AF65-F5344CB8AC3E}">
        <p14:creationId xmlns:p14="http://schemas.microsoft.com/office/powerpoint/2010/main" val="4207967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529C5D-CF8B-42BE-AF83-BF0FD25FDA72}" type="datetimeFigureOut">
              <a:rPr lang="fa-IR" smtClean="0"/>
              <a:t>06/24/1436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7ECA961-1BB1-4257-9ACE-2E97FEB5C8F6}" type="slidenum">
              <a:rPr lang="fa-IR" smtClean="0"/>
              <a:t>‹#›</a:t>
            </a:fld>
            <a:endParaRPr lang="fa-IR"/>
          </a:p>
        </p:txBody>
      </p:sp>
    </p:spTree>
    <p:extLst>
      <p:ext uri="{BB962C8B-B14F-4D97-AF65-F5344CB8AC3E}">
        <p14:creationId xmlns:p14="http://schemas.microsoft.com/office/powerpoint/2010/main" val="1027023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529C5D-CF8B-42BE-AF83-BF0FD25FDA72}" type="datetimeFigureOut">
              <a:rPr lang="fa-IR" smtClean="0"/>
              <a:t>06/24/1436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7ECA961-1BB1-4257-9ACE-2E97FEB5C8F6}" type="slidenum">
              <a:rPr lang="fa-IR" smtClean="0"/>
              <a:t>‹#›</a:t>
            </a:fld>
            <a:endParaRPr lang="fa-IR"/>
          </a:p>
        </p:txBody>
      </p:sp>
    </p:spTree>
    <p:extLst>
      <p:ext uri="{BB962C8B-B14F-4D97-AF65-F5344CB8AC3E}">
        <p14:creationId xmlns:p14="http://schemas.microsoft.com/office/powerpoint/2010/main" val="2920863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B529C5D-CF8B-42BE-AF83-BF0FD25FDA72}" type="datetimeFigureOut">
              <a:rPr lang="fa-IR" smtClean="0"/>
              <a:t>06/24/1436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7ECA961-1BB1-4257-9ACE-2E97FEB5C8F6}" type="slidenum">
              <a:rPr lang="fa-IR" smtClean="0"/>
              <a:t>‹#›</a:t>
            </a:fld>
            <a:endParaRPr lang="fa-IR"/>
          </a:p>
        </p:txBody>
      </p:sp>
    </p:spTree>
    <p:extLst>
      <p:ext uri="{BB962C8B-B14F-4D97-AF65-F5344CB8AC3E}">
        <p14:creationId xmlns:p14="http://schemas.microsoft.com/office/powerpoint/2010/main" val="3729450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4000" b="-4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66594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336704"/>
          </a:xfrm>
        </p:spPr>
        <p:txBody>
          <a:bodyPr>
            <a:normAutofit/>
          </a:bodyPr>
          <a:lstStyle/>
          <a:p>
            <a:pPr marL="457200" lvl="1" indent="0">
              <a:buNone/>
            </a:pPr>
            <a:r>
              <a:rPr lang="fa-IR" sz="1600" dirty="0" smtClean="0"/>
              <a:t>5-جریان فکری به هنگام سخنرانی :تاثیرروش سخنرانی را نه تنها می توان بر مبنای درک فگرایش،و دانش اخذ شده،بلکه بر پایه جریان تفکر به هنگام اجرای آن نیز بررسی کرد.بلوم(1953)از جریان سخنرانی و مباحثه کلاسهای درس انتخاب شدهای ضبط کردو پس از 24 ساعت آن را به فراگیران ارائه کرد.او در حین این که فراگیرن به نکات کلیدی موضوع سخنرانی و موضوع مباحثه گوش می دادند ، ظبط را خاموش می کرد واز آن ها می خواست تا جریان فکری خود را مشخص کنند.نتایج بدین شرح بود که 31 درصد از جریان فکری فراگیران در هنگام سخنرانی به موضوع نبوده ،در حالی که در روش مباحثه 14 درصد بوده ،تلاش برای یادگیری یا درک موضوع در سخنرانی 37درصد ودر مباحثه 20 درصد،کوشش جهت کاربرد موضوع ،تجزیه و تحلیل ،ترکیب،حل مسألهدر سخرانی 8 درصد و در مباحثه 14 درصد و بالاخره ارزشیابی درستی یا نادرستی موضوع و معنی دار بودن آن،از هر دو روش (مباحثه و سخنرانی )20 درصد بوده است .بدین ترتیب مسلم گردید روش مباحثه در فراهم سازی توانایی حل مسأله و نیز کاهش حواس پرتی نسبت به سخنرانی برتری دارد.و در پزوهشی دیگر توسط استاهل و کلارک (1987)نشان داده شد که در روش مباحثه میزان تفکر فراگیران درباره موضوع بیشتر از زوش سحنرانی است.و دیلون(1995)نیز دریافت که کوشش فراگیران برای کاربرد و حل مساده در روش های حل مسأله و مباحثه بیشتر از زوش سخنرانی است.</a:t>
            </a:r>
          </a:p>
          <a:p>
            <a:pPr marL="457200" lvl="1" indent="0">
              <a:buNone/>
            </a:pPr>
            <a:r>
              <a:rPr lang="fa-IR" sz="1600" dirty="0" smtClean="0"/>
              <a:t>6-روشن بودن توضیحات:یکی از مهمترین عوامل تاثیر گذار در سخنرانی ،چگونگی روشن سازی سخنران می باشد.روشن بودن توضیحات سخنران ،با یادگیری معنی دار ارتباط دارد(کول وچان،1994).از سوی دیگر روشن بودن توضیحات معلم ، با پیشرفت تحصیلی دانش آموزان همبستگی معنی دار دارد.</a:t>
            </a:r>
          </a:p>
          <a:p>
            <a:pPr marL="457200" lvl="1" indent="0">
              <a:buNone/>
            </a:pPr>
            <a:r>
              <a:rPr lang="fa-IR" sz="1600" dirty="0" smtClean="0"/>
              <a:t>ویژگیهای رفتار معلم از دیدگاه کریوئیکشانک:</a:t>
            </a:r>
          </a:p>
          <a:p>
            <a:pPr lvl="1">
              <a:buFontTx/>
              <a:buChar char="-"/>
            </a:pPr>
            <a:r>
              <a:rPr lang="fa-IR" sz="1600" dirty="0" smtClean="0"/>
              <a:t>معلم خود را برای سخنرانی آماده کرده و در ک خوبی ار مطالب ارائه شده دارد.</a:t>
            </a:r>
          </a:p>
          <a:p>
            <a:pPr lvl="1">
              <a:buFontTx/>
              <a:buChar char="-"/>
            </a:pPr>
            <a:r>
              <a:rPr lang="fa-IR" sz="1600" dirty="0" smtClean="0"/>
              <a:t>-از گفتار مستقیم و منطقی استفاده می کند و شواهد ومنابع مشخصی باری حقایق ،مفهوم و اصول ارائه میدهد.</a:t>
            </a:r>
          </a:p>
          <a:p>
            <a:pPr lvl="1">
              <a:buFontTx/>
              <a:buChar char="-"/>
            </a:pPr>
            <a:r>
              <a:rPr lang="fa-IR" sz="1600" dirty="0" smtClean="0"/>
              <a:t>- مطالب را به خوبی سازمان می دهد.</a:t>
            </a:r>
          </a:p>
          <a:p>
            <a:pPr lvl="1">
              <a:buFontTx/>
              <a:buChar char="-"/>
            </a:pPr>
            <a:r>
              <a:rPr lang="fa-IR" sz="1600" dirty="0" smtClean="0"/>
              <a:t>-بر مطالب و مفاهیم کلیدی تاکید ،و فرق آن ها را از عناوین کم اهمیت مشخص می کند.</a:t>
            </a:r>
          </a:p>
          <a:p>
            <a:pPr lvl="1">
              <a:buFontTx/>
              <a:buChar char="-"/>
            </a:pPr>
            <a:r>
              <a:rPr lang="fa-IR" sz="1600" dirty="0" smtClean="0"/>
              <a:t>- در مواقع لازم مطالب ارائه شده را تکرار می کند.</a:t>
            </a:r>
          </a:p>
          <a:p>
            <a:pPr lvl="1">
              <a:buFontTx/>
              <a:buChar char="-"/>
            </a:pPr>
            <a:r>
              <a:rPr lang="fa-IR" sz="1600" smtClean="0"/>
              <a:t>- به طور مستمر به برسی چگونگی در ک فراگیران از مطالب ارائه شده می پردازد.</a:t>
            </a:r>
            <a:endParaRPr lang="fa-IR" sz="1600" dirty="0"/>
          </a:p>
        </p:txBody>
      </p:sp>
    </p:spTree>
    <p:extLst>
      <p:ext uri="{BB962C8B-B14F-4D97-AF65-F5344CB8AC3E}">
        <p14:creationId xmlns:p14="http://schemas.microsoft.com/office/powerpoint/2010/main" val="3401961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6336704"/>
          </a:xfrm>
        </p:spPr>
        <p:txBody>
          <a:bodyPr>
            <a:normAutofit/>
          </a:bodyPr>
          <a:lstStyle/>
          <a:p>
            <a:endParaRPr lang="fa-IR" dirty="0"/>
          </a:p>
        </p:txBody>
      </p:sp>
      <p:sp>
        <p:nvSpPr>
          <p:cNvPr id="3" name="Content Placeholder 2"/>
          <p:cNvSpPr>
            <a:spLocks noGrp="1"/>
          </p:cNvSpPr>
          <p:nvPr>
            <p:ph idx="1"/>
          </p:nvPr>
        </p:nvSpPr>
        <p:spPr>
          <a:xfrm>
            <a:off x="457200" y="548680"/>
            <a:ext cx="8229600" cy="6192688"/>
          </a:xfrm>
        </p:spPr>
        <p:txBody>
          <a:bodyPr>
            <a:normAutofit/>
          </a:bodyPr>
          <a:lstStyle/>
          <a:p>
            <a:pPr marL="457200" lvl="1" indent="0">
              <a:buNone/>
            </a:pPr>
            <a:r>
              <a:rPr lang="fa-IR" sz="1600" dirty="0" smtClean="0"/>
              <a:t>7-شور و هیجان و جو دوستانه :داشتن شور وهیجان و ،گشاده رویی و ایجاد و جو دوستانه توسط معلم ،نقش عمده ای د ر روش سخنرانی دارد.آبرامی و دیگران (1982)با انجام فرا تحلیل در دازده پژوهش تجربی مشخص نمود که ،شور وهیجان سخنران در درک مطالب،میزان واکنش فراگیران در کلاس درس و نگرش آنان به سخنرانی و موضوع درس تأثیر معنی دار دارد.</a:t>
            </a:r>
          </a:p>
          <a:p>
            <a:pPr marL="457200" lvl="1" indent="0">
              <a:buNone/>
            </a:pPr>
            <a:r>
              <a:rPr lang="fa-IR" sz="1600" dirty="0" smtClean="0"/>
              <a:t>8- استفاده از وسایل کمک آموزشی :استفاده از وسایل کمک آموزشی در مناسب در روشن ساختن مطالب ارائه شده تأثیر دارد (اسمیت ).در ماهیت و چگونگی استفاده از وسایل کمک آموزشی کلارک و سالومون (1986)نشان دادندکه ،استفاده تنها از وسایل شنیداری و دیداری به جای تخته سیاه ، نمی تواند در افزایش یادگیری  تأثیر معنا دار داشته باشد.بلکه ،استفاده مناسب و همزمان وسایل کمک آموزشی با وسایل رایج می تواند در بهبود یادگیری مؤثر واقع شود.(ترنی،1983).</a:t>
            </a:r>
          </a:p>
          <a:p>
            <a:pPr marL="457200" lvl="1" indent="0">
              <a:buNone/>
            </a:pPr>
            <a:r>
              <a:rPr lang="fa-IR" sz="1600" dirty="0" smtClean="0"/>
              <a:t>9-سازماندهی مطالب :در ساماندهی مطالب ،به هنگام سخنرانی ،تحقیقات چندان زیادی انجام نگرفته است.اما در مهارت های سازماندهی چون ارائه مطالب ،چگونگی توضیح ،جلب توجه رو خلاصه و جمع بندی مفاهیم ،پژوهشهایی انجام یافته است و تمام آنها تأثیر مثبت و معنی دار در یادگیریفراگیران داردند(هارتلی19869)</a:t>
            </a:r>
          </a:p>
          <a:p>
            <a:pPr marL="457200" lvl="1" indent="0">
              <a:buNone/>
            </a:pPr>
            <a:r>
              <a:rPr lang="fa-IR" sz="1600" dirty="0" smtClean="0"/>
              <a:t>10-فعال سازی فراگیران :فعال سازی فراگیران به هنگام سخنرانی،می تواند روش ارائه مطالب را از حالت خطی و یک طرفه ،به سوی دو طرفه سوق دهد.از این رو سخنران با طرح مساله ،بحث در موضوع و همراه ساختن روش سخنرانی با سایر ورش ها می تواند در اخذ مطالب کمک شایانی بنماید.(بلای،1980،گیبس و دیگران،1983)</a:t>
            </a:r>
          </a:p>
          <a:p>
            <a:pPr marL="457200" lvl="1" indent="0">
              <a:buNone/>
            </a:pPr>
            <a:r>
              <a:rPr lang="fa-IR" sz="1600" dirty="0" smtClean="0"/>
              <a:t>اصول سخنرانی:می توان با رعایت اصول روان شناسی و استفاده بهینه نهایت استفاده از این روش را برد .ودر آموزش عالی بیشتر از این روش استفاده می شود.این شیوه در نظام آموزش شوروی سابق از اهمیت ویژه ای برخوردار بوده است.به عنوان مثال نکراسوا (1960)معتقد بود با این روش می توان فرا گیران را فعال کرد وآنها را در روند تفکر مستقل به زندگی سوسیالیستی و تولیدی سوق داد. </a:t>
            </a:r>
            <a:r>
              <a:rPr lang="fa-IR" sz="1600" smtClean="0"/>
              <a:t>او به دو عامل اصلی در سخنرانی تأگید می کند و می گوید :سخنرانی باید نتیجه تفکر سخنران باشد و فراگران باید در این تفکر خلاق فعالانه سهیم باشند..</a:t>
            </a:r>
            <a:endParaRPr lang="fa-IR" sz="1600" dirty="0"/>
          </a:p>
        </p:txBody>
      </p:sp>
    </p:spTree>
    <p:extLst>
      <p:ext uri="{BB962C8B-B14F-4D97-AF65-F5344CB8AC3E}">
        <p14:creationId xmlns:p14="http://schemas.microsoft.com/office/powerpoint/2010/main" val="3231807424"/>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fa-IR" b="1" dirty="0" smtClean="0">
                <a:latin typeface="Bnazanin"/>
              </a:rPr>
              <a:t>منابع</a:t>
            </a:r>
            <a:endParaRPr lang="fa-IR" b="1" dirty="0">
              <a:latin typeface="Bnazanin"/>
            </a:endParaRPr>
          </a:p>
        </p:txBody>
      </p:sp>
      <p:sp>
        <p:nvSpPr>
          <p:cNvPr id="3" name="Content Placeholder 2"/>
          <p:cNvSpPr>
            <a:spLocks noGrp="1"/>
          </p:cNvSpPr>
          <p:nvPr>
            <p:ph idx="1"/>
          </p:nvPr>
        </p:nvSpPr>
        <p:spPr>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6">
              <a:shade val="50000"/>
            </a:schemeClr>
          </a:lnRef>
          <a:fillRef idx="1">
            <a:schemeClr val="accent6"/>
          </a:fillRef>
          <a:effectRef idx="0">
            <a:schemeClr val="accent6"/>
          </a:effectRef>
          <a:fontRef idx="minor">
            <a:schemeClr val="lt1"/>
          </a:fontRef>
        </p:style>
        <p:txBody>
          <a:bodyPr/>
          <a:lstStyle/>
          <a:p>
            <a:r>
              <a:rPr lang="fa-IR" b="1" dirty="0" smtClean="0">
                <a:latin typeface="Bnazanin"/>
              </a:rPr>
              <a:t>فتحی آذر،اسکندر،روشها و فنون تدریس،1391،تبریز،انتشارات دانشگاه تبریز</a:t>
            </a:r>
            <a:endParaRPr lang="fa-IR" b="1" dirty="0">
              <a:latin typeface="Bnazanin"/>
            </a:endParaRPr>
          </a:p>
        </p:txBody>
      </p:sp>
    </p:spTree>
    <p:extLst>
      <p:ext uri="{BB962C8B-B14F-4D97-AF65-F5344CB8AC3E}">
        <p14:creationId xmlns:p14="http://schemas.microsoft.com/office/powerpoint/2010/main" val="455565590"/>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r"/>
            <a:r>
              <a:rPr lang="fa-IR" b="1" dirty="0" smtClean="0">
                <a:solidFill>
                  <a:schemeClr val="tx1"/>
                </a:solidFill>
              </a:rPr>
              <a:t>سخنرانی</a:t>
            </a:r>
            <a:endParaRPr lang="fa-IR" b="1" dirty="0">
              <a:solidFill>
                <a:schemeClr val="tx1"/>
              </a:solidFill>
            </a:endParaRPr>
          </a:p>
        </p:txBody>
      </p:sp>
      <p:sp>
        <p:nvSpPr>
          <p:cNvPr id="3" name="Content Placeholder 2"/>
          <p:cNvSpPr>
            <a:spLocks noGrp="1"/>
          </p:cNvSpPr>
          <p:nvPr>
            <p:ph idx="1"/>
          </p:nvPr>
        </p:nvSpPr>
        <p:spPr/>
        <p:txBody>
          <a:bodyPr/>
          <a:lstStyle/>
          <a:p>
            <a:r>
              <a:rPr lang="fa-IR" dirty="0" smtClean="0">
                <a:latin typeface="Bnazanin"/>
                <a:cs typeface="B Lotus" pitchFamily="2" charset="-78"/>
              </a:rPr>
              <a:t>واحد درسی:روشهای تدریس پیشرفته</a:t>
            </a:r>
          </a:p>
          <a:p>
            <a:r>
              <a:rPr lang="fa-IR" dirty="0" smtClean="0">
                <a:latin typeface="Bnazanin"/>
                <a:cs typeface="B Lotus" pitchFamily="2" charset="-78"/>
              </a:rPr>
              <a:t>استاد :دکتر نیلوفر مرتضی نژاد</a:t>
            </a:r>
          </a:p>
          <a:p>
            <a:r>
              <a:rPr lang="fa-IR" dirty="0" smtClean="0">
                <a:latin typeface="Bnazanin"/>
                <a:cs typeface="B Lotus" pitchFamily="2" charset="-78"/>
              </a:rPr>
              <a:t>تهیه و تنظیم:منصور رستمی</a:t>
            </a:r>
          </a:p>
          <a:p>
            <a:r>
              <a:rPr lang="fa-IR" dirty="0" smtClean="0">
                <a:latin typeface="Bnazanin"/>
                <a:cs typeface="B Lotus" pitchFamily="2" charset="-78"/>
              </a:rPr>
              <a:t>مقطع تحصیلی:کارشناسی ارشد</a:t>
            </a:r>
          </a:p>
          <a:p>
            <a:r>
              <a:rPr lang="fa-IR" dirty="0" smtClean="0">
                <a:latin typeface="Bnazanin"/>
                <a:cs typeface="B Lotus" pitchFamily="2" charset="-78"/>
              </a:rPr>
              <a:t>رشته ی تحصیلی:آموزش وپرورش ابتدایی</a:t>
            </a:r>
          </a:p>
          <a:p>
            <a:r>
              <a:rPr lang="fa-IR" dirty="0" smtClean="0">
                <a:latin typeface="Bnazanin"/>
                <a:cs typeface="B Lotus" pitchFamily="2" charset="-78"/>
              </a:rPr>
              <a:t>دانشگاه آزاد اسلامی واحد ارومیه</a:t>
            </a:r>
          </a:p>
          <a:p>
            <a:r>
              <a:rPr lang="fa-IR" dirty="0" smtClean="0">
                <a:latin typeface="Bnazanin"/>
                <a:cs typeface="B Lotus" pitchFamily="2" charset="-78"/>
              </a:rPr>
              <a:t>بهار 94</a:t>
            </a:r>
            <a:endParaRPr lang="fa-IR" dirty="0">
              <a:latin typeface="Bnazanin"/>
              <a:cs typeface="B Lotus" pitchFamily="2" charset="-78"/>
            </a:endParaRPr>
          </a:p>
        </p:txBody>
      </p:sp>
    </p:spTree>
    <p:extLst>
      <p:ext uri="{BB962C8B-B14F-4D97-AF65-F5344CB8AC3E}">
        <p14:creationId xmlns:p14="http://schemas.microsoft.com/office/powerpoint/2010/main" val="1927994331"/>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75656" y="620688"/>
            <a:ext cx="6400800" cy="5661248"/>
          </a:xfrm>
        </p:spPr>
        <p:txBody>
          <a:bodyPr>
            <a:normAutofit/>
          </a:bodyPr>
          <a:lstStyle/>
          <a:p>
            <a:r>
              <a:rPr lang="fa-IR" sz="1800" b="1" dirty="0" smtClean="0">
                <a:solidFill>
                  <a:schemeClr val="tx1"/>
                </a:solidFill>
                <a:cs typeface="B Lotus" pitchFamily="2" charset="-78"/>
              </a:rPr>
              <a:t>روش </a:t>
            </a:r>
            <a:r>
              <a:rPr lang="fa-IR" sz="1800" b="1" dirty="0" smtClean="0">
                <a:solidFill>
                  <a:schemeClr val="tx1"/>
                </a:solidFill>
                <a:cs typeface="B Lotus" pitchFamily="2" charset="-78"/>
              </a:rPr>
              <a:t>سخنرانی </a:t>
            </a:r>
            <a:endParaRPr lang="fa-IR" sz="1800" b="1" dirty="0" smtClean="0">
              <a:solidFill>
                <a:schemeClr val="tx1"/>
              </a:solidFill>
              <a:cs typeface="B Lotus" pitchFamily="2" charset="-78"/>
            </a:endParaRPr>
          </a:p>
          <a:p>
            <a:r>
              <a:rPr lang="fa-IR" sz="1800" dirty="0" smtClean="0">
                <a:solidFill>
                  <a:schemeClr val="tx1"/>
                </a:solidFill>
                <a:latin typeface="Bnazanin"/>
              </a:rPr>
              <a:t>این روش یکی از قدیمیترین شیوه های آموزشی  و بویژه در نظام آموزشی بیشتر دیده می شود در باره ی پیدایش این شیوه عده ای آن را به دموکراسی یونان می دانند یعنی کسانی به مجلس آن دولت راه می یافتند که از قدرت سخنوری خوبی برخوردار بودند برخی آن را به شکل گرفتن هنر تائتر می دانند اما تعداد زیادی آن را به آکادمی یونان باستان توسط افلاطون می دانند و به خطابه معروف شده ودر آکادمی های اروپایی ها و دول اسلامی در محاوره ی زنده یا روخوانی  ونقد و تفسیر کتاب نقش عمده ای را ایفا کرد. ودلیل آن کمبود کتاب و مطالب نوشتاری بود که فراگیران مجبور بودند اطلاعات و مطاتب را به حالت گفتاری از استاد خود اخذ کنند .ولی این شیوه همچنان ازرزش خود را حفظ کرده است.</a:t>
            </a:r>
          </a:p>
          <a:p>
            <a:r>
              <a:rPr lang="fa-IR" sz="2000" b="1" dirty="0" smtClean="0">
                <a:solidFill>
                  <a:schemeClr val="tx1"/>
                </a:solidFill>
                <a:latin typeface="Bnazanin"/>
              </a:rPr>
              <a:t>مفهوم روش </a:t>
            </a:r>
            <a:r>
              <a:rPr lang="fa-IR" sz="2000" b="1" dirty="0" smtClean="0">
                <a:solidFill>
                  <a:schemeClr val="tx1"/>
                </a:solidFill>
                <a:latin typeface="Bnazanin"/>
              </a:rPr>
              <a:t>سخنرانی </a:t>
            </a:r>
            <a:endParaRPr lang="fa-IR" sz="2000" b="1" dirty="0" smtClean="0">
              <a:solidFill>
                <a:schemeClr val="tx1"/>
              </a:solidFill>
              <a:latin typeface="Bnazanin"/>
            </a:endParaRPr>
          </a:p>
          <a:p>
            <a:r>
              <a:rPr lang="fa-IR" sz="1800" dirty="0" smtClean="0">
                <a:solidFill>
                  <a:schemeClr val="tx1"/>
                </a:solidFill>
                <a:latin typeface="Bnazanin"/>
              </a:rPr>
              <a:t>این شیوه آموزشی از حالت یک طرفه بر خوردار است و جزو روش خطی شمرده می شود که به شرح زیر است.</a:t>
            </a:r>
          </a:p>
          <a:p>
            <a:r>
              <a:rPr lang="fa-IR" sz="1800" dirty="0" smtClean="0">
                <a:solidFill>
                  <a:schemeClr val="tx1"/>
                </a:solidFill>
                <a:latin typeface="Bnazanin"/>
              </a:rPr>
              <a:t>		فراگیر       	معلم	    موضوع در سی</a:t>
            </a:r>
            <a:endParaRPr lang="fa-IR" sz="1800" dirty="0">
              <a:solidFill>
                <a:schemeClr val="tx1"/>
              </a:solidFill>
              <a:latin typeface="Bnazanin"/>
            </a:endParaRPr>
          </a:p>
          <a:p>
            <a:r>
              <a:rPr lang="fa-IR" sz="1800" dirty="0" smtClean="0">
                <a:solidFill>
                  <a:schemeClr val="tx1"/>
                </a:solidFill>
                <a:latin typeface="Bnazanin"/>
              </a:rPr>
              <a:t>چون معلم نقش عمده ای دارد  معلم محور است وهدف عمده انتقال دانش است و برای گروه های بزرگ مناسب است و تعداد زیادی از فراگیران می توانند از آن بهره </a:t>
            </a:r>
            <a:r>
              <a:rPr lang="fa-IR" sz="1800" dirty="0" smtClean="0">
                <a:solidFill>
                  <a:schemeClr val="tx1"/>
                </a:solidFill>
                <a:latin typeface="Bnazanin"/>
              </a:rPr>
              <a:t>بگیرند</a:t>
            </a:r>
            <a:r>
              <a:rPr lang="fa-IR" sz="1800" dirty="0">
                <a:solidFill>
                  <a:schemeClr val="tx1"/>
                </a:solidFill>
                <a:latin typeface="Bnazanin"/>
              </a:rPr>
              <a:t>.</a:t>
            </a:r>
            <a:endParaRPr lang="fa-IR" sz="1800" dirty="0" smtClean="0">
              <a:solidFill>
                <a:schemeClr val="tx1"/>
              </a:solidFill>
              <a:latin typeface="Bnazanin"/>
            </a:endParaRPr>
          </a:p>
          <a:p>
            <a:r>
              <a:rPr lang="fa-IR" sz="1800" dirty="0" smtClean="0">
                <a:solidFill>
                  <a:schemeClr val="tx1"/>
                </a:solidFill>
                <a:latin typeface="Bnazanin"/>
              </a:rPr>
              <a:t>دیدگاههای </a:t>
            </a:r>
            <a:r>
              <a:rPr lang="fa-IR" sz="1800" dirty="0" smtClean="0">
                <a:solidFill>
                  <a:schemeClr val="tx1"/>
                </a:solidFill>
                <a:latin typeface="Bnazanin"/>
              </a:rPr>
              <a:t>انتقادی و توجیهی</a:t>
            </a:r>
            <a:endParaRPr lang="fa-IR" sz="1800" dirty="0">
              <a:solidFill>
                <a:schemeClr val="tx1"/>
              </a:solidFill>
              <a:latin typeface="Bnazanin"/>
            </a:endParaRPr>
          </a:p>
        </p:txBody>
      </p:sp>
    </p:spTree>
    <p:extLst>
      <p:ext uri="{BB962C8B-B14F-4D97-AF65-F5344CB8AC3E}">
        <p14:creationId xmlns:p14="http://schemas.microsoft.com/office/powerpoint/2010/main" val="11986191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0"/>
            <a:ext cx="8229600" cy="6858000"/>
          </a:xfrm>
        </p:spPr>
        <p:txBody>
          <a:bodyPr>
            <a:normAutofit lnSpcReduction="10000"/>
          </a:bodyPr>
          <a:lstStyle/>
          <a:p>
            <a:r>
              <a:rPr lang="fa-IR" sz="1600" dirty="0" smtClean="0"/>
              <a:t>در اواخر سده ی هیجده سا موئل جانسون روش سخرانی را به باد انتقاد گرفت اما مک لیش این انتقادها را پس از برسی در چهار مورد زیر خلاصه کرد:</a:t>
            </a:r>
          </a:p>
          <a:p>
            <a:r>
              <a:rPr lang="fa-IR" sz="1600" dirty="0" smtClean="0"/>
              <a:t>1-نوآوریهای چاپی:امکانات و ابداعات چاپی توانسته اطلاعات وسیعی به صورت کتاب و نوشته با هزینه کمتر در اختیار همگان قرار بدهد در نتیجه مانند گذشته چندان نیازی به سخنرانی وجود ندارد.</a:t>
            </a:r>
          </a:p>
          <a:p>
            <a:r>
              <a:rPr lang="fa-IR" sz="1600" dirty="0" smtClean="0"/>
              <a:t>2-روش های جدید آموزشی:بهتر از روش سخرانی کارآیی و عملکرد دارند.</a:t>
            </a:r>
          </a:p>
          <a:p>
            <a:r>
              <a:rPr lang="fa-IR" sz="1600" dirty="0" smtClean="0"/>
              <a:t>3-غیرفعال بودن فراگیران:چون یک طرفه است وفراگیران غیر فعال هستند یادگیری سطحی ولی عمیق نیست.</a:t>
            </a:r>
          </a:p>
          <a:p>
            <a:r>
              <a:rPr lang="fa-IR" sz="1600" dirty="0" smtClean="0"/>
              <a:t>4-هنری بودن این روش:این روش به سخنران ماهر نیاز دارد و حالت هنری دارد ونمی توان معلمان زیادی برای این روش تربیت کرد.</a:t>
            </a:r>
          </a:p>
          <a:p>
            <a:r>
              <a:rPr lang="fa-IR" sz="1600" dirty="0" smtClean="0"/>
              <a:t>نظر پالسن پس از قبول این محدویت ها و دلایل استفاده از این روش:یکی از فواید زیاد آن آماده کردن فراگیران و معلمان جهت یادگیری موضوعات درسی از سالی به سال دیگرنام برد که سبب یادگیری بیشتری می شود.</a:t>
            </a:r>
          </a:p>
          <a:p>
            <a:r>
              <a:rPr lang="fa-IR" sz="1600" dirty="0" smtClean="0"/>
              <a:t>نظرات کمیته ی هیل در دفاع از روش سخرانی در سال (1964):</a:t>
            </a:r>
          </a:p>
          <a:p>
            <a:r>
              <a:rPr lang="fa-IR" sz="1600" dirty="0" smtClean="0"/>
              <a:t>1-در اکثر موارد رشد وتوانایی فراگیران در حدی نیست که آن ها بتوانند مطالب ونوشته های مختلف را مستقل بخوانند و مفاهیم آن را یاد بگیرند.</a:t>
            </a:r>
          </a:p>
          <a:p>
            <a:r>
              <a:rPr lang="fa-IR" sz="1600" dirty="0" smtClean="0"/>
              <a:t>2-روش سخرانی مطالب و مفاهیم درسی را برای دانش آموزان شکافته و یادگیری آنها را آسان می کند.</a:t>
            </a:r>
          </a:p>
          <a:p>
            <a:r>
              <a:rPr lang="fa-IR" sz="1600" dirty="0" smtClean="0"/>
              <a:t>3-سخران موضوعات و مفاهیم درس را براساس توانایی فراگیران توضیح می دهد.در حالی که در مطالب موجود در داخل کتب درسی چنین انعطاف پذیری وجود ندارد وسخنران چارچوب و نکات بارز و اصلی موضوعات آموزشی را تعیین و با امادگی بیشتری به سؤالات پاسخ می دهد.</a:t>
            </a:r>
          </a:p>
          <a:p>
            <a:r>
              <a:rPr lang="fa-IR" sz="1600" dirty="0" smtClean="0"/>
              <a:t>4-سخنران با طرح عقاید و نظرایات مختلف وایجاد انگیزه در در فراگیرن ارتباط میسر را با آنان برقرار می سازد.</a:t>
            </a:r>
          </a:p>
          <a:p>
            <a:r>
              <a:rPr lang="fa-IR" sz="1600" dirty="0" smtClean="0"/>
              <a:t>5-از لحاظ زمان مقرون به صرفه است.</a:t>
            </a:r>
          </a:p>
          <a:p>
            <a:r>
              <a:rPr lang="fa-IR" sz="1600" dirty="0" smtClean="0"/>
              <a:t>6-در این روش مطالب تبدیل به روز می شوند در حالی که کتاب درسی چنین توانایی ندارد.</a:t>
            </a:r>
          </a:p>
          <a:p>
            <a:r>
              <a:rPr lang="fa-IR" sz="1600" dirty="0" smtClean="0"/>
              <a:t>چرایی استفاده از این روش یا عدم استفاده از این روش: به اهداف آموزشی و ماهیت موضوع درسی وابسته است.</a:t>
            </a:r>
          </a:p>
          <a:p>
            <a:r>
              <a:rPr lang="fa-IR" sz="1600" dirty="0" smtClean="0"/>
              <a:t>امتیازات مهم این روش از دیدگاه رونالد هایمن(1970)پس از برسی نوشته ها و دیدگاه های فلسفی:</a:t>
            </a:r>
          </a:p>
          <a:p>
            <a:r>
              <a:rPr lang="fa-IR" sz="1600" dirty="0" smtClean="0"/>
              <a:t>1-بیرونی بودن دانش:آنچه فرد به یادگیری آن نیاز دارد در بیرون از او قرار دارد واین دانش در اختیار فرد دیگری به نام معلم است.و معلم انتقال دهنده دانش و معرفت به فراگیر است. فراگیر پس از دریافت دانش و معرفت آن را با دانش پیشین آ میخته می کند و طرحواره ی خود را گسترش می دهد. زیرا به عقیده ی شیفلر (1965)نقش ذهن ،برسی و غربال کردن و طبقه بندی نمودن محرک های بیرونی ادراک شده می باشد.</a:t>
            </a:r>
          </a:p>
          <a:p>
            <a:endParaRPr lang="fa-IR" sz="1600" dirty="0"/>
          </a:p>
        </p:txBody>
      </p:sp>
    </p:spTree>
    <p:extLst>
      <p:ext uri="{BB962C8B-B14F-4D97-AF65-F5344CB8AC3E}">
        <p14:creationId xmlns:p14="http://schemas.microsoft.com/office/powerpoint/2010/main" val="343442125"/>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229600" cy="6641976"/>
          </a:xfrm>
        </p:spPr>
        <p:txBody>
          <a:bodyPr>
            <a:noAutofit/>
          </a:bodyPr>
          <a:lstStyle/>
          <a:p>
            <a:pPr algn="r"/>
            <a:r>
              <a:rPr lang="fa-IR" sz="1600" dirty="0" smtClean="0"/>
              <a:t/>
            </a:r>
            <a:br>
              <a:rPr lang="fa-IR" sz="1600" dirty="0" smtClean="0"/>
            </a:br>
            <a:r>
              <a:rPr lang="fa-IR" sz="1600" dirty="0" smtClean="0"/>
              <a:t>-</a:t>
            </a:r>
            <a:r>
              <a:rPr lang="fa-IR" sz="1600" dirty="0"/>
              <a:t>در اکثر موارد رشد وتوانایی فراگیران در حدی نیست که آن ها بتوانند مطالب ونوشته های مختلف را مستقل بخوانند و مفاهیم آن را یاد بگیرند.</a:t>
            </a:r>
            <a:br>
              <a:rPr lang="fa-IR" sz="1600" dirty="0"/>
            </a:br>
            <a:r>
              <a:rPr lang="fa-IR" sz="1600" dirty="0" smtClean="0"/>
              <a:t/>
            </a:r>
            <a:br>
              <a:rPr lang="fa-IR" sz="1600" dirty="0" smtClean="0"/>
            </a:br>
            <a:r>
              <a:rPr lang="fa-IR" sz="1600" dirty="0" smtClean="0"/>
              <a:t>2-روش </a:t>
            </a:r>
            <a:r>
              <a:rPr lang="fa-IR" sz="1600" dirty="0"/>
              <a:t>سخرانی مطالب و مفاهیم درسی را برای دانش آموزان شکافته و یادگیری آنها را آسان می کند.</a:t>
            </a:r>
            <a:br>
              <a:rPr lang="fa-IR" sz="1600" dirty="0"/>
            </a:br>
            <a:r>
              <a:rPr lang="fa-IR" sz="1600" dirty="0" smtClean="0"/>
              <a:t/>
            </a:r>
            <a:br>
              <a:rPr lang="fa-IR" sz="1600" dirty="0" smtClean="0"/>
            </a:br>
            <a:r>
              <a:rPr lang="fa-IR" sz="1600" dirty="0" smtClean="0"/>
              <a:t>3-سخران </a:t>
            </a:r>
            <a:r>
              <a:rPr lang="fa-IR" sz="1600" dirty="0"/>
              <a:t>موضوعات و مفاهیم درس را براساس توانایی فراگیران توضیح می دهد.در حالی که در مطالب موجود در داخل کتب درسی چنین انعطاف پذیری وجود ندارد وسخنران چارچوب و نکات بارز و اصلی موضوعات آموزشی را تعیین و با امادگی بیشتری به سؤالات پاسخ می دهد.</a:t>
            </a:r>
            <a:br>
              <a:rPr lang="fa-IR" sz="1600" dirty="0"/>
            </a:br>
            <a:r>
              <a:rPr lang="fa-IR" sz="1600" dirty="0" smtClean="0"/>
              <a:t/>
            </a:r>
            <a:br>
              <a:rPr lang="fa-IR" sz="1600" dirty="0" smtClean="0"/>
            </a:br>
            <a:r>
              <a:rPr lang="fa-IR" sz="1600" dirty="0" smtClean="0"/>
              <a:t>4-سخنران </a:t>
            </a:r>
            <a:r>
              <a:rPr lang="fa-IR" sz="1600" dirty="0"/>
              <a:t>با طرح عقاید و نظرایات مختلف وایجاد انگیزه در در فراگیرن ارتباط میسر را با آنان برقرار می سازد.</a:t>
            </a:r>
            <a:br>
              <a:rPr lang="fa-IR" sz="1600" dirty="0"/>
            </a:br>
            <a:r>
              <a:rPr lang="fa-IR" sz="1600" dirty="0" smtClean="0"/>
              <a:t/>
            </a:r>
            <a:br>
              <a:rPr lang="fa-IR" sz="1600" dirty="0" smtClean="0"/>
            </a:br>
            <a:r>
              <a:rPr lang="fa-IR" sz="1600" dirty="0" smtClean="0"/>
              <a:t>5-از </a:t>
            </a:r>
            <a:r>
              <a:rPr lang="fa-IR" sz="1600" dirty="0"/>
              <a:t>لحاظ زمان مقرون به صرفه است.</a:t>
            </a:r>
            <a:br>
              <a:rPr lang="fa-IR" sz="1600" dirty="0"/>
            </a:br>
            <a:r>
              <a:rPr lang="fa-IR" sz="1600" dirty="0" smtClean="0"/>
              <a:t/>
            </a:r>
            <a:br>
              <a:rPr lang="fa-IR" sz="1600" dirty="0" smtClean="0"/>
            </a:br>
            <a:r>
              <a:rPr lang="fa-IR" sz="1600" dirty="0" smtClean="0"/>
              <a:t>6-در </a:t>
            </a:r>
            <a:r>
              <a:rPr lang="fa-IR" sz="1600" dirty="0"/>
              <a:t>این روش مطالب تبدیل به روز می شوند در حالی که کتاب درسی چنین توانایی ندارد.</a:t>
            </a:r>
            <a:br>
              <a:rPr lang="fa-IR" sz="1600" dirty="0"/>
            </a:br>
            <a:r>
              <a:rPr lang="fa-IR" sz="1600" dirty="0"/>
              <a:t>چرایی استفاده از این روش یا عدم استفاده از این روش: به اهداف آموزشی و ماهیت موضوع درسی وابسته است.</a:t>
            </a:r>
            <a:br>
              <a:rPr lang="fa-IR" sz="1600" dirty="0"/>
            </a:br>
            <a:r>
              <a:rPr lang="fa-IR" sz="1600" dirty="0" smtClean="0"/>
              <a:t/>
            </a:r>
            <a:br>
              <a:rPr lang="fa-IR" sz="1600" dirty="0" smtClean="0"/>
            </a:br>
            <a:r>
              <a:rPr lang="fa-IR" sz="1600" dirty="0" smtClean="0"/>
              <a:t>امتیازات </a:t>
            </a:r>
            <a:r>
              <a:rPr lang="fa-IR" sz="1600" dirty="0"/>
              <a:t>مهم این روش از دیدگاه رونالد هایمن(1970)پس از برسی نوشته ها و دیدگاه های فلسفی:</a:t>
            </a:r>
            <a:br>
              <a:rPr lang="fa-IR" sz="1600" dirty="0"/>
            </a:br>
            <a:r>
              <a:rPr lang="fa-IR" sz="1600" dirty="0"/>
              <a:t>1-بیرونی بودن دانش:آنچه فرد به یادگیری آن نیاز دارد در بیرون از او قرار دارد واین دانش در اختیار فرد دیگری به نام معلم است.و معلم انتقال دهنده دانش و معرفت به فراگیر است. فراگیر پس از دریافت دانش و معرفت آن را با دانش پیشین آ میخته می کند و طرحواره ی خود را گسترش می دهد. زیرا به عقیده ی شیفلر (1965)نقش ذهن ،برسی و غربال کردن و طبقه بندی نمودن محرک های بیرونی ادراک شده می باشد.</a:t>
            </a:r>
            <a:br>
              <a:rPr lang="fa-IR" sz="1600" dirty="0"/>
            </a:br>
            <a:r>
              <a:rPr lang="fa-IR" sz="1400" dirty="0"/>
              <a:t/>
            </a:r>
            <a:br>
              <a:rPr lang="fa-IR" sz="1400" dirty="0"/>
            </a:br>
            <a:endParaRPr lang="fa-IR" sz="1400" dirty="0"/>
          </a:p>
        </p:txBody>
      </p:sp>
    </p:spTree>
    <p:extLst>
      <p:ext uri="{BB962C8B-B14F-4D97-AF65-F5344CB8AC3E}">
        <p14:creationId xmlns:p14="http://schemas.microsoft.com/office/powerpoint/2010/main" val="36567593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624736"/>
          </a:xfrm>
        </p:spPr>
        <p:txBody>
          <a:bodyPr>
            <a:normAutofit lnSpcReduction="10000"/>
          </a:bodyPr>
          <a:lstStyle/>
          <a:p>
            <a:r>
              <a:rPr lang="fa-IR" sz="1600" dirty="0" smtClean="0"/>
              <a:t>2-جمع آوری دانش:تأکید بر این است که انسان بدون هیچگونه دانش و معلوماتی به دنیا می آیدو ار بدو تولد به جمع آوری اطلاعات می پردازد.سخنرانی سبب تسریع این مهم می شود و در صورت سازمان یافتن آنامکان اخذ آن بیشتر خواهد شد. وسخنران به دلیل توانایی سازمان دادن مطلالب بر سرعت اخذ دانش می افزاید.</a:t>
            </a:r>
          </a:p>
          <a:p>
            <a:r>
              <a:rPr lang="fa-IR" sz="1600" dirty="0" smtClean="0"/>
              <a:t>3-یادگیری معنادار وحفظی:آزوبل دو نوع یادگیری دریافتی و توضیحی را مطرح می کند.بدین معنی اگر موضوع جدید ،به ساخت شناختی یادگیرنده ارتباط داشته باشد و فراگیر بتواند رابطه ی بین آن ها برقرار کند یادگیری معنادار صورت می گیرد،در غیر این صورت یادگیری حفظی و طوطی وار خواهد بود.یعنی یادگیری از معنا دار بودن تا حفظی و طوطی وار در نوسان است،که امکان هر دو در شیوه های آموزشی وجود دارد.پس اگر از سخنرانی ،یادگیری یادگیری حفظی عاید شود ،به نارسایی این روش مربوط نمی شود زیرا سخنران نتوانسته است موضوع ارائه شده را سازمان بخشد و زمینه پیشین فراگیران را ربط دهد.</a:t>
            </a:r>
          </a:p>
          <a:p>
            <a:r>
              <a:rPr lang="fa-IR" sz="1600" dirty="0" smtClean="0"/>
              <a:t>4-معلم به عنوان منبع دانش:معلم منبع علم است و در موقع لزوم می تواند آن علم را اخذ کند و فراگیران را راهنمایی و منابع مختلفی چون کتاب و یا مجله ی مناسبی را به آنها معرفی کند.چون معلم نوعی از دانش ومهارت خاصی را داراست که فراگیران ندارندنوعی اهمیت اجتماعی در او ایجاد می شود  ومعلم با ارائه این مطالب احساس خشنودی می کند و در نتیجه تمامی معلومات خود را به فراگیرن منتقل می کند.</a:t>
            </a:r>
          </a:p>
          <a:p>
            <a:r>
              <a:rPr lang="fa-IR" sz="1600" dirty="0" smtClean="0"/>
              <a:t>5-توانیی انتقال دانش توسط معلم: یعنی معلم فرستنده پیام و فراگیر دریافت کننده آن است:</a:t>
            </a:r>
          </a:p>
          <a:p>
            <a:endParaRPr lang="fa-IR" sz="1600" dirty="0"/>
          </a:p>
          <a:p>
            <a:endParaRPr lang="fa-IR" sz="1600" dirty="0" smtClean="0"/>
          </a:p>
          <a:p>
            <a:r>
              <a:rPr lang="fa-IR" sz="1600" dirty="0" smtClean="0"/>
              <a:t>وقتی معلم تلاش می کند تا از چگونگی آن آگاهی یابد و این فرایند را به نحو احسن انجام دهد نمودار بالا به شکل زیر تبدیل می شود:</a:t>
            </a:r>
          </a:p>
          <a:p>
            <a:pPr marL="0" indent="0" algn="l">
              <a:buNone/>
            </a:pPr>
            <a:r>
              <a:rPr lang="fa-IR" sz="1600" dirty="0" smtClean="0"/>
              <a:t>فراگیر--------رمز خوانی---------------------------------رمز گردانی-----معلم</a:t>
            </a:r>
          </a:p>
          <a:p>
            <a:endParaRPr lang="fa-IR" sz="1600" dirty="0" smtClean="0"/>
          </a:p>
          <a:p>
            <a:r>
              <a:rPr lang="fa-IR" sz="1600" dirty="0" smtClean="0"/>
              <a:t>بدین ترتیب معلم مطالب و موضوعات درسی را طوری رمز گردانی می کند که برای فراگیران معنی دار باشد واز تمام راهبردها استفاده می کند تا درک مساله برای یادگیرندگان هموار گردد.</a:t>
            </a:r>
          </a:p>
          <a:p>
            <a:r>
              <a:rPr lang="fa-IR" sz="1600" dirty="0" smtClean="0"/>
              <a:t>6-هماهنگی با مفهوم فرهنگی:انتقال دانش با مفهوم فرهنگی آن همسویی دارد و باید میراث فرهنگی از نسلی به نسل دیگر منتقل شوند ومعلم با قدرت کلامی و سخنرانی خود چنین انتقالی را عملی می سازدو چون کودک از بدو تولد خود همه چیز رابه حالت گفتاری اخذ کرده  وبه چنین روش انتقال عادت کرده است.مشکلی پیش نمی آید وسخنرانی یکی از شیوه های است که امکان مقاومت درآن کم است.</a:t>
            </a:r>
            <a:endParaRPr lang="fa-IR" sz="1600" dirty="0"/>
          </a:p>
          <a:p>
            <a:endParaRPr lang="fa-IR" sz="1600" dirty="0" smtClean="0"/>
          </a:p>
          <a:p>
            <a:pPr lvl="8"/>
            <a:endParaRPr lang="fa-IR" sz="400" dirty="0" smtClean="0"/>
          </a:p>
          <a:p>
            <a:pPr lvl="8"/>
            <a:endParaRPr lang="fa-IR" sz="400" dirty="0" smtClean="0"/>
          </a:p>
          <a:p>
            <a:pPr lvl="8"/>
            <a:endParaRPr lang="fa-IR" sz="400" dirty="0"/>
          </a:p>
          <a:p>
            <a:pPr lvl="8"/>
            <a:endParaRPr lang="fa-IR" sz="400" dirty="0" smtClean="0"/>
          </a:p>
          <a:p>
            <a:pPr lvl="8"/>
            <a:endParaRPr lang="fa-IR" sz="400" dirty="0"/>
          </a:p>
        </p:txBody>
      </p:sp>
      <p:graphicFrame>
        <p:nvGraphicFramePr>
          <p:cNvPr id="2" name="Diagram 1"/>
          <p:cNvGraphicFramePr/>
          <p:nvPr>
            <p:extLst>
              <p:ext uri="{D42A27DB-BD31-4B8C-83A1-F6EECF244321}">
                <p14:modId xmlns:p14="http://schemas.microsoft.com/office/powerpoint/2010/main" val="1160328285"/>
              </p:ext>
            </p:extLst>
          </p:nvPr>
        </p:nvGraphicFramePr>
        <p:xfrm>
          <a:off x="3059832" y="3573016"/>
          <a:ext cx="3240360" cy="11679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68623964"/>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normAutofit/>
          </a:bodyPr>
          <a:lstStyle/>
          <a:p>
            <a:r>
              <a:rPr lang="fa-IR" sz="1600" dirty="0" smtClean="0"/>
              <a:t>7-ارتباط با اهداف مدرسه:در این دیدگاه هدف از آموزش وپرورش در مدارس انتقال دانش است.یعنی نقش تدریس انتقال دانش ب،مهارت ها ،و ارز ش های  فرهنگی به فراگیران است،تا بتوانند در زندگی روزمره از آن بهرمند شوند. روش سخنرانی با این انتقال با اهداف مدرسه هماهنگی دارد.</a:t>
            </a:r>
          </a:p>
          <a:p>
            <a:r>
              <a:rPr lang="fa-IR" sz="1600" dirty="0" smtClean="0"/>
              <a:t>8-اقتصادی بودن:روش سخنرانی با صرفه ترین ،ساده ترین و شاید کارآمد ترین شیوه ای است که توسط آن می توان به تعداد زیادی از فزاگیران تدریس ننمود . و امروزه به علت تعداد زیاد دانش آموزان فبا این شیوه می توان تعداد زیادی از دانش آموزان را در کلاس درس قرار داد،بنابرین در مدت زمان کمتری وبا هزینه کمتر بازدهی خوبی ذاشت.</a:t>
            </a:r>
          </a:p>
          <a:p>
            <a:r>
              <a:rPr lang="fa-IR" sz="1600" dirty="0" smtClean="0"/>
              <a:t>9-علاقمندی فراگیران:چون فراگیران می خواهند با کنش و واکنش خود و یادگیری تعامل بر قرار سازند و با کلاسهای تعداد کم مقدور نیست.چون سخنرانی برای تعداد بیشتری انجام می شود  وبا علاقه مندی فراگیران و احساس آرامش در گروه بزرگ ،یادگیری افزون می شود.</a:t>
            </a:r>
          </a:p>
          <a:p>
            <a:r>
              <a:rPr lang="fa-IR" sz="1600" dirty="0" smtClean="0"/>
              <a:t>انعطاف پذیری روش سخنرانی در مقایسه با سایر روش ها از لحاظ طرح ریزی ،نوع گروه مورد تدریس ،مدت زمان ، و وسایل آموزشی است.اما کارآیی روش سخنرانی در کلاس های مختلف درسی نظیر علوم طبیعی زیر سؤال است .متکلم بودن معلم و خستگی دانش اموزان سطح یادگیری را پایین می آورد.</a:t>
            </a:r>
          </a:p>
          <a:p>
            <a:r>
              <a:rPr lang="fa-IR" sz="1600" dirty="0" smtClean="0"/>
              <a:t>پژوهش های تجربی زیادی صورت گرفته که همگی مربوط به دوره های آموزشی عالی و دبیرستان بوده وقابل تعمیم به دوره های ابتدایی نیستند که اهم ان ها عبارتند از :</a:t>
            </a:r>
          </a:p>
          <a:p>
            <a:r>
              <a:rPr lang="fa-IR" sz="1600" dirty="0" smtClean="0"/>
              <a:t>1-مقایسه با سایر روش ها:دابین و تاوگیا (1968)از صد پژوهش صورت گرفته در رابطه روش های دیگر بخصوص مباحثه از نتایج نمرات امتحانی دریافتند بین این دو روش تفاوت معنا داری وجود ندارد. </a:t>
            </a:r>
            <a:endParaRPr lang="fa-IR" sz="1600" dirty="0"/>
          </a:p>
          <a:p>
            <a:r>
              <a:rPr lang="fa-IR" sz="1600" smtClean="0"/>
              <a:t>-مارودیگران (1960) روش سخنرانی را با روش پرسش وپاسخ بر اساس نمرات امتحانی قیاس کردند ،ملاحضه کردند تفاوت چندان چشمگیری بین دو روش وجود ندارد از این رو به دلیل اقتصادی و ساده بودن روش سخنرانی را توصیه کردند.چندی بعد مک کلا لوف و ون اتا(1960) و گرابر و ویت من (1960)روش سخنرانی را با روش مطالعه ی مستقل رادر بین دانشجویان کارشناسی بررسی رکردند که در نهایت برتری از آن روش مطالعه ی مستقل بود.در پژوهشی دیگر روشهای مطالعه ی مستقل ،مباحثه و سخنرانی زیر نظر استاد راهنما برسی گردید که برتری روش مطالعه ی مستقل را نشان می داد.</a:t>
            </a:r>
            <a:endParaRPr lang="fa-IR" sz="1600" dirty="0"/>
          </a:p>
        </p:txBody>
      </p:sp>
    </p:spTree>
    <p:extLst>
      <p:ext uri="{BB962C8B-B14F-4D97-AF65-F5344CB8AC3E}">
        <p14:creationId xmlns:p14="http://schemas.microsoft.com/office/powerpoint/2010/main" val="378368723"/>
      </p:ext>
    </p:extLst>
  </p:cSld>
  <p:clrMapOvr>
    <a:masterClrMapping/>
  </p:clrMapOvr>
  <p:transition spd="slow">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620688"/>
            <a:ext cx="8229600" cy="6120680"/>
          </a:xfrm>
        </p:spPr>
        <p:txBody>
          <a:bodyPr>
            <a:normAutofit/>
          </a:bodyPr>
          <a:lstStyle/>
          <a:p>
            <a:r>
              <a:rPr lang="fa-IR" sz="1600" dirty="0" smtClean="0"/>
              <a:t>در پژوهشی دیگر روش آموزش برنامه ای با روش سخنرانی در مورد دروس پزشکی نظیر درس سلول سناسی وجنین شناسی مقایسه گردید که تأثیر آموزش برنامه ای بسشتر از روش سخنرانی بود .و برسی روش مباحثه ی بزرگ باروش سخرانی به نتایج با روش سخرانی بیشتر بود .اما چیزی دیده می شود به نتایج سخنرانی پس از اجرای آن توجه نشده بلکه نمرات امتحانی پایان نیمسال مطرح است. </a:t>
            </a:r>
          </a:p>
          <a:p>
            <a:r>
              <a:rPr lang="fa-IR" sz="1600" dirty="0" smtClean="0"/>
              <a:t>روش سخنرانی در در چه چیزهای می تواند برتر یا همتراز با سایر روش ها باشد:</a:t>
            </a:r>
          </a:p>
          <a:p>
            <a:r>
              <a:rPr lang="fa-IR" sz="1600" dirty="0" smtClean="0"/>
              <a:t>1-انتقال معلومات  2-ارائه مطلبی که امکان دسترسی به آنها در سایر منابع وجود ندارد.3- ارائه مطالب در اندک زمان اندک و نیز در مواردی که فراگیران نمی توانند مدت زمان زیادی را به یادگیری موضوعات معین اختصاص دهند . 4-براتگیختن علاقه ی فراگیران نسبت به موضوع خاص درسی  5-تدریس به فراگیرانی که به یادگیری از طریق شنیداری عادت کردهاند یا به آن علاقمند هستند.</a:t>
            </a:r>
          </a:p>
          <a:p>
            <a:r>
              <a:rPr lang="fa-IR" sz="1600" dirty="0" smtClean="0"/>
              <a:t>مباحثه با روش سخنرانی :در یادگیری سطحی تفاوت معنی دار ندارد.اما روش مباحثه در یادگیری و نیز در افزایش نگرش مثبت و انگیزش ،بر ورش سخنرانی برتری دارد .و درسی که توسط روش مباحثه تدریس می شود بیشتر از سایر موضوعات دوست دارند.اما در حالت کلی در آموزش عالی از این روش (سخنرانی)  بیشتر استفاده می شود.بروان واتکینس (1997)با بررسی پژوهش های مختلف نشان دادند که برتری روش های دیگر بر روش سخنرانی چندان روشن نیست ؛زیرا کنترل متغیر های مختلف در روش سخنرانی دشوارتر از روش های مباحثه ،حل مساله و آزمایشگاهی است.مقایسه روش سخنرانی زنده با روش روش سخنرانی ویدئویی تفاوت معناداری ندارد ولی فراگیران روش سخنرانی زنده را بیشتر ترجیح می دهند .</a:t>
            </a:r>
          </a:p>
          <a:p>
            <a:r>
              <a:rPr lang="fa-IR" sz="1600" dirty="0" smtClean="0"/>
              <a:t>2- تعداد فراگیران در سخنرانی :بسیاری از سرشناسان آموزش و پرورش و معلمان و دانش آموزان بر این عقیده اند هر چه تعداد گروه ها در سخنرانی کم تر باشد بهتر است.و در دوره ابتدایی بر کسی پوشیده نیست،اما در دوره دانشگاهی تفاوت عمده ای درچگونگی نمرات امتحانی ندارد.و با نصب دوربین مدار بسته تا حدی مشکل حل می شود. اما در اغلب موارد ،گروه های کوچک در افزایش مهارت های فکری و تغییر در گرایش های فراگیران بر گروه های بزرگ برتری دارد .در پژوهش دیگر مشخص شد در دروس پیچیده تعداد فراگیرن از 5 نفر تا 20 نفر می تواند در نوسان باشد.اما این نوع کلاسها معمولا معلم محورند </a:t>
            </a:r>
            <a:r>
              <a:rPr lang="fa-IR" sz="1600" smtClean="0"/>
              <a:t>و به هدف های سطح تفکری پایین تاکید دارند.یعنی 86 درصد به سخنرانی و 8 درصد به سؤال و جواب اختصاص دارد.</a:t>
            </a:r>
            <a:endParaRPr lang="fa-IR" sz="1600" dirty="0"/>
          </a:p>
        </p:txBody>
      </p:sp>
    </p:spTree>
    <p:extLst>
      <p:ext uri="{BB962C8B-B14F-4D97-AF65-F5344CB8AC3E}">
        <p14:creationId xmlns:p14="http://schemas.microsoft.com/office/powerpoint/2010/main" val="372321666"/>
      </p:ext>
    </p:extLst>
  </p:cSld>
  <p:clrMapOvr>
    <a:masterClrMapping/>
  </p:clrMapOvr>
  <p:transition spd="slow">
    <p:cover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336704"/>
          </a:xfrm>
        </p:spPr>
        <p:txBody>
          <a:bodyPr>
            <a:normAutofit lnSpcReduction="10000"/>
          </a:bodyPr>
          <a:lstStyle/>
          <a:p>
            <a:pPr marL="0" indent="0">
              <a:buNone/>
            </a:pPr>
            <a:r>
              <a:rPr lang="fa-IR" sz="1600" dirty="0" smtClean="0"/>
              <a:t>3- به خاطر آوری مطالب بلافصله پس از سخنرانی :آیا مطالب اخذ شده از سخنرانی ،با گذشت زمان ،براثر عامل  تداخل بتدریج اکهش می یابد ؟اگر جواب مثبت باشد در این صورت یادگیری فراگیران از بخش های پایانی سخنرانی ،به مراتب کمتر خواهد بود این رو مقایسه میزان مطالب سخنرانی امری اجتناب پذیر خواهد بود .</a:t>
            </a:r>
          </a:p>
          <a:p>
            <a:pPr marL="0" indent="0">
              <a:buNone/>
            </a:pPr>
            <a:r>
              <a:rPr lang="fa-IR" sz="1600" dirty="0" smtClean="0"/>
              <a:t> -  میزان به خاطر آوری مطالب یاد گرفته شده بلافاصله پس از سخنرانی در چه حدی است؟</a:t>
            </a:r>
          </a:p>
          <a:p>
            <a:pPr marL="0" indent="0">
              <a:buNone/>
            </a:pPr>
            <a:r>
              <a:rPr lang="fa-IR" sz="1600" dirty="0"/>
              <a:t> </a:t>
            </a:r>
            <a:r>
              <a:rPr lang="fa-IR" sz="1600" dirty="0" smtClean="0"/>
              <a:t> - میزان یادگیری فراگیران در دو حالت ،یعنی مطالعه ی شخصی در مورد موضوع تدریس با گوش دادن در سخنرانی در همان موضوع ،یکسان است؟</a:t>
            </a:r>
          </a:p>
          <a:p>
            <a:pPr marL="0" indent="0">
              <a:buNone/>
            </a:pPr>
            <a:r>
              <a:rPr lang="fa-IR" sz="1600" dirty="0" smtClean="0"/>
              <a:t>در پاسخ به سؤال الف وب پژوهشی توسط ترنامن (1951)و مک لیش(1966) قابل توجه است. ترنامن با پژوهشی که بوسیله ی رادیو وتلو یزیون انجام داد .او سخنرانی 45 دقیقه ای را که توسط سخن رانان مشهور ارائه شده بود ضبط نمود  وبرای دانش آموزان دوره دبیرستانی به اجرا گذاشت گروهی از دانش آموزان فقط به 15 دقیقه سخن رانی ، گروه دوم به 30 دقیقه سخنرانی و گروه سوم به 45 دقیقه سخنرانی گوش دادند پس از هر سخنرانی،موضوعی درباره موضوع سخنرانی به عمل آمد تا میزان اخذ مطالب سنجیده شود مطالب بدست آمده بشرح زیر است:فراگیران گروه 15 دقیقه ای به طور متوسط 41 درصد ،فراگیران گروه 30 دقیقه ای ،23درصد از 15 دقیقه اول و27 درصد 15 دقیقه ی دوم و فرگیران گروه 45 دقیقه ای 20 درصد پانزده دقیقه اول ،24درصد 15 دقیقه دوم ،15 درصد ،15 دقیقه ی سوم را توانستند به درستی پاسخ دهند .بنابراین با مدت افزایش سخنرانی به خاطر آوری مطالب و موضوع ارائه شده ،کاهش می یابد.یعنی مدت سخنرانی رابطه ی عکس با میزان مطالب اخذ شده دارد.در گروه دوم عامل تداخل موضوعات جدید با موضوعات قبلی موجب فراموشی شده است.ولی در گروه سوم به احتمال زیاد خستگی شدید فراگران باعث باعث فراموشی شده است.اما مک لیش سخنرانی را به قسمت های مختلف تقسیم کرد و پس از ارائه هر قسمت از سخنرانی بلافاصله آزمونی اخذ تا میزان مطالب اخذ شده را برسی کند فراگیران علی رغم استفاده از یاداشت ها و خلاصه ی مطالب فقط به 40 درصد از سؤلات پاسخ دادند و دامنه ی نمرات از 28 تا 70 در نوسان بود.و مکلیش یک هفته بعد همان آزمون را به اجرا در آورد و نتایج کاهش نمرات از 40 درصد به 20 درصد را به همراه داشت.و مک لیش در پژوهشی دیگر برای مطالعه ی متن سخنرانی و سخنرانی زنده تؤأم با انگیزش وسخنرانی زنده بدون انگیزش آزمونی برگزار کرد که در نهایت گروه اول 50درصد،و گروه های دوم و سوم هر کدام 40 درصد به سؤالات جواب دادند. وپس از یک ماه میانگین نمرات به 35 درصد کاهش یافت. بنابرین ارجحیت مطالعه فردی بر گوش دادن را نشان می دهد.</a:t>
            </a:r>
          </a:p>
          <a:p>
            <a:pPr marL="0" indent="0">
              <a:buNone/>
            </a:pPr>
            <a:r>
              <a:rPr lang="fa-IR" sz="1600" dirty="0" smtClean="0"/>
              <a:t>4- تاثیر یادداشت برداری دریادگیری از سخنرانی :توسط مک سلندن (1958)در این مورد پژوهشی بر روی 678نفر دانش آموز به عمل آمد که نتیجه یادداشت برداری و عدم آن ،تأثیر معنی دار در درک مطلب ارائه شده از سخنرانی ندارد.اما فریبرگ (1956)نیز پژوهشی دیگر انجام داد که در هفته های اول و دوم نتیجه به نفع افراد گوش دهنده ولی در هفته ی سوم و چهار م نتیجه به نفع افراد گوش دهنده هوراه با یادداشت برداری بود.</a:t>
            </a:r>
            <a:endParaRPr lang="fa-IR" sz="1600" dirty="0"/>
          </a:p>
        </p:txBody>
      </p:sp>
    </p:spTree>
    <p:extLst>
      <p:ext uri="{BB962C8B-B14F-4D97-AF65-F5344CB8AC3E}">
        <p14:creationId xmlns:p14="http://schemas.microsoft.com/office/powerpoint/2010/main" val="420111713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TotalTime>
  <Words>3169</Words>
  <Application>Microsoft Office PowerPoint</Application>
  <PresentationFormat>On-screen Show (4:3)</PresentationFormat>
  <Paragraphs>84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سخنرانی</vt:lpstr>
      <vt:lpstr>PowerPoint Presentation</vt:lpstr>
      <vt:lpstr>PowerPoint Presentation</vt:lpstr>
      <vt:lpstr> -در اکثر موارد رشد وتوانایی فراگیران در حدی نیست که آن ها بتوانند مطالب ونوشته های مختلف را مستقل بخوانند و مفاهیم آن را یاد بگیرند.  2-روش سخرانی مطالب و مفاهیم درسی را برای دانش آموزان شکافته و یادگیری آنها را آسان می کند.  3-سخران موضوعات و مفاهیم درس را براساس توانایی فراگیران توضیح می دهد.در حالی که در مطالب موجود در داخل کتب درسی چنین انعطاف پذیری وجود ندارد وسخنران چارچوب و نکات بارز و اصلی موضوعات آموزشی را تعیین و با امادگی بیشتری به سؤالات پاسخ می دهد.  4-سخنران با طرح عقاید و نظرایات مختلف وایجاد انگیزه در در فراگیرن ارتباط میسر را با آنان برقرار می سازد.  5-از لحاظ زمان مقرون به صرفه است.  6-در این روش مطالب تبدیل به روز می شوند در حالی که کتاب درسی چنین توانایی ندارد. چرایی استفاده از این روش یا عدم استفاده از این روش: به اهداف آموزشی و ماهیت موضوع درسی وابسته است.  امتیازات مهم این روش از دیدگاه رونالد هایمن(1970)پس از برسی نوشته ها و دیدگاه های فلسفی: 1-بیرونی بودن دانش:آنچه فرد به یادگیری آن نیاز دارد در بیرون از او قرار دارد واین دانش در اختیار فرد دیگری به نام معلم است.و معلم انتقال دهنده دانش و معرفت به فراگیر است. فراگیر پس از دریافت دانش و معرفت آن را با دانش پیشین آ میخته می کند و طرحواره ی خود را گسترش می دهد. زیرا به عقیده ی شیفلر (1965)نقش ذهن ،برسی و غربال کردن و طبقه بندی نمودن محرک های بیرونی ادراک شده می باشد.  </vt:lpstr>
      <vt:lpstr>PowerPoint Presentation</vt:lpstr>
      <vt:lpstr>PowerPoint Presentation</vt:lpstr>
      <vt:lpstr>PowerPoint Presentation</vt:lpstr>
      <vt:lpstr>PowerPoint Presentation</vt:lpstr>
      <vt:lpstr>PowerPoint Presentation</vt:lpstr>
      <vt:lpstr>PowerPoint Presentation</vt:lpstr>
      <vt:lpstr>منابع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dc:creator>
  <cp:lastModifiedBy>kam</cp:lastModifiedBy>
  <cp:revision>53</cp:revision>
  <dcterms:created xsi:type="dcterms:W3CDTF">2015-03-30T01:34:08Z</dcterms:created>
  <dcterms:modified xsi:type="dcterms:W3CDTF">2015-04-13T05:53:42Z</dcterms:modified>
</cp:coreProperties>
</file>