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78" r:id="rId1"/>
  </p:sldMasterIdLst>
  <p:sldIdLst>
    <p:sldId id="256" r:id="rId2"/>
    <p:sldId id="28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983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8990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0447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32076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7136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6350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2963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54339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8043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3457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1169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5683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6354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5774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8411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478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332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12/10/2015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2321394"/>
      </p:ext>
    </p:extLst>
  </p:cSld>
  <p:clrMap bg1="dk1" tx1="lt1" bg2="dk2" tx2="lt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 id="2147483990" r:id="rId12"/>
    <p:sldLayoutId id="2147483991" r:id="rId13"/>
    <p:sldLayoutId id="2147483992" r:id="rId14"/>
    <p:sldLayoutId id="2147483993" r:id="rId15"/>
    <p:sldLayoutId id="2147483994" r:id="rId16"/>
    <p:sldLayoutId id="21474839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twitter.com/" TargetMode="External"/><Relationship Id="rId2" Type="http://schemas.openxmlformats.org/officeDocument/2006/relationships/hyperlink" Target="http://www.flickr.com/" TargetMode="External"/><Relationship Id="rId1" Type="http://schemas.openxmlformats.org/officeDocument/2006/relationships/slideLayout" Target="../slideLayouts/slideLayout2.xml"/><Relationship Id="rId5" Type="http://schemas.openxmlformats.org/officeDocument/2006/relationships/hyperlink" Target="http://www.twhirl.org/" TargetMode="External"/><Relationship Id="rId4" Type="http://schemas.openxmlformats.org/officeDocument/2006/relationships/hyperlink" Target="http://www.moo.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064713"/>
            <a:ext cx="8825658" cy="3281820"/>
          </a:xfrm>
        </p:spPr>
        <p:txBody>
          <a:bodyPr/>
          <a:lstStyle/>
          <a:p>
            <a:pPr algn="r" rtl="1"/>
            <a:r>
              <a:rPr lang="fa-IR" dirty="0">
                <a:cs typeface="B Nazanin" panose="00000400000000000000" pitchFamily="2" charset="-78"/>
              </a:rPr>
              <a:t>مدیریت ارتباط با مشتریان </a:t>
            </a:r>
            <a:r>
              <a:rPr lang="en-US" dirty="0" smtClean="0">
                <a:cs typeface="B Nazanin" panose="00000400000000000000" pitchFamily="2" charset="-78"/>
              </a:rPr>
              <a:t/>
            </a:r>
            <a:br>
              <a:rPr lang="en-US" dirty="0" smtClean="0">
                <a:cs typeface="B Nazanin" panose="00000400000000000000" pitchFamily="2" charset="-78"/>
              </a:rPr>
            </a:b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CRM )</a:t>
            </a:r>
            <a:endParaRPr lang="en-US" dirty="0"/>
          </a:p>
        </p:txBody>
      </p:sp>
      <p:sp>
        <p:nvSpPr>
          <p:cNvPr id="3" name="Subtitle 2"/>
          <p:cNvSpPr>
            <a:spLocks noGrp="1"/>
          </p:cNvSpPr>
          <p:nvPr>
            <p:ph type="subTitle" idx="1"/>
          </p:nvPr>
        </p:nvSpPr>
        <p:spPr/>
        <p:txBody>
          <a:bodyPr/>
          <a:lstStyle/>
          <a:p>
            <a:pPr algn="r" rtl="1"/>
            <a:r>
              <a:rPr lang="en-US" dirty="0">
                <a:latin typeface="Times New Roman" panose="02020603050405020304" pitchFamily="18" charset="0"/>
                <a:cs typeface="Times New Roman" panose="02020603050405020304" pitchFamily="18" charset="0"/>
              </a:rPr>
              <a:t>Customer Relationships Management </a:t>
            </a:r>
          </a:p>
          <a:p>
            <a:pPr algn="r" rtl="1"/>
            <a:endParaRPr lang="en-US" dirty="0"/>
          </a:p>
        </p:txBody>
      </p:sp>
    </p:spTree>
    <p:extLst>
      <p:ext uri="{BB962C8B-B14F-4D97-AF65-F5344CB8AC3E}">
        <p14:creationId xmlns:p14="http://schemas.microsoft.com/office/powerpoint/2010/main" val="77790278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just" rtl="1">
              <a:buFont typeface="Wingdings" panose="05000000000000000000" pitchFamily="2" charset="2"/>
              <a:buChar char="ü"/>
            </a:pPr>
            <a:endParaRPr lang="en-US" dirty="0">
              <a:cs typeface="B Nazanin" panose="00000400000000000000" pitchFamily="2" charset="-78"/>
            </a:endParaRPr>
          </a:p>
          <a:p>
            <a:pPr lvl="0" algn="just" rtl="1">
              <a:buFont typeface="Wingdings" panose="05000000000000000000" pitchFamily="2" charset="2"/>
              <a:buChar char="q"/>
            </a:pPr>
            <a:r>
              <a:rPr lang="fa-IR" dirty="0">
                <a:cs typeface="B Nazanin" panose="00000400000000000000" pitchFamily="2" charset="-78"/>
              </a:rPr>
              <a:t>قادر ساختن همه طرفات معامله برای تعامل با یکدیگر</a:t>
            </a:r>
            <a:endParaRPr lang="en-US" dirty="0">
              <a:cs typeface="B Nazanin" panose="00000400000000000000" pitchFamily="2" charset="-78"/>
            </a:endParaRPr>
          </a:p>
          <a:p>
            <a:pPr lvl="0" algn="just" rtl="1">
              <a:buFont typeface="Wingdings" panose="05000000000000000000" pitchFamily="2" charset="2"/>
              <a:buChar char="q"/>
            </a:pPr>
            <a:r>
              <a:rPr lang="fa-IR" dirty="0">
                <a:cs typeface="B Nazanin" panose="00000400000000000000" pitchFamily="2" charset="-78"/>
              </a:rPr>
              <a:t>شامل شدن سیستم هایی که گزارشات فروش را به عنوان نقاط فروش به طور مستقیم در دسترس مشتریان قرار دهد.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160767050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
            </a:r>
            <a:br>
              <a:rPr lang="fa-IR" dirty="0" smtClean="0">
                <a:cs typeface="B Nazanin" panose="00000400000000000000" pitchFamily="2" charset="-78"/>
              </a:rPr>
            </a:br>
            <a:r>
              <a:rPr lang="fa-IR" sz="3200" b="1" dirty="0">
                <a:cs typeface="B Nazanin" panose="00000400000000000000" pitchFamily="2" charset="-78"/>
              </a:rPr>
              <a:t>خدمات و اجرای خدمات</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1103312" y="2179529"/>
            <a:ext cx="8541729" cy="4068870"/>
          </a:xfrm>
        </p:spPr>
        <p:txBody>
          <a:bodyPr/>
          <a:lstStyle/>
          <a:p>
            <a:pPr lvl="0" algn="just" rtl="1">
              <a:buFont typeface="Wingdings" panose="05000000000000000000" pitchFamily="2" charset="2"/>
              <a:buChar char="q"/>
            </a:pPr>
            <a:r>
              <a:rPr lang="fa-IR" dirty="0">
                <a:cs typeface="B Nazanin" panose="00000400000000000000" pitchFamily="2" charset="-78"/>
              </a:rPr>
              <a:t>خدماتی که به مشتریان موجود می دهید را از طریق موارد زیر بهبود دهید</a:t>
            </a:r>
            <a:r>
              <a:rPr lang="fa-IR" dirty="0" smtClean="0">
                <a:cs typeface="B Nazanin" panose="00000400000000000000" pitchFamily="2" charset="-78"/>
              </a:rPr>
              <a:t>:</a:t>
            </a:r>
          </a:p>
          <a:p>
            <a:pPr lvl="1" algn="just" rtl="1">
              <a:buFont typeface="Wingdings" panose="05000000000000000000" pitchFamily="2" charset="2"/>
              <a:buChar char="§"/>
            </a:pPr>
            <a:r>
              <a:rPr lang="fa-IR" dirty="0">
                <a:cs typeface="B Nazanin" panose="00000400000000000000" pitchFamily="2" charset="-78"/>
              </a:rPr>
              <a:t>مدیریت پاسخ به ایمیل ها</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سیستم های پشتیبان رسانه های اجتماعی</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قابلیت های تلفنی مانند توزیع خودکار تماس ها</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یکپارچگی تلفن و کامپیوتر</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مدیریت صف/جریان کار</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شماره گیری پیشگویانه و پاسخ صوتی تعاملی</a:t>
            </a:r>
            <a:endParaRPr lang="en-US" dirty="0">
              <a:cs typeface="B Nazanin" panose="00000400000000000000" pitchFamily="2" charset="-78"/>
            </a:endParaRPr>
          </a:p>
          <a:p>
            <a:pPr lvl="0" algn="just" rtl="1">
              <a:buFont typeface="Wingdings" panose="05000000000000000000" pitchFamily="2" charset="2"/>
              <a:buChar char="q"/>
            </a:pPr>
            <a:r>
              <a:rPr lang="fa-IR" dirty="0" smtClean="0">
                <a:cs typeface="B Nazanin" panose="00000400000000000000" pitchFamily="2" charset="-78"/>
              </a:rPr>
              <a:t>توسعه </a:t>
            </a:r>
            <a:r>
              <a:rPr lang="fa-IR" dirty="0">
                <a:cs typeface="B Nazanin" panose="00000400000000000000" pitchFamily="2" charset="-78"/>
              </a:rPr>
              <a:t>سیستم های حل مسئله، اتوماسیون گردش کار و سیستم های ارسال خدمات میدانی را بگنجانید.</a:t>
            </a:r>
            <a:endParaRPr lang="en-US" dirty="0">
              <a:cs typeface="B Nazanin" panose="00000400000000000000" pitchFamily="2" charset="-78"/>
            </a:endParaRPr>
          </a:p>
          <a:p>
            <a:pPr algn="just" rtl="1">
              <a:buFont typeface="Wingdings" panose="05000000000000000000" pitchFamily="2" charset="2"/>
              <a:buChar char="q"/>
            </a:pPr>
            <a:endParaRPr lang="en-US" dirty="0">
              <a:cs typeface="B Nazanin" panose="00000400000000000000" pitchFamily="2" charset="-78"/>
            </a:endParaRPr>
          </a:p>
        </p:txBody>
      </p:sp>
    </p:spTree>
    <p:extLst>
      <p:ext uri="{BB962C8B-B14F-4D97-AF65-F5344CB8AC3E}">
        <p14:creationId xmlns:p14="http://schemas.microsoft.com/office/powerpoint/2010/main" val="364634126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Nazanin" panose="00000400000000000000" pitchFamily="2" charset="-78"/>
              </a:rPr>
              <a:t/>
            </a:r>
            <a:br>
              <a:rPr lang="fa-IR" b="1" dirty="0" smtClean="0">
                <a:cs typeface="B Nazanin" panose="00000400000000000000" pitchFamily="2" charset="-78"/>
              </a:rPr>
            </a:br>
            <a:r>
              <a:rPr lang="fa-IR" sz="3200" b="1" dirty="0" smtClean="0">
                <a:cs typeface="B Nazanin" panose="00000400000000000000" pitchFamily="2" charset="-78"/>
              </a:rPr>
              <a:t>خدماتی </a:t>
            </a:r>
            <a:r>
              <a:rPr lang="fa-IR" sz="3200" b="1" dirty="0">
                <a:cs typeface="B Nazanin" panose="00000400000000000000" pitchFamily="2" charset="-78"/>
              </a:rPr>
              <a:t>که توسط مشتری درخواست شده</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1103312" y="2567835"/>
            <a:ext cx="8454047" cy="3680563"/>
          </a:xfrm>
        </p:spPr>
        <p:txBody>
          <a:bodyPr>
            <a:normAutofit/>
          </a:bodyPr>
          <a:lstStyle/>
          <a:p>
            <a:pPr marL="0" indent="0" algn="just" rtl="1">
              <a:buNone/>
            </a:pPr>
            <a:r>
              <a:rPr lang="fa-IR" dirty="0">
                <a:cs typeface="B Nazanin" panose="00000400000000000000" pitchFamily="2" charset="-78"/>
              </a:rPr>
              <a:t>ایجاد و مدیریت سیستم ها یا قابلیت هایی که مشتری می تواند به صورت مستقیم به آن ها استناد کند . </a:t>
            </a:r>
            <a:r>
              <a:rPr lang="ar-SA" dirty="0">
                <a:cs typeface="B Nazanin" panose="00000400000000000000" pitchFamily="2" charset="-78"/>
              </a:rPr>
              <a:t>ارائه یک سیستم حمایت خودیاور می تواند هزینه های خدمات را کم کند و به مشتری اختیار پیدا کردن راه حل های خودشان را بدهد</a:t>
            </a:r>
            <a:r>
              <a:rPr lang="fa-IR" dirty="0">
                <a:cs typeface="B Nazanin" panose="00000400000000000000" pitchFamily="2" charset="-78"/>
              </a:rPr>
              <a:t> :</a:t>
            </a:r>
          </a:p>
          <a:p>
            <a:pPr lvl="1" algn="just" rtl="1">
              <a:buFont typeface="Wingdings" panose="05000000000000000000" pitchFamily="2" charset="2"/>
              <a:buChar char="§"/>
            </a:pPr>
            <a:r>
              <a:rPr lang="fa-IR" dirty="0">
                <a:cs typeface="B Nazanin" panose="00000400000000000000" pitchFamily="2" charset="-78"/>
              </a:rPr>
              <a:t>وبسایت</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جست و جو</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پیام رسان فوری</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پرسش و پاسخ توسط ایمیل</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پیام صوتی روی </a:t>
            </a:r>
            <a:r>
              <a:rPr lang="en-US" dirty="0">
                <a:cs typeface="B Nazanin" panose="00000400000000000000" pitchFamily="2" charset="-78"/>
              </a:rPr>
              <a:t>IP</a:t>
            </a:r>
            <a:r>
              <a:rPr lang="fa-IR" dirty="0">
                <a:cs typeface="B Nazanin" panose="00000400000000000000" pitchFamily="2" charset="-78"/>
              </a:rPr>
              <a:t> (</a:t>
            </a:r>
            <a:r>
              <a:rPr lang="en-US" dirty="0">
                <a:cs typeface="B Nazanin" panose="00000400000000000000" pitchFamily="2" charset="-78"/>
              </a:rPr>
              <a:t>VoIP</a:t>
            </a:r>
            <a:r>
              <a:rPr lang="fa-IR" dirty="0">
                <a:cs typeface="B Nazanin" panose="00000400000000000000" pitchFamily="2" charset="-78"/>
              </a:rPr>
              <a:t>)</a:t>
            </a:r>
            <a:endParaRPr lang="en-US" dirty="0">
              <a:cs typeface="B Nazanin" panose="00000400000000000000" pitchFamily="2" charset="-78"/>
            </a:endParaRPr>
          </a:p>
          <a:p>
            <a:pPr marL="0" indent="0" algn="just" rtl="1">
              <a:buNone/>
            </a:pPr>
            <a:endParaRPr lang="fa-IR" dirty="0">
              <a:cs typeface="B Nazanin" panose="00000400000000000000" pitchFamily="2" charset="-78"/>
            </a:endParaRPr>
          </a:p>
          <a:p>
            <a:pPr algn="just" rtl="1">
              <a:buFont typeface="Wingdings" panose="05000000000000000000" pitchFamily="2" charset="2"/>
              <a:buChar char="§"/>
            </a:pPr>
            <a:endParaRPr lang="en-US" dirty="0">
              <a:cs typeface="B Nazanin" panose="00000400000000000000" pitchFamily="2" charset="-78"/>
            </a:endParaRPr>
          </a:p>
        </p:txBody>
      </p:sp>
    </p:spTree>
    <p:extLst>
      <p:ext uri="{BB962C8B-B14F-4D97-AF65-F5344CB8AC3E}">
        <p14:creationId xmlns:p14="http://schemas.microsoft.com/office/powerpoint/2010/main" val="108262987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317315"/>
            <a:ext cx="8291209" cy="3931084"/>
          </a:xfrm>
        </p:spPr>
        <p:txBody>
          <a:bodyPr/>
          <a:lstStyle/>
          <a:p>
            <a:pPr lvl="0" algn="just" rtl="1">
              <a:buFont typeface="Wingdings" panose="05000000000000000000" pitchFamily="2" charset="2"/>
              <a:buChar char="§"/>
            </a:pPr>
            <a:r>
              <a:rPr lang="fa-IR" dirty="0">
                <a:cs typeface="B Nazanin" panose="00000400000000000000" pitchFamily="2" charset="-78"/>
              </a:rPr>
              <a:t>مرورگر و به اشتراک گذاری نرم افزار</a:t>
            </a:r>
            <a:endParaRPr lang="en-US" dirty="0">
              <a:cs typeface="B Nazanin" panose="00000400000000000000" pitchFamily="2" charset="-78"/>
            </a:endParaRPr>
          </a:p>
          <a:p>
            <a:pPr lvl="0" algn="just" rtl="1">
              <a:buFont typeface="Wingdings" panose="05000000000000000000" pitchFamily="2" charset="2"/>
              <a:buChar char="§"/>
            </a:pPr>
            <a:r>
              <a:rPr lang="fa-IR" dirty="0">
                <a:cs typeface="B Nazanin" panose="00000400000000000000" pitchFamily="2" charset="-78"/>
              </a:rPr>
              <a:t>گذاشتن کنفرانس</a:t>
            </a:r>
            <a:endParaRPr lang="en-US" dirty="0">
              <a:cs typeface="B Nazanin" panose="00000400000000000000" pitchFamily="2" charset="-78"/>
            </a:endParaRPr>
          </a:p>
          <a:p>
            <a:pPr lvl="0" algn="just" rtl="1">
              <a:buFont typeface="Wingdings" panose="05000000000000000000" pitchFamily="2" charset="2"/>
              <a:buChar char="§"/>
            </a:pPr>
            <a:r>
              <a:rPr lang="fa-IR" dirty="0">
                <a:cs typeface="B Nazanin" panose="00000400000000000000" pitchFamily="2" charset="-78"/>
              </a:rPr>
              <a:t>قابلیت های </a:t>
            </a:r>
            <a:r>
              <a:rPr lang="en-US" dirty="0">
                <a:cs typeface="B Nazanin" panose="00000400000000000000" pitchFamily="2" charset="-78"/>
              </a:rPr>
              <a:t>“</a:t>
            </a:r>
            <a:r>
              <a:rPr lang="fa-IR" dirty="0">
                <a:cs typeface="B Nazanin" panose="00000400000000000000" pitchFamily="2" charset="-78"/>
              </a:rPr>
              <a:t>تماس با من</a:t>
            </a:r>
            <a:r>
              <a:rPr lang="en-US" dirty="0">
                <a:cs typeface="B Nazanin" panose="00000400000000000000" pitchFamily="2" charset="-78"/>
              </a:rPr>
              <a:t>”</a:t>
            </a:r>
          </a:p>
          <a:p>
            <a:pPr lvl="0" algn="just" rtl="1">
              <a:buFont typeface="Wingdings" panose="05000000000000000000" pitchFamily="2" charset="2"/>
              <a:buChar char="§"/>
            </a:pPr>
            <a:r>
              <a:rPr lang="fa-IR" dirty="0">
                <a:cs typeface="B Nazanin" panose="00000400000000000000" pitchFamily="2" charset="-78"/>
              </a:rPr>
              <a:t>حمایت از رسانه های اجتماعی</a:t>
            </a:r>
            <a:endParaRPr lang="en-US" dirty="0">
              <a:cs typeface="B Nazanin" panose="00000400000000000000" pitchFamily="2" charset="-78"/>
            </a:endParaRPr>
          </a:p>
          <a:p>
            <a:pPr lvl="0" algn="just" rtl="1">
              <a:buFont typeface="Wingdings" panose="05000000000000000000" pitchFamily="2" charset="2"/>
              <a:buChar char="§"/>
            </a:pPr>
            <a:r>
              <a:rPr lang="fa-IR" dirty="0">
                <a:cs typeface="B Nazanin" panose="00000400000000000000" pitchFamily="2" charset="-78"/>
              </a:rPr>
              <a:t>انجمن های آنلاین</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405443347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200" b="1" dirty="0" smtClean="0">
                <a:cs typeface="B Nazanin" panose="00000400000000000000" pitchFamily="2" charset="-78"/>
              </a:rPr>
              <a:t/>
            </a:r>
            <a:br>
              <a:rPr lang="fa-IR" sz="3200" b="1" dirty="0" smtClean="0">
                <a:cs typeface="B Nazanin" panose="00000400000000000000" pitchFamily="2" charset="-78"/>
              </a:rPr>
            </a:br>
            <a:r>
              <a:rPr lang="en-US" sz="3200" b="1" dirty="0" smtClean="0">
                <a:latin typeface="Times New Roman" panose="02020603050405020304" pitchFamily="18" charset="0"/>
                <a:cs typeface="Times New Roman" panose="02020603050405020304" pitchFamily="18" charset="0"/>
              </a:rPr>
              <a:t>CRM</a:t>
            </a:r>
            <a:r>
              <a:rPr lang="fa-IR" sz="3200" b="1" dirty="0" smtClean="0">
                <a:cs typeface="B Nazanin" panose="00000400000000000000" pitchFamily="2" charset="-78"/>
              </a:rPr>
              <a:t> </a:t>
            </a:r>
            <a:r>
              <a:rPr lang="fa-IR" sz="3200" b="1" dirty="0">
                <a:cs typeface="B Nazanin" panose="00000400000000000000" pitchFamily="2" charset="-78"/>
              </a:rPr>
              <a:t>اجتماعی</a:t>
            </a:r>
            <a:endParaRPr lang="en-US" sz="3200" dirty="0">
              <a:cs typeface="B Nazanin" panose="00000400000000000000" pitchFamily="2" charset="-78"/>
            </a:endParaRPr>
          </a:p>
        </p:txBody>
      </p:sp>
      <p:sp>
        <p:nvSpPr>
          <p:cNvPr id="3" name="Content Placeholder 2"/>
          <p:cNvSpPr>
            <a:spLocks noGrp="1"/>
          </p:cNvSpPr>
          <p:nvPr>
            <p:ph idx="1"/>
          </p:nvPr>
        </p:nvSpPr>
        <p:spPr>
          <a:xfrm>
            <a:off x="1103312" y="2492679"/>
            <a:ext cx="8579307" cy="3755720"/>
          </a:xfrm>
        </p:spPr>
        <p:txBody>
          <a:bodyPr/>
          <a:lstStyle/>
          <a:p>
            <a:pPr marL="0" indent="0" algn="just" rtl="1">
              <a:buNone/>
            </a:pPr>
            <a:r>
              <a:rPr lang="fa-IR" dirty="0">
                <a:cs typeface="B Nazanin" panose="00000400000000000000" pitchFamily="2" charset="-78"/>
              </a:rPr>
              <a:t>استفاده گسترده از رسانه های اجتماعی بدان معنی است که </a:t>
            </a:r>
            <a:r>
              <a:rPr lang="en-US" dirty="0">
                <a:cs typeface="B Nazanin" panose="00000400000000000000" pitchFamily="2" charset="-78"/>
              </a:rPr>
              <a:t>CRM</a:t>
            </a:r>
            <a:r>
              <a:rPr lang="fa-IR" dirty="0">
                <a:cs typeface="B Nazanin" panose="00000400000000000000" pitchFamily="2" charset="-78"/>
              </a:rPr>
              <a:t> در این انجمن به منظور ارائه یک تجربه همه جانبه برای مشتری اجرا شده است. نه تنها رسانه های اجتماعی باید با هر استراتژی </a:t>
            </a:r>
            <a:r>
              <a:rPr lang="en-US" dirty="0">
                <a:cs typeface="B Nazanin" panose="00000400000000000000" pitchFamily="2" charset="-78"/>
              </a:rPr>
              <a:t>CRM</a:t>
            </a:r>
            <a:r>
              <a:rPr lang="fa-IR" dirty="0">
                <a:cs typeface="B Nazanin" panose="00000400000000000000" pitchFamily="2" charset="-78"/>
              </a:rPr>
              <a:t> موجود ادغام شود و از چشم انداز کانال و نقطه تماس دیده شوند، بلکه </a:t>
            </a:r>
            <a:r>
              <a:rPr lang="fa-IR" dirty="0" smtClean="0">
                <a:cs typeface="B Nazanin" panose="00000400000000000000" pitchFamily="2" charset="-78"/>
              </a:rPr>
              <a:t>رسانه </a:t>
            </a:r>
            <a:r>
              <a:rPr lang="fa-IR" dirty="0">
                <a:cs typeface="B Nazanin" panose="00000400000000000000" pitchFamily="2" charset="-78"/>
              </a:rPr>
              <a:t>های اجتماعی می توانند برای یه دست آوردن </a:t>
            </a:r>
            <a:r>
              <a:rPr lang="en-US" dirty="0">
                <a:cs typeface="B Nazanin" panose="00000400000000000000" pitchFamily="2" charset="-78"/>
              </a:rPr>
              <a:t> CRM</a:t>
            </a:r>
            <a:r>
              <a:rPr lang="fa-IR" dirty="0">
                <a:cs typeface="B Nazanin" panose="00000400000000000000" pitchFamily="2" charset="-78"/>
              </a:rPr>
              <a:t>  استفاده شوند</a:t>
            </a:r>
            <a:r>
              <a:rPr lang="fa-IR" dirty="0" smtClean="0">
                <a:cs typeface="B Nazanin" panose="00000400000000000000" pitchFamily="2" charset="-78"/>
              </a:rPr>
              <a:t>.</a:t>
            </a:r>
          </a:p>
          <a:p>
            <a:pPr marL="0" indent="0" algn="just" rtl="1">
              <a:buNone/>
            </a:pPr>
            <a:r>
              <a:rPr lang="fa-IR" dirty="0">
                <a:cs typeface="B Nazanin" panose="00000400000000000000" pitchFamily="2" charset="-78"/>
              </a:rPr>
              <a:t>رسانه های اجتماعی به مشتریان اجازه می دهد تا به راحتی تجربه برندهای خود (خوب یا بد) را با ارتباطات اجتماعی آنلاین خود به اشتراک </a:t>
            </a:r>
            <a:r>
              <a:rPr lang="fa-IR" dirty="0" smtClean="0">
                <a:cs typeface="B Nazanin" panose="00000400000000000000" pitchFamily="2" charset="-78"/>
              </a:rPr>
              <a:t>بگذارند.این </a:t>
            </a:r>
            <a:r>
              <a:rPr lang="fa-IR" dirty="0">
                <a:cs typeface="B Nazanin" panose="00000400000000000000" pitchFamily="2" charset="-78"/>
              </a:rPr>
              <a:t>بدان معناست که پتانسیل تبلیغات </a:t>
            </a:r>
            <a:r>
              <a:rPr lang="fa-IR" dirty="0" smtClean="0">
                <a:cs typeface="B Nazanin" panose="00000400000000000000" pitchFamily="2" charset="-78"/>
              </a:rPr>
              <a:t>مخاطبان </a:t>
            </a:r>
            <a:r>
              <a:rPr lang="fa-IR" dirty="0">
                <a:cs typeface="B Nazanin" panose="00000400000000000000" pitchFamily="2" charset="-78"/>
              </a:rPr>
              <a:t>میلیونی می تواند تجربه برند یک کاربر را گواهی دهد و موقعیت آن را بسنجد. مشتریان اجتماعی ارزش زیادی به نظر همسالان خود می دهند، و </a:t>
            </a:r>
            <a:r>
              <a:rPr lang="fa-IR" dirty="0" smtClean="0">
                <a:cs typeface="B Nazanin" panose="00000400000000000000" pitchFamily="2" charset="-78"/>
              </a:rPr>
              <a:t>نگاه </a:t>
            </a:r>
            <a:r>
              <a:rPr lang="fa-IR" dirty="0">
                <a:cs typeface="B Nazanin" panose="00000400000000000000" pitchFamily="2" charset="-78"/>
              </a:rPr>
              <a:t>مثبتی به یک </a:t>
            </a:r>
            <a:r>
              <a:rPr lang="fa-IR" dirty="0" smtClean="0">
                <a:cs typeface="B Nazanin" panose="00000400000000000000" pitchFamily="2" charset="-78"/>
              </a:rPr>
              <a:t>برند یا </a:t>
            </a:r>
            <a:r>
              <a:rPr lang="fa-IR" dirty="0">
                <a:cs typeface="B Nazanin" panose="00000400000000000000" pitchFamily="2" charset="-78"/>
              </a:rPr>
              <a:t>محصول یا خدمت دارند اگر، یک همسن آن را توصیه یا تحسین </a:t>
            </a:r>
            <a:r>
              <a:rPr lang="fa-IR" dirty="0" smtClean="0">
                <a:cs typeface="B Nazanin" panose="00000400000000000000" pitchFamily="2" charset="-78"/>
              </a:rPr>
              <a:t>کند .</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422790899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200" dirty="0" smtClean="0">
                <a:cs typeface="B Nazanin" panose="00000400000000000000" pitchFamily="2" charset="-78"/>
              </a:rPr>
              <a:t/>
            </a:r>
            <a:br>
              <a:rPr lang="fa-IR" sz="3200" dirty="0" smtClean="0">
                <a:cs typeface="B Nazanin" panose="00000400000000000000" pitchFamily="2" charset="-78"/>
              </a:rPr>
            </a:br>
            <a:r>
              <a:rPr lang="en-US" sz="3200" dirty="0" smtClean="0">
                <a:latin typeface="Times New Roman" panose="02020603050405020304" pitchFamily="18" charset="0"/>
                <a:cs typeface="Times New Roman" panose="02020603050405020304" pitchFamily="18" charset="0"/>
              </a:rPr>
              <a:t>CRM</a:t>
            </a:r>
            <a:r>
              <a:rPr lang="fa-IR" sz="3200" dirty="0" smtClean="0">
                <a:cs typeface="B Nazanin" panose="00000400000000000000" pitchFamily="2" charset="-78"/>
              </a:rPr>
              <a:t> </a:t>
            </a:r>
            <a:r>
              <a:rPr lang="fa-IR" sz="3200" dirty="0">
                <a:cs typeface="B Nazanin" panose="00000400000000000000" pitchFamily="2" charset="-78"/>
              </a:rPr>
              <a:t>اجتماعی و پشتیبانی</a:t>
            </a:r>
            <a:endParaRPr lang="en-US" sz="3200" dirty="0">
              <a:cs typeface="B Nazanin" panose="00000400000000000000" pitchFamily="2" charset="-78"/>
            </a:endParaRPr>
          </a:p>
        </p:txBody>
      </p:sp>
      <p:sp>
        <p:nvSpPr>
          <p:cNvPr id="3" name="Content Placeholder 2"/>
          <p:cNvSpPr>
            <a:spLocks noGrp="1"/>
          </p:cNvSpPr>
          <p:nvPr>
            <p:ph idx="1"/>
          </p:nvPr>
        </p:nvSpPr>
        <p:spPr>
          <a:xfrm>
            <a:off x="1103312" y="2267211"/>
            <a:ext cx="8679515" cy="3981188"/>
          </a:xfrm>
        </p:spPr>
        <p:txBody>
          <a:bodyPr/>
          <a:lstStyle/>
          <a:p>
            <a:pPr marL="0" indent="0" algn="just" rtl="1">
              <a:buNone/>
            </a:pPr>
            <a:r>
              <a:rPr lang="fa-IR" dirty="0">
                <a:cs typeface="B Nazanin" panose="00000400000000000000" pitchFamily="2" charset="-78"/>
              </a:rPr>
              <a:t>مشتریان</a:t>
            </a:r>
            <a:r>
              <a:rPr lang="ar-SA" dirty="0">
                <a:cs typeface="B Nazanin" panose="00000400000000000000" pitchFamily="2" charset="-78"/>
              </a:rPr>
              <a:t> </a:t>
            </a:r>
            <a:r>
              <a:rPr lang="fa-IR" dirty="0">
                <a:cs typeface="B Nazanin" panose="00000400000000000000" pitchFamily="2" charset="-78"/>
              </a:rPr>
              <a:t> اجتماعی به طور فزاینده ای به کانال های رسانه اجتماعی برای حمایت تبدیل می شوند. با دسترسی سریع که از طریق دستگاه های موبایل فراهم شده است، آن ها این را به عنوان یک کانال مناسب برای برقراری ارتباط با برندها می بینند. این بدان معناست که برندها نیاز به پاسخگویی سریع و شفاف به سوالات، شکایات و حتی تعاریف مشتریان دارند. جست و جوی پشتیبانی بدون </a:t>
            </a:r>
            <a:r>
              <a:rPr lang="fa-IR" dirty="0" smtClean="0">
                <a:cs typeface="B Nazanin" panose="00000400000000000000" pitchFamily="2" charset="-78"/>
              </a:rPr>
              <a:t>پاسخ ، </a:t>
            </a:r>
            <a:r>
              <a:rPr lang="fa-IR" dirty="0">
                <a:cs typeface="B Nazanin" panose="00000400000000000000" pitchFamily="2" charset="-78"/>
              </a:rPr>
              <a:t>باعث بحران آن نام تجاری می شود</a:t>
            </a:r>
            <a:endParaRPr lang="fa-IR" dirty="0" smtClean="0">
              <a:cs typeface="B Nazanin" panose="00000400000000000000" pitchFamily="2" charset="-78"/>
            </a:endParaRPr>
          </a:p>
          <a:p>
            <a:pPr marL="0" indent="0" algn="just" rtl="1">
              <a:buNone/>
            </a:pPr>
            <a:endParaRPr lang="fa-IR" dirty="0">
              <a:cs typeface="B Nazanin" panose="00000400000000000000" pitchFamily="2" charset="-78"/>
            </a:endParaRPr>
          </a:p>
          <a:p>
            <a:pPr marL="0" indent="0" algn="just" rtl="1">
              <a:buNone/>
            </a:pPr>
            <a:r>
              <a:rPr lang="fa-IR" dirty="0" smtClean="0">
                <a:cs typeface="B Nazanin" panose="00000400000000000000" pitchFamily="2" charset="-78"/>
              </a:rPr>
              <a:t>به طور مثال </a:t>
            </a:r>
            <a:r>
              <a:rPr lang="en-US" dirty="0">
                <a:cs typeface="B Nazanin" panose="00000400000000000000" pitchFamily="2" charset="-78"/>
              </a:rPr>
              <a:t> </a:t>
            </a:r>
            <a:r>
              <a:rPr lang="en-US" dirty="0" err="1">
                <a:latin typeface="Times New Roman" panose="02020603050405020304" pitchFamily="18" charset="0"/>
                <a:cs typeface="Times New Roman" panose="02020603050405020304" pitchFamily="18" charset="0"/>
              </a:rPr>
              <a:t>Zappos</a:t>
            </a:r>
            <a:r>
              <a:rPr lang="en-US" dirty="0">
                <a:cs typeface="B Nazanin" panose="00000400000000000000" pitchFamily="2" charset="-78"/>
              </a:rPr>
              <a:t> </a:t>
            </a:r>
            <a:r>
              <a:rPr lang="fa-IR" dirty="0">
                <a:cs typeface="B Nazanin" panose="00000400000000000000" pitchFamily="2" charset="-78"/>
              </a:rPr>
              <a:t>، یک خرده فروش مستقر در ایالات متحده، استراتژی پشتیبانی رسانه اجتماعی فوق العاده ای دارد. </a:t>
            </a:r>
            <a:r>
              <a:rPr lang="fa-IR" dirty="0" smtClean="0">
                <a:cs typeface="B Nazanin" panose="00000400000000000000" pitchFamily="2" charset="-78"/>
              </a:rPr>
              <a:t>نگاهی به </a:t>
            </a:r>
            <a:r>
              <a:rPr lang="en-US" dirty="0" smtClean="0">
                <a:latin typeface="Times New Roman" panose="02020603050405020304" pitchFamily="18" charset="0"/>
                <a:cs typeface="Times New Roman" panose="02020603050405020304" pitchFamily="18" charset="0"/>
              </a:rPr>
              <a:t>Twitter.com/</a:t>
            </a:r>
            <a:r>
              <a:rPr lang="en-US" dirty="0" err="1" smtClean="0">
                <a:latin typeface="Times New Roman" panose="02020603050405020304" pitchFamily="18" charset="0"/>
                <a:cs typeface="Times New Roman" panose="02020603050405020304" pitchFamily="18" charset="0"/>
              </a:rPr>
              <a:t>Zappos_Service</a:t>
            </a:r>
            <a:r>
              <a:rPr lang="fa-IR" dirty="0" smtClean="0">
                <a:cs typeface="B Nazanin" panose="00000400000000000000" pitchFamily="2" charset="-78"/>
              </a:rPr>
              <a:t> بیاندازید تا استراتژی حمایت شخصی، موثر و مثبت آن ها را در عمل ببینید.</a:t>
            </a:r>
            <a:endParaRPr lang="en-US" dirty="0" smtClean="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356440784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3200" dirty="0" smtClean="0">
                <a:cs typeface="B Nazanin" panose="00000400000000000000" pitchFamily="2" charset="-78"/>
              </a:rPr>
              <a:t/>
            </a:r>
            <a:br>
              <a:rPr lang="en-US" sz="3200" dirty="0" smtClean="0">
                <a:cs typeface="B Nazanin" panose="00000400000000000000" pitchFamily="2" charset="-78"/>
              </a:rPr>
            </a:br>
            <a:r>
              <a:rPr lang="en-US" sz="3200" dirty="0">
                <a:latin typeface="Times New Roman" panose="02020603050405020304" pitchFamily="18" charset="0"/>
                <a:cs typeface="Times New Roman" panose="02020603050405020304" pitchFamily="18" charset="0"/>
              </a:rPr>
              <a:t>CRM</a:t>
            </a:r>
            <a:r>
              <a:rPr lang="fa-IR" sz="3200" dirty="0">
                <a:cs typeface="B Nazanin" panose="00000400000000000000" pitchFamily="2" charset="-78"/>
              </a:rPr>
              <a:t> اجتماعی و نظارت آنلاین</a:t>
            </a:r>
            <a:endParaRPr lang="en-US" sz="3200" dirty="0">
              <a:cs typeface="B Nazanin" panose="00000400000000000000" pitchFamily="2" charset="-78"/>
            </a:endParaRPr>
          </a:p>
        </p:txBody>
      </p:sp>
      <p:sp>
        <p:nvSpPr>
          <p:cNvPr id="3" name="Content Placeholder 2"/>
          <p:cNvSpPr>
            <a:spLocks noGrp="1"/>
          </p:cNvSpPr>
          <p:nvPr>
            <p:ph idx="1"/>
          </p:nvPr>
        </p:nvSpPr>
        <p:spPr>
          <a:xfrm>
            <a:off x="1103313" y="2467627"/>
            <a:ext cx="8779724" cy="3780772"/>
          </a:xfrm>
        </p:spPr>
        <p:txBody>
          <a:bodyPr/>
          <a:lstStyle/>
          <a:p>
            <a:pPr marL="0" indent="0" algn="just" rtl="1">
              <a:buNone/>
            </a:pPr>
            <a:r>
              <a:rPr lang="en-US" dirty="0">
                <a:latin typeface="Times New Roman" panose="02020603050405020304" pitchFamily="18" charset="0"/>
                <a:cs typeface="Times New Roman" panose="02020603050405020304" pitchFamily="18" charset="0"/>
              </a:rPr>
              <a:t>CRM</a:t>
            </a:r>
            <a:r>
              <a:rPr lang="fa-IR" dirty="0">
                <a:cs typeface="B Nazanin" panose="00000400000000000000" pitchFamily="2" charset="-78"/>
              </a:rPr>
              <a:t> اجتماعی نیز می تواند از ابزار مدیریت شهرت و نظارت آنلاین استفاده کند. نظارت آنلاین، یا مدیریت شهرت، مستلزم دانستن این است که چه چیزی در مورد سازمان شما گفته می شود و تضمین اینکه شما گفت و گو را هدایت می کنید</a:t>
            </a:r>
            <a:r>
              <a:rPr lang="fa-IR" dirty="0" smtClean="0">
                <a:cs typeface="B Nazanin" panose="00000400000000000000" pitchFamily="2" charset="-78"/>
              </a:rPr>
              <a:t>.</a:t>
            </a:r>
            <a:endParaRPr lang="en-US" dirty="0" smtClean="0">
              <a:cs typeface="B Nazanin" panose="00000400000000000000" pitchFamily="2" charset="-78"/>
            </a:endParaRPr>
          </a:p>
          <a:p>
            <a:pPr marL="0" indent="0" algn="just" rtl="1">
              <a:buNone/>
            </a:pPr>
            <a:r>
              <a:rPr lang="fa-IR" dirty="0" smtClean="0">
                <a:cs typeface="B Nazanin" panose="00000400000000000000" pitchFamily="2" charset="-78"/>
              </a:rPr>
              <a:t>این باعث می شود </a:t>
            </a:r>
            <a:r>
              <a:rPr lang="fa-IR" dirty="0">
                <a:cs typeface="B Nazanin" panose="00000400000000000000" pitchFamily="2" charset="-78"/>
              </a:rPr>
              <a:t>تا به طور کارآمد میزان احساس جامعه آنلاین را نسبت به برند بیازمایند، که می تواند هرگونه اقدام آتی را راهنمایی کند.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209776347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200" dirty="0" smtClean="0">
                <a:cs typeface="B Nazanin" panose="00000400000000000000" pitchFamily="2" charset="-78"/>
              </a:rPr>
              <a:t/>
            </a:r>
            <a:br>
              <a:rPr lang="fa-IR" sz="3200" dirty="0" smtClean="0">
                <a:cs typeface="B Nazanin" panose="00000400000000000000" pitchFamily="2" charset="-78"/>
              </a:rPr>
            </a:br>
            <a:r>
              <a:rPr lang="fa-IR" sz="3200" dirty="0" smtClean="0">
                <a:cs typeface="B Nazanin" panose="00000400000000000000" pitchFamily="2" charset="-78"/>
              </a:rPr>
              <a:t>سازمان </a:t>
            </a:r>
            <a:r>
              <a:rPr lang="fa-IR" sz="3200" dirty="0">
                <a:cs typeface="B Nazanin" panose="00000400000000000000" pitchFamily="2" charset="-78"/>
              </a:rPr>
              <a:t>های مشتری محور در مقابل سازمان </a:t>
            </a:r>
            <a:r>
              <a:rPr lang="fa-IR" sz="3200" dirty="0" smtClean="0">
                <a:cs typeface="B Nazanin" panose="00000400000000000000" pitchFamily="2" charset="-78"/>
              </a:rPr>
              <a:t>های مشتری </a:t>
            </a:r>
            <a:r>
              <a:rPr lang="fa-IR" sz="3200" dirty="0">
                <a:cs typeface="B Nazanin" panose="00000400000000000000" pitchFamily="2" charset="-78"/>
              </a:rPr>
              <a:t>مدار</a:t>
            </a:r>
            <a:endParaRPr lang="en-US" sz="3200" dirty="0">
              <a:cs typeface="B Nazanin" panose="00000400000000000000" pitchFamily="2" charset="-78"/>
            </a:endParaRPr>
          </a:p>
        </p:txBody>
      </p:sp>
      <p:sp>
        <p:nvSpPr>
          <p:cNvPr id="3" name="Content Placeholder 2"/>
          <p:cNvSpPr>
            <a:spLocks noGrp="1"/>
          </p:cNvSpPr>
          <p:nvPr>
            <p:ph idx="1"/>
          </p:nvPr>
        </p:nvSpPr>
        <p:spPr>
          <a:xfrm>
            <a:off x="1103312" y="2052918"/>
            <a:ext cx="8616885" cy="4195481"/>
          </a:xfrm>
        </p:spPr>
        <p:txBody>
          <a:bodyPr/>
          <a:lstStyle/>
          <a:p>
            <a:pPr marL="0" indent="0" algn="just" rtl="1">
              <a:buNone/>
            </a:pPr>
            <a:r>
              <a:rPr lang="en-US" dirty="0">
                <a:cs typeface="B Nazanin" panose="00000400000000000000" pitchFamily="2" charset="-78"/>
              </a:rPr>
              <a:t>CRM</a:t>
            </a:r>
            <a:r>
              <a:rPr lang="fa-IR" dirty="0">
                <a:cs typeface="B Nazanin" panose="00000400000000000000" pitchFamily="2" charset="-78"/>
              </a:rPr>
              <a:t> کارآمد نیازهای مشتری را در همه معاملات </a:t>
            </a:r>
            <a:r>
              <a:rPr lang="fa-IR" dirty="0" smtClean="0">
                <a:cs typeface="B Nazanin" panose="00000400000000000000" pitchFamily="2" charset="-78"/>
              </a:rPr>
              <a:t>در </a:t>
            </a:r>
            <a:r>
              <a:rPr lang="fa-IR" dirty="0">
                <a:cs typeface="B Nazanin" panose="00000400000000000000" pitchFamily="2" charset="-78"/>
              </a:rPr>
              <a:t>اولویت قرار می دهد. با این حال، تفاوت بزرگی بین یک سازمان مشتری محور و یک سازمان مشتری مدار وجود دارد.</a:t>
            </a:r>
            <a:endParaRPr lang="en-US" dirty="0">
              <a:cs typeface="B Nazanin" panose="00000400000000000000" pitchFamily="2" charset="-78"/>
            </a:endParaRPr>
          </a:p>
          <a:p>
            <a:pPr marL="0" indent="0" algn="just" rtl="1">
              <a:buNone/>
            </a:pPr>
            <a:r>
              <a:rPr lang="fa-IR" dirty="0">
                <a:cs typeface="B Nazanin" panose="00000400000000000000" pitchFamily="2" charset="-78"/>
              </a:rPr>
              <a:t>قرار دادن مشتری در مرکز برنامه ریزی و اجرای کسب و کار سازمان با اینکه مشتری جهت کسب و کار را تعیین کند متفاوت است. بسیاری از کسب و کارهای جدید مبتنی بر وبسایت بر دومی تکیه دارند، و به طور فعال مشتریان را تشویق می کنند تا کسب و کار را هدایت و آن را ارزش گذاری کنند.</a:t>
            </a:r>
            <a:endParaRPr lang="en-US" dirty="0">
              <a:cs typeface="B Nazanin" panose="00000400000000000000" pitchFamily="2" charset="-78"/>
            </a:endParaRPr>
          </a:p>
          <a:p>
            <a:pPr marL="0" indent="0" algn="just" rtl="1">
              <a:buNone/>
            </a:pPr>
            <a:r>
              <a:rPr lang="fa-IR" dirty="0">
                <a:cs typeface="B Nazanin" panose="00000400000000000000" pitchFamily="2" charset="-78"/>
              </a:rPr>
              <a:t>سرویس هایی مانند </a:t>
            </a:r>
            <a:r>
              <a:rPr lang="en-US" dirty="0">
                <a:cs typeface="B Nazanin" panose="00000400000000000000" pitchFamily="2" charset="-78"/>
              </a:rPr>
              <a:t>Flickr</a:t>
            </a:r>
            <a:r>
              <a:rPr lang="fa-IR" dirty="0">
                <a:cs typeface="B Nazanin" panose="00000400000000000000" pitchFamily="2" charset="-78"/>
              </a:rPr>
              <a:t> (</a:t>
            </a:r>
            <a:r>
              <a:rPr lang="en-US" u="sng" dirty="0" smtClean="0">
                <a:solidFill>
                  <a:schemeClr val="accent2"/>
                </a:solidFill>
                <a:cs typeface="B Nazanin" panose="00000400000000000000" pitchFamily="2" charset="-78"/>
                <a:hlinkClick r:id="rId2"/>
              </a:rPr>
              <a:t>www.flickr.com</a:t>
            </a:r>
            <a:r>
              <a:rPr lang="fa-IR" dirty="0">
                <a:cs typeface="B Nazanin" panose="00000400000000000000" pitchFamily="2" charset="-78"/>
              </a:rPr>
              <a:t>) و </a:t>
            </a:r>
            <a:r>
              <a:rPr lang="en-US" dirty="0">
                <a:cs typeface="B Nazanin" panose="00000400000000000000" pitchFamily="2" charset="-78"/>
              </a:rPr>
              <a:t>Twitter</a:t>
            </a:r>
            <a:r>
              <a:rPr lang="fa-IR" dirty="0">
                <a:cs typeface="B Nazanin" panose="00000400000000000000" pitchFamily="2" charset="-78"/>
              </a:rPr>
              <a:t> (</a:t>
            </a:r>
            <a:r>
              <a:rPr lang="en-US" u="sng" dirty="0">
                <a:cs typeface="B Nazanin" panose="00000400000000000000" pitchFamily="2" charset="-78"/>
                <a:hlinkClick r:id="rId3"/>
              </a:rPr>
              <a:t>www.twitter.com</a:t>
            </a:r>
            <a:r>
              <a:rPr lang="fa-IR" dirty="0">
                <a:cs typeface="B Nazanin" panose="00000400000000000000" pitchFamily="2" charset="-78"/>
              </a:rPr>
              <a:t>) بیشتر کاربر مدار است تا کاربر محور. آن ها ابزاری را فراهم می کنند که کاربران را قادر می سازد خدمات را خودشان، اغلب با  اجازه به توسعه دهندگان خارجی برای ایجاد خدمات تکمیلی، بسازند. بنابراین، کاربران </a:t>
            </a:r>
            <a:r>
              <a:rPr lang="en-US" dirty="0">
                <a:cs typeface="B Nazanin" panose="00000400000000000000" pitchFamily="2" charset="-78"/>
              </a:rPr>
              <a:t>Flickr </a:t>
            </a:r>
            <a:r>
              <a:rPr lang="fa-IR" dirty="0">
                <a:cs typeface="B Nazanin" panose="00000400000000000000" pitchFamily="2" charset="-78"/>
              </a:rPr>
              <a:t>می توانند تصاویر خود را در سایت </a:t>
            </a:r>
            <a:r>
              <a:rPr lang="en-US" dirty="0">
                <a:cs typeface="B Nazanin" panose="00000400000000000000" pitchFamily="2" charset="-78"/>
              </a:rPr>
              <a:t>Moo</a:t>
            </a:r>
            <a:r>
              <a:rPr lang="fa-IR" dirty="0">
                <a:cs typeface="B Nazanin" panose="00000400000000000000" pitchFamily="2" charset="-78"/>
              </a:rPr>
              <a:t> (</a:t>
            </a:r>
            <a:r>
              <a:rPr lang="en-US" u="sng" dirty="0">
                <a:cs typeface="B Nazanin" panose="00000400000000000000" pitchFamily="2" charset="-78"/>
                <a:hlinkClick r:id="rId4"/>
              </a:rPr>
              <a:t>www.Moo.com</a:t>
            </a:r>
            <a:r>
              <a:rPr lang="fa-IR" dirty="0">
                <a:cs typeface="B Nazanin" panose="00000400000000000000" pitchFamily="2" charset="-78"/>
              </a:rPr>
              <a:t>) برای ایجاد کارت های تبلیغاتی سفارشی استفاده کنند. سرویس های کمکی بسیار زیادی مبتنی بر </a:t>
            </a:r>
            <a:r>
              <a:rPr lang="en-US" dirty="0">
                <a:cs typeface="B Nazanin" panose="00000400000000000000" pitchFamily="2" charset="-78"/>
              </a:rPr>
              <a:t>Twitter</a:t>
            </a:r>
            <a:r>
              <a:rPr lang="fa-IR" dirty="0">
                <a:cs typeface="B Nazanin" panose="00000400000000000000" pitchFamily="2" charset="-78"/>
              </a:rPr>
              <a:t> وجود دارد مانند سرویس تجزیه و تحلیل (</a:t>
            </a:r>
            <a:r>
              <a:rPr lang="en-US" dirty="0">
                <a:cs typeface="B Nazanin" panose="00000400000000000000" pitchFamily="2" charset="-78"/>
              </a:rPr>
              <a:t>www.klout.com</a:t>
            </a:r>
            <a:r>
              <a:rPr lang="fa-IR" dirty="0">
                <a:cs typeface="B Nazanin" panose="00000400000000000000" pitchFamily="2" charset="-78"/>
              </a:rPr>
              <a:t>) و سرویس دسترسی (</a:t>
            </a:r>
            <a:r>
              <a:rPr lang="en-US" u="sng" dirty="0">
                <a:cs typeface="B Nazanin" panose="00000400000000000000" pitchFamily="2" charset="-78"/>
                <a:hlinkClick r:id="rId5"/>
              </a:rPr>
              <a:t>www.twhirl.org</a:t>
            </a:r>
            <a:r>
              <a:rPr lang="fa-IR" dirty="0">
                <a:cs typeface="B Nazanin" panose="00000400000000000000" pitchFamily="2" charset="-78"/>
              </a:rPr>
              <a:t>).</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327036743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3" y="1878904"/>
            <a:ext cx="8742146" cy="4369494"/>
          </a:xfrm>
        </p:spPr>
        <p:txBody>
          <a:bodyPr/>
          <a:lstStyle/>
          <a:p>
            <a:pPr marL="0" indent="0" algn="just" rtl="1">
              <a:buNone/>
            </a:pPr>
            <a:r>
              <a:rPr lang="fa-IR" dirty="0">
                <a:cs typeface="B Nazanin" panose="00000400000000000000" pitchFamily="2" charset="-78"/>
              </a:rPr>
              <a:t>سازمان های با تجربه نیز می توانند ابزاری برای مشتریان فراهم کنند که کسب و کار خودشان را راه بیاندازند، و با این کار وظیفه خود نسبت به مشتریان را که معمولا سازمان آن ها را انجام می دهد، انجام داده اند. به عنوان مثال، بسیاری از خطوط هوایی در حال حاضر به مسافران اجازه می دهند تا قبل از ورود به فرودگاه به صورت آنلاین ثبت نام کنند. هرچه مسافران بیشتری خودشان ثبت نامشان را انجام دهند، هزینه های کارمندان برای خطوط هوایی می تواند کاهش یابد. مسافران این کار را به صورت رایگان انجام می دهند (و تجربه بهتری نیز خواهند داشت</a:t>
            </a:r>
            <a:r>
              <a:rPr lang="fa-IR" dirty="0" smtClean="0">
                <a:cs typeface="B Nazanin" panose="00000400000000000000" pitchFamily="2" charset="-78"/>
              </a:rPr>
              <a:t>).</a:t>
            </a:r>
            <a:endParaRPr lang="en-US" dirty="0" smtClean="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r>
              <a:rPr lang="fa-IR" dirty="0">
                <a:cs typeface="B Nazanin" panose="00000400000000000000" pitchFamily="2" charset="-78"/>
              </a:rPr>
              <a:t>از سوی دیگر استراتژی مشتری مدار، از داده های برای ارائه بهترین تجربه ممکن برای مشتری استفاده می کند. فیلترینگ </a:t>
            </a:r>
            <a:r>
              <a:rPr lang="fa-IR" dirty="0" smtClean="0">
                <a:cs typeface="B Nazanin" panose="00000400000000000000" pitchFamily="2" charset="-78"/>
              </a:rPr>
              <a:t>سایت </a:t>
            </a:r>
            <a:r>
              <a:rPr lang="en-US" dirty="0">
                <a:cs typeface="B Nazanin" panose="00000400000000000000" pitchFamily="2" charset="-78"/>
              </a:rPr>
              <a:t>Amazon</a:t>
            </a:r>
            <a:r>
              <a:rPr lang="fa-IR" dirty="0">
                <a:cs typeface="B Nazanin" panose="00000400000000000000" pitchFamily="2" charset="-78"/>
              </a:rPr>
              <a:t> یک مثال از رویکرد مشتری مداری است. با استفاده از داده های مشتری، سایت </a:t>
            </a:r>
            <a:r>
              <a:rPr lang="en-US" dirty="0">
                <a:cs typeface="B Nazanin" panose="00000400000000000000" pitchFamily="2" charset="-78"/>
              </a:rPr>
              <a:t>Amazon</a:t>
            </a:r>
            <a:r>
              <a:rPr lang="fa-IR" dirty="0">
                <a:cs typeface="B Nazanin" panose="00000400000000000000" pitchFamily="2" charset="-78"/>
              </a:rPr>
              <a:t> محصولاتی را که شما به احتمال زیاد ترجیح می دهید به اشتراک می گذارد.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67142589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091847"/>
            <a:ext cx="8629411" cy="4156552"/>
          </a:xfrm>
        </p:spPr>
        <p:txBody>
          <a:bodyPr/>
          <a:lstStyle/>
          <a:p>
            <a:pPr marL="0" indent="0" algn="just" rtl="1">
              <a:buNone/>
            </a:pPr>
            <a:r>
              <a:rPr lang="fa-IR" dirty="0">
                <a:cs typeface="B Nazanin" panose="00000400000000000000" pitchFamily="2" charset="-78"/>
              </a:rPr>
              <a:t>تجربه های مشتری مداری در مورد شخصی سازی هستند: استفاده از داده ها برای ایجاد یک تجربه مناسب برای مشتری</a:t>
            </a:r>
            <a:r>
              <a:rPr lang="fa-IR" dirty="0" smtClean="0">
                <a:cs typeface="B Nazanin" panose="00000400000000000000" pitchFamily="2" charset="-78"/>
              </a:rPr>
              <a:t>.</a:t>
            </a:r>
            <a:endParaRPr lang="en-US" dirty="0" smtClean="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smtClean="0">
              <a:cs typeface="B Nazanin" panose="00000400000000000000" pitchFamily="2" charset="-78"/>
            </a:endParaRPr>
          </a:p>
          <a:p>
            <a:pPr marL="0" indent="0" algn="just" rtl="1">
              <a:buNone/>
            </a:pPr>
            <a:r>
              <a:rPr lang="fa-IR" dirty="0" smtClean="0">
                <a:cs typeface="B Nazanin" panose="00000400000000000000" pitchFamily="2" charset="-78"/>
              </a:rPr>
              <a:t> </a:t>
            </a:r>
            <a:r>
              <a:rPr lang="fa-IR" dirty="0">
                <a:cs typeface="B Nazanin" panose="00000400000000000000" pitchFamily="2" charset="-78"/>
              </a:rPr>
              <a:t>تجربه های مشتری محور در مورد سفارشی سازی هستند: فراهم کردن ابزاری که به مشتری اجازه می دهد تجربه خودشان را سازمان دهی کنند.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4326594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rtl="1">
              <a:buNone/>
            </a:pPr>
            <a:r>
              <a:rPr lang="fa-IR" sz="4000" dirty="0">
                <a:cs typeface="B Nazanin" panose="00000400000000000000" pitchFamily="2" charset="-78"/>
              </a:rPr>
              <a:t>استاد : جناب دکتر </a:t>
            </a:r>
            <a:r>
              <a:rPr lang="fa-IR" sz="4000" dirty="0" smtClean="0">
                <a:cs typeface="B Nazanin" panose="00000400000000000000" pitchFamily="2" charset="-78"/>
              </a:rPr>
              <a:t>تاجیک</a:t>
            </a:r>
            <a:endParaRPr lang="en-US" sz="4000" dirty="0" smtClean="0">
              <a:cs typeface="B Nazanin" panose="00000400000000000000" pitchFamily="2" charset="-78"/>
            </a:endParaRPr>
          </a:p>
          <a:p>
            <a:pPr marL="0" indent="0" algn="ctr" rtl="1">
              <a:buNone/>
            </a:pPr>
            <a:endParaRPr lang="fa-IR" sz="4000" dirty="0">
              <a:cs typeface="B Nazanin" panose="00000400000000000000" pitchFamily="2" charset="-78"/>
            </a:endParaRPr>
          </a:p>
          <a:p>
            <a:pPr marL="0" indent="0" algn="ctr" rtl="1">
              <a:buNone/>
            </a:pPr>
            <a:r>
              <a:rPr lang="fa-IR" sz="4000" dirty="0" smtClean="0">
                <a:cs typeface="B Nazanin" panose="00000400000000000000" pitchFamily="2" charset="-78"/>
              </a:rPr>
              <a:t>ارائه : جواد سیاهکلی</a:t>
            </a:r>
            <a:endParaRPr lang="fa-IR" sz="4000" dirty="0">
              <a:cs typeface="B Nazanin" panose="00000400000000000000" pitchFamily="2" charset="-78"/>
            </a:endParaRPr>
          </a:p>
        </p:txBody>
      </p:sp>
    </p:spTree>
    <p:extLst>
      <p:ext uri="{BB962C8B-B14F-4D97-AF65-F5344CB8AC3E}">
        <p14:creationId xmlns:p14="http://schemas.microsoft.com/office/powerpoint/2010/main" val="397839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sz="4000" b="1" dirty="0" smtClean="0">
                <a:cs typeface="B Nazanin" panose="00000400000000000000" pitchFamily="2" charset="-78"/>
              </a:rPr>
              <a:t/>
            </a:r>
            <a:br>
              <a:rPr lang="en-US" sz="4000" b="1" dirty="0" smtClean="0">
                <a:cs typeface="B Nazanin" panose="00000400000000000000" pitchFamily="2" charset="-78"/>
              </a:rPr>
            </a:br>
            <a:r>
              <a:rPr lang="fa-IR" sz="4000" b="1" dirty="0" smtClean="0">
                <a:cs typeface="B Nazanin" panose="00000400000000000000" pitchFamily="2" charset="-78"/>
              </a:rPr>
              <a:t>راهنمای </a:t>
            </a:r>
            <a:r>
              <a:rPr lang="fa-IR" sz="4000" b="1" dirty="0">
                <a:cs typeface="B Nazanin" panose="00000400000000000000" pitchFamily="2" charset="-78"/>
              </a:rPr>
              <a:t>گام به گام اجرای یک استراتژی </a:t>
            </a:r>
            <a:r>
              <a:rPr lang="en-US" sz="4000" b="1" dirty="0">
                <a:latin typeface="Times New Roman" panose="02020603050405020304" pitchFamily="18" charset="0"/>
                <a:ea typeface="Ebrima" panose="02000000000000000000" pitchFamily="2" charset="0"/>
                <a:cs typeface="Times New Roman" panose="02020603050405020304" pitchFamily="18" charset="0"/>
              </a:rPr>
              <a:t>CRM</a:t>
            </a:r>
            <a:endParaRPr lang="en-US" sz="4000" dirty="0">
              <a:latin typeface="Times New Roman" panose="02020603050405020304" pitchFamily="18" charset="0"/>
              <a:ea typeface="Ebrima" panose="02000000000000000000" pitchFamily="2" charset="0"/>
              <a:cs typeface="Times New Roman" panose="02020603050405020304" pitchFamily="18" charset="0"/>
            </a:endParaRPr>
          </a:p>
        </p:txBody>
      </p:sp>
      <p:sp>
        <p:nvSpPr>
          <p:cNvPr id="3" name="Content Placeholder 2"/>
          <p:cNvSpPr>
            <a:spLocks noGrp="1"/>
          </p:cNvSpPr>
          <p:nvPr>
            <p:ph idx="1"/>
          </p:nvPr>
        </p:nvSpPr>
        <p:spPr>
          <a:xfrm>
            <a:off x="1103312" y="2204581"/>
            <a:ext cx="8466573" cy="4043818"/>
          </a:xfrm>
        </p:spPr>
        <p:txBody>
          <a:bodyPr>
            <a:normAutofit/>
          </a:bodyPr>
          <a:lstStyle/>
          <a:p>
            <a:pPr algn="just" rtl="1">
              <a:buFont typeface="Wingdings" panose="05000000000000000000" pitchFamily="2" charset="2"/>
              <a:buChar char="q"/>
            </a:pPr>
            <a:r>
              <a:rPr lang="fa-IR" dirty="0" smtClean="0">
                <a:cs typeface="B Nazanin" panose="00000400000000000000" pitchFamily="2" charset="-78"/>
              </a:rPr>
              <a:t>آنالیز </a:t>
            </a:r>
            <a:r>
              <a:rPr lang="fa-IR" dirty="0">
                <a:cs typeface="B Nazanin" panose="00000400000000000000" pitchFamily="2" charset="-78"/>
              </a:rPr>
              <a:t>نیازهای کسب و </a:t>
            </a:r>
            <a:r>
              <a:rPr lang="fa-IR" dirty="0" smtClean="0">
                <a:cs typeface="B Nazanin" panose="00000400000000000000" pitchFamily="2" charset="-78"/>
              </a:rPr>
              <a:t>کار</a:t>
            </a:r>
            <a:r>
              <a:rPr lang="en-US" dirty="0" smtClean="0">
                <a:cs typeface="B Nazanin" panose="00000400000000000000" pitchFamily="2" charset="-78"/>
              </a:rPr>
              <a:t> :</a:t>
            </a:r>
          </a:p>
          <a:p>
            <a:pPr marL="457200" lvl="1" indent="0" algn="just" rtl="1">
              <a:buNone/>
            </a:pPr>
            <a:r>
              <a:rPr lang="fa-IR" sz="2000" dirty="0">
                <a:cs typeface="B Nazanin" panose="00000400000000000000" pitchFamily="2" charset="-78"/>
              </a:rPr>
              <a:t>بخش عمده ای از تعیین اینکه کجا اجرای </a:t>
            </a:r>
            <a:r>
              <a:rPr lang="en-US" sz="2000" dirty="0">
                <a:cs typeface="B Nazanin" panose="00000400000000000000" pitchFamily="2" charset="-78"/>
              </a:rPr>
              <a:t>CRM</a:t>
            </a:r>
            <a:r>
              <a:rPr lang="fa-IR" sz="2000" dirty="0">
                <a:cs typeface="B Nazanin" panose="00000400000000000000" pitchFamily="2" charset="-78"/>
              </a:rPr>
              <a:t> آغاز شود، داشتن درک روشنی از نیازهای کسب و کار است، و اینکه کجا </a:t>
            </a:r>
            <a:r>
              <a:rPr lang="en-US" sz="2000" dirty="0">
                <a:cs typeface="B Nazanin" panose="00000400000000000000" pitchFamily="2" charset="-78"/>
              </a:rPr>
              <a:t>CRM</a:t>
            </a:r>
            <a:r>
              <a:rPr lang="fa-IR" sz="2000" dirty="0">
                <a:cs typeface="B Nazanin" panose="00000400000000000000" pitchFamily="2" charset="-78"/>
              </a:rPr>
              <a:t> بیشترین منافع را برای سازمان دارد. </a:t>
            </a:r>
            <a:r>
              <a:rPr lang="en-US" sz="2000" dirty="0">
                <a:cs typeface="B Nazanin" panose="00000400000000000000" pitchFamily="2" charset="-78"/>
              </a:rPr>
              <a:t>CRM</a:t>
            </a:r>
            <a:r>
              <a:rPr lang="fa-IR" sz="2000" dirty="0">
                <a:cs typeface="B Nazanin" panose="00000400000000000000" pitchFamily="2" charset="-78"/>
              </a:rPr>
              <a:t> در فروش، بازاریابی، خدمات مشتری اثر می گذارد و هردو رویکرد آنلاین و آفلاین را پشتیبانی می کند.</a:t>
            </a:r>
            <a:endParaRPr lang="en-US" sz="2000" dirty="0">
              <a:cs typeface="B Nazanin" panose="00000400000000000000" pitchFamily="2" charset="-78"/>
            </a:endParaRPr>
          </a:p>
          <a:p>
            <a:pPr marL="457200" lvl="1" indent="0" algn="just" rtl="1">
              <a:buNone/>
            </a:pPr>
            <a:r>
              <a:rPr lang="fa-IR" sz="2000" dirty="0">
                <a:cs typeface="B Nazanin" panose="00000400000000000000" pitchFamily="2" charset="-78"/>
              </a:rPr>
              <a:t>در حالت ایده آل شما باید اهداف جداگانه برای هر دپارتمان داشته باشید- و همه اعضا در داخل سازمان از بالاترین رتبه تا پایین ترین، باید سهمی در این استراتژی به منظور موفق ساختن آن داشته باشند. اجرای موفق </a:t>
            </a:r>
            <a:r>
              <a:rPr lang="en-US" sz="2000" dirty="0">
                <a:cs typeface="B Nazanin" panose="00000400000000000000" pitchFamily="2" charset="-78"/>
              </a:rPr>
              <a:t>CRM</a:t>
            </a:r>
            <a:r>
              <a:rPr lang="fa-IR" sz="2000" dirty="0">
                <a:cs typeface="B Nazanin" panose="00000400000000000000" pitchFamily="2" charset="-78"/>
              </a:rPr>
              <a:t> در سراسر سازمان یک روند است، با با سهام دارانی که تصمیم گیری جمعی می کنند و دیدگاه هایشان و نیازها را به اشتراک می گذارند. تصمیم ها باید بر مبنای بودجه ها و منابع واقع بینانه باشد و محاسبات کامل قبل از هر گونه تصمیم گیری برای رواج وفاداری انجام شود.</a:t>
            </a:r>
            <a:endParaRPr lang="en-US" sz="2000" dirty="0">
              <a:cs typeface="B Nazanin" panose="00000400000000000000" pitchFamily="2" charset="-78"/>
            </a:endParaRPr>
          </a:p>
          <a:p>
            <a:pPr marL="457200" lvl="1" indent="0" algn="just" rtl="1">
              <a:buNone/>
            </a:pPr>
            <a:endParaRPr lang="en-US" sz="2000" dirty="0">
              <a:cs typeface="B Nazanin" panose="00000400000000000000" pitchFamily="2" charset="-78"/>
            </a:endParaRPr>
          </a:p>
        </p:txBody>
      </p:sp>
    </p:spTree>
    <p:extLst>
      <p:ext uri="{BB962C8B-B14F-4D97-AF65-F5344CB8AC3E}">
        <p14:creationId xmlns:p14="http://schemas.microsoft.com/office/powerpoint/2010/main" val="140501733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678488"/>
            <a:ext cx="8704567" cy="4569912"/>
          </a:xfrm>
        </p:spPr>
        <p:txBody>
          <a:bodyPr>
            <a:normAutofit/>
          </a:bodyPr>
          <a:lstStyle/>
          <a:p>
            <a:pPr algn="just" rtl="1">
              <a:buFont typeface="Wingdings" panose="05000000000000000000" pitchFamily="2" charset="2"/>
              <a:buChar char="q"/>
            </a:pPr>
            <a:r>
              <a:rPr lang="fa-IR" dirty="0">
                <a:cs typeface="B Nazanin" panose="00000400000000000000" pitchFamily="2" charset="-78"/>
              </a:rPr>
              <a:t>درک نیازهای </a:t>
            </a:r>
            <a:r>
              <a:rPr lang="fa-IR" dirty="0" smtClean="0">
                <a:cs typeface="B Nazanin" panose="00000400000000000000" pitchFamily="2" charset="-78"/>
              </a:rPr>
              <a:t>مشتری :</a:t>
            </a:r>
          </a:p>
          <a:p>
            <a:pPr marL="400050" lvl="1" indent="0" algn="just" rtl="1">
              <a:buNone/>
            </a:pPr>
            <a:r>
              <a:rPr lang="en-US" sz="2000" dirty="0">
                <a:cs typeface="B Nazanin" panose="00000400000000000000" pitchFamily="2" charset="-78"/>
              </a:rPr>
              <a:t>CRM </a:t>
            </a:r>
            <a:r>
              <a:rPr lang="fa-IR" sz="2000" dirty="0" smtClean="0">
                <a:cs typeface="B Nazanin" panose="00000400000000000000" pitchFamily="2" charset="-78"/>
              </a:rPr>
              <a:t> راجع </a:t>
            </a:r>
            <a:r>
              <a:rPr lang="fa-IR" sz="2000" dirty="0">
                <a:cs typeface="B Nazanin" panose="00000400000000000000" pitchFamily="2" charset="-78"/>
              </a:rPr>
              <a:t>به مشتری است. شما ممکن است طیف وسیعی از نیازهای کسب و کار را شناسایی کرده باشید، اما در مورد نیازهای مشتری چطور</a:t>
            </a:r>
            <a:r>
              <a:rPr lang="fa-IR" sz="2000" dirty="0" smtClean="0">
                <a:cs typeface="B Nazanin" panose="00000400000000000000" pitchFamily="2" charset="-78"/>
              </a:rPr>
              <a:t>؟</a:t>
            </a:r>
          </a:p>
          <a:p>
            <a:pPr marL="400050" lvl="1" indent="0" algn="just" rtl="1">
              <a:buNone/>
            </a:pPr>
            <a:r>
              <a:rPr lang="fa-IR" sz="2000" dirty="0">
                <a:cs typeface="B Nazanin" panose="00000400000000000000" pitchFamily="2" charset="-78"/>
              </a:rPr>
              <a:t>دو</a:t>
            </a:r>
            <a:r>
              <a:rPr lang="ar-SA" sz="2000" dirty="0">
                <a:cs typeface="B Nazanin" panose="00000400000000000000" pitchFamily="2" charset="-78"/>
              </a:rPr>
              <a:t> </a:t>
            </a:r>
            <a:r>
              <a:rPr lang="fa-IR" sz="2000" dirty="0">
                <a:cs typeface="B Nazanin" panose="00000400000000000000" pitchFamily="2" charset="-78"/>
              </a:rPr>
              <a:t> عنصر </a:t>
            </a:r>
            <a:r>
              <a:rPr lang="fa-IR" sz="2000" dirty="0" smtClean="0">
                <a:cs typeface="B Nazanin" panose="00000400000000000000" pitchFamily="2" charset="-78"/>
              </a:rPr>
              <a:t>مهم در</a:t>
            </a:r>
            <a:r>
              <a:rPr lang="en-US" sz="2000" dirty="0" smtClean="0">
                <a:cs typeface="B Nazanin" panose="00000400000000000000" pitchFamily="2" charset="-78"/>
              </a:rPr>
              <a:t>CRM </a:t>
            </a:r>
            <a:r>
              <a:rPr lang="fa-IR" sz="2000" dirty="0" smtClean="0">
                <a:cs typeface="B Nazanin" panose="00000400000000000000" pitchFamily="2" charset="-78"/>
              </a:rPr>
              <a:t> ، </a:t>
            </a:r>
            <a:r>
              <a:rPr lang="fa-IR" sz="2000" dirty="0">
                <a:cs typeface="B Nazanin" panose="00000400000000000000" pitchFamily="2" charset="-78"/>
              </a:rPr>
              <a:t>ارائه خدمات و پشتیبانی </a:t>
            </a:r>
            <a:r>
              <a:rPr lang="fa-IR" sz="2000" dirty="0" smtClean="0">
                <a:cs typeface="B Nazanin" panose="00000400000000000000" pitchFamily="2" charset="-78"/>
              </a:rPr>
              <a:t>مشتری است. </a:t>
            </a:r>
            <a:r>
              <a:rPr lang="fa-IR" sz="2000" dirty="0">
                <a:cs typeface="B Nazanin" panose="00000400000000000000" pitchFamily="2" charset="-78"/>
              </a:rPr>
              <a:t>هردو در واقع در مورد </a:t>
            </a:r>
            <a:r>
              <a:rPr lang="fa-IR" sz="2000" dirty="0" smtClean="0">
                <a:cs typeface="B Nazanin" panose="00000400000000000000" pitchFamily="2" charset="-78"/>
              </a:rPr>
              <a:t>برآورده کردن </a:t>
            </a:r>
            <a:r>
              <a:rPr lang="fa-IR" sz="2000" dirty="0">
                <a:cs typeface="B Nazanin" panose="00000400000000000000" pitchFamily="2" charset="-78"/>
              </a:rPr>
              <a:t>نیازهای مشتری است. </a:t>
            </a:r>
            <a:endParaRPr lang="fa-IR" sz="2000" dirty="0" smtClean="0">
              <a:cs typeface="B Nazanin" panose="00000400000000000000" pitchFamily="2" charset="-78"/>
            </a:endParaRPr>
          </a:p>
          <a:p>
            <a:pPr marL="400050" lvl="1" indent="0" algn="just" rtl="1">
              <a:buNone/>
            </a:pPr>
            <a:r>
              <a:rPr lang="fa-IR" sz="2000" dirty="0" smtClean="0">
                <a:cs typeface="B Nazanin" panose="00000400000000000000" pitchFamily="2" charset="-78"/>
              </a:rPr>
              <a:t>بهترین </a:t>
            </a:r>
            <a:r>
              <a:rPr lang="fa-IR" sz="2000" dirty="0">
                <a:cs typeface="B Nazanin" panose="00000400000000000000" pitchFamily="2" charset="-78"/>
              </a:rPr>
              <a:t>راه برای تعیین نیازهای مشتری چیست</a:t>
            </a:r>
            <a:r>
              <a:rPr lang="fa-IR" sz="2000" dirty="0" smtClean="0">
                <a:cs typeface="B Nazanin" panose="00000400000000000000" pitchFamily="2" charset="-78"/>
              </a:rPr>
              <a:t>؟</a:t>
            </a:r>
          </a:p>
          <a:p>
            <a:pPr marL="400050" lvl="1" indent="0" algn="just" rtl="1">
              <a:buNone/>
            </a:pPr>
            <a:r>
              <a:rPr lang="fa-IR" sz="2000" dirty="0" smtClean="0">
                <a:cs typeface="B Nazanin" panose="00000400000000000000" pitchFamily="2" charset="-78"/>
              </a:rPr>
              <a:t>یک راه با سوال کردن  </a:t>
            </a:r>
            <a:r>
              <a:rPr lang="fa-IR" sz="2000" dirty="0">
                <a:cs typeface="B Nazanin" panose="00000400000000000000" pitchFamily="2" charset="-78"/>
              </a:rPr>
              <a:t>از آن </a:t>
            </a:r>
            <a:r>
              <a:rPr lang="fa-IR" sz="2000" dirty="0" smtClean="0">
                <a:cs typeface="B Nazanin" panose="00000400000000000000" pitchFamily="2" charset="-78"/>
              </a:rPr>
              <a:t>هاست . </a:t>
            </a:r>
            <a:r>
              <a:rPr lang="fa-IR" sz="2000" dirty="0">
                <a:cs typeface="B Nazanin" panose="00000400000000000000" pitchFamily="2" charset="-78"/>
              </a:rPr>
              <a:t>راه های زیادی برای فهمیدن اینکه مشتریان چه می خواهند وجود دارد، اما در همه آن ها، گوش دادن </a:t>
            </a:r>
            <a:r>
              <a:rPr lang="fa-IR" sz="2000" dirty="0" smtClean="0">
                <a:cs typeface="B Nazanin" panose="00000400000000000000" pitchFamily="2" charset="-78"/>
              </a:rPr>
              <a:t>مهم تر </a:t>
            </a:r>
            <a:r>
              <a:rPr lang="fa-IR" sz="2000" dirty="0">
                <a:cs typeface="B Nazanin" panose="00000400000000000000" pitchFamily="2" charset="-78"/>
              </a:rPr>
              <a:t>است. از ابزارهای نظارت آنلاین و بینش رسانه های اجتماعی برای جمع آوری دیدی روشن </a:t>
            </a:r>
            <a:r>
              <a:rPr lang="fa-IR" sz="2000" dirty="0" smtClean="0">
                <a:cs typeface="B Nazanin" panose="00000400000000000000" pitchFamily="2" charset="-78"/>
              </a:rPr>
              <a:t>، از </a:t>
            </a:r>
            <a:r>
              <a:rPr lang="fa-IR" sz="2000" dirty="0">
                <a:cs typeface="B Nazanin" panose="00000400000000000000" pitchFamily="2" charset="-78"/>
              </a:rPr>
              <a:t>آنچه مشتری شما فکر می کند، احساس می کند و می خواهد، استفاده کنید. به رفتار گذشته، نرخ های فعالیت فکری، موفقیت ها نگاه کنید </a:t>
            </a:r>
            <a:r>
              <a:rPr lang="en-US" sz="2000" dirty="0">
                <a:cs typeface="B Nazanin" panose="00000400000000000000" pitchFamily="2" charset="-78"/>
              </a:rPr>
              <a:t> </a:t>
            </a:r>
            <a:r>
              <a:rPr lang="ar-SA" sz="2000" dirty="0">
                <a:cs typeface="B Nazanin" panose="00000400000000000000" pitchFamily="2" charset="-78"/>
              </a:rPr>
              <a:t>برای شناسایی هرگونه مسئله قابل توجه یا تکراری نگاه دقیقی بر سایت های شکایت مشتریان داشته </a:t>
            </a:r>
            <a:r>
              <a:rPr lang="ar-SA" sz="2000" dirty="0" smtClean="0">
                <a:cs typeface="B Nazanin" panose="00000400000000000000" pitchFamily="2" charset="-78"/>
              </a:rPr>
              <a:t>باشید</a:t>
            </a:r>
            <a:endParaRPr lang="en-US" sz="2000" dirty="0">
              <a:cs typeface="B Nazanin" panose="00000400000000000000" pitchFamily="2" charset="-78"/>
            </a:endParaRPr>
          </a:p>
        </p:txBody>
      </p:sp>
    </p:spTree>
    <p:extLst>
      <p:ext uri="{BB962C8B-B14F-4D97-AF65-F5344CB8AC3E}">
        <p14:creationId xmlns:p14="http://schemas.microsoft.com/office/powerpoint/2010/main" val="389287739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617939"/>
            <a:ext cx="8466573" cy="3630459"/>
          </a:xfrm>
        </p:spPr>
        <p:txBody>
          <a:bodyPr>
            <a:normAutofit/>
          </a:bodyPr>
          <a:lstStyle/>
          <a:p>
            <a:pPr marL="0" indent="0" algn="r" rtl="1">
              <a:buNone/>
            </a:pPr>
            <a:r>
              <a:rPr lang="ar-SA" sz="2500" dirty="0">
                <a:cs typeface="B Nazanin" panose="00000400000000000000" pitchFamily="2" charset="-78"/>
              </a:rPr>
              <a:t>برای شناسایی هرگونه مسئله قابل توجه یا تکراری نگاه دقیقی بر سایت های شکایت مشتریان داشته باشید </a:t>
            </a:r>
            <a:endParaRPr lang="en-US" sz="2500" dirty="0">
              <a:cs typeface="B Nazanin" panose="00000400000000000000" pitchFamily="2" charset="-78"/>
            </a:endParaRPr>
          </a:p>
        </p:txBody>
      </p:sp>
    </p:spTree>
    <p:extLst>
      <p:ext uri="{BB962C8B-B14F-4D97-AF65-F5344CB8AC3E}">
        <p14:creationId xmlns:p14="http://schemas.microsoft.com/office/powerpoint/2010/main" val="65379563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503122"/>
            <a:ext cx="8946541" cy="4745277"/>
          </a:xfrm>
        </p:spPr>
        <p:txBody>
          <a:bodyPr/>
          <a:lstStyle/>
          <a:p>
            <a:pPr algn="just" rtl="1">
              <a:buFont typeface="Wingdings" panose="05000000000000000000" pitchFamily="2" charset="2"/>
              <a:buChar char="q"/>
            </a:pPr>
            <a:r>
              <a:rPr lang="fa-IR" dirty="0" smtClean="0">
                <a:cs typeface="B Nazanin" panose="00000400000000000000" pitchFamily="2" charset="-78"/>
              </a:rPr>
              <a:t>اهداف </a:t>
            </a:r>
            <a:r>
              <a:rPr lang="fa-IR" dirty="0">
                <a:cs typeface="B Nazanin" panose="00000400000000000000" pitchFamily="2" charset="-78"/>
              </a:rPr>
              <a:t>و اقدامات موفقیت را تعیین </a:t>
            </a:r>
            <a:r>
              <a:rPr lang="fa-IR" dirty="0" smtClean="0">
                <a:cs typeface="B Nazanin" panose="00000400000000000000" pitchFamily="2" charset="-78"/>
              </a:rPr>
              <a:t>کنید</a:t>
            </a:r>
            <a:endParaRPr lang="en-US" dirty="0" smtClean="0">
              <a:cs typeface="B Nazanin" panose="00000400000000000000" pitchFamily="2" charset="-78"/>
            </a:endParaRPr>
          </a:p>
          <a:p>
            <a:pPr marL="0" indent="0" algn="just" rtl="1">
              <a:buNone/>
            </a:pPr>
            <a:endParaRPr lang="en-US" dirty="0" smtClean="0">
              <a:cs typeface="B Nazanin" panose="00000400000000000000" pitchFamily="2" charset="-78"/>
            </a:endParaRPr>
          </a:p>
          <a:p>
            <a:pPr marL="0" indent="0" algn="just" rtl="1">
              <a:buNone/>
            </a:pPr>
            <a:r>
              <a:rPr lang="en-US" dirty="0">
                <a:cs typeface="B Nazanin" panose="00000400000000000000" pitchFamily="2" charset="-78"/>
              </a:rPr>
              <a:t>CRM</a:t>
            </a:r>
            <a:r>
              <a:rPr lang="fa-IR" dirty="0">
                <a:cs typeface="B Nazanin" panose="00000400000000000000" pitchFamily="2" charset="-78"/>
              </a:rPr>
              <a:t> یک تعهد بلندمدت است و شما نیاز دارید یک رویکرد بلندمدت را در نظر بگیرید. بسته به نیازهای مشتری، اهداف شما و اقدامات موفقیت می تواند شامل موارد زیر باشد</a:t>
            </a:r>
            <a:r>
              <a:rPr lang="fa-IR" dirty="0" smtClean="0">
                <a:cs typeface="B Nazanin" panose="00000400000000000000" pitchFamily="2" charset="-78"/>
              </a:rPr>
              <a:t>:</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افزایش تعداد مشتریان</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افزایش سوددهی هر مشتری</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افزایش سهم بازار</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بهبود پاسخ به کمپین ها</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بالابردن رضایت مشتری</a:t>
            </a:r>
            <a:endParaRPr lang="en-US" dirty="0">
              <a:cs typeface="B Nazanin" panose="00000400000000000000" pitchFamily="2" charset="-78"/>
            </a:endParaRPr>
          </a:p>
          <a:p>
            <a:pPr lvl="1" algn="just" rtl="1">
              <a:buFont typeface="Wingdings" panose="05000000000000000000" pitchFamily="2" charset="2"/>
              <a:buChar char="§"/>
            </a:pPr>
            <a:r>
              <a:rPr lang="fa-IR" dirty="0">
                <a:cs typeface="B Nazanin" panose="00000400000000000000" pitchFamily="2" charset="-78"/>
              </a:rPr>
              <a:t>بهبود یکپارچگی پیوسته چرخه روند فروش</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18586925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365338"/>
            <a:ext cx="8946541" cy="4883062"/>
          </a:xfrm>
        </p:spPr>
        <p:txBody>
          <a:bodyPr>
            <a:normAutofit/>
          </a:bodyPr>
          <a:lstStyle/>
          <a:p>
            <a:pPr algn="just" rtl="1">
              <a:buFont typeface="Wingdings" panose="05000000000000000000" pitchFamily="2" charset="2"/>
              <a:buChar char="q"/>
            </a:pPr>
            <a:r>
              <a:rPr lang="fa-IR" sz="2400" dirty="0">
                <a:cs typeface="B Nazanin" panose="00000400000000000000" pitchFamily="2" charset="-78"/>
              </a:rPr>
              <a:t>تعیین کنید چگونه </a:t>
            </a:r>
            <a:r>
              <a:rPr lang="en-US" sz="2400" dirty="0">
                <a:cs typeface="B Nazanin" panose="00000400000000000000" pitchFamily="2" charset="-78"/>
              </a:rPr>
              <a:t>CRM</a:t>
            </a:r>
            <a:r>
              <a:rPr lang="fa-IR" sz="2400" dirty="0">
                <a:cs typeface="B Nazanin" panose="00000400000000000000" pitchFamily="2" charset="-78"/>
              </a:rPr>
              <a:t> را پیاده سازی خواهید </a:t>
            </a:r>
            <a:r>
              <a:rPr lang="fa-IR" sz="2400" dirty="0" smtClean="0">
                <a:cs typeface="B Nazanin" panose="00000400000000000000" pitchFamily="2" charset="-78"/>
              </a:rPr>
              <a:t>کرد</a:t>
            </a:r>
            <a:endParaRPr lang="en-US" sz="2400" dirty="0" smtClean="0">
              <a:cs typeface="B Nazanin" panose="00000400000000000000" pitchFamily="2" charset="-78"/>
            </a:endParaRPr>
          </a:p>
          <a:p>
            <a:pPr marL="400050" lvl="1" indent="0" algn="just" rtl="1">
              <a:buNone/>
            </a:pPr>
            <a:r>
              <a:rPr lang="fa-IR" dirty="0">
                <a:cs typeface="B Nazanin" panose="00000400000000000000" pitchFamily="2" charset="-78"/>
              </a:rPr>
              <a:t>هنگامی که شما همه اهداف پیاده سازی </a:t>
            </a:r>
            <a:r>
              <a:rPr lang="en-US" dirty="0">
                <a:cs typeface="B Nazanin" panose="00000400000000000000" pitchFamily="2" charset="-78"/>
              </a:rPr>
              <a:t>CRM</a:t>
            </a:r>
            <a:r>
              <a:rPr lang="fa-IR" dirty="0">
                <a:cs typeface="B Nazanin" panose="00000400000000000000" pitchFamily="2" charset="-78"/>
              </a:rPr>
              <a:t> تان را شناسایی کردید، نیاز دارید که تعیین </a:t>
            </a:r>
            <a:r>
              <a:rPr lang="fa-IR" dirty="0" smtClean="0">
                <a:cs typeface="B Nazanin" panose="00000400000000000000" pitchFamily="2" charset="-78"/>
              </a:rPr>
              <a:t>کنید</a:t>
            </a:r>
            <a:r>
              <a:rPr lang="fa-IR" dirty="0">
                <a:cs typeface="B Nazanin" panose="00000400000000000000" pitchFamily="2" charset="-78"/>
              </a:rPr>
              <a:t> </a:t>
            </a:r>
            <a:r>
              <a:rPr lang="fa-IR" dirty="0" smtClean="0">
                <a:cs typeface="B Nazanin" panose="00000400000000000000" pitchFamily="2" charset="-78"/>
              </a:rPr>
              <a:t>: </a:t>
            </a:r>
          </a:p>
          <a:p>
            <a:pPr marL="400050" lvl="1" indent="0" algn="just" rtl="1">
              <a:buNone/>
            </a:pPr>
            <a:r>
              <a:rPr lang="fa-IR" dirty="0" smtClean="0">
                <a:cs typeface="B Nazanin" panose="00000400000000000000" pitchFamily="2" charset="-78"/>
              </a:rPr>
              <a:t> </a:t>
            </a:r>
            <a:r>
              <a:rPr lang="fa-IR" dirty="0">
                <a:cs typeface="B Nazanin" panose="00000400000000000000" pitchFamily="2" charset="-78"/>
              </a:rPr>
              <a:t>چگونه می خواهید از پس آن برآیید. </a:t>
            </a:r>
            <a:endParaRPr lang="fa-IR" dirty="0" smtClean="0">
              <a:cs typeface="B Nazanin" panose="00000400000000000000" pitchFamily="2" charset="-78"/>
            </a:endParaRPr>
          </a:p>
          <a:p>
            <a:pPr marL="400050" lvl="1" indent="0" algn="just" rtl="1">
              <a:buNone/>
            </a:pPr>
            <a:r>
              <a:rPr lang="fa-IR" dirty="0" smtClean="0">
                <a:cs typeface="B Nazanin" panose="00000400000000000000" pitchFamily="2" charset="-78"/>
              </a:rPr>
              <a:t>از </a:t>
            </a:r>
            <a:r>
              <a:rPr lang="fa-IR" dirty="0">
                <a:cs typeface="B Nazanin" panose="00000400000000000000" pitchFamily="2" charset="-78"/>
              </a:rPr>
              <a:t>چه کانال هایی استفاده خواهید کرد</a:t>
            </a:r>
            <a:r>
              <a:rPr lang="fa-IR" dirty="0" smtClean="0">
                <a:cs typeface="B Nazanin" panose="00000400000000000000" pitchFamily="2" charset="-78"/>
              </a:rPr>
              <a:t>؟</a:t>
            </a:r>
          </a:p>
          <a:p>
            <a:pPr marL="400050" lvl="1" indent="0" algn="just" rtl="1">
              <a:buNone/>
            </a:pPr>
            <a:r>
              <a:rPr lang="fa-IR" dirty="0" smtClean="0">
                <a:cs typeface="B Nazanin" panose="00000400000000000000" pitchFamily="2" charset="-78"/>
              </a:rPr>
              <a:t> </a:t>
            </a:r>
            <a:r>
              <a:rPr lang="fa-IR" dirty="0">
                <a:cs typeface="B Nazanin" panose="00000400000000000000" pitchFamily="2" charset="-78"/>
              </a:rPr>
              <a:t>از چه نقاط تماسی به عنوان اهرم استفاده خواهید کرد</a:t>
            </a:r>
            <a:r>
              <a:rPr lang="fa-IR" dirty="0" smtClean="0">
                <a:cs typeface="B Nazanin" panose="00000400000000000000" pitchFamily="2" charset="-78"/>
              </a:rPr>
              <a:t>؟</a:t>
            </a:r>
          </a:p>
          <a:p>
            <a:pPr marL="400050" lvl="1" indent="0" algn="just" rtl="1">
              <a:buNone/>
            </a:pPr>
            <a:r>
              <a:rPr lang="fa-IR" dirty="0" smtClean="0">
                <a:cs typeface="B Nazanin" panose="00000400000000000000" pitchFamily="2" charset="-78"/>
              </a:rPr>
              <a:t> </a:t>
            </a:r>
            <a:r>
              <a:rPr lang="fa-IR" dirty="0">
                <a:cs typeface="B Nazanin" panose="00000400000000000000" pitchFamily="2" charset="-78"/>
              </a:rPr>
              <a:t>به چه داده هایی برای آن نیاز دارید</a:t>
            </a:r>
            <a:r>
              <a:rPr lang="fa-IR" dirty="0" smtClean="0">
                <a:cs typeface="B Nazanin" panose="00000400000000000000" pitchFamily="2" charset="-78"/>
              </a:rPr>
              <a:t>؟</a:t>
            </a:r>
          </a:p>
          <a:p>
            <a:pPr marL="400050" lvl="1" indent="0" algn="just" rtl="1">
              <a:buNone/>
            </a:pPr>
            <a:r>
              <a:rPr lang="fa-IR" dirty="0" smtClean="0">
                <a:cs typeface="B Nazanin" panose="00000400000000000000" pitchFamily="2" charset="-78"/>
              </a:rPr>
              <a:t>به </a:t>
            </a:r>
            <a:r>
              <a:rPr lang="fa-IR" dirty="0">
                <a:cs typeface="B Nazanin" panose="00000400000000000000" pitchFamily="2" charset="-78"/>
              </a:rPr>
              <a:t>چه ابزارهایی برای جمع آوری این داده ها و اجرای طرح های خود از طریق این کانال ها نیاز دارید</a:t>
            </a:r>
            <a:r>
              <a:rPr lang="fa-IR" dirty="0" smtClean="0">
                <a:cs typeface="B Nazanin" panose="00000400000000000000" pitchFamily="2" charset="-78"/>
              </a:rPr>
              <a:t>؟</a:t>
            </a:r>
          </a:p>
          <a:p>
            <a:pPr marL="400050" lvl="1" indent="0" algn="just" rtl="1">
              <a:buNone/>
            </a:pPr>
            <a:r>
              <a:rPr lang="fa-IR" dirty="0" smtClean="0">
                <a:cs typeface="B Nazanin" panose="00000400000000000000" pitchFamily="2" charset="-78"/>
              </a:rPr>
              <a:t> </a:t>
            </a:r>
            <a:r>
              <a:rPr lang="fa-IR" dirty="0">
                <a:cs typeface="B Nazanin" panose="00000400000000000000" pitchFamily="2" charset="-78"/>
              </a:rPr>
              <a:t>چگونه این تغییر را بررسی خواهید کرد و چگونه با ذینفعان داخلی قبل از راه اندازی طرح های خود برای ذینفعان خارجی ارتباط برقرار می کنید</a:t>
            </a:r>
            <a:r>
              <a:rPr lang="fa-IR" dirty="0" smtClean="0">
                <a:cs typeface="B Nazanin" panose="00000400000000000000" pitchFamily="2" charset="-78"/>
              </a:rPr>
              <a:t>؟</a:t>
            </a:r>
          </a:p>
          <a:p>
            <a:pPr marL="400050" lvl="1" indent="0" algn="just" rtl="1">
              <a:buNone/>
            </a:pPr>
            <a:r>
              <a:rPr lang="fa-IR" dirty="0">
                <a:cs typeface="B Nazanin" panose="00000400000000000000" pitchFamily="2" charset="-78"/>
              </a:rPr>
              <a:t>شما نیاز خواهید داشت انتخاب هایی بر مبنای آنچه در دسترس شما است انجام دهید، در غیر این صورت قصد دارید چه چیزی اختیار کنید؟ </a:t>
            </a:r>
            <a:endParaRPr lang="fa-IR" dirty="0" smtClean="0">
              <a:cs typeface="B Nazanin" panose="00000400000000000000" pitchFamily="2" charset="-78"/>
            </a:endParaRPr>
          </a:p>
          <a:p>
            <a:pPr marL="400050" lvl="1" indent="0" algn="just" rtl="1">
              <a:buNone/>
            </a:pPr>
            <a:r>
              <a:rPr lang="fa-IR" dirty="0" smtClean="0">
                <a:cs typeface="B Nazanin" panose="00000400000000000000" pitchFamily="2" charset="-78"/>
              </a:rPr>
              <a:t>. . .</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396126165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465544"/>
            <a:ext cx="8946541" cy="4782855"/>
          </a:xfrm>
        </p:spPr>
        <p:txBody>
          <a:bodyPr/>
          <a:lstStyle/>
          <a:p>
            <a:pPr algn="just" rtl="1">
              <a:buFont typeface="Wingdings" panose="05000000000000000000" pitchFamily="2" charset="2"/>
              <a:buChar char="q"/>
            </a:pPr>
            <a:r>
              <a:rPr lang="fa-IR" sz="2400" dirty="0">
                <a:cs typeface="B Nazanin" panose="00000400000000000000" pitchFamily="2" charset="-78"/>
              </a:rPr>
              <a:t>انتخاب ابزار </a:t>
            </a:r>
            <a:r>
              <a:rPr lang="fa-IR" sz="2400" dirty="0" smtClean="0">
                <a:cs typeface="B Nazanin" panose="00000400000000000000" pitchFamily="2" charset="-78"/>
              </a:rPr>
              <a:t>درست</a:t>
            </a:r>
            <a:endParaRPr lang="en-US" sz="2400" dirty="0" smtClean="0">
              <a:cs typeface="B Nazanin" panose="00000400000000000000" pitchFamily="2" charset="-78"/>
            </a:endParaRPr>
          </a:p>
          <a:p>
            <a:pPr marL="0" indent="0" algn="just" rtl="1">
              <a:buNone/>
            </a:pPr>
            <a:endParaRPr lang="en-US" dirty="0" smtClean="0">
              <a:cs typeface="B Nazanin" panose="00000400000000000000" pitchFamily="2" charset="-78"/>
            </a:endParaRPr>
          </a:p>
          <a:p>
            <a:pPr marL="0" indent="0" algn="just" rtl="1">
              <a:buNone/>
            </a:pPr>
            <a:r>
              <a:rPr lang="fa-IR" dirty="0">
                <a:cs typeface="B Nazanin" panose="00000400000000000000" pitchFamily="2" charset="-78"/>
              </a:rPr>
              <a:t>ابزارهای </a:t>
            </a:r>
            <a:r>
              <a:rPr lang="en-US" dirty="0">
                <a:cs typeface="B Nazanin" panose="00000400000000000000" pitchFamily="2" charset="-78"/>
              </a:rPr>
              <a:t>CRM</a:t>
            </a:r>
            <a:r>
              <a:rPr lang="fa-IR" dirty="0">
                <a:cs typeface="B Nazanin" panose="00000400000000000000" pitchFamily="2" charset="-78"/>
              </a:rPr>
              <a:t> فوق العاده ای در دسترس است، اما این ابزارها بدون یک استراتژی </a:t>
            </a:r>
            <a:r>
              <a:rPr lang="en-US" dirty="0">
                <a:cs typeface="B Nazanin" panose="00000400000000000000" pitchFamily="2" charset="-78"/>
              </a:rPr>
              <a:t>CRM</a:t>
            </a:r>
            <a:r>
              <a:rPr lang="fa-IR" dirty="0">
                <a:cs typeface="B Nazanin" panose="00000400000000000000" pitchFamily="2" charset="-78"/>
              </a:rPr>
              <a:t> روشن متناسب با محل بی فایده است. شما تنها زمانی می توانید ابزارهایتان را انتخاب کنید که بدانید چه اهدافی دارید، چه نقاط تماس و کانال هایی را می خواهید استفاده کنید و چه داده هایی برای جمع آوری و آنالیز نیاز دارید.</a:t>
            </a:r>
            <a:endParaRPr lang="en-US" dirty="0">
              <a:cs typeface="B Nazanin" panose="00000400000000000000" pitchFamily="2" charset="-78"/>
            </a:endParaRPr>
          </a:p>
          <a:p>
            <a:pPr marL="0" indent="0" algn="just" rtl="1">
              <a:buNone/>
            </a:pPr>
            <a:r>
              <a:rPr lang="fa-IR" dirty="0">
                <a:cs typeface="B Nazanin" panose="00000400000000000000" pitchFamily="2" charset="-78"/>
              </a:rPr>
              <a:t>سیستم های </a:t>
            </a:r>
            <a:r>
              <a:rPr lang="en-US" dirty="0">
                <a:cs typeface="B Nazanin" panose="00000400000000000000" pitchFamily="2" charset="-78"/>
              </a:rPr>
              <a:t>CRM</a:t>
            </a:r>
            <a:r>
              <a:rPr lang="fa-IR" dirty="0">
                <a:cs typeface="B Nazanin" panose="00000400000000000000" pitchFamily="2" charset="-78"/>
              </a:rPr>
              <a:t> که اطلاعات مشتری را از روی ترجیحات مشتری و نیازهایش جمع آوری می کنند، همچنین اطلاعاتی از رقیبان و به طور کل صنعت، به سازمان ها اجازه می دهند بر روی فراهم کردن راه حل های </a:t>
            </a:r>
            <a:r>
              <a:rPr lang="fa-IR" dirty="0" smtClean="0">
                <a:cs typeface="B Nazanin" panose="00000400000000000000" pitchFamily="2" charset="-78"/>
              </a:rPr>
              <a:t>مشتری تمرکز </a:t>
            </a:r>
            <a:r>
              <a:rPr lang="fa-IR" dirty="0">
                <a:cs typeface="B Nazanin" panose="00000400000000000000" pitchFamily="2" charset="-78"/>
              </a:rPr>
              <a:t>کنند.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185759020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cs typeface="B Nazanin" panose="00000400000000000000" pitchFamily="2" charset="-78"/>
              </a:rPr>
              <a:t/>
            </a:r>
            <a:br>
              <a:rPr lang="en-US" dirty="0" smtClean="0">
                <a:cs typeface="B Nazanin" panose="00000400000000000000" pitchFamily="2" charset="-78"/>
              </a:rPr>
            </a:br>
            <a:r>
              <a:rPr lang="fa-IR" dirty="0" smtClean="0">
                <a:cs typeface="B Nazanin" panose="00000400000000000000" pitchFamily="2" charset="-78"/>
              </a:rPr>
              <a:t>ابزار </a:t>
            </a:r>
            <a:r>
              <a:rPr lang="fa-IR" dirty="0">
                <a:cs typeface="B Nazanin" panose="00000400000000000000" pitchFamily="2" charset="-78"/>
              </a:rPr>
              <a:t>تجارت</a:t>
            </a:r>
            <a:endParaRPr lang="en-US" dirty="0">
              <a:cs typeface="B Nazanin" panose="00000400000000000000" pitchFamily="2" charset="-78"/>
            </a:endParaRPr>
          </a:p>
        </p:txBody>
      </p:sp>
      <p:sp>
        <p:nvSpPr>
          <p:cNvPr id="3" name="Content Placeholder 2"/>
          <p:cNvSpPr>
            <a:spLocks noGrp="1"/>
          </p:cNvSpPr>
          <p:nvPr>
            <p:ph idx="1"/>
          </p:nvPr>
        </p:nvSpPr>
        <p:spPr>
          <a:xfrm>
            <a:off x="1103312" y="2052918"/>
            <a:ext cx="8566781" cy="4195481"/>
          </a:xfrm>
        </p:spPr>
        <p:txBody>
          <a:bodyPr/>
          <a:lstStyle/>
          <a:p>
            <a:pPr marL="0" indent="0" algn="just" rtl="1">
              <a:buNone/>
            </a:pPr>
            <a:r>
              <a:rPr lang="fa-IR" dirty="0">
                <a:cs typeface="B Nazanin" panose="00000400000000000000" pitchFamily="2" charset="-78"/>
              </a:rPr>
              <a:t>ابزارهای </a:t>
            </a:r>
            <a:r>
              <a:rPr lang="en-US" dirty="0">
                <a:cs typeface="B Nazanin" panose="00000400000000000000" pitchFamily="2" charset="-78"/>
              </a:rPr>
              <a:t>CRM</a:t>
            </a:r>
            <a:r>
              <a:rPr lang="fa-IR" dirty="0">
                <a:cs typeface="B Nazanin" panose="00000400000000000000" pitchFamily="2" charset="-78"/>
              </a:rPr>
              <a:t> </a:t>
            </a:r>
            <a:r>
              <a:rPr lang="fa-IR" dirty="0" smtClean="0">
                <a:cs typeface="B Nazanin" panose="00000400000000000000" pitchFamily="2" charset="-78"/>
              </a:rPr>
              <a:t>مشترک</a:t>
            </a:r>
            <a:r>
              <a:rPr lang="en-US" dirty="0" smtClean="0">
                <a:cs typeface="B Nazanin" panose="00000400000000000000" pitchFamily="2" charset="-78"/>
              </a:rPr>
              <a:t> </a:t>
            </a:r>
            <a:r>
              <a:rPr lang="fa-IR" dirty="0" smtClean="0">
                <a:cs typeface="B Nazanin" panose="00000400000000000000" pitchFamily="2" charset="-78"/>
              </a:rPr>
              <a:t> :</a:t>
            </a:r>
          </a:p>
          <a:p>
            <a:pPr marL="400050" lvl="1" indent="0" algn="just" rtl="1">
              <a:buNone/>
            </a:pPr>
            <a:r>
              <a:rPr lang="en-US" dirty="0">
                <a:cs typeface="B Nazanin" panose="00000400000000000000" pitchFamily="2" charset="-78"/>
              </a:rPr>
              <a:t>CRM</a:t>
            </a:r>
            <a:r>
              <a:rPr lang="fa-IR" dirty="0">
                <a:cs typeface="B Nazanin" panose="00000400000000000000" pitchFamily="2" charset="-78"/>
              </a:rPr>
              <a:t> مشترک به روندی اشاره می کند که داده های مشتری در تمام جنبه های یک شرکت را ترکیب می کند. به عنوان مثال، نظرخواهی هایی که به طور معمول به شعبه پشتیبانی فنی یا خدمات مشتری تسلیم می شوند، می توانند برای آگاهی پیدا کردن از توسعه محصولات و محتوای وبسایت استفاده کنند. به جای دپارتمان های مختلف جمع آوری داده های مشتری و استفاده از آن به تنهایی، داده های تلفیق می شوند، بنابراین همه کانال ها تصمیمات را مبتنی بر تجربیات جامع مشتری آگاهی می دهند.</a:t>
            </a:r>
            <a:endParaRPr lang="en-US"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r>
              <a:rPr lang="fa-IR" dirty="0">
                <a:cs typeface="B Nazanin" panose="00000400000000000000" pitchFamily="2" charset="-78"/>
              </a:rPr>
              <a:t>ابزارهای </a:t>
            </a:r>
            <a:r>
              <a:rPr lang="en-US" dirty="0">
                <a:cs typeface="B Nazanin" panose="00000400000000000000" pitchFamily="2" charset="-78"/>
              </a:rPr>
              <a:t>CRM</a:t>
            </a:r>
            <a:r>
              <a:rPr lang="fa-IR" dirty="0">
                <a:cs typeface="B Nazanin" panose="00000400000000000000" pitchFamily="2" charset="-78"/>
              </a:rPr>
              <a:t> </a:t>
            </a:r>
            <a:r>
              <a:rPr lang="fa-IR" dirty="0" smtClean="0">
                <a:cs typeface="B Nazanin" panose="00000400000000000000" pitchFamily="2" charset="-78"/>
              </a:rPr>
              <a:t>اجتماعی :</a:t>
            </a:r>
          </a:p>
          <a:p>
            <a:pPr marL="400050" lvl="1" indent="0" algn="just" rtl="1">
              <a:buNone/>
            </a:pPr>
            <a:r>
              <a:rPr lang="fa-IR" dirty="0">
                <a:cs typeface="B Nazanin" panose="00000400000000000000" pitchFamily="2" charset="-78"/>
              </a:rPr>
              <a:t>ابزارهای </a:t>
            </a:r>
            <a:r>
              <a:rPr lang="en-US" dirty="0">
                <a:cs typeface="B Nazanin" panose="00000400000000000000" pitchFamily="2" charset="-78"/>
              </a:rPr>
              <a:t>CRM</a:t>
            </a:r>
            <a:r>
              <a:rPr lang="fa-IR" dirty="0">
                <a:cs typeface="B Nazanin" panose="00000400000000000000" pitchFamily="2" charset="-78"/>
              </a:rPr>
              <a:t> اجتماعی تعدادی توابع، از استانداردسازی جمع آوری داده از کانال های رسانه های اجتماعی تا فرستادن خودکار لینک ها و قبول درخواست های دوستی، را اجرا می کنند. این ابزارها همچنین می توانند برای شناسایی نظر مشتری درون کانال های رسانه اجتماعی استفاده شوند.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285685813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377864"/>
            <a:ext cx="8946541" cy="4870536"/>
          </a:xfrm>
        </p:spPr>
        <p:txBody>
          <a:bodyPr/>
          <a:lstStyle/>
          <a:p>
            <a:pPr marL="0" indent="0" algn="just" rtl="1">
              <a:buNone/>
            </a:pPr>
            <a:r>
              <a:rPr lang="fa-IR" dirty="0">
                <a:cs typeface="B Nazanin" panose="00000400000000000000" pitchFamily="2" charset="-78"/>
              </a:rPr>
              <a:t>ابزارهای </a:t>
            </a:r>
            <a:r>
              <a:rPr lang="en-US" dirty="0">
                <a:latin typeface="Times New Roman" panose="02020603050405020304" pitchFamily="18" charset="0"/>
                <a:cs typeface="Times New Roman" panose="02020603050405020304" pitchFamily="18" charset="0"/>
              </a:rPr>
              <a:t>CRM</a:t>
            </a:r>
            <a:r>
              <a:rPr lang="fa-IR" dirty="0">
                <a:cs typeface="B Nazanin" panose="00000400000000000000" pitchFamily="2" charset="-78"/>
              </a:rPr>
              <a:t> </a:t>
            </a:r>
            <a:r>
              <a:rPr lang="fa-IR" dirty="0" smtClean="0">
                <a:cs typeface="B Nazanin" panose="00000400000000000000" pitchFamily="2" charset="-78"/>
              </a:rPr>
              <a:t>عملیاتی</a:t>
            </a:r>
            <a:r>
              <a:rPr lang="fa-IR" dirty="0">
                <a:cs typeface="B Nazanin" panose="00000400000000000000" pitchFamily="2" charset="-78"/>
              </a:rPr>
              <a:t> </a:t>
            </a:r>
            <a:r>
              <a:rPr lang="fa-IR" dirty="0" smtClean="0">
                <a:cs typeface="B Nazanin" panose="00000400000000000000" pitchFamily="2" charset="-78"/>
              </a:rPr>
              <a:t>:</a:t>
            </a:r>
          </a:p>
          <a:p>
            <a:pPr marL="400050" lvl="1" indent="0" algn="just" rtl="1">
              <a:buNone/>
            </a:pPr>
            <a:r>
              <a:rPr lang="fa-IR" dirty="0">
                <a:cs typeface="B Nazanin" panose="00000400000000000000" pitchFamily="2" charset="-78"/>
              </a:rPr>
              <a:t>ابزارهای </a:t>
            </a:r>
            <a:r>
              <a:rPr lang="en-US" dirty="0">
                <a:latin typeface="Times New Roman" panose="02020603050405020304" pitchFamily="18" charset="0"/>
                <a:cs typeface="Times New Roman" panose="02020603050405020304" pitchFamily="18" charset="0"/>
              </a:rPr>
              <a:t>CRM</a:t>
            </a:r>
            <a:r>
              <a:rPr lang="fa-IR" dirty="0">
                <a:cs typeface="B Nazanin" panose="00000400000000000000" pitchFamily="2" charset="-78"/>
              </a:rPr>
              <a:t> عملیاتی با مشهودترین کانال هایی که با مشتری مرتبط هستند سروکار دارند: خط مقدم یک کسب و کار و خدمات مشتری آن</a:t>
            </a:r>
            <a:r>
              <a:rPr lang="fa-IR" dirty="0" smtClean="0">
                <a:cs typeface="B Nazanin" panose="00000400000000000000" pitchFamily="2" charset="-78"/>
              </a:rPr>
              <a:t>.</a:t>
            </a:r>
          </a:p>
          <a:p>
            <a:pPr marL="400050" lvl="1" indent="0" algn="just" rtl="1">
              <a:buNone/>
            </a:pPr>
            <a:r>
              <a:rPr lang="fa-IR" dirty="0" smtClean="0">
                <a:cs typeface="B Nazanin" panose="00000400000000000000" pitchFamily="2" charset="-78"/>
              </a:rPr>
              <a:t> </a:t>
            </a:r>
            <a:r>
              <a:rPr lang="fa-IR" dirty="0">
                <a:cs typeface="B Nazanin" panose="00000400000000000000" pitchFamily="2" charset="-78"/>
              </a:rPr>
              <a:t>از نقطه نظر یک فناوری وب، </a:t>
            </a:r>
            <a:r>
              <a:rPr lang="en-US" dirty="0">
                <a:latin typeface="Times New Roman" panose="02020603050405020304" pitchFamily="18" charset="0"/>
                <a:cs typeface="Times New Roman" panose="02020603050405020304" pitchFamily="18" charset="0"/>
              </a:rPr>
              <a:t>CRM</a:t>
            </a:r>
            <a:r>
              <a:rPr lang="fa-IR" dirty="0">
                <a:cs typeface="B Nazanin" panose="00000400000000000000" pitchFamily="2" charset="-78"/>
              </a:rPr>
              <a:t> عملیاتی وبسایت را از بازدید مشتریان و همچنین کل آمار کاربران آنلاین </a:t>
            </a:r>
            <a:r>
              <a:rPr lang="fa-IR" dirty="0" smtClean="0">
                <a:cs typeface="B Nazanin" panose="00000400000000000000" pitchFamily="2" charset="-78"/>
              </a:rPr>
              <a:t>مطلع می سازد</a:t>
            </a:r>
          </a:p>
          <a:p>
            <a:pPr marL="0" indent="0" algn="just" rtl="1">
              <a:buNone/>
            </a:pPr>
            <a:endParaRPr lang="fa-IR" dirty="0">
              <a:cs typeface="B Nazanin" panose="00000400000000000000" pitchFamily="2" charset="-78"/>
            </a:endParaRPr>
          </a:p>
          <a:p>
            <a:pPr marL="0" indent="0" algn="just" rtl="1">
              <a:buNone/>
            </a:pPr>
            <a:r>
              <a:rPr lang="fa-IR" dirty="0">
                <a:cs typeface="B Nazanin" panose="00000400000000000000" pitchFamily="2" charset="-78"/>
              </a:rPr>
              <a:t>ابزارهای </a:t>
            </a:r>
            <a:r>
              <a:rPr lang="en-US" dirty="0">
                <a:latin typeface="Times New Roman" panose="02020603050405020304" pitchFamily="18" charset="0"/>
                <a:cs typeface="Times New Roman" panose="02020603050405020304" pitchFamily="18" charset="0"/>
              </a:rPr>
              <a:t>CRM</a:t>
            </a:r>
            <a:r>
              <a:rPr lang="en-US" dirty="0">
                <a:cs typeface="B Nazanin" panose="00000400000000000000" pitchFamily="2" charset="-78"/>
              </a:rPr>
              <a:t> </a:t>
            </a:r>
            <a:r>
              <a:rPr lang="fa-IR" dirty="0">
                <a:cs typeface="B Nazanin" panose="00000400000000000000" pitchFamily="2" charset="-78"/>
              </a:rPr>
              <a:t>اتوماسیون بازاریابی و </a:t>
            </a:r>
            <a:r>
              <a:rPr lang="fa-IR" dirty="0" smtClean="0">
                <a:cs typeface="B Nazanin" panose="00000400000000000000" pitchFamily="2" charset="-78"/>
              </a:rPr>
              <a:t>فروش :</a:t>
            </a:r>
          </a:p>
          <a:p>
            <a:pPr marL="400050" lvl="1" indent="0" algn="just" rtl="1">
              <a:buNone/>
            </a:pPr>
            <a:r>
              <a:rPr lang="fa-IR" dirty="0">
                <a:cs typeface="B Nazanin" panose="00000400000000000000" pitchFamily="2" charset="-78"/>
              </a:rPr>
              <a:t>اتوماسیون نیروی فروش </a:t>
            </a:r>
            <a:r>
              <a:rPr lang="fa-IR" dirty="0" smtClean="0">
                <a:cs typeface="B Nazanin" panose="00000400000000000000" pitchFamily="2" charset="-78"/>
              </a:rPr>
              <a:t>، از </a:t>
            </a:r>
            <a:r>
              <a:rPr lang="fa-IR" dirty="0">
                <a:cs typeface="B Nazanin" panose="00000400000000000000" pitchFamily="2" charset="-78"/>
              </a:rPr>
              <a:t>نرم افزار </a:t>
            </a:r>
            <a:r>
              <a:rPr lang="en-US" dirty="0">
                <a:latin typeface="Times New Roman" panose="02020603050405020304" pitchFamily="18" charset="0"/>
                <a:cs typeface="Times New Roman" panose="02020603050405020304" pitchFamily="18" charset="0"/>
              </a:rPr>
              <a:t>CRM</a:t>
            </a:r>
            <a:r>
              <a:rPr lang="fa-IR" dirty="0">
                <a:cs typeface="B Nazanin" panose="00000400000000000000" pitchFamily="2" charset="-78"/>
              </a:rPr>
              <a:t> </a:t>
            </a:r>
            <a:r>
              <a:rPr lang="fa-IR" dirty="0" smtClean="0">
                <a:cs typeface="B Nazanin" panose="00000400000000000000" pitchFamily="2" charset="-78"/>
              </a:rPr>
              <a:t>، برای </a:t>
            </a:r>
            <a:r>
              <a:rPr lang="fa-IR" dirty="0">
                <a:cs typeface="B Nazanin" panose="00000400000000000000" pitchFamily="2" charset="-78"/>
              </a:rPr>
              <a:t>مدیریت چرخه فروش و جمع آوری داده های فروش مشتری استفاده می کند. این نرم افزار، کسب و کار را قادر به بررسی راهنمایی ها، معاملات برنامه و ارتباطات با مشتریان بالقوه و موجود می کند، و گزارشات دقیقی از روند فروش تولید می کنند</a:t>
            </a:r>
            <a:r>
              <a:rPr lang="fa-IR" dirty="0" smtClean="0">
                <a:cs typeface="B Nazanin" panose="00000400000000000000" pitchFamily="2" charset="-78"/>
              </a:rPr>
              <a:t>.</a:t>
            </a:r>
          </a:p>
          <a:p>
            <a:pPr marL="400050" lvl="1" indent="0" algn="just" rtl="1">
              <a:buNone/>
            </a:pPr>
            <a:r>
              <a:rPr lang="fa-IR" dirty="0" smtClean="0">
                <a:cs typeface="B Nazanin" panose="00000400000000000000" pitchFamily="2" charset="-78"/>
              </a:rPr>
              <a:t>ابزارهای </a:t>
            </a:r>
            <a:r>
              <a:rPr lang="fa-IR" dirty="0">
                <a:cs typeface="B Nazanin" panose="00000400000000000000" pitchFamily="2" charset="-78"/>
              </a:rPr>
              <a:t>اتوماسیون بازاریابی مشتریان فعلی را شناسایی می کنند و اطلاعات مخاطبانشان را برای مدیریت فهرست بازاریابی از طریق ایمیل، استفاده می کنند. ابزارها نیز می توانند چشم اندازها و همچنین مشتریان ناراضی را شناسایی کنند.</a:t>
            </a:r>
            <a:endParaRPr lang="en-US"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294744255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640910"/>
            <a:ext cx="8946541" cy="4607490"/>
          </a:xfrm>
        </p:spPr>
        <p:txBody>
          <a:bodyPr/>
          <a:lstStyle/>
          <a:p>
            <a:pPr marL="0" indent="0" algn="just" rtl="1">
              <a:buNone/>
            </a:pPr>
            <a:r>
              <a:rPr lang="fa-IR" dirty="0">
                <a:cs typeface="B Nazanin" panose="00000400000000000000" pitchFamily="2" charset="-78"/>
              </a:rPr>
              <a:t>ابزارهای </a:t>
            </a:r>
            <a:r>
              <a:rPr lang="en-US" dirty="0">
                <a:latin typeface="Times New Roman" panose="02020603050405020304" pitchFamily="18" charset="0"/>
                <a:cs typeface="Times New Roman" panose="02020603050405020304" pitchFamily="18" charset="0"/>
              </a:rPr>
              <a:t>CRM</a:t>
            </a:r>
            <a:r>
              <a:rPr lang="fa-IR" dirty="0">
                <a:cs typeface="B Nazanin" panose="00000400000000000000" pitchFamily="2" charset="-78"/>
              </a:rPr>
              <a:t> </a:t>
            </a:r>
            <a:r>
              <a:rPr lang="fa-IR" dirty="0" smtClean="0">
                <a:cs typeface="B Nazanin" panose="00000400000000000000" pitchFamily="2" charset="-78"/>
              </a:rPr>
              <a:t>تحلیلی</a:t>
            </a:r>
            <a:r>
              <a:rPr lang="en-US" dirty="0" smtClean="0">
                <a:cs typeface="B Nazanin" panose="00000400000000000000" pitchFamily="2" charset="-78"/>
              </a:rPr>
              <a:t> </a:t>
            </a:r>
            <a:r>
              <a:rPr lang="fa-IR" dirty="0" smtClean="0">
                <a:cs typeface="B Nazanin" panose="00000400000000000000" pitchFamily="2" charset="-78"/>
              </a:rPr>
              <a:t> :</a:t>
            </a:r>
          </a:p>
          <a:p>
            <a:pPr marL="0" indent="0" algn="just" rtl="1">
              <a:buNone/>
            </a:pPr>
            <a:r>
              <a:rPr lang="fa-IR" dirty="0">
                <a:cs typeface="B Nazanin" panose="00000400000000000000" pitchFamily="2" charset="-78"/>
              </a:rPr>
              <a:t>ابزارهای</a:t>
            </a:r>
            <a:r>
              <a:rPr lang="ar-SA" dirty="0">
                <a:cs typeface="B Nazanin" panose="00000400000000000000" pitchFamily="2" charset="-78"/>
              </a:rPr>
              <a:t>  </a:t>
            </a:r>
            <a:r>
              <a:rPr lang="en-US" dirty="0">
                <a:latin typeface="Times New Roman" panose="02020603050405020304" pitchFamily="18" charset="0"/>
                <a:cs typeface="Times New Roman" panose="02020603050405020304" pitchFamily="18" charset="0"/>
              </a:rPr>
              <a:t>CRM</a:t>
            </a:r>
            <a:r>
              <a:rPr lang="fa-IR" dirty="0">
                <a:cs typeface="B Nazanin" panose="00000400000000000000" pitchFamily="2" charset="-78"/>
              </a:rPr>
              <a:t> تحلیلی به شرکت ها اجازه ضبط، ذخیره و بررسی داده های مشتری به منظور درک بهتر مشتریان از طریق رفتارشان را می دهد. به عنوان مثال، داده های جمع آوری شده درباره ماهیت بازدید از وبسایت شما می تواند برای تصمیم گیری آگاهانه درمورد جایی که باید براساس رفتار مشتری به آن توجه شود مورد استفاده قرار بگیرد. </a:t>
            </a:r>
            <a:r>
              <a:rPr lang="en-US" dirty="0">
                <a:cs typeface="B Nazanin" panose="00000400000000000000" pitchFamily="2" charset="-78"/>
              </a:rPr>
              <a:t> </a:t>
            </a:r>
            <a:r>
              <a:rPr lang="ar-SA" dirty="0">
                <a:cs typeface="B Nazanin" panose="00000400000000000000" pitchFamily="2" charset="-78"/>
              </a:rPr>
              <a:t>داده ها می توانند به شما بگویند که مشتریانتان چه انجام می دهند- وظیفه شما است که آن را بررسی و تعیین کنید چرا.</a:t>
            </a:r>
            <a:endParaRPr lang="en-US" dirty="0">
              <a:cs typeface="B Nazanin" panose="00000400000000000000" pitchFamily="2" charset="-78"/>
            </a:endParaRPr>
          </a:p>
          <a:p>
            <a:pPr marL="0" indent="0" algn="just" rtl="1">
              <a:buNone/>
            </a:pPr>
            <a:r>
              <a:rPr lang="fa-IR" dirty="0">
                <a:cs typeface="B Nazanin" panose="00000400000000000000" pitchFamily="2" charset="-78"/>
              </a:rPr>
              <a:t>این ابزارهای می توانند به کمپین های بازاریابی هدف مشتریان کمک و فروش آینده و هزینه مشتری را پیش بینی کنند.</a:t>
            </a: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230304725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766170"/>
            <a:ext cx="8946541" cy="4482230"/>
          </a:xfrm>
        </p:spPr>
        <p:txBody>
          <a:bodyPr>
            <a:normAutofit lnSpcReduction="10000"/>
          </a:bodyPr>
          <a:lstStyle/>
          <a:p>
            <a:pPr marL="0" indent="0" algn="just" rtl="1">
              <a:buNone/>
            </a:pPr>
            <a:r>
              <a:rPr lang="fa-IR" smtClean="0">
                <a:cs typeface="B Nazanin" panose="00000400000000000000" pitchFamily="2" charset="-78"/>
              </a:rPr>
              <a:t>در ادامه مطالب این قسمت در کتاب </a:t>
            </a:r>
            <a:r>
              <a:rPr lang="fa-IR" dirty="0" smtClean="0">
                <a:cs typeface="B Nazanin" panose="00000400000000000000" pitchFamily="2" charset="-78"/>
              </a:rPr>
              <a:t>، با مثال های مختلفی همراه خواهید بود که به تجزیه و تحلیل آنها پرداخته شده است که  شما را در درک بهتر مطالب یاری خواهد کرد .</a:t>
            </a:r>
          </a:p>
          <a:p>
            <a:pPr marL="0" indent="0" algn="just" rtl="1">
              <a:buNone/>
            </a:pPr>
            <a:endParaRPr lang="fa-IR"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endParaRPr lang="fa-IR"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endParaRPr lang="fa-IR"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endParaRPr lang="fa-IR"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rtl="1">
              <a:buNone/>
            </a:pPr>
            <a:r>
              <a:rPr lang="fa-IR" sz="2800" dirty="0" smtClean="0">
                <a:cs typeface="B Nazanin" panose="00000400000000000000" pitchFamily="2" charset="-78"/>
              </a:rPr>
              <a:t>پایان   </a:t>
            </a:r>
          </a:p>
          <a:p>
            <a:pPr marL="0" indent="0" algn="just" rtl="1">
              <a:buNone/>
            </a:pPr>
            <a:endParaRPr lang="fa-IR"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endParaRPr lang="fa-IR"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endParaRPr lang="fa-IR" dirty="0">
              <a:cs typeface="B Nazanin" panose="00000400000000000000" pitchFamily="2" charset="-78"/>
            </a:endParaRPr>
          </a:p>
          <a:p>
            <a:pPr marL="0" indent="0" algn="just" rtl="1">
              <a:buNone/>
            </a:pPr>
            <a:endParaRPr lang="fa-IR" dirty="0" smtClean="0">
              <a:cs typeface="B Nazanin" panose="00000400000000000000" pitchFamily="2" charset="-78"/>
            </a:endParaRPr>
          </a:p>
          <a:p>
            <a:pPr marL="0" indent="0" algn="just" rtl="1">
              <a:buNone/>
            </a:pPr>
            <a:endParaRPr lang="fa-IR" dirty="0">
              <a:cs typeface="B Nazanin" panose="00000400000000000000" pitchFamily="2" charset="-78"/>
            </a:endParaRPr>
          </a:p>
          <a:p>
            <a:pPr marL="0" indent="0" algn="just" rtl="1">
              <a:buNone/>
            </a:pPr>
            <a:endParaRPr lang="en-US" dirty="0">
              <a:cs typeface="B Nazanin" panose="00000400000000000000" pitchFamily="2" charset="-78"/>
            </a:endParaRPr>
          </a:p>
        </p:txBody>
      </p:sp>
    </p:spTree>
    <p:extLst>
      <p:ext uri="{BB962C8B-B14F-4D97-AF65-F5344CB8AC3E}">
        <p14:creationId xmlns:p14="http://schemas.microsoft.com/office/powerpoint/2010/main" val="155368484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2" y="452718"/>
            <a:ext cx="9036508" cy="1400530"/>
          </a:xfrm>
        </p:spPr>
        <p:txBody>
          <a:bodyPr/>
          <a:lstStyle/>
          <a:p>
            <a:pPr algn="r" rtl="1"/>
            <a:r>
              <a:rPr lang="en-US" dirty="0">
                <a:cs typeface="B Nazanin" panose="00000400000000000000" pitchFamily="2" charset="-78"/>
              </a:rPr>
              <a:t/>
            </a:r>
            <a:br>
              <a:rPr lang="en-US" dirty="0">
                <a:cs typeface="B Nazanin" panose="00000400000000000000" pitchFamily="2" charset="-78"/>
              </a:rPr>
            </a:br>
            <a:r>
              <a:rPr lang="fa-IR" dirty="0" smtClean="0">
                <a:cs typeface="B Nazanin" panose="00000400000000000000" pitchFamily="2" charset="-78"/>
              </a:rPr>
              <a:t>فوائد </a:t>
            </a:r>
            <a:r>
              <a:rPr lang="fa-IR" dirty="0">
                <a:cs typeface="B Nazanin" panose="00000400000000000000" pitchFamily="2" charset="-78"/>
              </a:rPr>
              <a:t>یک </a:t>
            </a:r>
            <a:r>
              <a:rPr lang="en-US" dirty="0">
                <a:latin typeface="Times New Roman" panose="02020603050405020304" pitchFamily="18" charset="0"/>
                <a:cs typeface="Times New Roman" panose="02020603050405020304" pitchFamily="18" charset="0"/>
              </a:rPr>
              <a:t>CRM</a:t>
            </a:r>
            <a:r>
              <a:rPr lang="fa-IR" dirty="0">
                <a:cs typeface="B Nazanin" panose="00000400000000000000" pitchFamily="2" charset="-78"/>
              </a:rPr>
              <a:t> موثر :</a:t>
            </a:r>
            <a:endParaRPr lang="en-US" dirty="0">
              <a:cs typeface="B Nazanin" panose="00000400000000000000" pitchFamily="2" charset="-78"/>
            </a:endParaRPr>
          </a:p>
        </p:txBody>
      </p:sp>
      <p:sp>
        <p:nvSpPr>
          <p:cNvPr id="3" name="Content Placeholder 2"/>
          <p:cNvSpPr>
            <a:spLocks noGrp="1"/>
          </p:cNvSpPr>
          <p:nvPr>
            <p:ph idx="1"/>
          </p:nvPr>
        </p:nvSpPr>
        <p:spPr>
          <a:xfrm>
            <a:off x="1103313" y="2442575"/>
            <a:ext cx="7815220" cy="3805824"/>
          </a:xfrm>
        </p:spPr>
        <p:txBody>
          <a:bodyPr/>
          <a:lstStyle/>
          <a:p>
            <a:pPr lvl="0" algn="justLow" rtl="1">
              <a:buFont typeface="Courier New" panose="02070309020205020404" pitchFamily="49" charset="0"/>
              <a:buChar char="o"/>
            </a:pPr>
            <a:r>
              <a:rPr lang="fa-IR" dirty="0">
                <a:cs typeface="B Nazanin" panose="00000400000000000000" pitchFamily="2" charset="-78"/>
              </a:rPr>
              <a:t>افزایش درآمد و سودآوری</a:t>
            </a:r>
            <a:endParaRPr lang="en-US" dirty="0">
              <a:cs typeface="B Nazanin" panose="00000400000000000000" pitchFamily="2" charset="-78"/>
            </a:endParaRPr>
          </a:p>
          <a:p>
            <a:pPr lvl="0" algn="justLow" rtl="1">
              <a:buFont typeface="Courier New" panose="02070309020205020404" pitchFamily="49" charset="0"/>
              <a:buChar char="o"/>
            </a:pPr>
            <a:r>
              <a:rPr lang="fa-IR" dirty="0">
                <a:cs typeface="B Nazanin" panose="00000400000000000000" pitchFamily="2" charset="-78"/>
              </a:rPr>
              <a:t>بهبود رضایت و وفاداری مشتری</a:t>
            </a:r>
            <a:endParaRPr lang="en-US" dirty="0">
              <a:cs typeface="B Nazanin" panose="00000400000000000000" pitchFamily="2" charset="-78"/>
            </a:endParaRPr>
          </a:p>
          <a:p>
            <a:pPr lvl="0" algn="justLow" rtl="1">
              <a:buFont typeface="Courier New" panose="02070309020205020404" pitchFamily="49" charset="0"/>
              <a:buChar char="o"/>
            </a:pPr>
            <a:r>
              <a:rPr lang="fa-IR" dirty="0">
                <a:cs typeface="B Nazanin" panose="00000400000000000000" pitchFamily="2" charset="-78"/>
              </a:rPr>
              <a:t>بهبود تحویل خدمات و بازده اجرایی</a:t>
            </a:r>
            <a:endParaRPr lang="en-US" dirty="0">
              <a:cs typeface="B Nazanin" panose="00000400000000000000" pitchFamily="2" charset="-78"/>
            </a:endParaRPr>
          </a:p>
          <a:p>
            <a:pPr lvl="0" algn="justLow" rtl="1">
              <a:buFont typeface="Courier New" panose="02070309020205020404" pitchFamily="49" charset="0"/>
              <a:buChar char="o"/>
            </a:pPr>
            <a:r>
              <a:rPr lang="fa-IR" dirty="0">
                <a:cs typeface="B Nazanin" panose="00000400000000000000" pitchFamily="2" charset="-78"/>
              </a:rPr>
              <a:t>کاهش هزینه های کسب و کار</a:t>
            </a:r>
            <a:endParaRPr lang="en-US" dirty="0">
              <a:cs typeface="B Nazanin" panose="00000400000000000000" pitchFamily="2" charset="-78"/>
            </a:endParaRPr>
          </a:p>
          <a:p>
            <a:pPr algn="r" rtl="1"/>
            <a:endParaRPr lang="en-US" b="1" dirty="0"/>
          </a:p>
        </p:txBody>
      </p:sp>
    </p:spTree>
    <p:extLst>
      <p:ext uri="{BB962C8B-B14F-4D97-AF65-F5344CB8AC3E}">
        <p14:creationId xmlns:p14="http://schemas.microsoft.com/office/powerpoint/2010/main" val="398326736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993721"/>
            <a:ext cx="8946541" cy="1077238"/>
          </a:xfrm>
        </p:spPr>
        <p:txBody>
          <a:bodyPr>
            <a:normAutofit/>
          </a:bodyPr>
          <a:lstStyle/>
          <a:p>
            <a:pPr marL="0" indent="0" algn="ctr" rtl="1">
              <a:buNone/>
            </a:pPr>
            <a:r>
              <a:rPr lang="fa-IR" sz="2400" dirty="0">
                <a:cs typeface="B Nazanin" panose="00000400000000000000" pitchFamily="2" charset="-78"/>
              </a:rPr>
              <a:t>سیستم های </a:t>
            </a:r>
            <a:r>
              <a:rPr lang="en-US" sz="2400" dirty="0">
                <a:latin typeface="Times New Roman" panose="02020603050405020304" pitchFamily="18" charset="0"/>
                <a:cs typeface="Times New Roman" panose="02020603050405020304" pitchFamily="18" charset="0"/>
              </a:rPr>
              <a:t>CRM</a:t>
            </a:r>
            <a:r>
              <a:rPr lang="fa-IR" sz="2400" dirty="0">
                <a:cs typeface="B Nazanin" panose="00000400000000000000" pitchFamily="2" charset="-78"/>
              </a:rPr>
              <a:t> شما را در مدیریت پرسش و پاسخ های مشتری ثابت قدم می کند</a:t>
            </a:r>
            <a:r>
              <a:rPr lang="en-US" sz="2400" dirty="0">
                <a:cs typeface="B Nazanin" panose="00000400000000000000" pitchFamily="2" charset="-78"/>
              </a:rPr>
              <a:t>.</a:t>
            </a:r>
            <a:endParaRPr lang="en-US" sz="2400" dirty="0"/>
          </a:p>
          <a:p>
            <a:pPr marL="0" indent="0" algn="ctr" rtl="1">
              <a:buNone/>
            </a:pPr>
            <a:endParaRPr lang="en-US" sz="2400" dirty="0"/>
          </a:p>
        </p:txBody>
      </p:sp>
    </p:spTree>
    <p:extLst>
      <p:ext uri="{BB962C8B-B14F-4D97-AF65-F5344CB8AC3E}">
        <p14:creationId xmlns:p14="http://schemas.microsoft.com/office/powerpoint/2010/main" val="116601878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a:cs typeface="B Nazanin" panose="00000400000000000000" pitchFamily="2" charset="-78"/>
              </a:rPr>
              <a:t/>
            </a:r>
            <a:br>
              <a:rPr lang="en-US" dirty="0">
                <a:cs typeface="B Nazanin" panose="00000400000000000000" pitchFamily="2" charset="-78"/>
              </a:rPr>
            </a:br>
            <a:r>
              <a:rPr lang="fa-IR" dirty="0">
                <a:cs typeface="B Nazanin" panose="00000400000000000000" pitchFamily="2" charset="-78"/>
              </a:rPr>
              <a:t>ارزش گذاری بر </a:t>
            </a:r>
            <a:r>
              <a:rPr lang="en-US" dirty="0">
                <a:latin typeface="Times New Roman" panose="02020603050405020304" pitchFamily="18" charset="0"/>
                <a:cs typeface="Times New Roman" panose="02020603050405020304" pitchFamily="18" charset="0"/>
              </a:rPr>
              <a:t>CRM</a:t>
            </a: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1103312" y="2052918"/>
            <a:ext cx="8504151" cy="4195481"/>
          </a:xfrm>
        </p:spPr>
        <p:txBody>
          <a:bodyPr/>
          <a:lstStyle/>
          <a:p>
            <a:pPr marL="0" indent="0" algn="just" rtl="1">
              <a:buNone/>
            </a:pPr>
            <a:r>
              <a:rPr lang="fa-IR" dirty="0">
                <a:cs typeface="B Nazanin" panose="00000400000000000000" pitchFamily="2" charset="-78"/>
              </a:rPr>
              <a:t>به طور گسترده، </a:t>
            </a:r>
            <a:r>
              <a:rPr lang="en-US" dirty="0">
                <a:latin typeface="Times New Roman" panose="02020603050405020304" pitchFamily="18" charset="0"/>
                <a:cs typeface="Times New Roman" panose="02020603050405020304" pitchFamily="18" charset="0"/>
              </a:rPr>
              <a:t>CRM</a:t>
            </a:r>
            <a:r>
              <a:rPr lang="fa-IR" dirty="0">
                <a:cs typeface="B Nazanin" panose="00000400000000000000" pitchFamily="2" charset="-78"/>
              </a:rPr>
              <a:t> را می توان در یک نگاه به صورت زیر دید</a:t>
            </a:r>
            <a:r>
              <a:rPr lang="fa-IR" dirty="0" smtClean="0">
                <a:cs typeface="B Nazanin" panose="00000400000000000000" pitchFamily="2" charset="-78"/>
              </a:rPr>
              <a:t>:</a:t>
            </a:r>
          </a:p>
          <a:p>
            <a:pPr marL="0" indent="0" algn="just" rtl="1">
              <a:buNone/>
            </a:pPr>
            <a:endParaRPr lang="en-US" dirty="0" smtClean="0">
              <a:cs typeface="B Nazanin" panose="00000400000000000000" pitchFamily="2" charset="-78"/>
            </a:endParaRPr>
          </a:p>
          <a:p>
            <a:pPr lvl="0" algn="just" rtl="1">
              <a:buFont typeface="Wingdings" panose="05000000000000000000" pitchFamily="2" charset="2"/>
              <a:buChar char="§"/>
            </a:pPr>
            <a:r>
              <a:rPr lang="fa-IR" dirty="0" smtClean="0">
                <a:cs typeface="B Nazanin" panose="00000400000000000000" pitchFamily="2" charset="-78"/>
              </a:rPr>
              <a:t>بازاریابی :  </a:t>
            </a:r>
            <a:r>
              <a:rPr lang="fa-IR" dirty="0">
                <a:cs typeface="B Nazanin" panose="00000400000000000000" pitchFamily="2" charset="-78"/>
              </a:rPr>
              <a:t>افزایش تعداد افرادی که در مورد خدمات یا محصول شما می </a:t>
            </a:r>
            <a:r>
              <a:rPr lang="fa-IR" dirty="0" smtClean="0">
                <a:cs typeface="B Nazanin" panose="00000400000000000000" pitchFamily="2" charset="-78"/>
              </a:rPr>
              <a:t>دانند</a:t>
            </a:r>
          </a:p>
          <a:p>
            <a:pPr algn="just" rtl="1">
              <a:buFont typeface="Wingdings" panose="05000000000000000000" pitchFamily="2" charset="2"/>
              <a:buChar char="§"/>
            </a:pPr>
            <a:r>
              <a:rPr lang="fa-IR" dirty="0">
                <a:cs typeface="B Nazanin" panose="00000400000000000000" pitchFamily="2" charset="-78"/>
              </a:rPr>
              <a:t>هزینه </a:t>
            </a:r>
            <a:r>
              <a:rPr lang="fa-IR" dirty="0" smtClean="0">
                <a:cs typeface="B Nazanin" panose="00000400000000000000" pitchFamily="2" charset="-78"/>
              </a:rPr>
              <a:t>ای : </a:t>
            </a:r>
            <a:r>
              <a:rPr lang="fa-IR" dirty="0">
                <a:cs typeface="B Nazanin" panose="00000400000000000000" pitchFamily="2" charset="-78"/>
              </a:rPr>
              <a:t>کاهش مقدار هزینه ای که شما برای مشتری صرف می کنید؛ هزینه جذب یک مشتری جدید از هزینه حفظ یک مشتری موجود بیشتر است.</a:t>
            </a:r>
            <a:endParaRPr lang="en-US" dirty="0">
              <a:cs typeface="B Nazanin" panose="00000400000000000000" pitchFamily="2" charset="-78"/>
            </a:endParaRPr>
          </a:p>
          <a:p>
            <a:pPr algn="just" rtl="1">
              <a:buFont typeface="Wingdings" panose="05000000000000000000" pitchFamily="2" charset="2"/>
              <a:buChar char="§"/>
            </a:pPr>
            <a:r>
              <a:rPr lang="fa-IR" dirty="0" smtClean="0">
                <a:cs typeface="B Nazanin" panose="00000400000000000000" pitchFamily="2" charset="-78"/>
              </a:rPr>
              <a:t>فروش :  </a:t>
            </a:r>
            <a:r>
              <a:rPr lang="fa-IR" dirty="0">
                <a:cs typeface="B Nazanin" panose="00000400000000000000" pitchFamily="2" charset="-78"/>
              </a:rPr>
              <a:t>تبدیل افرادی که در مورد خدمات یا محصول شما می دانند به افرادی از شما خرید انجام می دهند</a:t>
            </a:r>
            <a:endParaRPr lang="en-US" dirty="0">
              <a:cs typeface="B Nazanin" panose="00000400000000000000" pitchFamily="2" charset="-78"/>
            </a:endParaRPr>
          </a:p>
          <a:p>
            <a:pPr algn="just" rtl="1">
              <a:buFont typeface="Wingdings" panose="05000000000000000000" pitchFamily="2" charset="2"/>
              <a:buChar char="§"/>
            </a:pPr>
            <a:r>
              <a:rPr lang="fa-IR" dirty="0" smtClean="0">
                <a:cs typeface="B Nazanin" panose="00000400000000000000" pitchFamily="2" charset="-78"/>
              </a:rPr>
              <a:t>خدماتی :  </a:t>
            </a:r>
            <a:r>
              <a:rPr lang="fa-IR" dirty="0">
                <a:cs typeface="B Nazanin" panose="00000400000000000000" pitchFamily="2" charset="-78"/>
              </a:rPr>
              <a:t>اطمینان دادن به افرادی که با شما تعامل دارند به اینکه راضی و خوشحال خواهند بود</a:t>
            </a:r>
            <a:endParaRPr lang="en-US" dirty="0">
              <a:cs typeface="B Nazanin" panose="00000400000000000000" pitchFamily="2" charset="-78"/>
            </a:endParaRPr>
          </a:p>
          <a:p>
            <a:pPr lvl="0" algn="just" rtl="1">
              <a:buFont typeface="Wingdings" panose="05000000000000000000" pitchFamily="2" charset="2"/>
              <a:buChar char="§"/>
            </a:pPr>
            <a:endParaRPr lang="en-US" dirty="0">
              <a:cs typeface="B Nazanin" panose="00000400000000000000" pitchFamily="2" charset="-78"/>
            </a:endParaRPr>
          </a:p>
          <a:p>
            <a:pPr algn="just" rtl="1">
              <a:buFont typeface="Wingdings" panose="05000000000000000000" pitchFamily="2" charset="2"/>
              <a:buChar char="§"/>
            </a:pPr>
            <a:endParaRPr lang="en-US" dirty="0">
              <a:cs typeface="B Nazanin" panose="00000400000000000000" pitchFamily="2" charset="-78"/>
            </a:endParaRPr>
          </a:p>
          <a:p>
            <a:pPr algn="just" rtl="1"/>
            <a:endParaRPr lang="en-US" dirty="0"/>
          </a:p>
        </p:txBody>
      </p:sp>
    </p:spTree>
    <p:extLst>
      <p:ext uri="{BB962C8B-B14F-4D97-AF65-F5344CB8AC3E}">
        <p14:creationId xmlns:p14="http://schemas.microsoft.com/office/powerpoint/2010/main" val="99794317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254685"/>
            <a:ext cx="8946541" cy="3993714"/>
          </a:xfrm>
        </p:spPr>
        <p:txBody>
          <a:bodyPr/>
          <a:lstStyle/>
          <a:p>
            <a:pPr marL="0" indent="0" algn="r" rtl="1">
              <a:buNone/>
            </a:pPr>
            <a:r>
              <a:rPr lang="fa-IR" sz="2400" dirty="0">
                <a:cs typeface="B Nazanin" panose="00000400000000000000" pitchFamily="2" charset="-78"/>
              </a:rPr>
              <a:t>اولین گام برای آغاز هر </a:t>
            </a:r>
            <a:r>
              <a:rPr lang="en-US" sz="2400" dirty="0">
                <a:latin typeface="Times New Roman" panose="02020603050405020304" pitchFamily="18" charset="0"/>
                <a:cs typeface="Times New Roman" panose="02020603050405020304" pitchFamily="18" charset="0"/>
              </a:rPr>
              <a:t>CRM</a:t>
            </a:r>
            <a:r>
              <a:rPr lang="fa-IR" sz="2400" dirty="0">
                <a:cs typeface="B Nazanin" panose="00000400000000000000" pitchFamily="2" charset="-78"/>
              </a:rPr>
              <a:t> درک ارزش </a:t>
            </a:r>
            <a:r>
              <a:rPr lang="fa-IR" sz="2400" dirty="0" smtClean="0">
                <a:cs typeface="B Nazanin" panose="00000400000000000000" pitchFamily="2" charset="-78"/>
              </a:rPr>
              <a:t>ارتباط با </a:t>
            </a:r>
            <a:r>
              <a:rPr lang="fa-IR" sz="2400" dirty="0">
                <a:cs typeface="B Nazanin" panose="00000400000000000000" pitchFamily="2" charset="-78"/>
              </a:rPr>
              <a:t>مشتری در یک کسب و کار است.</a:t>
            </a:r>
            <a:endParaRPr lang="en-US" sz="2400" dirty="0">
              <a:cs typeface="B Nazanin" panose="00000400000000000000" pitchFamily="2" charset="-78"/>
            </a:endParaRPr>
          </a:p>
          <a:p>
            <a:pPr marL="0" indent="0" algn="r" rtl="1">
              <a:buNone/>
            </a:pPr>
            <a:endParaRPr lang="en-US" dirty="0" smtClean="0">
              <a:cs typeface="B Nazanin" panose="00000400000000000000" pitchFamily="2" charset="-78"/>
            </a:endParaRPr>
          </a:p>
          <a:p>
            <a:pPr marL="0" indent="0" algn="ctr" rtl="1">
              <a:buNone/>
            </a:pPr>
            <a:r>
              <a:rPr lang="fa-IR" dirty="0">
                <a:cs typeface="B Nazanin" panose="00000400000000000000" pitchFamily="2" charset="-78"/>
              </a:rPr>
              <a:t>ارزش </a:t>
            </a:r>
            <a:r>
              <a:rPr lang="fa-IR" dirty="0" smtClean="0">
                <a:cs typeface="B Nazanin" panose="00000400000000000000" pitchFamily="2" charset="-78"/>
              </a:rPr>
              <a:t>ارتباط</a:t>
            </a:r>
            <a:r>
              <a:rPr lang="en-US" dirty="0" smtClean="0">
                <a:cs typeface="B Nazanin" panose="00000400000000000000" pitchFamily="2" charset="-78"/>
              </a:rPr>
              <a:t>  </a:t>
            </a:r>
            <a:r>
              <a:rPr lang="fa-IR" dirty="0" smtClean="0">
                <a:cs typeface="B Nazanin" panose="00000400000000000000" pitchFamily="2" charset="-78"/>
              </a:rPr>
              <a:t>=</a:t>
            </a:r>
            <a:r>
              <a:rPr lang="en-US" dirty="0" smtClean="0">
                <a:cs typeface="B Nazanin" panose="00000400000000000000" pitchFamily="2" charset="-78"/>
              </a:rPr>
              <a:t> </a:t>
            </a:r>
            <a:r>
              <a:rPr lang="fa-IR" dirty="0" smtClean="0">
                <a:cs typeface="B Nazanin" panose="00000400000000000000" pitchFamily="2" charset="-78"/>
              </a:rPr>
              <a:t> </a:t>
            </a:r>
            <a:r>
              <a:rPr lang="fa-IR" dirty="0">
                <a:cs typeface="B Nazanin" panose="00000400000000000000" pitchFamily="2" charset="-78"/>
              </a:rPr>
              <a:t>درآمد تولید شده توسط </a:t>
            </a:r>
            <a:r>
              <a:rPr lang="fa-IR" dirty="0" smtClean="0">
                <a:cs typeface="B Nazanin" panose="00000400000000000000" pitchFamily="2" charset="-78"/>
              </a:rPr>
              <a:t>مشتری</a:t>
            </a:r>
            <a:r>
              <a:rPr lang="en-US" dirty="0" smtClean="0">
                <a:cs typeface="B Nazanin" panose="00000400000000000000" pitchFamily="2" charset="-78"/>
              </a:rPr>
              <a:t>  </a:t>
            </a:r>
            <a:r>
              <a:rPr lang="fa-IR" dirty="0" smtClean="0">
                <a:cs typeface="B Nazanin" panose="00000400000000000000" pitchFamily="2" charset="-78"/>
              </a:rPr>
              <a:t>-</a:t>
            </a:r>
            <a:r>
              <a:rPr lang="en-US" dirty="0" smtClean="0">
                <a:cs typeface="B Nazanin" panose="00000400000000000000" pitchFamily="2" charset="-78"/>
              </a:rPr>
              <a:t>  </a:t>
            </a:r>
            <a:r>
              <a:rPr lang="fa-IR" dirty="0" smtClean="0">
                <a:cs typeface="B Nazanin" panose="00000400000000000000" pitchFamily="2" charset="-78"/>
              </a:rPr>
              <a:t>هزینه</a:t>
            </a:r>
            <a:endParaRPr lang="en-US" dirty="0">
              <a:cs typeface="B Nazanin" panose="00000400000000000000" pitchFamily="2" charset="-78"/>
            </a:endParaRPr>
          </a:p>
        </p:txBody>
      </p:sp>
    </p:spTree>
    <p:extLst>
      <p:ext uri="{BB962C8B-B14F-4D97-AF65-F5344CB8AC3E}">
        <p14:creationId xmlns:p14="http://schemas.microsoft.com/office/powerpoint/2010/main" val="142030717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cs typeface="B Nazanin" panose="00000400000000000000" pitchFamily="2" charset="-78"/>
              </a:rPr>
              <a:t/>
            </a:r>
            <a:br>
              <a:rPr lang="en-US" dirty="0" smtClean="0">
                <a:cs typeface="B Nazanin" panose="00000400000000000000" pitchFamily="2" charset="-78"/>
              </a:rPr>
            </a:br>
            <a:r>
              <a:rPr lang="fa-IR" dirty="0" smtClean="0">
                <a:cs typeface="B Nazanin" panose="00000400000000000000" pitchFamily="2" charset="-78"/>
              </a:rPr>
              <a:t>پیاده </a:t>
            </a:r>
            <a:r>
              <a:rPr lang="fa-IR" dirty="0">
                <a:cs typeface="B Nazanin" panose="00000400000000000000" pitchFamily="2" charset="-78"/>
              </a:rPr>
              <a:t>سازی </a:t>
            </a:r>
            <a:r>
              <a:rPr lang="en-US" dirty="0">
                <a:latin typeface="Times New Roman" panose="02020603050405020304" pitchFamily="18" charset="0"/>
                <a:cs typeface="B Nazanin" panose="00000400000000000000" pitchFamily="2" charset="-78"/>
              </a:rPr>
              <a:t>CRM</a:t>
            </a:r>
          </a:p>
        </p:txBody>
      </p:sp>
      <p:sp>
        <p:nvSpPr>
          <p:cNvPr id="3" name="Content Placeholder 2"/>
          <p:cNvSpPr>
            <a:spLocks noGrp="1"/>
          </p:cNvSpPr>
          <p:nvPr>
            <p:ph idx="1"/>
          </p:nvPr>
        </p:nvSpPr>
        <p:spPr>
          <a:xfrm>
            <a:off x="1103312" y="2217107"/>
            <a:ext cx="8378891" cy="4031292"/>
          </a:xfrm>
        </p:spPr>
        <p:txBody>
          <a:bodyPr/>
          <a:lstStyle/>
          <a:p>
            <a:pPr marL="0" indent="0" algn="r" rtl="1">
              <a:buNone/>
            </a:pPr>
            <a:r>
              <a:rPr lang="en-US" dirty="0" smtClean="0"/>
              <a:t> </a:t>
            </a:r>
            <a:r>
              <a:rPr lang="fa-IR" dirty="0" smtClean="0"/>
              <a:t>راه </a:t>
            </a:r>
            <a:r>
              <a:rPr lang="fa-IR" dirty="0"/>
              <a:t>های مختلف پیاده </a:t>
            </a:r>
            <a:r>
              <a:rPr lang="fa-IR" dirty="0" smtClean="0"/>
              <a:t>سازی</a:t>
            </a:r>
            <a:r>
              <a:rPr lang="en-US" dirty="0" smtClean="0"/>
              <a:t> </a:t>
            </a:r>
            <a:r>
              <a:rPr lang="fa-IR" dirty="0" smtClean="0"/>
              <a:t> یک </a:t>
            </a:r>
            <a:r>
              <a:rPr lang="en-US" dirty="0">
                <a:latin typeface="Times New Roman" panose="02020603050405020304" pitchFamily="18" charset="0"/>
                <a:cs typeface="Times New Roman" panose="02020603050405020304" pitchFamily="18" charset="0"/>
              </a:rPr>
              <a:t>CRM</a:t>
            </a:r>
            <a:r>
              <a:rPr lang="fa-IR" dirty="0"/>
              <a:t> </a:t>
            </a:r>
            <a:r>
              <a:rPr lang="fa-IR" dirty="0" smtClean="0"/>
              <a:t>مفید</a:t>
            </a:r>
            <a:r>
              <a:rPr lang="en-US" dirty="0" smtClean="0"/>
              <a:t>: </a:t>
            </a:r>
          </a:p>
          <a:p>
            <a:pPr marL="400050" lvl="1" indent="0" algn="r" rtl="1">
              <a:buNone/>
            </a:pPr>
            <a:endParaRPr lang="en-US" dirty="0"/>
          </a:p>
          <a:p>
            <a:pPr marL="914400" lvl="1" indent="-514350" algn="r" rtl="1">
              <a:buFont typeface="+mj-lt"/>
              <a:buAutoNum type="romanUcPeriod"/>
            </a:pPr>
            <a:r>
              <a:rPr lang="fa-IR" b="1" dirty="0"/>
              <a:t>بازاریابی</a:t>
            </a:r>
            <a:endParaRPr lang="en-US" dirty="0"/>
          </a:p>
          <a:p>
            <a:pPr marL="914400" lvl="1" indent="-514350" algn="r" rtl="1">
              <a:buFont typeface="+mj-lt"/>
              <a:buAutoNum type="romanUcPeriod"/>
            </a:pPr>
            <a:r>
              <a:rPr lang="fa-IR" b="1" dirty="0"/>
              <a:t>فروش</a:t>
            </a:r>
            <a:endParaRPr lang="en-US" dirty="0"/>
          </a:p>
          <a:p>
            <a:pPr marL="914400" lvl="1" indent="-514350" algn="r" rtl="1">
              <a:buFont typeface="+mj-lt"/>
              <a:buAutoNum type="romanUcPeriod"/>
            </a:pPr>
            <a:r>
              <a:rPr lang="fa-IR" b="1" dirty="0"/>
              <a:t>خدمات و اجرای خدمات</a:t>
            </a:r>
            <a:endParaRPr lang="en-US" dirty="0"/>
          </a:p>
          <a:p>
            <a:pPr marL="914400" lvl="1" indent="-514350" algn="r" rtl="1">
              <a:buFont typeface="+mj-lt"/>
              <a:buAutoNum type="romanUcPeriod"/>
            </a:pPr>
            <a:r>
              <a:rPr lang="fa-IR" b="1" dirty="0"/>
              <a:t>خدماتی که توسط مشتری درخواست شده</a:t>
            </a:r>
            <a:endParaRPr lang="en-US" dirty="0"/>
          </a:p>
          <a:p>
            <a:pPr marL="400050" lvl="1" indent="0" algn="r" rtl="1">
              <a:buNone/>
            </a:pPr>
            <a:endParaRPr lang="en-US" dirty="0"/>
          </a:p>
          <a:p>
            <a:pPr marL="0" indent="0" algn="r" rtl="1">
              <a:buNone/>
            </a:pPr>
            <a:endParaRPr lang="en-US" dirty="0"/>
          </a:p>
        </p:txBody>
      </p:sp>
    </p:spTree>
    <p:extLst>
      <p:ext uri="{BB962C8B-B14F-4D97-AF65-F5344CB8AC3E}">
        <p14:creationId xmlns:p14="http://schemas.microsoft.com/office/powerpoint/2010/main" val="137536363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
            </a:r>
            <a:br>
              <a:rPr lang="fa-IR" b="1" dirty="0" smtClean="0"/>
            </a:br>
            <a:r>
              <a:rPr lang="fa-IR" sz="3200" b="1" dirty="0" smtClean="0">
                <a:cs typeface="B Nazanin" panose="00000400000000000000" pitchFamily="2" charset="-78"/>
              </a:rPr>
              <a:t>بازاریابی</a:t>
            </a:r>
            <a:r>
              <a:rPr lang="en-US" dirty="0"/>
              <a:t/>
            </a:r>
            <a:br>
              <a:rPr lang="en-US" dirty="0"/>
            </a:br>
            <a:endParaRPr lang="en-US" dirty="0"/>
          </a:p>
        </p:txBody>
      </p:sp>
      <p:sp>
        <p:nvSpPr>
          <p:cNvPr id="3" name="Content Placeholder 2"/>
          <p:cNvSpPr>
            <a:spLocks noGrp="1"/>
          </p:cNvSpPr>
          <p:nvPr>
            <p:ph idx="1"/>
          </p:nvPr>
        </p:nvSpPr>
        <p:spPr>
          <a:xfrm>
            <a:off x="1103312" y="2304789"/>
            <a:ext cx="8704567" cy="3943610"/>
          </a:xfrm>
        </p:spPr>
        <p:txBody>
          <a:bodyPr/>
          <a:lstStyle/>
          <a:p>
            <a:pPr lvl="0" algn="just" rtl="1">
              <a:buFont typeface="Wingdings" panose="05000000000000000000" pitchFamily="2" charset="2"/>
              <a:buChar char="q"/>
            </a:pPr>
            <a:r>
              <a:rPr lang="fa-IR" dirty="0">
                <a:cs typeface="B Nazanin" panose="00000400000000000000" pitchFamily="2" charset="-78"/>
              </a:rPr>
              <a:t>شکل دادن و هدف گذاری شخصی را در سراسر طیف کانال های بازاریابی مانند بازاریابی تلفنی، بازاریابی با ایمیل، بازاریابی در رسانه های اجتماعی و پروژه های مدیریت کمپین ها اجرا کنید.</a:t>
            </a:r>
            <a:endParaRPr lang="en-US" dirty="0">
              <a:cs typeface="B Nazanin" panose="00000400000000000000" pitchFamily="2" charset="-78"/>
            </a:endParaRPr>
          </a:p>
          <a:p>
            <a:pPr lvl="0" algn="just" rtl="1">
              <a:buFont typeface="Wingdings" panose="05000000000000000000" pitchFamily="2" charset="2"/>
              <a:buChar char="q"/>
            </a:pPr>
            <a:r>
              <a:rPr lang="fa-IR" dirty="0">
                <a:cs typeface="B Nazanin" panose="00000400000000000000" pitchFamily="2" charset="-78"/>
              </a:rPr>
              <a:t>ترکیب مناسبی از محصولات و خدمات شرکت را در زمان درست برای هر مشتری قرار دهید.</a:t>
            </a:r>
            <a:endParaRPr lang="en-US" dirty="0">
              <a:cs typeface="B Nazanin" panose="00000400000000000000" pitchFamily="2" charset="-78"/>
            </a:endParaRPr>
          </a:p>
          <a:p>
            <a:pPr lvl="0" algn="just" rtl="1">
              <a:buFont typeface="Wingdings" panose="05000000000000000000" pitchFamily="2" charset="2"/>
              <a:buChar char="q"/>
            </a:pPr>
            <a:r>
              <a:rPr lang="fa-IR" dirty="0">
                <a:cs typeface="B Nazanin" panose="00000400000000000000" pitchFamily="2" charset="-78"/>
              </a:rPr>
              <a:t>بفهمید مشتری چه انجام می دهد و چه می خواهد، آن دانش را با اطلاعات محصول و خدمات و اندازه گیری موفقیت تطابق دهید</a:t>
            </a:r>
            <a:endParaRPr lang="en-US" dirty="0">
              <a:cs typeface="B Nazanin" panose="00000400000000000000" pitchFamily="2" charset="-78"/>
            </a:endParaRPr>
          </a:p>
          <a:p>
            <a:pPr algn="just" rtl="1">
              <a:buFont typeface="Wingdings" panose="05000000000000000000" pitchFamily="2" charset="2"/>
              <a:buChar char="q"/>
            </a:pPr>
            <a:endParaRPr lang="en-US" b="1" dirty="0">
              <a:cs typeface="B Nazanin" panose="00000400000000000000" pitchFamily="2" charset="-78"/>
            </a:endParaRPr>
          </a:p>
        </p:txBody>
      </p:sp>
    </p:spTree>
    <p:extLst>
      <p:ext uri="{BB962C8B-B14F-4D97-AF65-F5344CB8AC3E}">
        <p14:creationId xmlns:p14="http://schemas.microsoft.com/office/powerpoint/2010/main" val="344239417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
            </a:r>
            <a:br>
              <a:rPr lang="fa-IR" b="1" dirty="0" smtClean="0"/>
            </a:br>
            <a:r>
              <a:rPr lang="fa-IR" sz="3200" b="1" dirty="0" smtClean="0">
                <a:cs typeface="B Nazanin" panose="00000400000000000000" pitchFamily="2" charset="-78"/>
              </a:rPr>
              <a:t>فروش</a:t>
            </a:r>
            <a:r>
              <a:rPr lang="en-US" dirty="0"/>
              <a:t/>
            </a:r>
            <a:br>
              <a:rPr lang="en-US" dirty="0"/>
            </a:br>
            <a:endParaRPr lang="en-US" dirty="0"/>
          </a:p>
        </p:txBody>
      </p:sp>
      <p:sp>
        <p:nvSpPr>
          <p:cNvPr id="3" name="Content Placeholder 2"/>
          <p:cNvSpPr>
            <a:spLocks noGrp="1"/>
          </p:cNvSpPr>
          <p:nvPr>
            <p:ph idx="1"/>
          </p:nvPr>
        </p:nvSpPr>
        <p:spPr>
          <a:xfrm>
            <a:off x="1103312" y="2052918"/>
            <a:ext cx="8666989" cy="4195481"/>
          </a:xfrm>
        </p:spPr>
        <p:txBody>
          <a:bodyPr>
            <a:normAutofit/>
          </a:bodyPr>
          <a:lstStyle/>
          <a:p>
            <a:pPr lvl="0" algn="just" rtl="1">
              <a:buFont typeface="Wingdings" panose="05000000000000000000" pitchFamily="2" charset="2"/>
              <a:buChar char="q"/>
            </a:pPr>
            <a:r>
              <a:rPr lang="fa-IR" dirty="0">
                <a:cs typeface="B Nazanin" panose="00000400000000000000" pitchFamily="2" charset="-78"/>
              </a:rPr>
              <a:t>مطمعن شوید که </a:t>
            </a:r>
            <a:r>
              <a:rPr lang="fa-IR" dirty="0" smtClean="0">
                <a:cs typeface="B Nazanin" panose="00000400000000000000" pitchFamily="2" charset="-78"/>
              </a:rPr>
              <a:t>مشتری </a:t>
            </a:r>
            <a:r>
              <a:rPr lang="fa-IR" dirty="0">
                <a:cs typeface="B Nazanin" panose="00000400000000000000" pitchFamily="2" charset="-78"/>
              </a:rPr>
              <a:t>محصولات درست دریافت می کند.</a:t>
            </a:r>
            <a:endParaRPr lang="en-US" dirty="0">
              <a:cs typeface="B Nazanin" panose="00000400000000000000" pitchFamily="2" charset="-78"/>
            </a:endParaRPr>
          </a:p>
          <a:p>
            <a:pPr lvl="0" algn="just" rtl="1">
              <a:buFont typeface="Wingdings" panose="05000000000000000000" pitchFamily="2" charset="2"/>
              <a:buChar char="q"/>
            </a:pPr>
            <a:r>
              <a:rPr lang="fa-IR" dirty="0">
                <a:cs typeface="B Nazanin" panose="00000400000000000000" pitchFamily="2" charset="-78"/>
              </a:rPr>
              <a:t>مطمعن شوید فرآیندهای مربوط به فروش در داخل سازمان انجام می گیرد. این شامل موارد زیر خواهد بود</a:t>
            </a:r>
            <a:r>
              <a:rPr lang="fa-IR" dirty="0" smtClean="0">
                <a:cs typeface="B Nazanin" panose="00000400000000000000" pitchFamily="2" charset="-78"/>
              </a:rPr>
              <a:t>:</a:t>
            </a:r>
          </a:p>
          <a:p>
            <a:pPr lvl="1" algn="just" rtl="1">
              <a:buFont typeface="Wingdings" panose="05000000000000000000" pitchFamily="2" charset="2"/>
              <a:buChar char="ü"/>
            </a:pPr>
            <a:r>
              <a:rPr lang="fa-IR" dirty="0">
                <a:cs typeface="B Nazanin" panose="00000400000000000000" pitchFamily="2" charset="-78"/>
              </a:rPr>
              <a:t>مدیریت مشتری </a:t>
            </a:r>
            <a:endParaRPr lang="fa-IR" dirty="0" smtClean="0">
              <a:cs typeface="B Nazanin" panose="00000400000000000000" pitchFamily="2" charset="-78"/>
            </a:endParaRPr>
          </a:p>
          <a:p>
            <a:pPr lvl="1" algn="just" rtl="1">
              <a:buFont typeface="Wingdings" panose="05000000000000000000" pitchFamily="2" charset="2"/>
              <a:buChar char="ü"/>
            </a:pPr>
            <a:r>
              <a:rPr lang="fa-IR" dirty="0">
                <a:cs typeface="B Nazanin" panose="00000400000000000000" pitchFamily="2" charset="-78"/>
              </a:rPr>
              <a:t>پیکربندی فروش (برای پیکربندی محصولات، قیمت گذاری، غیره)</a:t>
            </a:r>
            <a:endParaRPr lang="en-US" dirty="0">
              <a:cs typeface="B Nazanin" panose="00000400000000000000" pitchFamily="2" charset="-78"/>
            </a:endParaRPr>
          </a:p>
          <a:p>
            <a:pPr lvl="1" algn="just" rtl="1">
              <a:buFont typeface="Wingdings" panose="05000000000000000000" pitchFamily="2" charset="2"/>
              <a:buChar char="ü"/>
            </a:pPr>
            <a:r>
              <a:rPr lang="fa-IR" dirty="0">
                <a:cs typeface="B Nazanin" panose="00000400000000000000" pitchFamily="2" charset="-78"/>
              </a:rPr>
              <a:t>مدیریت تماس</a:t>
            </a:r>
            <a:endParaRPr lang="en-US" dirty="0">
              <a:cs typeface="B Nazanin" panose="00000400000000000000" pitchFamily="2" charset="-78"/>
            </a:endParaRPr>
          </a:p>
          <a:p>
            <a:pPr lvl="1" algn="just" rtl="1">
              <a:buFont typeface="Wingdings" panose="05000000000000000000" pitchFamily="2" charset="2"/>
              <a:buChar char="ü"/>
            </a:pPr>
            <a:r>
              <a:rPr lang="fa-IR" dirty="0">
                <a:cs typeface="B Nazanin" panose="00000400000000000000" pitchFamily="2" charset="-78"/>
              </a:rPr>
              <a:t>مدیریت ارتباطات</a:t>
            </a:r>
            <a:endParaRPr lang="en-US" dirty="0">
              <a:cs typeface="B Nazanin" panose="00000400000000000000" pitchFamily="2" charset="-78"/>
            </a:endParaRPr>
          </a:p>
          <a:p>
            <a:pPr lvl="1" algn="just" rtl="1">
              <a:buFont typeface="Wingdings" panose="05000000000000000000" pitchFamily="2" charset="2"/>
              <a:buChar char="ü"/>
            </a:pPr>
            <a:r>
              <a:rPr lang="fa-IR" dirty="0">
                <a:cs typeface="B Nazanin" panose="00000400000000000000" pitchFamily="2" charset="-78"/>
              </a:rPr>
              <a:t>مدیریت تبلیغات</a:t>
            </a:r>
            <a:endParaRPr lang="en-US" dirty="0">
              <a:cs typeface="B Nazanin" panose="00000400000000000000" pitchFamily="2" charset="-78"/>
            </a:endParaRPr>
          </a:p>
          <a:p>
            <a:pPr lvl="1" algn="just" rtl="1">
              <a:buFont typeface="Wingdings" panose="05000000000000000000" pitchFamily="2" charset="2"/>
              <a:buChar char="ü"/>
            </a:pPr>
            <a:r>
              <a:rPr lang="fa-IR" dirty="0">
                <a:cs typeface="B Nazanin" panose="00000400000000000000" pitchFamily="2" charset="-78"/>
              </a:rPr>
              <a:t>اتوماسیون نیروی فروش (شامل منطقه)</a:t>
            </a:r>
            <a:endParaRPr lang="en-US" dirty="0">
              <a:cs typeface="B Nazanin" panose="00000400000000000000" pitchFamily="2" charset="-78"/>
            </a:endParaRPr>
          </a:p>
          <a:p>
            <a:pPr lvl="1" algn="just" rtl="1">
              <a:buFont typeface="Wingdings" panose="05000000000000000000" pitchFamily="2" charset="2"/>
              <a:buChar char="ü"/>
            </a:pPr>
            <a:r>
              <a:rPr lang="fa-IR" dirty="0">
                <a:cs typeface="B Nazanin" panose="00000400000000000000" pitchFamily="2" charset="-78"/>
              </a:rPr>
              <a:t>حسابرسی و رهبری سیستم های فروش</a:t>
            </a:r>
            <a:endParaRPr lang="en-US" dirty="0">
              <a:cs typeface="B Nazanin" panose="00000400000000000000" pitchFamily="2" charset="-78"/>
            </a:endParaRPr>
          </a:p>
          <a:p>
            <a:pPr algn="just" rtl="1">
              <a:buFont typeface="Wingdings" panose="05000000000000000000" pitchFamily="2" charset="2"/>
              <a:buChar char="q"/>
            </a:pPr>
            <a:endParaRPr lang="en-US" dirty="0">
              <a:cs typeface="B Nazanin" panose="00000400000000000000" pitchFamily="2" charset="-78"/>
            </a:endParaRPr>
          </a:p>
        </p:txBody>
      </p:sp>
    </p:spTree>
    <p:extLst>
      <p:ext uri="{BB962C8B-B14F-4D97-AF65-F5344CB8AC3E}">
        <p14:creationId xmlns:p14="http://schemas.microsoft.com/office/powerpoint/2010/main" val="12790545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142</TotalTime>
  <Words>2050</Words>
  <Application>Microsoft Office PowerPoint</Application>
  <PresentationFormat>Widescreen</PresentationFormat>
  <Paragraphs>158</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B Nazanin</vt:lpstr>
      <vt:lpstr>Century Gothic</vt:lpstr>
      <vt:lpstr>Courier New</vt:lpstr>
      <vt:lpstr>Ebrima</vt:lpstr>
      <vt:lpstr>Times New Roman</vt:lpstr>
      <vt:lpstr>Wingdings</vt:lpstr>
      <vt:lpstr>Wingdings 3</vt:lpstr>
      <vt:lpstr>Ion</vt:lpstr>
      <vt:lpstr>مدیریت ارتباط با مشتریان  ( CRM )</vt:lpstr>
      <vt:lpstr>PowerPoint Presentation</vt:lpstr>
      <vt:lpstr> فوائد یک CRM موثر :</vt:lpstr>
      <vt:lpstr>PowerPoint Presentation</vt:lpstr>
      <vt:lpstr> ارزش گذاری بر CRM </vt:lpstr>
      <vt:lpstr>PowerPoint Presentation</vt:lpstr>
      <vt:lpstr> پیاده سازی CRM</vt:lpstr>
      <vt:lpstr> بازاریابی </vt:lpstr>
      <vt:lpstr> فروش </vt:lpstr>
      <vt:lpstr>PowerPoint Presentation</vt:lpstr>
      <vt:lpstr> خدمات و اجرای خدمات </vt:lpstr>
      <vt:lpstr> خدماتی که توسط مشتری درخواست شده </vt:lpstr>
      <vt:lpstr>PowerPoint Presentation</vt:lpstr>
      <vt:lpstr> CRM اجتماعی</vt:lpstr>
      <vt:lpstr> CRM اجتماعی و پشتیبانی</vt:lpstr>
      <vt:lpstr> CRM اجتماعی و نظارت آنلاین</vt:lpstr>
      <vt:lpstr> سازمان های مشتری محور در مقابل سازمان های مشتری مدار</vt:lpstr>
      <vt:lpstr>PowerPoint Presentation</vt:lpstr>
      <vt:lpstr>PowerPoint Presentation</vt:lpstr>
      <vt:lpstr> راهنمای گام به گام اجرای یک استراتژی CRM</vt:lpstr>
      <vt:lpstr>PowerPoint Presentation</vt:lpstr>
      <vt:lpstr>PowerPoint Presentation</vt:lpstr>
      <vt:lpstr>PowerPoint Presentation</vt:lpstr>
      <vt:lpstr>PowerPoint Presentation</vt:lpstr>
      <vt:lpstr>PowerPoint Presentation</vt:lpstr>
      <vt:lpstr> ابزار تجارت</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مدیریت ارتباط با مشتریان  ( CRM )</dc:title>
  <dc:creator>Sinister</dc:creator>
  <cp:lastModifiedBy>Sinister</cp:lastModifiedBy>
  <cp:revision>17</cp:revision>
  <dcterms:created xsi:type="dcterms:W3CDTF">2015-11-19T10:17:15Z</dcterms:created>
  <dcterms:modified xsi:type="dcterms:W3CDTF">2015-12-10T17:53:53Z</dcterms:modified>
</cp:coreProperties>
</file>