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1652" autoAdjust="0"/>
  </p:normalViewPr>
  <p:slideViewPr>
    <p:cSldViewPr>
      <p:cViewPr>
        <p:scale>
          <a:sx n="80" d="100"/>
          <a:sy n="80" d="100"/>
        </p:scale>
        <p:origin x="-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C330C4F-FDA0-4188-A32F-50530819BB33}" type="datetimeFigureOut">
              <a:rPr lang="fa-IR" smtClean="0"/>
              <a:pPr/>
              <a:t>02/11/1439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4967E0-B0F9-4B41-B8FF-41EE0370744F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162198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967E0-B0F9-4B41-B8FF-41EE0370744F}" type="slidenum">
              <a:rPr lang="fa-IR" smtClean="0"/>
              <a:pPr/>
              <a:t>6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xmlns="" val="242652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10/31/2017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9752" y="1268760"/>
            <a:ext cx="3869970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600" dirty="0" smtClean="0">
                <a:solidFill>
                  <a:srgbClr val="97F83E"/>
                </a:solidFill>
                <a:latin typeface="110_Besmellah" pitchFamily="2" charset="0"/>
              </a:rPr>
              <a:t>&gt;</a:t>
            </a:r>
            <a:endParaRPr lang="en-US" sz="34600" dirty="0">
              <a:solidFill>
                <a:srgbClr val="97F83E"/>
              </a:solidFill>
              <a:latin typeface="110_Besmella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60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3768" y="1916832"/>
            <a:ext cx="439248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13800" dirty="0" smtClean="0">
                <a:solidFill>
                  <a:schemeClr val="bg1"/>
                </a:solidFill>
                <a:cs typeface="_MRT_Khodkar" pitchFamily="2" charset="-78"/>
              </a:rPr>
              <a:t>پایان</a:t>
            </a:r>
            <a:endParaRPr lang="en-US" sz="13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5517232"/>
            <a:ext cx="2914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sz="1200" b="1" dirty="0" smtClean="0">
                <a:solidFill>
                  <a:srgbClr val="FFC000"/>
                </a:solidFill>
                <a:cs typeface="B Titr" pitchFamily="2" charset="-78"/>
              </a:rPr>
              <a:t>تهیه‌ :   فاروق الیاسی</a:t>
            </a:r>
            <a:endParaRPr lang="fa-IR" sz="1200" b="1" dirty="0">
              <a:solidFill>
                <a:srgbClr val="FFC000"/>
              </a:solidFill>
              <a:cs typeface="B Titr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1200" b="1" dirty="0" smtClean="0">
                <a:solidFill>
                  <a:srgbClr val="FFC000"/>
                </a:solidFill>
                <a:cs typeface="B Titr" pitchFamily="2" charset="-78"/>
              </a:rPr>
              <a:t>تنظیم :  واحد پارسا دبیر ریاضی دبیرستانهای اشنویه</a:t>
            </a:r>
            <a:endParaRPr lang="en-US" sz="1200" b="1" dirty="0">
              <a:solidFill>
                <a:srgbClr val="FFC000"/>
              </a:solidFill>
              <a:latin typeface="Times New Roman" pitchFamily="18" charset="0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994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9240" y="2396186"/>
            <a:ext cx="7851648" cy="1828800"/>
          </a:xfrm>
        </p:spPr>
        <p:txBody>
          <a:bodyPr>
            <a:noAutofit/>
          </a:bodyPr>
          <a:lstStyle/>
          <a:p>
            <a:r>
              <a:rPr lang="en-US" sz="25000" dirty="0">
                <a:solidFill>
                  <a:srgbClr val="97F83E"/>
                </a:solidFill>
                <a:latin typeface="_MRT_Win2Farsi_1" pitchFamily="2" charset="0"/>
              </a:rPr>
              <a:t/>
            </a:r>
            <a:br>
              <a:rPr lang="en-US" sz="25000" dirty="0">
                <a:solidFill>
                  <a:srgbClr val="97F83E"/>
                </a:solidFill>
                <a:latin typeface="_MRT_Win2Farsi_1" pitchFamily="2" charset="0"/>
              </a:rPr>
            </a:br>
            <a:endParaRPr lang="fa-IR" sz="25000" dirty="0"/>
          </a:p>
        </p:txBody>
      </p:sp>
      <p:sp>
        <p:nvSpPr>
          <p:cNvPr id="4" name="Rectangle 3"/>
          <p:cNvSpPr/>
          <p:nvPr/>
        </p:nvSpPr>
        <p:spPr>
          <a:xfrm>
            <a:off x="3203848" y="5517232"/>
            <a:ext cx="2914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1200" b="1" dirty="0" smtClean="0">
                <a:solidFill>
                  <a:srgbClr val="FFC000"/>
                </a:solidFill>
                <a:cs typeface="B Titr" pitchFamily="2" charset="-78"/>
              </a:rPr>
              <a:t>تهیه‌ : فاروق الیاسی</a:t>
            </a:r>
            <a:endParaRPr lang="fa-IR" sz="1200" b="1" dirty="0">
              <a:solidFill>
                <a:srgbClr val="FFC000"/>
              </a:solidFill>
              <a:cs typeface="B Titr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1200" b="1" dirty="0" smtClean="0">
                <a:solidFill>
                  <a:srgbClr val="FFC000"/>
                </a:solidFill>
                <a:cs typeface="B Titr" pitchFamily="2" charset="-78"/>
              </a:rPr>
              <a:t>تنظیم :  واحد پارسا دبیر ریاضی دبیرستانهای اشنویه</a:t>
            </a:r>
            <a:endParaRPr lang="en-US" sz="1200" b="1" dirty="0">
              <a:solidFill>
                <a:srgbClr val="FFC000"/>
              </a:solidFill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7664" y="332656"/>
            <a:ext cx="6096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fa-IR" sz="2800" b="1" dirty="0">
                <a:solidFill>
                  <a:srgbClr val="FFFF00"/>
                </a:solidFill>
                <a:latin typeface="Times New Roman" pitchFamily="18" charset="0"/>
                <a:cs typeface="B Titr" pitchFamily="2" charset="-78"/>
              </a:rPr>
              <a:t>تفکّر و سواد رسانه‌ای </a:t>
            </a:r>
          </a:p>
          <a:p>
            <a:pPr algn="ctr" rtl="1">
              <a:lnSpc>
                <a:spcPct val="250000"/>
              </a:lnSpc>
            </a:pPr>
            <a:r>
              <a:rPr lang="fa-IR" sz="2800" b="1" dirty="0" smtClean="0">
                <a:solidFill>
                  <a:srgbClr val="FFFF00"/>
                </a:solidFill>
                <a:latin typeface="Times New Roman" pitchFamily="18" charset="0"/>
                <a:cs typeface="B Titr" pitchFamily="2" charset="-78"/>
              </a:rPr>
              <a:t>نظری </a:t>
            </a:r>
            <a:r>
              <a:rPr lang="fa-IR" sz="2800" b="1" dirty="0">
                <a:solidFill>
                  <a:srgbClr val="FFFF00"/>
                </a:solidFill>
                <a:latin typeface="Times New Roman" pitchFamily="18" charset="0"/>
                <a:cs typeface="B Titr" pitchFamily="2" charset="-78"/>
              </a:rPr>
              <a:t>، فنی و حرفه‌ای و کارو </a:t>
            </a:r>
            <a:r>
              <a:rPr lang="fa-IR" sz="2800" b="1" dirty="0" smtClean="0">
                <a:solidFill>
                  <a:srgbClr val="FFFF00"/>
                </a:solidFill>
                <a:latin typeface="Times New Roman" pitchFamily="18" charset="0"/>
                <a:cs typeface="B Titr" pitchFamily="2" charset="-78"/>
              </a:rPr>
              <a:t>دانش</a:t>
            </a:r>
          </a:p>
          <a:p>
            <a:pPr algn="ctr" rtl="1">
              <a:lnSpc>
                <a:spcPct val="250000"/>
              </a:lnSpc>
            </a:pPr>
            <a:r>
              <a:rPr lang="fa-IR" sz="1600" b="1" dirty="0" smtClean="0">
                <a:solidFill>
                  <a:srgbClr val="FFFF00"/>
                </a:solidFill>
                <a:latin typeface="Times New Roman" pitchFamily="18" charset="0"/>
                <a:cs typeface="B Titr" pitchFamily="2" charset="-78"/>
              </a:rPr>
              <a:t>َپایه </a:t>
            </a:r>
            <a:r>
              <a:rPr lang="fa-IR" sz="1600" b="1" dirty="0">
                <a:solidFill>
                  <a:srgbClr val="FFFF00"/>
                </a:solidFill>
                <a:latin typeface="Times New Roman" pitchFamily="18" charset="0"/>
                <a:cs typeface="B Titr" pitchFamily="2" charset="-78"/>
              </a:rPr>
              <a:t>دهم </a:t>
            </a:r>
          </a:p>
          <a:p>
            <a:pPr algn="ctr" rtl="1">
              <a:lnSpc>
                <a:spcPct val="250000"/>
              </a:lnSpc>
            </a:pPr>
            <a:r>
              <a:rPr lang="fa-IR" sz="1600" b="1" dirty="0" smtClean="0">
                <a:solidFill>
                  <a:srgbClr val="FFFF00"/>
                </a:solidFill>
                <a:latin typeface="Times New Roman" pitchFamily="18" charset="0"/>
                <a:cs typeface="B Titr" pitchFamily="2" charset="-78"/>
              </a:rPr>
              <a:t>کلیه‌ی رشته‌ها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3268" y="4581128"/>
            <a:ext cx="2739853" cy="6809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fa-IR" b="1" dirty="0" smtClean="0">
                <a:latin typeface="Times New Roman" pitchFamily="18" charset="0"/>
                <a:cs typeface="B Titr" pitchFamily="2" charset="-78"/>
              </a:rPr>
              <a:t>درس 4 : تصاویر </a:t>
            </a:r>
            <a:r>
              <a:rPr lang="fa-IR" b="1" dirty="0">
                <a:latin typeface="Times New Roman" pitchFamily="18" charset="0"/>
                <a:cs typeface="B Titr" pitchFamily="2" charset="-78"/>
              </a:rPr>
              <a:t>معصوم نیستند!</a:t>
            </a:r>
            <a:endParaRPr lang="en-US" b="1" dirty="0">
              <a:latin typeface="Times New Roman" pitchFamily="18" charset="0"/>
              <a:cs typeface="B Titr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59832" y="3866584"/>
            <a:ext cx="3312368" cy="642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r>
              <a:rPr lang="fa-IR" sz="2000" dirty="0" smtClean="0">
                <a:solidFill>
                  <a:schemeClr val="tx1"/>
                </a:solidFill>
                <a:cs typeface="B Titr" pitchFamily="2" charset="-78"/>
              </a:rPr>
              <a:t>فصل2: فنون خلق پیام رسانه‌ای</a:t>
            </a:r>
            <a:endParaRPr lang="fa-IR" sz="2000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550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62414"/>
            <a:ext cx="8712968" cy="4670842"/>
          </a:xfr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50000"/>
              </a:lnSpc>
              <a:buSzPct val="94000"/>
              <a:buNone/>
            </a:pPr>
            <a:r>
              <a:rPr lang="fa-IR" sz="3200" dirty="0">
                <a:solidFill>
                  <a:srgbClr val="FF0066"/>
                </a:solidFill>
                <a:latin typeface="Arabic Typesetting" pitchFamily="66" charset="-78"/>
                <a:cs typeface="B Nazanin" pitchFamily="2" charset="-78"/>
                <a:sym typeface="Wingdings 2"/>
              </a:rPr>
              <a:t> از </a:t>
            </a:r>
            <a:r>
              <a:rPr lang="fa-IR" sz="3200" dirty="0" smtClean="0">
                <a:solidFill>
                  <a:srgbClr val="FF0066"/>
                </a:solidFill>
                <a:latin typeface="Arabic Typesetting" pitchFamily="66" charset="-78"/>
                <a:cs typeface="B Nazanin" pitchFamily="2" charset="-78"/>
                <a:sym typeface="Wingdings 2"/>
              </a:rPr>
              <a:t>چه فنونی برای جلب توجه مخاطب استفاده شده است؟</a:t>
            </a:r>
          </a:p>
          <a:p>
            <a:pPr marL="0" indent="0" algn="l">
              <a:lnSpc>
                <a:spcPct val="150000"/>
              </a:lnSpc>
              <a:buSzPct val="94000"/>
              <a:buNone/>
            </a:pPr>
            <a:r>
              <a:rPr lang="fa-IR" sz="3200" dirty="0" smtClean="0">
                <a:solidFill>
                  <a:srgbClr val="FFFF00"/>
                </a:solidFill>
                <a:latin typeface="Arabic Typesetting" pitchFamily="66" charset="-78"/>
                <a:cs typeface="B Nazanin" pitchFamily="2" charset="-78"/>
                <a:sym typeface="Wingdings 2"/>
              </a:rPr>
              <a:t>   چه کسی این پیام را تولید کرده است؟</a:t>
            </a:r>
          </a:p>
          <a:p>
            <a:pPr algn="l">
              <a:lnSpc>
                <a:spcPct val="150000"/>
              </a:lnSpc>
              <a:buFont typeface="Wingdings 2"/>
              <a:buChar char="P"/>
            </a:pPr>
            <a:r>
              <a:rPr lang="fa-IR" sz="3200" dirty="0" smtClean="0">
                <a:solidFill>
                  <a:srgbClr val="92D050"/>
                </a:solidFill>
                <a:latin typeface="Arabic Typesetting" pitchFamily="66" charset="-78"/>
                <a:cs typeface="B Nazanin" pitchFamily="2" charset="-78"/>
                <a:sym typeface="Wingdings 2"/>
              </a:rPr>
              <a:t>چرا این پیام فرستاده شده است؟</a:t>
            </a:r>
          </a:p>
          <a:p>
            <a:pPr algn="l">
              <a:lnSpc>
                <a:spcPct val="150000"/>
              </a:lnSpc>
              <a:buFont typeface="Wingdings 2"/>
              <a:buChar char="P"/>
            </a:pPr>
            <a:endParaRPr lang="fa-IR" sz="1700" dirty="0" smtClean="0">
              <a:solidFill>
                <a:srgbClr val="92D050"/>
              </a:solidFill>
              <a:latin typeface="Arabic Typesetting" pitchFamily="66" charset="-78"/>
              <a:cs typeface="B Nazanin" pitchFamily="2" charset="-78"/>
              <a:sym typeface="Wingdings 2"/>
            </a:endParaRPr>
          </a:p>
          <a:p>
            <a:pPr algn="l">
              <a:lnSpc>
                <a:spcPct val="150000"/>
              </a:lnSpc>
              <a:buFont typeface="Wingdings 2" pitchFamily="18" charset="2"/>
              <a:buChar char="P"/>
            </a:pPr>
            <a:r>
              <a:rPr lang="fa-IR" sz="3200" dirty="0" smtClean="0">
                <a:solidFill>
                  <a:srgbClr val="FFFF00"/>
                </a:solidFill>
                <a:latin typeface="Arabic Typesetting" pitchFamily="66" charset="-78"/>
                <a:cs typeface="B Nazanin" pitchFamily="2" charset="-78"/>
                <a:sym typeface="Wingdings 2"/>
              </a:rPr>
              <a:t>چطور افراد مختلف این پیام را متفاوت درک می کنند؟</a:t>
            </a:r>
          </a:p>
          <a:p>
            <a:pPr algn="just">
              <a:lnSpc>
                <a:spcPct val="150000"/>
              </a:lnSpc>
              <a:buFont typeface="Wingdings 2"/>
              <a:buChar char="P"/>
            </a:pPr>
            <a:r>
              <a:rPr lang="fa-IR" sz="3200" dirty="0" smtClean="0">
                <a:solidFill>
                  <a:srgbClr val="92D050"/>
                </a:solidFill>
                <a:latin typeface="Arabic Typesetting" pitchFamily="66" charset="-78"/>
                <a:cs typeface="B Nazanin" pitchFamily="2" charset="-78"/>
              </a:rPr>
              <a:t>چه سبک زندگی، ارزش‌ها و نظریاتی در این پیام ارائه شده یا از آن حذف شده است؟</a:t>
            </a:r>
            <a:endParaRPr lang="fa-IR" sz="3200" dirty="0">
              <a:solidFill>
                <a:srgbClr val="92D050"/>
              </a:solidFill>
              <a:cs typeface="B Nazanin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193" b="96930" l="6047" r="962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376264" cy="254169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6021288"/>
            <a:ext cx="2448272" cy="1358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تصاویر </a:t>
            </a:r>
            <a:r>
              <a:rPr lang="fa-IR" b="1" dirty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معصوم نیستند</a:t>
            </a: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! (3)</a:t>
            </a:r>
          </a:p>
          <a:p>
            <a:pPr algn="ctr" rtl="1">
              <a:lnSpc>
                <a:spcPct val="250000"/>
              </a:lnSpc>
            </a:pPr>
            <a:endParaRPr lang="en-US" b="1" dirty="0">
              <a:solidFill>
                <a:srgbClr val="FFFF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08104" y="194176"/>
            <a:ext cx="3312368" cy="642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800" dirty="0" smtClean="0">
                <a:solidFill>
                  <a:schemeClr val="bg1"/>
                </a:solidFill>
                <a:cs typeface="B Titr" pitchFamily="2" charset="-78"/>
              </a:rPr>
              <a:t>فنون خلق پیام رسانه‌ای!</a:t>
            </a:r>
            <a:endParaRPr lang="fa-IR" sz="28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626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40421">
            <a:off x="3447476" y="2339192"/>
            <a:ext cx="2104096" cy="2060155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0" y="4111243"/>
            <a:ext cx="9144000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400" dirty="0" smtClean="0">
                <a:solidFill>
                  <a:schemeClr val="bg1"/>
                </a:solidFill>
                <a:latin typeface="Arabic Typesetting" pitchFamily="66" charset="-78"/>
                <a:cs typeface="B Roya" pitchFamily="2" charset="-78"/>
              </a:rPr>
              <a:t>تصویر در نگاه اوّل، چه پیامی را به بیننده انتقال می‌دهد؟</a:t>
            </a:r>
          </a:p>
          <a:p>
            <a:r>
              <a:rPr lang="fa-IR" sz="2400" dirty="0" smtClean="0">
                <a:solidFill>
                  <a:schemeClr val="bg1"/>
                </a:solidFill>
                <a:latin typeface="Arabic Typesetting" pitchFamily="66" charset="-78"/>
                <a:cs typeface="B Roya" pitchFamily="2" charset="-78"/>
              </a:rPr>
              <a:t>چه احساساتی را در وی بر می انگیزاند؟</a:t>
            </a:r>
          </a:p>
          <a:p>
            <a:r>
              <a:rPr lang="fa-IR" sz="2400" dirty="0" smtClean="0">
                <a:solidFill>
                  <a:schemeClr val="bg1"/>
                </a:solidFill>
                <a:latin typeface="Arabic Typesetting" pitchFamily="66" charset="-78"/>
                <a:cs typeface="B Roya" pitchFamily="2" charset="-78"/>
              </a:rPr>
              <a:t>چه تصویری از سربازان عراقی و آمریکایی ارائه می‌کند؟</a:t>
            </a:r>
          </a:p>
          <a:p>
            <a:r>
              <a:rPr lang="fa-IR" sz="2400" dirty="0" smtClean="0">
                <a:solidFill>
                  <a:schemeClr val="bg1"/>
                </a:solidFill>
                <a:latin typeface="Arabic Typesetting" pitchFamily="66" charset="-78"/>
                <a:cs typeface="B Roya" pitchFamily="2" charset="-78"/>
              </a:rPr>
              <a:t>در نهایت، بیننده دیدگاهش نسبت به نقش امریکا درجنگ عراق، مثبت خواهد بود یا منفی؟</a:t>
            </a:r>
          </a:p>
          <a:p>
            <a:r>
              <a:rPr lang="fa-IR" sz="2400" dirty="0" smtClean="0">
                <a:solidFill>
                  <a:schemeClr val="bg1"/>
                </a:solidFill>
                <a:latin typeface="Arabic Typesetting" pitchFamily="66" charset="-78"/>
                <a:cs typeface="B Roya" pitchFamily="2" charset="-78"/>
              </a:rPr>
              <a:t>سپس پاسخ‌های دو گروه را با یکدیگر و تصویر وسط مقایسه کنید.</a:t>
            </a:r>
            <a:endParaRPr lang="fa-IR" sz="2400" dirty="0">
              <a:solidFill>
                <a:schemeClr val="bg1"/>
              </a:solidFill>
              <a:latin typeface="Arabic Typesetting" pitchFamily="66" charset="-78"/>
              <a:cs typeface="B Roya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11760" y="1268760"/>
            <a:ext cx="4248472" cy="108012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fa-IR" sz="2400" dirty="0" smtClean="0">
                <a:solidFill>
                  <a:srgbClr val="FFFF00"/>
                </a:solidFill>
                <a:cs typeface="2  Karim" pitchFamily="2" charset="-78"/>
              </a:rPr>
              <a:t>تصویر سمت راست و چپ را جداگانه به صورت دو گروه بررسی و به پرسش های زیر پاسخ دهید.</a:t>
            </a:r>
            <a:endParaRPr lang="fa-IR" sz="2400" dirty="0">
              <a:solidFill>
                <a:srgbClr val="FFFF00"/>
              </a:solidFill>
              <a:cs typeface="2  Karim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5213" y="692696"/>
            <a:ext cx="1726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rgbClr val="00B050"/>
                </a:solidFill>
                <a:latin typeface="Arabic Typesetting" pitchFamily="66" charset="-78"/>
                <a:cs typeface="B Titr" pitchFamily="2" charset="-78"/>
              </a:rPr>
              <a:t> درس چهار: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9672" y="694100"/>
            <a:ext cx="4809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chemeClr val="bg1"/>
                </a:solidFill>
                <a:latin typeface="Arabic Typesetting" pitchFamily="66" charset="-78"/>
                <a:cs typeface="B Nazanin" pitchFamily="2" charset="-78"/>
              </a:rPr>
              <a:t>تصاویر</a:t>
            </a:r>
            <a:r>
              <a:rPr lang="fa-IR" sz="2800" b="1" dirty="0">
                <a:solidFill>
                  <a:srgbClr val="FF0000"/>
                </a:solidFill>
                <a:latin typeface="Arabic Typesetting" pitchFamily="66" charset="-78"/>
                <a:cs typeface="B Nazanin" pitchFamily="2" charset="-78"/>
              </a:rPr>
              <a:t> معصوم </a:t>
            </a:r>
            <a:r>
              <a:rPr lang="fa-IR" sz="2800" b="1" dirty="0" smtClean="0">
                <a:solidFill>
                  <a:schemeClr val="bg1"/>
                </a:solidFill>
                <a:latin typeface="Arabic Typesetting" pitchFamily="66" charset="-78"/>
                <a:cs typeface="B Nazanin" pitchFamily="2" charset="-78"/>
              </a:rPr>
              <a:t>نیستند </a:t>
            </a:r>
            <a:r>
              <a:rPr lang="fa-IR" sz="2800" b="1" dirty="0" smtClean="0">
                <a:solidFill>
                  <a:srgbClr val="FF0000"/>
                </a:solidFill>
                <a:latin typeface="Arabic Typesetting" pitchFamily="66" charset="-78"/>
                <a:cs typeface="B Nazanin" pitchFamily="2" charset="-78"/>
              </a:rPr>
              <a:t>!</a:t>
            </a:r>
            <a:r>
              <a:rPr lang="fa-IR" sz="1200" b="1" dirty="0" smtClean="0">
                <a:solidFill>
                  <a:schemeClr val="bg1"/>
                </a:solidFill>
                <a:latin typeface="Arabic Typesetting" pitchFamily="66" charset="-78"/>
                <a:cs typeface="B Nazanin" pitchFamily="2" charset="-78"/>
              </a:rPr>
              <a:t>(لن مستر من)جنگ طوفان صحرا)</a:t>
            </a:r>
            <a:endParaRPr lang="fa-IR" sz="1400" b="1" dirty="0">
              <a:solidFill>
                <a:schemeClr val="bg1"/>
              </a:solidFill>
              <a:cs typeface="B Nazanin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340768"/>
            <a:ext cx="1231007" cy="2719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1336794"/>
            <a:ext cx="1259916" cy="25242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9512" y="6021288"/>
            <a:ext cx="2448272" cy="1358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تصاویر </a:t>
            </a:r>
            <a:r>
              <a:rPr lang="fa-IR" b="1" dirty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معصوم نیستند</a:t>
            </a: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! (4)</a:t>
            </a:r>
          </a:p>
          <a:p>
            <a:pPr algn="ctr" rtl="1">
              <a:lnSpc>
                <a:spcPct val="250000"/>
              </a:lnSpc>
            </a:pPr>
            <a:endParaRPr lang="en-US" b="1" dirty="0">
              <a:solidFill>
                <a:srgbClr val="FFFF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08104" y="-171400"/>
            <a:ext cx="3312368" cy="642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فنون خلق پیام رسانه‌ای</a:t>
            </a:r>
            <a:endParaRPr lang="fa-IR" sz="20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0" name="Left-Right Arrow 9"/>
          <p:cNvSpPr/>
          <p:nvPr/>
        </p:nvSpPr>
        <p:spPr>
          <a:xfrm>
            <a:off x="2267744" y="1108184"/>
            <a:ext cx="4680520" cy="1744752"/>
          </a:xfrm>
          <a:prstGeom prst="left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613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  <p:bldP spid="3" grpId="0"/>
      <p:bldP spid="6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720" y="980728"/>
            <a:ext cx="6660232" cy="720080"/>
          </a:xfrm>
        </p:spPr>
        <p:txBody>
          <a:bodyPr>
            <a:norm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  <a:latin typeface="AmuzehNewNormalPS"/>
                <a:sym typeface="Wingdings 2"/>
              </a:rPr>
              <a:t></a:t>
            </a:r>
            <a:r>
              <a:rPr lang="fa-IR" sz="2800" dirty="0" smtClean="0">
                <a:solidFill>
                  <a:srgbClr val="FFC000"/>
                </a:solidFill>
                <a:latin typeface="AmuzehNewNormalPS"/>
                <a:sym typeface="Wingdings 2"/>
              </a:rPr>
              <a:t>در بازنمایی </a:t>
            </a:r>
            <a:r>
              <a:rPr lang="fa-IR" sz="2800" dirty="0" smtClean="0">
                <a:solidFill>
                  <a:srgbClr val="FFC000"/>
                </a:solidFill>
                <a:latin typeface="AmuzehNewNormalPS"/>
              </a:rPr>
              <a:t>پیام رسانه‌ای، </a:t>
            </a:r>
            <a:r>
              <a:rPr lang="fa-IR" sz="2800" dirty="0">
                <a:solidFill>
                  <a:srgbClr val="FFC000"/>
                </a:solidFill>
                <a:latin typeface="AmuzehNewNormalPS"/>
              </a:rPr>
              <a:t>ضد واقعیت یا کاریکاتوری </a:t>
            </a:r>
            <a:r>
              <a:rPr lang="fa-IR" sz="2800" dirty="0" smtClean="0">
                <a:solidFill>
                  <a:srgbClr val="FFC000"/>
                </a:solidFill>
                <a:latin typeface="AmuzehNewNormalPS"/>
              </a:rPr>
              <a:t>از آن نیست!</a:t>
            </a:r>
            <a:endParaRPr lang="fa-IR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7565" y="2780928"/>
            <a:ext cx="4538891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000" dirty="0" smtClean="0">
                <a:solidFill>
                  <a:schemeClr val="bg1"/>
                </a:solidFill>
                <a:cs typeface="B Titr" pitchFamily="2" charset="-78"/>
                <a:sym typeface="Wingdings 2"/>
              </a:rPr>
              <a:t></a:t>
            </a:r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دیدن فیلم </a:t>
            </a:r>
            <a:r>
              <a:rPr lang="fa-IR" sz="3200" dirty="0" smtClean="0">
                <a:solidFill>
                  <a:srgbClr val="FF0000"/>
                </a:solidFill>
                <a:cs typeface="_MRT_Khodkar" pitchFamily="2" charset="-78"/>
              </a:rPr>
              <a:t>«رویای روزانه». </a:t>
            </a:r>
            <a:endParaRPr lang="fa-IR" sz="3200" dirty="0">
              <a:cs typeface="_MRT_Khodkar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04036">
            <a:off x="391659" y="2674567"/>
            <a:ext cx="2707329" cy="1881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438156">
            <a:off x="1611374" y="4756844"/>
            <a:ext cx="2325720" cy="1870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475657" y="3212976"/>
            <a:ext cx="7272808" cy="273630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r" rtl="1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r" rtl="1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r" rtl="1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r" rtl="1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r" rtl="1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r" rtl="1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rtl="1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r" rtl="1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20000"/>
              </a:lnSpc>
              <a:buFont typeface="Wingdings 2"/>
              <a:buNone/>
            </a:pPr>
            <a:r>
              <a:rPr lang="fa-IR" sz="1600" dirty="0" smtClean="0">
                <a:solidFill>
                  <a:srgbClr val="00B050"/>
                </a:solidFill>
                <a:cs typeface="B Titr" pitchFamily="2" charset="-78"/>
                <a:sym typeface="Wingdings 2"/>
              </a:rPr>
              <a:t>نمونه‌هایی از بازنمایی: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fa-IR" sz="1600" b="1" dirty="0">
                <a:solidFill>
                  <a:srgbClr val="FFFF00"/>
                </a:solidFill>
                <a:cs typeface="B Nazanin" pitchFamily="2" charset="-78"/>
                <a:sym typeface="Wingdings 2"/>
              </a:rPr>
              <a:t> </a:t>
            </a:r>
            <a:r>
              <a:rPr lang="fa-IR" sz="1600" b="1" dirty="0" smtClean="0">
                <a:solidFill>
                  <a:srgbClr val="FFFF00"/>
                </a:solidFill>
                <a:cs typeface="B Nazanin" pitchFamily="2" charset="-78"/>
                <a:sym typeface="Wingdings 2"/>
              </a:rPr>
              <a:t> شخصیت شناسی حیوانات 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fa-IR" sz="1600" b="1" dirty="0">
                <a:solidFill>
                  <a:srgbClr val="FFFF00"/>
                </a:solidFill>
                <a:cs typeface="B Nazanin" pitchFamily="2" charset="-78"/>
                <a:sym typeface="Wingdings 2"/>
              </a:rPr>
              <a:t> </a:t>
            </a:r>
            <a:r>
              <a:rPr lang="fa-IR" sz="1600" b="1" dirty="0" smtClean="0">
                <a:solidFill>
                  <a:srgbClr val="FFFF00"/>
                </a:solidFill>
                <a:cs typeface="B Nazanin" pitchFamily="2" charset="-78"/>
                <a:sym typeface="Wingdings 2"/>
              </a:rPr>
              <a:t> تصور مخاطبان از حیوانات داستانی ، نوع تأثیر بر نوع مخاطب (رده‌سنی، نوع نحصیلات و جنسیت...)</a:t>
            </a:r>
          </a:p>
          <a:p>
            <a:pPr marL="0" indent="0">
              <a:lnSpc>
                <a:spcPct val="220000"/>
              </a:lnSpc>
              <a:buNone/>
            </a:pPr>
            <a:r>
              <a:rPr lang="fa-IR" sz="1600" b="1" dirty="0">
                <a:solidFill>
                  <a:srgbClr val="FFFF00"/>
                </a:solidFill>
                <a:cs typeface="B Nazanin" pitchFamily="2" charset="-78"/>
                <a:sym typeface="Wingdings 2"/>
              </a:rPr>
              <a:t> </a:t>
            </a:r>
            <a:r>
              <a:rPr lang="fa-IR" sz="1600" b="1" dirty="0" smtClean="0">
                <a:solidFill>
                  <a:srgbClr val="FFFF00"/>
                </a:solidFill>
                <a:cs typeface="B Nazanin" pitchFamily="2" charset="-78"/>
                <a:sym typeface="Wingdings 2"/>
              </a:rPr>
              <a:t> بحث رستم در افسانه ‌ی شاهنامه فردوسی و در واقعیت</a:t>
            </a:r>
            <a:endParaRPr lang="fa-IR" sz="28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496" y="6021288"/>
            <a:ext cx="2448272" cy="1358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تصاویر </a:t>
            </a:r>
            <a:r>
              <a:rPr lang="fa-IR" b="1" dirty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معصوم نیستند</a:t>
            </a: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! (5)</a:t>
            </a:r>
          </a:p>
          <a:p>
            <a:pPr algn="ctr" rtl="1">
              <a:lnSpc>
                <a:spcPct val="250000"/>
              </a:lnSpc>
            </a:pPr>
            <a:endParaRPr lang="en-US" b="1" dirty="0">
              <a:solidFill>
                <a:srgbClr val="FFFF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508104" y="-171400"/>
            <a:ext cx="3312368" cy="642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فنون خلق پیام رسانه‌ای</a:t>
            </a:r>
            <a:endParaRPr lang="fa-IR" sz="20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43808" y="620688"/>
            <a:ext cx="5796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rgbClr val="FF004D"/>
                </a:solidFill>
                <a:latin typeface="AmuzehNewNormalPS"/>
                <a:cs typeface="B Titr" pitchFamily="2" charset="-78"/>
              </a:rPr>
              <a:t>بازنمایی</a:t>
            </a:r>
            <a:r>
              <a:rPr lang="fa-IR" sz="2400" dirty="0">
                <a:solidFill>
                  <a:schemeClr val="bg1"/>
                </a:solidFill>
                <a:latin typeface="AmuzehNewNormalPS"/>
              </a:rPr>
              <a:t> </a:t>
            </a:r>
            <a:r>
              <a:rPr lang="fa-IR" sz="2800" dirty="0">
                <a:solidFill>
                  <a:schemeClr val="bg1"/>
                </a:solidFill>
                <a:latin typeface="AmuzehNewNormalPS"/>
                <a:cs typeface="B Nazanin" pitchFamily="2" charset="-78"/>
              </a:rPr>
              <a:t>یعنی نشان دادن واقعیت به شکلی خاص.</a:t>
            </a:r>
            <a:br>
              <a:rPr lang="fa-IR" sz="2800" dirty="0">
                <a:solidFill>
                  <a:schemeClr val="bg1"/>
                </a:solidFill>
                <a:latin typeface="AmuzehNewNormalPS"/>
                <a:cs typeface="B Nazanin" pitchFamily="2" charset="-78"/>
              </a:rPr>
            </a:br>
            <a:endParaRPr lang="en-US" sz="2800" dirty="0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1731729"/>
            <a:ext cx="8208912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b="1" dirty="0" smtClean="0">
                <a:solidFill>
                  <a:srgbClr val="92D050"/>
                </a:solidFill>
                <a:latin typeface="AmuzehNewNormalPS"/>
                <a:cs typeface="B Nazanin" pitchFamily="2" charset="-78"/>
                <a:sym typeface="Wingdings 2"/>
              </a:rPr>
              <a:t></a:t>
            </a:r>
            <a:r>
              <a:rPr lang="fa-IR" sz="2000" b="1" dirty="0">
                <a:solidFill>
                  <a:schemeClr val="bg1"/>
                </a:solidFill>
                <a:latin typeface="AmuzehNewNormalPS"/>
                <a:cs typeface="B Nazanin" pitchFamily="2" charset="-78"/>
              </a:rPr>
              <a:t>رسانه می‌کوشد ارائه و ارسال ‌تفسیر و تحلیل از واقعیت مورد نظر، به طور آشکار و پنهان به ذهن مخاطبان(بدون احساس تفاوتی بین این دو)</a:t>
            </a: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01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285384" cy="648072"/>
          </a:xfrm>
        </p:spPr>
        <p:txBody>
          <a:bodyPr>
            <a:normAutofit/>
          </a:bodyPr>
          <a:lstStyle/>
          <a:p>
            <a:pPr algn="ctr"/>
            <a:r>
              <a:rPr lang="fa-IR" sz="2400" dirty="0">
                <a:cs typeface="B Titr" pitchFamily="2" charset="-78"/>
              </a:rPr>
              <a:t>انگلیسی زبان یعنی خوشبخت و </a:t>
            </a:r>
            <a:r>
              <a:rPr lang="fa-IR" sz="2400" dirty="0" smtClean="0">
                <a:cs typeface="B Titr" pitchFamily="2" charset="-78"/>
              </a:rPr>
              <a:t>خوشحال!</a:t>
            </a:r>
            <a:endParaRPr lang="fa-IR" sz="2400" dirty="0"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 در فیلم‌های هالیوودی: تأثیردرضمیر ناخودآگاه </a:t>
            </a:r>
            <a:r>
              <a:rPr lang="fa-IR" sz="2800" dirty="0">
                <a:solidFill>
                  <a:schemeClr val="bg1"/>
                </a:solidFill>
                <a:cs typeface="B Kamran" pitchFamily="2" charset="-78"/>
              </a:rPr>
              <a:t>مخاطبان خود </a:t>
            </a:r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که انگلیسی‌زبانان </a:t>
            </a:r>
            <a:r>
              <a:rPr lang="fa-IR" sz="2800" dirty="0">
                <a:solidFill>
                  <a:schemeClr val="bg1"/>
                </a:solidFill>
                <a:cs typeface="B Kamran" pitchFamily="2" charset="-78"/>
              </a:rPr>
              <a:t>عموماً </a:t>
            </a:r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شاد</a:t>
            </a:r>
            <a:r>
              <a:rPr lang="fa-IR" sz="2800" dirty="0">
                <a:solidFill>
                  <a:schemeClr val="bg1"/>
                </a:solidFill>
                <a:cs typeface="B Kamran" pitchFamily="2" charset="-78"/>
              </a:rPr>
              <a:t>، خوشبخت و کاملاً در </a:t>
            </a:r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رفاه! </a:t>
            </a:r>
          </a:p>
          <a:p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 شخصیت‌های </a:t>
            </a:r>
            <a:r>
              <a:rPr lang="fa-IR" sz="2800" dirty="0">
                <a:solidFill>
                  <a:schemeClr val="bg1"/>
                </a:solidFill>
                <a:cs typeface="B Kamran" pitchFamily="2" charset="-78"/>
              </a:rPr>
              <a:t>متون </a:t>
            </a:r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این گونه رسانه‌ها</a:t>
            </a:r>
            <a:r>
              <a:rPr lang="fa-IR" sz="2800" dirty="0">
                <a:solidFill>
                  <a:schemeClr val="bg1"/>
                </a:solidFill>
                <a:cs typeface="B Kamran" pitchFamily="2" charset="-78"/>
              </a:rPr>
              <a:t>، بیشتر اوقات در </a:t>
            </a:r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حال سرگرمی</a:t>
            </a:r>
            <a:r>
              <a:rPr lang="fa-IR" sz="2800" dirty="0">
                <a:solidFill>
                  <a:schemeClr val="bg1"/>
                </a:solidFill>
                <a:cs typeface="B Kamran" pitchFamily="2" charset="-78"/>
              </a:rPr>
              <a:t>، تفریح و استراحت هستند و </a:t>
            </a:r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البتّه در </a:t>
            </a:r>
            <a:r>
              <a:rPr lang="fa-IR" sz="2800" dirty="0">
                <a:solidFill>
                  <a:schemeClr val="bg1"/>
                </a:solidFill>
                <a:cs typeface="B Kamran" pitchFamily="2" charset="-78"/>
              </a:rPr>
              <a:t>موقع کار نیز جدی و منظّم و </a:t>
            </a:r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قانون مدار </a:t>
            </a:r>
            <a:r>
              <a:rPr lang="fa-IR" sz="2800" dirty="0">
                <a:solidFill>
                  <a:schemeClr val="bg1"/>
                </a:solidFill>
                <a:cs typeface="B Kamran" pitchFamily="2" charset="-78"/>
              </a:rPr>
              <a:t>و کاملاً موفّق</a:t>
            </a:r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.</a:t>
            </a:r>
          </a:p>
          <a:p>
            <a:r>
              <a:rPr lang="fa-IR" sz="2800" dirty="0" smtClean="0">
                <a:solidFill>
                  <a:srgbClr val="FFC000"/>
                </a:solidFill>
                <a:cs typeface="B Kamran" pitchFamily="2" charset="-78"/>
              </a:rPr>
              <a:t>سئوال: آیا بازنمایی </a:t>
            </a:r>
            <a:r>
              <a:rPr lang="fa-IR" sz="2800" dirty="0">
                <a:solidFill>
                  <a:srgbClr val="FFC000"/>
                </a:solidFill>
                <a:cs typeface="B Kamran" pitchFamily="2" charset="-78"/>
              </a:rPr>
              <a:t>به شکل تصادفی اتّفاق افتاده است</a:t>
            </a:r>
            <a:r>
              <a:rPr lang="fa-IR" sz="2800" dirty="0" smtClean="0">
                <a:solidFill>
                  <a:srgbClr val="FFC000"/>
                </a:solidFill>
                <a:cs typeface="B Kamran" pitchFamily="2" charset="-78"/>
              </a:rPr>
              <a:t>؟</a:t>
            </a:r>
          </a:p>
          <a:p>
            <a:r>
              <a:rPr lang="fa-IR" sz="2800" dirty="0" smtClean="0">
                <a:solidFill>
                  <a:srgbClr val="FFC000"/>
                </a:solidFill>
                <a:cs typeface="B Kamran" pitchFamily="2" charset="-78"/>
              </a:rPr>
              <a:t>سئوال: چه </a:t>
            </a:r>
            <a:r>
              <a:rPr lang="fa-IR" sz="2800" dirty="0">
                <a:solidFill>
                  <a:srgbClr val="FFC000"/>
                </a:solidFill>
                <a:cs typeface="B Kamran" pitchFamily="2" charset="-78"/>
              </a:rPr>
              <a:t>دلایل احتمالی دیگری را </a:t>
            </a:r>
            <a:r>
              <a:rPr lang="fa-IR" sz="2800" dirty="0" smtClean="0">
                <a:solidFill>
                  <a:srgbClr val="FFC000"/>
                </a:solidFill>
                <a:cs typeface="B Kamran" pitchFamily="2" charset="-78"/>
              </a:rPr>
              <a:t>می‌توانید برای اینگونه </a:t>
            </a:r>
            <a:r>
              <a:rPr lang="fa-IR" sz="2800" dirty="0">
                <a:solidFill>
                  <a:srgbClr val="FFC000"/>
                </a:solidFill>
                <a:cs typeface="B Kamran" pitchFamily="2" charset="-78"/>
              </a:rPr>
              <a:t>بازنمایی پیشنهاد کنید</a:t>
            </a:r>
            <a:r>
              <a:rPr lang="fa-IR" sz="2800" dirty="0" smtClean="0">
                <a:solidFill>
                  <a:srgbClr val="FFC000"/>
                </a:solidFill>
                <a:cs typeface="B Kamran" pitchFamily="2" charset="-78"/>
              </a:rPr>
              <a:t>؟</a:t>
            </a:r>
          </a:p>
          <a:p>
            <a:endParaRPr lang="fa-IR" sz="2800" dirty="0">
              <a:solidFill>
                <a:schemeClr val="bg1"/>
              </a:solidFill>
              <a:cs typeface="B Kamran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solidFill>
                  <a:schemeClr val="bg1"/>
                </a:solidFill>
                <a:cs typeface="B Kamran" pitchFamily="2" charset="-78"/>
              </a:rPr>
              <a:t>    </a:t>
            </a:r>
            <a:endParaRPr lang="fa-IR" sz="2800" dirty="0">
              <a:solidFill>
                <a:schemeClr val="bg1"/>
              </a:solidFill>
              <a:cs typeface="B Kamra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95449">
            <a:off x="502519" y="4221088"/>
            <a:ext cx="3744416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3684">
            <a:off x="4431420" y="4301480"/>
            <a:ext cx="3600400" cy="208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6021288"/>
            <a:ext cx="2448272" cy="1358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تصاویر </a:t>
            </a:r>
            <a:r>
              <a:rPr lang="fa-IR" b="1" dirty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معصوم نیستند</a:t>
            </a: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! (6)</a:t>
            </a:r>
          </a:p>
          <a:p>
            <a:pPr algn="ctr" rtl="1">
              <a:lnSpc>
                <a:spcPct val="250000"/>
              </a:lnSpc>
            </a:pPr>
            <a:endParaRPr lang="en-US" b="1" dirty="0">
              <a:solidFill>
                <a:srgbClr val="FFFF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08104" y="-171400"/>
            <a:ext cx="3312368" cy="642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فنون خلق پیام رسانه‌ای</a:t>
            </a:r>
            <a:endParaRPr lang="fa-IR" sz="20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35446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00192" y="4869160"/>
            <a:ext cx="195085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74320" lvl="0" indent="-274320" algn="r" rtl="1">
              <a:spcBef>
                <a:spcPct val="20000"/>
              </a:spcBef>
              <a:buClr>
                <a:srgbClr val="526DB0"/>
              </a:buClr>
              <a:buSzPct val="95000"/>
              <a:buFont typeface="Wingdings 2"/>
              <a:buChar char=""/>
            </a:pPr>
            <a:r>
              <a:rPr lang="fa-I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JadidBold"/>
                <a:cs typeface="B Titr" pitchFamily="2" charset="-78"/>
              </a:rPr>
              <a:t>عکسو </a:t>
            </a:r>
            <a:r>
              <a:rPr lang="fa-IR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JadidBold"/>
                <a:cs typeface="B Titr" pitchFamily="2" charset="-78"/>
              </a:rPr>
              <a:t>مکث!</a:t>
            </a:r>
            <a:endParaRPr lang="fa-IR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B Tit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6731" y="620688"/>
            <a:ext cx="8143576" cy="3231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400" dirty="0">
                <a:solidFill>
                  <a:srgbClr val="00B050"/>
                </a:solidFill>
                <a:cs typeface="B Titr" pitchFamily="2" charset="-78"/>
              </a:rPr>
              <a:t>فعالیت </a:t>
            </a:r>
            <a:r>
              <a:rPr lang="fa-IR" sz="2400" dirty="0" smtClean="0">
                <a:solidFill>
                  <a:srgbClr val="00B050"/>
                </a:solidFill>
                <a:cs typeface="B Titr" pitchFamily="2" charset="-78"/>
              </a:rPr>
              <a:t>گروهی: </a:t>
            </a: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باز </a:t>
            </a:r>
            <a:r>
              <a:rPr lang="fa-IR" dirty="0">
                <a:solidFill>
                  <a:schemeClr val="bg1"/>
                </a:solidFill>
                <a:cs typeface="B Titr" pitchFamily="2" charset="-78"/>
              </a:rPr>
              <a:t>نمایی </a:t>
            </a:r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گروهها و صنف‌های زیر در رسانه ها: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1- معلمان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2- دانش‌آموزان 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3- پزشکان و جامعه‌ی پزشکی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4-فوتبالیست‌های معروف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5- شغل‌هایی که تحقیر شده‌اند  و شغل‌هایی  که مورد عنایت هستند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6- شهرهای ایران و تهران </a:t>
            </a:r>
          </a:p>
          <a:p>
            <a:pPr algn="r" rtl="1"/>
            <a:r>
              <a:rPr lang="fa-IR" sz="2000" b="1" dirty="0" smtClean="0">
                <a:solidFill>
                  <a:srgbClr val="FFFF00"/>
                </a:solidFill>
                <a:cs typeface="B Roya" pitchFamily="2" charset="-78"/>
              </a:rPr>
              <a:t>ص30</a:t>
            </a:r>
          </a:p>
          <a:p>
            <a:pPr algn="r" rtl="1"/>
            <a:r>
              <a:rPr lang="fa-IR" sz="2000" b="1" dirty="0" smtClean="0">
                <a:solidFill>
                  <a:srgbClr val="FF0000"/>
                </a:solidFill>
                <a:cs typeface="B Morvarid" pitchFamily="2" charset="-78"/>
              </a:rPr>
              <a:t>تبلیغ ؛ نوعی بازنمایی به منظور تأثیر بر مخاطبان است</a:t>
            </a:r>
          </a:p>
          <a:p>
            <a:pPr algn="r" rtl="1"/>
            <a:r>
              <a:rPr lang="fa-IR" sz="2000" b="1" dirty="0" smtClean="0">
                <a:solidFill>
                  <a:srgbClr val="92D050"/>
                </a:solidFill>
                <a:cs typeface="B Morvarid" pitchFamily="2" charset="-78"/>
              </a:rPr>
              <a:t>نظر لاسول در مورد تبلیغ:</a:t>
            </a:r>
            <a:r>
              <a:rPr lang="fa-IR" sz="2000" b="1" dirty="0" smtClean="0">
                <a:solidFill>
                  <a:srgbClr val="FF0000"/>
                </a:solidFill>
                <a:cs typeface="B Morvarid" pitchFamily="2" charset="-78"/>
              </a:rPr>
              <a:t> تبلیغات یعنی اثرگذاری بر عملی انسانی از راه دستکاری باز نمایی</a:t>
            </a:r>
            <a:endParaRPr lang="en-US" sz="2000" b="1" dirty="0">
              <a:solidFill>
                <a:srgbClr val="FF0000"/>
              </a:solidFill>
              <a:cs typeface="B Morvarid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6021288"/>
            <a:ext cx="2448272" cy="1358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تصاویر </a:t>
            </a:r>
            <a:r>
              <a:rPr lang="fa-IR" b="1" dirty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معصوم نیستند</a:t>
            </a: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! (7)</a:t>
            </a:r>
          </a:p>
          <a:p>
            <a:pPr algn="ctr" rtl="1">
              <a:lnSpc>
                <a:spcPct val="250000"/>
              </a:lnSpc>
            </a:pPr>
            <a:endParaRPr lang="en-US" b="1" dirty="0">
              <a:solidFill>
                <a:srgbClr val="FFFF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08104" y="-171400"/>
            <a:ext cx="3312368" cy="642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فنون خلق پیام رسانه‌ای</a:t>
            </a:r>
            <a:endParaRPr lang="fa-IR" sz="20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5529186" cy="30963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03640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7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412776"/>
            <a:ext cx="702027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000" dirty="0" smtClean="0">
                <a:solidFill>
                  <a:schemeClr val="bg1"/>
                </a:solidFill>
              </a:rPr>
              <a:t> </a:t>
            </a:r>
            <a:r>
              <a:rPr lang="fa-IR" sz="2800" b="1" dirty="0" smtClean="0">
                <a:solidFill>
                  <a:srgbClr val="00B050"/>
                </a:solidFill>
                <a:cs typeface="B Vahid" pitchFamily="2" charset="-78"/>
                <a:sym typeface="Wingdings 2"/>
              </a:rPr>
              <a:t></a:t>
            </a:r>
            <a:r>
              <a:rPr lang="fa-IR" sz="2000" dirty="0" smtClean="0">
                <a:solidFill>
                  <a:schemeClr val="bg1"/>
                </a:solidFill>
              </a:rPr>
              <a:t>  </a:t>
            </a:r>
            <a:r>
              <a:rPr lang="fa-IR" sz="2400" dirty="0" smtClean="0">
                <a:solidFill>
                  <a:schemeClr val="bg1"/>
                </a:solidFill>
                <a:cs typeface="B Kamran" pitchFamily="2" charset="-78"/>
              </a:rPr>
              <a:t>انسان در طول تاریخ ، هر وقت خود را نگریسته ، خود را در محیط خانواده دیده است </a:t>
            </a:r>
            <a:r>
              <a:rPr lang="fa-IR" sz="1600" dirty="0" smtClean="0">
                <a:solidFill>
                  <a:schemeClr val="bg1"/>
                </a:solidFill>
                <a:cs typeface="B Kamran" pitchFamily="2" charset="-78"/>
              </a:rPr>
              <a:t>.                                    </a:t>
            </a:r>
            <a:r>
              <a:rPr lang="fa-IR" sz="1600" dirty="0">
                <a:solidFill>
                  <a:schemeClr val="bg1"/>
                </a:solidFill>
                <a:cs typeface="B Kamran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Kamran" pitchFamily="2" charset="-78"/>
              </a:rPr>
              <a:t>            </a:t>
            </a:r>
            <a:r>
              <a:rPr lang="fa-IR" sz="1600" dirty="0">
                <a:solidFill>
                  <a:schemeClr val="bg1"/>
                </a:solidFill>
                <a:cs typeface="B Kamran" pitchFamily="2" charset="-78"/>
              </a:rPr>
              <a:t> </a:t>
            </a:r>
            <a:r>
              <a:rPr lang="fa-IR" sz="1600" dirty="0" smtClean="0">
                <a:solidFill>
                  <a:schemeClr val="bg1"/>
                </a:solidFill>
                <a:cs typeface="B Kamran" pitchFamily="2" charset="-78"/>
              </a:rPr>
              <a:t>                 </a:t>
            </a:r>
          </a:p>
          <a:p>
            <a:pPr marL="0" indent="0">
              <a:buNone/>
            </a:pPr>
            <a:r>
              <a:rPr lang="fa-IR" sz="2400" dirty="0">
                <a:solidFill>
                  <a:srgbClr val="FFFF00"/>
                </a:solidFill>
                <a:cs typeface="B Kamran" pitchFamily="2" charset="-78"/>
              </a:rPr>
              <a:t> </a:t>
            </a:r>
            <a:r>
              <a:rPr lang="fa-IR" sz="2400" dirty="0" smtClean="0">
                <a:solidFill>
                  <a:srgbClr val="FFFF00"/>
                </a:solidFill>
                <a:cs typeface="B Kamran" pitchFamily="2" charset="-78"/>
              </a:rPr>
              <a:t>      (از دیدگاه دکتر ساموئل کینگ درکتاب جامعه شناسی خود)</a:t>
            </a:r>
            <a:r>
              <a:rPr lang="fa-IR" sz="2400" dirty="0">
                <a:solidFill>
                  <a:srgbClr val="FFFF00"/>
                </a:solidFill>
                <a:cs typeface="B Kamran" pitchFamily="2" charset="-78"/>
              </a:rPr>
              <a:t> </a:t>
            </a:r>
            <a:endParaRPr lang="fa-IR" sz="2400" dirty="0" smtClean="0">
              <a:solidFill>
                <a:srgbClr val="FFFF00"/>
              </a:solidFill>
              <a:cs typeface="B Kamran" pitchFamily="2" charset="-78"/>
            </a:endParaRPr>
          </a:p>
          <a:p>
            <a:pPr marL="0" indent="0">
              <a:buNone/>
            </a:pPr>
            <a:r>
              <a:rPr lang="fa-IR" sz="3200" dirty="0">
                <a:solidFill>
                  <a:schemeClr val="bg1"/>
                </a:solidFill>
                <a:cs typeface="B Kamran" pitchFamily="2" charset="-78"/>
              </a:rPr>
              <a:t> </a:t>
            </a:r>
            <a:r>
              <a:rPr lang="fa-IR" sz="3200" b="1" dirty="0" smtClean="0">
                <a:solidFill>
                  <a:srgbClr val="00B050"/>
                </a:solidFill>
                <a:cs typeface="B Vahid" pitchFamily="2" charset="-78"/>
                <a:sym typeface="Wingdings 2"/>
              </a:rPr>
              <a:t></a:t>
            </a:r>
            <a:r>
              <a:rPr lang="fa-IR" sz="4800" b="1" dirty="0" smtClean="0">
                <a:cs typeface="B Kamran" pitchFamily="2" charset="-78"/>
                <a:sym typeface="Wingdings 2"/>
              </a:rPr>
              <a:t> </a:t>
            </a:r>
            <a:r>
              <a:rPr lang="fa-IR" sz="2400" b="1" dirty="0" smtClean="0">
                <a:solidFill>
                  <a:schemeClr val="bg1"/>
                </a:solidFill>
                <a:cs typeface="B Kamran" pitchFamily="2" charset="-78"/>
                <a:sym typeface="Wingdings 2"/>
              </a:rPr>
              <a:t>«خانواده»قدیمی ترین و ریشه دار ترین نهاد انسانی است.</a:t>
            </a:r>
            <a:endParaRPr lang="fa-IR" sz="20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532439" y="1484784"/>
            <a:ext cx="1" cy="1800200"/>
          </a:xfrm>
          <a:prstGeom prst="line">
            <a:avLst/>
          </a:prstGeom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470" y="4409281"/>
            <a:ext cx="7810500" cy="1323975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3808196" y="764704"/>
            <a:ext cx="4652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dirty="0">
                <a:solidFill>
                  <a:schemeClr val="bg1"/>
                </a:solidFill>
                <a:cs typeface="B Titr" pitchFamily="2" charset="-78"/>
              </a:rPr>
              <a:t>«بازنمایی خانواده در آثار رسانه ای چگونه است؟»</a:t>
            </a:r>
            <a:endParaRPr lang="en-US" sz="20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3358733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a-IR" dirty="0">
                <a:solidFill>
                  <a:schemeClr val="bg1"/>
                </a:solidFill>
                <a:cs typeface="B Jadid" pitchFamily="2" charset="-78"/>
              </a:rPr>
              <a:t>نظر دکتر دیوید السون در زمینه بازنمایی خانواده در آثار هالیوودی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9512" y="6021288"/>
            <a:ext cx="2448272" cy="1358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تصاویر </a:t>
            </a:r>
            <a:r>
              <a:rPr lang="fa-IR" b="1" dirty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معصوم نیستند</a:t>
            </a: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! (8)</a:t>
            </a:r>
          </a:p>
          <a:p>
            <a:pPr algn="ctr" rtl="1">
              <a:lnSpc>
                <a:spcPct val="250000"/>
              </a:lnSpc>
            </a:pPr>
            <a:endParaRPr lang="en-US" b="1" dirty="0">
              <a:solidFill>
                <a:srgbClr val="FFFF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508104" y="-171400"/>
            <a:ext cx="3312368" cy="642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فنون خلق پیام رسانه‌ای</a:t>
            </a:r>
            <a:endParaRPr lang="fa-IR" sz="2000" dirty="0">
              <a:solidFill>
                <a:schemeClr val="bg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2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23928" y="972017"/>
            <a:ext cx="40463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200" dirty="0" smtClean="0">
                <a:solidFill>
                  <a:srgbClr val="FFFF00"/>
                </a:solidFill>
                <a:cs typeface="_MRT_Khodkar" pitchFamily="2" charset="-78"/>
              </a:rPr>
              <a:t>مثالهایی</a:t>
            </a:r>
            <a:r>
              <a:rPr lang="fa-IR" sz="3200" dirty="0" smtClean="0">
                <a:solidFill>
                  <a:schemeClr val="bg1"/>
                </a:solidFill>
                <a:cs typeface="_MRT_Khodkar" pitchFamily="2" charset="-78"/>
              </a:rPr>
              <a:t> </a:t>
            </a:r>
            <a:r>
              <a:rPr lang="fa-IR" sz="3200" dirty="0">
                <a:solidFill>
                  <a:schemeClr val="bg1"/>
                </a:solidFill>
                <a:cs typeface="_MRT_Khodkar" pitchFamily="2" charset="-78"/>
              </a:rPr>
              <a:t>از</a:t>
            </a:r>
            <a:r>
              <a:rPr lang="fa-IR" sz="3200" dirty="0">
                <a:solidFill>
                  <a:srgbClr val="FF0000"/>
                </a:solidFill>
                <a:cs typeface="_MRT_Khodkar" pitchFamily="2" charset="-78"/>
              </a:rPr>
              <a:t>بازنمایی </a:t>
            </a:r>
            <a:r>
              <a:rPr lang="fa-IR" sz="3200" dirty="0">
                <a:solidFill>
                  <a:schemeClr val="bg1"/>
                </a:solidFill>
                <a:cs typeface="_MRT_Khodkar" pitchFamily="2" charset="-78"/>
              </a:rPr>
              <a:t>انواع </a:t>
            </a:r>
            <a:r>
              <a:rPr lang="fa-IR" sz="3200" dirty="0" smtClean="0">
                <a:solidFill>
                  <a:srgbClr val="FF0000"/>
                </a:solidFill>
                <a:cs typeface="_MRT_Khodkar" pitchFamily="2" charset="-78"/>
              </a:rPr>
              <a:t>خانواده</a:t>
            </a:r>
          </a:p>
          <a:p>
            <a:pPr algn="ctr"/>
            <a:r>
              <a:rPr lang="fa-IR" sz="3200" dirty="0" smtClean="0">
                <a:solidFill>
                  <a:srgbClr val="FF00FF"/>
                </a:solidFill>
                <a:cs typeface="_MRT_Khodkar" pitchFamily="2" charset="-78"/>
              </a:rPr>
              <a:t>در رسانه‌‌ها:</a:t>
            </a:r>
            <a:endParaRPr lang="en-US" sz="3200" dirty="0">
              <a:solidFill>
                <a:srgbClr val="FF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2604968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مرد عنکبوتی</a:t>
            </a:r>
            <a:r>
              <a:rPr lang="fa-IR" b="1" dirty="0">
                <a:solidFill>
                  <a:schemeClr val="bg1"/>
                </a:solidFill>
                <a:cs typeface="B Titr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پدر و مادر ی ندارد و با عمو و زن عمویش زندگی می کند.دوست یا رقیب هم دانشگاهی او نیز با پدرش زندگی میکند و از مادر وی نیز خبری در دست نیست! ما در این فیلم شاهد خانواده های تک والدی هستیم.</a:t>
            </a:r>
          </a:p>
          <a:p>
            <a:pPr algn="just" rtl="1"/>
            <a:r>
              <a:rPr lang="fa-IR" dirty="0">
                <a:solidFill>
                  <a:srgbClr val="FFFF00"/>
                </a:solidFill>
                <a:cs typeface="B Nazanin" pitchFamily="2" charset="-78"/>
              </a:rPr>
              <a:t>مجموعه کارتونی </a:t>
            </a:r>
            <a:r>
              <a:rPr lang="fa-IR" dirty="0">
                <a:solidFill>
                  <a:srgbClr val="FFFF00"/>
                </a:solidFill>
                <a:cs typeface="B Titr" pitchFamily="2" charset="-78"/>
              </a:rPr>
              <a:t>باب اسفنجی</a:t>
            </a:r>
            <a:r>
              <a:rPr lang="fa-IR" dirty="0">
                <a:solidFill>
                  <a:srgbClr val="FFFF00"/>
                </a:solidFill>
                <a:cs typeface="B Nazanin" pitchFamily="2" charset="-78"/>
              </a:rPr>
              <a:t> </a:t>
            </a:r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از سال 1999 در دنیا در حال پخش است ومخاطبان جهانی زیادی دارد. اگر به شخصیت های اصلی این کارتون پرطرفدار دقّت کنیم ، متوجّه می شویم که در این مجموعه ،</a:t>
            </a:r>
            <a:r>
              <a:rPr lang="fa-IR" dirty="0">
                <a:solidFill>
                  <a:srgbClr val="FF00FF"/>
                </a:solidFill>
                <a:cs typeface="B Nazanin" pitchFamily="2" charset="-78"/>
              </a:rPr>
              <a:t> جامعه و خانه وجود دارد اما خانواده نه!</a:t>
            </a:r>
          </a:p>
          <a:p>
            <a:pPr algn="just" rtl="1"/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در بسیاری از بازنمایی های </a:t>
            </a:r>
            <a:r>
              <a:rPr lang="fa-IR" dirty="0" smtClean="0">
                <a:solidFill>
                  <a:srgbClr val="FF0000"/>
                </a:solidFill>
                <a:cs typeface="B Nazanin" pitchFamily="2" charset="-78"/>
              </a:rPr>
              <a:t>رسانه‌ای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از</a:t>
            </a:r>
            <a:r>
              <a:rPr lang="fa-IR" b="1" dirty="0">
                <a:solidFill>
                  <a:srgbClr val="FF0000"/>
                </a:solidFill>
                <a:cs typeface="B Titr" pitchFamily="2" charset="-78"/>
              </a:rPr>
              <a:t> خانواده،حیوانات نیز جزء اعضای </a:t>
            </a:r>
            <a:r>
              <a:rPr lang="fa-IR" dirty="0">
                <a:solidFill>
                  <a:srgbClr val="FF0000"/>
                </a:solidFill>
                <a:cs typeface="B Nazanin" pitchFamily="2" charset="-78"/>
              </a:rPr>
              <a:t>آن به شمار می روند!</a:t>
            </a:r>
          </a:p>
          <a:p>
            <a:pPr algn="just" rtl="1"/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در </a:t>
            </a:r>
            <a:r>
              <a:rPr lang="fa-IR" dirty="0">
                <a:solidFill>
                  <a:srgbClr val="FFC000"/>
                </a:solidFill>
                <a:cs typeface="B Titr" pitchFamily="2" charset="-78"/>
              </a:rPr>
              <a:t>تبلیغ محصولات غذایی در رسانه ملّی </a:t>
            </a:r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معمولاً شاهد حضور یک یا چند خانواده برای خوردن غذای با محصول موضوع تبلیغ هستیم</a:t>
            </a: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. در </a:t>
            </a:r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این خانواده...........................</a:t>
            </a:r>
          </a:p>
          <a:p>
            <a:pPr algn="just" rtl="1"/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پدر </a:t>
            </a:r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در مجموعه تلویزیونی ............................................ </a:t>
            </a:r>
            <a:r>
              <a:rPr lang="fa-IR" dirty="0" smtClean="0">
                <a:solidFill>
                  <a:srgbClr val="FFC000"/>
                </a:solidFill>
                <a:cs typeface="B Nazanin" pitchFamily="2" charset="-78"/>
              </a:rPr>
              <a:t>به </a:t>
            </a:r>
            <a:r>
              <a:rPr lang="fa-IR" dirty="0">
                <a:solidFill>
                  <a:srgbClr val="FFC000"/>
                </a:solidFill>
                <a:cs typeface="B Nazanin" pitchFamily="2" charset="-78"/>
              </a:rPr>
              <a:t>عنوان شخصیتی ...........................مطرح شده است.</a:t>
            </a:r>
          </a:p>
          <a:p>
            <a:pPr algn="just" rtl="1"/>
            <a:r>
              <a:rPr lang="fa-IR" dirty="0">
                <a:solidFill>
                  <a:schemeClr val="bg1"/>
                </a:solidFill>
                <a:cs typeface="B Nazanin" pitchFamily="2" charset="-78"/>
              </a:rPr>
              <a:t>و ..........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79512" y="6021288"/>
            <a:ext cx="2448272" cy="1358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50000"/>
              </a:lnSpc>
            </a:pP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تصاویر </a:t>
            </a:r>
            <a:r>
              <a:rPr lang="fa-IR" b="1" dirty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معصوم نیستند</a:t>
            </a:r>
            <a:r>
              <a:rPr lang="fa-IR" b="1" dirty="0" smtClean="0">
                <a:solidFill>
                  <a:srgbClr val="FFFF00"/>
                </a:solidFill>
                <a:latin typeface="Times New Roman" pitchFamily="18" charset="0"/>
                <a:cs typeface="B Nazanin" pitchFamily="2" charset="-78"/>
              </a:rPr>
              <a:t>! (9)</a:t>
            </a:r>
          </a:p>
          <a:p>
            <a:pPr algn="ctr" rtl="1">
              <a:lnSpc>
                <a:spcPct val="250000"/>
              </a:lnSpc>
            </a:pPr>
            <a:endParaRPr lang="en-US" b="1" dirty="0">
              <a:solidFill>
                <a:srgbClr val="FFFF00"/>
              </a:solidFill>
              <a:latin typeface="Times New Roman" pitchFamily="18" charset="0"/>
              <a:cs typeface="B Nazanin" pitchFamily="2" charset="-78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08104" y="-171400"/>
            <a:ext cx="3312368" cy="6425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000" dirty="0" smtClean="0">
                <a:solidFill>
                  <a:schemeClr val="bg1"/>
                </a:solidFill>
                <a:cs typeface="B Titr" pitchFamily="2" charset="-78"/>
              </a:rPr>
              <a:t>فنون خلق پیام رسانه‌ای</a:t>
            </a:r>
            <a:endParaRPr lang="fa-IR" sz="2000" dirty="0">
              <a:solidFill>
                <a:schemeClr val="bg1"/>
              </a:solidFill>
              <a:cs typeface="B Titr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110" b="94737" l="10000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48680"/>
            <a:ext cx="3270943" cy="227875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11960" y="5301208"/>
            <a:ext cx="3312368" cy="4985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fa-IR" sz="2000" dirty="0" smtClean="0">
                <a:solidFill>
                  <a:srgbClr val="92D050"/>
                </a:solidFill>
                <a:cs typeface="B Titr" pitchFamily="2" charset="-78"/>
              </a:rPr>
              <a:t>دیدن فیلم تبلیعاتی</a:t>
            </a:r>
            <a:endParaRPr lang="fa-IR" sz="2000" dirty="0">
              <a:solidFill>
                <a:srgbClr val="92D050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40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1052</TotalTime>
  <Words>773</Words>
  <Application>Microsoft Office PowerPoint</Application>
  <PresentationFormat>On-screen Show (4:3)</PresentationFormat>
  <Paragraphs>82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Flow</vt:lpstr>
      <vt:lpstr>Slide 1</vt:lpstr>
      <vt:lpstr> </vt:lpstr>
      <vt:lpstr>Slide 3</vt:lpstr>
      <vt:lpstr>Slide 4</vt:lpstr>
      <vt:lpstr>در بازنمایی پیام رسانه‌ای، ضد واقعیت یا کاریکاتوری از آن نیست!</vt:lpstr>
      <vt:lpstr>انگلیسی زبان یعنی خوشبخت و خوشحال!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Soroush Rayan</dc:creator>
  <cp:lastModifiedBy>Gam-7</cp:lastModifiedBy>
  <cp:revision>103</cp:revision>
  <dcterms:created xsi:type="dcterms:W3CDTF">2016-11-07T10:04:42Z</dcterms:created>
  <dcterms:modified xsi:type="dcterms:W3CDTF">2017-10-31T05:55:34Z</dcterms:modified>
</cp:coreProperties>
</file>