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1" r:id="rId2"/>
    <p:sldId id="435" r:id="rId3"/>
    <p:sldId id="487" r:id="rId4"/>
    <p:sldId id="488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465" r:id="rId19"/>
    <p:sldId id="503" r:id="rId20"/>
    <p:sldId id="290" r:id="rId21"/>
    <p:sldId id="432" r:id="rId22"/>
    <p:sldId id="504" r:id="rId23"/>
    <p:sldId id="5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EE84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B17C-AAED-447F-98F1-83DF9B78E453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CEC3-E71A-4140-9682-CEC8DDFD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1670808"/>
            <a:ext cx="82581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6912768" cy="2016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773-9596-4874-ABF6-86F0446AE1C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7D04-9FFF-4938-941C-FD8367FB21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D:\WORK\WORK BAHMAN\Eghtedare\power\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13881"/>
            <a:ext cx="3077341" cy="34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cer\Desktop\Noorang 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85827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501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8.mp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li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E4CA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555875" y="1695450"/>
          <a:ext cx="4040188" cy="3668713"/>
        </p:xfrm>
        <a:graphic>
          <a:graphicData uri="http://schemas.openxmlformats.org/presentationml/2006/ole">
            <p:oleObj spid="_x0000_s2050" name="Clip" r:id="rId4" imgW="5628571" imgH="4780952" progId="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2954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ارزیابی براساس خروجی مذکرات: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Cloud Callout 14"/>
          <p:cNvSpPr/>
          <p:nvPr/>
        </p:nvSpPr>
        <p:spPr>
          <a:xfrm flipH="1">
            <a:off x="3733800" y="2209800"/>
            <a:ext cx="5029200" cy="15240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نظرات طرف ایرانی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57200" y="2133600"/>
            <a:ext cx="4419600" cy="1524000"/>
          </a:xfrm>
          <a:prstGeom prst="cloud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نظرات طرف غربی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3352800" y="2286000"/>
            <a:ext cx="1676400" cy="1143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cs typeface="B Kamran" pitchFamily="2" charset="-78"/>
              </a:rPr>
              <a:t>وجه مشترک</a:t>
            </a:r>
            <a:endParaRPr lang="en-US" sz="2600" b="1" dirty="0">
              <a:cs typeface="B Kamran" pitchFamily="2" charset="-78"/>
            </a:endParaRPr>
          </a:p>
        </p:txBody>
      </p:sp>
      <p:sp>
        <p:nvSpPr>
          <p:cNvPr id="23" name="Right Arrow 22"/>
          <p:cNvSpPr/>
          <p:nvPr/>
        </p:nvSpPr>
        <p:spPr>
          <a:xfrm rot="7267392">
            <a:off x="1408828" y="3806477"/>
            <a:ext cx="707871" cy="3084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4352196"/>
            <a:ext cx="3276600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5. رفع تحریم ها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6. کاهش ذخایر مواد</a:t>
            </a:r>
            <a:endParaRPr lang="fa-IR" sz="1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7. اجرای پروتکل الحاقی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8. طول دوره محدودیت</a:t>
            </a:r>
          </a:p>
          <a:p>
            <a:pPr algn="r" rtl="1"/>
            <a:endParaRPr lang="fa-IR" sz="22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57600" y="4724400"/>
            <a:ext cx="3810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038600" y="3886200"/>
            <a:ext cx="4800600" cy="16002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آمریکا و اتحادیه اروپا: به صورت تدریجی.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شواری امنیت: پس از رفع </a:t>
            </a:r>
            <a:r>
              <a:rPr lang="en-US" b="1" dirty="0" smtClean="0">
                <a:solidFill>
                  <a:schemeClr val="tx1"/>
                </a:solidFill>
                <a:cs typeface="B Zar" pitchFamily="2" charset="-78"/>
              </a:rPr>
              <a:t>PMD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زمان بندی: نامشخص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صرفا تحریم های هسته ای (غیر هسته ای باقی است)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ساختار تحریم ها باقی می ماند.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505200" y="5029200"/>
            <a:ext cx="1219200" cy="762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724400" y="5562600"/>
            <a:ext cx="4114800" cy="533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 از هشت تن به 300 کیلوگرم (3.5 تا 5 درصد)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57800" y="6172200"/>
            <a:ext cx="914400" cy="4572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قطعی</a:t>
            </a:r>
          </a:p>
        </p:txBody>
      </p:sp>
      <p:cxnSp>
        <p:nvCxnSpPr>
          <p:cNvPr id="34" name="Straight Arrow Connector 33"/>
          <p:cNvCxnSpPr>
            <a:stCxn id="25" idx="3"/>
            <a:endCxn id="33" idx="1"/>
          </p:cNvCxnSpPr>
          <p:nvPr/>
        </p:nvCxnSpPr>
        <p:spPr>
          <a:xfrm>
            <a:off x="3657600" y="5342796"/>
            <a:ext cx="1600200" cy="10580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95600" y="5867400"/>
            <a:ext cx="0" cy="457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905000" y="6400800"/>
            <a:ext cx="1447800" cy="381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10 تا 25 سال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33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2954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ارزیابی براساس خروجی مذکرات: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Cloud Callout 14"/>
          <p:cNvSpPr/>
          <p:nvPr/>
        </p:nvSpPr>
        <p:spPr>
          <a:xfrm flipH="1">
            <a:off x="3733800" y="2209800"/>
            <a:ext cx="5029200" cy="15240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نظرات طرف ایرانی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57200" y="2133600"/>
            <a:ext cx="4419600" cy="1524000"/>
          </a:xfrm>
          <a:prstGeom prst="cloud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نظرات طرف غربی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3352800" y="2286000"/>
            <a:ext cx="1676400" cy="1143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cs typeface="B Kamran" pitchFamily="2" charset="-78"/>
              </a:rPr>
              <a:t>وجه مشترک</a:t>
            </a:r>
            <a:endParaRPr lang="en-US" sz="2600" b="1" dirty="0">
              <a:cs typeface="B Kamran" pitchFamily="2" charset="-78"/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4521045" y="4597245"/>
            <a:ext cx="707870" cy="3084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 rot="16200000">
            <a:off x="4343400" y="761999"/>
            <a:ext cx="457199" cy="67056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67000" y="4343400"/>
            <a:ext cx="19812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جمع بندی اول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9600" y="5181600"/>
            <a:ext cx="8001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تعهدات ایران قطعی و تقریبا مورد اتفاق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600" y="5867400"/>
            <a:ext cx="8001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تعهدات طرف غربی غیر قطعی و مورد اختلاف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3716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دستآوردهای مثبت لوزان: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24200" y="2286000"/>
            <a:ext cx="55626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1</a:t>
            </a: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.</a:t>
            </a:r>
            <a:r>
              <a:rPr kumimoji="0" lang="fa-I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 </a:t>
            </a: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پذیرش حق غنی سازی ایران؟!</a:t>
            </a:r>
            <a:endParaRPr kumimoji="0" lang="fa-IR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352800" y="2438400"/>
            <a:ext cx="762000" cy="3048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" y="2057400"/>
            <a:ext cx="32766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سال 84 </a:t>
            </a:r>
            <a:r>
              <a:rPr lang="fa-IR" sz="1700" b="1" dirty="0" smtClean="0">
                <a:solidFill>
                  <a:schemeClr val="tx1"/>
                </a:solidFill>
                <a:cs typeface="B Titr" pitchFamily="2" charset="-78"/>
              </a:rPr>
              <a:t>(پذیرش 3 هزار سانتریفیوژ)</a:t>
            </a:r>
          </a:p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توافق ژنو 3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00400" y="3048001"/>
            <a:ext cx="54864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2</a:t>
            </a: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.</a:t>
            </a:r>
            <a:r>
              <a:rPr kumimoji="0" lang="fa-I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 </a:t>
            </a: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اذعان غرب به صلح آمیز بودن برنامه هسته ای ایران؟!</a:t>
            </a:r>
            <a:endParaRPr kumimoji="0" lang="fa-IR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00400" y="3810001"/>
            <a:ext cx="5486400" cy="5333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3</a:t>
            </a: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.</a:t>
            </a:r>
            <a:r>
              <a:rPr kumimoji="0" lang="fa-I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 </a:t>
            </a: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پذیرش فتوای مقام معظم رهبری (مدظله العالی)</a:t>
            </a:r>
            <a:endParaRPr kumimoji="0" lang="fa-IR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00400" y="4495801"/>
            <a:ext cx="54864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4</a:t>
            </a: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.</a:t>
            </a:r>
            <a:r>
              <a:rPr kumimoji="0" lang="fa-I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 </a:t>
            </a: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رفع تهدید نظامی؟!</a:t>
            </a:r>
            <a:endParaRPr kumimoji="0" lang="fa-IR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00400" y="5257801"/>
            <a:ext cx="54864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5. اجمالا پذیرش رفع تحریم های هسته ای؟!</a:t>
            </a:r>
            <a:endParaRPr kumimoji="0" lang="fa-IR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2895600" y="3200400"/>
            <a:ext cx="533400" cy="3048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2400" y="2819400"/>
            <a:ext cx="2743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1700" b="1" dirty="0" smtClean="0">
                <a:solidFill>
                  <a:schemeClr val="tx1"/>
                </a:solidFill>
                <a:cs typeface="B Titr" pitchFamily="2" charset="-78"/>
              </a:rPr>
              <a:t>پس پروتکل الحاقی و رفع </a:t>
            </a:r>
            <a:r>
              <a:rPr lang="en-US" sz="1700" b="1" dirty="0" smtClean="0">
                <a:solidFill>
                  <a:schemeClr val="tx1"/>
                </a:solidFill>
                <a:cs typeface="B Titr" pitchFamily="2" charset="-78"/>
              </a:rPr>
              <a:t>PMD</a:t>
            </a:r>
            <a:r>
              <a:rPr lang="fa-IR" sz="1700" b="1" dirty="0" smtClean="0">
                <a:solidFill>
                  <a:schemeClr val="tx1"/>
                </a:solidFill>
                <a:cs typeface="B Titr" pitchFamily="2" charset="-78"/>
              </a:rPr>
              <a:t> برای چیست؟!</a:t>
            </a:r>
            <a:endParaRPr lang="fa-IR" sz="20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3048000" y="3886200"/>
            <a:ext cx="381000" cy="3048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0" y="3810000"/>
            <a:ext cx="29718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دو سال پیش اوباما پذیرفته بود!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4953000" y="4648200"/>
            <a:ext cx="762000" cy="3048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57200" y="4495800"/>
            <a:ext cx="4419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تاکید بر گزینه های روی میز در ایام مذاکرات</a:t>
            </a:r>
          </a:p>
        </p:txBody>
      </p:sp>
      <p:sp>
        <p:nvSpPr>
          <p:cNvPr id="27" name="Left Arrow 26"/>
          <p:cNvSpPr/>
          <p:nvPr/>
        </p:nvSpPr>
        <p:spPr>
          <a:xfrm rot="19738873">
            <a:off x="5105400" y="5813344"/>
            <a:ext cx="762000" cy="3048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9600" y="5867400"/>
            <a:ext cx="4419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همین امر در توافق ژنو 3 هم گفته شده بود!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4800" y="2743200"/>
            <a:ext cx="8382000" cy="6095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 6</a:t>
            </a: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.</a:t>
            </a:r>
            <a:r>
              <a:rPr kumimoji="0" lang="fa-I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Zar" pitchFamily="2" charset="-78"/>
              </a:rPr>
              <a:t> </a:t>
            </a: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اوباما: حداکثر تحریم ها را اعمال کردیم! (تیری در ترکش نمانده!)</a:t>
            </a:r>
            <a:endParaRPr kumimoji="0" lang="fa-IR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04800" y="3505200"/>
            <a:ext cx="8382000" cy="6095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7. طرف ایرانی: اگر همه تحریم ها یکجا برداشته نشود توافق نمی کنیم!</a:t>
            </a:r>
            <a:endParaRPr kumimoji="0" lang="fa-IR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04800" y="4267201"/>
            <a:ext cx="8382000" cy="6095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8. باز هم ثابت شد آمریکا قابل اعتماد نیست!</a:t>
            </a:r>
            <a:endParaRPr kumimoji="0" lang="fa-IR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3716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نتایج منفی لوزان: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6600" y="2286000"/>
            <a:ext cx="55626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1. اقرار العقلاء علی انفسهم جائز!!!</a:t>
            </a:r>
            <a:endParaRPr kumimoji="0" lang="fa-IR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3048000"/>
            <a:ext cx="24384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محدودیت شدید فردو</a:t>
            </a:r>
          </a:p>
        </p:txBody>
      </p:sp>
      <p:cxnSp>
        <p:nvCxnSpPr>
          <p:cNvPr id="32" name="Straight Arrow Connector 31"/>
          <p:cNvCxnSpPr>
            <a:stCxn id="9" idx="2"/>
            <a:endCxn id="14" idx="3"/>
          </p:cNvCxnSpPr>
          <p:nvPr/>
        </p:nvCxnSpPr>
        <p:spPr>
          <a:xfrm flipH="1">
            <a:off x="2895600" y="2895599"/>
            <a:ext cx="3162300" cy="419101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57200" y="3657600"/>
            <a:ext cx="24384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محدودیت اراک</a:t>
            </a:r>
          </a:p>
        </p:txBody>
      </p:sp>
      <p:cxnSp>
        <p:nvCxnSpPr>
          <p:cNvPr id="38" name="Straight Arrow Connector 37"/>
          <p:cNvCxnSpPr>
            <a:stCxn id="9" idx="2"/>
            <a:endCxn id="37" idx="3"/>
          </p:cNvCxnSpPr>
          <p:nvPr/>
        </p:nvCxnSpPr>
        <p:spPr>
          <a:xfrm flipH="1">
            <a:off x="2895600" y="2895599"/>
            <a:ext cx="3162300" cy="1028701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57200" y="4267200"/>
            <a:ext cx="24384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محدودیت غنی سازی</a:t>
            </a:r>
          </a:p>
        </p:txBody>
      </p:sp>
      <p:cxnSp>
        <p:nvCxnSpPr>
          <p:cNvPr id="41" name="Straight Arrow Connector 40"/>
          <p:cNvCxnSpPr>
            <a:stCxn id="9" idx="2"/>
            <a:endCxn id="40" idx="3"/>
          </p:cNvCxnSpPr>
          <p:nvPr/>
        </p:nvCxnSpPr>
        <p:spPr>
          <a:xfrm flipH="1">
            <a:off x="2895600" y="2895599"/>
            <a:ext cx="3162300" cy="1638301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57200" y="4876800"/>
            <a:ext cx="24384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اجرای پروتکل الحاقی</a:t>
            </a:r>
          </a:p>
        </p:txBody>
      </p:sp>
      <p:cxnSp>
        <p:nvCxnSpPr>
          <p:cNvPr id="45" name="Straight Arrow Connector 44"/>
          <p:cNvCxnSpPr>
            <a:stCxn id="9" idx="2"/>
            <a:endCxn id="44" idx="3"/>
          </p:cNvCxnSpPr>
          <p:nvPr/>
        </p:nvCxnSpPr>
        <p:spPr>
          <a:xfrm flipH="1">
            <a:off x="2895600" y="2895599"/>
            <a:ext cx="3162300" cy="2247901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57200" y="5486400"/>
            <a:ext cx="29718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10 سال محدودیت روی صنعت</a:t>
            </a:r>
          </a:p>
        </p:txBody>
      </p:sp>
      <p:cxnSp>
        <p:nvCxnSpPr>
          <p:cNvPr id="51" name="Straight Arrow Connector 50"/>
          <p:cNvCxnSpPr>
            <a:endCxn id="50" idx="3"/>
          </p:cNvCxnSpPr>
          <p:nvPr/>
        </p:nvCxnSpPr>
        <p:spPr>
          <a:xfrm flipH="1">
            <a:off x="3429000" y="2895600"/>
            <a:ext cx="2590800" cy="28575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3505200" y="5715001"/>
            <a:ext cx="53340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2. وابسته کردن بیش از پیش اقتصاد به مذاکرات</a:t>
            </a:r>
            <a:endParaRPr kumimoji="0" lang="fa-IR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37" grpId="0" animBg="1"/>
      <p:bldP spid="40" grpId="0" animBg="1"/>
      <p:bldP spid="44" grpId="0" animBg="1"/>
      <p:bldP spid="50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2954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ارزیابی براساس خروجی مذکرات: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Cloud Callout 10"/>
          <p:cNvSpPr/>
          <p:nvPr/>
        </p:nvSpPr>
        <p:spPr>
          <a:xfrm flipH="1">
            <a:off x="5410200" y="2209800"/>
            <a:ext cx="3352800" cy="15240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نتایج مثبت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57200" y="2133600"/>
            <a:ext cx="3124200" cy="1524000"/>
          </a:xfrm>
          <a:prstGeom prst="cloud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نتایج منفی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4673445" y="4543115"/>
            <a:ext cx="707870" cy="3084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 rot="16200000">
            <a:off x="4495801" y="228599"/>
            <a:ext cx="381000" cy="7696202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67000" y="4343400"/>
            <a:ext cx="19812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جمع بندی دوم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9600" y="5181600"/>
            <a:ext cx="8001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آیا باید جشن گرفت؟؟!!       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600" y="5867400"/>
            <a:ext cx="8001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آیا باید از مذاکره کنندگان تشکر کرد؟!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2057400" y="5334000"/>
            <a:ext cx="3200400" cy="3048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" y="5181600"/>
            <a:ext cx="1371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خیر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2057400" y="6019800"/>
            <a:ext cx="1219200" cy="3048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9600" y="5867400"/>
            <a:ext cx="1371600" cy="609600"/>
          </a:xfrm>
          <a:prstGeom prst="round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بله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2192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ارزیابی براساس خروجی مذکرات: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Cloud Callout 10"/>
          <p:cNvSpPr/>
          <p:nvPr/>
        </p:nvSpPr>
        <p:spPr>
          <a:xfrm flipH="1">
            <a:off x="5410200" y="2209800"/>
            <a:ext cx="3352800" cy="15240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نتایج مثبت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57200" y="2133600"/>
            <a:ext cx="3124200" cy="1524000"/>
          </a:xfrm>
          <a:prstGeom prst="cloud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نتایج منفی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4673445" y="4543115"/>
            <a:ext cx="707870" cy="3084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 rot="16200000">
            <a:off x="4495801" y="228599"/>
            <a:ext cx="381000" cy="7696202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67000" y="4343400"/>
            <a:ext cx="19812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جمع بندی سوم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9600" y="5181600"/>
            <a:ext cx="8001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آیا این بهترین توافق ممکن است؟!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2590800" y="5486400"/>
            <a:ext cx="1371600" cy="3048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" y="5181600"/>
            <a:ext cx="1447800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شاید!</a:t>
            </a:r>
          </a:p>
        </p:txBody>
      </p:sp>
      <p:sp>
        <p:nvSpPr>
          <p:cNvPr id="17" name="Right Arrow 16"/>
          <p:cNvSpPr/>
          <p:nvPr/>
        </p:nvSpPr>
        <p:spPr>
          <a:xfrm rot="8871776">
            <a:off x="5666607" y="2270115"/>
            <a:ext cx="707870" cy="3084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477000" y="1981200"/>
            <a:ext cx="2286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جمع بندی چهارم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0" y="2743200"/>
            <a:ext cx="8001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آیا اصولا توافق </a:t>
            </a:r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حتما</a:t>
            </a: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 لازم است؟!</a:t>
            </a:r>
          </a:p>
        </p:txBody>
      </p:sp>
      <p:sp>
        <p:nvSpPr>
          <p:cNvPr id="28" name="Left Arrow 27"/>
          <p:cNvSpPr/>
          <p:nvPr/>
        </p:nvSpPr>
        <p:spPr>
          <a:xfrm>
            <a:off x="2743200" y="3048000"/>
            <a:ext cx="1371600" cy="3048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62000" y="2743200"/>
            <a:ext cx="1447800" cy="914400"/>
          </a:xfrm>
          <a:prstGeom prst="roundRect">
            <a:avLst/>
          </a:prstGeom>
          <a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خیر!</a:t>
            </a:r>
          </a:p>
        </p:txBody>
      </p:sp>
      <p:sp>
        <p:nvSpPr>
          <p:cNvPr id="30" name="Right Arrow 29"/>
          <p:cNvSpPr/>
          <p:nvPr/>
        </p:nvSpPr>
        <p:spPr>
          <a:xfrm rot="5400000">
            <a:off x="4673445" y="4543116"/>
            <a:ext cx="707870" cy="3084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31" name="Left Brace 30"/>
          <p:cNvSpPr/>
          <p:nvPr/>
        </p:nvSpPr>
        <p:spPr>
          <a:xfrm rot="16200000">
            <a:off x="4495801" y="228600"/>
            <a:ext cx="381000" cy="7696202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410200" y="5105400"/>
            <a:ext cx="30480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الف. ارزیابی نتایج توافق</a:t>
            </a: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 بر اقتصاد ایران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66800" y="5105400"/>
            <a:ext cx="35052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ب. ارزیابی نتایج عدم توافق بر اقتصاد ایران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17" grpId="0" animBg="1"/>
      <p:bldP spid="18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763000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1600200"/>
            <a:ext cx="8229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سناریو اول (خوشبیانه): </a:t>
            </a:r>
          </a:p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توافق با حفظ همه دست آوردها و رفع همه تحریم ها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1000" y="228600"/>
            <a:ext cx="8382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الف. ارزیابی اثرات توافق بر اقتصاد ایران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(در وضعیت کنونی) 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2895600"/>
            <a:ext cx="8229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سناریو دوم (واقع بینانه): </a:t>
            </a:r>
          </a:p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از دست رفتن بخشی از دستآوردها و رفع طولانی مدت بخشی از تحریم ها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4267200"/>
            <a:ext cx="8229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سناریو سوم (بدبینانه): </a:t>
            </a:r>
          </a:p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از دست رفتن بخشی از دستآوردها و عدم رفع تحریم ها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763000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1600200"/>
            <a:ext cx="8229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سناریو اول (خوشبیانه): </a:t>
            </a:r>
          </a:p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توافق با حفظ همه دست آوردها و رفع همه تحریم ها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1000" y="228600"/>
            <a:ext cx="8382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الف. ارزیابی اثرات توافق بر اقتصاد ایران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(در وضعیت کنونی) 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2667000"/>
            <a:ext cx="396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افزایش صادرات نفت خام</a:t>
            </a:r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>
            <a:off x="4572000" y="2362200"/>
            <a:ext cx="2514600" cy="609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62000" y="3352800"/>
            <a:ext cx="396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افزایش واردات کالاهای خارجی</a:t>
            </a:r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flipH="1">
            <a:off x="4724400" y="2362200"/>
            <a:ext cx="2362200" cy="1295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14400" y="4038600"/>
            <a:ext cx="396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حضور بیشتر شرکت های نفتی غربی</a:t>
            </a:r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>
          <a:xfrm flipH="1">
            <a:off x="4876800" y="2362200"/>
            <a:ext cx="2209800" cy="1981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38200" y="4724400"/>
            <a:ext cx="4267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افزایش قیمت زمین و مسکن (بیماری هلندی)</a:t>
            </a:r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H="1">
            <a:off x="5105400" y="2362200"/>
            <a:ext cx="1981200" cy="26670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8600" y="5410200"/>
            <a:ext cx="5105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کاهش تورم در بعضی بخش ها و افزایش در بعضی دیگر</a:t>
            </a:r>
          </a:p>
        </p:txBody>
      </p:sp>
      <p:cxnSp>
        <p:nvCxnSpPr>
          <p:cNvPr id="32" name="Straight Arrow Connector 31"/>
          <p:cNvCxnSpPr>
            <a:endCxn id="31" idx="3"/>
          </p:cNvCxnSpPr>
          <p:nvPr/>
        </p:nvCxnSpPr>
        <p:spPr>
          <a:xfrm flipH="1">
            <a:off x="5334000" y="2362200"/>
            <a:ext cx="1752600" cy="3352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5791200" y="3958760"/>
            <a:ext cx="609600" cy="3084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37" name="Left Brace 36"/>
          <p:cNvSpPr/>
          <p:nvPr/>
        </p:nvSpPr>
        <p:spPr>
          <a:xfrm rot="10800000">
            <a:off x="5105401" y="2438397"/>
            <a:ext cx="685801" cy="3657602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172200" y="3048000"/>
            <a:ext cx="2590800" cy="838200"/>
          </a:xfrm>
          <a:prstGeom prst="roundRect">
            <a:avLst/>
          </a:prstGeom>
          <a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کاهش تولید ملی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172200" y="4343400"/>
            <a:ext cx="2590800" cy="838200"/>
          </a:xfrm>
          <a:prstGeom prst="roundRect">
            <a:avLst/>
          </a:prstGeom>
          <a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وابستگی بیشتر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81000" y="1219200"/>
            <a:ext cx="8382000" cy="1143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اما اگر </a:t>
            </a:r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تولید ملی </a:t>
            </a:r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تقویت شود: </a:t>
            </a:r>
          </a:p>
          <a:p>
            <a:pPr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رفع تحریم ها می تواند </a:t>
            </a:r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دنده کمکی </a:t>
            </a:r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باشد!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" y="304800"/>
            <a:ext cx="2209800" cy="5334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447800" y="3200400"/>
            <a:ext cx="4800600" cy="10668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ضرورت اقتصاد مقاومتی</a:t>
            </a:r>
          </a:p>
        </p:txBody>
      </p:sp>
      <p:sp>
        <p:nvSpPr>
          <p:cNvPr id="43" name="Right Arrow 42"/>
          <p:cNvSpPr/>
          <p:nvPr/>
        </p:nvSpPr>
        <p:spPr>
          <a:xfrm rot="16200000" flipH="1">
            <a:off x="3505200" y="2590801"/>
            <a:ext cx="7620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  <p:bldP spid="25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152400"/>
            <a:ext cx="60960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جنگ اقتصادی کنونی: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5257800"/>
            <a:ext cx="6781800" cy="12954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 smtClean="0">
                <a:solidFill>
                  <a:schemeClr val="tx1"/>
                </a:solidFill>
                <a:cs typeface="B Titr" pitchFamily="2" charset="-78"/>
              </a:rPr>
              <a:t>اقتصاد مقاومتی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2628900" y="2933700"/>
            <a:ext cx="39624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6200000">
            <a:off x="3048000" y="2209801"/>
            <a:ext cx="1676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راه حل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3505200"/>
            <a:ext cx="2362200" cy="1219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ماهیت و برنامه های اقتصاد مقاومتی</a:t>
            </a:r>
            <a:endParaRPr lang="en-US" sz="3500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8128856" flipH="1">
            <a:off x="6250102" y="4804344"/>
            <a:ext cx="532125" cy="2226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00" y="2057400"/>
            <a:ext cx="2362200" cy="1219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ماهیت و شدت جنگ اقتصادی!!!</a:t>
            </a:r>
            <a:endParaRPr lang="en-US" sz="3500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8719443" flipH="1">
            <a:off x="1682994" y="1456304"/>
            <a:ext cx="532125" cy="22265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/>
      <p:bldP spid="7" grpId="0"/>
      <p:bldP spid="8" grpId="0" animBg="1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12954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خارجی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1" name="Straight Arrow Connector 50"/>
          <p:cNvCxnSpPr>
            <a:stCxn id="69" idx="0"/>
            <a:endCxn id="26" idx="2"/>
          </p:cNvCxnSpPr>
          <p:nvPr/>
        </p:nvCxnSpPr>
        <p:spPr>
          <a:xfrm flipH="1" flipV="1">
            <a:off x="7124700" y="2057400"/>
            <a:ext cx="381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1"/>
            <a:endCxn id="45" idx="3"/>
          </p:cNvCxnSpPr>
          <p:nvPr/>
        </p:nvCxnSpPr>
        <p:spPr>
          <a:xfrm flipH="1" flipV="1">
            <a:off x="4876800" y="1562100"/>
            <a:ext cx="68580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715000" y="3276600"/>
            <a:ext cx="28956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خصومت های اقتصادی معاصر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2600" y="5562600"/>
            <a:ext cx="3200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داخلی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9" name="Straight Arrow Connector 38"/>
          <p:cNvCxnSpPr>
            <a:stCxn id="69" idx="2"/>
            <a:endCxn id="35" idx="0"/>
          </p:cNvCxnSpPr>
          <p:nvPr/>
        </p:nvCxnSpPr>
        <p:spPr>
          <a:xfrm>
            <a:off x="7162800" y="4191000"/>
            <a:ext cx="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200" y="12954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رفع خصومت های خارجی؟؟؟!!!!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5334000"/>
            <a:ext cx="3581400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رفع خصومت های داخلی؟؟!!!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43200" y="228600"/>
            <a:ext cx="6019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الگوی مقابله با دشمنان: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cxnSp>
        <p:nvCxnSpPr>
          <p:cNvPr id="27" name="Straight Arrow Connector 26"/>
          <p:cNvCxnSpPr>
            <a:endCxn id="25" idx="3"/>
          </p:cNvCxnSpPr>
          <p:nvPr/>
        </p:nvCxnSpPr>
        <p:spPr>
          <a:xfrm flipH="1" flipV="1">
            <a:off x="4419600" y="5829300"/>
            <a:ext cx="114300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3400" y="3657600"/>
            <a:ext cx="4800600" cy="1143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000" b="1" dirty="0" smtClean="0">
                <a:solidFill>
                  <a:schemeClr val="tx1"/>
                </a:solidFill>
                <a:cs typeface="B Titr" pitchFamily="2" charset="-78"/>
              </a:rPr>
              <a:t>اقتصاد مقاومتی</a:t>
            </a:r>
          </a:p>
        </p:txBody>
      </p:sp>
      <p:sp>
        <p:nvSpPr>
          <p:cNvPr id="36" name="Right Arrow 35"/>
          <p:cNvSpPr/>
          <p:nvPr/>
        </p:nvSpPr>
        <p:spPr>
          <a:xfrm rot="16200000">
            <a:off x="2781300" y="4914900"/>
            <a:ext cx="4572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209800" y="1295400"/>
            <a:ext cx="7620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86000" y="1219200"/>
            <a:ext cx="609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 rot="16200000">
            <a:off x="990601" y="3276599"/>
            <a:ext cx="3810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7200" y="2286000"/>
            <a:ext cx="16002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ایران در قله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057400" y="2514600"/>
            <a:ext cx="3810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14600" y="2209800"/>
            <a:ext cx="57912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حضرت آقا: وقتی ملت ایران به قله برسد همه دشمنی ها تمام خواهد شد!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1066800"/>
            <a:ext cx="4800600" cy="990600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33400" y="1905000"/>
            <a:ext cx="1524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چرا؟!</a:t>
            </a:r>
            <a:endParaRPr lang="fa-IR" sz="4000" b="1" dirty="0" smtClean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2895600"/>
            <a:ext cx="357237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1. دشمنی ها ریشه دار است!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1000" y="3429000"/>
            <a:ext cx="76962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2. اثرات برداشتن تحریم ها در بهترین حالت: </a:t>
            </a:r>
          </a:p>
          <a:p>
            <a:pPr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الف. فروش بیشتر نفت خام!!!، ب. واردات بیشتر!!! (هر دو نامطلوب!)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57200" y="4419600"/>
            <a:ext cx="5334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3. دشمن راه را یاد گرفته!!! تکرار خواهد کرد!</a:t>
            </a:r>
          </a:p>
        </p:txBody>
      </p:sp>
      <p:sp>
        <p:nvSpPr>
          <p:cNvPr id="37" name="Right Arrow 36"/>
          <p:cNvSpPr/>
          <p:nvPr/>
        </p:nvSpPr>
        <p:spPr>
          <a:xfrm rot="16200000">
            <a:off x="4229100" y="3162300"/>
            <a:ext cx="685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914400" y="2133600"/>
            <a:ext cx="71628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 چگونه است؟! ...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آموزش</a:t>
            </a:r>
            <a:endParaRPr lang="fa-IR" sz="3600" b="1" dirty="0" smtClean="0">
              <a:solidFill>
                <a:srgbClr val="00B0F0"/>
              </a:solidFill>
              <a:cs typeface="B Z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3000" y="2133600"/>
            <a:ext cx="1371600" cy="6858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52400" y="1524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ش 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9" grpId="0" animBg="1"/>
      <p:bldP spid="35" grpId="0" animBg="1"/>
      <p:bldP spid="45" grpId="0" animBg="1"/>
      <p:bldP spid="25" grpId="0" animBg="1"/>
      <p:bldP spid="32" grpId="0" animBg="1"/>
      <p:bldP spid="33" grpId="0" animBg="1"/>
      <p:bldP spid="36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7" grpId="0" animBg="1"/>
      <p:bldP spid="38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362200"/>
            <a:ext cx="6858000" cy="1981200"/>
          </a:xfrm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sz="4300" dirty="0" smtClean="0">
                <a:cs typeface="B Titr" pitchFamily="2" charset="-78"/>
              </a:rPr>
              <a:t>نگاهی به نتایج مذاکرات هسته ای در لوزان سوییس</a:t>
            </a:r>
            <a:endParaRPr lang="fa-IR" sz="4300" b="1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5181600"/>
            <a:ext cx="5410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دکتر حجت الله عبدالملکی</a:t>
            </a:r>
          </a:p>
          <a:p>
            <a:pPr algn="ctr" rtl="1"/>
            <a:endParaRPr lang="fa-IR" sz="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Karim" pitchFamily="2" charset="-78"/>
              </a:rPr>
              <a:t>عضو هیات علمی دانشکده معارف اسلامی و اقتصاد </a:t>
            </a:r>
          </a:p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Karim" pitchFamily="2" charset="-78"/>
              </a:rPr>
              <a:t>دانشگاه امام صادق علیه السلام</a:t>
            </a:r>
            <a:endParaRPr lang="en-US" sz="2800" dirty="0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823"/>
            <a:ext cx="1371600" cy="18451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791200" y="533400"/>
            <a:ext cx="3276600" cy="106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ranNastaliq" pitchFamily="18" charset="0"/>
              <a:ea typeface="+mn-ea"/>
              <a:cs typeface="IranNastaliq" pitchFamily="18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ranNastaliq" pitchFamily="18" charset="0"/>
                <a:ea typeface="+mn-ea"/>
                <a:cs typeface="IranNastaliq" pitchFamily="18" charset="0"/>
              </a:rPr>
              <a:t>اقتصاد مقاومتی؛</a:t>
            </a:r>
          </a:p>
        </p:txBody>
      </p:sp>
    </p:spTree>
    <p:extLst>
      <p:ext uri="{BB962C8B-B14F-4D97-AF65-F5344CB8AC3E}">
        <p14:creationId xmlns:p14="http://schemas.microsoft.com/office/powerpoint/2010/main" xmlns="" val="19191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385A0A9-1429-4634-8626-AA107F3A10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9268"/>
            <a:ext cx="8858250" cy="66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314" y="95251"/>
            <a:ext cx="4643437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fa-IR" sz="4500" dirty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و السلام علی عبادالله الصالحین</a:t>
            </a:r>
            <a:endParaRPr lang="en-US" sz="4500" dirty="0">
              <a:solidFill>
                <a:schemeClr val="bg1"/>
              </a:solidFill>
              <a:latin typeface="+mj-lt"/>
              <a:ea typeface="+mj-ea"/>
              <a:cs typeface="IranNastaliq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1816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581400" y="304801"/>
            <a:ext cx="5105400" cy="685799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  <a:hlinkClick r:id="" action="ppaction://noaction"/>
              </a:rPr>
              <a:t>نقشه کلی تحریم ها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</a:t>
            </a:r>
            <a:endParaRPr lang="en-US" sz="32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3276600" y="1371600"/>
            <a:ext cx="54102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1. تحریم های شورای امنیت سازمان ملل </a:t>
            </a:r>
            <a:endParaRPr lang="en-US" sz="28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457200" y="4724400"/>
            <a:ext cx="29718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 های کنگره (10 مورد)</a:t>
            </a:r>
            <a:endParaRPr lang="en-US" sz="21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" y="5486400"/>
            <a:ext cx="47244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 های (دستورات) رییس جمهور (18 مورد)</a:t>
            </a:r>
            <a:endParaRPr lang="en-US" sz="2100" dirty="0" smtClean="0"/>
          </a:p>
        </p:txBody>
      </p:sp>
      <p:cxnSp>
        <p:nvCxnSpPr>
          <p:cNvPr id="24" name="Straight Arrow Connector 23"/>
          <p:cNvCxnSpPr>
            <a:stCxn id="15" idx="2"/>
            <a:endCxn id="8" idx="3"/>
          </p:cNvCxnSpPr>
          <p:nvPr/>
        </p:nvCxnSpPr>
        <p:spPr>
          <a:xfrm flipH="1">
            <a:off x="3429000" y="4267200"/>
            <a:ext cx="25527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2"/>
            <a:endCxn id="16" idx="3"/>
          </p:cNvCxnSpPr>
          <p:nvPr/>
        </p:nvCxnSpPr>
        <p:spPr>
          <a:xfrm flipH="1">
            <a:off x="5181600" y="4267200"/>
            <a:ext cx="8001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276600" y="2438400"/>
            <a:ext cx="54102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2. تحریم های اتحادیه اروپا</a:t>
            </a:r>
            <a:endParaRPr lang="en-US" sz="2800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3276600" y="3505200"/>
            <a:ext cx="54102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3. تحریم های آمریکا</a:t>
            </a:r>
            <a:endParaRPr lang="en-US" sz="2800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8" grpId="0" animBg="1"/>
      <p:bldP spid="16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90800" y="304800"/>
            <a:ext cx="57150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لیست و علل تحریم های کنگره آمریکا</a:t>
            </a:r>
            <a:endParaRPr lang="en-US" sz="3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1" y="1219200"/>
          <a:ext cx="8229598" cy="5311331"/>
        </p:xfrm>
        <a:graphic>
          <a:graphicData uri="http://schemas.openxmlformats.org/drawingml/2006/table">
            <a:tbl>
              <a:tblPr/>
              <a:tblGrid>
                <a:gridCol w="894134"/>
                <a:gridCol w="894134"/>
                <a:gridCol w="894134"/>
                <a:gridCol w="894134"/>
                <a:gridCol w="854785"/>
                <a:gridCol w="3314184"/>
                <a:gridCol w="484093"/>
              </a:tblGrid>
              <a:tr h="217060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علت تحریم</a:t>
                      </a:r>
                      <a:endParaRPr lang="en-US" sz="20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30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موارد دیگر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حقوق بشر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تروریسم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عدم </a:t>
                      </a:r>
                      <a:r>
                        <a:rPr lang="ar-SA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اشاعه</a:t>
                      </a:r>
                      <a:endParaRPr lang="fa-IR" sz="1400" b="1" kern="1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(هسته ای و موشکی)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سال</a:t>
                      </a:r>
                      <a:endParaRPr lang="en-US" sz="12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قوانین مصوب کنگره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ردیف</a:t>
                      </a:r>
                      <a:endParaRPr lang="en-US" sz="11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0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2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1992</a:t>
                      </a:r>
                      <a:endParaRPr lang="en-US" sz="20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بودجه دفاعی 1993</a:t>
                      </a:r>
                      <a:endParaRPr lang="en-US" sz="12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010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1996</a:t>
                      </a:r>
                      <a:endParaRPr lang="en-US" sz="12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قانون ایسا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5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2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2000</a:t>
                      </a:r>
                      <a:endParaRPr lang="en-US" sz="20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قانون عدم اشاعه ایران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885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2006</a:t>
                      </a:r>
                      <a:endParaRPr lang="en-US" sz="12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قانون حمایت از آزادی ایران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0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2010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قانون </a:t>
                      </a:r>
                      <a:r>
                        <a:rPr lang="ar-SA" sz="2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سیسادا</a:t>
                      </a:r>
                      <a:endParaRPr lang="en-US" sz="20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5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59827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B Mitra"/>
                        </a:rPr>
                        <a:t>*</a:t>
                      </a:r>
                      <a:endParaRPr lang="en-US" sz="1800" kern="100" dirty="0"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2011</a:t>
                      </a:r>
                      <a:endParaRPr lang="en-US" sz="2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قانون عدم اشاعه ایران‌سوریه‌کره‌شمالی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88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2011</a:t>
                      </a:r>
                      <a:endParaRPr lang="en-US" sz="12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بخش 311 قانون میهن‌پرستی آمریکا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7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0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2011</a:t>
                      </a:r>
                      <a:endParaRPr lang="en-US" sz="12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بودجه دفاعی 2012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7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2012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قانون کاهش تهدید ایران و حقوق بشر سوریه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9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5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5877" marR="6587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2012</a:t>
                      </a:r>
                      <a:endParaRPr lang="en-US" sz="12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بودجه دفاعی 2013 (بخش فرعی 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D</a:t>
                      </a:r>
                      <a:r>
                        <a:rPr lang="ar-SA" sz="1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)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10</a:t>
                      </a:r>
                      <a:endParaRPr lang="en-US" sz="18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5877" marR="6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229600" y="6400800"/>
            <a:ext cx="685800" cy="381000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  <a:hlinkClick r:id="rId2" action="ppaction://hlinksldjump"/>
              </a:rPr>
              <a:t>برگشت</a:t>
            </a:r>
            <a:endParaRPr lang="en-US" sz="12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1676400" y="152400"/>
            <a:ext cx="67818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لیست و علل تحریم های رییس جمهور آمریکا</a:t>
            </a:r>
            <a:endParaRPr lang="en-US" sz="3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598" y="762000"/>
          <a:ext cx="8534401" cy="5522670"/>
        </p:xfrm>
        <a:graphic>
          <a:graphicData uri="http://schemas.openxmlformats.org/drawingml/2006/table">
            <a:tbl>
              <a:tblPr/>
              <a:tblGrid>
                <a:gridCol w="1238284"/>
                <a:gridCol w="1238284"/>
                <a:gridCol w="1238284"/>
                <a:gridCol w="1238284"/>
                <a:gridCol w="1238284"/>
                <a:gridCol w="1238284"/>
                <a:gridCol w="1104697"/>
              </a:tblGrid>
              <a:tr h="110744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علت تحریم</a:t>
                      </a:r>
                      <a:endParaRPr lang="en-US" sz="2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موارد دیگر</a:t>
                      </a:r>
                      <a:endParaRPr lang="en-US" sz="2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حقوق بشر</a:t>
                      </a:r>
                      <a:endParaRPr lang="en-US" sz="2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تروریسم</a:t>
                      </a:r>
                      <a:endParaRPr lang="en-US" sz="2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B Mitra"/>
                        </a:rPr>
                        <a:t>عدم اشاعه</a:t>
                      </a:r>
                      <a:endParaRPr lang="fa-IR" sz="2000" b="1" kern="1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B Mitra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kern="1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B Mitra"/>
                        </a:rPr>
                        <a:t>(هسته ای و موشکی)</a:t>
                      </a:r>
                      <a:endParaRPr lang="en-US" sz="1200" kern="100" dirty="0"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سال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فرما</a:t>
                      </a:r>
                      <a:r>
                        <a:rPr lang="fa-IR" sz="12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ن</a:t>
                      </a:r>
                      <a:r>
                        <a:rPr lang="ar-SA" sz="12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های اجرایی دولت آمریکا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ردیف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1979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12170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1980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12205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1980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12211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1987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12613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1995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12957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5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1995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12959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1997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13059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7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2001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13224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2005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13382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9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2010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13553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10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2011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13572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11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2011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13574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kern="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r>
                        <a:rPr lang="fa-IR" sz="1200" b="1" kern="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 (قانون</a:t>
                      </a:r>
                      <a:r>
                        <a:rPr lang="fa-IR" sz="1200" b="1" kern="1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 شده)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2011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13590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2012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13599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14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2012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13606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15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2012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13608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16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2012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13622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17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8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34594" marR="345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*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2012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13628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18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34594" marR="34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943600" y="304800"/>
            <a:ext cx="29718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در آغاز: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953000"/>
            <a:ext cx="3581400" cy="1600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هدف از مباحث  امروز: کمک به تیم دولت </a:t>
            </a:r>
          </a:p>
        </p:txBody>
      </p:sp>
      <p:sp>
        <p:nvSpPr>
          <p:cNvPr id="53" name="Cloud Callout 52"/>
          <p:cNvSpPr/>
          <p:nvPr/>
        </p:nvSpPr>
        <p:spPr>
          <a:xfrm flipH="1">
            <a:off x="304800" y="1371600"/>
            <a:ext cx="8305800" cy="1447800"/>
          </a:xfrm>
          <a:prstGeom prst="cloud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تشکر</a:t>
            </a:r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فراوان</a:t>
            </a:r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از زحمات تیم مذاکره کننده ج.ا. ایران</a:t>
            </a:r>
          </a:p>
        </p:txBody>
      </p:sp>
      <p:pic>
        <p:nvPicPr>
          <p:cNvPr id="18437" name="Picture 5" descr="E:\مرآت- کانون تربیت و اقتصاد\media\teammozak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0"/>
            <a:ext cx="5105400" cy="35491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3716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1. آیا لوزان دستاورد مثبتی داشته است؟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90600" y="228600"/>
            <a:ext cx="7772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مذکرات هسته ای در لوزان سوییس: طرح چند سوال؟!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24200" y="22098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2. آیا لوزان نتایج منفی داشته است؟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24200" y="38862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4. اثرات اقتصادی مذاکرات لوزان؟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24200" y="30480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3. آیا این بهترین توافق ممکن است؟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3716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ارزیابی براساس خروجی مذکرات: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57400" y="2286000"/>
            <a:ext cx="2667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الف. توافقنامه؟!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05000" y="3124200"/>
            <a:ext cx="2819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ب. بیانیه مشترک؟!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0" y="3962400"/>
            <a:ext cx="2667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ج. تفاهم نامه؟!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90600" y="4800600"/>
            <a:ext cx="3733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د. توافقات منتشر نشده؟!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2954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ارزیابی براساس خروجی مذکرات: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19800" y="2133600"/>
            <a:ext cx="2667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نظرات طرف ایرانی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2133600"/>
            <a:ext cx="2667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نظرات طرف غربی</a:t>
            </a:r>
          </a:p>
        </p:txBody>
      </p:sp>
      <p:cxnSp>
        <p:nvCxnSpPr>
          <p:cNvPr id="13" name="Straight Arrow Connector 12"/>
          <p:cNvCxnSpPr>
            <a:stCxn id="21" idx="2"/>
          </p:cNvCxnSpPr>
          <p:nvPr/>
        </p:nvCxnSpPr>
        <p:spPr>
          <a:xfrm>
            <a:off x="7353300" y="2819400"/>
            <a:ext cx="38100" cy="533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91000" y="3352800"/>
            <a:ext cx="4572000" cy="2057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ماخذ: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1. سند خلاصه راه حل های تفاهم شده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2. متن بیانیه مشترک قرائت شده دکتر ظریف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3. سخنان آقای دکتر ظریف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4. سخنان آقای دکتر روحانی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71600" y="2819400"/>
            <a:ext cx="0" cy="1676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" y="4495800"/>
            <a:ext cx="4572000" cy="2133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ماخذ: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1. سخنان خانم موگرینی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2. فکت شیت وزارت امور خارجه آمریکا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3. سخنان جان کری و اوباما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4. سخنان سایر مقامات غربی (وزیر خارجه آلمان و ...)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2954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ارزیابی براساس خروجی مذکرات: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Cloud Callout 14"/>
          <p:cNvSpPr/>
          <p:nvPr/>
        </p:nvSpPr>
        <p:spPr>
          <a:xfrm flipH="1">
            <a:off x="4114800" y="2743200"/>
            <a:ext cx="5029200" cy="15240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نظرات طرف ایرانی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38200" y="1219200"/>
            <a:ext cx="4419600" cy="1524000"/>
          </a:xfrm>
          <a:prstGeom prst="cloud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نظرات طرف غربی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3733800" y="2819400"/>
            <a:ext cx="1676400" cy="1143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cs typeface="B Kamran" pitchFamily="2" charset="-78"/>
              </a:rPr>
              <a:t>وجه مشترک</a:t>
            </a:r>
            <a:endParaRPr lang="en-US" sz="2600" b="1" dirty="0">
              <a:cs typeface="B Kamran" pitchFamily="2" charset="-78"/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4038600" y="4419600"/>
            <a:ext cx="10668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657600" y="5181600"/>
            <a:ext cx="1981201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دستآوردها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64662E-6 L -3.33333E-6 0.222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2954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ارزیابی براساس خروجی مذکرات: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Cloud Callout 14"/>
          <p:cNvSpPr/>
          <p:nvPr/>
        </p:nvSpPr>
        <p:spPr>
          <a:xfrm flipH="1">
            <a:off x="3733800" y="2209800"/>
            <a:ext cx="5029200" cy="15240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نظرات طرف ایرانی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57200" y="2133600"/>
            <a:ext cx="4419600" cy="1524000"/>
          </a:xfrm>
          <a:prstGeom prst="cloud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نظرات طرف غربی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3352800" y="2286000"/>
            <a:ext cx="1676400" cy="1143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cs typeface="B Kamran" pitchFamily="2" charset="-78"/>
              </a:rPr>
              <a:t>وجه مشترک</a:t>
            </a:r>
            <a:endParaRPr lang="en-US" sz="2600" b="1" dirty="0">
              <a:cs typeface="B Kamran" pitchFamily="2" charset="-78"/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3848100" y="3695700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4200" y="4343400"/>
            <a:ext cx="2438400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1. تاسیسات فردو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2. تاسیسات اراک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3. تاسیسات نطنز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4. نظارت های آژانس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5. رفع تحریم ها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667000" y="4648200"/>
            <a:ext cx="11430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9600" y="4343400"/>
            <a:ext cx="2057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پایان غنی سازی</a:t>
            </a:r>
          </a:p>
        </p:txBody>
      </p:sp>
      <p:cxnSp>
        <p:nvCxnSpPr>
          <p:cNvPr id="21" name="Straight Arrow Connector 20"/>
          <p:cNvCxnSpPr>
            <a:endCxn id="24" idx="1"/>
          </p:cNvCxnSpPr>
          <p:nvPr/>
        </p:nvCxnSpPr>
        <p:spPr>
          <a:xfrm flipV="1">
            <a:off x="5486400" y="4533900"/>
            <a:ext cx="609600" cy="4191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096000" y="4267200"/>
            <a:ext cx="2819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کاهش تولید پلوتونیوم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048000" y="5334000"/>
            <a:ext cx="8382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0" y="5105400"/>
            <a:ext cx="30480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فقط 5 هزار سانتریفیوژ نسل یک</a:t>
            </a:r>
          </a:p>
        </p:txBody>
      </p:sp>
      <p:cxnSp>
        <p:nvCxnSpPr>
          <p:cNvPr id="35" name="Straight Arrow Connector 34"/>
          <p:cNvCxnSpPr>
            <a:endCxn id="36" idx="1"/>
          </p:cNvCxnSpPr>
          <p:nvPr/>
        </p:nvCxnSpPr>
        <p:spPr>
          <a:xfrm flipV="1">
            <a:off x="5486400" y="5219700"/>
            <a:ext cx="609600" cy="4191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096000" y="4953000"/>
            <a:ext cx="2819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اجرای پروتکل الحاقی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276600" y="6019800"/>
            <a:ext cx="533400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0" y="5791200"/>
            <a:ext cx="3276600" cy="533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اجمالا: تعلیق تحریم های هسته ای</a:t>
            </a:r>
          </a:p>
        </p:txBody>
      </p:sp>
      <p:sp>
        <p:nvSpPr>
          <p:cNvPr id="48" name="Action Button: Forward or Next 47">
            <a:hlinkClick r:id="rId2" action="ppaction://hlinksldjump" highlightClick="1"/>
          </p:cNvPr>
          <p:cNvSpPr/>
          <p:nvPr/>
        </p:nvSpPr>
        <p:spPr>
          <a:xfrm>
            <a:off x="304800" y="6172200"/>
            <a:ext cx="381000" cy="1524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8" grpId="0" animBg="1"/>
      <p:bldP spid="24" grpId="0" animBg="1"/>
      <p:bldP spid="33" grpId="0" animBg="1"/>
      <p:bldP spid="36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295400"/>
            <a:ext cx="563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ارزیابی براساس خروجی مذکرات: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4600" y="228600"/>
            <a:ext cx="624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اجمالی دستآوردهای لوزان: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Cloud Callout 14"/>
          <p:cNvSpPr/>
          <p:nvPr/>
        </p:nvSpPr>
        <p:spPr>
          <a:xfrm flipH="1">
            <a:off x="3733800" y="2209800"/>
            <a:ext cx="5029200" cy="15240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نظرات طرف ایرانی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57200" y="2133600"/>
            <a:ext cx="4419600" cy="1524000"/>
          </a:xfrm>
          <a:prstGeom prst="cloud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نظرات طرف غربی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3352800" y="2286000"/>
            <a:ext cx="1676400" cy="1143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cs typeface="B Kamran" pitchFamily="2" charset="-78"/>
              </a:rPr>
              <a:t>وجه مشترک</a:t>
            </a:r>
            <a:endParaRPr lang="en-US" sz="2600" b="1" dirty="0">
              <a:cs typeface="B Kamran" pitchFamily="2" charset="-78"/>
            </a:endParaRPr>
          </a:p>
        </p:txBody>
      </p:sp>
      <p:sp>
        <p:nvSpPr>
          <p:cNvPr id="22" name="Right Arrow 21"/>
          <p:cNvSpPr/>
          <p:nvPr/>
        </p:nvSpPr>
        <p:spPr>
          <a:xfrm rot="4191055">
            <a:off x="7075564" y="3803782"/>
            <a:ext cx="707871" cy="3084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7400" y="4343400"/>
            <a:ext cx="2895600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5. رفع تحریم ها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6. پروتکل الحاقی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7. حداکثر مدت محدودیت</a:t>
            </a:r>
          </a:p>
          <a:p>
            <a:pPr algn="r" rtl="1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8. همکاری های بین المللی</a:t>
            </a:r>
          </a:p>
        </p:txBody>
      </p:sp>
      <p:cxnSp>
        <p:nvCxnSpPr>
          <p:cNvPr id="44" name="Straight Arrow Connector 43"/>
          <p:cNvCxnSpPr>
            <a:endCxn id="45" idx="3"/>
          </p:cNvCxnSpPr>
          <p:nvPr/>
        </p:nvCxnSpPr>
        <p:spPr>
          <a:xfrm flipH="1" flipV="1">
            <a:off x="5791200" y="4724400"/>
            <a:ext cx="1066800" cy="15240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447800" y="4343400"/>
            <a:ext cx="4343400" cy="762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پایان یک جای همه تحریم های هسته ای آمریکا، اتحادیه اروپا و شورای امنیت در </a:t>
            </a: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اولین روز اجرا</a:t>
            </a:r>
          </a:p>
        </p:txBody>
      </p:sp>
      <p:cxnSp>
        <p:nvCxnSpPr>
          <p:cNvPr id="29" name="Straight Arrow Connector 28"/>
          <p:cNvCxnSpPr>
            <a:endCxn id="30" idx="3"/>
          </p:cNvCxnSpPr>
          <p:nvPr/>
        </p:nvCxnSpPr>
        <p:spPr>
          <a:xfrm flipH="1">
            <a:off x="5791200" y="5181600"/>
            <a:ext cx="1066800" cy="26670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447800" y="5181600"/>
            <a:ext cx="4343400" cy="533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اجرای </a:t>
            </a: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داوطلبانه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 با تصویب رییس جمهورو </a:t>
            </a: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مجلس</a:t>
            </a:r>
          </a:p>
        </p:txBody>
      </p:sp>
      <p:cxnSp>
        <p:nvCxnSpPr>
          <p:cNvPr id="39" name="Straight Arrow Connector 38"/>
          <p:cNvCxnSpPr>
            <a:endCxn id="40" idx="3"/>
          </p:cNvCxnSpPr>
          <p:nvPr/>
        </p:nvCxnSpPr>
        <p:spPr>
          <a:xfrm flipH="1">
            <a:off x="5715000" y="5638800"/>
            <a:ext cx="381000" cy="41910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495800" y="5791200"/>
            <a:ext cx="1219200" cy="533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10 سال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45" grpId="0" animBg="1"/>
      <p:bldP spid="30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17602</TotalTime>
  <Words>1319</Words>
  <Application>Microsoft Office PowerPoint</Application>
  <PresentationFormat>On-screen Show (4:3)</PresentationFormat>
  <Paragraphs>385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Clip</vt:lpstr>
      <vt:lpstr>Slide 1</vt:lpstr>
      <vt:lpstr>نگاهی به نتایج مذاکرات هسته ای در لوزان سوییس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نقشه کلی تحریم ها :</vt:lpstr>
      <vt:lpstr>Slide 22</vt:lpstr>
      <vt:lpstr>برگشت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/>
  <cp:lastModifiedBy>Dr Abdolmaleki</cp:lastModifiedBy>
  <cp:revision>249</cp:revision>
  <dcterms:created xsi:type="dcterms:W3CDTF">2006-08-16T00:00:00Z</dcterms:created>
  <dcterms:modified xsi:type="dcterms:W3CDTF">2015-04-04T11:49:22Z</dcterms:modified>
</cp:coreProperties>
</file>