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embedTrueTypeFonts="1">
  <p:sldMasterIdLst>
    <p:sldMasterId id="2147483684" r:id="rId1"/>
  </p:sldMasterIdLst>
  <p:sldIdLst>
    <p:sldId id="256" r:id="rId2"/>
    <p:sldId id="257" r:id="rId3"/>
    <p:sldId id="258" r:id="rId4"/>
    <p:sldId id="259" r:id="rId5"/>
    <p:sldId id="260" r:id="rId6"/>
    <p:sldId id="261" r:id="rId7"/>
    <p:sldId id="262" r:id="rId8"/>
    <p:sldId id="268" r:id="rId9"/>
    <p:sldId id="269" r:id="rId10"/>
  </p:sldIdLst>
  <p:sldSz cx="9144000" cy="6858000" type="screen4x3"/>
  <p:notesSz cx="6858000" cy="9144000"/>
  <p:embeddedFontLst>
    <p:embeddedFont>
      <p:font typeface="Century Schoolbook" pitchFamily="18" charset="0"/>
      <p:regular r:id="rId11"/>
      <p:bold r:id="rId12"/>
      <p:italic r:id="rId13"/>
      <p:boldItalic r:id="rId14"/>
    </p:embeddedFont>
    <p:embeddedFont>
      <p:font typeface="B Nazanin" pitchFamily="2" charset="-78"/>
      <p:regular r:id="rId15"/>
      <p:bold r:id="rId16"/>
    </p:embeddedFont>
    <p:embeddedFont>
      <p:font typeface="IranNastaliq" pitchFamily="2" charset="0"/>
      <p:regular r:id="rId17"/>
    </p:embeddedFont>
    <p:embeddedFont>
      <p:font typeface="A Araz" pitchFamily="2" charset="-78"/>
      <p:bold r:id="rId18"/>
    </p:embeddedFont>
    <p:embeddedFont>
      <p:font typeface="2  Mitra_1 (MRT)" charset="-78"/>
      <p:bold r:id="rId19"/>
    </p:embeddedFont>
    <p:embeddedFont>
      <p:font typeface="Wingdings 2" pitchFamily="18" charset="2"/>
      <p:regular r:id="rId20"/>
    </p:embeddedFont>
  </p:embeddedFontLst>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4" d="100"/>
          <a:sy n="64" d="100"/>
        </p:scale>
        <p:origin x="-156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5DC0EE7-13DF-42FE-A4FF-283AF8535110}" type="datetimeFigureOut">
              <a:rPr lang="fa-IR" smtClean="0"/>
              <a:pPr/>
              <a:t>07/02/1435</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B78D4F4-476F-442A-8570-84D641E2E272}"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DC0EE7-13DF-42FE-A4FF-283AF8535110}" type="datetimeFigureOut">
              <a:rPr lang="fa-IR" smtClean="0"/>
              <a:pPr/>
              <a:t>07/02/1435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B78D4F4-476F-442A-8570-84D641E2E27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DC0EE7-13DF-42FE-A4FF-283AF8535110}" type="datetimeFigureOut">
              <a:rPr lang="fa-IR" smtClean="0"/>
              <a:pPr/>
              <a:t>07/02/1435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B78D4F4-476F-442A-8570-84D641E2E27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5DC0EE7-13DF-42FE-A4FF-283AF8535110}" type="datetimeFigureOut">
              <a:rPr lang="fa-IR" smtClean="0"/>
              <a:pPr/>
              <a:t>07/02/1435</a:t>
            </a:fld>
            <a:endParaRPr lang="fa-IR"/>
          </a:p>
        </p:txBody>
      </p:sp>
      <p:sp>
        <p:nvSpPr>
          <p:cNvPr id="9" name="Slide Number Placeholder 8"/>
          <p:cNvSpPr>
            <a:spLocks noGrp="1"/>
          </p:cNvSpPr>
          <p:nvPr>
            <p:ph type="sldNum" sz="quarter" idx="15"/>
          </p:nvPr>
        </p:nvSpPr>
        <p:spPr/>
        <p:txBody>
          <a:bodyPr rtlCol="0"/>
          <a:lstStyle/>
          <a:p>
            <a:fld id="{FB78D4F4-476F-442A-8570-84D641E2E272}"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5DC0EE7-13DF-42FE-A4FF-283AF8535110}" type="datetimeFigureOut">
              <a:rPr lang="fa-IR" smtClean="0"/>
              <a:pPr/>
              <a:t>07/02/1435</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B78D4F4-476F-442A-8570-84D641E2E27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5DC0EE7-13DF-42FE-A4FF-283AF8535110}" type="datetimeFigureOut">
              <a:rPr lang="fa-IR" smtClean="0"/>
              <a:pPr/>
              <a:t>07/02/1435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B78D4F4-476F-442A-8570-84D641E2E272}"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5DC0EE7-13DF-42FE-A4FF-283AF8535110}" type="datetimeFigureOut">
              <a:rPr lang="fa-IR" smtClean="0"/>
              <a:pPr/>
              <a:t>07/02/1435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B78D4F4-476F-442A-8570-84D641E2E272}"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5DC0EE7-13DF-42FE-A4FF-283AF8535110}" type="datetimeFigureOut">
              <a:rPr lang="fa-IR" smtClean="0"/>
              <a:pPr/>
              <a:t>07/02/1435</a:t>
            </a:fld>
            <a:endParaRPr lang="fa-IR"/>
          </a:p>
        </p:txBody>
      </p:sp>
      <p:sp>
        <p:nvSpPr>
          <p:cNvPr id="7" name="Slide Number Placeholder 6"/>
          <p:cNvSpPr>
            <a:spLocks noGrp="1"/>
          </p:cNvSpPr>
          <p:nvPr>
            <p:ph type="sldNum" sz="quarter" idx="11"/>
          </p:nvPr>
        </p:nvSpPr>
        <p:spPr/>
        <p:txBody>
          <a:bodyPr rtlCol="0"/>
          <a:lstStyle/>
          <a:p>
            <a:fld id="{FB78D4F4-476F-442A-8570-84D641E2E272}"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C0EE7-13DF-42FE-A4FF-283AF8535110}" type="datetimeFigureOut">
              <a:rPr lang="fa-IR" smtClean="0"/>
              <a:pPr/>
              <a:t>07/02/1435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B78D4F4-476F-442A-8570-84D641E2E27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5DC0EE7-13DF-42FE-A4FF-283AF8535110}" type="datetimeFigureOut">
              <a:rPr lang="fa-IR" smtClean="0"/>
              <a:pPr/>
              <a:t>07/02/1435</a:t>
            </a:fld>
            <a:endParaRPr lang="fa-IR"/>
          </a:p>
        </p:txBody>
      </p:sp>
      <p:sp>
        <p:nvSpPr>
          <p:cNvPr id="22" name="Slide Number Placeholder 21"/>
          <p:cNvSpPr>
            <a:spLocks noGrp="1"/>
          </p:cNvSpPr>
          <p:nvPr>
            <p:ph type="sldNum" sz="quarter" idx="15"/>
          </p:nvPr>
        </p:nvSpPr>
        <p:spPr/>
        <p:txBody>
          <a:bodyPr rtlCol="0"/>
          <a:lstStyle/>
          <a:p>
            <a:fld id="{FB78D4F4-476F-442A-8570-84D641E2E272}"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5DC0EE7-13DF-42FE-A4FF-283AF8535110}" type="datetimeFigureOut">
              <a:rPr lang="fa-IR" smtClean="0"/>
              <a:pPr/>
              <a:t>07/02/1435</a:t>
            </a:fld>
            <a:endParaRPr lang="fa-IR"/>
          </a:p>
        </p:txBody>
      </p:sp>
      <p:sp>
        <p:nvSpPr>
          <p:cNvPr id="18" name="Slide Number Placeholder 17"/>
          <p:cNvSpPr>
            <a:spLocks noGrp="1"/>
          </p:cNvSpPr>
          <p:nvPr>
            <p:ph type="sldNum" sz="quarter" idx="11"/>
          </p:nvPr>
        </p:nvSpPr>
        <p:spPr/>
        <p:txBody>
          <a:bodyPr rtlCol="0"/>
          <a:lstStyle/>
          <a:p>
            <a:fld id="{FB78D4F4-476F-442A-8570-84D641E2E272}"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5DC0EE7-13DF-42FE-A4FF-283AF8535110}" type="datetimeFigureOut">
              <a:rPr lang="fa-IR" smtClean="0"/>
              <a:pPr/>
              <a:t>07/02/1435</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B78D4F4-476F-442A-8570-84D641E2E272}"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1"/>
          </p:nvPr>
        </p:nvSpPr>
        <p:spPr>
          <a:xfrm>
            <a:off x="457200" y="357166"/>
            <a:ext cx="8229600" cy="6286544"/>
          </a:xfrm>
        </p:spPr>
        <p:txBody>
          <a:bodyPr>
            <a:normAutofit/>
          </a:bodyPr>
          <a:lstStyle/>
          <a:p>
            <a:pPr>
              <a:buNone/>
            </a:pPr>
            <a:endParaRPr lang="fa-IR" sz="2400" dirty="0" smtClean="0">
              <a:cs typeface="B Nazanin" pitchFamily="2" charset="-78"/>
            </a:endParaRPr>
          </a:p>
          <a:p>
            <a:pPr algn="ctr">
              <a:buNone/>
            </a:pPr>
            <a:r>
              <a:rPr lang="fa-IR" sz="5400" dirty="0" smtClean="0">
                <a:effectLst>
                  <a:outerShdw blurRad="38100" dist="38100" dir="2700000" algn="tl">
                    <a:srgbClr val="000000">
                      <a:alpha val="43137"/>
                    </a:srgbClr>
                  </a:outerShdw>
                </a:effectLst>
                <a:latin typeface="IranNastaliq" pitchFamily="18" charset="0"/>
                <a:cs typeface="IranNastaliq" pitchFamily="18" charset="0"/>
              </a:rPr>
              <a:t>به نام خدا</a:t>
            </a:r>
          </a:p>
          <a:p>
            <a:pPr algn="ctr">
              <a:buNone/>
            </a:pPr>
            <a:endParaRPr lang="fa-IR" sz="2800" dirty="0" smtClean="0">
              <a:cs typeface="B Nazanin" pitchFamily="2" charset="-78"/>
            </a:endParaRPr>
          </a:p>
          <a:p>
            <a:pPr algn="ctr">
              <a:buNone/>
            </a:pPr>
            <a:r>
              <a:rPr lang="fa-IR" sz="8800" dirty="0" smtClean="0">
                <a:latin typeface="IranNastaliq" pitchFamily="18" charset="0"/>
                <a:cs typeface="A Araz" pitchFamily="2" charset="-78"/>
              </a:rPr>
              <a:t>کاربرد </a:t>
            </a:r>
            <a:r>
              <a:rPr lang="en-US" sz="8800" dirty="0" smtClean="0">
                <a:latin typeface="A  Duel" pitchFamily="2" charset="-78"/>
                <a:cs typeface="A Araz" pitchFamily="2" charset="-78"/>
              </a:rPr>
              <a:t>GIS</a:t>
            </a:r>
            <a:r>
              <a:rPr lang="fa-IR" sz="8800" dirty="0" smtClean="0">
                <a:latin typeface="IranNastaliq" pitchFamily="18" charset="0"/>
                <a:cs typeface="A Araz" pitchFamily="2" charset="-78"/>
              </a:rPr>
              <a:t> در ترافیک و حمل و نقل</a:t>
            </a:r>
          </a:p>
          <a:p>
            <a:pPr algn="ctr">
              <a:buNone/>
            </a:pPr>
            <a:endParaRPr lang="fa-IR" sz="2400" b="1" dirty="0" smtClean="0">
              <a:cs typeface="B Nazanin" pitchFamily="2" charset="-78"/>
            </a:endParaRPr>
          </a:p>
          <a:p>
            <a:pPr algn="ctr">
              <a:buNone/>
            </a:pPr>
            <a:r>
              <a:rPr lang="fa-IR" sz="2400" dirty="0" smtClean="0">
                <a:cs typeface="B Nazanin" pitchFamily="2" charset="-78"/>
              </a:rPr>
              <a:t>دانشجو</a:t>
            </a:r>
            <a:r>
              <a:rPr lang="fa-IR" sz="2400" dirty="0" smtClean="0">
                <a:cs typeface="B Nazanin" pitchFamily="2" charset="-78"/>
              </a:rPr>
              <a:t>: </a:t>
            </a:r>
            <a:endParaRPr lang="fa-IR" sz="2400" b="1" dirty="0" smtClean="0">
              <a:cs typeface="B Nazanin" pitchFamily="2" charset="-78"/>
            </a:endParaRPr>
          </a:p>
          <a:p>
            <a:pPr algn="ctr">
              <a:buNone/>
            </a:pPr>
            <a:r>
              <a:rPr lang="fa-IR" sz="2400" dirty="0" smtClean="0">
                <a:cs typeface="B Nazanin" pitchFamily="2" charset="-78"/>
              </a:rPr>
              <a:t>استاد راهنما</a:t>
            </a:r>
            <a:r>
              <a:rPr lang="fa-IR" sz="2400" dirty="0" smtClean="0">
                <a:cs typeface="B Nazanin" pitchFamily="2" charset="-78"/>
              </a:rPr>
              <a:t>: </a:t>
            </a:r>
            <a:endParaRPr lang="fa-IR" sz="2400" b="1" dirty="0" smtClean="0">
              <a:cs typeface="B Nazanin" pitchFamily="2" charset="-78"/>
            </a:endParaRPr>
          </a:p>
          <a:p>
            <a:pPr algn="ctr">
              <a:buNone/>
            </a:pPr>
            <a:endParaRPr lang="fa-IR" sz="2400" b="1" dirty="0" smtClean="0">
              <a:cs typeface="B Nazanin" pitchFamily="2" charset="-78"/>
            </a:endParaRPr>
          </a:p>
          <a:p>
            <a:pPr algn="l">
              <a:buNone/>
            </a:pPr>
            <a:endParaRPr lang="fa-I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2285984" y="214290"/>
            <a:ext cx="6643734" cy="6429420"/>
          </a:xfrm>
        </p:spPr>
        <p:txBody>
          <a:bodyPr>
            <a:normAutofit lnSpcReduction="10000"/>
          </a:bodyPr>
          <a:lstStyle/>
          <a:p>
            <a:r>
              <a:rPr lang="fa-IR" sz="4400" dirty="0" smtClean="0">
                <a:cs typeface="B Nazanin" pitchFamily="2" charset="-78"/>
              </a:rPr>
              <a:t>مقدمه:</a:t>
            </a:r>
          </a:p>
          <a:p>
            <a:pPr algn="justLow"/>
            <a:r>
              <a:rPr lang="fa-IR" sz="3200" b="0" dirty="0" smtClean="0">
                <a:cs typeface="B Nazanin" pitchFamily="2" charset="-78"/>
              </a:rPr>
              <a:t>با توجه به گسترش روز افزون استفاده از سیستم‌های حمل و نقل شهری و ازدیاد تقاضای سفر‌ها وحجم بالای ترددهای صورت پذیرفته و نیاز به تامین امکانات اولیه و زیر بنایی این سیستم حمل ونقل و نیاز مبرم به ارائه یک مدیریت توانمند جهت عدم مواجه یا کاهش معضلات حمل و نقلی استفاده از سیستم اطلاعات جغرافیایی جهت تلفیق اطلاعات لازم در حوزه حمل و نقل و </a:t>
            </a:r>
            <a:r>
              <a:rPr lang="en-US" sz="3200" b="0" dirty="0" smtClean="0">
                <a:latin typeface="A  Duel" pitchFamily="2" charset="-78"/>
                <a:cs typeface="A  Duel" pitchFamily="2" charset="-78"/>
              </a:rPr>
              <a:t>GIS</a:t>
            </a:r>
            <a:r>
              <a:rPr lang="fa-IR" sz="3200" b="0" dirty="0" smtClean="0">
                <a:latin typeface="A  Duel" pitchFamily="2" charset="-78"/>
                <a:cs typeface="A  Duel" pitchFamily="2" charset="-78"/>
              </a:rPr>
              <a:t> </a:t>
            </a:r>
            <a:r>
              <a:rPr lang="fa-IR" sz="3200" b="0" dirty="0" smtClean="0">
                <a:cs typeface="B Nazanin" pitchFamily="2" charset="-78"/>
              </a:rPr>
              <a:t>بیش از پیش ضروری می‌نماید. از این رو در اینجا عمده‌ترین پروژه‌ها و نیز معضلات حمل و نقلی که می‌تواند با یاری از سیستم </a:t>
            </a:r>
            <a:r>
              <a:rPr lang="en-US" sz="3200" b="0" dirty="0" smtClean="0">
                <a:latin typeface="A  Duel" pitchFamily="2" charset="-78"/>
                <a:cs typeface="A  Duel" pitchFamily="2" charset="-78"/>
              </a:rPr>
              <a:t>GIS</a:t>
            </a:r>
            <a:r>
              <a:rPr lang="fa-IR" sz="3200" b="0" dirty="0" smtClean="0">
                <a:latin typeface="A  Duel" pitchFamily="2" charset="-78"/>
                <a:cs typeface="A  Duel" pitchFamily="2" charset="-78"/>
              </a:rPr>
              <a:t> </a:t>
            </a:r>
            <a:r>
              <a:rPr lang="fa-IR" sz="3200" b="0" dirty="0" smtClean="0">
                <a:cs typeface="B Nazanin" pitchFamily="2" charset="-78"/>
              </a:rPr>
              <a:t>به نحو مطلوبی مدیریت گردد ارائه می‌گردد</a:t>
            </a:r>
            <a:endParaRPr lang="en-US" sz="3600" b="0" dirty="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2285984" y="214290"/>
            <a:ext cx="6643734" cy="6429420"/>
          </a:xfrm>
        </p:spPr>
        <p:txBody>
          <a:bodyPr>
            <a:normAutofit/>
          </a:bodyPr>
          <a:lstStyle/>
          <a:p>
            <a:pPr algn="ctr"/>
            <a:r>
              <a:rPr lang="fa-IR" sz="4000" dirty="0" smtClean="0">
                <a:cs typeface="B Nazanin" pitchFamily="2" charset="-78"/>
              </a:rPr>
              <a:t>مدیریت بر عمران معابر شهری</a:t>
            </a:r>
          </a:p>
          <a:p>
            <a:pPr algn="justLow"/>
            <a:endParaRPr lang="en-US" sz="2800" b="0" dirty="0" smtClean="0">
              <a:cs typeface="B Nazanin" pitchFamily="2" charset="-78"/>
            </a:endParaRPr>
          </a:p>
          <a:p>
            <a:pPr algn="justLow"/>
            <a:r>
              <a:rPr lang="fa-IR" sz="3600" b="0" dirty="0" smtClean="0">
                <a:cs typeface="B Nazanin" pitchFamily="2" charset="-78"/>
              </a:rPr>
              <a:t>توسعه شبکه معابر </a:t>
            </a:r>
            <a:r>
              <a:rPr lang="fa-IR" sz="3600" b="0" smtClean="0">
                <a:cs typeface="B Nazanin" pitchFamily="2" charset="-78"/>
              </a:rPr>
              <a:t>و تسهیلات </a:t>
            </a:r>
            <a:r>
              <a:rPr lang="fa-IR" sz="3600" b="0" dirty="0" smtClean="0">
                <a:cs typeface="B Nazanin" pitchFamily="2" charset="-78"/>
              </a:rPr>
              <a:t>ترافیکی جزو عمده‌ترین و مهم‌ترین مطالعات حمل و نقلی می‌باشد که همواره نیازمند صرف زمان و مطالعات فراوان خواهد بود با استفاده از سیستم </a:t>
            </a:r>
            <a:r>
              <a:rPr lang="en-US" sz="3600" b="0" dirty="0" smtClean="0">
                <a:latin typeface="A  Duel" pitchFamily="2" charset="-78"/>
                <a:cs typeface="A  Duel" pitchFamily="2" charset="-78"/>
              </a:rPr>
              <a:t>GIS</a:t>
            </a:r>
            <a:r>
              <a:rPr lang="fa-IR" sz="3600" b="0" dirty="0" smtClean="0">
                <a:cs typeface="B Nazanin" pitchFamily="2" charset="-78"/>
              </a:rPr>
              <a:t>با تهیه نقشه‌های کارتوگرافی شده از شهر که بتوان بر اساس نوع عملکرد معابر اطلاعات خاصی را به آن تحول داد می‌توان یک جریان ترافیکی را از یک مسیر به مسیر مورد نظر دیگر هدایت نمود. </a:t>
            </a:r>
            <a:endParaRPr lang="en-US" sz="3600" b="0" dirty="0">
              <a:cs typeface="B Nazanin" pitchFamily="2" charset="-78"/>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2285984" y="214290"/>
            <a:ext cx="6643734" cy="6429420"/>
          </a:xfrm>
        </p:spPr>
        <p:txBody>
          <a:bodyPr>
            <a:normAutofit fontScale="70000" lnSpcReduction="20000"/>
          </a:bodyPr>
          <a:lstStyle/>
          <a:p>
            <a:pPr algn="ctr"/>
            <a:r>
              <a:rPr lang="fa-IR" sz="3500" dirty="0" smtClean="0">
                <a:cs typeface="B Nazanin" pitchFamily="2" charset="-78"/>
              </a:rPr>
              <a:t>مدیریت بر ساخت پایانه‌ها و پارکینگهای طبقاتی و مکانیابی آن‌ها</a:t>
            </a:r>
          </a:p>
          <a:p>
            <a:pPr algn="ctr"/>
            <a:endParaRPr lang="en-US" sz="2800" b="0" dirty="0" smtClean="0">
              <a:cs typeface="B Nazanin" pitchFamily="2" charset="-78"/>
            </a:endParaRPr>
          </a:p>
          <a:p>
            <a:pPr algn="justLow">
              <a:lnSpc>
                <a:spcPct val="120000"/>
              </a:lnSpc>
            </a:pPr>
            <a:r>
              <a:rPr lang="fa-IR" sz="4000" b="0" dirty="0" smtClean="0">
                <a:cs typeface="B Nazanin" pitchFamily="2" charset="-78"/>
              </a:rPr>
              <a:t>بدلیل عدم وجود اطلاعات سازماندهی شده مناسب و عدم توانایی در بکار گیری کلیه پارامترهای موثر در مکانیابی مناسب پارکینگ‌ها می‌توان با جمع آوری اطلاعات مکانی و توصیفی پایانه‌ها و پارکینگ‌های طبقاتی مورد نیاز هر شهر که بر اساس مطالعات جامع سازمان حمل و نقل و ترافیک شهرهای مورد نظر صورت پذیرد جهت مدیریت بر ساخت پایانه‌ها و پارکینگ‌های طبقاتی از سیستم </a:t>
            </a:r>
            <a:r>
              <a:rPr lang="en-US" sz="4000" b="0" dirty="0" smtClean="0">
                <a:cs typeface="B Nazanin" pitchFamily="2" charset="-78"/>
              </a:rPr>
              <a:t> </a:t>
            </a:r>
            <a:r>
              <a:rPr lang="en-US" sz="4000" b="0" dirty="0" smtClean="0">
                <a:latin typeface="A  Duel" pitchFamily="2" charset="-78"/>
                <a:cs typeface="A  Duel" pitchFamily="2" charset="-78"/>
              </a:rPr>
              <a:t>GIS</a:t>
            </a:r>
            <a:r>
              <a:rPr lang="fa-IR" sz="4000" b="0" dirty="0" smtClean="0">
                <a:cs typeface="B Nazanin" pitchFamily="2" charset="-78"/>
              </a:rPr>
              <a:t>نیز بهره جست که در این راه تهیه نقشه و بانک اطلاعات پارکینگ‌های عمومی یا خصوصی که خود می‌تواند شامل پارکینگهای روباز یا سرپوشیده بوده و نیز تهیه نقشه و بانک پارکینگ‌های حاشیه‌ای کنترلی با کارت پارک و تعیین پارامترهای موثر در مکانیابی پارکینگ باید انجام پذیرد</a:t>
            </a:r>
            <a:endParaRPr lang="en-US" sz="4000" b="0" dirty="0" smtClean="0">
              <a:cs typeface="B Nazanin" pitchFamily="2" charset="-78"/>
            </a:endParaRPr>
          </a:p>
          <a:p>
            <a:pPr algn="justLow">
              <a:lnSpc>
                <a:spcPct val="150000"/>
              </a:lnSpc>
            </a:pPr>
            <a:endParaRPr lang="en-US" sz="2800" b="0" dirty="0" smtClean="0">
              <a:cs typeface="B Nazanin" pitchFamily="2" charset="-78"/>
            </a:endParaRPr>
          </a:p>
        </p:txBody>
      </p:sp>
      <p:pic>
        <p:nvPicPr>
          <p:cNvPr id="3" name="Picture 2" descr="1387318510_parking.png"/>
          <p:cNvPicPr>
            <a:picLocks noChangeAspect="1"/>
          </p:cNvPicPr>
          <p:nvPr/>
        </p:nvPicPr>
        <p:blipFill>
          <a:blip r:embed="rId2"/>
          <a:stretch>
            <a:fillRect/>
          </a:stretch>
        </p:blipFill>
        <p:spPr>
          <a:xfrm>
            <a:off x="0" y="0"/>
            <a:ext cx="2000240" cy="2000240"/>
          </a:xfrm>
          <a:prstGeom prst="rect">
            <a:avLst/>
          </a:prstGeom>
        </p:spPr>
      </p:pic>
    </p:spTree>
  </p:cSld>
  <p:clrMapOvr>
    <a:masterClrMapping/>
  </p:clrMapOvr>
  <p:transition>
    <p:pull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2285984" y="214290"/>
            <a:ext cx="6643734" cy="6429420"/>
          </a:xfrm>
        </p:spPr>
        <p:txBody>
          <a:bodyPr>
            <a:normAutofit lnSpcReduction="10000"/>
          </a:bodyPr>
          <a:lstStyle/>
          <a:p>
            <a:pPr algn="ctr"/>
            <a:r>
              <a:rPr lang="fa-IR" sz="3600" dirty="0" smtClean="0">
                <a:cs typeface="B Nazanin" pitchFamily="2" charset="-78"/>
              </a:rPr>
              <a:t>طراحی سیستم شورای نامگذاری معابر</a:t>
            </a:r>
          </a:p>
          <a:p>
            <a:pPr algn="ctr"/>
            <a:endParaRPr lang="en-US" sz="3600" dirty="0" smtClean="0">
              <a:cs typeface="B Nazanin" pitchFamily="2" charset="-78"/>
            </a:endParaRPr>
          </a:p>
          <a:p>
            <a:pPr algn="justLow"/>
            <a:r>
              <a:rPr lang="fa-IR" sz="3200" b="0" dirty="0" smtClean="0">
                <a:cs typeface="B Nazanin" pitchFamily="2" charset="-78"/>
              </a:rPr>
              <a:t>از آنجایی که در حال حاظر شورای نامگذاری اسامی معابر بصورت سنتی و بر اساس تقاضای ارسالی به شورا اقدام به نام گذاری معابر می‌نماید و مکررا مشاهد می‌گردد که نامهای تکراری در نامگذاری معابر استفادخ گردیده است با اینکه هماهنگی‌ها و هارمونی لازم درنامگذاری‌های شهری صورت نپذیرفته است می‌توان با طراحی سیستم شورا نامگذاری براساس سازماندهی نام‌ها و عبارات توصیفی شبکه معابر شهر‌ها نسبت به ایجاد هماهنگی معابر و تهیه بانک اطلاعات نام معابر با سیستم</a:t>
            </a:r>
            <a:r>
              <a:rPr lang="en-US" sz="3200" b="0" dirty="0" smtClean="0">
                <a:latin typeface="A  Duel" pitchFamily="2" charset="-78"/>
                <a:cs typeface="A  Duel" pitchFamily="2" charset="-78"/>
              </a:rPr>
              <a:t>GIS</a:t>
            </a:r>
            <a:r>
              <a:rPr lang="en-US" sz="3200" b="0" dirty="0" smtClean="0">
                <a:cs typeface="B Nazanin" pitchFamily="2" charset="-78"/>
              </a:rPr>
              <a:t> </a:t>
            </a:r>
            <a:r>
              <a:rPr lang="fa-IR" sz="3200" b="0" dirty="0" smtClean="0">
                <a:cs typeface="B Nazanin" pitchFamily="2" charset="-78"/>
              </a:rPr>
              <a:t>اقدام نمود. </a:t>
            </a:r>
            <a:endParaRPr lang="en-US" sz="3200" b="0" dirty="0" smtClean="0">
              <a:cs typeface="B Nazanin" pitchFamily="2" charset="-78"/>
            </a:endParaRPr>
          </a:p>
          <a:p>
            <a:pPr algn="justLow"/>
            <a:endParaRPr lang="fa-IR" sz="2600" b="0" dirty="0" smtClean="0">
              <a:cs typeface="B Nazanin" pitchFamily="2" charset="-78"/>
            </a:endParaRPr>
          </a:p>
          <a:p>
            <a:pPr algn="justLow"/>
            <a:endParaRPr lang="en-US" sz="2600" b="0" dirty="0" smtClean="0">
              <a:cs typeface="B Nazanin" pitchFamily="2" charset="-78"/>
            </a:endParaRPr>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2285984" y="214290"/>
            <a:ext cx="6643734" cy="6429420"/>
          </a:xfrm>
        </p:spPr>
        <p:txBody>
          <a:bodyPr>
            <a:normAutofit lnSpcReduction="10000"/>
          </a:bodyPr>
          <a:lstStyle/>
          <a:p>
            <a:pPr algn="ctr"/>
            <a:r>
              <a:rPr lang="fa-IR" sz="3600" dirty="0" smtClean="0">
                <a:cs typeface="B Nazanin" pitchFamily="2" charset="-78"/>
              </a:rPr>
              <a:t>مدیریت بر توسعه پمپ بنزین و پمپ گاز</a:t>
            </a:r>
          </a:p>
          <a:p>
            <a:pPr algn="ctr"/>
            <a:endParaRPr lang="en-US" sz="3600" dirty="0" smtClean="0">
              <a:cs typeface="B Nazanin" pitchFamily="2" charset="-78"/>
            </a:endParaRPr>
          </a:p>
          <a:p>
            <a:pPr algn="justLow"/>
            <a:r>
              <a:rPr lang="fa-IR" sz="3200" b="0" dirty="0" smtClean="0">
                <a:cs typeface="B Nazanin" pitchFamily="2" charset="-78"/>
              </a:rPr>
              <a:t>با توجه به توسعه شهر‌ها و روند افزایشی تولید خودرو و سرانه مالکیت خودروهای خانوادهای شهرهای مختلف، لزوم توزیع بهینه امکانات تامین سوخت خودرو‌ها به منظور کاهش سفرهای شهری امری بدیهی می‌باشد. بنابراین، مشابه مدریتپارکینگ‌ها، می‌توان با بهره از سیستم</a:t>
            </a:r>
            <a:r>
              <a:rPr lang="en-US" sz="3200" b="0" dirty="0" smtClean="0">
                <a:cs typeface="B Nazanin" pitchFamily="2" charset="-78"/>
              </a:rPr>
              <a:t> </a:t>
            </a:r>
            <a:r>
              <a:rPr lang="en-US" sz="3200" b="0" dirty="0" smtClean="0">
                <a:latin typeface="A  Duel" pitchFamily="2" charset="-78"/>
                <a:cs typeface="A  Duel" pitchFamily="2" charset="-78"/>
              </a:rPr>
              <a:t>GIS </a:t>
            </a:r>
            <a:r>
              <a:rPr lang="fa-IR" sz="3200" b="0" dirty="0" smtClean="0">
                <a:cs typeface="B Nazanin" pitchFamily="2" charset="-78"/>
              </a:rPr>
              <a:t>مدیرت مناسبی بر تقاضای احداث پمپ بنزین و پمپ گاز در سطح شهر‌ها را بر اساس پارامترهای مختلفی همچون شناخت جایگاههای موجود در سطح شهر و نوع و میزان توزیع مراکز جمعیتی و نوع دسترسی ما به آن‌ها را اعمال نمود. </a:t>
            </a:r>
            <a:endParaRPr lang="en-US" sz="3200" b="0" dirty="0">
              <a:cs typeface="B Nazanin" pitchFamily="2" charset="-78"/>
            </a:endParaRPr>
          </a:p>
        </p:txBody>
      </p:sp>
      <p:pic>
        <p:nvPicPr>
          <p:cNvPr id="3" name="Picture 2" descr="1387317992_Gas-pump.png"/>
          <p:cNvPicPr>
            <a:picLocks noChangeAspect="1"/>
          </p:cNvPicPr>
          <p:nvPr/>
        </p:nvPicPr>
        <p:blipFill>
          <a:blip r:embed="rId2"/>
          <a:stretch>
            <a:fillRect/>
          </a:stretch>
        </p:blipFill>
        <p:spPr>
          <a:xfrm>
            <a:off x="214282" y="-214338"/>
            <a:ext cx="2286016" cy="2286016"/>
          </a:xfrm>
          <a:prstGeom prst="rect">
            <a:avLst/>
          </a:prstGeom>
        </p:spPr>
      </p:pic>
    </p:spTree>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2285984" y="214290"/>
            <a:ext cx="6643734" cy="6429420"/>
          </a:xfrm>
        </p:spPr>
        <p:txBody>
          <a:bodyPr>
            <a:normAutofit fontScale="77500" lnSpcReduction="20000"/>
          </a:bodyPr>
          <a:lstStyle/>
          <a:p>
            <a:pPr algn="ctr"/>
            <a:r>
              <a:rPr lang="fa-IR" sz="4200" dirty="0" smtClean="0">
                <a:cs typeface="B Nazanin" pitchFamily="2" charset="-78"/>
              </a:rPr>
              <a:t>مدیریت بر ایستگاه‌ها و مسیر اتوبوسرانی شهری</a:t>
            </a:r>
          </a:p>
          <a:p>
            <a:pPr algn="ctr"/>
            <a:endParaRPr lang="en-US" sz="4200" dirty="0" smtClean="0">
              <a:cs typeface="B Nazanin" pitchFamily="2" charset="-78"/>
            </a:endParaRPr>
          </a:p>
          <a:p>
            <a:pPr algn="justLow">
              <a:lnSpc>
                <a:spcPct val="120000"/>
              </a:lnSpc>
            </a:pPr>
            <a:r>
              <a:rPr lang="fa-IR" sz="4100" b="0" dirty="0" smtClean="0">
                <a:cs typeface="B Nazanin" pitchFamily="2" charset="-78"/>
              </a:rPr>
              <a:t>با توجه به پراکندگی ایستگاه‌ها و خطوط اتوبوسرانی و گسترة فراوان آن با تهیه نقشه کارتوگرافی شهری با بهره از</a:t>
            </a:r>
            <a:r>
              <a:rPr lang="en-US" sz="4100" b="0" dirty="0" smtClean="0">
                <a:latin typeface="A  Duel" pitchFamily="2" charset="-78"/>
                <a:cs typeface="A  Duel" pitchFamily="2" charset="-78"/>
              </a:rPr>
              <a:t>GIS</a:t>
            </a:r>
            <a:r>
              <a:rPr lang="en-US" sz="4100" b="0" dirty="0" smtClean="0">
                <a:cs typeface="B Nazanin" pitchFamily="2" charset="-78"/>
              </a:rPr>
              <a:t> </a:t>
            </a:r>
            <a:r>
              <a:rPr lang="fa-IR" sz="4100" b="0" dirty="0" smtClean="0">
                <a:cs typeface="B Nazanin" pitchFamily="2" charset="-78"/>
              </a:rPr>
              <a:t>می‌توان با تهیه نقشه وبانک اطلاعاتی هر یک از خطوط اتوبوسرانی و نیز ایستگاههای اتوبوس باعث تعیین محل مناسب ایستگاه‌ها و نیز توزیع عادلانه خطوط اتوبوسرانی در شهر‌ها بود. به نحوی که حتی می‌توان در صورت نیاز مبادرت به تهیه نقشه‌ها وبانک اطلاعاتی از تهسیلات موجود در هر ایستگاه شامل تابلوی ایستگاه، سرپناه و خط ‌کشی‌های ایستگاه‌ نیز نمود. </a:t>
            </a:r>
            <a:endParaRPr lang="en-US" sz="4100" b="0" dirty="0">
              <a:cs typeface="B Nazanin" pitchFamily="2" charset="-78"/>
            </a:endParaRPr>
          </a:p>
        </p:txBody>
      </p:sp>
      <p:pic>
        <p:nvPicPr>
          <p:cNvPr id="3" name="Picture 2" descr="1387317835_bus.png"/>
          <p:cNvPicPr>
            <a:picLocks noChangeAspect="1"/>
          </p:cNvPicPr>
          <p:nvPr/>
        </p:nvPicPr>
        <p:blipFill>
          <a:blip r:embed="rId2"/>
          <a:stretch>
            <a:fillRect/>
          </a:stretch>
        </p:blipFill>
        <p:spPr>
          <a:xfrm>
            <a:off x="214282" y="0"/>
            <a:ext cx="2357430" cy="2357430"/>
          </a:xfrm>
          <a:prstGeom prst="rect">
            <a:avLst/>
          </a:prstGeom>
        </p:spPr>
      </p:pic>
    </p:spTree>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2285984" y="214290"/>
            <a:ext cx="6643734" cy="6429420"/>
          </a:xfrm>
        </p:spPr>
        <p:txBody>
          <a:bodyPr>
            <a:noAutofit/>
          </a:bodyPr>
          <a:lstStyle/>
          <a:p>
            <a:pPr algn="ctr"/>
            <a:r>
              <a:rPr lang="fa-IR" sz="3600" dirty="0" smtClean="0">
                <a:cs typeface="B Nazanin" pitchFamily="2" charset="-78"/>
              </a:rPr>
              <a:t>مدیریت تاکسیرانی شهری</a:t>
            </a:r>
            <a:endParaRPr lang="en-US" sz="3600" dirty="0" smtClean="0">
              <a:cs typeface="B Nazanin" pitchFamily="2" charset="-78"/>
            </a:endParaRPr>
          </a:p>
          <a:p>
            <a:pPr algn="justLow"/>
            <a:r>
              <a:rPr lang="fa-IR" sz="3000" b="0" dirty="0" smtClean="0">
                <a:cs typeface="B Nazanin" pitchFamily="2" charset="-78"/>
              </a:rPr>
              <a:t>با توجه به گستردۀ فراوان سیستم حمل و نقل عمومی توزیع خطوط تاکسی‌رانی در مسیرهای مشخص شهر‌ها کمتر مورد توجه دست‌اندرکاران بوده و نارضایتی‌هایی از این بابت معمولاً در سطح شهر‌ها می‌شود. با بررسی عرضه و تقاضای موجود در مناطق مختلف شهر‌ها، می‌تواند با بهره از سیستم </a:t>
            </a:r>
            <a:r>
              <a:rPr lang="en-US" sz="3000" b="0" dirty="0" smtClean="0">
                <a:latin typeface="A  Duel" pitchFamily="2" charset="-78"/>
                <a:cs typeface="A  Duel" pitchFamily="2" charset="-78"/>
              </a:rPr>
              <a:t>GIS</a:t>
            </a:r>
            <a:r>
              <a:rPr lang="en-US" sz="3000" b="0" dirty="0" smtClean="0">
                <a:cs typeface="B Nazanin" pitchFamily="2" charset="-78"/>
              </a:rPr>
              <a:t> </a:t>
            </a:r>
            <a:r>
              <a:rPr lang="fa-IR" sz="3000" b="0" dirty="0" smtClean="0">
                <a:cs typeface="B Nazanin" pitchFamily="2" charset="-78"/>
              </a:rPr>
              <a:t>مبادرت به طراحی مدل بهینه جهت مشخص کردن مسیرهای تاکسی‌های خطی نمود و طراحی و جانمایی ایسگاههای تاکسی‌های خطی و حتی بررسی اقتصادی آن و تهسلات مورد نیاز را نیز بررسی کرد. با بهره از این سیستم می‌توان یک بانک اطلاعاتی جهت کنترل تاکسی‌های خطی و ورود اطلاعات هر یک از خطوط و تهسیلات لازم برای هر ایستگاه را نیز فراهم نمود. </a:t>
            </a:r>
            <a:endParaRPr lang="en-US" sz="3000" b="0" dirty="0">
              <a:cs typeface="B Nazanin" pitchFamily="2" charset="-78"/>
            </a:endParaRPr>
          </a:p>
        </p:txBody>
      </p:sp>
      <p:pic>
        <p:nvPicPr>
          <p:cNvPr id="3" name="Picture 2" descr="1387317532_aiga_taxi.png"/>
          <p:cNvPicPr>
            <a:picLocks noChangeAspect="1"/>
          </p:cNvPicPr>
          <p:nvPr/>
        </p:nvPicPr>
        <p:blipFill>
          <a:blip r:embed="rId2"/>
          <a:stretch>
            <a:fillRect/>
          </a:stretch>
        </p:blipFill>
        <p:spPr>
          <a:xfrm>
            <a:off x="214282" y="0"/>
            <a:ext cx="1500166" cy="1371245"/>
          </a:xfrm>
          <a:prstGeom prst="rect">
            <a:avLst/>
          </a:prstGeom>
        </p:spPr>
      </p:pic>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422" y="2143116"/>
            <a:ext cx="6172200" cy="2500330"/>
          </a:xfrm>
        </p:spPr>
        <p:txBody>
          <a:bodyPr>
            <a:noAutofit/>
          </a:bodyPr>
          <a:lstStyle/>
          <a:p>
            <a:pPr algn="ctr"/>
            <a:r>
              <a:rPr lang="fa-IR" sz="9600" dirty="0" smtClean="0">
                <a:cs typeface="2  Mitra_1 (MRT)" pitchFamily="2" charset="-78"/>
              </a:rPr>
              <a:t>پایان</a:t>
            </a:r>
            <a:r>
              <a:rPr lang="fa-IR" sz="6600" dirty="0" smtClean="0">
                <a:cs typeface="2  Mitra_1 (MRT)" pitchFamily="2" charset="-78"/>
              </a:rPr>
              <a:t/>
            </a:r>
            <a:br>
              <a:rPr lang="fa-IR" sz="6600" dirty="0" smtClean="0">
                <a:cs typeface="2  Mitra_1 (MRT)" pitchFamily="2" charset="-78"/>
              </a:rPr>
            </a:br>
            <a:r>
              <a:rPr lang="fa-IR" sz="6600" dirty="0" smtClean="0">
                <a:cs typeface="2  Mitra_1 (MRT)" pitchFamily="2" charset="-78"/>
              </a:rPr>
              <a:t>با تشکر از توجه شما</a:t>
            </a:r>
            <a:endParaRPr lang="fa-IR" sz="6600" dirty="0">
              <a:cs typeface="2  Mitra_1 (MRT)" pitchFamily="2" charset="-78"/>
            </a:endParaRPr>
          </a:p>
        </p:txBody>
      </p:sp>
    </p:spTree>
  </p:cSld>
  <p:clrMapOvr>
    <a:masterClrMapping/>
  </p:clrMapOvr>
  <p:transition>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198</TotalTime>
  <Words>700</Words>
  <Application>Microsoft Office PowerPoint</Application>
  <PresentationFormat>On-screen Show (4:3)</PresentationFormat>
  <Paragraphs>27</Paragraphs>
  <Slides>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Arial</vt:lpstr>
      <vt:lpstr>Century Schoolbook</vt:lpstr>
      <vt:lpstr>B Nazanin</vt:lpstr>
      <vt:lpstr>IranNastaliq</vt:lpstr>
      <vt:lpstr>A Araz</vt:lpstr>
      <vt:lpstr>A  Duel</vt:lpstr>
      <vt:lpstr>Times New Roman</vt:lpstr>
      <vt:lpstr>Wingdings</vt:lpstr>
      <vt:lpstr>2  Mitra_1 (MRT)</vt:lpstr>
      <vt:lpstr>Wingdings 2</vt:lpstr>
      <vt:lpstr>Oriel</vt:lpstr>
      <vt:lpstr>Slide 1</vt:lpstr>
      <vt:lpstr>Slide 2</vt:lpstr>
      <vt:lpstr>Slide 3</vt:lpstr>
      <vt:lpstr>Slide 4</vt:lpstr>
      <vt:lpstr>Slide 5</vt:lpstr>
      <vt:lpstr>Slide 6</vt:lpstr>
      <vt:lpstr>Slide 7</vt:lpstr>
      <vt:lpstr>Slide 8</vt:lpstr>
      <vt:lpstr>پایان با تشکر از توجه شما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Hamed</dc:creator>
  <cp:lastModifiedBy>MSI</cp:lastModifiedBy>
  <cp:revision>36</cp:revision>
  <dcterms:created xsi:type="dcterms:W3CDTF">2013-05-17T06:52:54Z</dcterms:created>
  <dcterms:modified xsi:type="dcterms:W3CDTF">2014-05-01T15:06:09Z</dcterms:modified>
</cp:coreProperties>
</file>