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0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Default Extension="wmf" ContentType="image/x-wmf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46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35.xml" ContentType="application/vnd.openxmlformats-officedocument.presentationml.slide+xml"/>
  <Override PartName="/ppt/slides/slide253.xml" ContentType="application/vnd.openxmlformats-officedocument.presentationml.slide+xml"/>
  <Override PartName="/ppt/slides/slide2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42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23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docProps/custom.xml" ContentType="application/vnd.openxmlformats-officedocument.custom-properties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9"/>
  </p:notesMasterIdLst>
  <p:sldIdLst>
    <p:sldId id="5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4"/>
    <a:srgbClr val="10D219"/>
    <a:srgbClr val="FF00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84" autoAdjust="0"/>
    <p:restoredTop sz="94614" autoAdjust="0"/>
  </p:normalViewPr>
  <p:slideViewPr>
    <p:cSldViewPr>
      <p:cViewPr varScale="1">
        <p:scale>
          <a:sx n="86" d="100"/>
          <a:sy n="86" d="100"/>
        </p:scale>
        <p:origin x="-13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312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presProps" Target="presProps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viewProps" Target="view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4" Type="http://schemas.openxmlformats.org/officeDocument/2006/relationships/image" Target="../media/image176.w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w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10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10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6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83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31.wmf"/><Relationship Id="rId4" Type="http://schemas.openxmlformats.org/officeDocument/2006/relationships/image" Target="../media/image121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7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w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w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w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9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205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0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0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749C8DFF-115A-4D29-8F55-54698329E58E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03E4B-ACC2-4F44-89A0-5124405AD0A0}" type="slidenum">
              <a:rPr lang="ar-SA"/>
              <a:pPr/>
              <a:t>4</a:t>
            </a:fld>
            <a:endParaRPr lang="en-US"/>
          </a:p>
        </p:txBody>
      </p:sp>
      <p:sp>
        <p:nvSpPr>
          <p:cNvPr id="321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3714752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71E6D5-AC77-4CDE-A953-440063434B2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b="1" kern="120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45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49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50.bin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63.bin"/><Relationship Id="rId4" Type="http://schemas.openxmlformats.org/officeDocument/2006/relationships/image" Target="../media/image3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64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71.bin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79.bin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84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9.bin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00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121.bin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24.bin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128.bin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129.bin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130.bin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134.bin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37.bin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6.bin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5.bin"/><Relationship Id="rId9" Type="http://schemas.openxmlformats.org/officeDocument/2006/relationships/oleObject" Target="../embeddings/oleObject140.bin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143.bin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144.bin"/></Relationships>
</file>

<file path=ppt/slides/_rels/slide19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Relationship Id="rId9" Type="http://schemas.openxmlformats.org/officeDocument/2006/relationships/oleObject" Target="../embeddings/oleObject15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153.bin"/><Relationship Id="rId5" Type="http://schemas.openxmlformats.org/officeDocument/2006/relationships/oleObject" Target="../embeddings/oleObject152.bin"/><Relationship Id="rId4" Type="http://schemas.openxmlformats.org/officeDocument/2006/relationships/oleObject" Target="../embeddings/oleObject151.bin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5" Type="http://schemas.openxmlformats.org/officeDocument/2006/relationships/oleObject" Target="../embeddings/oleObject156.bin"/><Relationship Id="rId4" Type="http://schemas.openxmlformats.org/officeDocument/2006/relationships/oleObject" Target="../embeddings/oleObject155.bin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15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158.bin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161.bin"/><Relationship Id="rId5" Type="http://schemas.openxmlformats.org/officeDocument/2006/relationships/oleObject" Target="../embeddings/oleObject160.bin"/><Relationship Id="rId4" Type="http://schemas.openxmlformats.org/officeDocument/2006/relationships/oleObject" Target="../embeddings/oleObject159.bin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4" Type="http://schemas.openxmlformats.org/officeDocument/2006/relationships/oleObject" Target="../embeddings/oleObject162.bin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163.bin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5" Type="http://schemas.openxmlformats.org/officeDocument/2006/relationships/oleObject" Target="../embeddings/oleObject165.bin"/><Relationship Id="rId4" Type="http://schemas.openxmlformats.org/officeDocument/2006/relationships/oleObject" Target="../embeddings/oleObject164.bin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5" Type="http://schemas.openxmlformats.org/officeDocument/2006/relationships/oleObject" Target="../embeddings/oleObject169.bin"/><Relationship Id="rId4" Type="http://schemas.openxmlformats.org/officeDocument/2006/relationships/oleObject" Target="../embeddings/oleObject168.bin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170.bin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5" Type="http://schemas.openxmlformats.org/officeDocument/2006/relationships/oleObject" Target="../embeddings/oleObject172.bin"/><Relationship Id="rId4" Type="http://schemas.openxmlformats.org/officeDocument/2006/relationships/oleObject" Target="../embeddings/oleObject171.bin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173.bin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174.bin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177.bin"/><Relationship Id="rId5" Type="http://schemas.openxmlformats.org/officeDocument/2006/relationships/oleObject" Target="../embeddings/oleObject176.bin"/><Relationship Id="rId4" Type="http://schemas.openxmlformats.org/officeDocument/2006/relationships/oleObject" Target="../embeddings/oleObject175.bin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5" Type="http://schemas.openxmlformats.org/officeDocument/2006/relationships/oleObject" Target="../embeddings/oleObject179.bin"/><Relationship Id="rId4" Type="http://schemas.openxmlformats.org/officeDocument/2006/relationships/oleObject" Target="../embeddings/oleObject178.bin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182.bin"/><Relationship Id="rId5" Type="http://schemas.openxmlformats.org/officeDocument/2006/relationships/oleObject" Target="../embeddings/oleObject181.bin"/><Relationship Id="rId4" Type="http://schemas.openxmlformats.org/officeDocument/2006/relationships/oleObject" Target="../embeddings/oleObject180.bin"/></Relationships>
</file>

<file path=ppt/slides/_rels/slide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5" Type="http://schemas.openxmlformats.org/officeDocument/2006/relationships/oleObject" Target="../embeddings/oleObject184.bin"/><Relationship Id="rId4" Type="http://schemas.openxmlformats.org/officeDocument/2006/relationships/oleObject" Target="../embeddings/oleObject183.bin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185.bin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4" Type="http://schemas.openxmlformats.org/officeDocument/2006/relationships/oleObject" Target="../embeddings/oleObject186.bin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187.bin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18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4" Type="http://schemas.openxmlformats.org/officeDocument/2006/relationships/image" Target="../media/image3.jpe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190.bin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2.vml"/><Relationship Id="rId4" Type="http://schemas.openxmlformats.org/officeDocument/2006/relationships/oleObject" Target="../embeddings/oleObject191.bin"/></Relationships>
</file>

<file path=ppt/slides/_rels/slide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3.vml"/><Relationship Id="rId4" Type="http://schemas.openxmlformats.org/officeDocument/2006/relationships/oleObject" Target="../embeddings/oleObject192.bin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4.vml"/><Relationship Id="rId4" Type="http://schemas.openxmlformats.org/officeDocument/2006/relationships/oleObject" Target="../embeddings/oleObject193.bin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5.vml"/><Relationship Id="rId4" Type="http://schemas.openxmlformats.org/officeDocument/2006/relationships/oleObject" Target="../embeddings/oleObject194.bin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6.vml"/><Relationship Id="rId4" Type="http://schemas.openxmlformats.org/officeDocument/2006/relationships/oleObject" Target="../embeddings/oleObject19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7.vml"/><Relationship Id="rId4" Type="http://schemas.openxmlformats.org/officeDocument/2006/relationships/oleObject" Target="../embeddings/oleObject196.bin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8.vml"/><Relationship Id="rId4" Type="http://schemas.openxmlformats.org/officeDocument/2006/relationships/oleObject" Target="../embeddings/oleObject197.bin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9.vml"/><Relationship Id="rId6" Type="http://schemas.openxmlformats.org/officeDocument/2006/relationships/oleObject" Target="../embeddings/oleObject200.bin"/><Relationship Id="rId5" Type="http://schemas.openxmlformats.org/officeDocument/2006/relationships/oleObject" Target="../embeddings/oleObject199.bin"/><Relationship Id="rId4" Type="http://schemas.openxmlformats.org/officeDocument/2006/relationships/oleObject" Target="../embeddings/oleObject198.bin"/></Relationships>
</file>

<file path=ppt/slides/_rels/slide2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2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0.vml"/><Relationship Id="rId6" Type="http://schemas.openxmlformats.org/officeDocument/2006/relationships/oleObject" Target="../embeddings/oleObject203.bin"/><Relationship Id="rId5" Type="http://schemas.openxmlformats.org/officeDocument/2006/relationships/oleObject" Target="../embeddings/oleObject202.bin"/><Relationship Id="rId4" Type="http://schemas.openxmlformats.org/officeDocument/2006/relationships/oleObject" Target="../embeddings/oleObject201.bin"/><Relationship Id="rId9" Type="http://schemas.openxmlformats.org/officeDocument/2006/relationships/oleObject" Target="../embeddings/oleObject206.bin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1.vml"/><Relationship Id="rId4" Type="http://schemas.openxmlformats.org/officeDocument/2006/relationships/oleObject" Target="../embeddings/oleObject207.bin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2.vml"/><Relationship Id="rId4" Type="http://schemas.openxmlformats.org/officeDocument/2006/relationships/oleObject" Target="../embeddings/oleObject208.bin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3.vml"/><Relationship Id="rId4" Type="http://schemas.openxmlformats.org/officeDocument/2006/relationships/oleObject" Target="../embeddings/oleObject209.bin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4.vml"/><Relationship Id="rId4" Type="http://schemas.openxmlformats.org/officeDocument/2006/relationships/oleObject" Target="../embeddings/oleObject210.bin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5.vml"/><Relationship Id="rId5" Type="http://schemas.openxmlformats.org/officeDocument/2006/relationships/oleObject" Target="../embeddings/oleObject212.bin"/><Relationship Id="rId4" Type="http://schemas.openxmlformats.org/officeDocument/2006/relationships/oleObject" Target="../embeddings/oleObject211.bin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6.vml"/><Relationship Id="rId4" Type="http://schemas.openxmlformats.org/officeDocument/2006/relationships/oleObject" Target="../embeddings/oleObject213.bin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7.vml"/><Relationship Id="rId6" Type="http://schemas.openxmlformats.org/officeDocument/2006/relationships/oleObject" Target="../embeddings/oleObject216.bin"/><Relationship Id="rId5" Type="http://schemas.openxmlformats.org/officeDocument/2006/relationships/oleObject" Target="../embeddings/oleObject215.bin"/><Relationship Id="rId4" Type="http://schemas.openxmlformats.org/officeDocument/2006/relationships/oleObject" Target="../embeddings/oleObject21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8.vml"/><Relationship Id="rId4" Type="http://schemas.openxmlformats.org/officeDocument/2006/relationships/oleObject" Target="../embeddings/oleObject21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1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3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8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1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42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772400" cy="1470025"/>
          </a:xfrm>
        </p:spPr>
        <p:txBody>
          <a:bodyPr/>
          <a:lstStyle/>
          <a:p>
            <a:r>
              <a:rPr lang="fa-IR" i="1" dirty="0" smtClean="0">
                <a:solidFill>
                  <a:schemeClr val="bg1"/>
                </a:solidFill>
                <a:cs typeface="B Mitra" pitchFamily="2" charset="-78"/>
              </a:rPr>
              <a:t> </a:t>
            </a:r>
            <a:r>
              <a:rPr lang="fa-IR" i="1" dirty="0" smtClean="0">
                <a:solidFill>
                  <a:schemeClr val="bg1"/>
                </a:solidFill>
                <a:cs typeface="B Mitra" pitchFamily="2" charset="-78"/>
              </a:rPr>
              <a:t>آمار و کاربرد آن در مدیریت </a:t>
            </a:r>
            <a:r>
              <a:rPr lang="fa-IR" i="1" u="sng" dirty="0" smtClean="0">
                <a:solidFill>
                  <a:schemeClr val="bg1"/>
                </a:solidFill>
                <a:cs typeface="B Mitra" pitchFamily="2" charset="-78"/>
              </a:rPr>
              <a:t>1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95600"/>
            <a:ext cx="7543776" cy="2647952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a-IR" i="1" dirty="0" smtClean="0">
                <a:solidFill>
                  <a:schemeClr val="bg1"/>
                </a:solidFill>
                <a:cs typeface="B Mitra" pitchFamily="2" charset="-78"/>
              </a:rPr>
              <a:t>نام منبع درس : آمار و کاربرد آن در مدیریت ( جلد 1 و 2 ) </a:t>
            </a:r>
          </a:p>
          <a:p>
            <a:pPr>
              <a:spcBef>
                <a:spcPct val="50000"/>
              </a:spcBef>
            </a:pPr>
            <a:r>
              <a:rPr lang="fa-IR" i="1" dirty="0" smtClean="0">
                <a:solidFill>
                  <a:schemeClr val="bg1"/>
                </a:solidFill>
                <a:cs typeface="B Mitra" pitchFamily="2" charset="-78"/>
              </a:rPr>
              <a:t>مؤلف : عادل آذر - منصور مؤمنی      </a:t>
            </a:r>
          </a:p>
          <a:p>
            <a:pPr>
              <a:spcBef>
                <a:spcPct val="50000"/>
              </a:spcBef>
            </a:pPr>
            <a:r>
              <a:rPr lang="fa-IR" i="1" dirty="0" smtClean="0">
                <a:solidFill>
                  <a:schemeClr val="bg1"/>
                </a:solidFill>
                <a:cs typeface="B Mitra" pitchFamily="2" charset="-78"/>
              </a:rPr>
              <a:t>تهیه کننده اسلایدها : حسن الوداری</a:t>
            </a:r>
            <a:endParaRPr lang="en-US" i="1" dirty="0" smtClean="0">
              <a:solidFill>
                <a:schemeClr val="bg1"/>
              </a:solidFill>
              <a:cs typeface="B Mitra" pitchFamily="2" charset="-78"/>
            </a:endParaRPr>
          </a:p>
          <a:p>
            <a:endParaRPr lang="fa-I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534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1- محدود : یعنی جامـعه مقادیر از تعـداد محدود و ثابتی تشکیل شده و پایان پذیر باشد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2- نا محدود : یعنی جامعه از یک ردیف بی انتهایی از مقادیر تشکیل شده باشد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331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981200" y="476250"/>
            <a:ext cx="5143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جامعه آماری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57200" y="224155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فـراوانی تجـمعی هر طـبقه ، عـبارتست از مجموع فراوانی های مطلق از اولین طبقه تا طبقه مورد نظر که آن را با         نشان می دهند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0547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فراوانی تجمعی طبقه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5791200" y="3505200"/>
          <a:ext cx="1143000" cy="758825"/>
        </p:xfrm>
        <a:graphic>
          <a:graphicData uri="http://schemas.openxmlformats.org/presentationml/2006/ole">
            <p:oleObj spid="_x0000_s105478" name="Equation" r:id="rId4" imgW="380835" imgH="253890" progId="Equation.3">
              <p:embed/>
            </p:oleObj>
          </a:graphicData>
        </a:graphic>
      </p:graphicFrame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0" y="391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05481" name="Object 9"/>
          <p:cNvGraphicFramePr>
            <a:graphicFrameLocks noChangeAspect="1"/>
          </p:cNvGraphicFramePr>
          <p:nvPr/>
        </p:nvGraphicFramePr>
        <p:xfrm>
          <a:off x="812800" y="4419600"/>
          <a:ext cx="4241800" cy="1703388"/>
        </p:xfrm>
        <a:graphic>
          <a:graphicData uri="http://schemas.openxmlformats.org/presentationml/2006/ole">
            <p:oleObj spid="_x0000_s105481" name="Equation" r:id="rId5" imgW="850680" imgH="342720" progId="Equation.3">
              <p:embed/>
            </p:oleObj>
          </a:graphicData>
        </a:graphic>
      </p:graphicFrame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0" y="407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2286000" y="3992563"/>
            <a:ext cx="137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53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فراوانی از تقسیم فراوانی تجمعی هر طبقه بر تعداد مشاهدات بدست می آید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یعنی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0650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فراوانی نسبی تجمعی</a:t>
            </a: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1019175" y="3646488"/>
          <a:ext cx="3552825" cy="2449512"/>
        </p:xfrm>
        <a:graphic>
          <a:graphicData uri="http://schemas.openxmlformats.org/presentationml/2006/ole">
            <p:oleObj spid="_x0000_s106502" name="Equation" r:id="rId4" imgW="736600" imgH="508000" progId="Equation.3">
              <p:embed/>
            </p:oleObj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فراوانی بیانگر در صد داده ها و مشاهدات واقع شده بین حد پایین اولین طبقه تا حد بالای طبقه مورد نظر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075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مفهوم فراوانی نسبی تجمعی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استفاده از نمودارها در گزارش نویسی باعث می شود که خوانندگان با صرف کمترین زمان و با ساده ترین بیان ، گزارش را بفهمند و تصویری روشن از توزیع داشته باشند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0854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محاسن نمودارها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04800" y="2303463"/>
            <a:ext cx="86106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نمودارهای کمی : مخصوص داده هایی با مقیاس فاصله ای و نسبی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نمودارهای وصفی : مخصوص داده هایی با مقیاس اسمی و یا رتبه ای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0957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نمودارها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مهم ترین نمودارهای کمی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76200" y="1676400"/>
            <a:ext cx="8915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بافت نگار (هیستوگرام)    4- تحلیل اکتشافی داده ها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چند ضلعی (پلی گون)            1-4   نمودار شاخه و برگ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3- فراوانی تجمعی (اُجایو)            2-4   نمودار جعبه ای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    1-3   پلی گون فراوانی تجمعی 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    2-3   منحنی فراوانی تجمعی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57200" y="269875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بافت نگار نموداریست در دستگاه مختصات که محور افقی آن با حدود واقعی طبقات و محور عمودی آن با فراوانی مطلق یا نسبی درجه بندی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1162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مدرج کردن بافت نگار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پس از مدرج کردن محورها بر روی حدود واقعی (کرانه های هر طبقه) مستطیلی عمودی رسم می شود که مساحت آن مساوی با فراوانی نسبی آن طبقه می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1264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بافت نگار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نموداریست که متناظر با هر نماینده طبقه در محور افقی و فراوانی آن در محور عمودی ، یک نقطه در صفحه مختصات ایجاد و به هم وصل می شوند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1366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چند ضلعی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برای ترسیم این نمودار ، از نماینده طبقات در محور افقی و فراوانی تجمعی در محور عمودی استفاده می شود ، سپس نقاط ایجاد شده به ترتیب به هم وصل می شوند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1469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پلی گون فراوانی تجمعی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3063875"/>
            <a:ext cx="815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نمونه عبارتست از تعداد محدودی از آحاد جامعه آماری که بیان کننده ویژگی های اصلی جامعه باشد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434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981200" y="476250"/>
            <a:ext cx="5143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تعریف نمونه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تنها فرق این نمودار با نمودار پلی گون فراوانی تجمعی در این است که در این نمودار بجای نماینده طبقات از حد بالای کرانه ها استفاده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1571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منحنی فراوانی تجمعی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81000" y="2514600"/>
            <a:ext cx="82296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برای محاسبه چندکها (چارکها ، دهکها ، صدکها)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برای مقایسه پدیده ها (مثل میزان رشد تورم در کشورها)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1674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کاربردهای نمودار فراوانی تجمعی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بر گیرنده نمودار های جدیدی است که در مراحل اولیه تحلیل داده ها مفید هستند و اطلاعات بیشتری را در مورد تک تک داده ها به معرض نمایش می گذارند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1776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تحلیل اکتشافی داده ها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برای تهیه این نمودار ، ارقام مشاهدات به دو بخش شاخه و برگ تقسیم می شوند، شاخه شامل یک یا چند رقم اولیه و برگ شامل ارقام باقی مانده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1878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شاخه و برگ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این نمودار بر خلاف بافت نگار ، اعداد اصلی از بین نمی روند و محاسبه چندکها هم با استفاده از آن براحتی امکان پذیر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1981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محاسن نمودار شاخه و برگ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نمودار نشان دهنده چارکها و حداقل و حداکثر مشاهدات است و برای مقایسه دو یا چند جامعه آماری مورد استفاده قرار می گیرد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2083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جعبه ای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153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الف – پیدا کردن حداقل و حداکثر داده 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 – پیدا کردن چارکهای اول ، دوم و سوم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2186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مراحل تهیه نمودار جعبه ای</a:t>
            </a:r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914400" y="3962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1371600" y="3962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914400" y="44958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914400" y="44958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66" name="Line 10"/>
          <p:cNvSpPr>
            <a:spLocks noChangeShapeType="1"/>
          </p:cNvSpPr>
          <p:nvPr/>
        </p:nvSpPr>
        <p:spPr bwMode="auto">
          <a:xfrm>
            <a:off x="1828800" y="44958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67" name="Line 11"/>
          <p:cNvSpPr>
            <a:spLocks noChangeShapeType="1"/>
          </p:cNvSpPr>
          <p:nvPr/>
        </p:nvSpPr>
        <p:spPr bwMode="auto">
          <a:xfrm>
            <a:off x="914400" y="5410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68" name="Line 12"/>
          <p:cNvSpPr>
            <a:spLocks noChangeShapeType="1"/>
          </p:cNvSpPr>
          <p:nvPr/>
        </p:nvSpPr>
        <p:spPr bwMode="auto">
          <a:xfrm>
            <a:off x="914400" y="5867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914400" y="64008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>
            <a:off x="1371600" y="58674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1676400" y="36718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حداکثر داده ها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121872" name="Text Box 16"/>
          <p:cNvSpPr txBox="1">
            <a:spLocks noChangeArrowheads="1"/>
          </p:cNvSpPr>
          <p:nvPr/>
        </p:nvSpPr>
        <p:spPr bwMode="auto">
          <a:xfrm>
            <a:off x="1676400" y="6110288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حداقل داده ها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121873" name="Line 17"/>
          <p:cNvSpPr>
            <a:spLocks noChangeShapeType="1"/>
          </p:cNvSpPr>
          <p:nvPr/>
        </p:nvSpPr>
        <p:spPr bwMode="auto">
          <a:xfrm>
            <a:off x="1981200" y="4495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1981200" y="5410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1981200" y="586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a-IR"/>
          </a:p>
        </p:txBody>
      </p:sp>
      <p:graphicFrame>
        <p:nvGraphicFramePr>
          <p:cNvPr id="121876" name="Object 20"/>
          <p:cNvGraphicFramePr>
            <a:graphicFrameLocks noChangeAspect="1"/>
          </p:cNvGraphicFramePr>
          <p:nvPr/>
        </p:nvGraphicFramePr>
        <p:xfrm>
          <a:off x="2541588" y="5486400"/>
          <a:ext cx="506412" cy="609600"/>
        </p:xfrm>
        <a:graphic>
          <a:graphicData uri="http://schemas.openxmlformats.org/presentationml/2006/ole">
            <p:oleObj spid="_x0000_s121876" name="Equation" r:id="rId4" imgW="241195" imgH="291973" progId="Equation.3">
              <p:embed/>
            </p:oleObj>
          </a:graphicData>
        </a:graphic>
      </p:graphicFrame>
      <p:graphicFrame>
        <p:nvGraphicFramePr>
          <p:cNvPr id="121877" name="Object 21"/>
          <p:cNvGraphicFramePr>
            <a:graphicFrameLocks noChangeAspect="1"/>
          </p:cNvGraphicFramePr>
          <p:nvPr/>
        </p:nvGraphicFramePr>
        <p:xfrm>
          <a:off x="2590800" y="4953000"/>
          <a:ext cx="534988" cy="609600"/>
        </p:xfrm>
        <a:graphic>
          <a:graphicData uri="http://schemas.openxmlformats.org/presentationml/2006/ole">
            <p:oleObj spid="_x0000_s121877" name="Equation" r:id="rId5" imgW="253890" imgH="291973" progId="Equation.3">
              <p:embed/>
            </p:oleObj>
          </a:graphicData>
        </a:graphic>
      </p:graphicFrame>
      <p:graphicFrame>
        <p:nvGraphicFramePr>
          <p:cNvPr id="121878" name="Object 22"/>
          <p:cNvGraphicFramePr>
            <a:graphicFrameLocks noChangeAspect="1"/>
          </p:cNvGraphicFramePr>
          <p:nvPr/>
        </p:nvGraphicFramePr>
        <p:xfrm>
          <a:off x="2573338" y="4114800"/>
          <a:ext cx="550862" cy="628650"/>
        </p:xfrm>
        <a:graphic>
          <a:graphicData uri="http://schemas.openxmlformats.org/presentationml/2006/ole">
            <p:oleObj spid="_x0000_s121878" name="Equation" r:id="rId6" imgW="253890" imgH="291973" progId="Equation.3">
              <p:embed/>
            </p:oleObj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دسته از نمودارها برای نمایش هندسی داده های کیفی بکار می روند، در این نمودارها هر یک از مقادیر بعنوان یک طبقه در نظر گرفته می شوند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2288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نمودارهای وصفی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نمودار ستونی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نمودار دایره ای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نمودار پاره تو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2390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مهم ترین نمودارهای وصفی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نمودار در یک دستگاه مختصات که محور افقی نشان دهنده کیفیت مشاهدات و محور عمودیش نشان دهنده فراوانی مطلق یا نسبی هر گروه است ترسیم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2493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ستونی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1534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1- پارامتر : شاخـص هایی که از طریق سرشـماری ( انـدازه گیری تمامی عناصـر جامعه آماری ) بدست می آیند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2- آماره : شاخـص هایی که از طریق نمـونه گیری ( اندازه گیری بخشی از جامعه ) بدست می آیند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536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485900" y="476250"/>
            <a:ext cx="6057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شاخص های آماری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نمودار ابزار مناسبی برای تجسم مشاهدات بوده و معمولاً بر حسب در صد تهیه می شود و به نمودار کلوچه ای نیز معروف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259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دایره ای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1534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تبدیل فراوانی مطلق به نسبی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پیدا کردن مساحت هر قطاع از دایره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تقسیم مساحت دایره بر حسب       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4- نوشتن نوع و درصد مشاهدات بر روی دایره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2698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مراحل تهیه نمودار دایره ای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2590800" y="3810000"/>
          <a:ext cx="842963" cy="990600"/>
        </p:xfrm>
        <a:graphic>
          <a:graphicData uri="http://schemas.openxmlformats.org/presentationml/2006/ole">
            <p:oleObj spid="_x0000_s126982" name="Equation" r:id="rId4" imgW="215713" imgH="253780" progId="Equation.3">
              <p:embed/>
            </p:oleObj>
          </a:graphicData>
        </a:graphic>
      </p:graphicFrame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0" y="508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برای پیدا کردن مساحت هر قطاع از دایره از فرمول زیر استفاده می شود </a:t>
            </a:r>
          </a:p>
          <a:p>
            <a:pPr>
              <a:spcBef>
                <a:spcPct val="50000"/>
              </a:spcBef>
            </a:pP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یعنی فراوانی نسبی هر مشاهده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به عدد 360 ضرب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2800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مساحت هر قطاع</a:t>
            </a:r>
          </a:p>
        </p:txBody>
      </p:sp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609600" y="2590800"/>
          <a:ext cx="4572000" cy="1493838"/>
        </p:xfrm>
        <a:graphic>
          <a:graphicData uri="http://schemas.openxmlformats.org/presentationml/2006/ole">
            <p:oleObj spid="_x0000_s128006" name="Equation" r:id="rId4" imgW="888614" imgH="291973" progId="Equation.3">
              <p:embed/>
            </p:oleObj>
          </a:graphicData>
        </a:graphic>
      </p:graphicFrame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0" y="391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57200" y="1801813"/>
            <a:ext cx="81534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نمودار دارای سه محور است :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محورافقی : نوع موضوعات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محور عمودی : فراوانی مطلق موضوعات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محور سوم (روبروی محور عمودی) : فراوانی نسبی تجمعی موضوعات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2902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محورهای نمودار پاره تو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یعنی این که در این نمودار پر وقوع ترین موضوعات در سمت چپ نمودار قرار گرفته ، سپس موضوعات با فراوانی کمتر در سمت راست آنها قرار می گیرند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3005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مفهوم نزولی بودن نمودار پاره تو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1534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در تحلیل موجودیهای جنسی انبارها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در بررسی نواقص سیستم 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و در بررسی نحوه توزیع درآمد و توزیع پرسنل مؤسسات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3107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کاربرد نمودار پاره تو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457200" y="31242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هدف اصلی این فصل آشنا ساختن دانشجویان با پارامترهای مرکزی ، پراکندگی و تعیین انحراف از قرینگی و کشیدگی در داده های طبقه بندی شده می باشد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3210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381000" y="1847850"/>
            <a:ext cx="83058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توصیف مقداری مشاهدات طبقه بندی شده</a:t>
            </a:r>
          </a:p>
        </p:txBody>
      </p:sp>
      <p:sp>
        <p:nvSpPr>
          <p:cNvPr id="132104" name="WordArt 8"/>
          <p:cNvSpPr>
            <a:spLocks noChangeArrowheads="1" noChangeShapeType="1" noTextEdit="1"/>
          </p:cNvSpPr>
          <p:nvPr/>
        </p:nvSpPr>
        <p:spPr bwMode="auto">
          <a:xfrm>
            <a:off x="5715000" y="228600"/>
            <a:ext cx="32766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6600" b="1" kern="10" spc="-66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C73E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998F92"/>
                  </a:outerShdw>
                </a:effectLst>
                <a:cs typeface="B Mitra"/>
              </a:rPr>
              <a:t>فصل چهارم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/>
      <p:bldP spid="132103" grpId="0" animBg="1"/>
      <p:bldP spid="13210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1534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مرکز توزیع کجاست ؟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پراکندگی آن چقدر است ؟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تمایل داده به کدام سمت است ؟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4- پراکندگی توزیع در مقایسه با توزیع های مشابه چگونه است ؟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331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سؤالاتی که توزیع فراوانی به آنها پاسخ می دهد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305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میانگین ؛ که به روش های مستقیم و غیرمستقیم قابل محاسبه است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مد ؛ که نشان دهنده بیشترین تکرار می باشد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چندکها ؛ شامل چارکها ، دهکها و صدکها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3414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پارامترهای مرکزی در داده های طبقه بندی شده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82296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این فرمول برای داده های طبقه بندی شده به شرح ذیل است :</a:t>
            </a:r>
          </a:p>
          <a:p>
            <a:pPr>
              <a:spcBef>
                <a:spcPct val="50000"/>
              </a:spcBef>
            </a:pPr>
            <a:endParaRPr lang="fa-IR" sz="4000" i="1">
              <a:latin typeface="Monotype Corsiva" pitchFamily="66" charset="0"/>
              <a:cs typeface="B Mitra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فراوانی مطلق =</a:t>
            </a:r>
          </a:p>
          <a:p>
            <a:pPr algn="l"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متوسط طبقات =</a:t>
            </a:r>
          </a:p>
          <a:p>
            <a:pPr algn="l"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کل مشاهدات =</a:t>
            </a:r>
            <a:endParaRPr lang="en-US" sz="32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3517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میانگین به روش مستقیم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0" y="4281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35177" name="Object 9"/>
          <p:cNvGraphicFramePr>
            <a:graphicFrameLocks noChangeAspect="1"/>
          </p:cNvGraphicFramePr>
          <p:nvPr/>
        </p:nvGraphicFramePr>
        <p:xfrm>
          <a:off x="257175" y="4191000"/>
          <a:ext cx="581025" cy="581025"/>
        </p:xfrm>
        <a:graphic>
          <a:graphicData uri="http://schemas.openxmlformats.org/presentationml/2006/ole">
            <p:oleObj spid="_x0000_s135177" name="Equation" r:id="rId4" imgW="241195" imgH="241195" progId="Equation.3">
              <p:embed/>
            </p:oleObj>
          </a:graphicData>
        </a:graphic>
      </p:graphicFrame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0" y="3833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35180" name="Object 12"/>
          <p:cNvGraphicFramePr>
            <a:graphicFrameLocks noChangeAspect="1"/>
          </p:cNvGraphicFramePr>
          <p:nvPr/>
        </p:nvGraphicFramePr>
        <p:xfrm>
          <a:off x="152400" y="4953000"/>
          <a:ext cx="666750" cy="603250"/>
        </p:xfrm>
        <a:graphic>
          <a:graphicData uri="http://schemas.openxmlformats.org/presentationml/2006/ole">
            <p:oleObj spid="_x0000_s135180" name="Equation" r:id="rId5" imgW="266469" imgH="241091" progId="Equation.3">
              <p:embed/>
            </p:oleObj>
          </a:graphicData>
        </a:graphic>
      </p:graphicFrame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0" y="3833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35183" name="Object 15"/>
          <p:cNvGraphicFramePr>
            <a:graphicFrameLocks noChangeAspect="1"/>
          </p:cNvGraphicFramePr>
          <p:nvPr/>
        </p:nvGraphicFramePr>
        <p:xfrm>
          <a:off x="228600" y="5638800"/>
          <a:ext cx="600075" cy="590550"/>
        </p:xfrm>
        <a:graphic>
          <a:graphicData uri="http://schemas.openxmlformats.org/presentationml/2006/ole">
            <p:oleObj spid="_x0000_s135183" name="Equation" r:id="rId6" imgW="177492" imgH="177492" progId="Equation.3">
              <p:embed/>
            </p:oleObj>
          </a:graphicData>
        </a:graphic>
      </p:graphicFrame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0" y="372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35186" name="Object 18"/>
          <p:cNvGraphicFramePr>
            <a:graphicFrameLocks noChangeAspect="1"/>
          </p:cNvGraphicFramePr>
          <p:nvPr/>
        </p:nvGraphicFramePr>
        <p:xfrm>
          <a:off x="304800" y="2438400"/>
          <a:ext cx="3505200" cy="1730375"/>
        </p:xfrm>
        <a:graphic>
          <a:graphicData uri="http://schemas.openxmlformats.org/presentationml/2006/ole">
            <p:oleObj spid="_x0000_s135186" name="Equation" r:id="rId7" imgW="1028520" imgH="507960" progId="Equation.3">
              <p:embed/>
            </p:oleObj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آزمون هایی که مشروط به مفروضات آمار کلاسیک نیستند و کاربرد اصلی آنها در بررسی جوامع آماری غیر نرمال ، جوامع با داده های کیفی و نمونه های کوچک آماری می باشد  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638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روش های ناپارامتریک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میانگین به روش غیرمستقیم ( کد گذاری )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5638800" y="3748088"/>
            <a:ext cx="28956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عدد دلخـواه =</a:t>
            </a:r>
          </a:p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کد هر طـبقه =</a:t>
            </a:r>
          </a:p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فاصله طبقات =</a:t>
            </a:r>
            <a:endParaRPr lang="en-US" sz="32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1524000" y="1524000"/>
          <a:ext cx="6200775" cy="1943100"/>
        </p:xfrm>
        <a:graphic>
          <a:graphicData uri="http://schemas.openxmlformats.org/presentationml/2006/ole">
            <p:oleObj spid="_x0000_s136198" name="Equation" r:id="rId4" imgW="1612900" imgH="508000" progId="Equation.3">
              <p:embed/>
            </p:oleObj>
          </a:graphicData>
        </a:graphic>
      </p:graphicFrame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6324600" y="3714750"/>
          <a:ext cx="514350" cy="552450"/>
        </p:xfrm>
        <a:graphic>
          <a:graphicData uri="http://schemas.openxmlformats.org/presentationml/2006/ole">
            <p:oleObj spid="_x0000_s136201" name="Equation" r:id="rId5" imgW="152268" imgH="164957" progId="Equation.3">
              <p:embed/>
            </p:oleObj>
          </a:graphicData>
        </a:graphic>
      </p:graphicFrame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36204" name="Object 12"/>
          <p:cNvGraphicFramePr>
            <a:graphicFrameLocks noChangeAspect="1"/>
          </p:cNvGraphicFramePr>
          <p:nvPr/>
        </p:nvGraphicFramePr>
        <p:xfrm>
          <a:off x="6278563" y="4343400"/>
          <a:ext cx="579437" cy="685800"/>
        </p:xfrm>
        <a:graphic>
          <a:graphicData uri="http://schemas.openxmlformats.org/presentationml/2006/ole">
            <p:oleObj spid="_x0000_s136204" name="Equation" r:id="rId6" imgW="215713" imgH="253780" progId="Equation.3">
              <p:embed/>
            </p:oleObj>
          </a:graphicData>
        </a:graphic>
      </p:graphicFrame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36207" name="Object 15"/>
          <p:cNvGraphicFramePr>
            <a:graphicFrameLocks noChangeAspect="1"/>
          </p:cNvGraphicFramePr>
          <p:nvPr/>
        </p:nvGraphicFramePr>
        <p:xfrm>
          <a:off x="6276975" y="5162550"/>
          <a:ext cx="428625" cy="552450"/>
        </p:xfrm>
        <a:graphic>
          <a:graphicData uri="http://schemas.openxmlformats.org/presentationml/2006/ole">
            <p:oleObj spid="_x0000_s136207" name="Equation" r:id="rId7" imgW="126780" imgH="164814" progId="Equation.3">
              <p:embed/>
            </p:oleObj>
          </a:graphicData>
        </a:graphic>
      </p:graphicFrame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457200" y="24701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عدد بعنوان میانگین تقریبی از وسط ستون نماینده طبقات انتخاب شده و موجب تسهیل عملیات ریاضی در پیدا کردن میانگین تقریباً واقعی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3722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نقش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A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در فرمول میانگین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     که کد هر طبقه است ، به شکل زیر قابل می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3824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274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</a:t>
            </a:r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2667000" y="76200"/>
          <a:ext cx="1544638" cy="1600200"/>
        </p:xfrm>
        <a:graphic>
          <a:graphicData uri="http://schemas.openxmlformats.org/presentationml/2006/ole">
            <p:oleObj spid="_x0000_s138246" name="Equation" r:id="rId4" imgW="215713" imgH="253780" progId="Equation.3">
              <p:embed/>
            </p:oleObj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8001000" y="1905000"/>
          <a:ext cx="882650" cy="914400"/>
        </p:xfrm>
        <a:graphic>
          <a:graphicData uri="http://schemas.openxmlformats.org/presentationml/2006/ole">
            <p:oleObj spid="_x0000_s138247" name="Equation" r:id="rId5" imgW="215713" imgH="253780" progId="Equation.3">
              <p:embed/>
            </p:oleObj>
          </a:graphicData>
        </a:graphic>
      </p:graphicFrame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38248" name="Object 8"/>
          <p:cNvGraphicFramePr>
            <a:graphicFrameLocks noChangeAspect="1"/>
          </p:cNvGraphicFramePr>
          <p:nvPr/>
        </p:nvGraphicFramePr>
        <p:xfrm>
          <a:off x="990600" y="3192463"/>
          <a:ext cx="4495800" cy="2522537"/>
        </p:xfrm>
        <a:graphic>
          <a:graphicData uri="http://schemas.openxmlformats.org/presentationml/2006/ole">
            <p:oleObj spid="_x0000_s138248" name="Equation" r:id="rId6" imgW="927100" imgH="520700" progId="Equation.3">
              <p:embed/>
            </p:oleObj>
          </a:graphicData>
        </a:graphic>
      </p:graphicFrame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0" y="430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57200" y="24701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زمانی که مشاهدات حالت اعشار داشته یا این که به گونه ای تعریف شوند که محاسبه میانگین به روش مستقیم وقت گیر و مشکل آفرین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3926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موارد استفاده از فرمول میانگین به روش کد گذاری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81000" y="2587625"/>
            <a:ext cx="8382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برای روش غیر مستقیم میانگین این ستون ها ضروری هستند :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1- حدود طبقات           4- حاصلضرب فراوانی در نماینده طبقه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2- فراوانی مطلق           5- کد طبقات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3- نماینده طبقات          6- حاصلضرب فراوانی در کد طبقه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4029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ستون های جدول توزیع فراوانی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1447800" y="152400"/>
          <a:ext cx="1152525" cy="1058863"/>
        </p:xfrm>
        <a:graphic>
          <a:graphicData uri="http://schemas.openxmlformats.org/presentationml/2006/ole">
            <p:oleObj spid="_x0000_s141316" name="Equation" r:id="rId3" imgW="139518" imgH="126835" progId="Equation.3">
              <p:embed/>
            </p:oleObj>
          </a:graphicData>
        </a:graphic>
      </p:graphicFrame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3643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57200" y="24701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از علامت      (تقریباً مساوی) در فرمول های میانگین بدین جهت استفاده می شود که پارامترها به واسطه طبقه بندی مشاهدات (استفاده از نماینده طبقات) دقیق نمی باشند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41320" name="WordArt 8" descr="Paper bag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518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cs typeface="B Mitra"/>
              </a:rPr>
              <a:t>علت استفاده از علامت </a:t>
            </a:r>
          </a:p>
        </p:txBody>
      </p:sp>
      <p:graphicFrame>
        <p:nvGraphicFramePr>
          <p:cNvPr id="141321" name="Object 9"/>
          <p:cNvGraphicFramePr>
            <a:graphicFrameLocks noChangeAspect="1"/>
          </p:cNvGraphicFramePr>
          <p:nvPr/>
        </p:nvGraphicFramePr>
        <p:xfrm>
          <a:off x="5934075" y="2438400"/>
          <a:ext cx="771525" cy="709613"/>
        </p:xfrm>
        <a:graphic>
          <a:graphicData uri="http://schemas.openxmlformats.org/presentationml/2006/ole">
            <p:oleObj spid="_x0000_s141321" name="Equation" r:id="rId5" imgW="139518" imgH="126835" progId="Equation.3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57200" y="24701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تعریف مد بصورت بیشترین تکرار برای داده های پیوسته و طبقه بندی شده بخوبی گویا و رسا نیست و رسایی آن فقط در مورد طبقه مددار می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4234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358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مد ( نما 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534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مد در داده های طبقه بندی شده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152400" y="2438400"/>
          <a:ext cx="8839200" cy="2470150"/>
        </p:xfrm>
        <a:graphic>
          <a:graphicData uri="http://schemas.openxmlformats.org/presentationml/2006/ole">
            <p:oleObj spid="_x0000_s143365" name="Equation" r:id="rId4" imgW="1676400" imgH="469900" progId="Equation.3">
              <p:embed/>
            </p:oleObj>
          </a:graphicData>
        </a:graphic>
      </p:graphicFrame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0" y="42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219200" y="2438400"/>
            <a:ext cx="7924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حد پایین واقعی طبقه مد دار=</a:t>
            </a: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فراوانی مطلق طبقه مدار منهای فراوانی طبقه ماقبل=</a:t>
            </a: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فراوانی مطلق طبقه مدار منهای فراوانی طبقه ما بعد=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4438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اجزاء تشکیل دهنده فرمول مد</a:t>
            </a: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4800" y="2292350"/>
          <a:ext cx="1150938" cy="908050"/>
        </p:xfrm>
        <a:graphic>
          <a:graphicData uri="http://schemas.openxmlformats.org/presentationml/2006/ole">
            <p:oleObj spid="_x0000_s144390" name="Equation" r:id="rId4" imgW="304560" imgH="241200" progId="Equation.3">
              <p:embed/>
            </p:oleObj>
          </a:graphicData>
        </a:graphic>
      </p:graphicFrame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44391" name="Object 7"/>
          <p:cNvGraphicFramePr>
            <a:graphicFrameLocks noChangeAspect="1"/>
          </p:cNvGraphicFramePr>
          <p:nvPr/>
        </p:nvGraphicFramePr>
        <p:xfrm>
          <a:off x="304800" y="3124200"/>
          <a:ext cx="777875" cy="914400"/>
        </p:xfrm>
        <a:graphic>
          <a:graphicData uri="http://schemas.openxmlformats.org/presentationml/2006/ole">
            <p:oleObj spid="_x0000_s144391" name="Equation" r:id="rId5" imgW="215713" imgH="253780" progId="Equation.3">
              <p:embed/>
            </p:oleObj>
          </a:graphicData>
        </a:graphic>
      </p:graphicFrame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44394" name="Object 10"/>
          <p:cNvGraphicFramePr>
            <a:graphicFrameLocks noChangeAspect="1"/>
          </p:cNvGraphicFramePr>
          <p:nvPr/>
        </p:nvGraphicFramePr>
        <p:xfrm>
          <a:off x="304800" y="4038600"/>
          <a:ext cx="754063" cy="838200"/>
        </p:xfrm>
        <a:graphic>
          <a:graphicData uri="http://schemas.openxmlformats.org/presentationml/2006/ole">
            <p:oleObj spid="_x0000_s144394" name="Equation" r:id="rId6" imgW="228501" imgH="253890" progId="Equation.3">
              <p:embed/>
            </p:oleObj>
          </a:graphicData>
        </a:graphic>
      </p:graphicFrame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457200" y="24701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با تقسیم دامنه تغییرات به چهار قسمت مساوی به چارکها، به ده قسمت مساوی به دهکها و به صد قسمت مساوی به صدکها خواهیم رسید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4541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3581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چندکها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1- آمار توصیفی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2- آمار استنباطی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3- آمار ناپارامتریک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741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8600" y="476250"/>
            <a:ext cx="87630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سیر تحول علم آمار از نظر موضوعی عبارتند از :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57200" y="24701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در کنترل کیفیت آماری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2-در مدیریت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3-در اقتصاد کلان و سایر علوم مشابه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4643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5791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کاربرد چندکها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305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اضافه کردن ستون فراوانی تجمعی به جدول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پیدا کردن محل چارک مورد نظر با استفاده از فرمول مربوطه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3- پیدا کردن طبقه چارک دار و استفاده از فرمول چارک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4746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مراحل محاسبه چندکها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810000" y="2943225"/>
            <a:ext cx="4267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= شماره چارک (2،1 یا 3)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= تعداد کل مشاهدات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4848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تعیین محل چارک</a:t>
            </a:r>
          </a:p>
        </p:txBody>
      </p:sp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2503488" y="1600200"/>
          <a:ext cx="4060825" cy="2019300"/>
        </p:xfrm>
        <a:graphic>
          <a:graphicData uri="http://schemas.openxmlformats.org/presentationml/2006/ole">
            <p:oleObj spid="_x0000_s148486" name="Equation" r:id="rId4" imgW="787320" imgH="393480" progId="Equation.3">
              <p:embed/>
            </p:oleObj>
          </a:graphicData>
        </a:graphic>
      </p:graphicFrame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48489" name="Object 9"/>
          <p:cNvGraphicFramePr>
            <a:graphicFrameLocks noChangeAspect="1"/>
          </p:cNvGraphicFramePr>
          <p:nvPr/>
        </p:nvGraphicFramePr>
        <p:xfrm>
          <a:off x="8077200" y="3962400"/>
          <a:ext cx="692150" cy="762000"/>
        </p:xfrm>
        <a:graphic>
          <a:graphicData uri="http://schemas.openxmlformats.org/presentationml/2006/ole">
            <p:oleObj spid="_x0000_s148489" name="Equation" r:id="rId5" imgW="126835" imgH="139518" progId="Equation.3">
              <p:embed/>
            </p:oleObj>
          </a:graphicData>
        </a:graphic>
      </p:graphicFrame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48492" name="Object 12"/>
          <p:cNvGraphicFramePr>
            <a:graphicFrameLocks noChangeAspect="1"/>
          </p:cNvGraphicFramePr>
          <p:nvPr/>
        </p:nvGraphicFramePr>
        <p:xfrm>
          <a:off x="7981950" y="4876800"/>
          <a:ext cx="781050" cy="781050"/>
        </p:xfrm>
        <a:graphic>
          <a:graphicData uri="http://schemas.openxmlformats.org/presentationml/2006/ole">
            <p:oleObj spid="_x0000_s148492" name="Equation" r:id="rId6" imgW="177492" imgH="177492" progId="Equation.3">
              <p:embed/>
            </p:oleObj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153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چارک در داده های طبقه بندی شده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533400" y="2274888"/>
          <a:ext cx="8001000" cy="2754312"/>
        </p:xfrm>
        <a:graphic>
          <a:graphicData uri="http://schemas.openxmlformats.org/presentationml/2006/ole">
            <p:oleObj spid="_x0000_s149509" name="Equation" r:id="rId4" imgW="1803400" imgH="622300" progId="Equation.3">
              <p:embed/>
            </p:oleObj>
          </a:graphicData>
        </a:graphic>
      </p:graphicFrame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0" y="412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7010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مقدار چارک =</a:t>
            </a: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حد پایین واقعی طبقه چارک دار =</a:t>
            </a: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فراوانی تجمعی طبقه ما قبل طبقه چارک دار =</a:t>
            </a: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فراوانی مطلق طبقه چارک دار = 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5053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اجزاء تشکیل دهنده فرمول چارک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0534" name="Object 6"/>
          <p:cNvGraphicFramePr>
            <a:graphicFrameLocks noChangeAspect="1"/>
          </p:cNvGraphicFramePr>
          <p:nvPr/>
        </p:nvGraphicFramePr>
        <p:xfrm>
          <a:off x="576263" y="2057400"/>
          <a:ext cx="795337" cy="914400"/>
        </p:xfrm>
        <a:graphic>
          <a:graphicData uri="http://schemas.openxmlformats.org/presentationml/2006/ole">
            <p:oleObj spid="_x0000_s150534" name="Equation" r:id="rId4" imgW="253890" imgH="291973" progId="Equation.3">
              <p:embed/>
            </p:oleObj>
          </a:graphicData>
        </a:graphic>
      </p:graphicFrame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0" y="3757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0537" name="Object 9"/>
          <p:cNvGraphicFramePr>
            <a:graphicFrameLocks noChangeAspect="1"/>
          </p:cNvGraphicFramePr>
          <p:nvPr/>
        </p:nvGraphicFramePr>
        <p:xfrm>
          <a:off x="381000" y="2971800"/>
          <a:ext cx="990600" cy="914400"/>
        </p:xfrm>
        <a:graphic>
          <a:graphicData uri="http://schemas.openxmlformats.org/presentationml/2006/ole">
            <p:oleObj spid="_x0000_s150537" name="Equation" r:id="rId5" imgW="330057" imgH="304668" progId="Equation.3">
              <p:embed/>
            </p:oleObj>
          </a:graphicData>
        </a:graphic>
      </p:graphicFrame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0540" name="Object 12"/>
          <p:cNvGraphicFramePr>
            <a:graphicFrameLocks noChangeAspect="1"/>
          </p:cNvGraphicFramePr>
          <p:nvPr/>
        </p:nvGraphicFramePr>
        <p:xfrm>
          <a:off x="152400" y="3962400"/>
          <a:ext cx="1247775" cy="755650"/>
        </p:xfrm>
        <a:graphic>
          <a:graphicData uri="http://schemas.openxmlformats.org/presentationml/2006/ole">
            <p:oleObj spid="_x0000_s150540" name="Equation" r:id="rId6" imgW="418918" imgH="253890" progId="Equation.3">
              <p:embed/>
            </p:oleObj>
          </a:graphicData>
        </a:graphic>
      </p:graphicFrame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0543" name="Object 15"/>
          <p:cNvGraphicFramePr>
            <a:graphicFrameLocks noChangeAspect="1"/>
          </p:cNvGraphicFramePr>
          <p:nvPr/>
        </p:nvGraphicFramePr>
        <p:xfrm>
          <a:off x="533400" y="4800600"/>
          <a:ext cx="771525" cy="771525"/>
        </p:xfrm>
        <a:graphic>
          <a:graphicData uri="http://schemas.openxmlformats.org/presentationml/2006/ole">
            <p:oleObj spid="_x0000_s150543" name="Equation" r:id="rId7" imgW="241195" imgH="241195" progId="Equation.3">
              <p:embed/>
            </p:oleObj>
          </a:graphicData>
        </a:graphic>
      </p:graphicFrame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0" y="3700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305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اضافه کردن       به جدول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پیدا کردن محل دهک با استفاده از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محاسبه دهک با استفاده از مراحل قبلی و فرمول چارک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515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5791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مراحل محاسبه دهکها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1558" name="Object 6"/>
          <p:cNvGraphicFramePr>
            <a:graphicFrameLocks noChangeAspect="1"/>
          </p:cNvGraphicFramePr>
          <p:nvPr/>
        </p:nvGraphicFramePr>
        <p:xfrm>
          <a:off x="533400" y="381000"/>
          <a:ext cx="1914525" cy="1157288"/>
        </p:xfrm>
        <a:graphic>
          <a:graphicData uri="http://schemas.openxmlformats.org/presentationml/2006/ole">
            <p:oleObj spid="_x0000_s151558" name="Equation" r:id="rId4" imgW="545863" imgH="330057" progId="Equation.3">
              <p:embed/>
            </p:oleObj>
          </a:graphicData>
        </a:graphic>
      </p:graphicFrame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1562" name="Object 10"/>
          <p:cNvGraphicFramePr>
            <a:graphicFrameLocks noChangeAspect="1"/>
          </p:cNvGraphicFramePr>
          <p:nvPr/>
        </p:nvGraphicFramePr>
        <p:xfrm>
          <a:off x="5391150" y="2155825"/>
          <a:ext cx="857250" cy="739775"/>
        </p:xfrm>
        <a:graphic>
          <a:graphicData uri="http://schemas.openxmlformats.org/presentationml/2006/ole">
            <p:oleObj spid="_x0000_s151562" name="Equation" r:id="rId5" imgW="279279" imgH="241195" progId="Equation.3">
              <p:embed/>
            </p:oleObj>
          </a:graphicData>
        </a:graphic>
      </p:graphicFrame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1565" name="Object 13"/>
          <p:cNvGraphicFramePr>
            <a:graphicFrameLocks noChangeAspect="1"/>
          </p:cNvGraphicFramePr>
          <p:nvPr/>
        </p:nvGraphicFramePr>
        <p:xfrm>
          <a:off x="339725" y="3089275"/>
          <a:ext cx="2251075" cy="1182688"/>
        </p:xfrm>
        <a:graphic>
          <a:graphicData uri="http://schemas.openxmlformats.org/presentationml/2006/ole">
            <p:oleObj spid="_x0000_s151565" name="Equation" r:id="rId6" imgW="74916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5791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دهک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495300" y="2349500"/>
          <a:ext cx="8226425" cy="2832100"/>
        </p:xfrm>
        <a:graphic>
          <a:graphicData uri="http://schemas.openxmlformats.org/presentationml/2006/ole">
            <p:oleObj spid="_x0000_s152581" name="Equation" r:id="rId4" imgW="1803240" imgH="622080" progId="Equation.3">
              <p:embed/>
            </p:oleObj>
          </a:graphicData>
        </a:graphic>
      </p:graphicFrame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412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7010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حد پایین واقعی طبقه دهک دار =</a:t>
            </a: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فراوانی مطلق طبقه دهک دار =</a:t>
            </a: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فراوانی تجمعی طبقه ما قبل طبقه دهک دار =</a:t>
            </a: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فاصله طبقات = 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5360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543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اجزاء فرمول دهک</a:t>
            </a:r>
          </a:p>
        </p:txBody>
      </p:sp>
      <p:graphicFrame>
        <p:nvGraphicFramePr>
          <p:cNvPr id="153606" name="Object 6"/>
          <p:cNvGraphicFramePr>
            <a:graphicFrameLocks noChangeAspect="1"/>
          </p:cNvGraphicFramePr>
          <p:nvPr/>
        </p:nvGraphicFramePr>
        <p:xfrm>
          <a:off x="698500" y="4876800"/>
          <a:ext cx="608013" cy="792163"/>
        </p:xfrm>
        <a:graphic>
          <a:graphicData uri="http://schemas.openxmlformats.org/presentationml/2006/ole">
            <p:oleObj spid="_x0000_s153606" name="Equation" r:id="rId4" imgW="126720" imgH="164880" progId="Equation.3">
              <p:embed/>
            </p:oleObj>
          </a:graphicData>
        </a:graphic>
      </p:graphicFrame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381000" y="2095500"/>
          <a:ext cx="990600" cy="838200"/>
        </p:xfrm>
        <a:graphic>
          <a:graphicData uri="http://schemas.openxmlformats.org/presentationml/2006/ole">
            <p:oleObj spid="_x0000_s153607" name="Equation" r:id="rId5" imgW="330120" imgH="279360" progId="Equation.3">
              <p:embed/>
            </p:oleObj>
          </a:graphicData>
        </a:graphic>
      </p:graphicFrame>
      <p:graphicFrame>
        <p:nvGraphicFramePr>
          <p:cNvPr id="153608" name="Object 8"/>
          <p:cNvGraphicFramePr>
            <a:graphicFrameLocks noChangeAspect="1"/>
          </p:cNvGraphicFramePr>
          <p:nvPr/>
        </p:nvGraphicFramePr>
        <p:xfrm>
          <a:off x="152400" y="3962400"/>
          <a:ext cx="1247775" cy="755650"/>
        </p:xfrm>
        <a:graphic>
          <a:graphicData uri="http://schemas.openxmlformats.org/presentationml/2006/ole">
            <p:oleObj spid="_x0000_s153608" name="Equation" r:id="rId6" imgW="418918" imgH="253890" progId="Equation.3">
              <p:embed/>
            </p:oleObj>
          </a:graphicData>
        </a:graphic>
      </p:graphicFrame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533400" y="3048000"/>
          <a:ext cx="771525" cy="771525"/>
        </p:xfrm>
        <a:graphic>
          <a:graphicData uri="http://schemas.openxmlformats.org/presentationml/2006/ole">
            <p:oleObj spid="_x0000_s153609" name="Equation" r:id="rId7" imgW="241195" imgH="241195" progId="Equation.3">
              <p:embed/>
            </p:oleObj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صدکها را با        نشان می دهند و مراحل محاسبه آن تقریباً مشابه دهکها و چارکها است و مقدار محاسبه شده نیز همانند سایر پارامترهای مربوط به جداول تقریبی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5462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895600" y="457200"/>
            <a:ext cx="327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صدکها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4630" name="Object 6"/>
          <p:cNvGraphicFramePr>
            <a:graphicFrameLocks noChangeAspect="1"/>
          </p:cNvGraphicFramePr>
          <p:nvPr/>
        </p:nvGraphicFramePr>
        <p:xfrm>
          <a:off x="5857875" y="2276475"/>
          <a:ext cx="847725" cy="847725"/>
        </p:xfrm>
        <a:graphic>
          <a:graphicData uri="http://schemas.openxmlformats.org/presentationml/2006/ole">
            <p:oleObj spid="_x0000_s154630" name="Equation" r:id="rId4" imgW="241195" imgH="241195" progId="Equation.3">
              <p:embed/>
            </p:oleObj>
          </a:graphicData>
        </a:graphic>
      </p:graphicFrame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0" y="3700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525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صدکها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457200" y="52578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از                      برای پیدا کردن محل صدک استفاده می شود 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5654" name="Object 6"/>
          <p:cNvGraphicFramePr>
            <a:graphicFrameLocks noChangeAspect="1"/>
          </p:cNvGraphicFramePr>
          <p:nvPr/>
        </p:nvGraphicFramePr>
        <p:xfrm>
          <a:off x="6416675" y="5059363"/>
          <a:ext cx="1797050" cy="960437"/>
        </p:xfrm>
        <a:graphic>
          <a:graphicData uri="http://schemas.openxmlformats.org/presentationml/2006/ole">
            <p:oleObj spid="_x0000_s155654" name="Equation" r:id="rId4" imgW="736560" imgH="393480" progId="Equation.3">
              <p:embed/>
            </p:oleObj>
          </a:graphicData>
        </a:graphic>
      </p:graphicFrame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0" y="3871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5657" name="Object 9"/>
          <p:cNvGraphicFramePr>
            <a:graphicFrameLocks noChangeAspect="1"/>
          </p:cNvGraphicFramePr>
          <p:nvPr/>
        </p:nvGraphicFramePr>
        <p:xfrm>
          <a:off x="525463" y="1752600"/>
          <a:ext cx="8167687" cy="2832100"/>
        </p:xfrm>
        <a:graphic>
          <a:graphicData uri="http://schemas.openxmlformats.org/presentationml/2006/ole">
            <p:oleObj spid="_x0000_s155657" name="Equation" r:id="rId5" imgW="1790640" imgH="622080" progId="Equation.3">
              <p:embed/>
            </p:oleObj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یعنی محاسبه مقادیر و شاخص های جامعه آماری با استفاده از سرشماری تمامی عناصر آن ، بعبارتی توصیف کل جامعه از طریق محاسبه پارامترها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8439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2057400" y="476250"/>
            <a:ext cx="5029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آمار توصیفی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در توزیع فراوانی طول و عرض طبقات مساوی نباشد در این صورت ، باید کرانه ها را محاسبه نموده و از حد پایین آنها استفاده نمود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5667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نکته مهم در محاسبه صدکها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3058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انحراف متوسط از میانگین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دامنه میان چارکی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انحراف چارکی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4- واریانس         و واریانس تصحیح شده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5770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پارامترهای پراکندگی در داده های طبقه بندی شده</a:t>
            </a:r>
          </a:p>
        </p:txBody>
      </p: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7703" name="Object 7"/>
          <p:cNvGraphicFramePr>
            <a:graphicFrameLocks noChangeAspect="1"/>
          </p:cNvGraphicFramePr>
          <p:nvPr/>
        </p:nvGraphicFramePr>
        <p:xfrm>
          <a:off x="2133600" y="2057400"/>
          <a:ext cx="1933575" cy="788988"/>
        </p:xfrm>
        <a:graphic>
          <a:graphicData uri="http://schemas.openxmlformats.org/presentationml/2006/ole">
            <p:oleObj spid="_x0000_s157703" name="Equation" r:id="rId4" imgW="622030" imgH="253890" progId="Equation.3">
              <p:embed/>
            </p:oleObj>
          </a:graphicData>
        </a:graphic>
      </p:graphicFrame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7706" name="Object 10"/>
          <p:cNvGraphicFramePr>
            <a:graphicFrameLocks noChangeAspect="1"/>
          </p:cNvGraphicFramePr>
          <p:nvPr/>
        </p:nvGraphicFramePr>
        <p:xfrm>
          <a:off x="3571875" y="3114675"/>
          <a:ext cx="1685925" cy="771525"/>
        </p:xfrm>
        <a:graphic>
          <a:graphicData uri="http://schemas.openxmlformats.org/presentationml/2006/ole">
            <p:oleObj spid="_x0000_s157706" name="Equation" r:id="rId5" imgW="444307" imgH="203112" progId="Equation.3">
              <p:embed/>
            </p:oleObj>
          </a:graphicData>
        </a:graphic>
      </p:graphicFrame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57710" name="Rectangle 1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7709" name="Object 13"/>
          <p:cNvGraphicFramePr>
            <a:graphicFrameLocks noChangeAspect="1"/>
          </p:cNvGraphicFramePr>
          <p:nvPr/>
        </p:nvGraphicFramePr>
        <p:xfrm>
          <a:off x="3857625" y="4198938"/>
          <a:ext cx="1933575" cy="754062"/>
        </p:xfrm>
        <a:graphic>
          <a:graphicData uri="http://schemas.openxmlformats.org/presentationml/2006/ole">
            <p:oleObj spid="_x0000_s157709" name="Equation" r:id="rId6" imgW="520474" imgH="203112" progId="Equation.3">
              <p:embed/>
            </p:oleObj>
          </a:graphicData>
        </a:graphic>
      </p:graphicFrame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57717" name="Rectangle 21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7718" name="Object 22"/>
          <p:cNvGraphicFramePr>
            <a:graphicFrameLocks noChangeAspect="1"/>
          </p:cNvGraphicFramePr>
          <p:nvPr/>
        </p:nvGraphicFramePr>
        <p:xfrm>
          <a:off x="5715000" y="5029200"/>
          <a:ext cx="1143000" cy="866775"/>
        </p:xfrm>
        <a:graphic>
          <a:graphicData uri="http://schemas.openxmlformats.org/presentationml/2006/ole">
            <p:oleObj spid="_x0000_s157718" name="Equation" r:id="rId7" imgW="355320" imgH="279360" progId="Equation.3">
              <p:embed/>
            </p:oleObj>
          </a:graphicData>
        </a:graphic>
      </p:graphicFrame>
      <p:graphicFrame>
        <p:nvGraphicFramePr>
          <p:cNvPr id="157719" name="Object 23"/>
          <p:cNvGraphicFramePr>
            <a:graphicFrameLocks noChangeAspect="1"/>
          </p:cNvGraphicFramePr>
          <p:nvPr/>
        </p:nvGraphicFramePr>
        <p:xfrm>
          <a:off x="1066800" y="4953000"/>
          <a:ext cx="1143000" cy="866775"/>
        </p:xfrm>
        <a:graphic>
          <a:graphicData uri="http://schemas.openxmlformats.org/presentationml/2006/ole">
            <p:oleObj spid="_x0000_s157719" name="Equation" r:id="rId8" imgW="35532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533400" y="1997075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فرمول در داده های طبقه بندی به شکل زیر می باشد در این فرمول       فراوانی طبقه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i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ام می باشد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587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انحراف متوسط از میانگین</a:t>
            </a: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762000" y="3429000"/>
          <a:ext cx="7696200" cy="2736850"/>
        </p:xfrm>
        <a:graphic>
          <a:graphicData uri="http://schemas.openxmlformats.org/presentationml/2006/ole">
            <p:oleObj spid="_x0000_s158726" name="Equation" r:id="rId4" imgW="1637589" imgH="583947" progId="Equation.3">
              <p:embed/>
            </p:oleObj>
          </a:graphicData>
        </a:graphic>
      </p:graphicFrame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58729" name="Object 9"/>
          <p:cNvGraphicFramePr>
            <a:graphicFrameLocks noChangeAspect="1"/>
          </p:cNvGraphicFramePr>
          <p:nvPr/>
        </p:nvGraphicFramePr>
        <p:xfrm>
          <a:off x="4943475" y="2590800"/>
          <a:ext cx="771525" cy="771525"/>
        </p:xfrm>
        <a:graphic>
          <a:graphicData uri="http://schemas.openxmlformats.org/presentationml/2006/ole">
            <p:oleObj spid="_x0000_s158729" name="Equation" r:id="rId5" imgW="241195" imgH="241195" progId="Equation.3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از این پارامترهای پراکندگی زمانی استفاده می شود که دنباله های توزیع نا معین و باز باشد ( در این حالت محاسبه میانگین و واریانس امکان پذیر نیست )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5974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دامنه میان چارکی و انحراف چارکی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7010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های واریانس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83058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روش مستقیم</a:t>
            </a:r>
          </a:p>
          <a:p>
            <a:pPr>
              <a:spcBef>
                <a:spcPct val="50000"/>
              </a:spcBef>
            </a:pP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روش غیر مستقیم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60774" name="AutoShape 6"/>
          <p:cNvSpPr>
            <a:spLocks/>
          </p:cNvSpPr>
          <p:nvPr/>
        </p:nvSpPr>
        <p:spPr bwMode="auto">
          <a:xfrm>
            <a:off x="5562600" y="1905000"/>
            <a:ext cx="228600" cy="2590800"/>
          </a:xfrm>
          <a:prstGeom prst="rightBrace">
            <a:avLst>
              <a:gd name="adj1" fmla="val 47904"/>
              <a:gd name="adj2" fmla="val 4178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3429000" y="1752600"/>
            <a:ext cx="2057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فرمول اول</a:t>
            </a:r>
          </a:p>
          <a:p>
            <a:pPr>
              <a:spcBef>
                <a:spcPct val="50000"/>
              </a:spcBef>
            </a:pPr>
            <a:endParaRPr lang="fa-IR" sz="4400" i="1"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فرمول دوم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0776" name="Object 8"/>
          <p:cNvGraphicFramePr>
            <a:graphicFrameLocks noChangeAspect="1"/>
          </p:cNvGraphicFramePr>
          <p:nvPr/>
        </p:nvGraphicFramePr>
        <p:xfrm>
          <a:off x="-161925" y="1628775"/>
          <a:ext cx="3895725" cy="1343025"/>
        </p:xfrm>
        <a:graphic>
          <a:graphicData uri="http://schemas.openxmlformats.org/presentationml/2006/ole">
            <p:oleObj spid="_x0000_s160776" name="Equation" r:id="rId4" imgW="1726920" imgH="596880" progId="Equation.3">
              <p:embed/>
            </p:oleObj>
          </a:graphicData>
        </a:graphic>
      </p:graphicFrame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0779" name="Object 11"/>
          <p:cNvGraphicFramePr>
            <a:graphicFrameLocks noChangeAspect="1"/>
          </p:cNvGraphicFramePr>
          <p:nvPr/>
        </p:nvGraphicFramePr>
        <p:xfrm>
          <a:off x="-76200" y="3514725"/>
          <a:ext cx="3438525" cy="1285875"/>
        </p:xfrm>
        <a:graphic>
          <a:graphicData uri="http://schemas.openxmlformats.org/presentationml/2006/ole">
            <p:oleObj spid="_x0000_s160779" name="Equation" r:id="rId5" imgW="1523880" imgH="571320" progId="Equation.3">
              <p:embed/>
            </p:oleObj>
          </a:graphicData>
        </a:graphic>
      </p:graphicFrame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0" y="4071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0782" name="Object 14"/>
          <p:cNvGraphicFramePr>
            <a:graphicFrameLocks noChangeAspect="1"/>
          </p:cNvGraphicFramePr>
          <p:nvPr/>
        </p:nvGraphicFramePr>
        <p:xfrm>
          <a:off x="0" y="5181600"/>
          <a:ext cx="5210175" cy="1428750"/>
        </p:xfrm>
        <a:graphic>
          <a:graphicData uri="http://schemas.openxmlformats.org/presentationml/2006/ole">
            <p:oleObj spid="_x0000_s160782" name="Equation" r:id="rId6" imgW="2311200" imgH="634680" progId="Equation.3">
              <p:embed/>
            </p:oleObj>
          </a:graphicData>
        </a:graphic>
      </p:graphicFrame>
      <p:sp>
        <p:nvSpPr>
          <p:cNvPr id="160784" name="Rectangle 16"/>
          <p:cNvSpPr>
            <a:spLocks noChangeArrowheads="1"/>
          </p:cNvSpPr>
          <p:nvPr/>
        </p:nvSpPr>
        <p:spPr bwMode="auto">
          <a:xfrm>
            <a:off x="0" y="414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0785" name="Object 17"/>
          <p:cNvGraphicFramePr>
            <a:graphicFrameLocks noChangeAspect="1"/>
          </p:cNvGraphicFramePr>
          <p:nvPr/>
        </p:nvGraphicFramePr>
        <p:xfrm>
          <a:off x="-34925" y="1905000"/>
          <a:ext cx="644525" cy="762000"/>
        </p:xfrm>
        <a:graphic>
          <a:graphicData uri="http://schemas.openxmlformats.org/presentationml/2006/ole">
            <p:oleObj spid="_x0000_s160785" name="Equation" r:id="rId7" imgW="228600" imgH="279360" progId="Equation.3">
              <p:embed/>
            </p:oleObj>
          </a:graphicData>
        </a:graphic>
      </p:graphicFrame>
      <p:graphicFrame>
        <p:nvGraphicFramePr>
          <p:cNvPr id="160786" name="Object 18"/>
          <p:cNvGraphicFramePr>
            <a:graphicFrameLocks noChangeAspect="1"/>
          </p:cNvGraphicFramePr>
          <p:nvPr/>
        </p:nvGraphicFramePr>
        <p:xfrm>
          <a:off x="0" y="3733800"/>
          <a:ext cx="644525" cy="762000"/>
        </p:xfrm>
        <a:graphic>
          <a:graphicData uri="http://schemas.openxmlformats.org/presentationml/2006/ole">
            <p:oleObj spid="_x0000_s160786" name="Equation" r:id="rId8" imgW="228600" imgH="279360" progId="Equation.3">
              <p:embed/>
            </p:oleObj>
          </a:graphicData>
        </a:graphic>
      </p:graphicFrame>
      <p:graphicFrame>
        <p:nvGraphicFramePr>
          <p:cNvPr id="160787" name="Object 19"/>
          <p:cNvGraphicFramePr>
            <a:graphicFrameLocks noChangeAspect="1"/>
          </p:cNvGraphicFramePr>
          <p:nvPr/>
        </p:nvGraphicFramePr>
        <p:xfrm>
          <a:off x="117475" y="5410200"/>
          <a:ext cx="644525" cy="762000"/>
        </p:xfrm>
        <a:graphic>
          <a:graphicData uri="http://schemas.openxmlformats.org/presentationml/2006/ole">
            <p:oleObj spid="_x0000_s160787" name="Equation" r:id="rId9" imgW="22860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جامعه آماری از ترکیب چند جامعه مستقل با میانگین ها و واریانس های مشخص تشکیل شده باشد ، می توان میانگین و واریانس جامعه کل را بدست آورد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617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عملیات جبری میانگین و واریانس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53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میانگین حسابی جامعه کل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733800" y="4632325"/>
            <a:ext cx="5029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>
                <a:latin typeface="Times New Roman" pitchFamily="18" charset="0"/>
                <a:cs typeface="B Mitra" pitchFamily="2" charset="-78"/>
              </a:rPr>
              <a:t>N</a:t>
            </a:r>
            <a:r>
              <a:rPr lang="fa-IR" sz="4000" i="1">
                <a:latin typeface="Times New Roman" pitchFamily="18" charset="0"/>
                <a:cs typeface="B Mitra" pitchFamily="2" charset="-78"/>
              </a:rPr>
              <a:t> = تعداد مشاهدات هر جامعه</a:t>
            </a:r>
          </a:p>
          <a:p>
            <a:pPr>
              <a:spcBef>
                <a:spcPct val="50000"/>
              </a:spcBef>
            </a:pPr>
            <a:r>
              <a:rPr lang="en-US" sz="4000" i="1">
                <a:latin typeface="Times New Roman" pitchFamily="18" charset="0"/>
                <a:cs typeface="B Mitra" pitchFamily="2" charset="-78"/>
              </a:rPr>
              <a:t>µ</a:t>
            </a:r>
            <a:r>
              <a:rPr lang="fa-IR" sz="4000" i="1">
                <a:latin typeface="Times New Roman" pitchFamily="18" charset="0"/>
                <a:cs typeface="B Mitra" pitchFamily="2" charset="-78"/>
              </a:rPr>
              <a:t> = میانگین هر جامعه</a:t>
            </a:r>
            <a:endParaRPr lang="en-US" sz="4000" i="1"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0" y="2814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0" y="1905000"/>
          <a:ext cx="8839200" cy="1981200"/>
        </p:xfrm>
        <a:graphic>
          <a:graphicData uri="http://schemas.openxmlformats.org/presentationml/2006/ole">
            <p:oleObj spid="_x0000_s162822" name="Equation" r:id="rId4" imgW="3073400" imgH="546100" progId="Equation.3">
              <p:embed/>
            </p:oleObj>
          </a:graphicData>
        </a:graphic>
      </p:graphicFrame>
      <p:sp>
        <p:nvSpPr>
          <p:cNvPr id="162824" name="Rectangle 8"/>
          <p:cNvSpPr>
            <a:spLocks noChangeArrowheads="1"/>
          </p:cNvSpPr>
          <p:nvPr/>
        </p:nvSpPr>
        <p:spPr bwMode="auto">
          <a:xfrm>
            <a:off x="0" y="404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853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واریانس جامعه کل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173038" y="2533650"/>
          <a:ext cx="8694737" cy="2266950"/>
        </p:xfrm>
        <a:graphic>
          <a:graphicData uri="http://schemas.openxmlformats.org/presentationml/2006/ole">
            <p:oleObj spid="_x0000_s163845" name="Equation" r:id="rId4" imgW="2286000" imgH="596880" progId="Equation.3">
              <p:embed/>
            </p:oleObj>
          </a:graphicData>
        </a:graphic>
      </p:graphicFrame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3848" name="Object 8"/>
          <p:cNvGraphicFramePr>
            <a:graphicFrameLocks noChangeAspect="1"/>
          </p:cNvGraphicFramePr>
          <p:nvPr/>
        </p:nvGraphicFramePr>
        <p:xfrm>
          <a:off x="228600" y="2971800"/>
          <a:ext cx="1004888" cy="1295400"/>
        </p:xfrm>
        <a:graphic>
          <a:graphicData uri="http://schemas.openxmlformats.org/presentationml/2006/ole">
            <p:oleObj spid="_x0000_s163848" name="Equation" r:id="rId5" imgW="228600" imgH="304560" progId="Equation.3">
              <p:embed/>
            </p:oleObj>
          </a:graphicData>
        </a:graphic>
      </p:graphicFrame>
      <p:graphicFrame>
        <p:nvGraphicFramePr>
          <p:cNvPr id="163849" name="Object 9"/>
          <p:cNvGraphicFramePr>
            <a:graphicFrameLocks noChangeAspect="1"/>
          </p:cNvGraphicFramePr>
          <p:nvPr/>
        </p:nvGraphicFramePr>
        <p:xfrm>
          <a:off x="3287713" y="2863850"/>
          <a:ext cx="827087" cy="977900"/>
        </p:xfrm>
        <a:graphic>
          <a:graphicData uri="http://schemas.openxmlformats.org/presentationml/2006/ole">
            <p:oleObj spid="_x0000_s163849" name="Equation" r:id="rId6" imgW="22860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853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اجزاء واریانس جامعه کل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2514600" y="1600200"/>
            <a:ext cx="533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= واریانس جامعه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i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ام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= تعداد مشاهدات جامعه کل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= تعداد مشاهدات جامعه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i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ام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= میانگین جامعه کل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= میانگین جامعه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i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ام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auto">
          <a:xfrm>
            <a:off x="0" y="3743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4873" name="Object 9"/>
          <p:cNvGraphicFramePr>
            <a:graphicFrameLocks noChangeAspect="1"/>
          </p:cNvGraphicFramePr>
          <p:nvPr/>
        </p:nvGraphicFramePr>
        <p:xfrm>
          <a:off x="7858125" y="2393950"/>
          <a:ext cx="946150" cy="1079500"/>
        </p:xfrm>
        <a:graphic>
          <a:graphicData uri="http://schemas.openxmlformats.org/presentationml/2006/ole">
            <p:oleObj spid="_x0000_s164873" name="Equation" r:id="rId4" imgW="266400" imgH="304560" progId="Equation.3">
              <p:embed/>
            </p:oleObj>
          </a:graphicData>
        </a:graphic>
      </p:graphicFrame>
      <p:graphicFrame>
        <p:nvGraphicFramePr>
          <p:cNvPr id="164874" name="Object 10"/>
          <p:cNvGraphicFramePr>
            <a:graphicFrameLocks noChangeAspect="1"/>
          </p:cNvGraphicFramePr>
          <p:nvPr/>
        </p:nvGraphicFramePr>
        <p:xfrm>
          <a:off x="7858125" y="3429000"/>
          <a:ext cx="946150" cy="990600"/>
        </p:xfrm>
        <a:graphic>
          <a:graphicData uri="http://schemas.openxmlformats.org/presentationml/2006/ole">
            <p:oleObj spid="_x0000_s164874" name="Equation" r:id="rId5" imgW="266400" imgH="279360" progId="Equation.3">
              <p:embed/>
            </p:oleObj>
          </a:graphicData>
        </a:graphic>
      </p:graphicFrame>
      <p:graphicFrame>
        <p:nvGraphicFramePr>
          <p:cNvPr id="164876" name="Object 12"/>
          <p:cNvGraphicFramePr>
            <a:graphicFrameLocks noChangeAspect="1"/>
          </p:cNvGraphicFramePr>
          <p:nvPr/>
        </p:nvGraphicFramePr>
        <p:xfrm>
          <a:off x="7991475" y="5105400"/>
          <a:ext cx="676275" cy="1169988"/>
        </p:xfrm>
        <a:graphic>
          <a:graphicData uri="http://schemas.openxmlformats.org/presentationml/2006/ole">
            <p:oleObj spid="_x0000_s164876" name="Equation" r:id="rId6" imgW="190440" imgH="330120" progId="Equation.3">
              <p:embed/>
            </p:oleObj>
          </a:graphicData>
        </a:graphic>
      </p:graphicFrame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7848600" y="4267200"/>
            <a:ext cx="685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i="1">
                <a:latin typeface="Times New Roman" pitchFamily="18" charset="0"/>
                <a:cs typeface="Times New Roman" pitchFamily="18" charset="0"/>
              </a:rPr>
              <a:t>µ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7772400" y="5149850"/>
            <a:ext cx="685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i="1">
                <a:latin typeface="Times New Roman" pitchFamily="18" charset="0"/>
                <a:cs typeface="Times New Roman" pitchFamily="18" charset="0"/>
              </a:rPr>
              <a:t>µ</a:t>
            </a:r>
          </a:p>
        </p:txBody>
      </p:sp>
      <p:graphicFrame>
        <p:nvGraphicFramePr>
          <p:cNvPr id="164879" name="Object 15"/>
          <p:cNvGraphicFramePr>
            <a:graphicFrameLocks noChangeAspect="1"/>
          </p:cNvGraphicFramePr>
          <p:nvPr/>
        </p:nvGraphicFramePr>
        <p:xfrm>
          <a:off x="7859713" y="1447800"/>
          <a:ext cx="827087" cy="977900"/>
        </p:xfrm>
        <a:graphic>
          <a:graphicData uri="http://schemas.openxmlformats.org/presentationml/2006/ole">
            <p:oleObj spid="_x0000_s164879" name="Equation" r:id="rId7" imgW="22860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هنگام مقایسه دو یا چند جامعه ، در صورت مساوی بودن پارامترهای مرکزی و پراکندگی ، این پارامترها با بهره گیری از ضریب چولگی کارساز خواهند بود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6589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پارامترهای تعیین انحراف از قرینگی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آماری که در آن محقق ابتدا آماره ها را محاسبه و سپس به کمک تخمین و آزمون فرض آماری ، آنها را به پارامترهای جامعه تعمیم می دهد 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946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آمار استنباطی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متقارن ( نرمال ) :         مد = میانه = میانگین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چـولـه به راسـت :        مد &lt; میانه &lt; میانگین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چـولـه بـه چــپ :        مد &gt; میانه &gt; میانگین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6691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حالات توزیع ها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صفر : در صورت متقارن بودن توزیع جامعه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مثبت : در صورت چوله به راست بودن توزیع جامعه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3- منفی : در صورت چوله به چپ بودن توزیع جامعه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6794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مقادیر مختلف ضریب چولگی (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SK )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cs typeface="B Mitra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5410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مفهوم چولگی</a:t>
            </a: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457200" y="17843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دم توزیع جامعه به سمت راست باشد ، توزیع را چوله به راست و در صورت عکـس ، آن را چوله به چپ می نامند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>
            <a:off x="1143000" y="43434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 rot="5400000">
            <a:off x="1905000" y="4724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>
            <a:off x="4191000" y="43434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rot="5400000">
            <a:off x="4953000" y="4724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8970" name="Freeform 10"/>
          <p:cNvSpPr>
            <a:spLocks/>
          </p:cNvSpPr>
          <p:nvPr/>
        </p:nvSpPr>
        <p:spPr bwMode="auto">
          <a:xfrm>
            <a:off x="1371600" y="4724400"/>
            <a:ext cx="1295400" cy="4699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144" y="8"/>
              </a:cxn>
              <a:cxn ang="0">
                <a:pos x="384" y="200"/>
              </a:cxn>
              <a:cxn ang="0">
                <a:pos x="816" y="296"/>
              </a:cxn>
            </a:cxnLst>
            <a:rect l="0" t="0" r="r" b="b"/>
            <a:pathLst>
              <a:path w="816" h="296">
                <a:moveTo>
                  <a:pt x="0" y="248"/>
                </a:moveTo>
                <a:cubicBezTo>
                  <a:pt x="40" y="132"/>
                  <a:pt x="80" y="16"/>
                  <a:pt x="144" y="8"/>
                </a:cubicBezTo>
                <a:cubicBezTo>
                  <a:pt x="208" y="0"/>
                  <a:pt x="272" y="152"/>
                  <a:pt x="384" y="200"/>
                </a:cubicBezTo>
                <a:cubicBezTo>
                  <a:pt x="496" y="248"/>
                  <a:pt x="744" y="280"/>
                  <a:pt x="816" y="2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8971" name="Freeform 11"/>
          <p:cNvSpPr>
            <a:spLocks/>
          </p:cNvSpPr>
          <p:nvPr/>
        </p:nvSpPr>
        <p:spPr bwMode="auto">
          <a:xfrm>
            <a:off x="4419600" y="4800600"/>
            <a:ext cx="13716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32" y="192"/>
              </a:cxn>
              <a:cxn ang="0">
                <a:pos x="672" y="0"/>
              </a:cxn>
              <a:cxn ang="0">
                <a:pos x="864" y="192"/>
              </a:cxn>
            </a:cxnLst>
            <a:rect l="0" t="0" r="r" b="b"/>
            <a:pathLst>
              <a:path w="864" h="240">
                <a:moveTo>
                  <a:pt x="0" y="240"/>
                </a:moveTo>
                <a:cubicBezTo>
                  <a:pt x="160" y="236"/>
                  <a:pt x="320" y="232"/>
                  <a:pt x="432" y="192"/>
                </a:cubicBezTo>
                <a:cubicBezTo>
                  <a:pt x="544" y="152"/>
                  <a:pt x="600" y="0"/>
                  <a:pt x="672" y="0"/>
                </a:cubicBezTo>
                <a:cubicBezTo>
                  <a:pt x="744" y="0"/>
                  <a:pt x="804" y="96"/>
                  <a:pt x="864" y="1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3810000" y="54864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cs typeface="B Mitra" pitchFamily="2" charset="-78"/>
              </a:rPr>
              <a:t>چوله به چپ</a:t>
            </a:r>
            <a:endParaRPr lang="en-US" sz="3600" i="1">
              <a:cs typeface="B Mitra" pitchFamily="2" charset="-78"/>
            </a:endParaRP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914400" y="54864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cs typeface="B Mitra" pitchFamily="2" charset="-78"/>
              </a:rPr>
              <a:t>چوله به راست</a:t>
            </a:r>
            <a:endParaRPr lang="en-US" sz="3600" i="1">
              <a:cs typeface="B Mitra" pitchFamily="2" charset="-78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-76200" y="2622550"/>
            <a:ext cx="8839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                      ، جامعه تقریباً نرمال                       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                                  ، تفاوت اندک با توزیع نرمال 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3-                       ، تفاوت فاحش با توزیع نرمال 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6998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6172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تفسیر مقادیر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SK 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B Mitra"/>
            </a:endParaRPr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9990" name="Object 6"/>
          <p:cNvGraphicFramePr>
            <a:graphicFrameLocks noChangeAspect="1"/>
          </p:cNvGraphicFramePr>
          <p:nvPr/>
        </p:nvGraphicFramePr>
        <p:xfrm>
          <a:off x="5715000" y="2514600"/>
          <a:ext cx="2457450" cy="911225"/>
        </p:xfrm>
        <a:graphic>
          <a:graphicData uri="http://schemas.openxmlformats.org/presentationml/2006/ole">
            <p:oleObj spid="_x0000_s169990" name="Equation" r:id="rId4" imgW="685800" imgH="254000" progId="Equation.3">
              <p:embed/>
            </p:oleObj>
          </a:graphicData>
        </a:graphic>
      </p:graphicFrame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9993" name="Object 9"/>
          <p:cNvGraphicFramePr>
            <a:graphicFrameLocks noChangeAspect="1"/>
          </p:cNvGraphicFramePr>
          <p:nvPr/>
        </p:nvGraphicFramePr>
        <p:xfrm>
          <a:off x="4267200" y="3425825"/>
          <a:ext cx="3962400" cy="917575"/>
        </p:xfrm>
        <a:graphic>
          <a:graphicData uri="http://schemas.openxmlformats.org/presentationml/2006/ole">
            <p:oleObj spid="_x0000_s169993" name="Equation" r:id="rId5" imgW="1091726" imgH="253890" progId="Equation.3">
              <p:embed/>
            </p:oleObj>
          </a:graphicData>
        </a:graphic>
      </p:graphicFrame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69996" name="Object 12"/>
          <p:cNvGraphicFramePr>
            <a:graphicFrameLocks noChangeAspect="1"/>
          </p:cNvGraphicFramePr>
          <p:nvPr/>
        </p:nvGraphicFramePr>
        <p:xfrm>
          <a:off x="5692775" y="4346575"/>
          <a:ext cx="2501900" cy="911225"/>
        </p:xfrm>
        <a:graphic>
          <a:graphicData uri="http://schemas.openxmlformats.org/presentationml/2006/ole">
            <p:oleObj spid="_x0000_s169996" name="Equation" r:id="rId6" imgW="698400" imgH="253800" progId="Equation.3">
              <p:embed/>
            </p:oleObj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667000" y="2622550"/>
            <a:ext cx="6096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ضریب چولگی گشتاوری                      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ضریب های چولگی پیرسون 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ضریب های چولگی چندکی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7101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1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فرمول های محاسبه ضریب چولگی (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SK ) 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cs typeface="B Mitra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693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ضریب چولگی گشتاوری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704850" y="1366838"/>
          <a:ext cx="2628900" cy="1720850"/>
        </p:xfrm>
        <a:graphic>
          <a:graphicData uri="http://schemas.openxmlformats.org/presentationml/2006/ole">
            <p:oleObj spid="_x0000_s172037" name="Equation" r:id="rId4" imgW="698400" imgH="457200" progId="Equation.3">
              <p:embed/>
            </p:oleObj>
          </a:graphicData>
        </a:graphic>
      </p:graphicFrame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0" y="3986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0" y="2757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228600" y="4238625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i="1">
                <a:cs typeface="B Mitra" pitchFamily="2" charset="-78"/>
              </a:rPr>
              <a:t>               گشتاور مرتبه سوم به مبدأ میانگین</a:t>
            </a:r>
          </a:p>
          <a:p>
            <a:pPr>
              <a:spcBef>
                <a:spcPct val="50000"/>
              </a:spcBef>
            </a:pPr>
            <a:r>
              <a:rPr lang="fa-IR" sz="2400" i="1">
                <a:cs typeface="B Mitra" pitchFamily="2" charset="-78"/>
              </a:rPr>
              <a:t>      </a:t>
            </a:r>
          </a:p>
          <a:p>
            <a:pPr>
              <a:spcBef>
                <a:spcPct val="50000"/>
              </a:spcBef>
            </a:pPr>
            <a:r>
              <a:rPr lang="fa-IR" sz="2400" i="1">
                <a:cs typeface="B Mitra" pitchFamily="2" charset="-78"/>
              </a:rPr>
              <a:t>            انحراف معیار</a:t>
            </a:r>
            <a:endParaRPr lang="en-US" sz="2400" i="1">
              <a:cs typeface="B Mitra" pitchFamily="2" charset="-78"/>
            </a:endParaRPr>
          </a:p>
        </p:txBody>
      </p:sp>
      <p:graphicFrame>
        <p:nvGraphicFramePr>
          <p:cNvPr id="172047" name="Object 15"/>
          <p:cNvGraphicFramePr>
            <a:graphicFrameLocks noChangeAspect="1"/>
          </p:cNvGraphicFramePr>
          <p:nvPr/>
        </p:nvGraphicFramePr>
        <p:xfrm>
          <a:off x="2490788" y="2133600"/>
          <a:ext cx="709612" cy="838200"/>
        </p:xfrm>
        <a:graphic>
          <a:graphicData uri="http://schemas.openxmlformats.org/presentationml/2006/ole">
            <p:oleObj spid="_x0000_s172047" name="Equation" r:id="rId5" imgW="228600" imgH="279360" progId="Equation.3">
              <p:embed/>
            </p:oleObj>
          </a:graphicData>
        </a:graphic>
      </p:graphicFrame>
      <p:graphicFrame>
        <p:nvGraphicFramePr>
          <p:cNvPr id="172048" name="Object 16"/>
          <p:cNvGraphicFramePr>
            <a:graphicFrameLocks noChangeAspect="1"/>
          </p:cNvGraphicFramePr>
          <p:nvPr/>
        </p:nvGraphicFramePr>
        <p:xfrm>
          <a:off x="4648200" y="3743325"/>
          <a:ext cx="3581400" cy="1285875"/>
        </p:xfrm>
        <a:graphic>
          <a:graphicData uri="http://schemas.openxmlformats.org/presentationml/2006/ole">
            <p:oleObj spid="_x0000_s172048" name="Equation" r:id="rId6" imgW="1663560" imgH="596880" progId="Equation.3">
              <p:embed/>
            </p:oleObj>
          </a:graphicData>
        </a:graphic>
      </p:graphicFrame>
      <p:graphicFrame>
        <p:nvGraphicFramePr>
          <p:cNvPr id="172049" name="Object 17"/>
          <p:cNvGraphicFramePr>
            <a:graphicFrameLocks noChangeAspect="1"/>
          </p:cNvGraphicFramePr>
          <p:nvPr/>
        </p:nvGraphicFramePr>
        <p:xfrm>
          <a:off x="4648200" y="5257800"/>
          <a:ext cx="450850" cy="533400"/>
        </p:xfrm>
        <a:graphic>
          <a:graphicData uri="http://schemas.openxmlformats.org/presentationml/2006/ole">
            <p:oleObj spid="_x0000_s172049" name="Equation" r:id="rId7" imgW="22860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693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ضریب چولگی پیرسون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791200" y="2209800"/>
            <a:ext cx="2438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فرمول شماره 1</a:t>
            </a:r>
          </a:p>
          <a:p>
            <a:pPr>
              <a:spcBef>
                <a:spcPct val="50000"/>
              </a:spcBef>
            </a:pPr>
            <a:endParaRPr lang="fa-IR" sz="4000" i="1"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endParaRPr lang="fa-IR" sz="4000" i="1"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فرمول شماره 2</a:t>
            </a:r>
            <a:endParaRPr lang="en-US" sz="4000" i="1">
              <a:cs typeface="B Mitra" pitchFamily="2" charset="-78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087438" y="1651000"/>
          <a:ext cx="4225925" cy="1604963"/>
        </p:xfrm>
        <a:graphic>
          <a:graphicData uri="http://schemas.openxmlformats.org/presentationml/2006/ole">
            <p:oleObj spid="_x0000_s173062" name="Equation" r:id="rId4" imgW="1333440" imgH="507960" progId="Equation.3">
              <p:embed/>
            </p:oleObj>
          </a:graphicData>
        </a:graphic>
      </p:graphicFrame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0" y="4014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73065" name="Object 9"/>
          <p:cNvGraphicFramePr>
            <a:graphicFrameLocks noChangeAspect="1"/>
          </p:cNvGraphicFramePr>
          <p:nvPr/>
        </p:nvGraphicFramePr>
        <p:xfrm>
          <a:off x="925513" y="4438650"/>
          <a:ext cx="4549775" cy="1604963"/>
        </p:xfrm>
        <a:graphic>
          <a:graphicData uri="http://schemas.openxmlformats.org/presentationml/2006/ole">
            <p:oleObj spid="_x0000_s173065" name="Equation" r:id="rId5" imgW="1434960" imgH="507960" progId="Equation.3">
              <p:embed/>
            </p:oleObj>
          </a:graphicData>
        </a:graphic>
      </p:graphicFrame>
      <p:graphicFrame>
        <p:nvGraphicFramePr>
          <p:cNvPr id="173066" name="Object 10"/>
          <p:cNvGraphicFramePr>
            <a:graphicFrameLocks noChangeAspect="1"/>
          </p:cNvGraphicFramePr>
          <p:nvPr/>
        </p:nvGraphicFramePr>
        <p:xfrm>
          <a:off x="3709988" y="2438400"/>
          <a:ext cx="709612" cy="838200"/>
        </p:xfrm>
        <a:graphic>
          <a:graphicData uri="http://schemas.openxmlformats.org/presentationml/2006/ole">
            <p:oleObj spid="_x0000_s173066" name="Equation" r:id="rId6" imgW="228600" imgH="279360" progId="Equation.3">
              <p:embed/>
            </p:oleObj>
          </a:graphicData>
        </a:graphic>
      </p:graphicFrame>
      <p:graphicFrame>
        <p:nvGraphicFramePr>
          <p:cNvPr id="173067" name="Object 11"/>
          <p:cNvGraphicFramePr>
            <a:graphicFrameLocks noChangeAspect="1"/>
          </p:cNvGraphicFramePr>
          <p:nvPr/>
        </p:nvGraphicFramePr>
        <p:xfrm>
          <a:off x="3786188" y="5181600"/>
          <a:ext cx="709612" cy="838200"/>
        </p:xfrm>
        <a:graphic>
          <a:graphicData uri="http://schemas.openxmlformats.org/presentationml/2006/ole">
            <p:oleObj spid="_x0000_s173067" name="Equation" r:id="rId7" imgW="22860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6934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ضرایب چولگی چندکی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4800600" y="2209800"/>
            <a:ext cx="3657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ضریب چولگی چارکی</a:t>
            </a:r>
          </a:p>
          <a:p>
            <a:pPr>
              <a:spcBef>
                <a:spcPct val="50000"/>
              </a:spcBef>
            </a:pPr>
            <a:endParaRPr lang="fa-IR" sz="4000" i="1"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endParaRPr lang="fa-IR" sz="4000" i="1"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ضریب چولگی صدکی</a:t>
            </a:r>
            <a:endParaRPr lang="en-US" sz="4000" i="1">
              <a:cs typeface="B Mitra" pitchFamily="2" charset="-78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76200" y="1762125"/>
          <a:ext cx="5181600" cy="1819275"/>
        </p:xfrm>
        <a:graphic>
          <a:graphicData uri="http://schemas.openxmlformats.org/presentationml/2006/ole">
            <p:oleObj spid="_x0000_s174086" name="Equation" r:id="rId4" imgW="1587500" imgH="558800" progId="Equation.3">
              <p:embed/>
            </p:oleObj>
          </a:graphicData>
        </a:graphic>
      </p:graphicFrame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0" y="4057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74089" name="Object 9"/>
          <p:cNvGraphicFramePr>
            <a:graphicFrameLocks noChangeAspect="1"/>
          </p:cNvGraphicFramePr>
          <p:nvPr/>
        </p:nvGraphicFramePr>
        <p:xfrm>
          <a:off x="76200" y="4648200"/>
          <a:ext cx="5133975" cy="1524000"/>
        </p:xfrm>
        <a:graphic>
          <a:graphicData uri="http://schemas.openxmlformats.org/presentationml/2006/ole">
            <p:oleObj spid="_x0000_s174089" name="Equation" r:id="rId5" imgW="1701800" imgH="469900" progId="Equation.3">
              <p:embed/>
            </p:oleObj>
          </a:graphicData>
        </a:graphic>
      </p:graphicFrame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0" y="3957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پارامترها برای مقایسه توزیع جوامع مورد نظر با توزیع جامعه نرمال به لحاظ کشیدگی ( کوتاهی و بلندی توزیع ) مورد استفاده قرار می گیرد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7510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پارامترهای تعیین انحراف از کشیدگی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مساوی توزیع نرمال (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E=0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بلندتر از توزیع نرمال (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E&gt;0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کوتاه تر از توزیع نرمال (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E&lt;0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7613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توزیع به لحاظ کشیدگی و مقدار ضریب (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E )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آن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این نوع آمار در مقابل آمار پارامتریک یعنی آمارهای توصیفی و استنباطی دارای توزیع نرمال قرار می گیرد و برای مشاهدات فاقد توزیع آماری کاربرد دارد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048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آمار ناپارامتریک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مقایسه انواع کشیدگی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توزیع کشیده تر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E&gt;0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    توزیع نرمال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E=0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توزیع پراکنده تر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E&lt;0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533400" y="1981200"/>
            <a:ext cx="0" cy="350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 rot="5400000">
            <a:off x="2628900" y="3390900"/>
            <a:ext cx="0" cy="419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7161" name="Freeform 9"/>
          <p:cNvSpPr>
            <a:spLocks/>
          </p:cNvSpPr>
          <p:nvPr/>
        </p:nvSpPr>
        <p:spPr bwMode="auto">
          <a:xfrm rot="219133">
            <a:off x="685800" y="3987800"/>
            <a:ext cx="4038600" cy="1193800"/>
          </a:xfrm>
          <a:custGeom>
            <a:avLst/>
            <a:gdLst/>
            <a:ahLst/>
            <a:cxnLst>
              <a:cxn ang="0">
                <a:pos x="0" y="752"/>
              </a:cxn>
              <a:cxn ang="0">
                <a:pos x="1200" y="32"/>
              </a:cxn>
              <a:cxn ang="0">
                <a:pos x="2544" y="560"/>
              </a:cxn>
            </a:cxnLst>
            <a:rect l="0" t="0" r="r" b="b"/>
            <a:pathLst>
              <a:path w="2544" h="752">
                <a:moveTo>
                  <a:pt x="0" y="752"/>
                </a:moveTo>
                <a:cubicBezTo>
                  <a:pt x="388" y="408"/>
                  <a:pt x="776" y="64"/>
                  <a:pt x="1200" y="32"/>
                </a:cubicBezTo>
                <a:cubicBezTo>
                  <a:pt x="1624" y="0"/>
                  <a:pt x="2084" y="280"/>
                  <a:pt x="2544" y="5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 flipV="1">
            <a:off x="2667000" y="1676400"/>
            <a:ext cx="0" cy="381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7165" name="Freeform 13"/>
          <p:cNvSpPr>
            <a:spLocks/>
          </p:cNvSpPr>
          <p:nvPr/>
        </p:nvSpPr>
        <p:spPr bwMode="auto">
          <a:xfrm>
            <a:off x="914400" y="3086100"/>
            <a:ext cx="3505200" cy="2171700"/>
          </a:xfrm>
          <a:custGeom>
            <a:avLst/>
            <a:gdLst/>
            <a:ahLst/>
            <a:cxnLst>
              <a:cxn ang="0">
                <a:pos x="0" y="1368"/>
              </a:cxn>
              <a:cxn ang="0">
                <a:pos x="384" y="1032"/>
              </a:cxn>
              <a:cxn ang="0">
                <a:pos x="816" y="216"/>
              </a:cxn>
              <a:cxn ang="0">
                <a:pos x="1104" y="24"/>
              </a:cxn>
              <a:cxn ang="0">
                <a:pos x="1344" y="168"/>
              </a:cxn>
              <a:cxn ang="0">
                <a:pos x="1824" y="1032"/>
              </a:cxn>
              <a:cxn ang="0">
                <a:pos x="2208" y="1368"/>
              </a:cxn>
            </a:cxnLst>
            <a:rect l="0" t="0" r="r" b="b"/>
            <a:pathLst>
              <a:path w="2208" h="1368">
                <a:moveTo>
                  <a:pt x="0" y="1368"/>
                </a:moveTo>
                <a:cubicBezTo>
                  <a:pt x="124" y="1296"/>
                  <a:pt x="248" y="1224"/>
                  <a:pt x="384" y="1032"/>
                </a:cubicBezTo>
                <a:cubicBezTo>
                  <a:pt x="520" y="840"/>
                  <a:pt x="696" y="384"/>
                  <a:pt x="816" y="216"/>
                </a:cubicBezTo>
                <a:cubicBezTo>
                  <a:pt x="936" y="48"/>
                  <a:pt x="1016" y="32"/>
                  <a:pt x="1104" y="24"/>
                </a:cubicBezTo>
                <a:cubicBezTo>
                  <a:pt x="1192" y="16"/>
                  <a:pt x="1224" y="0"/>
                  <a:pt x="1344" y="168"/>
                </a:cubicBezTo>
                <a:cubicBezTo>
                  <a:pt x="1464" y="336"/>
                  <a:pt x="1680" y="832"/>
                  <a:pt x="1824" y="1032"/>
                </a:cubicBezTo>
                <a:cubicBezTo>
                  <a:pt x="1968" y="1232"/>
                  <a:pt x="2088" y="1300"/>
                  <a:pt x="2208" y="136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7166" name="Freeform 14"/>
          <p:cNvSpPr>
            <a:spLocks/>
          </p:cNvSpPr>
          <p:nvPr/>
        </p:nvSpPr>
        <p:spPr bwMode="auto">
          <a:xfrm>
            <a:off x="1524000" y="1866900"/>
            <a:ext cx="2209800" cy="3619500"/>
          </a:xfrm>
          <a:custGeom>
            <a:avLst/>
            <a:gdLst/>
            <a:ahLst/>
            <a:cxnLst>
              <a:cxn ang="0">
                <a:pos x="0" y="2280"/>
              </a:cxn>
              <a:cxn ang="0">
                <a:pos x="384" y="1320"/>
              </a:cxn>
              <a:cxn ang="0">
                <a:pos x="624" y="264"/>
              </a:cxn>
              <a:cxn ang="0">
                <a:pos x="816" y="216"/>
              </a:cxn>
              <a:cxn ang="0">
                <a:pos x="1104" y="1560"/>
              </a:cxn>
              <a:cxn ang="0">
                <a:pos x="1392" y="2280"/>
              </a:cxn>
            </a:cxnLst>
            <a:rect l="0" t="0" r="r" b="b"/>
            <a:pathLst>
              <a:path w="1392" h="2280">
                <a:moveTo>
                  <a:pt x="0" y="2280"/>
                </a:moveTo>
                <a:cubicBezTo>
                  <a:pt x="140" y="1968"/>
                  <a:pt x="280" y="1656"/>
                  <a:pt x="384" y="1320"/>
                </a:cubicBezTo>
                <a:cubicBezTo>
                  <a:pt x="488" y="984"/>
                  <a:pt x="552" y="448"/>
                  <a:pt x="624" y="264"/>
                </a:cubicBezTo>
                <a:cubicBezTo>
                  <a:pt x="696" y="80"/>
                  <a:pt x="736" y="0"/>
                  <a:pt x="816" y="216"/>
                </a:cubicBezTo>
                <a:cubicBezTo>
                  <a:pt x="896" y="432"/>
                  <a:pt x="1008" y="1216"/>
                  <a:pt x="1104" y="1560"/>
                </a:cubicBezTo>
                <a:cubicBezTo>
                  <a:pt x="1200" y="1904"/>
                  <a:pt x="1296" y="2092"/>
                  <a:pt x="1392" y="22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>
            <a:off x="3048000" y="251460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>
            <a:off x="3276600" y="35814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>
            <a:off x="4114800" y="44958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  <p:graphicFrame>
        <p:nvGraphicFramePr>
          <p:cNvPr id="177170" name="Object 18"/>
          <p:cNvGraphicFramePr>
            <a:graphicFrameLocks noChangeAspect="1"/>
          </p:cNvGraphicFramePr>
          <p:nvPr/>
        </p:nvGraphicFramePr>
        <p:xfrm>
          <a:off x="1219200" y="5486400"/>
          <a:ext cx="2895600" cy="866775"/>
        </p:xfrm>
        <a:graphic>
          <a:graphicData uri="http://schemas.openxmlformats.org/presentationml/2006/ole">
            <p:oleObj spid="_x0000_s177170" name="Equation" r:id="rId4" imgW="977760" imgH="291960" progId="Equation.3">
              <p:embed/>
            </p:oleObj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تفسیر ضریب کشیدگی (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E )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B Mitra"/>
            </a:endParaRPr>
          </a:p>
        </p:txBody>
      </p:sp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4230688" y="2593975"/>
          <a:ext cx="2093912" cy="911225"/>
        </p:xfrm>
        <a:graphic>
          <a:graphicData uri="http://schemas.openxmlformats.org/presentationml/2006/ole">
            <p:oleObj spid="_x0000_s178181" name="Equation" r:id="rId4" imgW="583920" imgH="253800" progId="Equation.3">
              <p:embed/>
            </p:oleObj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762000" y="3578225"/>
          <a:ext cx="3594100" cy="917575"/>
        </p:xfrm>
        <a:graphic>
          <a:graphicData uri="http://schemas.openxmlformats.org/presentationml/2006/ole">
            <p:oleObj spid="_x0000_s178182" name="Equation" r:id="rId5" imgW="990360" imgH="253800" progId="Equation.3">
              <p:embed/>
            </p:oleObj>
          </a:graphicData>
        </a:graphic>
      </p:graphicFrame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1600200" y="4498975"/>
          <a:ext cx="2138363" cy="911225"/>
        </p:xfrm>
        <a:graphic>
          <a:graphicData uri="http://schemas.openxmlformats.org/presentationml/2006/ole">
            <p:oleObj spid="_x0000_s178183" name="Equation" r:id="rId6" imgW="596880" imgH="253800" progId="Equation.3">
              <p:embed/>
            </p:oleObj>
          </a:graphicData>
        </a:graphic>
      </p:graphicFrame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3581400" y="2727325"/>
            <a:ext cx="5181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توزیع نرمال                       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توزیع نسبتاً بلندتر از نرمال 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3- توزیع کاملاً کشیده تر از نرمال 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ضرایب کشیدگی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83058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ضریب کشیدگی گشتاوری ؛ با استفاده از گشتاور مرتبه چهارم به مبدأ میانگین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ضریب کشیدگی چندکی ؛ با استفاده از انحراف چارکی و صدکهای دهم و نودم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1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ضریب کشیدگی گشتاوری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222250" y="2354263"/>
          <a:ext cx="2832100" cy="1663700"/>
        </p:xfrm>
        <a:graphic>
          <a:graphicData uri="http://schemas.openxmlformats.org/presentationml/2006/ole">
            <p:oleObj spid="_x0000_s180229" name="Equation" r:id="rId4" imgW="774360" imgH="457200" progId="Equation.3">
              <p:embed/>
            </p:oleObj>
          </a:graphicData>
        </a:graphic>
      </p:graphicFrame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0" y="3986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4191000" y="2127250"/>
          <a:ext cx="4800600" cy="1758950"/>
        </p:xfrm>
        <a:graphic>
          <a:graphicData uri="http://schemas.openxmlformats.org/presentationml/2006/ole">
            <p:oleObj spid="_x0000_s180232" name="Equation" r:id="rId5" imgW="1625600" imgH="596900" progId="Equation.3">
              <p:embed/>
            </p:oleObj>
          </a:graphicData>
        </a:graphic>
      </p:graphicFrame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0" y="4100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3810000" y="41910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Times New Roman" pitchFamily="18" charset="0"/>
                <a:cs typeface="B Mitra" pitchFamily="2" charset="-78"/>
              </a:rPr>
              <a:t>عدد</a:t>
            </a:r>
            <a:r>
              <a:rPr lang="fa-IR" sz="4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4400" i="1">
                <a:latin typeface="Times New Roman" pitchFamily="18" charset="0"/>
                <a:cs typeface="B Mitra" pitchFamily="2" charset="-78"/>
              </a:rPr>
              <a:t>ثابت</a:t>
            </a:r>
            <a:r>
              <a:rPr lang="fa-IR" sz="4400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i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>
            <a:off x="3505200" y="3200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  <p:graphicFrame>
        <p:nvGraphicFramePr>
          <p:cNvPr id="180237" name="Object 13"/>
          <p:cNvGraphicFramePr>
            <a:graphicFrameLocks noChangeAspect="1"/>
          </p:cNvGraphicFramePr>
          <p:nvPr/>
        </p:nvGraphicFramePr>
        <p:xfrm>
          <a:off x="1447800" y="3124200"/>
          <a:ext cx="709613" cy="838200"/>
        </p:xfrm>
        <a:graphic>
          <a:graphicData uri="http://schemas.openxmlformats.org/presentationml/2006/ole">
            <p:oleObj spid="_x0000_s180237" name="Equation" r:id="rId6" imgW="22860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6248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ضریب کشیدگی چندکی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867400" y="2667000"/>
            <a:ext cx="2895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Times New Roman" pitchFamily="18" charset="0"/>
                <a:cs typeface="B Mitra" pitchFamily="2" charset="-78"/>
              </a:rPr>
              <a:t>مخصـوص توزیـع هایی که بالاجبار با استـفاده از چـندکها تـوصـیف می شـوند</a:t>
            </a:r>
            <a:endParaRPr lang="en-US" sz="36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76200" y="2938463"/>
          <a:ext cx="5943600" cy="1633537"/>
        </p:xfrm>
        <a:graphic>
          <a:graphicData uri="http://schemas.openxmlformats.org/presentationml/2006/ole">
            <p:oleObj spid="_x0000_s181254" name="Equation" r:id="rId4" imgW="1612900" imgH="444500" progId="Equation.3">
              <p:embed/>
            </p:oleObj>
          </a:graphicData>
        </a:graphic>
      </p:graphicFrame>
      <p:sp>
        <p:nvSpPr>
          <p:cNvPr id="181256" name="Rectangle 8"/>
          <p:cNvSpPr>
            <a:spLocks noChangeArrowheads="1"/>
          </p:cNvSpPr>
          <p:nvPr/>
        </p:nvSpPr>
        <p:spPr bwMode="auto">
          <a:xfrm>
            <a:off x="0" y="3929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در این فصل دانشجو با برخی از مفاهیم احتمال و انواع احتمالات آشنا می شود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8227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828800" y="1847850"/>
            <a:ext cx="5334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مبادی احتمال</a:t>
            </a:r>
          </a:p>
        </p:txBody>
      </p:sp>
      <p:sp>
        <p:nvSpPr>
          <p:cNvPr id="182278" name="WordArt 6"/>
          <p:cNvSpPr>
            <a:spLocks noChangeArrowheads="1" noChangeShapeType="1" noTextEdit="1"/>
          </p:cNvSpPr>
          <p:nvPr/>
        </p:nvSpPr>
        <p:spPr bwMode="auto">
          <a:xfrm>
            <a:off x="5562600" y="228600"/>
            <a:ext cx="34290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6600" b="1" kern="10" spc="-66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C73E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998F92"/>
                  </a:outerShdw>
                </a:effectLst>
                <a:cs typeface="B Mitra"/>
              </a:rPr>
              <a:t>فصل پنجم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 animBg="1"/>
      <p:bldP spid="182278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احتمال یعنی شانس وقوع یک پیشامد خاص و احتمال وقوع یک پیشامد برابر است با نسبت دفعاتی که پیشامد خاصی در تکرارهای زیاد رخ می دهد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8330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5791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مفهوم احتمال (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P )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cs typeface="B Mitra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228600" y="2744788"/>
            <a:ext cx="87630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- احتمال ذهنی ، متغیر و وابسته به نظر اشخاص است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- احتمال عینی ، ثابت و مقدار آن از قبل مشخص است و به عقاید اشخاص بستگی ندارد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843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629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احتمال عینی و ذهنی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457200" y="28511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فعالیتی که نتیجه آن از قبل مشخص نیست ولی کل حالات ممکن آن معلوم است ، مثل پرتاب یک سکه ، که معلوم نیست دقیقاً شیر خواهد آمد یا خط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8534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4495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آزمایش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مجموعه پیامدهای ممکن یک آزمایش را فضای نمونه آن آزمایش می گویند .</a:t>
            </a:r>
          </a:p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فضای نمونه را با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S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نشان می دهند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8637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5105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فضای نمونه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2243138"/>
            <a:ext cx="81534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1- مشخص کردن هدف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2- جمع آوری داده 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3- تجزیه و تحلیل داده ها 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4- بیان یافته ها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150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مراحل پژوهش علمی در آمار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058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محدود - یعنی این که فضای نمونه تعداد کمی عضو داشته باشد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نامحـدود - یعنی اینکه فضـای نمونه آزمایش ( تعداد اعضاء آن ) نامتناهی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873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فضای نمونه محدود و نامحدود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اعضای فضای نمونه آزمایش قابل شمارش باشد ، آن را فضای نمونه گسسته ولی اگر فضای نمونه آزمایشی بصورت اعداد اعشاری باشند آن را پیوسته می نامند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8842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فضای نمونه گسسته و پیوسته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به هر یک از زیر مجموعه های فضای نمونه ، یک پیشامد گفته می شود هر پیشامد را با یکی از حروف بزرگ انگلیسی مثل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C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. . . نشان می دهند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8944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480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پیشامد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پیامدهای مقدماتی یا پیشامدهای اولیه هم شانس یعنی این که تمام پیشامدهای اولیه در آزمایشی دارای شانس وقوع برابر باشند یعنی وجود نوعی تقارن در آزمایش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046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پیامدهای مقدماتی هم شانس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احتمال وقوع پیشامدی مثل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برابر می شود با تعدادهای عضو های پیشامد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به تعداد عضوهای فضای نمونه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149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احتمال یک پیشامد در پیامدهای مقدماتی هم شانس</a:t>
            </a:r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990600" y="3581400"/>
          <a:ext cx="4724400" cy="2217738"/>
        </p:xfrm>
        <a:graphic>
          <a:graphicData uri="http://schemas.openxmlformats.org/presentationml/2006/ole">
            <p:oleObj spid="_x0000_s191494" name="Equation" r:id="rId4" imgW="889000" imgH="419100" progId="Equation.3">
              <p:embed/>
            </p:oleObj>
          </a:graphicData>
        </a:graphic>
      </p:graphicFrame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0" y="390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0" y="3900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295592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برای پیشامدی مثل </a:t>
            </a:r>
            <a:r>
              <a:rPr lang="en-US" sz="32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3200" i="1">
                <a:latin typeface="Monotype Corsiva" pitchFamily="66" charset="0"/>
                <a:cs typeface="B Mitra" pitchFamily="2" charset="-78"/>
              </a:rPr>
              <a:t>                فراوانی نسبی پیشامد </a:t>
            </a:r>
            <a:r>
              <a:rPr lang="en-US" sz="32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3200" i="1">
                <a:latin typeface="Monotype Corsiva" pitchFamily="66" charset="0"/>
                <a:cs typeface="B Mitra" pitchFamily="2" charset="-78"/>
              </a:rPr>
              <a:t> در</a:t>
            </a:r>
            <a:r>
              <a:rPr lang="en-US" sz="32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3200" i="1">
                <a:latin typeface="Monotype Corsiva" pitchFamily="66" charset="0"/>
                <a:cs typeface="B Mitra" pitchFamily="2" charset="-78"/>
              </a:rPr>
              <a:t>تکرار = </a:t>
            </a:r>
            <a:r>
              <a:rPr lang="en-US" sz="3200" i="1">
                <a:latin typeface="Monotype Corsiva" pitchFamily="66" charset="0"/>
                <a:cs typeface="B Mitra" pitchFamily="2" charset="-78"/>
              </a:rPr>
              <a:t>P(A)</a:t>
            </a:r>
            <a:r>
              <a:rPr lang="fa-IR" sz="3200" i="1">
                <a:latin typeface="Monotype Corsiva" pitchFamily="66" charset="0"/>
                <a:cs typeface="B Mitra" pitchFamily="2" charset="-78"/>
              </a:rPr>
              <a:t>    </a:t>
            </a:r>
          </a:p>
          <a:p>
            <a:pPr algn="ctr"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بشرطی که </a:t>
            </a:r>
            <a:r>
              <a:rPr lang="en-US" sz="32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3200" i="1">
                <a:latin typeface="Monotype Corsiva" pitchFamily="66" charset="0"/>
                <a:cs typeface="B Mitra" pitchFamily="2" charset="-78"/>
              </a:rPr>
              <a:t> به سمت بی نهایت میل کند    </a:t>
            </a:r>
            <a:endParaRPr lang="en-US" sz="32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2520" name="WordArt 8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احتمال یک پیشامد در پیامدهای مقدماتی غیر هم شانس</a:t>
            </a:r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 flipH="1">
            <a:off x="5562600" y="32766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685800" y="2895600"/>
            <a:ext cx="830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برای هر پیشامدی مثل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چه 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هم شانس و چه غیر هم شانس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354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66800" y="4572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خواص اولیه احتمال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 flipH="1" flipV="1">
            <a:off x="3962400" y="3048000"/>
            <a:ext cx="990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rot="5400000" flipH="1" flipV="1">
            <a:off x="3924300" y="4076700"/>
            <a:ext cx="990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93544" name="Object 8"/>
          <p:cNvGraphicFramePr>
            <a:graphicFrameLocks noChangeAspect="1"/>
          </p:cNvGraphicFramePr>
          <p:nvPr/>
        </p:nvGraphicFramePr>
        <p:xfrm>
          <a:off x="76200" y="2590800"/>
          <a:ext cx="3886200" cy="2852738"/>
        </p:xfrm>
        <a:graphic>
          <a:graphicData uri="http://schemas.openxmlformats.org/presentationml/2006/ole">
            <p:oleObj spid="_x0000_s193544" name="Equation" r:id="rId4" imgW="1206360" imgH="888840" progId="Equation.3">
              <p:embed/>
            </p:oleObj>
          </a:graphicData>
        </a:graphic>
      </p:graphicFrame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قواعد عبارتند از :  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قاعده ضرب   2- جایگشت (ترتیب)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ترکیب          4- افرازهای (تفکیک های) مرتب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456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4724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قواعد شمارش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از این قواعد در وضعیت هایی استفاده می شود که فهرست نمودن تمام حالات ممکن آزمایش مقدور نمی باشد ، لذا فقط به ذکر تعداد حالات ممکن و مختلف اکتفا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558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کاربردهای قواعد شمارش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اساسی ترین اصل در شمارش « قاعده ضرب » است و این اصل مختص آزمایش هایی است که در آنها عملیات در چند مرحله ( مثلاً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K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 مرحله انجام می پذیرد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661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30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اصل اساسی شمارش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1- فرضیه های تحقیق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2- متغیرهایی که برای آزمودن آنها بکار گرفته می شوند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253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76250"/>
            <a:ext cx="80772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دو عنصر اصلی تحقیقات رفتاری و مدیریتی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طرق ممکن انجام عمل در آزمایشی که مرحله اول آن به     طریق و . . . مرحله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K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ام آن به     طریق انجام میگیرد ، عبارت خواهد بود از :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763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5562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قاعده ضرب</a:t>
            </a: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1905000" y="2819400"/>
          <a:ext cx="650875" cy="685800"/>
        </p:xfrm>
        <a:graphic>
          <a:graphicData uri="http://schemas.openxmlformats.org/presentationml/2006/ole">
            <p:oleObj spid="_x0000_s197638" name="Equation" r:id="rId4" imgW="241195" imgH="253890" progId="Equation.3">
              <p:embed/>
            </p:oleObj>
          </a:graphicData>
        </a:graphic>
      </p:graphicFrame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97641" name="Object 9"/>
          <p:cNvGraphicFramePr>
            <a:graphicFrameLocks noChangeAspect="1"/>
          </p:cNvGraphicFramePr>
          <p:nvPr/>
        </p:nvGraphicFramePr>
        <p:xfrm>
          <a:off x="7299325" y="2819400"/>
          <a:ext cx="549275" cy="685800"/>
        </p:xfrm>
        <a:graphic>
          <a:graphicData uri="http://schemas.openxmlformats.org/presentationml/2006/ole">
            <p:oleObj spid="_x0000_s197641" name="Equation" r:id="rId5" imgW="203040" imgH="253800" progId="Equation.3">
              <p:embed/>
            </p:oleObj>
          </a:graphicData>
        </a:graphic>
      </p:graphicFrame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97644" name="Object 12"/>
          <p:cNvGraphicFramePr>
            <a:graphicFrameLocks noChangeAspect="1"/>
          </p:cNvGraphicFramePr>
          <p:nvPr/>
        </p:nvGraphicFramePr>
        <p:xfrm>
          <a:off x="838200" y="4191000"/>
          <a:ext cx="5791200" cy="1443038"/>
        </p:xfrm>
        <a:graphic>
          <a:graphicData uri="http://schemas.openxmlformats.org/presentationml/2006/ole">
            <p:oleObj spid="_x0000_s197644" name="Equation" r:id="rId6" imgW="1015559" imgH="253890" progId="Equation.3">
              <p:embed/>
            </p:oleObj>
          </a:graphicData>
        </a:graphic>
      </p:graphicFrame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0" y="3714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457200" y="26225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نمودار روشی است منظم برای نشان کل حالات ممکن در آزمایشاتی که عملیات در آنها طی چندین مرحله انجام می پذیرد ( مکمل قاعده ضرب )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8664" name="WordArt 8" descr="Paper bag"/>
          <p:cNvSpPr>
            <a:spLocks noChangeArrowheads="1" noChangeShapeType="1" noTextEdit="1"/>
          </p:cNvSpPr>
          <p:nvPr/>
        </p:nvSpPr>
        <p:spPr bwMode="auto">
          <a:xfrm>
            <a:off x="1905000" y="457200"/>
            <a:ext cx="5257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درختی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457200" y="26225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یعنی تعداد طرقی که می توان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r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شی را از بین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شی انتخاب نمود بطوریکه            و ترتیب قرار گرفتن اشیاء نیز مهم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9968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600200" y="457200"/>
            <a:ext cx="5943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جایگشت ( ترتیب )</a:t>
            </a:r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99686" name="Object 6"/>
          <p:cNvGraphicFramePr>
            <a:graphicFrameLocks noChangeAspect="1"/>
          </p:cNvGraphicFramePr>
          <p:nvPr/>
        </p:nvGraphicFramePr>
        <p:xfrm>
          <a:off x="3810000" y="3352800"/>
          <a:ext cx="1371600" cy="661988"/>
        </p:xfrm>
        <a:graphic>
          <a:graphicData uri="http://schemas.openxmlformats.org/presentationml/2006/ole">
            <p:oleObj spid="_x0000_s199686" name="Equation" r:id="rId4" imgW="342603" imgH="164957" progId="Equation.3">
              <p:embed/>
            </p:oleObj>
          </a:graphicData>
        </a:graphic>
      </p:graphicFrame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0" y="3614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457200" y="2197100"/>
            <a:ext cx="83058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تعداد کل جایگشت های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شی متمایز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تعداد کل جایگشت های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شی نامتمایز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تعداد جایگشت های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r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شی انتخابی از بین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شی متمایز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0070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حالات مختلف پیدا کردن جایگشت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762000" y="2622550"/>
            <a:ext cx="830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1- در صورت ردیفی بودن بشکل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2- در صورت دایره ای بودن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0173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1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فرمول تعداد کل جایگشت های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N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شی متمایز</a:t>
            </a: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0" y="26352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n!=n×(n-1)×…</a:t>
            </a:r>
            <a:r>
              <a:rPr lang="en-US" sz="3600">
                <a:latin typeface="Times New Roman" pitchFamily="18" charset="0"/>
              </a:rPr>
              <a:t>3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×2×1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-76200" y="347345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(n-1)!=(n-1)(n-2)×…</a:t>
            </a:r>
            <a:r>
              <a:rPr lang="en-US" sz="3600">
                <a:latin typeface="Times New Roman" pitchFamily="18" charset="0"/>
              </a:rPr>
              <a:t>3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×2×1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1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جایگشت های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N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شی نا متمایز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381000" y="2590800"/>
            <a:ext cx="8305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شروط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1- از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شی ،     تای آنها از یک نوع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                      تای آنها از نوع دیگر و ...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2-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 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=      + . . . +      +    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02758" name="Object 6"/>
          <p:cNvGraphicFramePr>
            <a:graphicFrameLocks noChangeAspect="1"/>
          </p:cNvGraphicFramePr>
          <p:nvPr/>
        </p:nvGraphicFramePr>
        <p:xfrm>
          <a:off x="7010400" y="5029200"/>
          <a:ext cx="495300" cy="533400"/>
        </p:xfrm>
        <a:graphic>
          <a:graphicData uri="http://schemas.openxmlformats.org/presentationml/2006/ole">
            <p:oleObj spid="_x0000_s202758" name="Equation" r:id="rId4" imgW="241195" imgH="253890" progId="Equation.3">
              <p:embed/>
            </p:oleObj>
          </a:graphicData>
        </a:graphic>
      </p:graphicFrame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02761" name="Object 9"/>
          <p:cNvGraphicFramePr>
            <a:graphicFrameLocks noChangeAspect="1"/>
          </p:cNvGraphicFramePr>
          <p:nvPr/>
        </p:nvGraphicFramePr>
        <p:xfrm>
          <a:off x="6400800" y="3352800"/>
          <a:ext cx="476250" cy="609600"/>
        </p:xfrm>
        <a:graphic>
          <a:graphicData uri="http://schemas.openxmlformats.org/presentationml/2006/ole">
            <p:oleObj spid="_x0000_s202761" name="Equation" r:id="rId5" imgW="203040" imgH="253800" progId="Equation.3">
              <p:embed/>
            </p:oleObj>
          </a:graphicData>
        </a:graphic>
      </p:graphicFrame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02764" name="Object 12"/>
          <p:cNvGraphicFramePr>
            <a:graphicFrameLocks noChangeAspect="1"/>
          </p:cNvGraphicFramePr>
          <p:nvPr/>
        </p:nvGraphicFramePr>
        <p:xfrm>
          <a:off x="6397625" y="4114800"/>
          <a:ext cx="536575" cy="685800"/>
        </p:xfrm>
        <a:graphic>
          <a:graphicData uri="http://schemas.openxmlformats.org/presentationml/2006/ole">
            <p:oleObj spid="_x0000_s202764" name="Equation" r:id="rId6" imgW="203040" imgH="253800" progId="Equation.3">
              <p:embed/>
            </p:oleObj>
          </a:graphicData>
        </a:graphic>
      </p:graphicFrame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02770" name="Object 18"/>
          <p:cNvGraphicFramePr>
            <a:graphicFrameLocks noChangeAspect="1"/>
          </p:cNvGraphicFramePr>
          <p:nvPr/>
        </p:nvGraphicFramePr>
        <p:xfrm>
          <a:off x="4630738" y="5029200"/>
          <a:ext cx="417512" cy="533400"/>
        </p:xfrm>
        <a:graphic>
          <a:graphicData uri="http://schemas.openxmlformats.org/presentationml/2006/ole">
            <p:oleObj spid="_x0000_s202770" name="Equation" r:id="rId7" imgW="203040" imgH="253800" progId="Equation.3">
              <p:embed/>
            </p:oleObj>
          </a:graphicData>
        </a:graphic>
      </p:graphicFrame>
      <p:graphicFrame>
        <p:nvGraphicFramePr>
          <p:cNvPr id="202771" name="Object 19"/>
          <p:cNvGraphicFramePr>
            <a:graphicFrameLocks noChangeAspect="1"/>
          </p:cNvGraphicFramePr>
          <p:nvPr/>
        </p:nvGraphicFramePr>
        <p:xfrm>
          <a:off x="5410200" y="5029200"/>
          <a:ext cx="417513" cy="533400"/>
        </p:xfrm>
        <a:graphic>
          <a:graphicData uri="http://schemas.openxmlformats.org/presentationml/2006/ole">
            <p:oleObj spid="_x0000_s202771" name="Equation" r:id="rId8" imgW="203040" imgH="253800" progId="Equation.3">
              <p:embed/>
            </p:oleObj>
          </a:graphicData>
        </a:graphic>
      </p:graphicFrame>
      <p:sp>
        <p:nvSpPr>
          <p:cNvPr id="202772" name="Text Box 20"/>
          <p:cNvSpPr txBox="1">
            <a:spLocks noChangeArrowheads="1"/>
          </p:cNvSpPr>
          <p:nvPr/>
        </p:nvSpPr>
        <p:spPr bwMode="auto">
          <a:xfrm>
            <a:off x="381000" y="1676400"/>
            <a:ext cx="33528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  n!</a:t>
            </a:r>
          </a:p>
          <a:p>
            <a:pPr algn="ctr" rtl="0"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    !    ! …    !</a:t>
            </a:r>
          </a:p>
        </p:txBody>
      </p:sp>
      <p:graphicFrame>
        <p:nvGraphicFramePr>
          <p:cNvPr id="202773" name="Object 21"/>
          <p:cNvGraphicFramePr>
            <a:graphicFrameLocks noChangeAspect="1"/>
          </p:cNvGraphicFramePr>
          <p:nvPr/>
        </p:nvGraphicFramePr>
        <p:xfrm>
          <a:off x="582613" y="2743200"/>
          <a:ext cx="636587" cy="762000"/>
        </p:xfrm>
        <a:graphic>
          <a:graphicData uri="http://schemas.openxmlformats.org/presentationml/2006/ole">
            <p:oleObj spid="_x0000_s202773" name="Equation" r:id="rId9" imgW="203040" imgH="253800" progId="Equation.3">
              <p:embed/>
            </p:oleObj>
          </a:graphicData>
        </a:graphic>
      </p:graphicFrame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1384300" y="2743200"/>
          <a:ext cx="596900" cy="762000"/>
        </p:xfrm>
        <a:graphic>
          <a:graphicData uri="http://schemas.openxmlformats.org/presentationml/2006/ole">
            <p:oleObj spid="_x0000_s202774" name="Equation" r:id="rId10" imgW="203040" imgH="253800" progId="Equation.3">
              <p:embed/>
            </p:oleObj>
          </a:graphicData>
        </a:graphic>
      </p:graphicFrame>
      <p:graphicFrame>
        <p:nvGraphicFramePr>
          <p:cNvPr id="202775" name="Object 23"/>
          <p:cNvGraphicFramePr>
            <a:graphicFrameLocks noChangeAspect="1"/>
          </p:cNvGraphicFramePr>
          <p:nvPr/>
        </p:nvGraphicFramePr>
        <p:xfrm>
          <a:off x="2819400" y="2743200"/>
          <a:ext cx="706438" cy="762000"/>
        </p:xfrm>
        <a:graphic>
          <a:graphicData uri="http://schemas.openxmlformats.org/presentationml/2006/ole">
            <p:oleObj spid="_x0000_s202775" name="Equation" r:id="rId11" imgW="241195" imgH="253890" progId="Equation.3">
              <p:embed/>
            </p:oleObj>
          </a:graphicData>
        </a:graphic>
      </p:graphicFrame>
      <p:sp>
        <p:nvSpPr>
          <p:cNvPr id="202776" name="Line 24"/>
          <p:cNvSpPr>
            <a:spLocks noChangeShapeType="1"/>
          </p:cNvSpPr>
          <p:nvPr/>
        </p:nvSpPr>
        <p:spPr bwMode="auto">
          <a:xfrm>
            <a:off x="533400" y="2667000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61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جایگشت های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r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شی از بین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n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شی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381000" y="2590800"/>
            <a:ext cx="830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شروط :  1-    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r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هر دو متمایز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             2-   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r &lt; n</a:t>
            </a: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381000" y="1981200"/>
          <a:ext cx="3114675" cy="1504950"/>
        </p:xfrm>
        <a:graphic>
          <a:graphicData uri="http://schemas.openxmlformats.org/presentationml/2006/ole">
            <p:oleObj spid="_x0000_s203782" name="Equation" r:id="rId4" imgW="889000" imgH="419100" progId="Equation.3">
              <p:embed/>
            </p:oleObj>
          </a:graphicData>
        </a:graphic>
      </p:graphicFrame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0" y="418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1828800" y="1966913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2286000" y="27432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8" name="Text Box 28"/>
          <p:cNvSpPr txBox="1">
            <a:spLocks noChangeArrowheads="1"/>
          </p:cNvSpPr>
          <p:nvPr/>
        </p:nvSpPr>
        <p:spPr bwMode="auto">
          <a:xfrm>
            <a:off x="457200" y="2409825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توجه به تعداد اشیاء و حجم انتخابی از بین آنها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توجه به ردیفی یا دایره ای بودن اشیاء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توجه به متمایز یا نامتمایز بودن اشیاء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04829" name="WordArt 29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نکات مهم در محاسبه جایگشت ها ( ترتیب ها 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83058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تعداد طرق انتخـاب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r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شی متمـایز از بین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شـی بشرطی که ترتیب قرار گرفتن اشیاء باعث افزایش تعداد طرق نگردد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فرمول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05831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2819400" y="457200"/>
            <a:ext cx="3429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ترکیب</a:t>
            </a:r>
          </a:p>
        </p:txBody>
      </p:sp>
      <p:graphicFrame>
        <p:nvGraphicFramePr>
          <p:cNvPr id="205832" name="Object 8"/>
          <p:cNvGraphicFramePr>
            <a:graphicFrameLocks noChangeAspect="1"/>
          </p:cNvGraphicFramePr>
          <p:nvPr/>
        </p:nvGraphicFramePr>
        <p:xfrm>
          <a:off x="441325" y="4267200"/>
          <a:ext cx="3603625" cy="1504950"/>
        </p:xfrm>
        <a:graphic>
          <a:graphicData uri="http://schemas.openxmlformats.org/presentationml/2006/ole">
            <p:oleObj spid="_x0000_s205832" name="Equation" r:id="rId4" imgW="1028520" imgH="419040" progId="Equation.3">
              <p:embed/>
            </p:oleObj>
          </a:graphicData>
        </a:graphic>
      </p:graphicFrame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2362200" y="42672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2895600" y="50292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763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استفاده از قاعده ضرب در ترکیب</a:t>
            </a: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ترکیب اول به شکل         ترکیب دوم بصورت  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و . . . ترکیب آخر به شکل        باشد در آن صورت :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تعداد کل طرق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06854" name="Object 6"/>
          <p:cNvGraphicFramePr>
            <a:graphicFrameLocks noChangeAspect="1"/>
          </p:cNvGraphicFramePr>
          <p:nvPr/>
        </p:nvGraphicFramePr>
        <p:xfrm>
          <a:off x="4224338" y="1828800"/>
          <a:ext cx="728662" cy="1295400"/>
        </p:xfrm>
        <a:graphic>
          <a:graphicData uri="http://schemas.openxmlformats.org/presentationml/2006/ole">
            <p:oleObj spid="_x0000_s206854" name="Equation" r:id="rId4" imgW="291973" imgH="507780" progId="Equation.3">
              <p:embed/>
            </p:oleObj>
          </a:graphicData>
        </a:graphic>
      </p:graphicFrame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06857" name="Object 9"/>
          <p:cNvGraphicFramePr>
            <a:graphicFrameLocks noChangeAspect="1"/>
          </p:cNvGraphicFramePr>
          <p:nvPr/>
        </p:nvGraphicFramePr>
        <p:xfrm>
          <a:off x="304800" y="1981200"/>
          <a:ext cx="760413" cy="1295400"/>
        </p:xfrm>
        <a:graphic>
          <a:graphicData uri="http://schemas.openxmlformats.org/presentationml/2006/ole">
            <p:oleObj spid="_x0000_s206857" name="Equation" r:id="rId5" imgW="304560" imgH="507960" progId="Equation.3">
              <p:embed/>
            </p:oleObj>
          </a:graphicData>
        </a:graphic>
      </p:graphicFrame>
      <p:graphicFrame>
        <p:nvGraphicFramePr>
          <p:cNvPr id="206858" name="Object 10"/>
          <p:cNvGraphicFramePr>
            <a:graphicFrameLocks noChangeAspect="1"/>
          </p:cNvGraphicFramePr>
          <p:nvPr/>
        </p:nvGraphicFramePr>
        <p:xfrm>
          <a:off x="3932238" y="3200400"/>
          <a:ext cx="792162" cy="1295400"/>
        </p:xfrm>
        <a:graphic>
          <a:graphicData uri="http://schemas.openxmlformats.org/presentationml/2006/ole">
            <p:oleObj spid="_x0000_s206858" name="Equation" r:id="rId6" imgW="317160" imgH="507960" progId="Equation.3">
              <p:embed/>
            </p:oleObj>
          </a:graphicData>
        </a:graphic>
      </p:graphicFrame>
      <p:graphicFrame>
        <p:nvGraphicFramePr>
          <p:cNvPr id="206859" name="Object 11"/>
          <p:cNvGraphicFramePr>
            <a:graphicFrameLocks noChangeAspect="1"/>
          </p:cNvGraphicFramePr>
          <p:nvPr/>
        </p:nvGraphicFramePr>
        <p:xfrm>
          <a:off x="152400" y="4495800"/>
          <a:ext cx="1071563" cy="1905000"/>
        </p:xfrm>
        <a:graphic>
          <a:graphicData uri="http://schemas.openxmlformats.org/presentationml/2006/ole">
            <p:oleObj spid="_x0000_s206859" name="Equation" r:id="rId7" imgW="291973" imgH="507780" progId="Equation.3">
              <p:embed/>
            </p:oleObj>
          </a:graphicData>
        </a:graphic>
      </p:graphicFrame>
      <p:graphicFrame>
        <p:nvGraphicFramePr>
          <p:cNvPr id="206860" name="Object 12"/>
          <p:cNvGraphicFramePr>
            <a:graphicFrameLocks noChangeAspect="1"/>
          </p:cNvGraphicFramePr>
          <p:nvPr/>
        </p:nvGraphicFramePr>
        <p:xfrm>
          <a:off x="1168400" y="4495800"/>
          <a:ext cx="1117600" cy="1905000"/>
        </p:xfrm>
        <a:graphic>
          <a:graphicData uri="http://schemas.openxmlformats.org/presentationml/2006/ole">
            <p:oleObj spid="_x0000_s206860" name="Equation" r:id="rId8" imgW="304560" imgH="507960" progId="Equation.3">
              <p:embed/>
            </p:oleObj>
          </a:graphicData>
        </a:graphic>
      </p:graphicFrame>
      <p:graphicFrame>
        <p:nvGraphicFramePr>
          <p:cNvPr id="206861" name="Object 13"/>
          <p:cNvGraphicFramePr>
            <a:graphicFrameLocks noChangeAspect="1"/>
          </p:cNvGraphicFramePr>
          <p:nvPr/>
        </p:nvGraphicFramePr>
        <p:xfrm>
          <a:off x="3025775" y="4495800"/>
          <a:ext cx="1165225" cy="1905000"/>
        </p:xfrm>
        <a:graphic>
          <a:graphicData uri="http://schemas.openxmlformats.org/presentationml/2006/ole">
            <p:oleObj spid="_x0000_s206861" name="Equation" r:id="rId9" imgW="317160" imgH="507960" progId="Equation.3">
              <p:embed/>
            </p:oleObj>
          </a:graphicData>
        </a:graphic>
      </p:graphicFrame>
      <p:sp>
        <p:nvSpPr>
          <p:cNvPr id="206862" name="Text Box 14"/>
          <p:cNvSpPr txBox="1">
            <a:spLocks noChangeArrowheads="1"/>
          </p:cNvSpPr>
          <p:nvPr/>
        </p:nvSpPr>
        <p:spPr bwMode="auto">
          <a:xfrm>
            <a:off x="2133600" y="49530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5400" b="1">
                <a:cs typeface="B Mitra" pitchFamily="2" charset="-78"/>
              </a:rPr>
              <a:t>. . .</a:t>
            </a:r>
            <a:endParaRPr lang="en-US" sz="5400" b="1">
              <a:cs typeface="B Mitra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این درس یکی از دروس اصلی رشته مدیریت بوده و هدف آن آشناسازی دانشجویان با علم آمار و نحوه بکارگیری آن در دانش مدیریت است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51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981200" y="476250"/>
            <a:ext cx="5143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جایگاه و هدف درس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متغیرها ، فرضیه ها را بصورتی نشان می دهند که محققان رفتاری و مدیریتی بتوانند آنها ( فرضیه ها ) را مشاهده و اندازه گیری نمایند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35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نقش متغیرها در فرضیات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763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افرازهای مرتب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533400" y="2314575"/>
            <a:ext cx="8305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فرمول</a:t>
            </a:r>
          </a:p>
          <a:p>
            <a:pPr>
              <a:spcBef>
                <a:spcPct val="50000"/>
              </a:spcBef>
            </a:pPr>
            <a:endParaRPr lang="fa-IR" sz="32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ویژگی ها :</a:t>
            </a:r>
          </a:p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                 1- تفکیک </a:t>
            </a:r>
            <a:r>
              <a:rPr lang="en-US" sz="32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3200" i="1">
                <a:latin typeface="Monotype Corsiva" pitchFamily="66" charset="0"/>
                <a:cs typeface="B Mitra" pitchFamily="2" charset="-78"/>
              </a:rPr>
              <a:t> شی به گونه ای خاص</a:t>
            </a:r>
          </a:p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                 2- در حکم یک مجموعه بودن هر ترکیب</a:t>
            </a:r>
          </a:p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                 3- مهم نبودن ترتیب اشیاء در هر زیر مجموعه</a:t>
            </a:r>
            <a:endParaRPr lang="en-US" sz="32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/>
        </p:nvGraphicFramePr>
        <p:xfrm>
          <a:off x="152400" y="1524000"/>
          <a:ext cx="3581400" cy="2009775"/>
        </p:xfrm>
        <a:graphic>
          <a:graphicData uri="http://schemas.openxmlformats.org/presentationml/2006/ole">
            <p:oleObj spid="_x0000_s207878" name="Equation" r:id="rId4" imgW="977476" imgH="533169" progId="Equation.3">
              <p:embed/>
            </p:oleObj>
          </a:graphicData>
        </a:graphic>
      </p:graphicFrame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0" y="439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3962400" y="1524000"/>
            <a:ext cx="33528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  n!</a:t>
            </a:r>
          </a:p>
          <a:p>
            <a:pPr algn="ctr" rtl="0">
              <a:spcBef>
                <a:spcPct val="50000"/>
              </a:spcBef>
            </a:pPr>
            <a:r>
              <a:rPr lang="en-US" sz="4800">
                <a:latin typeface="Times New Roman" pitchFamily="18" charset="0"/>
                <a:cs typeface="Times New Roman" pitchFamily="18" charset="0"/>
              </a:rPr>
              <a:t>    !    ! …    !</a:t>
            </a:r>
          </a:p>
        </p:txBody>
      </p:sp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4164013" y="2590800"/>
          <a:ext cx="636587" cy="762000"/>
        </p:xfrm>
        <a:graphic>
          <a:graphicData uri="http://schemas.openxmlformats.org/presentationml/2006/ole">
            <p:oleObj spid="_x0000_s207882" name="Equation" r:id="rId5" imgW="203040" imgH="253800" progId="Equation.3">
              <p:embed/>
            </p:oleObj>
          </a:graphicData>
        </a:graphic>
      </p:graphicFrame>
      <p:graphicFrame>
        <p:nvGraphicFramePr>
          <p:cNvPr id="207883" name="Object 11"/>
          <p:cNvGraphicFramePr>
            <a:graphicFrameLocks noChangeAspect="1"/>
          </p:cNvGraphicFramePr>
          <p:nvPr/>
        </p:nvGraphicFramePr>
        <p:xfrm>
          <a:off x="4965700" y="2590800"/>
          <a:ext cx="596900" cy="762000"/>
        </p:xfrm>
        <a:graphic>
          <a:graphicData uri="http://schemas.openxmlformats.org/presentationml/2006/ole">
            <p:oleObj spid="_x0000_s207883" name="Equation" r:id="rId6" imgW="203040" imgH="253800" progId="Equation.3">
              <p:embed/>
            </p:oleObj>
          </a:graphicData>
        </a:graphic>
      </p:graphicFrame>
      <p:graphicFrame>
        <p:nvGraphicFramePr>
          <p:cNvPr id="207884" name="Object 12"/>
          <p:cNvGraphicFramePr>
            <a:graphicFrameLocks noChangeAspect="1"/>
          </p:cNvGraphicFramePr>
          <p:nvPr/>
        </p:nvGraphicFramePr>
        <p:xfrm>
          <a:off x="6400800" y="2590800"/>
          <a:ext cx="706438" cy="762000"/>
        </p:xfrm>
        <a:graphic>
          <a:graphicData uri="http://schemas.openxmlformats.org/presentationml/2006/ole">
            <p:oleObj spid="_x0000_s207884" name="Equation" r:id="rId7" imgW="241195" imgH="253890" progId="Equation.3">
              <p:embed/>
            </p:oleObj>
          </a:graphicData>
        </a:graphic>
      </p:graphicFrame>
      <p:sp>
        <p:nvSpPr>
          <p:cNvPr id="207885" name="Line 13"/>
          <p:cNvSpPr>
            <a:spLocks noChangeShapeType="1"/>
          </p:cNvSpPr>
          <p:nvPr/>
        </p:nvSpPr>
        <p:spPr bwMode="auto">
          <a:xfrm>
            <a:off x="4114800" y="2514600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3200400" y="2071688"/>
            <a:ext cx="9906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800" b="1">
                <a:latin typeface="Times New Roman" pitchFamily="18" charset="0"/>
                <a:cs typeface="Times New Roman" pitchFamily="18" charset="0"/>
              </a:rPr>
              <a:t>  =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553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ون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33400" y="2314575"/>
            <a:ext cx="83058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این نمودار به منظور نشان دادن پیشامد ها ،کل فضای نمونه در قالب مستطیلی ارائه شده و هر پیشامدی قسمتی از این مستطیل را به خود اختصاص می دهد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8763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احتمال پیشامدی مانند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A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در نمودار ون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533400" y="198120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احتمال برابر است با سطحی که پیشامد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از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S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(فضای نمونه) اشغال کرده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685800" y="3505200"/>
            <a:ext cx="5257800" cy="2819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9928" name="Oval 8" descr="Wide upward diagonal"/>
          <p:cNvSpPr>
            <a:spLocks noChangeArrowheads="1"/>
          </p:cNvSpPr>
          <p:nvPr/>
        </p:nvSpPr>
        <p:spPr bwMode="auto">
          <a:xfrm>
            <a:off x="2133600" y="3886200"/>
            <a:ext cx="2209800" cy="2133600"/>
          </a:xfrm>
          <a:prstGeom prst="ellipse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09945" name="Text Box 25"/>
          <p:cNvSpPr txBox="1">
            <a:spLocks noChangeArrowheads="1"/>
          </p:cNvSpPr>
          <p:nvPr/>
        </p:nvSpPr>
        <p:spPr bwMode="auto">
          <a:xfrm>
            <a:off x="2819400" y="44196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A</a:t>
            </a:r>
          </a:p>
        </p:txBody>
      </p:sp>
      <p:sp>
        <p:nvSpPr>
          <p:cNvPr id="209947" name="Text Box 27"/>
          <p:cNvSpPr txBox="1">
            <a:spLocks noChangeArrowheads="1"/>
          </p:cNvSpPr>
          <p:nvPr/>
        </p:nvSpPr>
        <p:spPr bwMode="auto">
          <a:xfrm>
            <a:off x="5181600" y="3429000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دو پیشامد نا سازگار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533400" y="24701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دو پیشامد را در صورتی « نا سازگار » گویند که امکان وقوع همزمان نداشته باشند یعنی با وقوع یکی ، دیگری امکان وقوع نداشته باشد مثل شب و روز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ون برای دو پیشامد نا سازگار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نمودار نشان می دهد که پیشامدهای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هیچ وجه اشتراکی با هم ندارند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11974" name="Rectangle 6"/>
          <p:cNvSpPr>
            <a:spLocks noChangeArrowheads="1"/>
          </p:cNvSpPr>
          <p:nvPr/>
        </p:nvSpPr>
        <p:spPr bwMode="auto">
          <a:xfrm>
            <a:off x="685800" y="3505200"/>
            <a:ext cx="6400800" cy="2819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1975" name="Oval 7" descr="Wide upward diagonal"/>
          <p:cNvSpPr>
            <a:spLocks noChangeArrowheads="1"/>
          </p:cNvSpPr>
          <p:nvPr/>
        </p:nvSpPr>
        <p:spPr bwMode="auto">
          <a:xfrm>
            <a:off x="1143000" y="3886200"/>
            <a:ext cx="2209800" cy="2133600"/>
          </a:xfrm>
          <a:prstGeom prst="ellipse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1976" name="Text Box 8"/>
          <p:cNvSpPr txBox="1">
            <a:spLocks noChangeArrowheads="1"/>
          </p:cNvSpPr>
          <p:nvPr/>
        </p:nvSpPr>
        <p:spPr bwMode="auto">
          <a:xfrm>
            <a:off x="1828800" y="44196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A</a:t>
            </a:r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6400800" y="3429000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S</a:t>
            </a:r>
          </a:p>
        </p:txBody>
      </p:sp>
      <p:sp>
        <p:nvSpPr>
          <p:cNvPr id="211978" name="Oval 10" descr="Wide upward diagonal"/>
          <p:cNvSpPr>
            <a:spLocks noChangeArrowheads="1"/>
          </p:cNvSpPr>
          <p:nvPr/>
        </p:nvSpPr>
        <p:spPr bwMode="auto">
          <a:xfrm>
            <a:off x="4343400" y="3886200"/>
            <a:ext cx="2209800" cy="2133600"/>
          </a:xfrm>
          <a:prstGeom prst="ellipse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5105400" y="4403725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دو پیشامد سازگار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533400" y="24701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دو پیشامدی را گویند که وقوع یکی مانع وقوع دیگری نیست بعبارتی این دو پیشامد دارای حداقل یک عضو مشترک هستند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533400" y="3505200"/>
            <a:ext cx="5257800" cy="28194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4021" name="Oval 5" descr="Wide downward diagonal"/>
          <p:cNvSpPr>
            <a:spLocks noChangeArrowheads="1"/>
          </p:cNvSpPr>
          <p:nvPr/>
        </p:nvSpPr>
        <p:spPr bwMode="auto">
          <a:xfrm>
            <a:off x="2667000" y="4114800"/>
            <a:ext cx="1676400" cy="1676400"/>
          </a:xfrm>
          <a:prstGeom prst="ellipse">
            <a:avLst/>
          </a:prstGeom>
          <a:pattFill prst="wdDn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4022" name="Oval 6" descr="Wide upward diagonal"/>
          <p:cNvSpPr>
            <a:spLocks noChangeArrowheads="1"/>
          </p:cNvSpPr>
          <p:nvPr/>
        </p:nvSpPr>
        <p:spPr bwMode="auto">
          <a:xfrm>
            <a:off x="1524000" y="4114800"/>
            <a:ext cx="1676400" cy="1676400"/>
          </a:xfrm>
          <a:prstGeom prst="ellipse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4039" name="Text Box 23"/>
          <p:cNvSpPr txBox="1">
            <a:spLocks noChangeArrowheads="1"/>
          </p:cNvSpPr>
          <p:nvPr/>
        </p:nvSpPr>
        <p:spPr bwMode="auto">
          <a:xfrm>
            <a:off x="1905000" y="44958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A</a:t>
            </a:r>
          </a:p>
        </p:txBody>
      </p:sp>
      <p:sp>
        <p:nvSpPr>
          <p:cNvPr id="214040" name="Text Box 24"/>
          <p:cNvSpPr txBox="1">
            <a:spLocks noChangeArrowheads="1"/>
          </p:cNvSpPr>
          <p:nvPr/>
        </p:nvSpPr>
        <p:spPr bwMode="auto">
          <a:xfrm>
            <a:off x="3200400" y="44958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B</a:t>
            </a:r>
          </a:p>
        </p:txBody>
      </p:sp>
      <p:sp>
        <p:nvSpPr>
          <p:cNvPr id="214041" name="Text Box 25"/>
          <p:cNvSpPr txBox="1">
            <a:spLocks noChangeArrowheads="1"/>
          </p:cNvSpPr>
          <p:nvPr/>
        </p:nvSpPr>
        <p:spPr bwMode="auto">
          <a:xfrm>
            <a:off x="5105400" y="3505200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S</a:t>
            </a:r>
          </a:p>
        </p:txBody>
      </p:sp>
      <p:sp>
        <p:nvSpPr>
          <p:cNvPr id="214042" name="WordArt 26" descr="Paper bag"/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ون برای دو پیشامد سازگار</a:t>
            </a:r>
          </a:p>
        </p:txBody>
      </p: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533400" y="182880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محل تلاقی دو پیشامد ، نقطه مشترک آنهاست (جائیکه دو بار هاشور خورده است)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14047" name="Line 31"/>
          <p:cNvSpPr>
            <a:spLocks noChangeShapeType="1"/>
          </p:cNvSpPr>
          <p:nvPr/>
        </p:nvSpPr>
        <p:spPr bwMode="auto">
          <a:xfrm>
            <a:off x="2895600" y="44196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48" name="Arc 32"/>
          <p:cNvSpPr>
            <a:spLocks/>
          </p:cNvSpPr>
          <p:nvPr/>
        </p:nvSpPr>
        <p:spPr bwMode="auto">
          <a:xfrm rot="19068382" flipH="1">
            <a:off x="2511425" y="4511675"/>
            <a:ext cx="838200" cy="8715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2174"/>
              <a:gd name="T2" fmla="*/ 21592 w 21600"/>
              <a:gd name="T3" fmla="*/ 22174 h 22174"/>
              <a:gd name="T4" fmla="*/ 0 w 21600"/>
              <a:gd name="T5" fmla="*/ 21600 h 22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1"/>
                  <a:pt x="21597" y="21982"/>
                  <a:pt x="21592" y="22174"/>
                </a:cubicBezTo>
              </a:path>
              <a:path w="21600" h="221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91"/>
                  <a:pt x="21597" y="21982"/>
                  <a:pt x="21592" y="22174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4049" name="Line 33"/>
          <p:cNvSpPr>
            <a:spLocks noChangeShapeType="1"/>
          </p:cNvSpPr>
          <p:nvPr/>
        </p:nvSpPr>
        <p:spPr bwMode="auto">
          <a:xfrm>
            <a:off x="2819400" y="44196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0" name="Line 34"/>
          <p:cNvSpPr>
            <a:spLocks noChangeShapeType="1"/>
          </p:cNvSpPr>
          <p:nvPr/>
        </p:nvSpPr>
        <p:spPr bwMode="auto">
          <a:xfrm>
            <a:off x="2819400" y="44958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1" name="Line 35"/>
          <p:cNvSpPr>
            <a:spLocks noChangeShapeType="1"/>
          </p:cNvSpPr>
          <p:nvPr/>
        </p:nvSpPr>
        <p:spPr bwMode="auto">
          <a:xfrm>
            <a:off x="2743200" y="44958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2" name="Line 36"/>
          <p:cNvSpPr>
            <a:spLocks noChangeShapeType="1"/>
          </p:cNvSpPr>
          <p:nvPr/>
        </p:nvSpPr>
        <p:spPr bwMode="auto">
          <a:xfrm>
            <a:off x="2743200" y="45720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3" name="Line 37"/>
          <p:cNvSpPr>
            <a:spLocks noChangeShapeType="1"/>
          </p:cNvSpPr>
          <p:nvPr/>
        </p:nvSpPr>
        <p:spPr bwMode="auto">
          <a:xfrm>
            <a:off x="2743200" y="46482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4" name="Line 38"/>
          <p:cNvSpPr>
            <a:spLocks noChangeShapeType="1"/>
          </p:cNvSpPr>
          <p:nvPr/>
        </p:nvSpPr>
        <p:spPr bwMode="auto">
          <a:xfrm>
            <a:off x="2743200" y="4724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5" name="Line 39"/>
          <p:cNvSpPr>
            <a:spLocks noChangeShapeType="1"/>
          </p:cNvSpPr>
          <p:nvPr/>
        </p:nvSpPr>
        <p:spPr bwMode="auto">
          <a:xfrm>
            <a:off x="2667000" y="47244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6" name="Line 40"/>
          <p:cNvSpPr>
            <a:spLocks noChangeShapeType="1"/>
          </p:cNvSpPr>
          <p:nvPr/>
        </p:nvSpPr>
        <p:spPr bwMode="auto">
          <a:xfrm>
            <a:off x="2667000" y="48006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7" name="Line 41"/>
          <p:cNvSpPr>
            <a:spLocks noChangeShapeType="1"/>
          </p:cNvSpPr>
          <p:nvPr/>
        </p:nvSpPr>
        <p:spPr bwMode="auto">
          <a:xfrm>
            <a:off x="2667000" y="48768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8" name="Line 42"/>
          <p:cNvSpPr>
            <a:spLocks noChangeShapeType="1"/>
          </p:cNvSpPr>
          <p:nvPr/>
        </p:nvSpPr>
        <p:spPr bwMode="auto">
          <a:xfrm>
            <a:off x="2667000" y="49530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59" name="Line 43"/>
          <p:cNvSpPr>
            <a:spLocks noChangeShapeType="1"/>
          </p:cNvSpPr>
          <p:nvPr/>
        </p:nvSpPr>
        <p:spPr bwMode="auto">
          <a:xfrm>
            <a:off x="2667000" y="50292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60" name="Line 44"/>
          <p:cNvSpPr>
            <a:spLocks noChangeShapeType="1"/>
          </p:cNvSpPr>
          <p:nvPr/>
        </p:nvSpPr>
        <p:spPr bwMode="auto">
          <a:xfrm>
            <a:off x="2667000" y="51054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4061" name="Line 45"/>
          <p:cNvSpPr>
            <a:spLocks noChangeShapeType="1"/>
          </p:cNvSpPr>
          <p:nvPr/>
        </p:nvSpPr>
        <p:spPr bwMode="auto">
          <a:xfrm>
            <a:off x="2743200" y="52578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اجتماع دو پیشامد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533400" y="24701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اجتماع دو پیشامدی مثل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، مجموعه تمام عضوهایی است که 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یا 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یا هم 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هم 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قرار دارند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0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16098" name="WordArt 34" descr="Paper bag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علامت و معنی اجتماع</a:t>
            </a:r>
          </a:p>
        </p:txBody>
      </p:sp>
      <p:sp>
        <p:nvSpPr>
          <p:cNvPr id="216099" name="Text Box 35"/>
          <p:cNvSpPr txBox="1">
            <a:spLocks noChangeArrowheads="1"/>
          </p:cNvSpPr>
          <p:nvPr/>
        </p:nvSpPr>
        <p:spPr bwMode="auto">
          <a:xfrm>
            <a:off x="533400" y="2470150"/>
            <a:ext cx="8305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اجتماع دو پیشامد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را با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 A    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نشان می دهند . وقوع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    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یعنی این که حد اقل یکی از دو پیشامد مذبور رخ داده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16101" name="Rectangle 3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16100" name="Object 36"/>
          <p:cNvGraphicFramePr>
            <a:graphicFrameLocks noChangeAspect="1"/>
          </p:cNvGraphicFramePr>
          <p:nvPr/>
        </p:nvGraphicFramePr>
        <p:xfrm>
          <a:off x="2895600" y="2590800"/>
          <a:ext cx="581025" cy="457200"/>
        </p:xfrm>
        <a:graphic>
          <a:graphicData uri="http://schemas.openxmlformats.org/presentationml/2006/ole">
            <p:oleObj spid="_x0000_s216100" name="Equation" r:id="rId4" imgW="164814" imgH="126780" progId="Equation.3">
              <p:embed/>
            </p:oleObj>
          </a:graphicData>
        </a:graphic>
      </p:graphicFrame>
      <p:sp>
        <p:nvSpPr>
          <p:cNvPr id="216102" name="Rectangle 38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16104" name="Rectangle 40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16103" name="Object 39"/>
          <p:cNvGraphicFramePr>
            <a:graphicFrameLocks noChangeAspect="1"/>
          </p:cNvGraphicFramePr>
          <p:nvPr/>
        </p:nvGraphicFramePr>
        <p:xfrm>
          <a:off x="5972175" y="3276600"/>
          <a:ext cx="581025" cy="457200"/>
        </p:xfrm>
        <a:graphic>
          <a:graphicData uri="http://schemas.openxmlformats.org/presentationml/2006/ole">
            <p:oleObj spid="_x0000_s216103" name="Equation" r:id="rId5" imgW="164814" imgH="126780" progId="Equation.3">
              <p:embed/>
            </p:oleObj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4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3200400" y="457200"/>
            <a:ext cx="548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نمودار ون برای </a:t>
            </a:r>
          </a:p>
        </p:txBody>
      </p:sp>
      <p:graphicFrame>
        <p:nvGraphicFramePr>
          <p:cNvPr id="217095" name="Object 7"/>
          <p:cNvGraphicFramePr>
            <a:graphicFrameLocks noChangeAspect="1"/>
          </p:cNvGraphicFramePr>
          <p:nvPr/>
        </p:nvGraphicFramePr>
        <p:xfrm>
          <a:off x="381000" y="381000"/>
          <a:ext cx="3200400" cy="1289050"/>
        </p:xfrm>
        <a:graphic>
          <a:graphicData uri="http://schemas.openxmlformats.org/presentationml/2006/ole">
            <p:oleObj spid="_x0000_s217095" name="Equation" r:id="rId4" imgW="418918" imgH="165028" progId="Equation.3">
              <p:embed/>
            </p:oleObj>
          </a:graphicData>
        </a:graphic>
      </p:graphicFrame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1295400" y="2286000"/>
            <a:ext cx="6553200" cy="3505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7097" name="Oval 9" descr="Wide upward diagonal"/>
          <p:cNvSpPr>
            <a:spLocks noChangeArrowheads="1"/>
          </p:cNvSpPr>
          <p:nvPr/>
        </p:nvSpPr>
        <p:spPr bwMode="auto">
          <a:xfrm>
            <a:off x="4191000" y="2971800"/>
            <a:ext cx="2286000" cy="2209800"/>
          </a:xfrm>
          <a:prstGeom prst="ellipse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5029200" y="3565525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B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7010400" y="2209800"/>
            <a:ext cx="60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7200" b="1">
                <a:latin typeface="Monotype Corsiva" pitchFamily="66" charset="0"/>
                <a:cs typeface="Times New Roman" pitchFamily="18" charset="0"/>
              </a:rPr>
              <a:t>S</a:t>
            </a:r>
          </a:p>
        </p:txBody>
      </p:sp>
      <p:sp>
        <p:nvSpPr>
          <p:cNvPr id="217100" name="Oval 12" descr="Wide upward diagonal"/>
          <p:cNvSpPr>
            <a:spLocks noChangeArrowheads="1"/>
          </p:cNvSpPr>
          <p:nvPr/>
        </p:nvSpPr>
        <p:spPr bwMode="auto">
          <a:xfrm>
            <a:off x="2514600" y="2971800"/>
            <a:ext cx="2286000" cy="2209800"/>
          </a:xfrm>
          <a:prstGeom prst="ellipse">
            <a:avLst/>
          </a:prstGeom>
          <a:pattFill prst="wdUpDiag">
            <a:fgClr>
              <a:schemeClr val="tx2"/>
            </a:fgClr>
            <a:bgClr>
              <a:schemeClr val="bg1"/>
            </a:bgClr>
          </a:patt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3276600" y="3565525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A</a:t>
            </a:r>
          </a:p>
        </p:txBody>
      </p:sp>
      <p:sp>
        <p:nvSpPr>
          <p:cNvPr id="217106" name="Arc 18"/>
          <p:cNvSpPr>
            <a:spLocks/>
          </p:cNvSpPr>
          <p:nvPr/>
        </p:nvSpPr>
        <p:spPr bwMode="auto">
          <a:xfrm rot="13405059">
            <a:off x="3965575" y="3505200"/>
            <a:ext cx="1092200" cy="1143000"/>
          </a:xfrm>
          <a:custGeom>
            <a:avLst/>
            <a:gdLst>
              <a:gd name="G0" fmla="+- 0 0 0"/>
              <a:gd name="G1" fmla="+- 21580 0 0"/>
              <a:gd name="G2" fmla="+- 21600 0 0"/>
              <a:gd name="T0" fmla="*/ 932 w 21600"/>
              <a:gd name="T1" fmla="*/ 0 h 21580"/>
              <a:gd name="T2" fmla="*/ 21600 w 21600"/>
              <a:gd name="T3" fmla="*/ 21580 h 21580"/>
              <a:gd name="T4" fmla="*/ 0 w 21600"/>
              <a:gd name="T5" fmla="*/ 21580 h 2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0" fill="none" extrusionOk="0">
                <a:moveTo>
                  <a:pt x="931" y="0"/>
                </a:moveTo>
                <a:cubicBezTo>
                  <a:pt x="12488" y="499"/>
                  <a:pt x="21600" y="10013"/>
                  <a:pt x="21600" y="21580"/>
                </a:cubicBezTo>
              </a:path>
              <a:path w="21600" h="21580" stroke="0" extrusionOk="0">
                <a:moveTo>
                  <a:pt x="931" y="0"/>
                </a:moveTo>
                <a:cubicBezTo>
                  <a:pt x="12488" y="499"/>
                  <a:pt x="21600" y="10013"/>
                  <a:pt x="21600" y="21580"/>
                </a:cubicBezTo>
                <a:lnTo>
                  <a:pt x="0" y="2158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1- متغیر خصیصه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2- متغیر مستقل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3- متغیر وابسته 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4- متغیر تعدیل کننده ( واسطه ای )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5- متغیر کنترل</a:t>
            </a:r>
            <a:endParaRPr lang="en-US" sz="4000" i="1">
              <a:cs typeface="B Mitra" pitchFamily="2" charset="-78"/>
            </a:endParaRPr>
          </a:p>
        </p:txBody>
      </p:sp>
      <p:sp>
        <p:nvSpPr>
          <p:cNvPr id="2458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متغیرها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اشتراک دو پیشامد</a:t>
            </a:r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304800" y="247015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اشتراک دو پیشامدی مثل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را با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 A ∩ 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نشان می دهند . وقوع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 ∩ 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یعنی این که هر دو پیشامد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رخ داده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229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نمودار ون برای اشتراک دو پیشامد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یعنی این که هم پیشامد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هم پیشامد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رخ داده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295400" y="2819400"/>
            <a:ext cx="6553200" cy="35052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9143" name="Oval 7"/>
          <p:cNvSpPr>
            <a:spLocks noChangeArrowheads="1"/>
          </p:cNvSpPr>
          <p:nvPr/>
        </p:nvSpPr>
        <p:spPr bwMode="auto">
          <a:xfrm>
            <a:off x="4191000" y="3505200"/>
            <a:ext cx="2286000" cy="2209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5029200" y="4098925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B</a:t>
            </a: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7010400" y="2743200"/>
            <a:ext cx="609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7200" b="1">
                <a:latin typeface="Monotype Corsiva" pitchFamily="66" charset="0"/>
                <a:cs typeface="Times New Roman" pitchFamily="18" charset="0"/>
              </a:rPr>
              <a:t>S</a:t>
            </a:r>
          </a:p>
        </p:txBody>
      </p:sp>
      <p:sp>
        <p:nvSpPr>
          <p:cNvPr id="219146" name="Oval 10"/>
          <p:cNvSpPr>
            <a:spLocks noChangeArrowheads="1"/>
          </p:cNvSpPr>
          <p:nvPr/>
        </p:nvSpPr>
        <p:spPr bwMode="auto">
          <a:xfrm>
            <a:off x="2514600" y="3505200"/>
            <a:ext cx="2286000" cy="22098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3276600" y="4098925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A</a:t>
            </a:r>
          </a:p>
        </p:txBody>
      </p:sp>
      <p:sp>
        <p:nvSpPr>
          <p:cNvPr id="219174" name="PubChord" descr="Wide upward diagonal"/>
          <p:cNvSpPr>
            <a:spLocks noEditPoints="1" noChangeArrowheads="1"/>
          </p:cNvSpPr>
          <p:nvPr/>
        </p:nvSpPr>
        <p:spPr bwMode="auto">
          <a:xfrm rot="5643776">
            <a:off x="2552700" y="3467100"/>
            <a:ext cx="2209800" cy="2286000"/>
          </a:xfrm>
          <a:custGeom>
            <a:avLst/>
            <a:gdLst>
              <a:gd name="G0" fmla="+- 0 0 0"/>
              <a:gd name="G1" fmla="sin 10800 -3399555"/>
              <a:gd name="G2" fmla="cos 10800 -3399555"/>
              <a:gd name="G3" fmla="sin 10800 -9033492"/>
              <a:gd name="G4" fmla="cos 10800 -903349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17467 w 21600"/>
              <a:gd name="T1" fmla="*/ 2304 h 21600"/>
              <a:gd name="T2" fmla="*/ 10130 w 21600"/>
              <a:gd name="T3" fmla="*/ 2927 h 21600"/>
              <a:gd name="T4" fmla="*/ 2794 w 21600"/>
              <a:gd name="T5" fmla="*/ 355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467" y="2303"/>
                </a:moveTo>
                <a:cubicBezTo>
                  <a:pt x="15565" y="811"/>
                  <a:pt x="13217" y="0"/>
                  <a:pt x="10800" y="0"/>
                </a:cubicBezTo>
                <a:cubicBezTo>
                  <a:pt x="7749" y="-1"/>
                  <a:pt x="4841" y="1289"/>
                  <a:pt x="2794" y="3551"/>
                </a:cubicBez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9176" name="PubChord" descr="Wide upward diagonal"/>
          <p:cNvSpPr>
            <a:spLocks noEditPoints="1" noChangeArrowheads="1"/>
          </p:cNvSpPr>
          <p:nvPr/>
        </p:nvSpPr>
        <p:spPr bwMode="auto">
          <a:xfrm rot="16484810">
            <a:off x="4229100" y="3467100"/>
            <a:ext cx="2209800" cy="2286000"/>
          </a:xfrm>
          <a:custGeom>
            <a:avLst/>
            <a:gdLst>
              <a:gd name="G0" fmla="+- 0 0 0"/>
              <a:gd name="G1" fmla="sin 10800 -3399555"/>
              <a:gd name="G2" fmla="cos 10800 -3399555"/>
              <a:gd name="G3" fmla="sin 10800 -9033492"/>
              <a:gd name="G4" fmla="cos 10800 -9033492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17467 w 21600"/>
              <a:gd name="T1" fmla="*/ 2304 h 21600"/>
              <a:gd name="T2" fmla="*/ 10130 w 21600"/>
              <a:gd name="T3" fmla="*/ 2927 h 21600"/>
              <a:gd name="T4" fmla="*/ 2794 w 21600"/>
              <a:gd name="T5" fmla="*/ 3551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7467" y="2303"/>
                </a:moveTo>
                <a:cubicBezTo>
                  <a:pt x="15565" y="811"/>
                  <a:pt x="13217" y="0"/>
                  <a:pt x="10800" y="0"/>
                </a:cubicBezTo>
                <a:cubicBezTo>
                  <a:pt x="7749" y="-1"/>
                  <a:pt x="4841" y="1289"/>
                  <a:pt x="2794" y="3551"/>
                </a:cubicBezTo>
                <a:close/>
              </a:path>
            </a:pathLst>
          </a:custGeom>
          <a:pattFill prst="wdUpDiag">
            <a:fgClr>
              <a:schemeClr val="tx1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19178" name="Arc 42"/>
          <p:cNvSpPr>
            <a:spLocks/>
          </p:cNvSpPr>
          <p:nvPr/>
        </p:nvSpPr>
        <p:spPr bwMode="auto">
          <a:xfrm rot="13405059">
            <a:off x="3965575" y="4038600"/>
            <a:ext cx="1092200" cy="1143000"/>
          </a:xfrm>
          <a:custGeom>
            <a:avLst/>
            <a:gdLst>
              <a:gd name="G0" fmla="+- 0 0 0"/>
              <a:gd name="G1" fmla="+- 21580 0 0"/>
              <a:gd name="G2" fmla="+- 21600 0 0"/>
              <a:gd name="T0" fmla="*/ 932 w 21600"/>
              <a:gd name="T1" fmla="*/ 0 h 21580"/>
              <a:gd name="T2" fmla="*/ 21600 w 21600"/>
              <a:gd name="T3" fmla="*/ 21580 h 21580"/>
              <a:gd name="T4" fmla="*/ 0 w 21600"/>
              <a:gd name="T5" fmla="*/ 21580 h 2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0" fill="none" extrusionOk="0">
                <a:moveTo>
                  <a:pt x="931" y="0"/>
                </a:moveTo>
                <a:cubicBezTo>
                  <a:pt x="12488" y="499"/>
                  <a:pt x="21600" y="10013"/>
                  <a:pt x="21600" y="21580"/>
                </a:cubicBezTo>
              </a:path>
              <a:path w="21600" h="21580" stroke="0" extrusionOk="0">
                <a:moveTo>
                  <a:pt x="931" y="0"/>
                </a:moveTo>
                <a:cubicBezTo>
                  <a:pt x="12488" y="499"/>
                  <a:pt x="21600" y="10013"/>
                  <a:pt x="21600" y="21580"/>
                </a:cubicBezTo>
                <a:lnTo>
                  <a:pt x="0" y="2158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86" name="WordArt 26" descr="Paper bag"/>
          <p:cNvSpPr>
            <a:spLocks noChangeArrowheads="1" noChangeShapeType="1" noTextEdit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متمم یک پیشامد</a:t>
            </a:r>
          </a:p>
        </p:txBody>
      </p:sp>
      <p:sp>
        <p:nvSpPr>
          <p:cNvPr id="220187" name="Text Box 27"/>
          <p:cNvSpPr txBox="1">
            <a:spLocks noChangeArrowheads="1"/>
          </p:cNvSpPr>
          <p:nvPr/>
        </p:nvSpPr>
        <p:spPr bwMode="auto">
          <a:xfrm>
            <a:off x="304800" y="247015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متمم پیشامدی مثل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که با       نشان داده می شود مجموعه تمام عضوهایی است که در فضای نمونه است ولی در خود پیشامد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نیست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20189" name="Rectangle 29"/>
          <p:cNvSpPr>
            <a:spLocks noChangeArrowheads="1"/>
          </p:cNvSpPr>
          <p:nvPr/>
        </p:nvSpPr>
        <p:spPr bwMode="auto">
          <a:xfrm>
            <a:off x="0" y="2843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20188" name="Object 28"/>
          <p:cNvGraphicFramePr>
            <a:graphicFrameLocks noChangeAspect="1"/>
          </p:cNvGraphicFramePr>
          <p:nvPr/>
        </p:nvGraphicFramePr>
        <p:xfrm>
          <a:off x="3429000" y="2257425"/>
          <a:ext cx="866775" cy="866775"/>
        </p:xfrm>
        <a:graphic>
          <a:graphicData uri="http://schemas.openxmlformats.org/presentationml/2006/ole">
            <p:oleObj spid="_x0000_s220188" name="Equation" r:id="rId4" imgW="266353" imgH="266353" progId="Equation.3">
              <p:embed/>
            </p:oleObj>
          </a:graphicData>
        </a:graphic>
      </p:graphicFrame>
      <p:sp>
        <p:nvSpPr>
          <p:cNvPr id="220190" name="Rectangle 30"/>
          <p:cNvSpPr>
            <a:spLocks noChangeArrowheads="1"/>
          </p:cNvSpPr>
          <p:nvPr/>
        </p:nvSpPr>
        <p:spPr bwMode="auto">
          <a:xfrm>
            <a:off x="0" y="4014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548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نمودار ون برای </a:t>
            </a: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1295400" y="76200"/>
          <a:ext cx="1552575" cy="1552575"/>
        </p:xfrm>
        <a:graphic>
          <a:graphicData uri="http://schemas.openxmlformats.org/presentationml/2006/ole">
            <p:oleObj spid="_x0000_s221189" name="Equation" r:id="rId4" imgW="266353" imgH="266353" progId="Equation.3">
              <p:embed/>
            </p:oleObj>
          </a:graphicData>
        </a:graphic>
      </p:graphicFrame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وقوع متمم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(      ) به معنی عدم وقوع پیشامد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می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5562600" y="1600200"/>
          <a:ext cx="866775" cy="866775"/>
        </p:xfrm>
        <a:graphic>
          <a:graphicData uri="http://schemas.openxmlformats.org/presentationml/2006/ole">
            <p:oleObj spid="_x0000_s221191" name="Equation" r:id="rId5" imgW="266353" imgH="266353" progId="Equation.3">
              <p:embed/>
            </p:oleObj>
          </a:graphicData>
        </a:graphic>
      </p:graphicFrame>
      <p:sp>
        <p:nvSpPr>
          <p:cNvPr id="221192" name="Rectangle 8" descr="Wide upward diagonal"/>
          <p:cNvSpPr>
            <a:spLocks noChangeArrowheads="1"/>
          </p:cNvSpPr>
          <p:nvPr/>
        </p:nvSpPr>
        <p:spPr bwMode="auto">
          <a:xfrm>
            <a:off x="685800" y="3505200"/>
            <a:ext cx="5257800" cy="28194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1193" name="Oval 9"/>
          <p:cNvSpPr>
            <a:spLocks noChangeArrowheads="1"/>
          </p:cNvSpPr>
          <p:nvPr/>
        </p:nvSpPr>
        <p:spPr bwMode="auto">
          <a:xfrm>
            <a:off x="2133600" y="3886200"/>
            <a:ext cx="2209800" cy="2133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2819400" y="44196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A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5181600" y="3429000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6000" b="1">
                <a:latin typeface="Monotype Corsiva" pitchFamily="66" charset="0"/>
                <a:cs typeface="Times New Roman" pitchFamily="18" charset="0"/>
              </a:rPr>
              <a:t>S</a:t>
            </a:r>
          </a:p>
        </p:txBody>
      </p:sp>
      <p:graphicFrame>
        <p:nvGraphicFramePr>
          <p:cNvPr id="221197" name="Object 13"/>
          <p:cNvGraphicFramePr>
            <a:graphicFrameLocks noChangeAspect="1"/>
          </p:cNvGraphicFramePr>
          <p:nvPr/>
        </p:nvGraphicFramePr>
        <p:xfrm>
          <a:off x="4343400" y="4648200"/>
          <a:ext cx="1371600" cy="1371600"/>
        </p:xfrm>
        <a:graphic>
          <a:graphicData uri="http://schemas.openxmlformats.org/presentationml/2006/ole">
            <p:oleObj spid="_x0000_s221197" name="Equation" r:id="rId6" imgW="266400" imgH="266400" progId="Equation.3">
              <p:embed/>
            </p:oleObj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548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قاعده متمم گیری</a:t>
            </a: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22213" name="Object 5"/>
          <p:cNvGraphicFramePr>
            <a:graphicFrameLocks noChangeAspect="1"/>
          </p:cNvGraphicFramePr>
          <p:nvPr/>
        </p:nvGraphicFramePr>
        <p:xfrm>
          <a:off x="152400" y="2895600"/>
          <a:ext cx="8839200" cy="1643063"/>
        </p:xfrm>
        <a:graphic>
          <a:graphicData uri="http://schemas.openxmlformats.org/presentationml/2006/ole">
            <p:oleObj spid="_x0000_s222213" name="Equation" r:id="rId4" imgW="3060700" imgH="558800" progId="Equation.3">
              <p:embed/>
            </p:oleObj>
          </a:graphicData>
        </a:graphic>
      </p:graphicFrame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قاعده جمع پیشامدها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23237" name="Object 5"/>
          <p:cNvGraphicFramePr>
            <a:graphicFrameLocks noChangeAspect="1"/>
          </p:cNvGraphicFramePr>
          <p:nvPr/>
        </p:nvGraphicFramePr>
        <p:xfrm>
          <a:off x="185738" y="2019300"/>
          <a:ext cx="8805862" cy="3009900"/>
        </p:xfrm>
        <a:graphic>
          <a:graphicData uri="http://schemas.openxmlformats.org/presentationml/2006/ole">
            <p:oleObj spid="_x0000_s223237" name="Equation" r:id="rId4" imgW="2590560" imgH="888840" progId="Equation.3">
              <p:embed/>
            </p:oleObj>
          </a:graphicData>
        </a:graphic>
      </p:graphicFrame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0" y="3781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3886200" y="271145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برای دوپیشامد سازگار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3886200" y="50292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برای دوپیشامد ناسازگار</a:t>
            </a:r>
            <a:endParaRPr lang="en-US" sz="4400" i="1">
              <a:cs typeface="B Mitra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احتمال شرطی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381000" y="3502025"/>
            <a:ext cx="8305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شروط :  1-  وقوع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به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مربوط بوده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             2- 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قبلاً رخ داده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             3- 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4543425" y="5033963"/>
          <a:ext cx="2314575" cy="757237"/>
        </p:xfrm>
        <a:graphic>
          <a:graphicData uri="http://schemas.openxmlformats.org/presentationml/2006/ole">
            <p:oleObj spid="_x0000_s224262" name="Equation" r:id="rId4" imgW="622030" imgH="203112" progId="Equation.3">
              <p:embed/>
            </p:oleObj>
          </a:graphicData>
        </a:graphic>
      </p:graphicFrame>
      <p:sp>
        <p:nvSpPr>
          <p:cNvPr id="224266" name="Rectangle 10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1828800" y="1676400"/>
          <a:ext cx="5334000" cy="1644650"/>
        </p:xfrm>
        <a:graphic>
          <a:graphicData uri="http://schemas.openxmlformats.org/presentationml/2006/ole">
            <p:oleObj spid="_x0000_s224265" name="Equation" r:id="rId5" imgW="1397000" imgH="431800" progId="Equation.3">
              <p:embed/>
            </p:oleObj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احتمال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B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به شرط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A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B Mitra"/>
            </a:endParaRP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381000" y="3502025"/>
            <a:ext cx="830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شروط :  1-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قبلاً رخ داده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             2-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25286" name="Object 6"/>
          <p:cNvGraphicFramePr>
            <a:graphicFrameLocks noChangeAspect="1"/>
          </p:cNvGraphicFramePr>
          <p:nvPr/>
        </p:nvGraphicFramePr>
        <p:xfrm>
          <a:off x="4543425" y="4267200"/>
          <a:ext cx="2314575" cy="757238"/>
        </p:xfrm>
        <a:graphic>
          <a:graphicData uri="http://schemas.openxmlformats.org/presentationml/2006/ole">
            <p:oleObj spid="_x0000_s225286" name="Equation" r:id="rId4" imgW="622080" imgH="203040" progId="Equation.3">
              <p:embed/>
            </p:oleObj>
          </a:graphicData>
        </a:graphic>
      </p:graphicFrame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1852613" y="1700213"/>
          <a:ext cx="5284787" cy="1595437"/>
        </p:xfrm>
        <a:graphic>
          <a:graphicData uri="http://schemas.openxmlformats.org/presentationml/2006/ole">
            <p:oleObj spid="_x0000_s225287" name="Equation" r:id="rId5" imgW="1384200" imgH="419040" progId="Equation.3">
              <p:embed/>
            </p:oleObj>
          </a:graphicData>
        </a:graphic>
      </p:graphicFrame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قانون ضرب احتمالات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با استفاده از احتمـال شرطی می توان قانـون ضرب را برای محاسبه احتمال اشتراک پیشامدها بشرح زیر بیان نمود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26310" name="Object 6"/>
          <p:cNvGraphicFramePr>
            <a:graphicFrameLocks noChangeAspect="1"/>
          </p:cNvGraphicFramePr>
          <p:nvPr/>
        </p:nvGraphicFramePr>
        <p:xfrm>
          <a:off x="457200" y="3581400"/>
          <a:ext cx="6934200" cy="803275"/>
        </p:xfrm>
        <a:graphic>
          <a:graphicData uri="http://schemas.openxmlformats.org/presentationml/2006/ole">
            <p:oleObj spid="_x0000_s226310" name="Equation" r:id="rId4" imgW="1726451" imgH="203112" progId="Equation.3">
              <p:embed/>
            </p:oleObj>
          </a:graphicData>
        </a:graphic>
      </p:graphicFrame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3352800" y="44958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یا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26314" name="Object 10"/>
          <p:cNvGraphicFramePr>
            <a:graphicFrameLocks noChangeAspect="1"/>
          </p:cNvGraphicFramePr>
          <p:nvPr/>
        </p:nvGraphicFramePr>
        <p:xfrm>
          <a:off x="508000" y="5368925"/>
          <a:ext cx="6832600" cy="803275"/>
        </p:xfrm>
        <a:graphic>
          <a:graphicData uri="http://schemas.openxmlformats.org/presentationml/2006/ole">
            <p:oleObj spid="_x0000_s226314" name="Equation" r:id="rId5" imgW="1701720" imgH="203040" progId="Equation.3">
              <p:embed/>
            </p:oleObj>
          </a:graphicData>
        </a:graphic>
      </p:graphicFrame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دو پیشامد مستقل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304800" y="27432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دو پیشامد را « مستقل » می گوییم ، در صورتی که وقوع یا عدم وقوع یکی در وقوع و یا عدم وقوع دیگری هیچ تأثیری نداشته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متغیری که مقدار آن از یک فرد به فرد دیگر و یا از یک عضو به عضو دیگر جامعه آماری ممکن است تغییر کند . مثل اندازه سازمان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560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متغیر خصیصه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احتمال برای پیشامدهای مستقل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86106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چون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هیچ تأثیری بر روی هم ندارند برای محاسبه احتمال اشتراک آنها بشکل زیر عمل می شود :</a:t>
            </a:r>
          </a:p>
          <a:p>
            <a:pPr>
              <a:spcBef>
                <a:spcPct val="50000"/>
              </a:spcBef>
            </a:pPr>
            <a:endParaRPr lang="fa-I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28358" name="Object 6"/>
          <p:cNvGraphicFramePr>
            <a:graphicFrameLocks noChangeAspect="1"/>
          </p:cNvGraphicFramePr>
          <p:nvPr/>
        </p:nvGraphicFramePr>
        <p:xfrm>
          <a:off x="304800" y="4800600"/>
          <a:ext cx="6629400" cy="885825"/>
        </p:xfrm>
        <a:graphic>
          <a:graphicData uri="http://schemas.openxmlformats.org/presentationml/2006/ole">
            <p:oleObj spid="_x0000_s228358" name="Equation" r:id="rId4" imgW="1497950" imgH="203112" progId="Equation.3">
              <p:embed/>
            </p:oleObj>
          </a:graphicData>
        </a:graphic>
      </p:graphicFrame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شروط مربوط به احتمالات</a:t>
            </a: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شرط ناسازگار بودن دو پیشامد</a:t>
            </a:r>
          </a:p>
          <a:p>
            <a:pPr>
              <a:spcBef>
                <a:spcPct val="50000"/>
              </a:spcBef>
            </a:pP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شرط مستقل بودن دو پیشامد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29383" name="Rectangle 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/>
        </p:nvGraphicFramePr>
        <p:xfrm>
          <a:off x="714375" y="3124200"/>
          <a:ext cx="7407275" cy="865188"/>
        </p:xfrm>
        <a:graphic>
          <a:graphicData uri="http://schemas.openxmlformats.org/presentationml/2006/ole">
            <p:oleObj spid="_x0000_s229382" name="Equation" r:id="rId4" imgW="1714320" imgH="203040" progId="Equation.3">
              <p:embed/>
            </p:oleObj>
          </a:graphicData>
        </a:graphic>
      </p:graphicFrame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29385" name="Object 9"/>
          <p:cNvGraphicFramePr>
            <a:graphicFrameLocks noChangeAspect="1"/>
          </p:cNvGraphicFramePr>
          <p:nvPr/>
        </p:nvGraphicFramePr>
        <p:xfrm>
          <a:off x="787400" y="5029200"/>
          <a:ext cx="7359650" cy="950913"/>
        </p:xfrm>
        <a:graphic>
          <a:graphicData uri="http://schemas.openxmlformats.org/presentationml/2006/ole">
            <p:oleObj spid="_x0000_s229385" name="Equation" r:id="rId5" imgW="1549080" imgH="203040" progId="Equation.3">
              <p:embed/>
            </p:oleObj>
          </a:graphicData>
        </a:graphic>
      </p:graphicFrame>
      <p:sp>
        <p:nvSpPr>
          <p:cNvPr id="229387" name="Rectangle 11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حالات مختلف دو پیشامد نسبت به هم</a:t>
            </a: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پیشامدها نسبت به هم می تواند ، حالت سازگار و مستقل ، سازگار و غیر مستقل ، ناسازگار و غیر مستقل و . . . داشته باشند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472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قضیه بیز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84582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قضیه پژوهشگران را در تجدید نظر احتمالات ، در صورت دسترسی به اطلاعات جدید ، کمک می کند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فرمول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381000" y="4595813"/>
          <a:ext cx="7848600" cy="1957387"/>
        </p:xfrm>
        <a:graphic>
          <a:graphicData uri="http://schemas.openxmlformats.org/presentationml/2006/ole">
            <p:oleObj spid="_x0000_s231430" name="Equation" r:id="rId4" imgW="1663700" imgH="419100" progId="Equation.3">
              <p:embed/>
            </p:oleObj>
          </a:graphicData>
        </a:graphic>
      </p:graphicFrame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0" y="398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احتمالات پسین و پیشین</a:t>
            </a:r>
          </a:p>
        </p:txBody>
      </p:sp>
      <p:sp>
        <p:nvSpPr>
          <p:cNvPr id="232453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به احتمال وقوع پیشامدی قبل از کسب اطلاعات جدید « احتمال پیشین » و به احتمال وقوع آن پیشامد بعد از کسب اطلاعات جدید « احتمال پسین » می گویند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هدف این فصل آشناسازی دانشجویان با متغیرهای تصادفی گسسته ، توابع احتمال و توزیع های مربوط به آنهاست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3347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1847850"/>
            <a:ext cx="6934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توابع احتمال گسسته</a:t>
            </a:r>
          </a:p>
        </p:txBody>
      </p:sp>
      <p:sp>
        <p:nvSpPr>
          <p:cNvPr id="233478" name="WordArt 6"/>
          <p:cNvSpPr>
            <a:spLocks noChangeArrowheads="1" noChangeShapeType="1" noTextEdit="1"/>
          </p:cNvSpPr>
          <p:nvPr/>
        </p:nvSpPr>
        <p:spPr bwMode="auto">
          <a:xfrm>
            <a:off x="5562600" y="228600"/>
            <a:ext cx="34290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6600" b="1" kern="10" spc="-66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C73E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998F92"/>
                  </a:outerShdw>
                </a:effectLst>
                <a:cs typeface="B Mitra"/>
              </a:rPr>
              <a:t>فصل ششم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  <p:bldP spid="233477" grpId="0" animBg="1"/>
      <p:bldP spid="233478" grpId="0" animBg="1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متغیر تصادفی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تابعی است که روی فضای نمونه تعریف می شود و هر یک از مقادیر آن ، متناظر با یک یا چند عضو از اعضای فضای نمونه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دامنه و حوزه متغیر تصادفی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با توجه به این که هر تابع دارای دامنه و حوزه می باشد دامنه یک متغیر تصادفی نیز فضای نمونه (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S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 و حوزه اش مجموعه اعداد حقیقی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23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متغیر تصادفی</a:t>
            </a:r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84582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متغیر تصادفی گسسته ؛ با تعداد مقادیر متناهی یا شمارش پذیر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متغـیر تصادفی پیوسـته ؛ با تعداد مقادیر ممـکن نامتناهی و غیر قابل شمارش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نمایش متغیرهای تصادفی</a:t>
            </a: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متغیرهای تصادفی را با حروف بزرگ لاتین مثل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Z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Y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هر یک از مقادیر انتخابی آنها را با حروف کوچک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z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y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نشان می دهند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به علت احتمالی یا فرضی متغیر وابسته ، متغیر مستقل یا متغیر درونداد و به عبارتی محرک گفته می شود 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662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متغیر مستقل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019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تابع احتمال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304800" y="28194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به تابعی که بتوان با استفاده از آن احتمال هر یک از مقادیر ممکن متغیر تصادفی را مشخص کرد « تابع احتمال » یا « توزیع احتمال » گویند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دامنه و حوزه تابع احتمال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تابع احتمال تابعی است که دامنه آن مقادیر ممکن متغیر تصادفی و حوزه آن احتمالات مربوط به هر مقدار از متغیر تصادفی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تابع توزیع ( تابع احتمال تجمعی )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تابع توزیع ، تابعی است که به ازای جمیع مقادیر ممکن متغیر تصادفی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، احتمال وقوع مقداری کوچکتر یا مساوی با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را نشان می دهد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5867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امید ریاضی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امید ریاضی متغیر تصادفی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که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E(X)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نشان داده می شود همان میانگین موزون است که احتمالات در آن ، نقش ضرایب ( وزن ها ) را ایفاء می کنند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38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امید ریاضی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امید ریاضی یک متغیر تصادفی از حاصل جمع ضرب هر متغیر تصادفی در مقدار احتمال خودش بدست می آید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685800" y="4214813"/>
          <a:ext cx="8077200" cy="1500187"/>
        </p:xfrm>
        <a:graphic>
          <a:graphicData uri="http://schemas.openxmlformats.org/presentationml/2006/ole">
            <p:oleObj spid="_x0000_s242694" name="Equation" r:id="rId4" imgW="1345616" imgH="253890" progId="Equation.3">
              <p:embed/>
            </p:oleObj>
          </a:graphicData>
        </a:graphic>
      </p:graphicFrame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0" y="376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واریانس متغیر تصادفی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X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cs typeface="B Mitra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واریانس با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V(X)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نشان داده شده و میزان پراکندگی را حول میانگین ( امید ریاضی ) نشان می دهد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های واریانس متغیر تصادفی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X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B Mitra"/>
            </a:endParaRPr>
          </a:p>
        </p:txBody>
      </p:sp>
      <p:sp>
        <p:nvSpPr>
          <p:cNvPr id="244742" name="Rectangle 6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44741" name="Object 5"/>
          <p:cNvGraphicFramePr>
            <a:graphicFrameLocks noChangeAspect="1"/>
          </p:cNvGraphicFramePr>
          <p:nvPr/>
        </p:nvGraphicFramePr>
        <p:xfrm>
          <a:off x="228600" y="2022475"/>
          <a:ext cx="8229600" cy="1147763"/>
        </p:xfrm>
        <a:graphic>
          <a:graphicData uri="http://schemas.openxmlformats.org/presentationml/2006/ole">
            <p:oleObj spid="_x0000_s244741" name="Equation" r:id="rId4" imgW="2514600" imgH="355600" progId="Equation.3">
              <p:embed/>
            </p:oleObj>
          </a:graphicData>
        </a:graphic>
      </p:graphicFrame>
      <p:sp>
        <p:nvSpPr>
          <p:cNvPr id="244743" name="Rectangle 7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44744" name="Object 8"/>
          <p:cNvGraphicFramePr>
            <a:graphicFrameLocks noChangeAspect="1"/>
          </p:cNvGraphicFramePr>
          <p:nvPr/>
        </p:nvGraphicFramePr>
        <p:xfrm>
          <a:off x="152400" y="3241675"/>
          <a:ext cx="7772400" cy="1330325"/>
        </p:xfrm>
        <a:graphic>
          <a:graphicData uri="http://schemas.openxmlformats.org/presentationml/2006/ole">
            <p:oleObj spid="_x0000_s244744" name="Equation" r:id="rId5" imgW="2043813" imgH="355446" progId="Equation.3">
              <p:embed/>
            </p:oleObj>
          </a:graphicData>
        </a:graphic>
      </p:graphicFrame>
      <p:sp>
        <p:nvSpPr>
          <p:cNvPr id="244746" name="Rectangle 10"/>
          <p:cNvSpPr>
            <a:spLocks noChangeArrowheads="1"/>
          </p:cNvSpPr>
          <p:nvPr/>
        </p:nvSpPr>
        <p:spPr bwMode="auto">
          <a:xfrm>
            <a:off x="0" y="389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44747" name="Object 11"/>
          <p:cNvGraphicFramePr>
            <a:graphicFrameLocks noChangeAspect="1"/>
          </p:cNvGraphicFramePr>
          <p:nvPr/>
        </p:nvGraphicFramePr>
        <p:xfrm>
          <a:off x="5638800" y="5073650"/>
          <a:ext cx="2667000" cy="793750"/>
        </p:xfrm>
        <a:graphic>
          <a:graphicData uri="http://schemas.openxmlformats.org/presentationml/2006/ole">
            <p:oleObj spid="_x0000_s244747" name="Equation" r:id="rId6" imgW="672808" imgH="203112" progId="Equation.3">
              <p:embed/>
            </p:oleObj>
          </a:graphicData>
        </a:graphic>
      </p:graphicFrame>
      <p:sp>
        <p:nvSpPr>
          <p:cNvPr id="244749" name="Rectangle 13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تابع احتمال توأم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تابع احتمال توأم عبارتست از فهرستی از زوج های </a:t>
            </a:r>
          </a:p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و احتمال های متناظر با آنها ، یعنی   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7213600" y="3695700"/>
          <a:ext cx="1639888" cy="600075"/>
        </p:xfrm>
        <a:graphic>
          <a:graphicData uri="http://schemas.openxmlformats.org/presentationml/2006/ole">
            <p:oleObj spid="_x0000_s245766" name="Equation" r:id="rId4" imgW="723600" imgH="266400" progId="Equation.3">
              <p:embed/>
            </p:oleObj>
          </a:graphicData>
        </a:graphic>
      </p:graphicFrame>
      <p:sp>
        <p:nvSpPr>
          <p:cNvPr id="245768" name="Rectangle 8"/>
          <p:cNvSpPr>
            <a:spLocks noChangeArrowheads="1"/>
          </p:cNvSpPr>
          <p:nvPr/>
        </p:nvSpPr>
        <p:spPr bwMode="auto">
          <a:xfrm>
            <a:off x="0" y="3748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45769" name="Object 9"/>
          <p:cNvGraphicFramePr>
            <a:graphicFrameLocks noChangeAspect="1"/>
          </p:cNvGraphicFramePr>
          <p:nvPr/>
        </p:nvGraphicFramePr>
        <p:xfrm>
          <a:off x="61913" y="3719513"/>
          <a:ext cx="1870075" cy="600075"/>
        </p:xfrm>
        <a:graphic>
          <a:graphicData uri="http://schemas.openxmlformats.org/presentationml/2006/ole">
            <p:oleObj spid="_x0000_s245769" name="Equation" r:id="rId5" imgW="825480" imgH="266400" progId="Equation.3">
              <p:embed/>
            </p:oleObj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موارد استفاده تابع احتمال توأم</a:t>
            </a: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هر گاه پژوهشگر بخواهد رفتار متغیری مثل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را در ارتباط با رفتار متغیر دیگری مثل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Y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بررسی نماید ، از این تابع استفاده می کند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23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احتمالات حاشیه ای</a:t>
            </a: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84582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احتمالات حاشیه ای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: برای پیدا کردن تابع احتمال متغیر تصادفی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احتمالات حاشیه ای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Y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: برای پیدا کردن تابع احتمال متغیر تصادفی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Y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به متغیری که به تبع تغییر متغیر مستقل ، مقدارش کم و زیاد می شود متغیر وابسته ، متغیر پاسخ و یا برونداد اطلاق می شود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765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متغیر وابسته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257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کواریانس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معیار عددی است که نوع و شدت رابطه خطی بین دو  متغیر تصادفی را نشان می دهد و عبارتست از امید ریاضی تغییرات دو متغیر بر حسب میانگین شان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رابطه بین دو متغیر</a:t>
            </a:r>
          </a:p>
        </p:txBody>
      </p:sp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رابطه مستقیم : حرکت هم جهت متغیرها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رابطه معکوس : حرکت بصورت خلاف جهت هم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عدم وجود رابطه : عدم تأثیر متغیرها بر هم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مقادیر مختلف کواریانس</a:t>
            </a:r>
          </a:p>
        </p:txBody>
      </p:sp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610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مثبت : در صورت وجود رابطه مستقیم بین متغیرها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منفی : در صورت وجود رابطه معکوس بین متغیرها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صفر : در صورت عدم وجود رابطه بین آنها (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Y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)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کواریانس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228600" y="2057400"/>
          <a:ext cx="8610600" cy="1001713"/>
        </p:xfrm>
        <a:graphic>
          <a:graphicData uri="http://schemas.openxmlformats.org/presentationml/2006/ole">
            <p:oleObj spid="_x0000_s251909" name="Equation" r:id="rId4" imgW="2489200" imgH="292100" progId="Equation.3">
              <p:embed/>
            </p:oleObj>
          </a:graphicData>
        </a:graphic>
      </p:graphicFrame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0" y="3814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51912" name="Object 8"/>
          <p:cNvGraphicFramePr>
            <a:graphicFrameLocks noChangeAspect="1"/>
          </p:cNvGraphicFramePr>
          <p:nvPr/>
        </p:nvGraphicFramePr>
        <p:xfrm>
          <a:off x="152400" y="4108450"/>
          <a:ext cx="8610600" cy="692150"/>
        </p:xfrm>
        <a:graphic>
          <a:graphicData uri="http://schemas.openxmlformats.org/presentationml/2006/ole">
            <p:oleObj spid="_x0000_s251912" name="Equation" r:id="rId5" imgW="2489200" imgH="203200" progId="Equation.3">
              <p:embed/>
            </p:oleObj>
          </a:graphicData>
        </a:graphic>
      </p:graphicFrame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5867400" y="31242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یا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5334000" y="54102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i="1">
                <a:latin typeface="Monotype Corsiva" pitchFamily="66" charset="0"/>
                <a:cs typeface="B Mitra" pitchFamily="2" charset="-78"/>
              </a:rPr>
              <a:t>در صورت گسسته بودن </a:t>
            </a:r>
            <a:r>
              <a:rPr lang="en-US" sz="32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32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3200" i="1">
                <a:latin typeface="Monotype Corsiva" pitchFamily="66" charset="0"/>
                <a:cs typeface="B Mitra" pitchFamily="2" charset="-78"/>
              </a:rPr>
              <a:t>y</a:t>
            </a:r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51917" name="Object 13"/>
          <p:cNvGraphicFramePr>
            <a:graphicFrameLocks noChangeAspect="1"/>
          </p:cNvGraphicFramePr>
          <p:nvPr/>
        </p:nvGraphicFramePr>
        <p:xfrm>
          <a:off x="619125" y="5381625"/>
          <a:ext cx="4943475" cy="866775"/>
        </p:xfrm>
        <a:graphic>
          <a:graphicData uri="http://schemas.openxmlformats.org/presentationml/2006/ole">
            <p:oleObj spid="_x0000_s251917" name="Equation" r:id="rId6" imgW="1854200" imgH="330200" progId="Equation.3">
              <p:embed/>
            </p:oleObj>
          </a:graphicData>
        </a:graphic>
      </p:graphicFrame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0" y="386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51920" name="Text Box 16"/>
          <p:cNvSpPr txBox="1">
            <a:spLocks noChangeArrowheads="1"/>
          </p:cNvSpPr>
          <p:nvPr/>
        </p:nvSpPr>
        <p:spPr bwMode="auto">
          <a:xfrm>
            <a:off x="76200" y="5334000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و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استقلال دو متغیر تصادفی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دو متغیر تصادفی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Y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در صورتی مستقل اند که به ازای تمام زوج های             رابطه روبرو  برقرار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52935" name="Object 7"/>
          <p:cNvGraphicFramePr>
            <a:graphicFrameLocks noChangeAspect="1"/>
          </p:cNvGraphicFramePr>
          <p:nvPr/>
        </p:nvGraphicFramePr>
        <p:xfrm>
          <a:off x="4100513" y="3338513"/>
          <a:ext cx="1639887" cy="600075"/>
        </p:xfrm>
        <a:graphic>
          <a:graphicData uri="http://schemas.openxmlformats.org/presentationml/2006/ole">
            <p:oleObj spid="_x0000_s252935" name="Equation" r:id="rId4" imgW="723600" imgH="266400" progId="Equation.3">
              <p:embed/>
            </p:oleObj>
          </a:graphicData>
        </a:graphic>
      </p:graphicFrame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0" y="3043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52938" name="Object 10"/>
          <p:cNvGraphicFramePr>
            <a:graphicFrameLocks noChangeAspect="1"/>
          </p:cNvGraphicFramePr>
          <p:nvPr/>
        </p:nvGraphicFramePr>
        <p:xfrm>
          <a:off x="365125" y="4008438"/>
          <a:ext cx="8415338" cy="1460500"/>
        </p:xfrm>
        <a:graphic>
          <a:graphicData uri="http://schemas.openxmlformats.org/presentationml/2006/ole">
            <p:oleObj spid="_x0000_s252938" name="Equation" r:id="rId5" imgW="1739880" imgH="304560" progId="Equation.3">
              <p:embed/>
            </p:oleObj>
          </a:graphicData>
        </a:graphic>
      </p:graphicFrame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0" y="3810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رابطه استقلال و کواریانس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5638800" y="2409825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5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5400" i="1">
                <a:latin typeface="Monotype Corsiva" pitchFamily="66" charset="0"/>
                <a:cs typeface="B Mitra" pitchFamily="2" charset="-78"/>
              </a:rPr>
              <a:t>y</a:t>
            </a:r>
            <a:r>
              <a:rPr lang="fa-IR" sz="5400" i="1">
                <a:latin typeface="Monotype Corsiva" pitchFamily="66" charset="0"/>
                <a:cs typeface="B Mitra" pitchFamily="2" charset="-78"/>
              </a:rPr>
              <a:t> مستقل اند</a:t>
            </a:r>
            <a:endParaRPr lang="en-US" sz="54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53958" name="Object 6"/>
          <p:cNvGraphicFramePr>
            <a:graphicFrameLocks noChangeAspect="1"/>
          </p:cNvGraphicFramePr>
          <p:nvPr/>
        </p:nvGraphicFramePr>
        <p:xfrm>
          <a:off x="76200" y="2562225"/>
          <a:ext cx="3810000" cy="838200"/>
        </p:xfrm>
        <a:graphic>
          <a:graphicData uri="http://schemas.openxmlformats.org/presentationml/2006/ole">
            <p:oleObj spid="_x0000_s253958" name="Equation" r:id="rId4" imgW="1028254" imgH="203112" progId="Equation.3">
              <p:embed/>
            </p:oleObj>
          </a:graphicData>
        </a:graphic>
      </p:graphicFrame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53964" name="AutoShape 12"/>
          <p:cNvSpPr>
            <a:spLocks noChangeArrowheads="1"/>
          </p:cNvSpPr>
          <p:nvPr/>
        </p:nvSpPr>
        <p:spPr bwMode="auto">
          <a:xfrm rot="10800000">
            <a:off x="3962400" y="2409825"/>
            <a:ext cx="1752600" cy="381000"/>
          </a:xfrm>
          <a:prstGeom prst="rightArrow">
            <a:avLst>
              <a:gd name="adj1" fmla="val 43333"/>
              <a:gd name="adj2" fmla="val 8124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53965" name="AutoShape 13"/>
          <p:cNvSpPr>
            <a:spLocks noChangeArrowheads="1"/>
          </p:cNvSpPr>
          <p:nvPr/>
        </p:nvSpPr>
        <p:spPr bwMode="auto">
          <a:xfrm>
            <a:off x="3962400" y="3019425"/>
            <a:ext cx="1752600" cy="381000"/>
          </a:xfrm>
          <a:prstGeom prst="rightArrow">
            <a:avLst>
              <a:gd name="adj1" fmla="val 43333"/>
              <a:gd name="adj2" fmla="val 81245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4572000" y="2867025"/>
            <a:ext cx="457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53967" name="Text Box 15"/>
          <p:cNvSpPr txBox="1">
            <a:spLocks noChangeArrowheads="1"/>
          </p:cNvSpPr>
          <p:nvPr/>
        </p:nvSpPr>
        <p:spPr bwMode="auto">
          <a:xfrm>
            <a:off x="304800" y="3810000"/>
            <a:ext cx="84582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5400" i="1">
                <a:latin typeface="Monotype Corsiva" pitchFamily="66" charset="0"/>
                <a:cs typeface="B Mitra" pitchFamily="2" charset="-78"/>
              </a:rPr>
              <a:t>اگر </a:t>
            </a:r>
            <a:r>
              <a:rPr lang="en-US" sz="5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5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5400" i="1">
                <a:latin typeface="Monotype Corsiva" pitchFamily="66" charset="0"/>
                <a:cs typeface="B Mitra" pitchFamily="2" charset="-78"/>
              </a:rPr>
              <a:t>y</a:t>
            </a:r>
            <a:r>
              <a:rPr lang="fa-IR" sz="5400" i="1">
                <a:latin typeface="Monotype Corsiva" pitchFamily="66" charset="0"/>
                <a:cs typeface="B Mitra" pitchFamily="2" charset="-78"/>
              </a:rPr>
              <a:t> مستقل باشند ، کواریانشان حتماً صفر است ولی عکس قضیه همیشه صادق نیست</a:t>
            </a:r>
            <a:endParaRPr lang="en-US" sz="5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447800" y="228600"/>
            <a:ext cx="6096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توزیع برنولی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8610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ویژگی ها :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1- آزمایش فقط یک بار صورت می گیرد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2- فقط دو پیامد ممکن دارد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3- احتمال موفقیت و شکست ثابت است ( البته در صورت تکرار آزمایش )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4- آزمایش ها مستقل از یکدیگر انجام می شوند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8763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مفاهیم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p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و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q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درتوزیع برنولی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228600" y="1755775"/>
            <a:ext cx="86106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4400" i="1">
                <a:latin typeface="Monotype Corsiva" pitchFamily="66" charset="0"/>
                <a:cs typeface="B Mitra" pitchFamily="2" charset="-78"/>
              </a:rPr>
              <a:t>P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یعنی احتمال موفقیت ( احتمال وقوع پیشامد مورد نظر 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q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یعنی احتمال شکست ( احتمال عدم وقوع پیشامد مورد نظر )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 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p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q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مکمل یکدیگر هستند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نمونه گیری و توزیع برنولی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نمونه گیری های بدون جایگزینی از جامعه باعث متغیر شدن احتمال موفقیت و شکست در آزمایش ها شده و توزیع را از حالت برنولی خارج می کند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نمونه گیری از جامعه بزرگ</a:t>
            </a: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نمونه گیری با جایگزینی از کلیه جوامع آماری و نمونه گیری بدون جایگزینی صرفاً از جوامع خیلی بزرگ ، می تواند به برنولی بودن توزیع کمک نماید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57200" y="3140075"/>
            <a:ext cx="815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یک متغیر ثانوی است که رابطه بین متغیر مستقل و متغیر وابسته را تحت تأثیر قرار می دهد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867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8600" y="476250"/>
            <a:ext cx="8534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متغیر تعدیل کننده ( واسطه ای )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924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توزیع دو جمله ای</a:t>
            </a: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304800" y="2395538"/>
            <a:ext cx="8458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ویژگیها: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1- تکرار آزمایش (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بار )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2- هر آزمایشی فقط دو پیامد دارد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3- ثابت بودن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p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3600" i="1">
                <a:latin typeface="Monotype Corsiva" pitchFamily="66" charset="0"/>
                <a:cs typeface="B Mitra" pitchFamily="2" charset="-78"/>
              </a:rPr>
              <a:t>q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 در هر آزمایش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4- مستقل بودن آزمایش ها از همدیگر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2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924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توزیع دو جمله ای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0" y="259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60103" name="Object 7"/>
          <p:cNvGraphicFramePr>
            <a:graphicFrameLocks noChangeAspect="1"/>
          </p:cNvGraphicFramePr>
          <p:nvPr/>
        </p:nvGraphicFramePr>
        <p:xfrm>
          <a:off x="0" y="1887538"/>
          <a:ext cx="9067800" cy="3751262"/>
        </p:xfrm>
        <a:graphic>
          <a:graphicData uri="http://schemas.openxmlformats.org/presentationml/2006/ole">
            <p:oleObj spid="_x0000_s260103" name="Equation" r:id="rId4" imgW="1511300" imgH="635000" progId="Equation.3">
              <p:embed/>
            </p:oleObj>
          </a:graphicData>
        </a:graphic>
      </p:graphicFrame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0" y="4262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924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اجزاء تشکیل دهنده توزیع دو جمله ای</a:t>
            </a: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990600" y="2014538"/>
            <a:ext cx="59436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تعداد آزمایش ها =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تعداد موفقیت های مورد نظر =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احتمال موفقیت در هر آزمایش =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p</a:t>
            </a:r>
          </a:p>
          <a:p>
            <a:pPr algn="l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احتمال شکست در هر آزمایش =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q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924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مقدار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p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و نوع توزیع</a:t>
            </a: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304800" y="2943225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اگر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p = 0/5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باشد ، توزیع متقارن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اگر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p &gt; 0/5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باشد ، توزیع چوله به چپ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و اگر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p &lt; 0/5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باشد ، توزیع چوله به راست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جداول توزیع دو جمله ای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وقتی که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نسبتاً بزرگ است ، محاسبه احتمال از طریق فرمول کار خسته کننده ای می شود ، لذا برای رفع این مشکل از جدول های مخصوصی استفاده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میانگین و واریانس توزیع دو جمله ای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i="1">
                <a:latin typeface="Monotype Corsiva" pitchFamily="66" charset="0"/>
                <a:cs typeface="B Mitra" pitchFamily="2" charset="-78"/>
              </a:rPr>
              <a:t>1-  E(X) = np</a:t>
            </a:r>
          </a:p>
          <a:p>
            <a:pPr algn="l">
              <a:spcBef>
                <a:spcPct val="50000"/>
              </a:spcBef>
            </a:pPr>
            <a:r>
              <a:rPr lang="en-US" sz="4400" i="1">
                <a:latin typeface="Monotype Corsiva" pitchFamily="66" charset="0"/>
                <a:cs typeface="B Mitra" pitchFamily="2" charset="-78"/>
              </a:rPr>
              <a:t>2-  V(X) = npq</a:t>
            </a:r>
          </a:p>
          <a:p>
            <a:pPr>
              <a:spcBef>
                <a:spcPct val="50000"/>
              </a:spcBef>
            </a:pP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p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q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پارامترهای توزیع دو جمله ای هستند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توزیع فوق هندسی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پیدا کردن احتمال این که ، از بین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شی که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K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تای آنها واجد شرایط است 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شی را برگزینیم بطوریکه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تای آن واجد شرایط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توزیع فوق هندسی</a:t>
            </a:r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0" y="2286000"/>
          <a:ext cx="9144000" cy="3314700"/>
        </p:xfrm>
        <a:graphic>
          <a:graphicData uri="http://schemas.openxmlformats.org/presentationml/2006/ole">
            <p:oleObj spid="_x0000_s266245" name="Equation" r:id="rId4" imgW="2209800" imgH="812800" progId="Equation.3">
              <p:embed/>
            </p:oleObj>
          </a:graphicData>
        </a:graphic>
      </p:graphicFrame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0" y="449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استفاده از توزیع دو جمله ای بعنوان تقریب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 &lt; %5N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باشد می توان در محاسبه میزان احتمالات توزیع فوق هندسی از توزیع دوجمله ای کمک گرفت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علت تقریب</a:t>
            </a:r>
          </a:p>
        </p:txBody>
      </p:sp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توزیع فوق هندسی برای نمونه گیری های بدون جایگذاری است ولی وقتی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بزرگ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کوچک است 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p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تقریباً ثابت می ماند (          ) و حالت توزیع دو جمله ای بخود می گیرد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68294" name="Object 6"/>
          <p:cNvGraphicFramePr>
            <a:graphicFrameLocks noChangeAspect="1"/>
          </p:cNvGraphicFramePr>
          <p:nvPr/>
        </p:nvGraphicFramePr>
        <p:xfrm>
          <a:off x="3390900" y="3810000"/>
          <a:ext cx="1181100" cy="1038225"/>
        </p:xfrm>
        <a:graphic>
          <a:graphicData uri="http://schemas.openxmlformats.org/presentationml/2006/ole">
            <p:oleObj spid="_x0000_s268294" name="Equation" r:id="rId4" imgW="444307" imgH="393529" progId="Equation.3">
              <p:embed/>
            </p:oleObj>
          </a:graphicData>
        </a:graphic>
      </p:graphicFrame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0" y="3948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به متغیرهایی که در موقع انجام پژوهش ، لازم است تأثیر آنها خنثی شده و یا از بین برود ، متغیرهای کنترل می گویند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970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متغیر کنترل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توزیع پواسون</a:t>
            </a: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304800" y="277495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به سمت بی نهایت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p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به سمت صفر میل کند و در عین حال مقدار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np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ثابت بماند ، می توان بجای توزیع دو جمله ای از توزیع پواسون استفاده نمود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40" name="Object 4"/>
          <p:cNvGraphicFramePr>
            <a:graphicFrameLocks noChangeAspect="1"/>
          </p:cNvGraphicFramePr>
          <p:nvPr/>
        </p:nvGraphicFramePr>
        <p:xfrm>
          <a:off x="0" y="1803400"/>
          <a:ext cx="9067800" cy="3911600"/>
        </p:xfrm>
        <a:graphic>
          <a:graphicData uri="http://schemas.openxmlformats.org/presentationml/2006/ole">
            <p:oleObj spid="_x0000_s270340" name="Equation" r:id="rId3" imgW="2006280" imgH="876240" progId="Equation.3">
              <p:embed/>
            </p:oleObj>
          </a:graphicData>
        </a:graphic>
      </p:graphicFrame>
      <p:sp>
        <p:nvSpPr>
          <p:cNvPr id="27034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cs typeface="B Mitra"/>
              </a:rPr>
              <a:t>فرمول توزیع پواسون</a:t>
            </a: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1676400" y="38862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بعنوان پارامتر توزیع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70345" name="Text Box 9"/>
          <p:cNvSpPr txBox="1">
            <a:spLocks noChangeArrowheads="1"/>
          </p:cNvSpPr>
          <p:nvPr/>
        </p:nvSpPr>
        <p:spPr bwMode="auto">
          <a:xfrm>
            <a:off x="0" y="4876800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و</a:t>
            </a:r>
            <a:endParaRPr lang="en-US" sz="4400" i="1">
              <a:cs typeface="B Mitra" pitchFamily="2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امید ریاضی و واریانس توزیع پواسون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از بین کلیه توزیع های رایج ، توزیع پواسون تنها توزیعی است که میانگین و واریانس آن با هم برابرند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71366" name="Object 6"/>
          <p:cNvGraphicFramePr>
            <a:graphicFrameLocks noChangeAspect="1"/>
          </p:cNvGraphicFramePr>
          <p:nvPr/>
        </p:nvGraphicFramePr>
        <p:xfrm>
          <a:off x="2514600" y="3810000"/>
          <a:ext cx="4267200" cy="2700338"/>
        </p:xfrm>
        <a:graphic>
          <a:graphicData uri="http://schemas.openxmlformats.org/presentationml/2006/ole">
            <p:oleObj spid="_x0000_s271366" name="Equation" r:id="rId4" imgW="672808" imgH="431613" progId="Equation.3">
              <p:embed/>
            </p:oleObj>
          </a:graphicData>
        </a:graphic>
      </p:graphicFrame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0" y="3995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کاربردهای توزیع پواسون</a:t>
            </a: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4582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بعنوان تقریب یا برآورد کننده میزان احتمال توزیع های دو جمله ای تحت شرایط خاص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محاسـبه احتمالات مربـوط به تعـداد مراجعات به سیستم با     در واحد زمان (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t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72390" name="Object 6"/>
          <p:cNvGraphicFramePr>
            <a:graphicFrameLocks noChangeAspect="1"/>
          </p:cNvGraphicFramePr>
          <p:nvPr/>
        </p:nvGraphicFramePr>
        <p:xfrm>
          <a:off x="6699250" y="4724400"/>
          <a:ext cx="606425" cy="762000"/>
        </p:xfrm>
        <a:graphic>
          <a:graphicData uri="http://schemas.openxmlformats.org/presentationml/2006/ole">
            <p:oleObj spid="_x0000_s272390" name="Equation" r:id="rId4" imgW="139579" imgH="177646" progId="Equation.3">
              <p:embed/>
            </p:oleObj>
          </a:graphicData>
        </a:graphic>
      </p:graphicFrame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0" y="3662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توزیع پواسون برای تعداد مراجعات</a:t>
            </a:r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0" y="1366838"/>
          <a:ext cx="7620000" cy="4548187"/>
        </p:xfrm>
        <a:graphic>
          <a:graphicData uri="http://schemas.openxmlformats.org/presentationml/2006/ole">
            <p:oleObj spid="_x0000_s273413" name="Equation" r:id="rId4" imgW="1511280" imgH="914400" progId="Equation.3">
              <p:embed/>
            </p:oleObj>
          </a:graphicData>
        </a:graphic>
      </p:graphicFrame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5638800" y="23622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فرمول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2057400" y="5105400"/>
            <a:ext cx="693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میانگین مراجعات در واحد زمانی معین</a:t>
            </a:r>
            <a:endParaRPr lang="en-US" sz="4400" i="1">
              <a:cs typeface="B Mitra" pitchFamily="2" charset="-78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هدف اصلی این فصل آشنا ساختن دانشجویان با متغیرهای تصادفی پیوسته و تعدادی از توابع مهم آنهاست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7443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1847850"/>
            <a:ext cx="6934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توابع احتمال پیوسته</a:t>
            </a:r>
          </a:p>
        </p:txBody>
      </p:sp>
      <p:sp>
        <p:nvSpPr>
          <p:cNvPr id="274438" name="WordArt 6"/>
          <p:cNvSpPr>
            <a:spLocks noChangeArrowheads="1" noChangeShapeType="1" noTextEdit="1"/>
          </p:cNvSpPr>
          <p:nvPr/>
        </p:nvSpPr>
        <p:spPr bwMode="auto">
          <a:xfrm>
            <a:off x="5562600" y="228600"/>
            <a:ext cx="34290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6600" b="1" kern="10" spc="-66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C73E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998F92"/>
                  </a:outerShdw>
                </a:effectLst>
                <a:cs typeface="B Mitra"/>
              </a:rPr>
              <a:t>فصل هفتم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/>
      <p:bldP spid="274437" grpId="0" animBg="1"/>
      <p:bldP spid="274438" grpId="0" animBg="1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احتمال در توابع پیوسته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304800" y="277495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بخاطر این که میزان احتمال در توابع پیوسته در یک نقطه معین مساوی صفر است ، لذا در این گونه توابع ، احتمال همیشه در قالب یک فاصله تعیین می شود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تابع چگالی احتمال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304800" y="277495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احتمال این که متغیر تصادفی پیوسته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مقداری بین دو نقطه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b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را بگیرد برابر است با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76486" name="Object 6"/>
          <p:cNvGraphicFramePr>
            <a:graphicFrameLocks noChangeAspect="1"/>
          </p:cNvGraphicFramePr>
          <p:nvPr/>
        </p:nvGraphicFramePr>
        <p:xfrm>
          <a:off x="0" y="4267200"/>
          <a:ext cx="9144000" cy="1524000"/>
        </p:xfrm>
        <a:graphic>
          <a:graphicData uri="http://schemas.openxmlformats.org/presentationml/2006/ole">
            <p:oleObj spid="_x0000_s276486" name="Equation" r:id="rId4" imgW="1663700" imgH="330200" progId="Equation.3">
              <p:embed/>
            </p:oleObj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نقش علامت مساوی در احتمالات پیوسته</a:t>
            </a:r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/>
        </p:nvGraphicFramePr>
        <p:xfrm>
          <a:off x="61913" y="2262188"/>
          <a:ext cx="9021762" cy="481012"/>
        </p:xfrm>
        <a:graphic>
          <a:graphicData uri="http://schemas.openxmlformats.org/presentationml/2006/ole">
            <p:oleObj spid="_x0000_s277509" name="Equation" r:id="rId4" imgW="3759120" imgH="203040" progId="Equation.3">
              <p:embed/>
            </p:oleObj>
          </a:graphicData>
        </a:graphic>
      </p:graphicFrame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609600" y="3581400"/>
            <a:ext cx="7924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پس علامت مساوی در این توزیع ها نقشی ایفاء نمی کند</a:t>
            </a:r>
            <a:endParaRPr lang="en-US" sz="4400" i="1">
              <a:cs typeface="B Mitra" pitchFamily="2" charset="-78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امید ریاضی متغیر تصادفی پیوسته</a:t>
            </a: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یعنی ضرب متغیر تصادفی در تابع چگالی خود و سپس انتگرال گیری به ازای مقادیر ممکن متغیر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78534" name="Object 6"/>
          <p:cNvGraphicFramePr>
            <a:graphicFrameLocks noChangeAspect="1"/>
          </p:cNvGraphicFramePr>
          <p:nvPr/>
        </p:nvGraphicFramePr>
        <p:xfrm>
          <a:off x="0" y="3733800"/>
          <a:ext cx="9144000" cy="1524000"/>
        </p:xfrm>
        <a:graphic>
          <a:graphicData uri="http://schemas.openxmlformats.org/presentationml/2006/ole">
            <p:oleObj spid="_x0000_s278534" name="Equation" r:id="rId4" imgW="1485900" imgH="330200" progId="Equation.3">
              <p:embed/>
            </p:oleObj>
          </a:graphicData>
        </a:graphic>
      </p:graphicFrame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0" y="386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موقع انجام تحقیق ، پژوهشگر سعی می کند تأثیرات متغیر کنترل را از بین ببرد ولی تأثیرات متغیر تعدیل کننده را مورد بررسی قرار می دهد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307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6200" y="476250"/>
            <a:ext cx="89154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فرق متغیر تعدیل کننده با متغیر کنترل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0" y="386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79559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واریانس متغیر تصادفی پیوسته</a:t>
            </a: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457200" y="22098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یعنی کسر متغـیر تصادفـی از میانگین خود ، به توان 2 رساندن نتیجه و ضرب نتیجه حاصله به تابع چگالی و انتگرال گیری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79561" name="Rectangle 9"/>
          <p:cNvSpPr>
            <a:spLocks noChangeArrowheads="1"/>
          </p:cNvSpPr>
          <p:nvPr/>
        </p:nvSpPr>
        <p:spPr bwMode="auto">
          <a:xfrm>
            <a:off x="15240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79563" name="Object 11"/>
          <p:cNvGraphicFramePr>
            <a:graphicFrameLocks noChangeAspect="1"/>
          </p:cNvGraphicFramePr>
          <p:nvPr/>
        </p:nvGraphicFramePr>
        <p:xfrm>
          <a:off x="0" y="4376738"/>
          <a:ext cx="9069388" cy="1262062"/>
        </p:xfrm>
        <a:graphic>
          <a:graphicData uri="http://schemas.openxmlformats.org/presentationml/2006/ole">
            <p:oleObj spid="_x0000_s279563" name="Equation" r:id="rId4" imgW="2273040" imgH="330120" progId="Equation.3">
              <p:embed/>
            </p:oleObj>
          </a:graphicData>
        </a:graphic>
      </p:graphicFrame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0" y="386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در این فصل دانشجویان با مهم ترین و کاربردی ترین نوع توزیع از زیر مجموعه توزیع های پیوسته آشنا می شوند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8058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828800" y="1847850"/>
            <a:ext cx="5486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توزیع نرمال</a:t>
            </a:r>
          </a:p>
        </p:txBody>
      </p:sp>
      <p:sp>
        <p:nvSpPr>
          <p:cNvPr id="280582" name="WordArt 6"/>
          <p:cNvSpPr>
            <a:spLocks noChangeArrowheads="1" noChangeShapeType="1" noTextEdit="1"/>
          </p:cNvSpPr>
          <p:nvPr/>
        </p:nvSpPr>
        <p:spPr bwMode="auto">
          <a:xfrm>
            <a:off x="5562600" y="228600"/>
            <a:ext cx="34290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6600" b="1" kern="10" spc="-66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C73E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998F92"/>
                  </a:outerShdw>
                </a:effectLst>
                <a:cs typeface="B Mitra"/>
              </a:rPr>
              <a:t>فصل هشتم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/>
      <p:bldP spid="280581" grpId="0" animBg="1"/>
      <p:bldP spid="280582" grpId="0" animBg="1"/>
    </p:bld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0" y="3862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8160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تعریف توزیع نرمال</a:t>
            </a: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457200" y="22098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متغیر تصادفی پیوسته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در صورت داشتن تابع چگالی زیر دارای توزیع نرمال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81611" name="Rectangle 11"/>
          <p:cNvSpPr>
            <a:spLocks noChangeArrowheads="1"/>
          </p:cNvSpPr>
          <p:nvPr/>
        </p:nvSpPr>
        <p:spPr bwMode="auto">
          <a:xfrm>
            <a:off x="0" y="2728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0" y="4129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81613" name="Object 13"/>
          <p:cNvGraphicFramePr>
            <a:graphicFrameLocks noChangeAspect="1"/>
          </p:cNvGraphicFramePr>
          <p:nvPr/>
        </p:nvGraphicFramePr>
        <p:xfrm>
          <a:off x="609600" y="4043363"/>
          <a:ext cx="7467600" cy="1900237"/>
        </p:xfrm>
        <a:graphic>
          <a:graphicData uri="http://schemas.openxmlformats.org/presentationml/2006/ole">
            <p:oleObj spid="_x0000_s281613" name="Equation" r:id="rId4" imgW="2145960" imgH="545760" progId="Equation.3">
              <p:embed/>
            </p:oleObj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پارامترهای توزیع نرمال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457200" y="2608263"/>
            <a:ext cx="84582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1">
                <a:latin typeface="Monotype Corsiva" pitchFamily="66" charset="0"/>
                <a:cs typeface="B Mitra" pitchFamily="2" charset="-78"/>
              </a:rPr>
              <a:t>X ≈ N ( µ , </a:t>
            </a:r>
            <a:r>
              <a:rPr lang="el-GR" sz="4400" i="1">
                <a:latin typeface="Monotype Corsiva" pitchFamily="66" charset="0"/>
                <a:cs typeface="B Mitra" pitchFamily="2" charset="-78"/>
              </a:rPr>
              <a:t>δ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en-US" sz="4400" i="1">
                <a:latin typeface="Monotype Corsiva" pitchFamily="66" charset="0"/>
                <a:cs typeface="B Mitra" pitchFamily="2" charset="-78"/>
              </a:rPr>
              <a:t>µ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( میانگین )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 </a:t>
            </a:r>
            <a:r>
              <a:rPr lang="el-GR" sz="4400" i="1">
                <a:latin typeface="Monotype Corsiva" pitchFamily="66" charset="0"/>
                <a:cs typeface="B Mitra" pitchFamily="2" charset="-78"/>
              </a:rPr>
              <a:t>δ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( انحراف معیار ) دو پارامتر توزیع نرمال بوده و با مشخص بودن آنها ، منحنی توزیع قابل ترسیم می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807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نقش میانگین در منحنی توزیع نرمال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891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در یک توزیع نرمال هر قدر میانگین افزایش یابد ، باعث می شود که منحنی آن بیشتر به سمت راست انتقال یابد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83654" name="Line 6"/>
          <p:cNvSpPr>
            <a:spLocks noChangeShapeType="1"/>
          </p:cNvSpPr>
          <p:nvPr/>
        </p:nvSpPr>
        <p:spPr bwMode="auto">
          <a:xfrm>
            <a:off x="990600" y="2819400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 flipH="1">
            <a:off x="990600" y="5334000"/>
            <a:ext cx="716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152400" y="23622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1">
                <a:latin typeface="Monotype Corsiva" pitchFamily="66" charset="0"/>
                <a:cs typeface="B Mitra" pitchFamily="2" charset="-78"/>
              </a:rPr>
              <a:t>f(x)</a:t>
            </a:r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>
            <a:off x="35814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>
            <a:off x="3581400" y="3886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59" name="Line 11"/>
          <p:cNvSpPr>
            <a:spLocks noChangeShapeType="1"/>
          </p:cNvSpPr>
          <p:nvPr/>
        </p:nvSpPr>
        <p:spPr bwMode="auto">
          <a:xfrm>
            <a:off x="3581400" y="4191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0" name="Line 12"/>
          <p:cNvSpPr>
            <a:spLocks noChangeShapeType="1"/>
          </p:cNvSpPr>
          <p:nvPr/>
        </p:nvSpPr>
        <p:spPr bwMode="auto">
          <a:xfrm>
            <a:off x="358140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1" name="Line 13"/>
          <p:cNvSpPr>
            <a:spLocks noChangeShapeType="1"/>
          </p:cNvSpPr>
          <p:nvPr/>
        </p:nvSpPr>
        <p:spPr bwMode="auto">
          <a:xfrm>
            <a:off x="3581400" y="4800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2" name="Line 14"/>
          <p:cNvSpPr>
            <a:spLocks noChangeShapeType="1"/>
          </p:cNvSpPr>
          <p:nvPr/>
        </p:nvSpPr>
        <p:spPr bwMode="auto">
          <a:xfrm>
            <a:off x="3581400" y="5105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3" name="Line 15"/>
          <p:cNvSpPr>
            <a:spLocks noChangeShapeType="1"/>
          </p:cNvSpPr>
          <p:nvPr/>
        </p:nvSpPr>
        <p:spPr bwMode="auto">
          <a:xfrm>
            <a:off x="35814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4" name="Line 16"/>
          <p:cNvSpPr>
            <a:spLocks noChangeShapeType="1"/>
          </p:cNvSpPr>
          <p:nvPr/>
        </p:nvSpPr>
        <p:spPr bwMode="auto">
          <a:xfrm>
            <a:off x="5562600" y="3886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5" name="Line 17"/>
          <p:cNvSpPr>
            <a:spLocks noChangeShapeType="1"/>
          </p:cNvSpPr>
          <p:nvPr/>
        </p:nvSpPr>
        <p:spPr bwMode="auto">
          <a:xfrm>
            <a:off x="5562600" y="4191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6" name="Line 18"/>
          <p:cNvSpPr>
            <a:spLocks noChangeShapeType="1"/>
          </p:cNvSpPr>
          <p:nvPr/>
        </p:nvSpPr>
        <p:spPr bwMode="auto">
          <a:xfrm>
            <a:off x="556260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7" name="Line 19"/>
          <p:cNvSpPr>
            <a:spLocks noChangeShapeType="1"/>
          </p:cNvSpPr>
          <p:nvPr/>
        </p:nvSpPr>
        <p:spPr bwMode="auto">
          <a:xfrm>
            <a:off x="5562600" y="4800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8" name="Line 20"/>
          <p:cNvSpPr>
            <a:spLocks noChangeShapeType="1"/>
          </p:cNvSpPr>
          <p:nvPr/>
        </p:nvSpPr>
        <p:spPr bwMode="auto">
          <a:xfrm>
            <a:off x="5562600" y="5105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69" name="Freeform 21"/>
          <p:cNvSpPr>
            <a:spLocks/>
          </p:cNvSpPr>
          <p:nvPr/>
        </p:nvSpPr>
        <p:spPr bwMode="auto">
          <a:xfrm>
            <a:off x="1828800" y="3289300"/>
            <a:ext cx="3352800" cy="2044700"/>
          </a:xfrm>
          <a:custGeom>
            <a:avLst/>
            <a:gdLst/>
            <a:ahLst/>
            <a:cxnLst>
              <a:cxn ang="0">
                <a:pos x="0" y="1288"/>
              </a:cxn>
              <a:cxn ang="0">
                <a:pos x="576" y="712"/>
              </a:cxn>
              <a:cxn ang="0">
                <a:pos x="912" y="136"/>
              </a:cxn>
              <a:cxn ang="0">
                <a:pos x="1248" y="88"/>
              </a:cxn>
              <a:cxn ang="0">
                <a:pos x="1536" y="664"/>
              </a:cxn>
              <a:cxn ang="0">
                <a:pos x="2112" y="1288"/>
              </a:cxn>
            </a:cxnLst>
            <a:rect l="0" t="0" r="r" b="b"/>
            <a:pathLst>
              <a:path w="2112" h="1288">
                <a:moveTo>
                  <a:pt x="0" y="1288"/>
                </a:moveTo>
                <a:cubicBezTo>
                  <a:pt x="212" y="1096"/>
                  <a:pt x="424" y="904"/>
                  <a:pt x="576" y="712"/>
                </a:cubicBezTo>
                <a:cubicBezTo>
                  <a:pt x="728" y="520"/>
                  <a:pt x="800" y="240"/>
                  <a:pt x="912" y="136"/>
                </a:cubicBezTo>
                <a:cubicBezTo>
                  <a:pt x="1024" y="32"/>
                  <a:pt x="1144" y="0"/>
                  <a:pt x="1248" y="88"/>
                </a:cubicBezTo>
                <a:cubicBezTo>
                  <a:pt x="1352" y="176"/>
                  <a:pt x="1392" y="464"/>
                  <a:pt x="1536" y="664"/>
                </a:cubicBezTo>
                <a:cubicBezTo>
                  <a:pt x="1680" y="864"/>
                  <a:pt x="1896" y="1076"/>
                  <a:pt x="2112" y="128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3670" name="Freeform 22"/>
          <p:cNvSpPr>
            <a:spLocks/>
          </p:cNvSpPr>
          <p:nvPr/>
        </p:nvSpPr>
        <p:spPr bwMode="auto">
          <a:xfrm>
            <a:off x="4267200" y="3962400"/>
            <a:ext cx="2514600" cy="1358900"/>
          </a:xfrm>
          <a:custGeom>
            <a:avLst/>
            <a:gdLst/>
            <a:ahLst/>
            <a:cxnLst>
              <a:cxn ang="0">
                <a:pos x="0" y="1288"/>
              </a:cxn>
              <a:cxn ang="0">
                <a:pos x="576" y="712"/>
              </a:cxn>
              <a:cxn ang="0">
                <a:pos x="912" y="136"/>
              </a:cxn>
              <a:cxn ang="0">
                <a:pos x="1248" y="88"/>
              </a:cxn>
              <a:cxn ang="0">
                <a:pos x="1536" y="664"/>
              </a:cxn>
              <a:cxn ang="0">
                <a:pos x="2112" y="1288"/>
              </a:cxn>
            </a:cxnLst>
            <a:rect l="0" t="0" r="r" b="b"/>
            <a:pathLst>
              <a:path w="2112" h="1288">
                <a:moveTo>
                  <a:pt x="0" y="1288"/>
                </a:moveTo>
                <a:cubicBezTo>
                  <a:pt x="212" y="1096"/>
                  <a:pt x="424" y="904"/>
                  <a:pt x="576" y="712"/>
                </a:cubicBezTo>
                <a:cubicBezTo>
                  <a:pt x="728" y="520"/>
                  <a:pt x="800" y="240"/>
                  <a:pt x="912" y="136"/>
                </a:cubicBezTo>
                <a:cubicBezTo>
                  <a:pt x="1024" y="32"/>
                  <a:pt x="1144" y="0"/>
                  <a:pt x="1248" y="88"/>
                </a:cubicBezTo>
                <a:cubicBezTo>
                  <a:pt x="1352" y="176"/>
                  <a:pt x="1392" y="464"/>
                  <a:pt x="1536" y="664"/>
                </a:cubicBezTo>
                <a:cubicBezTo>
                  <a:pt x="1680" y="864"/>
                  <a:pt x="1896" y="1076"/>
                  <a:pt x="2112" y="128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graphicFrame>
        <p:nvGraphicFramePr>
          <p:cNvPr id="283671" name="Object 23"/>
          <p:cNvGraphicFramePr>
            <a:graphicFrameLocks noChangeAspect="1"/>
          </p:cNvGraphicFramePr>
          <p:nvPr/>
        </p:nvGraphicFramePr>
        <p:xfrm>
          <a:off x="3200400" y="5715000"/>
          <a:ext cx="2743200" cy="1020763"/>
        </p:xfrm>
        <a:graphic>
          <a:graphicData uri="http://schemas.openxmlformats.org/presentationml/2006/ole">
            <p:oleObj spid="_x0000_s283671" name="Equation" r:id="rId4" imgW="672808" imgH="253890" progId="Equation.3">
              <p:embed/>
            </p:oleObj>
          </a:graphicData>
        </a:graphic>
      </p:graphicFrame>
      <p:graphicFrame>
        <p:nvGraphicFramePr>
          <p:cNvPr id="283677" name="Object 29"/>
          <p:cNvGraphicFramePr>
            <a:graphicFrameLocks noChangeAspect="1"/>
          </p:cNvGraphicFramePr>
          <p:nvPr/>
        </p:nvGraphicFramePr>
        <p:xfrm>
          <a:off x="3352800" y="5181600"/>
          <a:ext cx="420688" cy="533400"/>
        </p:xfrm>
        <a:graphic>
          <a:graphicData uri="http://schemas.openxmlformats.org/presentationml/2006/ole">
            <p:oleObj spid="_x0000_s283677" name="Equation" r:id="rId5" imgW="228501" imgH="291973" progId="Equation.3">
              <p:embed/>
            </p:oleObj>
          </a:graphicData>
        </a:graphic>
      </p:graphicFrame>
      <p:graphicFrame>
        <p:nvGraphicFramePr>
          <p:cNvPr id="283680" name="Object 32"/>
          <p:cNvGraphicFramePr>
            <a:graphicFrameLocks noChangeAspect="1"/>
          </p:cNvGraphicFramePr>
          <p:nvPr/>
        </p:nvGraphicFramePr>
        <p:xfrm>
          <a:off x="5334000" y="5181600"/>
          <a:ext cx="444500" cy="533400"/>
        </p:xfrm>
        <a:graphic>
          <a:graphicData uri="http://schemas.openxmlformats.org/presentationml/2006/ole">
            <p:oleObj spid="_x0000_s283680" name="Equation" r:id="rId6" imgW="241200" imgH="291960" progId="Equation.3">
              <p:embed/>
            </p:oleObj>
          </a:graphicData>
        </a:graphic>
      </p:graphicFrame>
      <p:sp>
        <p:nvSpPr>
          <p:cNvPr id="283683" name="Text Box 35"/>
          <p:cNvSpPr txBox="1">
            <a:spLocks noChangeArrowheads="1"/>
          </p:cNvSpPr>
          <p:nvPr/>
        </p:nvSpPr>
        <p:spPr bwMode="auto">
          <a:xfrm>
            <a:off x="8153400" y="49530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1">
                <a:latin typeface="Monotype Corsiva" pitchFamily="66" charset="0"/>
                <a:cs typeface="B Mitra" pitchFamily="2" charset="-78"/>
              </a:rPr>
              <a:t>x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807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نقش انحراف معیار در توزیع نرمال</a:t>
            </a: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هر قدر انحراف معیار افزایش یابد ، منحنی توزیع نرمال کوتاه تر (بعبارتی پهن تر) می شود</a:t>
            </a:r>
            <a:endParaRPr lang="en-US" sz="36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>
            <a:off x="990600" y="2819400"/>
            <a:ext cx="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H="1">
            <a:off x="990600" y="5334000"/>
            <a:ext cx="624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152400" y="23622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1">
                <a:latin typeface="Monotype Corsiva" pitchFamily="66" charset="0"/>
                <a:cs typeface="B Mitra" pitchFamily="2" charset="-78"/>
              </a:rPr>
              <a:t>f(x)</a:t>
            </a:r>
          </a:p>
        </p:txBody>
      </p:sp>
      <p:sp>
        <p:nvSpPr>
          <p:cNvPr id="284681" name="Line 9"/>
          <p:cNvSpPr>
            <a:spLocks noChangeShapeType="1"/>
          </p:cNvSpPr>
          <p:nvPr/>
        </p:nvSpPr>
        <p:spPr bwMode="auto">
          <a:xfrm>
            <a:off x="41148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682" name="Line 10"/>
          <p:cNvSpPr>
            <a:spLocks noChangeShapeType="1"/>
          </p:cNvSpPr>
          <p:nvPr/>
        </p:nvSpPr>
        <p:spPr bwMode="auto">
          <a:xfrm>
            <a:off x="4114800" y="3886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683" name="Line 11"/>
          <p:cNvSpPr>
            <a:spLocks noChangeShapeType="1"/>
          </p:cNvSpPr>
          <p:nvPr/>
        </p:nvSpPr>
        <p:spPr bwMode="auto">
          <a:xfrm>
            <a:off x="4114800" y="4191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>
            <a:off x="411480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>
            <a:off x="4114800" y="4800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686" name="Line 14"/>
          <p:cNvSpPr>
            <a:spLocks noChangeShapeType="1"/>
          </p:cNvSpPr>
          <p:nvPr/>
        </p:nvSpPr>
        <p:spPr bwMode="auto">
          <a:xfrm>
            <a:off x="4114800" y="5105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687" name="Line 15"/>
          <p:cNvSpPr>
            <a:spLocks noChangeShapeType="1"/>
          </p:cNvSpPr>
          <p:nvPr/>
        </p:nvSpPr>
        <p:spPr bwMode="auto">
          <a:xfrm>
            <a:off x="4114800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693" name="Freeform 21"/>
          <p:cNvSpPr>
            <a:spLocks/>
          </p:cNvSpPr>
          <p:nvPr/>
        </p:nvSpPr>
        <p:spPr bwMode="auto">
          <a:xfrm>
            <a:off x="2362200" y="3289300"/>
            <a:ext cx="3352800" cy="2044700"/>
          </a:xfrm>
          <a:custGeom>
            <a:avLst/>
            <a:gdLst/>
            <a:ahLst/>
            <a:cxnLst>
              <a:cxn ang="0">
                <a:pos x="0" y="1288"/>
              </a:cxn>
              <a:cxn ang="0">
                <a:pos x="576" y="712"/>
              </a:cxn>
              <a:cxn ang="0">
                <a:pos x="912" y="136"/>
              </a:cxn>
              <a:cxn ang="0">
                <a:pos x="1248" y="88"/>
              </a:cxn>
              <a:cxn ang="0">
                <a:pos x="1536" y="664"/>
              </a:cxn>
              <a:cxn ang="0">
                <a:pos x="2112" y="1288"/>
              </a:cxn>
            </a:cxnLst>
            <a:rect l="0" t="0" r="r" b="b"/>
            <a:pathLst>
              <a:path w="2112" h="1288">
                <a:moveTo>
                  <a:pt x="0" y="1288"/>
                </a:moveTo>
                <a:cubicBezTo>
                  <a:pt x="212" y="1096"/>
                  <a:pt x="424" y="904"/>
                  <a:pt x="576" y="712"/>
                </a:cubicBezTo>
                <a:cubicBezTo>
                  <a:pt x="728" y="520"/>
                  <a:pt x="800" y="240"/>
                  <a:pt x="912" y="136"/>
                </a:cubicBezTo>
                <a:cubicBezTo>
                  <a:pt x="1024" y="32"/>
                  <a:pt x="1144" y="0"/>
                  <a:pt x="1248" y="88"/>
                </a:cubicBezTo>
                <a:cubicBezTo>
                  <a:pt x="1352" y="176"/>
                  <a:pt x="1392" y="464"/>
                  <a:pt x="1536" y="664"/>
                </a:cubicBezTo>
                <a:cubicBezTo>
                  <a:pt x="1680" y="864"/>
                  <a:pt x="1896" y="1076"/>
                  <a:pt x="2112" y="128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graphicFrame>
        <p:nvGraphicFramePr>
          <p:cNvPr id="284696" name="Object 24"/>
          <p:cNvGraphicFramePr>
            <a:graphicFrameLocks noChangeAspect="1"/>
          </p:cNvGraphicFramePr>
          <p:nvPr/>
        </p:nvGraphicFramePr>
        <p:xfrm>
          <a:off x="3236913" y="5181600"/>
          <a:ext cx="420687" cy="533400"/>
        </p:xfrm>
        <a:graphic>
          <a:graphicData uri="http://schemas.openxmlformats.org/presentationml/2006/ole">
            <p:oleObj spid="_x0000_s284696" name="Equation" r:id="rId4" imgW="228501" imgH="291973" progId="Equation.3">
              <p:embed/>
            </p:oleObj>
          </a:graphicData>
        </a:graphic>
      </p:graphicFrame>
      <p:graphicFrame>
        <p:nvGraphicFramePr>
          <p:cNvPr id="284697" name="Object 25"/>
          <p:cNvGraphicFramePr>
            <a:graphicFrameLocks noChangeAspect="1"/>
          </p:cNvGraphicFramePr>
          <p:nvPr/>
        </p:nvGraphicFramePr>
        <p:xfrm>
          <a:off x="4038600" y="5181600"/>
          <a:ext cx="444500" cy="533400"/>
        </p:xfrm>
        <a:graphic>
          <a:graphicData uri="http://schemas.openxmlformats.org/presentationml/2006/ole">
            <p:oleObj spid="_x0000_s284697" name="Equation" r:id="rId5" imgW="241200" imgH="291960" progId="Equation.3">
              <p:embed/>
            </p:oleObj>
          </a:graphicData>
        </a:graphic>
      </p:graphicFrame>
      <p:sp>
        <p:nvSpPr>
          <p:cNvPr id="284698" name="Text Box 26"/>
          <p:cNvSpPr txBox="1">
            <a:spLocks noChangeArrowheads="1"/>
          </p:cNvSpPr>
          <p:nvPr/>
        </p:nvSpPr>
        <p:spPr bwMode="auto">
          <a:xfrm>
            <a:off x="7239000" y="49530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1">
                <a:latin typeface="Monotype Corsiva" pitchFamily="66" charset="0"/>
                <a:cs typeface="B Mitra" pitchFamily="2" charset="-78"/>
              </a:rPr>
              <a:t>x</a:t>
            </a:r>
          </a:p>
        </p:txBody>
      </p:sp>
      <p:sp>
        <p:nvSpPr>
          <p:cNvPr id="284699" name="Text Box 27"/>
          <p:cNvSpPr txBox="1">
            <a:spLocks noChangeArrowheads="1"/>
          </p:cNvSpPr>
          <p:nvPr/>
        </p:nvSpPr>
        <p:spPr bwMode="auto">
          <a:xfrm>
            <a:off x="3581400" y="51816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1">
                <a:latin typeface="Monotype Corsiva" pitchFamily="66" charset="0"/>
                <a:cs typeface="B Mitra" pitchFamily="2" charset="-78"/>
              </a:rPr>
              <a:t>=</a:t>
            </a:r>
          </a:p>
        </p:txBody>
      </p:sp>
      <p:sp>
        <p:nvSpPr>
          <p:cNvPr id="284702" name="Freeform 30"/>
          <p:cNvSpPr>
            <a:spLocks/>
          </p:cNvSpPr>
          <p:nvPr/>
        </p:nvSpPr>
        <p:spPr bwMode="auto">
          <a:xfrm>
            <a:off x="1295400" y="3886200"/>
            <a:ext cx="5257800" cy="1447800"/>
          </a:xfrm>
          <a:custGeom>
            <a:avLst/>
            <a:gdLst/>
            <a:ahLst/>
            <a:cxnLst>
              <a:cxn ang="0">
                <a:pos x="0" y="1400"/>
              </a:cxn>
              <a:cxn ang="0">
                <a:pos x="432" y="1160"/>
              </a:cxn>
              <a:cxn ang="0">
                <a:pos x="1104" y="488"/>
              </a:cxn>
              <a:cxn ang="0">
                <a:pos x="1680" y="8"/>
              </a:cxn>
              <a:cxn ang="0">
                <a:pos x="2208" y="440"/>
              </a:cxn>
              <a:cxn ang="0">
                <a:pos x="2736" y="1064"/>
              </a:cxn>
              <a:cxn ang="0">
                <a:pos x="3168" y="1400"/>
              </a:cxn>
            </a:cxnLst>
            <a:rect l="0" t="0" r="r" b="b"/>
            <a:pathLst>
              <a:path w="3168" h="1400">
                <a:moveTo>
                  <a:pt x="0" y="1400"/>
                </a:moveTo>
                <a:cubicBezTo>
                  <a:pt x="124" y="1356"/>
                  <a:pt x="248" y="1312"/>
                  <a:pt x="432" y="1160"/>
                </a:cubicBezTo>
                <a:cubicBezTo>
                  <a:pt x="616" y="1008"/>
                  <a:pt x="896" y="680"/>
                  <a:pt x="1104" y="488"/>
                </a:cubicBezTo>
                <a:cubicBezTo>
                  <a:pt x="1312" y="296"/>
                  <a:pt x="1496" y="16"/>
                  <a:pt x="1680" y="8"/>
                </a:cubicBezTo>
                <a:cubicBezTo>
                  <a:pt x="1864" y="0"/>
                  <a:pt x="2032" y="264"/>
                  <a:pt x="2208" y="440"/>
                </a:cubicBezTo>
                <a:cubicBezTo>
                  <a:pt x="2384" y="616"/>
                  <a:pt x="2576" y="904"/>
                  <a:pt x="2736" y="1064"/>
                </a:cubicBezTo>
                <a:cubicBezTo>
                  <a:pt x="2896" y="1224"/>
                  <a:pt x="3032" y="1312"/>
                  <a:pt x="3168" y="140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703" name="Line 31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704" name="Line 32"/>
          <p:cNvSpPr>
            <a:spLocks noChangeShapeType="1"/>
          </p:cNvSpPr>
          <p:nvPr/>
        </p:nvSpPr>
        <p:spPr bwMode="auto">
          <a:xfrm flipH="1" flipV="1">
            <a:off x="3276600" y="3429000"/>
            <a:ext cx="304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705" name="Line 33"/>
          <p:cNvSpPr>
            <a:spLocks noChangeShapeType="1"/>
          </p:cNvSpPr>
          <p:nvPr/>
        </p:nvSpPr>
        <p:spPr bwMode="auto">
          <a:xfrm flipV="1">
            <a:off x="5257800" y="41148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84707" name="Rectangle 3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84706" name="Object 34"/>
          <p:cNvGraphicFramePr>
            <a:graphicFrameLocks noChangeAspect="1"/>
          </p:cNvGraphicFramePr>
          <p:nvPr/>
        </p:nvGraphicFramePr>
        <p:xfrm>
          <a:off x="5576888" y="3657600"/>
          <a:ext cx="442912" cy="533400"/>
        </p:xfrm>
        <a:graphic>
          <a:graphicData uri="http://schemas.openxmlformats.org/presentationml/2006/ole">
            <p:oleObj spid="_x0000_s284706" name="Equation" r:id="rId6" imgW="228600" imgH="279400" progId="Equation.3">
              <p:embed/>
            </p:oleObj>
          </a:graphicData>
        </a:graphic>
      </p:graphicFrame>
      <p:sp>
        <p:nvSpPr>
          <p:cNvPr id="284710" name="Rectangle 38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84709" name="Object 37"/>
          <p:cNvGraphicFramePr>
            <a:graphicFrameLocks noChangeAspect="1"/>
          </p:cNvGraphicFramePr>
          <p:nvPr/>
        </p:nvGraphicFramePr>
        <p:xfrm>
          <a:off x="2971800" y="2971800"/>
          <a:ext cx="417513" cy="533400"/>
        </p:xfrm>
        <a:graphic>
          <a:graphicData uri="http://schemas.openxmlformats.org/presentationml/2006/ole">
            <p:oleObj spid="_x0000_s284709" name="Equation" r:id="rId7" imgW="215640" imgH="279360" progId="Equation.3">
              <p:embed/>
            </p:oleObj>
          </a:graphicData>
        </a:graphic>
      </p:graphicFrame>
      <p:sp>
        <p:nvSpPr>
          <p:cNvPr id="284711" name="Rectangle 39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84712" name="Object 40"/>
          <p:cNvGraphicFramePr>
            <a:graphicFrameLocks noChangeAspect="1"/>
          </p:cNvGraphicFramePr>
          <p:nvPr/>
        </p:nvGraphicFramePr>
        <p:xfrm>
          <a:off x="6656388" y="2819400"/>
          <a:ext cx="887412" cy="1066800"/>
        </p:xfrm>
        <a:graphic>
          <a:graphicData uri="http://schemas.openxmlformats.org/presentationml/2006/ole">
            <p:oleObj spid="_x0000_s284712" name="Equation" r:id="rId8" imgW="228600" imgH="279400" progId="Equation.3">
              <p:embed/>
            </p:oleObj>
          </a:graphicData>
        </a:graphic>
      </p:graphicFrame>
      <p:graphicFrame>
        <p:nvGraphicFramePr>
          <p:cNvPr id="284713" name="Object 41"/>
          <p:cNvGraphicFramePr>
            <a:graphicFrameLocks noChangeAspect="1"/>
          </p:cNvGraphicFramePr>
          <p:nvPr/>
        </p:nvGraphicFramePr>
        <p:xfrm>
          <a:off x="8080375" y="2819400"/>
          <a:ext cx="835025" cy="1066800"/>
        </p:xfrm>
        <a:graphic>
          <a:graphicData uri="http://schemas.openxmlformats.org/presentationml/2006/ole">
            <p:oleObj spid="_x0000_s284713" name="Equation" r:id="rId9" imgW="215640" imgH="279360" progId="Equation.3">
              <p:embed/>
            </p:oleObj>
          </a:graphicData>
        </a:graphic>
      </p:graphicFrame>
      <p:sp>
        <p:nvSpPr>
          <p:cNvPr id="284714" name="Text Box 42"/>
          <p:cNvSpPr txBox="1">
            <a:spLocks noChangeArrowheads="1"/>
          </p:cNvSpPr>
          <p:nvPr/>
        </p:nvSpPr>
        <p:spPr bwMode="auto">
          <a:xfrm>
            <a:off x="7391400" y="2833688"/>
            <a:ext cx="609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 i="1">
                <a:latin typeface="Monotype Corsiva" pitchFamily="66" charset="0"/>
                <a:cs typeface="B Mitra" pitchFamily="2" charset="-78"/>
              </a:rPr>
              <a:t>&gt;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خصوصیات توزیع نرمال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304800" y="2166938"/>
            <a:ext cx="84582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سطح زیر منحنی همیشه برابر یک است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f(x)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همیشه بزرگتر یا مساوی صفر است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حداکثر مقدار تابع در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 = µ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می باشد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4- تابع حول میانگین ، متقارن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ادامه ویژگی های توزیع نرمال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304800" y="2562225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5- میانگین و واریانس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به ترتیب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µ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    می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6- منحنی در محور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ها ، هیچ گاه به صفر نمی رسد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7- میانگین ، میانه و مد با هم برابرند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graphicFrame>
        <p:nvGraphicFramePr>
          <p:cNvPr id="286727" name="Object 7"/>
          <p:cNvGraphicFramePr>
            <a:graphicFrameLocks noChangeAspect="1"/>
          </p:cNvGraphicFramePr>
          <p:nvPr/>
        </p:nvGraphicFramePr>
        <p:xfrm>
          <a:off x="2033588" y="2476500"/>
          <a:ext cx="709612" cy="914400"/>
        </p:xfrm>
        <a:graphic>
          <a:graphicData uri="http://schemas.openxmlformats.org/presentationml/2006/ole">
            <p:oleObj spid="_x0000_s286727" name="Equation" r:id="rId4" imgW="228600" imgH="304560" progId="Equation.3">
              <p:embed/>
            </p:oleObj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5867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ادامه ویژگی ها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8- احتمال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با توجه به انحراف معیارهای مختلف بشرح ذیل است :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0" y="429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87753" name="Object 9"/>
          <p:cNvGraphicFramePr>
            <a:graphicFrameLocks noChangeAspect="1"/>
          </p:cNvGraphicFramePr>
          <p:nvPr/>
        </p:nvGraphicFramePr>
        <p:xfrm>
          <a:off x="304800" y="3633788"/>
          <a:ext cx="8382000" cy="2690812"/>
        </p:xfrm>
        <a:graphic>
          <a:graphicData uri="http://schemas.openxmlformats.org/presentationml/2006/ole">
            <p:oleObj spid="_x0000_s287753" name="Equation" r:id="rId4" imgW="2044440" imgH="660240" progId="Equation.3">
              <p:embed/>
            </p:oleObj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توزیع نرمال استاندارد</a:t>
            </a: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یعنی استاندارد کردن متغیر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 ≈ N ( µ , </a:t>
            </a:r>
            <a:r>
              <a:rPr lang="el-GR" sz="4400" i="1">
                <a:latin typeface="Monotype Corsiva" pitchFamily="66" charset="0"/>
                <a:cs typeface="B Mitra" pitchFamily="2" charset="-78"/>
              </a:rPr>
              <a:t>δ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 )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با استفاده از متغیر نرمالی که میانگین آن صفر و واریانس اش یک است و سپس استفاده از جدول مربوطه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153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مقیاس اسمی        (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Nominal  scale</a:t>
            </a:r>
            <a:r>
              <a:rPr lang="fa-IR" sz="4000" i="1">
                <a:latin typeface="Monotype Corsiva" pitchFamily="66" charset="0"/>
                <a:cs typeface="B Mitra" pitchFamily="2" charset="-78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مقیاس ترتیبی             (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Rank  scale</a:t>
            </a:r>
            <a:r>
              <a:rPr lang="fa-IR" sz="4000" i="1">
                <a:latin typeface="Monotype Corsiva" pitchFamily="66" charset="0"/>
                <a:cs typeface="B Mitra" pitchFamily="2" charset="-78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3- مقیاس فاصله ای      (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Interval  scale</a:t>
            </a:r>
            <a:r>
              <a:rPr lang="fa-IR" sz="4000" i="1">
                <a:latin typeface="Monotype Corsiva" pitchFamily="66" charset="0"/>
                <a:cs typeface="B Mitra" pitchFamily="2" charset="-78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4- مقیاس نسبی               (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Ratio  scale</a:t>
            </a:r>
            <a:r>
              <a:rPr lang="fa-IR" sz="4000" i="1">
                <a:latin typeface="Monotype Corsiva" pitchFamily="66" charset="0"/>
                <a:cs typeface="B Mitra" pitchFamily="2" charset="-78"/>
              </a:rPr>
              <a:t> )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174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457200" y="476250"/>
            <a:ext cx="82296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مقیاس های اندازه گیری متغیر ها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نحوه تبدیل متغیر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x </a:t>
            </a:r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به متغیر نرمال استاندارد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z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cs typeface="B Mitra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304800" y="1844675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با کم کردن میانگین از متغیر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تقسیم نتیجه آن بر انحراف معیار ،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z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بدست می آید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0" y="3948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89801" name="Object 9"/>
          <p:cNvGraphicFramePr>
            <a:graphicFrameLocks noChangeAspect="1"/>
          </p:cNvGraphicFramePr>
          <p:nvPr/>
        </p:nvGraphicFramePr>
        <p:xfrm>
          <a:off x="838200" y="3657600"/>
          <a:ext cx="3505200" cy="2090738"/>
        </p:xfrm>
        <a:graphic>
          <a:graphicData uri="http://schemas.openxmlformats.org/presentationml/2006/ole">
            <p:oleObj spid="_x0000_s289801" name="Equation" r:id="rId4" imgW="66024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روش های استفاده از جدول توزیع نرمال استاندارد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457200" y="2303463"/>
            <a:ext cx="85344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استفاده مستقیم : مقدار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Z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مشخص است و احتمال آن را بدست می آوریم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استفاده معکوس : احتمال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Z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مشخص است و مقدار آن را بدست می آوریم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استفاده معکوس از جدول</a:t>
            </a: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458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پس از پیدا کردن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Z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با توجه به میزان احتمال اعلام شده ، مقدار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X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را با استفاده از این رابطه پیدا می کنیم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91847" name="Rectangle 7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91848" name="Rectangle 8"/>
          <p:cNvSpPr>
            <a:spLocks noChangeArrowheads="1"/>
          </p:cNvSpPr>
          <p:nvPr/>
        </p:nvSpPr>
        <p:spPr bwMode="auto">
          <a:xfrm>
            <a:off x="0" y="3695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91849" name="Object 9"/>
          <p:cNvGraphicFramePr>
            <a:graphicFrameLocks noChangeAspect="1"/>
          </p:cNvGraphicFramePr>
          <p:nvPr/>
        </p:nvGraphicFramePr>
        <p:xfrm>
          <a:off x="533400" y="4343400"/>
          <a:ext cx="5486400" cy="1595438"/>
        </p:xfrm>
        <a:graphic>
          <a:graphicData uri="http://schemas.openxmlformats.org/presentationml/2006/ole">
            <p:oleObj spid="_x0000_s291849" name="Equation" r:id="rId4" imgW="698400" imgH="203040" progId="Equation.3">
              <p:embed/>
            </p:oleObj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تقریب توزیع دو جمله ای بوسیله توزیع نرمال</a:t>
            </a: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457200" y="2470150"/>
            <a:ext cx="8534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بزرگ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p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در نزدیکی های صفر یا یک نباشد ، تقریب نرمال با پارامترهای            و             تقریب خوبی برای توزیع دو جمله ای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92870" name="Object 6"/>
          <p:cNvGraphicFramePr>
            <a:graphicFrameLocks noChangeAspect="1"/>
          </p:cNvGraphicFramePr>
          <p:nvPr/>
        </p:nvGraphicFramePr>
        <p:xfrm>
          <a:off x="3429000" y="3352800"/>
          <a:ext cx="1295400" cy="466725"/>
        </p:xfrm>
        <a:graphic>
          <a:graphicData uri="http://schemas.openxmlformats.org/presentationml/2006/ole">
            <p:oleObj spid="_x0000_s292870" name="Equation" r:id="rId4" imgW="457002" imgH="165028" progId="Equation.3">
              <p:embed/>
            </p:oleObj>
          </a:graphicData>
        </a:graphic>
      </p:graphicFrame>
      <p:sp>
        <p:nvSpPr>
          <p:cNvPr id="292874" name="Rectangle 10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0" y="3762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92876" name="Object 12"/>
          <p:cNvGraphicFramePr>
            <a:graphicFrameLocks noChangeAspect="1"/>
          </p:cNvGraphicFramePr>
          <p:nvPr/>
        </p:nvGraphicFramePr>
        <p:xfrm>
          <a:off x="1524000" y="3200400"/>
          <a:ext cx="1676400" cy="671513"/>
        </p:xfrm>
        <a:graphic>
          <a:graphicData uri="http://schemas.openxmlformats.org/presentationml/2006/ole">
            <p:oleObj spid="_x0000_s292876" name="Equation" r:id="rId5" imgW="634680" imgH="253800" progId="Equation.3">
              <p:embed/>
            </p:oleObj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تصحیح پیوستگی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چون توزیع دو جمله ای ، توزیعی گسسته و توزیع نرمال ، توزیعی پیوسته است بنابراین هنگام استفاده از تقریب نرمال باید تصحیح پیوستگی صورت پذیرد (افزایش دامنه)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تقریب پواسون بوسیله نرمال</a:t>
            </a: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304800" y="2317750"/>
            <a:ext cx="8458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وقتی که میانگین توزیع پواسون نسبتاً بزرگ (</a:t>
            </a:r>
            <a:r>
              <a:rPr lang="el-GR" sz="4400" i="1">
                <a:latin typeface="Monotype Corsiva" pitchFamily="66" charset="0"/>
                <a:cs typeface="Times New Roman" pitchFamily="18" charset="0"/>
              </a:rPr>
              <a:t>λ≥</a:t>
            </a:r>
            <a:r>
              <a:rPr lang="en-US" sz="4400" i="1">
                <a:latin typeface="Monotype Corsiva" pitchFamily="66" charset="0"/>
                <a:cs typeface="Times New Roman" pitchFamily="18" charset="0"/>
              </a:rPr>
              <a:t>10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 می شود ، می توان بجای توزیع پواسون از فرمول توزیع نرمال استفاده کرد</a:t>
            </a:r>
            <a:endParaRPr lang="el-GR" sz="4400" i="1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پارامترهای توزیع نرمال هنگام برآورد تقریبی پواسون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4582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میانگین (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µ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 و انحراف معیار ( </a:t>
            </a:r>
            <a:r>
              <a:rPr lang="el-GR" sz="4400" i="1">
                <a:latin typeface="Monotype Corsiva" pitchFamily="66" charset="0"/>
                <a:cs typeface="B Mitra" pitchFamily="2" charset="-78"/>
              </a:rPr>
              <a:t>δ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 عبارت خواهند بود از :</a:t>
            </a:r>
          </a:p>
          <a:p>
            <a:pPr>
              <a:spcBef>
                <a:spcPct val="50000"/>
              </a:spcBef>
            </a:pP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ضمناً استفاده از تصحیح پیوستگی نیز لازم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295943" name="Rectangle 7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95944" name="Rectangle 8"/>
          <p:cNvSpPr>
            <a:spLocks noChangeArrowheads="1"/>
          </p:cNvSpPr>
          <p:nvPr/>
        </p:nvSpPr>
        <p:spPr bwMode="auto">
          <a:xfrm>
            <a:off x="0" y="3748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685800" y="2743200"/>
          <a:ext cx="6248400" cy="1485900"/>
        </p:xfrm>
        <a:graphic>
          <a:graphicData uri="http://schemas.openxmlformats.org/presentationml/2006/ole">
            <p:oleObj spid="_x0000_s295945" name="Equation" r:id="rId4" imgW="1015920" imgH="241200" progId="Equation.3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در این فصل دانشجویان با فرآیند تصمیم ، انواع شرایط تصمیم گیری و معیارهای مختلف اخذ تصمیم در شرایط عدم اطمینان آشنا می شوند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29696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828800" y="1847850"/>
            <a:ext cx="5486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نظریه تصمیم</a:t>
            </a:r>
          </a:p>
        </p:txBody>
      </p:sp>
      <p:sp>
        <p:nvSpPr>
          <p:cNvPr id="296966" name="WordArt 6"/>
          <p:cNvSpPr>
            <a:spLocks noChangeArrowheads="1" noChangeShapeType="1" noTextEdit="1"/>
          </p:cNvSpPr>
          <p:nvPr/>
        </p:nvSpPr>
        <p:spPr bwMode="auto">
          <a:xfrm>
            <a:off x="5562600" y="228600"/>
            <a:ext cx="34290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6600" b="1" kern="10" spc="-66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C73E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998F92"/>
                  </a:outerShdw>
                </a:effectLst>
                <a:cs typeface="B Mitra"/>
              </a:rPr>
              <a:t>فصل نهم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4" grpId="0"/>
      <p:bldP spid="296965" grpId="0" animBg="1"/>
      <p:bldP spid="296966" grpId="0" animBg="1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شش گام در نظریه تصمیم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52400" y="2740025"/>
            <a:ext cx="8610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1- تعریف روشن مسأله           4- تعیین بازده ناشی از هر ترکیب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2- تعیین گزینه های ممکن     5- انتخاب یک مدل کمی</a:t>
            </a:r>
          </a:p>
          <a:p>
            <a:pPr>
              <a:spcBef>
                <a:spcPct val="50000"/>
              </a:spcBef>
            </a:pPr>
            <a:r>
              <a:rPr lang="fa-IR" sz="3600" i="1">
                <a:latin typeface="Monotype Corsiva" pitchFamily="66" charset="0"/>
                <a:cs typeface="B Mitra" pitchFamily="2" charset="-78"/>
              </a:rPr>
              <a:t>3- تعیین پیامدهای ممکن       6- بکارگیری مدل و اتخاذ تصمیم</a:t>
            </a:r>
            <a:endParaRPr lang="el-GR" sz="36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شکل کلی جدول بازده یا جدول تصمیم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/>
        </p:nvGraphicFramePr>
        <p:xfrm>
          <a:off x="3352800" y="1905000"/>
          <a:ext cx="4343400" cy="930275"/>
        </p:xfrm>
        <a:graphic>
          <a:graphicData uri="http://schemas.openxmlformats.org/presentationml/2006/ole">
            <p:oleObj spid="_x0000_s299013" name="Equation" r:id="rId4" imgW="1167893" imgH="253890" progId="Equation.3">
              <p:embed/>
            </p:oleObj>
          </a:graphicData>
        </a:graphic>
      </p:graphicFrame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99016" name="Object 8"/>
          <p:cNvGraphicFramePr>
            <a:graphicFrameLocks noChangeAspect="1"/>
          </p:cNvGraphicFramePr>
          <p:nvPr/>
        </p:nvGraphicFramePr>
        <p:xfrm>
          <a:off x="1824038" y="3048000"/>
          <a:ext cx="690562" cy="2667000"/>
        </p:xfrm>
        <a:graphic>
          <a:graphicData uri="http://schemas.openxmlformats.org/presentationml/2006/ole">
            <p:oleObj spid="_x0000_s299016" name="Equation" r:id="rId5" imgW="241195" imgH="939392" progId="Equation.3">
              <p:embed/>
            </p:oleObj>
          </a:graphicData>
        </a:graphic>
      </p:graphicFrame>
      <p:sp>
        <p:nvSpPr>
          <p:cNvPr id="299018" name="Rectangle 10"/>
          <p:cNvSpPr>
            <a:spLocks noChangeArrowheads="1"/>
          </p:cNvSpPr>
          <p:nvPr/>
        </p:nvSpPr>
        <p:spPr bwMode="auto">
          <a:xfrm>
            <a:off x="0" y="466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99020" name="Rectangle 12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299019" name="Object 11"/>
          <p:cNvGraphicFramePr>
            <a:graphicFrameLocks noChangeAspect="1"/>
          </p:cNvGraphicFramePr>
          <p:nvPr/>
        </p:nvGraphicFramePr>
        <p:xfrm>
          <a:off x="3200400" y="3171825"/>
          <a:ext cx="4429125" cy="2466975"/>
        </p:xfrm>
        <a:graphic>
          <a:graphicData uri="http://schemas.openxmlformats.org/presentationml/2006/ole">
            <p:oleObj spid="_x0000_s299019" name="Equation" r:id="rId6" imgW="1663700" imgH="939800" progId="Equation.3">
              <p:embed/>
            </p:oleObj>
          </a:graphicData>
        </a:graphic>
      </p:graphicFrame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0" y="466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299022" name="Line 14"/>
          <p:cNvSpPr>
            <a:spLocks noChangeShapeType="1"/>
          </p:cNvSpPr>
          <p:nvPr/>
        </p:nvSpPr>
        <p:spPr bwMode="auto">
          <a:xfrm>
            <a:off x="1219200" y="297180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99023" name="Line 15"/>
          <p:cNvSpPr>
            <a:spLocks noChangeShapeType="1"/>
          </p:cNvSpPr>
          <p:nvPr/>
        </p:nvSpPr>
        <p:spPr bwMode="auto">
          <a:xfrm flipH="1">
            <a:off x="2819400" y="1752600"/>
            <a:ext cx="76200" cy="419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99024" name="Line 16"/>
          <p:cNvSpPr>
            <a:spLocks noChangeShapeType="1"/>
          </p:cNvSpPr>
          <p:nvPr/>
        </p:nvSpPr>
        <p:spPr bwMode="auto">
          <a:xfrm flipH="1" flipV="1">
            <a:off x="1295400" y="1828800"/>
            <a:ext cx="16002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299025" name="Text Box 17"/>
          <p:cNvSpPr txBox="1">
            <a:spLocks noChangeArrowheads="1"/>
          </p:cNvSpPr>
          <p:nvPr/>
        </p:nvSpPr>
        <p:spPr bwMode="auto">
          <a:xfrm>
            <a:off x="762000" y="1447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i="1">
                <a:cs typeface="B Mitra" pitchFamily="2" charset="-78"/>
              </a:rPr>
              <a:t>       حالات طبیعت</a:t>
            </a:r>
            <a:endParaRPr lang="en-US" sz="3200" i="1">
              <a:cs typeface="B Mitra" pitchFamily="2" charset="-78"/>
            </a:endParaRPr>
          </a:p>
        </p:txBody>
      </p:sp>
      <p:sp>
        <p:nvSpPr>
          <p:cNvPr id="299026" name="Text Box 18"/>
          <p:cNvSpPr txBox="1">
            <a:spLocks noChangeArrowheads="1"/>
          </p:cNvSpPr>
          <p:nvPr/>
        </p:nvSpPr>
        <p:spPr bwMode="auto">
          <a:xfrm>
            <a:off x="762000" y="23622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i="1">
                <a:cs typeface="B Mitra" pitchFamily="2" charset="-78"/>
              </a:rPr>
              <a:t>گزینه ها</a:t>
            </a:r>
            <a:endParaRPr lang="en-US" sz="3200" i="1">
              <a:cs typeface="B Mitra" pitchFamily="2" charset="-7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محققان از این مقیاس ، صرفاً برای طبقه بندی اشیاء ، اشخاص و یا خصوصیات استفاده می کنند ، مثل استفاده از یک سری اعداد یا سمبول ها برای نام گذاری سبک های رهبری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3277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مقیاس رسمی یا طبقه ای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شرایط تصمیم گیری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52400" y="2667000"/>
            <a:ext cx="8610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تصمیم گیری تحت شرایط اطمینان کامل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تصمیم گیری در شرایط عدم اطمینان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تصمیم گیری در شرایط ریسک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تصمیم گیری در شرایط اطمینان کامل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8610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این شرایط تصمیم گیرندگان با اطمینان ، پیامدهای هر گزینه یا تصمیمی را می دانند ، بنابرین گزینه ای را انتخاب می کنند که منافع آنها را حداکثر نماید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تصمیم گیری در شرایط عدم اطمینان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8610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این نوع تصمیم گیری ، تصمیم گیرنده نمی داند کدامیک از حالات طبیعت رخ می دهد در ضمن نمی تواند احتمال وقوع هر یک را مشخص کند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تصمیم گیری در شرایط ریسک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8610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این شرایط تصمیم گیرنده نمی داند کدام یک از حالات طبیعت واقع می شود ، ولی می تواند احتمال وقوع هر یک را مشخص کند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شکل انواع شرایط تصمیم گیری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200400" y="19050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افزایش دانش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2209800" y="3200400"/>
            <a:ext cx="4572000" cy="1524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4400" i="1">
                <a:cs typeface="B Mitra" pitchFamily="2" charset="-78"/>
              </a:rPr>
              <a:t>ریسک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304135" name="AutoShape 7"/>
          <p:cNvSpPr>
            <a:spLocks noChangeArrowheads="1"/>
          </p:cNvSpPr>
          <p:nvPr/>
        </p:nvSpPr>
        <p:spPr bwMode="auto">
          <a:xfrm>
            <a:off x="2209800" y="2514600"/>
            <a:ext cx="4572000" cy="533400"/>
          </a:xfrm>
          <a:prstGeom prst="rightArrow">
            <a:avLst>
              <a:gd name="adj1" fmla="val 54759"/>
              <a:gd name="adj2" fmla="val 84524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04136" name="AutoShape 8"/>
          <p:cNvSpPr>
            <a:spLocks noChangeArrowheads="1"/>
          </p:cNvSpPr>
          <p:nvPr/>
        </p:nvSpPr>
        <p:spPr bwMode="auto">
          <a:xfrm rot="10800000">
            <a:off x="2209800" y="4876800"/>
            <a:ext cx="4572000" cy="533400"/>
          </a:xfrm>
          <a:prstGeom prst="rightArrow">
            <a:avLst>
              <a:gd name="adj1" fmla="val 54759"/>
              <a:gd name="adj2" fmla="val 84524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3200400" y="5181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کاهش دانش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6781800" y="34290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اطمینان کامل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04139" name="Text Box 11"/>
          <p:cNvSpPr txBox="1">
            <a:spLocks noChangeArrowheads="1"/>
          </p:cNvSpPr>
          <p:nvPr/>
        </p:nvSpPr>
        <p:spPr bwMode="auto">
          <a:xfrm>
            <a:off x="0" y="34290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عدم اطمینان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مهم ترین معیارهای تصمیم گیری در شرایط عدم اطمینان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8610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حداکثر حداکثر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حداکثر حداقل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احتمالات مساوی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4- واقعگرایی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5- حداقل حداکثر غبن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10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معیار خوش بینانه ای است و تصمیم گیرنده تصور می کند که همه گزینه ها بیشترین بازدهی خود را خواهند داشت ، لذا سعی می کند از بین بهترها ، بهترین را انتخاب نماید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0618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معیار حداکثر حداکثر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8610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به معیار بد بینانه معروف است و تصمیم گیرنده ، ابتدا بدترین ( حداقل ترین ) حالت هر گزینه را انتخاب و سپس از بین آنها بهترین ( بازدهی حداکثر ) را بر می گزیند 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07206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معیار حداکثر حداقل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10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معیار شانس حالات مختلف طبیعت را یکسان فرض کرده و بدین سبب بدنبال گزینه ای می گردد که متوسط بازده آن از بقیه گزینه ها بیشتر باشد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0822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معیار احتمالات مساوی ( لاپلاس )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10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بر اساس این معیار یک تصمیم گیرنده منطقی نه زیاد خوش بین و نه زیاد بد بین است و سعی می کند تعادلی بین معیارهای خوشبنیانه و بد بنیانه ایجاد نماید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0925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معیار واقع گرایی ( هورتیز )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برای این درس ، کلیه فصل های هشتگانه جلد اول و فصل 18 جلد دوم کتاب به استثناء برخی حذفیات در نظر گرفته شده است  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6151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1981200" y="476250"/>
            <a:ext cx="5143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چارچوب کلی درس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اگر بین اسامی ایجاد شده یا طبقات حاصله ناشی از مقیاس بندی اسمی یک نوع رابطه هم وجود داشته باشد پژوهشگران از مقیاس ترتیبی استفاده می نمایند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337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مقیاس ترتیبی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76200" y="3062288"/>
            <a:ext cx="89154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= معیار واقع گرایی گزینه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i</a:t>
            </a: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(حداقل بازده گزینه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i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)(</a:t>
            </a:r>
            <a:r>
              <a:rPr lang="el-GR" sz="4400" i="1">
                <a:latin typeface="Monotype Corsiva" pitchFamily="66" charset="0"/>
                <a:cs typeface="B Mitra" pitchFamily="2" charset="-78"/>
              </a:rPr>
              <a:t>α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-1) + (حداکثر بازده گزینه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i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) </a:t>
            </a:r>
            <a:r>
              <a:rPr lang="el-GR" sz="4400" i="1">
                <a:latin typeface="Monotype Corsiva" pitchFamily="66" charset="0"/>
                <a:cs typeface="B Mitra" pitchFamily="2" charset="-78"/>
              </a:rPr>
              <a:t>α</a:t>
            </a:r>
          </a:p>
        </p:txBody>
      </p:sp>
      <p:sp>
        <p:nvSpPr>
          <p:cNvPr id="31027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فرمول معیار واقع گرایی هر گزینه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10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جدولی بنام « جدول غبن » تشکیل و حداکثر هر سطر را مشخص می کنیم سپس حداقل آنها را تعیین و گزینه متناظر با آن را انتخاب می نماییم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1130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معیارحداقل حداکثر غبن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10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صورتی که تصمیم گیرنده بتواند احتمال وقوع حالات مختلف طبیعت را برای مسأله تصمیم ، تعیین کند ، تصمیم گیری از نوع ریسک خواهد بود</a:t>
            </a:r>
            <a:endParaRPr lang="el-GR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123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تصمیم گیری در شرایط ریسک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10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a-IR" sz="4400" i="1">
                <a:latin typeface="Monotype Corsiva" pitchFamily="66" charset="0"/>
                <a:cs typeface="B Mitra" pitchFamily="2" charset="-78"/>
              </a:rPr>
              <a:t>مهم ترین معیار در این شرایط ، « معیار ارزش پولی مورد انتظار » یا همان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EMV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است . ارزش پولی مورد انتظار همان امید ریاضی بازده است</a:t>
            </a:r>
            <a:endParaRPr lang="en-US"/>
          </a:p>
        </p:txBody>
      </p:sp>
      <p:sp>
        <p:nvSpPr>
          <p:cNvPr id="31334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معیار تصمیم گیری در شرایط ریسک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304800" y="2743200"/>
            <a:ext cx="8610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a-IR" sz="4400" i="1">
                <a:latin typeface="Monotype Corsiva" pitchFamily="66" charset="0"/>
                <a:cs typeface="B Mitra" pitchFamily="2" charset="-78"/>
              </a:rPr>
              <a:t>زمانی استفاده می شود که در مسأله ای باید تصمیمات « پیچیده » و « متوالی » اتخاذ شود و در آن از معیار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EMV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نمادهایی مثل دایره و مربع استفاده می شود</a:t>
            </a:r>
            <a:endParaRPr lang="en-US"/>
          </a:p>
        </p:txBody>
      </p:sp>
      <p:sp>
        <p:nvSpPr>
          <p:cNvPr id="31437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447800" y="381000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درخت تصمیم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10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a-IR" sz="4400" i="1">
                <a:latin typeface="Monotype Corsiva" pitchFamily="66" charset="0"/>
                <a:cs typeface="B Mitra" pitchFamily="2" charset="-78"/>
              </a:rPr>
              <a:t>در اغلب موارد تصمیم گیرنده ، موقع استفاده از معیار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EMV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، درباره بازده ها و احتمالات نامطمئن است ، لذا از تحلیل حساسیت برای تعیین دامنه مطلوب برای بهترین گزینه استفاده می کند</a:t>
            </a:r>
            <a:endParaRPr lang="en-US"/>
          </a:p>
        </p:txBody>
      </p:sp>
      <p:sp>
        <p:nvSpPr>
          <p:cNvPr id="3153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تحلیل حساسیت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304800" y="2987675"/>
            <a:ext cx="8610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i="1">
                <a:latin typeface="Monotype Corsiva" pitchFamily="66" charset="0"/>
                <a:cs typeface="B Mitra" pitchFamily="2" charset="-78"/>
              </a:rPr>
              <a:t>EVPI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بازده مورد انتظار است اگر اطلاعات کامل ، قبل از اخذ تصمیم موجود باشند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316426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8077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ارزش مورد انتظار با اطلاعات کامل ( </a:t>
            </a:r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EVPI )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cs typeface="B Mitr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8610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sz="4400" i="1">
                <a:latin typeface="Monotype Corsiva" pitchFamily="66" charset="0"/>
                <a:cs typeface="B Mitra" pitchFamily="2" charset="-78"/>
              </a:rPr>
              <a:t>تفاوت بین ارزش مورد انتظار با اطلاعات کامل و ارزش مورد انتظار بهترین گزینه است ، بعبارتی :</a:t>
            </a:r>
          </a:p>
          <a:p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 algn="l"/>
            <a:r>
              <a:rPr lang="en-US" sz="3600" i="1">
                <a:latin typeface="Monotype Corsiva" pitchFamily="66" charset="0"/>
                <a:cs typeface="B Mitra" pitchFamily="2" charset="-78"/>
              </a:rPr>
              <a:t> EVPI - EMV</a:t>
            </a:r>
            <a:r>
              <a:rPr lang="fa-IR" sz="3600" i="1">
                <a:latin typeface="Monotype Corsiva" pitchFamily="66" charset="0"/>
                <a:cs typeface="B Mitra" pitchFamily="2" charset="-78"/>
              </a:rPr>
              <a:t>= ارزش مورد انتظار اطلاعات کامل</a:t>
            </a:r>
          </a:p>
          <a:p>
            <a:endParaRPr lang="en-US"/>
          </a:p>
        </p:txBody>
      </p:sp>
      <p:sp>
        <p:nvSpPr>
          <p:cNvPr id="31744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807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ارزش مورد انتظار اطلاعات کامل</a:t>
            </a:r>
          </a:p>
        </p:txBody>
      </p:sp>
      <p:graphicFrame>
        <p:nvGraphicFramePr>
          <p:cNvPr id="317447" name="Object 7"/>
          <p:cNvGraphicFramePr>
            <a:graphicFrameLocks noChangeAspect="1"/>
          </p:cNvGraphicFramePr>
          <p:nvPr/>
        </p:nvGraphicFramePr>
        <p:xfrm>
          <a:off x="6858000" y="4267200"/>
          <a:ext cx="923925" cy="914400"/>
        </p:xfrm>
        <a:graphic>
          <a:graphicData uri="http://schemas.openxmlformats.org/presentationml/2006/ole">
            <p:oleObj spid="_x0000_s317447" name="Equation" r:id="rId4" imgW="291960" imgH="291960" progId="Equation.3">
              <p:embed/>
            </p:oleObj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اگر در مقیاس ترتیبی ، فاصله بین اعداد یا طبقات از یک نظم خاصی پیروی نماید ( فواصل یکسان باشند) محققان از مقیاس فاصله ای برای اندازه گیری متغیرها استفاده می نمایند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3482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مقیاس فاصله ای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مقیاسی است که علاوه بر داشتن همه خصوصیات مقیاس فاصله ای ، دارای نقطه صفر واقعی نیز هست ، مثل پوند و گرم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35847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مقیاس نسبی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جدول مقادیر مقیاس های چهارگانه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295400" y="1828800"/>
            <a:ext cx="647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1295400" y="2971800"/>
            <a:ext cx="647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1295400" y="5791200"/>
            <a:ext cx="647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6400800" y="1828800"/>
            <a:ext cx="1371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477000" y="2438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نوع مقیاس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324600" y="18288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مراتب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334000" y="2133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ترتیب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810000" y="2133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فواصل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667000" y="1828800"/>
            <a:ext cx="1295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مبدأ صفر</a:t>
            </a:r>
          </a:p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قراردادی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295400" y="1828800"/>
            <a:ext cx="1295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مبدأ صفر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مطلق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477000" y="3195638"/>
            <a:ext cx="12954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اسمی</a:t>
            </a:r>
          </a:p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رتبه ای</a:t>
            </a:r>
          </a:p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فاصله ای</a:t>
            </a:r>
          </a:p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نسبتی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181600" y="3214688"/>
            <a:ext cx="12954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دارد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038600" y="3200400"/>
            <a:ext cx="1295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دارد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743200" y="3200400"/>
            <a:ext cx="1295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دارد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1219200" y="3195638"/>
            <a:ext cx="12954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ندارد</a:t>
            </a:r>
          </a:p>
          <a:p>
            <a:pPr algn="ctr"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دارد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6400800" y="1828800"/>
            <a:ext cx="0" cy="396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1295400" y="1828800"/>
            <a:ext cx="0" cy="396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7772400" y="1828800"/>
            <a:ext cx="0" cy="396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فرضیه حدسی است زیرکانه در مورد رابطه بین دو یا چند متغیر که بصورت دقیق و روشن بیان شده و پس از آزمایش ، صحت یا سقم آن مشخص می شود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3789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819400" y="476250"/>
            <a:ext cx="3505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81534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1- واضح و بدون ابهام 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2- بیان در قالب جملات خبری 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3- قابل تبیین ( علت یابی )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4- توضیح دهنده رابطه مورد انتظار بین متغیرها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5- قابل آزمون بودن ( آزمون پذیری )</a:t>
            </a:r>
            <a:endParaRPr lang="en-US" sz="4000" i="1">
              <a:cs typeface="B Mitra" pitchFamily="2" charset="-78"/>
            </a:endParaRPr>
          </a:p>
        </p:txBody>
      </p:sp>
      <p:sp>
        <p:nvSpPr>
          <p:cNvPr id="3891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924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ویژگی های یک فرضیه خوب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1534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1- توصیفی                    6- همبستگی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2- استنباطی                   7- تجربی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3- تک متغیره                 8- با گروه های جور شده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4- دو متغیره                   9- با گروه های مستقل</a:t>
            </a:r>
          </a:p>
          <a:p>
            <a:pPr>
              <a:spcBef>
                <a:spcPct val="50000"/>
              </a:spcBef>
            </a:pPr>
            <a:r>
              <a:rPr lang="fa-IR" sz="4000" i="1">
                <a:cs typeface="B Mitra" pitchFamily="2" charset="-78"/>
              </a:rPr>
              <a:t>5- چند متغیره                10- پارامتریک  </a:t>
            </a:r>
            <a:r>
              <a:rPr lang="en-US" sz="4000" i="1">
                <a:cs typeface="B Mitra" pitchFamily="2" charset="-78"/>
              </a:rPr>
              <a:t>      </a:t>
            </a:r>
          </a:p>
          <a:p>
            <a:pPr>
              <a:spcBef>
                <a:spcPct val="50000"/>
              </a:spcBef>
            </a:pPr>
            <a:r>
              <a:rPr lang="en-US" sz="4000" i="1">
                <a:cs typeface="B Mitra" pitchFamily="2" charset="-78"/>
              </a:rPr>
              <a:t> </a:t>
            </a:r>
            <a:r>
              <a:rPr lang="fa-IR" sz="4000" i="1">
                <a:cs typeface="B Mitra" pitchFamily="2" charset="-78"/>
              </a:rPr>
              <a:t>           </a:t>
            </a:r>
            <a:r>
              <a:rPr lang="en-US" sz="4000" i="1">
                <a:cs typeface="B Mitra" pitchFamily="2" charset="-78"/>
              </a:rPr>
              <a:t>         </a:t>
            </a:r>
            <a:r>
              <a:rPr lang="fa-IR" sz="4000" i="1">
                <a:cs typeface="B Mitra" pitchFamily="2" charset="-78"/>
              </a:rPr>
              <a:t>          11- ناپارامتریک</a:t>
            </a:r>
            <a:endParaRPr lang="en-US" sz="4000" i="1">
              <a:cs typeface="B Mitra" pitchFamily="2" charset="-78"/>
            </a:endParaRPr>
          </a:p>
        </p:txBody>
      </p:sp>
      <p:sp>
        <p:nvSpPr>
          <p:cNvPr id="3994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69342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فرضیه های پژوهشی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فرضیه ای است که در مورد کل جامعه آماری تدوین شده بعبارتی ادعایی را در مورد کل جامعه آماری بیان می نماید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4096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 توصیفی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به فرضیه ای اطلاق می شود که در مورد یک نمونه انتخابی از کل جامعه آماری تدوین شود و صحت و سقم آن تحت تأثیر خطای نمونه گیری باشد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4198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 استنباطی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فرضیه هایی که به ظاهر دارای دو متغیر بوده (مستقل و وابسته) ولی فرضیه مستقل آن خودش از چند متغیر دیگر تشکیل شده است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4301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 های چند متغیره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آشنایی با مفاهیم پایه ای علم آمار و ضرورت بکارگیری فنون و تکنیک های آن در دانش مدیریت به منظور اداره بهتر سازمان ها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717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429000" y="1847850"/>
            <a:ext cx="2333625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کلیات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6819900" y="228600"/>
            <a:ext cx="21717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6600" b="1" kern="10" spc="-66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C73E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998F92"/>
                  </a:outerShdw>
                </a:effectLst>
                <a:cs typeface="B Mitra"/>
              </a:rPr>
              <a:t>فصل اوّل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animBg="1"/>
      <p:bldP spid="717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به فرضیه ای گفته می شود که پژوهشگر هیچ کنترلی بر روی متغیرهای مستقل و وابسته آن ندارد ، چرا که اتفاق قبلاً رخ داده و دیگر قابل دستکاری نمی باشد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4403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 همبستگی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فرضیه ای است که محقق در آن بر روی هر دو متغیر کنترل دارد یعنی پدیده هنوز روی نداده و پژوهشگر می تواند متغیر مستقل را دستکاری نماید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4506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 تجربی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در این نوع فرضیه سازی ، پژوهشگران یک گروه نمونه دارند که در آن هر آزمون شونده را از لحاظ یک متغیر واحد دو بار اندازه گیری می کنند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4608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" y="476250"/>
            <a:ext cx="87630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 با گروه های جور شده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در این حالت ، محقق برای آزمون ، دو گروه دارد که هر کدام از آنها را از لحاظ یک متغیر واحد مشابه یک بار بطور جداگانه اندازه گیری می نماید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4710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914400" y="476250"/>
            <a:ext cx="72390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 با گروه های مستقل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فرضیه هایی هستند که در آنها از متغیرهای نسبی یا فاصله ای استفاده شده و توزیع جامعه (و یا نمونه ) نرمال می باشد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4813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 های پارامتریک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فرضیه هایی هستند که متغیرهای موجود در آنها دارای مقیاس اسمی یا رتبه ای می باشند یا این که بر اساس شواهد موجود ، محققان نمی توانند فرض نرمال بودن جامعه ( نمونه ) را بپذیرند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491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09600" y="476250"/>
            <a:ext cx="78486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فرضیه های ناپارامتریک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هدف این فصل آشناسازی دانشجویان با پارامترهای مرکزی و پراکندگی در جوامع کوچک ( 20≥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 می باشد</a:t>
            </a:r>
            <a:endParaRPr lang="fa-IR" sz="4400" i="1">
              <a:latin typeface="Monotype Corsiva" pitchFamily="66" charset="0"/>
            </a:endParaRPr>
          </a:p>
        </p:txBody>
      </p:sp>
      <p:sp>
        <p:nvSpPr>
          <p:cNvPr id="5018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04800" y="1847850"/>
            <a:ext cx="85344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مطالعه توصیفی داده های طبقه بندی نشده</a:t>
            </a:r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6477000" y="228600"/>
            <a:ext cx="25146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6600" b="1" kern="10" spc="-66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C73E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998F92"/>
                  </a:outerShdw>
                </a:effectLst>
                <a:cs typeface="B Mitra"/>
              </a:rPr>
              <a:t>فصل دوّم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 animBg="1"/>
      <p:bldP spid="5018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اعدادی هستند که به منظور بیان کمی توزیع اندازه ها از آن استفاده می شود . این شاخص ها توصیف کننده مجموعه داده ها می باشند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5120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شاخص های عددی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به هر معیار عددی که معرف مرکز مجموعه داده ها باشد ، پارامتر مرکزی اطلاق می شود یعنی همان مقدار نماینده ای که مشاهدات در اطراف آن توزیع شده اند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5222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پارامتر مرکزی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57200" y="1908175"/>
            <a:ext cx="81534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1- میـانگین ؛ شامـل میانـگین حسـابی ، میانگین پیراسـته ، میانگین هندسـی ، میانگین هارمـونیـک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2- مد ( نما )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3- چارکها ؛ شامل چارک اول ، چارک دوم ، چارک سوم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5325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04800" y="476250"/>
            <a:ext cx="8458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مهمترین پارامترهای مرکزی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روش علمی است که برای جمع آوری ، تلخیص ، تجزیه و تحلیل ، تفسیر و بطور کلی برای مطالعه و بررسی مشاهدات بکار گرفته می شود  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81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981200" y="476250"/>
            <a:ext cx="5143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تعریف آمار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به نقطه تعادل یا مرکز ثقل توزیع ، در داده هایی که بصورت منظم بر روی یک محور ردیف شده باشند ، میانگین (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Mean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 اطلاق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5427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667000" y="476250"/>
            <a:ext cx="3733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میانگین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" y="2363788"/>
            <a:ext cx="81534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این میانگین از تقسیم مجموع مشاهدات بر تعداد آنها بدست می آید</a:t>
            </a:r>
          </a:p>
          <a:p>
            <a:pPr>
              <a:spcBef>
                <a:spcPct val="50000"/>
              </a:spcBef>
            </a:pPr>
            <a:endParaRPr lang="fa-IR" sz="4400" i="1"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فرمول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5530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333500" y="476250"/>
            <a:ext cx="64389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میانگین حسابی ساده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990600" y="3598863"/>
          <a:ext cx="3581400" cy="2725737"/>
        </p:xfrm>
        <a:graphic>
          <a:graphicData uri="http://schemas.openxmlformats.org/presentationml/2006/ole">
            <p:oleObj spid="_x0000_s55302" name="Equation" r:id="rId4" imgW="812447" imgH="622030" progId="Equation.3">
              <p:embed/>
            </p:oleObj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هر یک از مشاهدات دارای تکرار باشند ، در این صورت تعداد تکرارها بعنوان وزن مشاهدات تلقی شده و آنها را با        نشان می دهند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563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76250"/>
            <a:ext cx="8153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میانگین حسابی موزون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4191000" y="3962400"/>
          <a:ext cx="790575" cy="876300"/>
        </p:xfrm>
        <a:graphic>
          <a:graphicData uri="http://schemas.openxmlformats.org/presentationml/2006/ole">
            <p:oleObj spid="_x0000_s56326" name="Equation" r:id="rId4" imgW="228501" imgH="253890" progId="Equation.3">
              <p:embed/>
            </p:oleObj>
          </a:graphicData>
        </a:graphic>
      </p:graphicFrame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57351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533400" y="247650"/>
            <a:ext cx="8153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میانگین حسابی موزون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609600" y="2079625"/>
          <a:ext cx="8001000" cy="3330575"/>
        </p:xfrm>
        <a:graphic>
          <a:graphicData uri="http://schemas.openxmlformats.org/presentationml/2006/ole">
            <p:oleObj spid="_x0000_s57352" name="Equation" r:id="rId4" imgW="1841500" imgH="863600" progId="Equation.3">
              <p:embed/>
            </p:oleObj>
          </a:graphicData>
        </a:graphic>
      </p:graphicFrame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4919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از این میانگین زمانی استفاده می شود که در توزیع مشاهدات ، تعداد اندکی از آنها ، با بقیه داده ها همخوانی و تجانس نداشته باشد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5837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828800" y="476250"/>
            <a:ext cx="5486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میانگین پیراسته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1534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مرتب کردن صعودی داده 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حذف تمام مشاهدات کوچکتر از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LN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%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پایین و بزرگتر از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%LN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بالا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محاسبه میانگین برای باقیمانده مشاهدات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5939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" y="476250"/>
            <a:ext cx="8763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طرز بدست آوردن میانگین پیراسته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این میانگین بجای حذف کامل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%LN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ها ، مقادیر بالا و پایین آن بجای مقادیر حذف شده مورد استفاده قرار می گیرند و از تعداد داده ها کاسته نمی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042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019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میانگین وینزوری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از این میانگین برای محاسبه اندازه های نسبی همانند نسبت ها ، در صدها ، شاخص ها و نرخ های رشد استفاده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144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66800" y="476250"/>
            <a:ext cx="6934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میانگین هندسی ساده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200" y="2149475"/>
            <a:ext cx="815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میانگین هندسی یک رشته عدد همانند    ،     ، . . . ،      برابر است با ریشه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ام حاصلضرب آن اعداد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246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81000" y="476250"/>
            <a:ext cx="8305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میانگین هندسی ساده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2133600" y="2309813"/>
          <a:ext cx="590550" cy="509587"/>
        </p:xfrm>
        <a:graphic>
          <a:graphicData uri="http://schemas.openxmlformats.org/presentationml/2006/ole">
            <p:oleObj spid="_x0000_s62470" name="Equation" r:id="rId4" imgW="279279" imgH="241195" progId="Equation.3">
              <p:embed/>
            </p:oleObj>
          </a:graphicData>
        </a:graphic>
      </p:graphicFrame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1447800" y="2295525"/>
          <a:ext cx="638175" cy="523875"/>
        </p:xfrm>
        <a:graphic>
          <a:graphicData uri="http://schemas.openxmlformats.org/presentationml/2006/ole">
            <p:oleObj spid="_x0000_s62473" name="Equation" r:id="rId5" imgW="291973" imgH="241195" progId="Equation.3">
              <p:embed/>
            </p:oleObj>
          </a:graphicData>
        </a:graphic>
      </p:graphicFrame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7734300" y="2895600"/>
          <a:ext cx="723900" cy="549275"/>
        </p:xfrm>
        <a:graphic>
          <a:graphicData uri="http://schemas.openxmlformats.org/presentationml/2006/ole">
            <p:oleObj spid="_x0000_s62476" name="Equation" r:id="rId6" imgW="317225" imgH="241091" progId="Equation.3">
              <p:embed/>
            </p:oleObj>
          </a:graphicData>
        </a:graphic>
      </p:graphicFrame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62479" name="Object 15"/>
          <p:cNvGraphicFramePr>
            <a:graphicFrameLocks noChangeAspect="1"/>
          </p:cNvGraphicFramePr>
          <p:nvPr/>
        </p:nvGraphicFramePr>
        <p:xfrm>
          <a:off x="228600" y="3429000"/>
          <a:ext cx="8686800" cy="1692275"/>
        </p:xfrm>
        <a:graphic>
          <a:graphicData uri="http://schemas.openxmlformats.org/presentationml/2006/ole">
            <p:oleObj spid="_x0000_s62479" name="Equation" r:id="rId7" imgW="2057400" imgH="381000" progId="Equation.3">
              <p:embed/>
            </p:oleObj>
          </a:graphicData>
        </a:graphic>
      </p:graphicFrame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57200" y="2133600"/>
            <a:ext cx="8153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داده ها در میانگین هندسی دارای وزن باشند ، از این نوع میانگین استفاده می شود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فرمول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3496" name="WordArt 8" descr="Paper bag"/>
          <p:cNvSpPr>
            <a:spLocks noChangeArrowheads="1" noChangeShapeType="1" noTextEdit="1"/>
          </p:cNvSpPr>
          <p:nvPr/>
        </p:nvSpPr>
        <p:spPr bwMode="auto">
          <a:xfrm>
            <a:off x="1066800" y="476250"/>
            <a:ext cx="6934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میانگین هندسی موزون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228600" y="4267200"/>
          <a:ext cx="8839200" cy="1600200"/>
        </p:xfrm>
        <a:graphic>
          <a:graphicData uri="http://schemas.openxmlformats.org/presentationml/2006/ole">
            <p:oleObj spid="_x0000_s63497" name="Equation" r:id="rId4" imgW="2311400" imgH="393700" progId="Equation.3">
              <p:embed/>
            </p:oleObj>
          </a:graphicData>
        </a:graphic>
      </p:graphicFrame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411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1- برای تبدیل داده ها به اطلاعات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2- برای بررسی صحت و سقم فرضیات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3- برای تعیین اعتبار و پایایی تحقیقات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922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8600" y="476250"/>
            <a:ext cx="87630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از فنون آماری در مدیریت برای چه مقاصدی استفاده می شود ؟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از این نوع ، برای محاسبه میانگین مشاهداتی استفاده می شود که از مقیاس های ترکیبی همانند « کیلو در ساعت » یا « دور در ثانیه » برخوردار هستند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451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66800" y="476250"/>
            <a:ext cx="6934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میانگین هارمونیک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153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میانگین برای چند اندازه یا مقدار برابر است با عکس میانگین حسابی معکوس آن اندازه 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فرمول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554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81000" y="476250"/>
            <a:ext cx="8229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میانگین هارمونیک ساده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609600" y="4114800"/>
          <a:ext cx="8001000" cy="2286000"/>
        </p:xfrm>
        <a:graphic>
          <a:graphicData uri="http://schemas.openxmlformats.org/presentationml/2006/ole">
            <p:oleObj spid="_x0000_s65545" name="Equation" r:id="rId4" imgW="2057400" imgH="660400" progId="Equation.3">
              <p:embed/>
            </p:oleObj>
          </a:graphicData>
        </a:graphic>
      </p:graphicFrame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>
            <p:ph/>
          </p:nvPr>
        </p:nvGraphicFramePr>
        <p:xfrm>
          <a:off x="798513" y="3886200"/>
          <a:ext cx="7392987" cy="2420938"/>
        </p:xfrm>
        <a:graphic>
          <a:graphicData uri="http://schemas.openxmlformats.org/presentationml/2006/ole">
            <p:oleObj spid="_x0000_s66564" name="Equation" r:id="rId3" imgW="2171700" imgH="711200" progId="Equation.3">
              <p:embed/>
            </p:oleObj>
          </a:graphicData>
        </a:graphic>
      </p:graphicFrame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81000" y="1752600"/>
            <a:ext cx="8229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صورت تکرار داده ها ( وزن داشتن آنها ) از فرمول زیر استفاده می شود :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6567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381000" y="476250"/>
            <a:ext cx="8229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cs typeface="B Mitra"/>
              </a:rPr>
              <a:t>میانگین هارمونیک موزون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به مقداری گفته می شود که در میان سایر مقادیر توزیع ، بیشترین تکرار را داشته باشد ، مد را با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Mo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نشان می دهند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758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362200" y="476250"/>
            <a:ext cx="4343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مد ( نما 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جامعه آماری به چهار قسمت مساوی تقسیم شود ، به هر یک از قسمت ها یک چارک گفته می شود و آنها را با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Q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نشان می دهند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861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971800" y="476250"/>
            <a:ext cx="3124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چارک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8600" y="2789238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    : مقداری که 25% مشاهدات ، پایین تر از آن است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    : مقداری که 50% مشاهدات ، پایین تر از آن است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    : مقداری که 75% مشاهدات ، پایین تر از آن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6963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66800" y="476250"/>
            <a:ext cx="6934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انواع چارک ها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8153400" y="2571750"/>
          <a:ext cx="838200" cy="1009650"/>
        </p:xfrm>
        <a:graphic>
          <a:graphicData uri="http://schemas.openxmlformats.org/presentationml/2006/ole">
            <p:oleObj spid="_x0000_s69638" name="Equation" r:id="rId4" imgW="241195" imgH="291973" progId="Equation.3">
              <p:embed/>
            </p:oleObj>
          </a:graphicData>
        </a:graphic>
      </p:graphicFrame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8105775" y="3581400"/>
          <a:ext cx="885825" cy="1009650"/>
        </p:xfrm>
        <a:graphic>
          <a:graphicData uri="http://schemas.openxmlformats.org/presentationml/2006/ole">
            <p:oleObj spid="_x0000_s69641" name="Equation" r:id="rId5" imgW="253890" imgH="291973" progId="Equation.3">
              <p:embed/>
            </p:oleObj>
          </a:graphicData>
        </a:graphic>
      </p:graphicFrame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69644" name="Object 12"/>
          <p:cNvGraphicFramePr>
            <a:graphicFrameLocks noChangeAspect="1"/>
          </p:cNvGraphicFramePr>
          <p:nvPr/>
        </p:nvGraphicFramePr>
        <p:xfrm>
          <a:off x="8077200" y="4629150"/>
          <a:ext cx="885825" cy="1009650"/>
        </p:xfrm>
        <a:graphic>
          <a:graphicData uri="http://schemas.openxmlformats.org/presentationml/2006/ole">
            <p:oleObj spid="_x0000_s69644" name="Equation" r:id="rId6" imgW="253890" imgH="291973" progId="Equation.3">
              <p:embed/>
            </p:oleObj>
          </a:graphicData>
        </a:graphic>
      </p:graphicFrame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57200" y="1801813"/>
            <a:ext cx="81534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مرتب نمودن صعودی داده 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کد گذاری کردن آنها از 1 تا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پیدا نمودن محل چارک مورد نظر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4- تعیین نمودن مقدار چارک مورد نظر به کمک محل چارک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70664" name="WordArt 8" descr="Paper bag"/>
          <p:cNvSpPr>
            <a:spLocks noChangeArrowheads="1" noChangeShapeType="1" noTextEdit="1"/>
          </p:cNvSpPr>
          <p:nvPr/>
        </p:nvSpPr>
        <p:spPr bwMode="auto">
          <a:xfrm>
            <a:off x="1219200" y="476250"/>
            <a:ext cx="67056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نحوه محاسبه چارکها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57200" y="4267200"/>
            <a:ext cx="8153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چارک مورد نظر   1و2و3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a=</a:t>
            </a: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تعداد مشاهدات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N= </a:t>
            </a:r>
          </a:p>
        </p:txBody>
      </p:sp>
      <p:sp>
        <p:nvSpPr>
          <p:cNvPr id="7168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8600" y="476250"/>
            <a:ext cx="86106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تعیین محل چارک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2747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533400" y="1981200"/>
          <a:ext cx="4648200" cy="1851025"/>
        </p:xfrm>
        <a:graphic>
          <a:graphicData uri="http://schemas.openxmlformats.org/presentationml/2006/ole">
            <p:oleObj spid="_x0000_s71686" name="Equation" r:id="rId4" imgW="1016000" imgH="393700" progId="Equation.3">
              <p:embed/>
            </p:oleObj>
          </a:graphicData>
        </a:graphic>
      </p:graphicFrame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411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شاخص هایی هستند که متوسط میزان دوری و نزدیکی داده های توزیع را نسبت به میانگین شان نشان می دهند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7270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پارامترهای پراکندگی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3820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کمک به توصیف واقعی تر یک سری از داده 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کمک به قابلیت مقایسه دو یا چند سری از داده ها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7373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04800" y="476250"/>
            <a:ext cx="83820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محاسن پارامترهای پراکندگی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جامعه بزرگترین مجموعه از موجودات است که در یک زمان معین ، مطلوب ما قرار می گیرند مثل جامعه فرهنگیان ایران و . . . 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024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981200" y="476250"/>
            <a:ext cx="5143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تعریف جامعه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53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دامنه تغییرات                    5- انحراف معیار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دامنه میان چارکی               6- نیمه واریانس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3- انحراف متوسط از میانگین      7- ضریب پراکندگی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4- واریانس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747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533400" y="476250"/>
            <a:ext cx="8077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شاخص های پراکندگی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1534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ساده ترین شاخص پراکندگی است و با کم کردن کوچکترین مشاهده از بزرگترین آنها در یک سری توزیع بدست می آید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فرمول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7578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505200" y="476250"/>
            <a:ext cx="43434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دامنه تغییرات</a:t>
            </a:r>
          </a:p>
        </p:txBody>
      </p:sp>
      <p:sp>
        <p:nvSpPr>
          <p:cNvPr id="75782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19050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Monotype Corsiva"/>
              </a:rPr>
              <a:t>( R )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Monotype Corsiva"/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957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914400" y="4330700"/>
          <a:ext cx="6248400" cy="1079500"/>
        </p:xfrm>
        <a:graphic>
          <a:graphicData uri="http://schemas.openxmlformats.org/presentationml/2006/ole">
            <p:oleObj spid="_x0000_s75786" name="Equation" r:id="rId4" imgW="1765080" imgH="304560" progId="Equation.3">
              <p:embed/>
            </p:oleObj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شاخص ، پراکندگی داده ها را در فاصله چارک اول و چارک سوم نشان می دهد و کاری به مقادیر کوچکتر از       و بزرگتر       ندارد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7680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276600" y="476250"/>
            <a:ext cx="5029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دامنه میان چارکی</a:t>
            </a:r>
          </a:p>
        </p:txBody>
      </p:sp>
      <p:sp>
        <p:nvSpPr>
          <p:cNvPr id="76806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22860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Monotype Corsiva"/>
              </a:rPr>
              <a:t>( IQR )</a:t>
            </a:r>
            <a:endParaRPr lang="fa-IR" sz="7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Monotype Corsiva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4914900" y="4191000"/>
          <a:ext cx="647700" cy="781050"/>
        </p:xfrm>
        <a:graphic>
          <a:graphicData uri="http://schemas.openxmlformats.org/presentationml/2006/ole">
            <p:oleObj spid="_x0000_s76807" name="Equation" r:id="rId4" imgW="241195" imgH="291973" progId="Equation.3">
              <p:embed/>
            </p:oleObj>
          </a:graphicData>
        </a:graphic>
      </p:graphicFrame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6810" name="Object 10"/>
          <p:cNvGraphicFramePr>
            <a:graphicFrameLocks noChangeAspect="1"/>
          </p:cNvGraphicFramePr>
          <p:nvPr/>
        </p:nvGraphicFramePr>
        <p:xfrm>
          <a:off x="2819400" y="4191000"/>
          <a:ext cx="668338" cy="762000"/>
        </p:xfrm>
        <a:graphic>
          <a:graphicData uri="http://schemas.openxmlformats.org/presentationml/2006/ole">
            <p:oleObj spid="_x0000_s76810" name="Equation" r:id="rId5" imgW="253890" imgH="291973" progId="Equation.3">
              <p:embed/>
            </p:oleObj>
          </a:graphicData>
        </a:graphic>
      </p:graphicFrame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534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برای محاسبه این شاخص ، کافیست که مقادیر     و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     را بدست آورده و از هم کم کنیم .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7782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دامنه میان چارکی</a:t>
            </a:r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762000" y="2419350"/>
          <a:ext cx="647700" cy="781050"/>
        </p:xfrm>
        <a:graphic>
          <a:graphicData uri="http://schemas.openxmlformats.org/presentationml/2006/ole">
            <p:oleObj spid="_x0000_s77832" name="Equation" r:id="rId4" imgW="241195" imgH="291973" progId="Equation.3">
              <p:embed/>
            </p:oleObj>
          </a:graphicData>
        </a:graphic>
      </p:graphicFrame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7924800" y="3352800"/>
          <a:ext cx="668338" cy="762000"/>
        </p:xfrm>
        <a:graphic>
          <a:graphicData uri="http://schemas.openxmlformats.org/presentationml/2006/ole">
            <p:oleObj spid="_x0000_s77833" name="Equation" r:id="rId5" imgW="253890" imgH="291973" progId="Equation.3">
              <p:embed/>
            </p:oleObj>
          </a:graphicData>
        </a:graphic>
      </p:graphicFrame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7834" name="Object 10"/>
          <p:cNvGraphicFramePr>
            <a:graphicFrameLocks noChangeAspect="1"/>
          </p:cNvGraphicFramePr>
          <p:nvPr/>
        </p:nvGraphicFramePr>
        <p:xfrm>
          <a:off x="533400" y="4343400"/>
          <a:ext cx="5581650" cy="1633538"/>
        </p:xfrm>
        <a:graphic>
          <a:graphicData uri="http://schemas.openxmlformats.org/presentationml/2006/ole">
            <p:oleObj spid="_x0000_s77834" name="Equation" r:id="rId6" imgW="990170" imgH="291973" progId="Equation.3">
              <p:embed/>
            </p:oleObj>
          </a:graphicData>
        </a:graphic>
      </p:graphicFrame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28600" y="2209800"/>
            <a:ext cx="8686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برای بدست آوردن این شاخص ، که به انحراف چارکی نیز معروف است ، کافیست ، مقدار دامنه میان چارکی را بر عدد 2 تقسیم نماییم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7885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نیمه میان چارکی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476250" y="3781425"/>
          <a:ext cx="4781550" cy="2054225"/>
        </p:xfrm>
        <a:graphic>
          <a:graphicData uri="http://schemas.openxmlformats.org/presentationml/2006/ole">
            <p:oleObj spid="_x0000_s78854" name="Equation" r:id="rId4" imgW="1091726" imgH="469696" progId="Equation.3">
              <p:embed/>
            </p:oleObj>
          </a:graphicData>
        </a:graphic>
      </p:graphicFrame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4243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83820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استفاده از میانه بعنوان بهترین شاخص مرکزی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استفاده از انحراف چارکی بعنوان بهترین شاخص پراکندگی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7987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04800" y="476250"/>
            <a:ext cx="83820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شاخص های مناسب برای توزیع های نا متقارن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شاخـص از تقسیم مجموع قدر مطلـق انحـرافات تک تک مشاهدات از میانگین شان بر تعداد مشاهدات بدست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8090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04800" y="476250"/>
            <a:ext cx="83820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انحراف متوسط از میانگین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561975" y="3886200"/>
          <a:ext cx="5915025" cy="2308225"/>
        </p:xfrm>
        <a:graphic>
          <a:graphicData uri="http://schemas.openxmlformats.org/presentationml/2006/ole">
            <p:oleObj spid="_x0000_s80902" name="Equation" r:id="rId4" imgW="1459866" imgH="571252" progId="Equation.3">
              <p:embed/>
            </p:oleObj>
          </a:graphicData>
        </a:graphic>
      </p:graphicFrame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441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57200" y="2286000"/>
            <a:ext cx="8382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محاسن : در نظر گرفتن تغییرات کل داده ها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معایب : 1- نشان ندادن تأثیر انحرافات بزرگ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          2- بی بهره بودن از بعضی از خواص مطلوب میانگین حسابی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8192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429000" y="476250"/>
            <a:ext cx="5257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محاسن و معایب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533400" y="304800"/>
          <a:ext cx="2819400" cy="1473200"/>
        </p:xfrm>
        <a:graphic>
          <a:graphicData uri="http://schemas.openxmlformats.org/presentationml/2006/ole">
            <p:oleObj spid="_x0000_s81926" name="Equation" r:id="rId4" imgW="482400" imgH="253800" progId="Equation.3">
              <p:embed/>
            </p:oleObj>
          </a:graphicData>
        </a:graphic>
      </p:graphicFrame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28600" y="2209800"/>
            <a:ext cx="86868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این شاخص پراکندگی ، بر خلاف شاخص انحراف متوسط از میانگین بجای قدر مطلق از مجذور (توان 2) انحرافات استفاده می شود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فرمول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8294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09800" y="476250"/>
            <a:ext cx="46482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واریانس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446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990600" y="4378325"/>
          <a:ext cx="4533900" cy="1870075"/>
        </p:xfrm>
        <a:graphic>
          <a:graphicData uri="http://schemas.openxmlformats.org/presentationml/2006/ole">
            <p:oleObj spid="_x0000_s82953" name="Equation" r:id="rId4" imgW="1447560" imgH="596880" progId="Equation.3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این شاخص به منظور برطرف کردن عیوب شاخص های قبلی است یعنی همان نشان ندادن تأثیر انحراف بزرگ توسط          و افزایش دادن تأثیر این انحراف توسط 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8397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828800" y="476250"/>
            <a:ext cx="55626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انحراف معیار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91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3886200" y="3848100"/>
          <a:ext cx="1295400" cy="784225"/>
        </p:xfrm>
        <a:graphic>
          <a:graphicData uri="http://schemas.openxmlformats.org/presentationml/2006/ole">
            <p:oleObj spid="_x0000_s83977" name="Equation" r:id="rId4" imgW="482400" imgH="253800" progId="Equation.3">
              <p:embed/>
            </p:oleObj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/>
        </p:nvGraphicFramePr>
        <p:xfrm>
          <a:off x="2405063" y="4383088"/>
          <a:ext cx="795337" cy="874712"/>
        </p:xfrm>
        <a:graphic>
          <a:graphicData uri="http://schemas.openxmlformats.org/presentationml/2006/ole">
            <p:oleObj spid="_x0000_s83978" name="Equation" r:id="rId5" imgW="25380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8153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تعدادی از عناصر مطلوب مورد نظر که حداقل دارای یک صفت مشخصه باشند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126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981200" y="476250"/>
            <a:ext cx="5143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جامعه آماری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68580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انحراف معیار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452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76200" y="3429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b="1" i="1">
                <a:cs typeface="B Mitra" pitchFamily="2" charset="-78"/>
              </a:rPr>
              <a:t>و یا</a:t>
            </a:r>
            <a:endParaRPr lang="en-US" sz="4400" b="1" i="1">
              <a:cs typeface="B Mitra" pitchFamily="2" charset="-78"/>
            </a:endParaRPr>
          </a:p>
        </p:txBody>
      </p:sp>
      <p:graphicFrame>
        <p:nvGraphicFramePr>
          <p:cNvPr id="85004" name="Object 12"/>
          <p:cNvGraphicFramePr>
            <a:graphicFrameLocks noChangeAspect="1"/>
          </p:cNvGraphicFramePr>
          <p:nvPr/>
        </p:nvGraphicFramePr>
        <p:xfrm>
          <a:off x="685800" y="1524000"/>
          <a:ext cx="3810000" cy="1614488"/>
        </p:xfrm>
        <a:graphic>
          <a:graphicData uri="http://schemas.openxmlformats.org/presentationml/2006/ole">
            <p:oleObj spid="_x0000_s85004" name="Equation" r:id="rId4" imgW="736560" imgH="317160" progId="Equation.3">
              <p:embed/>
            </p:oleObj>
          </a:graphicData>
        </a:graphic>
      </p:graphicFrame>
      <p:graphicFrame>
        <p:nvGraphicFramePr>
          <p:cNvPr id="85005" name="Object 13"/>
          <p:cNvGraphicFramePr>
            <a:graphicFrameLocks noChangeAspect="1"/>
          </p:cNvGraphicFramePr>
          <p:nvPr/>
        </p:nvGraphicFramePr>
        <p:xfrm>
          <a:off x="914400" y="3505200"/>
          <a:ext cx="5562600" cy="2306638"/>
        </p:xfrm>
        <a:graphic>
          <a:graphicData uri="http://schemas.openxmlformats.org/presentationml/2006/ole">
            <p:oleObj spid="_x0000_s85005" name="Equation" r:id="rId5" imgW="1523880" imgH="634680" progId="Equation.3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اگر تمام مشاهدات با عدد ثابت     جمع شوند ، واریانس جدید تغییر نمی کند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اگر تمام مشاهدات ، به عدد ثابت     ضرب شوند ، واریانس جدید     برابر افزایش می یابد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8602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905000" y="476250"/>
            <a:ext cx="54102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خواص واریانس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6096000" y="4724400"/>
          <a:ext cx="503238" cy="685800"/>
        </p:xfrm>
        <a:graphic>
          <a:graphicData uri="http://schemas.openxmlformats.org/presentationml/2006/ole">
            <p:oleObj spid="_x0000_s86022" name="Equation" r:id="rId4" imgW="203112" imgH="279279" progId="Equation.3">
              <p:embed/>
            </p:oleObj>
          </a:graphicData>
        </a:graphic>
      </p:graphicFrame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0" y="3910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6025" name="Object 9"/>
          <p:cNvGraphicFramePr>
            <a:graphicFrameLocks noChangeAspect="1"/>
          </p:cNvGraphicFramePr>
          <p:nvPr/>
        </p:nvGraphicFramePr>
        <p:xfrm>
          <a:off x="2686050" y="4114800"/>
          <a:ext cx="438150" cy="609600"/>
        </p:xfrm>
        <a:graphic>
          <a:graphicData uri="http://schemas.openxmlformats.org/presentationml/2006/ole">
            <p:oleObj spid="_x0000_s86025" name="Equation" r:id="rId5" imgW="126725" imgH="177415" progId="Equation.3">
              <p:embed/>
            </p:oleObj>
          </a:graphicData>
        </a:graphic>
      </p:graphicFrame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6028" name="Object 12"/>
          <p:cNvGraphicFramePr>
            <a:graphicFrameLocks noChangeAspect="1"/>
          </p:cNvGraphicFramePr>
          <p:nvPr/>
        </p:nvGraphicFramePr>
        <p:xfrm>
          <a:off x="2990850" y="2438400"/>
          <a:ext cx="438150" cy="609600"/>
        </p:xfrm>
        <a:graphic>
          <a:graphicData uri="http://schemas.openxmlformats.org/presentationml/2006/ole">
            <p:oleObj spid="_x0000_s86028" name="Equation" r:id="rId6" imgW="126725" imgH="177415" progId="Equation.3">
              <p:embed/>
            </p:oleObj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54102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نیمه واریانس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8382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یعنی متوسط مجذور مقادیر نامطلوب</a:t>
            </a:r>
          </a:p>
          <a:p>
            <a:pPr algn="l">
              <a:spcBef>
                <a:spcPct val="50000"/>
              </a:spcBef>
            </a:pPr>
            <a:endParaRPr lang="fa-IR" sz="4000" i="1">
              <a:latin typeface="Monotype Corsiva" pitchFamily="66" charset="0"/>
              <a:cs typeface="B Mitra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تعداد مشاهدات جامعه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N=</a:t>
            </a:r>
            <a:endParaRPr lang="fa-IR" sz="4000" i="1">
              <a:latin typeface="Monotype Corsiva" pitchFamily="66" charset="0"/>
              <a:cs typeface="B Mitra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تعداد مقادیر نامطلوب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K=</a:t>
            </a:r>
            <a:endParaRPr lang="fa-IR" sz="4000" i="1">
              <a:latin typeface="Monotype Corsiva" pitchFamily="66" charset="0"/>
              <a:cs typeface="B Mitra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میانگین کل مشاهدات =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    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304800" y="5867400"/>
          <a:ext cx="733425" cy="762000"/>
        </p:xfrm>
        <a:graphic>
          <a:graphicData uri="http://schemas.openxmlformats.org/presentationml/2006/ole">
            <p:oleObj spid="_x0000_s87046" name="Equation" r:id="rId4" imgW="279279" imgH="291973" progId="Equation.3">
              <p:embed/>
            </p:oleObj>
          </a:graphicData>
        </a:graphic>
      </p:graphicFrame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1312863" y="1447800"/>
          <a:ext cx="2649537" cy="1962150"/>
        </p:xfrm>
        <a:graphic>
          <a:graphicData uri="http://schemas.openxmlformats.org/presentationml/2006/ole">
            <p:oleObj spid="_x0000_s87049" name="Equation" r:id="rId5" imgW="1143000" imgH="850680" progId="Equation.3">
              <p:embed/>
            </p:oleObj>
          </a:graphicData>
        </a:graphic>
      </p:graphicFrame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0" y="4900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0" y="23622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S.V=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در داده های مربوط به سود و در آمد مقادیر کوچک تر از میانگین و در داده های مربوط به زیان و هزینه مقادیر بزرگتر از میانگین ، نامطلوب قلمداد می شوند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8806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مقادیر نامطلوب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457200" y="1954213"/>
            <a:ext cx="81534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ضریب پراکندگی یکی از معیارهای پراکندگی نسبی است که با فرمول زیر بیان می شود</a:t>
            </a:r>
          </a:p>
          <a:p>
            <a:pPr>
              <a:spcBef>
                <a:spcPct val="50000"/>
              </a:spcBef>
            </a:pPr>
            <a:endParaRPr lang="fa-IR" sz="4400" i="1">
              <a:latin typeface="Monotype Corsiva" pitchFamily="66" charset="0"/>
              <a:cs typeface="B Mitra" pitchFamily="2" charset="-78"/>
            </a:endParaRPr>
          </a:p>
          <a:p>
            <a:pPr algn="l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انحراف معیار مشاهدات =  </a:t>
            </a:r>
          </a:p>
          <a:p>
            <a:pPr algn="l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میانگین مشاهدات =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8909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ضریب پراکندگی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4329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2990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9100" name="Object 12"/>
          <p:cNvGraphicFramePr>
            <a:graphicFrameLocks noChangeAspect="1"/>
          </p:cNvGraphicFramePr>
          <p:nvPr/>
        </p:nvGraphicFramePr>
        <p:xfrm>
          <a:off x="-50800" y="5638800"/>
          <a:ext cx="660400" cy="685800"/>
        </p:xfrm>
        <a:graphic>
          <a:graphicData uri="http://schemas.openxmlformats.org/presentationml/2006/ole">
            <p:oleObj spid="_x0000_s89100" name="Equation" r:id="rId4" imgW="279279" imgH="291973" progId="Equation.3">
              <p:embed/>
            </p:oleObj>
          </a:graphicData>
        </a:graphic>
      </p:graphicFrame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89103" name="Object 15"/>
          <p:cNvGraphicFramePr>
            <a:graphicFrameLocks noChangeAspect="1"/>
          </p:cNvGraphicFramePr>
          <p:nvPr/>
        </p:nvGraphicFramePr>
        <p:xfrm>
          <a:off x="152400" y="2743200"/>
          <a:ext cx="2133600" cy="1457325"/>
        </p:xfrm>
        <a:graphic>
          <a:graphicData uri="http://schemas.openxmlformats.org/presentationml/2006/ole">
            <p:oleObj spid="_x0000_s89103" name="Equation" r:id="rId5" imgW="736560" imgH="507960" progId="Equation.3">
              <p:embed/>
            </p:oleObj>
          </a:graphicData>
        </a:graphic>
      </p:graphicFrame>
      <p:graphicFrame>
        <p:nvGraphicFramePr>
          <p:cNvPr id="89104" name="Object 16"/>
          <p:cNvGraphicFramePr>
            <a:graphicFrameLocks noChangeAspect="1"/>
          </p:cNvGraphicFramePr>
          <p:nvPr/>
        </p:nvGraphicFramePr>
        <p:xfrm>
          <a:off x="0" y="4699000"/>
          <a:ext cx="609600" cy="609600"/>
        </p:xfrm>
        <a:graphic>
          <a:graphicData uri="http://schemas.openxmlformats.org/presentationml/2006/ole">
            <p:oleObj spid="_x0000_s89104" name="Equation" r:id="rId6" imgW="253800" imgH="253800" progId="Equation.3">
              <p:embed/>
            </p:oleObj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1534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برای مقایسه دو جامعه در مواردی که :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مقیاس ها یکسان نیستند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مقیاس یکسان ولی تفاوت زیادی در بزرگی مشاهدات وجود دارد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واریانسهای جوامع یکسان ولی میانگین هایشان متفاوت است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9011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8001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کاربردهای ضریب پراکندگی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7200" y="33528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هدف این فصل آشنایی دانشجویان با طبقه بندی و سازماندهی مشاهدات و استفاده از نمودارهای مختلف برای توصیف داده هاست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9114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81000" y="1847850"/>
            <a:ext cx="83058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طبقه بندی و توصیف هندسی مشاهدات جامعه</a:t>
            </a:r>
          </a:p>
        </p:txBody>
      </p:sp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6324600" y="228600"/>
            <a:ext cx="2667000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6600" b="1" kern="10" spc="-66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C73E6"/>
                    </a:gs>
                    <a:gs pos="100000">
                      <a:schemeClr val="tx2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998F92"/>
                  </a:outerShdw>
                </a:effectLst>
                <a:cs typeface="B Mitra"/>
              </a:rPr>
              <a:t>فصل سوّم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 animBg="1"/>
      <p:bldP spid="9114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یعنی جدول مرتب و خلاصه شده از داده ها و مشاهدات که تکرار وقوع هر داده ها در آن مشخص شده است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9216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توزیع فراوانی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153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مرتب کردن داده ها و محاسبه دامنه تغییرات ( 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R</a:t>
            </a:r>
            <a:r>
              <a:rPr lang="fa-IR" sz="4000" i="1">
                <a:latin typeface="Monotype Corsiva" pitchFamily="66" charset="0"/>
                <a:cs typeface="B Mitra" pitchFamily="2" charset="-78"/>
              </a:rPr>
              <a:t> )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مشخص کردن تعداد طبقات (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K</a:t>
            </a:r>
            <a:r>
              <a:rPr lang="fa-IR" sz="4000" i="1">
                <a:latin typeface="Monotype Corsiva" pitchFamily="66" charset="0"/>
                <a:cs typeface="B Mitra" pitchFamily="2" charset="-78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3- محاسبه نمودن فاصله طبقات (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I</a:t>
            </a:r>
            <a:r>
              <a:rPr lang="fa-IR" sz="4000" i="1">
                <a:latin typeface="Monotype Corsiva" pitchFamily="66" charset="0"/>
                <a:cs typeface="B Mitra" pitchFamily="2" charset="-78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4- سازماندهی طبقات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9318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مراحل طبقه بندی داده ها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8153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فرمول تجربی استورجس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روش تقریبی</a:t>
            </a:r>
          </a:p>
          <a:p>
            <a:pPr>
              <a:spcBef>
                <a:spcPct val="50000"/>
              </a:spcBef>
            </a:pPr>
            <a:endParaRPr lang="fa-IR" sz="4000" i="1">
              <a:latin typeface="Monotype Corsiva" pitchFamily="66" charset="0"/>
              <a:cs typeface="B Mitra" pitchFamily="2" charset="-78"/>
            </a:endParaRPr>
          </a:p>
          <a:p>
            <a:pPr algn="ctr"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( </a:t>
            </a:r>
            <a:r>
              <a:rPr lang="en-US" sz="4000" i="1">
                <a:latin typeface="Monotype Corsiva" pitchFamily="66" charset="0"/>
                <a:cs typeface="B Mitra" pitchFamily="2" charset="-78"/>
              </a:rPr>
              <a:t>N</a:t>
            </a:r>
            <a:r>
              <a:rPr lang="fa-IR" sz="4000" i="1">
                <a:latin typeface="Monotype Corsiva" pitchFamily="66" charset="0"/>
                <a:cs typeface="B Mitra" pitchFamily="2" charset="-78"/>
              </a:rPr>
              <a:t> تعداد مشاهدات می باشد )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9421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8600" y="476250"/>
            <a:ext cx="86106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های محاسبه تعداد طبقات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228600" y="2286000"/>
          <a:ext cx="4038600" cy="1646238"/>
        </p:xfrm>
        <a:graphic>
          <a:graphicData uri="http://schemas.openxmlformats.org/presentationml/2006/ole">
            <p:oleObj spid="_x0000_s94214" name="Equation" r:id="rId4" imgW="1244600" imgH="457200" progId="Equation.3">
              <p:embed/>
            </p:oleObj>
          </a:graphicData>
        </a:graphic>
      </p:graphicFrame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0" y="4291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2789238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cs typeface="B Mitra" pitchFamily="2" charset="-78"/>
              </a:rPr>
              <a:t>صفتی است که بین همه عناصر جامعه آماری مشترک و متمایز کننده جامعه آماری از سایر جوامع باشد</a:t>
            </a:r>
            <a:endParaRPr lang="en-US" sz="4400" i="1">
              <a:cs typeface="B Mitra" pitchFamily="2" charset="-78"/>
            </a:endParaRPr>
          </a:p>
        </p:txBody>
      </p:sp>
      <p:sp>
        <p:nvSpPr>
          <p:cNvPr id="1229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981200" y="476250"/>
            <a:ext cx="51435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صفت مشخصه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57200" y="216535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فاصله طبقات از تقسیم مقدار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R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( دامنه تغییرات ) بر مقدار محـاسبه شـده برای تعـداد طـبقـات (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K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) به شکل زیر بدست می آید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9523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تعیین فاصله طبقات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609600" y="3505200"/>
          <a:ext cx="2590800" cy="2406650"/>
        </p:xfrm>
        <a:graphic>
          <a:graphicData uri="http://schemas.openxmlformats.org/presentationml/2006/ole">
            <p:oleObj spid="_x0000_s95238" name="Equation" r:id="rId4" imgW="418918" imgH="393529" progId="Equation.3">
              <p:embed/>
            </p:oleObj>
          </a:graphicData>
        </a:graphic>
      </p:graphicFrame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4171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پس از مشخص شدن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K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و </a:t>
            </a:r>
            <a:r>
              <a:rPr lang="en-US" sz="4400" i="1">
                <a:latin typeface="Monotype Corsiva" pitchFamily="66" charset="0"/>
                <a:cs typeface="B Mitra" pitchFamily="2" charset="-78"/>
              </a:rPr>
              <a:t>I</a:t>
            </a:r>
            <a:r>
              <a:rPr lang="fa-IR" sz="4400" i="1">
                <a:latin typeface="Monotype Corsiva" pitchFamily="66" charset="0"/>
                <a:cs typeface="B Mitra" pitchFamily="2" charset="-78"/>
              </a:rPr>
              <a:t> سازماندهی یعنی تعیین نوع جدول و شیوه طبقه بندی داده ها شروع می شود که این بستگی به نوع داده های جمع آوری شده دارد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9626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سازماندهی داده ها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57200" y="2498725"/>
            <a:ext cx="8153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1- طبقه بندی پیوسته : برای داده های اعشاری ، یعنی مساوی بودن طول ، عرض و فاصله طبقات </a:t>
            </a:r>
          </a:p>
          <a:p>
            <a:pPr>
              <a:spcBef>
                <a:spcPct val="50000"/>
              </a:spcBef>
            </a:pPr>
            <a:r>
              <a:rPr lang="fa-IR" sz="4000" i="1">
                <a:latin typeface="Monotype Corsiva" pitchFamily="66" charset="0"/>
                <a:cs typeface="B Mitra" pitchFamily="2" charset="-78"/>
              </a:rPr>
              <a:t>2- طبقه بندی گسسته : برای داده های غیر اعشاری ، یعنی برابر نبودن طول و عرض طبقات</a:t>
            </a:r>
            <a:endParaRPr lang="en-US" sz="40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9728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انواع طبقه بندی داده ها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57200" y="1828800"/>
            <a:ext cx="81534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1- تقریب 1/0 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2- تقریب 5/0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3- تقریب 1 ( واحد )</a:t>
            </a:r>
          </a:p>
          <a:p>
            <a:pPr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تقریب ، اختلاف طول و عرض طبقات یا فاصله بین حد بالای یک طبقه با حد پایین طبقه بعدی است .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98309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04800" y="476250"/>
            <a:ext cx="84582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مهم ترین تقریب ها در طبقه بندی گسسته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تعریف مشاهدات گسسته بصورت فاصله طبقات بی معناست لذا برای تشکیل توزیع فراوانی آنها کافیست یک ستون برای مشاهدات و ستون دیگری برای فراوانی آنها تنظیم شود 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9933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طبقه بندی مشاهدات ناپیوسته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چنانچه در جدول طبقه بندی داده ها بجای فراوانی مطلق (      ) از فراوانی نسبی (      ) استفاده شود ، به آن توزیع فراوانی نسبی گویند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003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توزیع فراوانی نسبی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2971800" y="3429000"/>
          <a:ext cx="657225" cy="838200"/>
        </p:xfrm>
        <a:graphic>
          <a:graphicData uri="http://schemas.openxmlformats.org/presentationml/2006/ole">
            <p:oleObj spid="_x0000_s100358" name="Equation" r:id="rId4" imgW="228501" imgH="291973" progId="Equation.3">
              <p:embed/>
            </p:oleObj>
          </a:graphicData>
        </a:graphic>
      </p:graphicFrame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0" y="398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6629400" y="3505200"/>
          <a:ext cx="685800" cy="685800"/>
        </p:xfrm>
        <a:graphic>
          <a:graphicData uri="http://schemas.openxmlformats.org/presentationml/2006/ole">
            <p:oleObj spid="_x0000_s100361" name="Equation" r:id="rId5" imgW="241195" imgH="241195" progId="Equation.3">
              <p:embed/>
            </p:oleObj>
          </a:graphicData>
        </a:graphic>
      </p:graphicFrame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0" y="388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فرمول فراوانی نسبی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2490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a-IR"/>
          </a:p>
        </p:txBody>
      </p:sp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6858000" y="2905125"/>
          <a:ext cx="2133600" cy="1666875"/>
        </p:xfrm>
        <a:graphic>
          <a:graphicData uri="http://schemas.openxmlformats.org/presentationml/2006/ole">
            <p:oleObj spid="_x0000_s101382" name="Equation" r:id="rId4" imgW="634725" imgH="495085" progId="Equation.3">
              <p:embed/>
            </p:oleObj>
          </a:graphicData>
        </a:graphic>
      </p:graphicFrame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76200" y="2819400"/>
            <a:ext cx="6096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     فراوانی مطلق آن طبقه</a:t>
            </a:r>
          </a:p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                                           = فراوانی نسبی هر طبقه                         </a:t>
            </a:r>
          </a:p>
          <a:p>
            <a:pPr>
              <a:spcBef>
                <a:spcPct val="50000"/>
              </a:spcBef>
            </a:pPr>
            <a:r>
              <a:rPr lang="fa-IR" sz="2800" i="1">
                <a:cs typeface="B Mitra" pitchFamily="2" charset="-78"/>
              </a:rPr>
              <a:t>تعداد کل مشاهدات (فراوانی ها)</a:t>
            </a:r>
            <a:endParaRPr lang="en-US" sz="2800" i="1">
              <a:cs typeface="B Mitra" pitchFamily="2" charset="-78"/>
            </a:endParaRPr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2819400" y="37338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6400800" y="3733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57200" y="28194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به کمک این فراوانی می توان در صد تراکم داده ها را در هر طبقه مشخص نمود بعبارتی از       جهت یافتن محل تمرکز داده ها استفاده می شود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02405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143000" y="476250"/>
            <a:ext cx="67818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cs typeface="B Mitra"/>
              </a:rPr>
              <a:t>کاربرد فراوانی نسبی</a:t>
            </a:r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1676400" y="3429000"/>
          <a:ext cx="657225" cy="838200"/>
        </p:xfrm>
        <a:graphic>
          <a:graphicData uri="http://schemas.openxmlformats.org/presentationml/2006/ole">
            <p:oleObj spid="_x0000_s102406" name="Equation" r:id="rId4" imgW="228501" imgH="291973" progId="Equation.3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457200" y="476250"/>
            <a:ext cx="8229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فرمول محاسبه نماینده یا متوسط طبقات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52400" y="2743200"/>
            <a:ext cx="89154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3200" i="1">
                <a:cs typeface="B Mitra" pitchFamily="2" charset="-78"/>
              </a:rPr>
              <a:t>     (حد بالا + حد پایین ) طبقه مورد نظر</a:t>
            </a:r>
          </a:p>
          <a:p>
            <a:pPr>
              <a:spcBef>
                <a:spcPct val="50000"/>
              </a:spcBef>
            </a:pPr>
            <a:r>
              <a:rPr lang="fa-IR" sz="3200" i="1">
                <a:cs typeface="B Mitra" pitchFamily="2" charset="-78"/>
              </a:rPr>
              <a:t>                                                         = متوسط یا نماینده هر طبقه                         </a:t>
            </a:r>
          </a:p>
          <a:p>
            <a:pPr>
              <a:spcBef>
                <a:spcPct val="50000"/>
              </a:spcBef>
            </a:pPr>
            <a:r>
              <a:rPr lang="fa-IR" sz="3200" i="1">
                <a:cs typeface="B Mitra" pitchFamily="2" charset="-78"/>
              </a:rPr>
              <a:t>                        2  </a:t>
            </a:r>
            <a:endParaRPr lang="en-US" sz="3200" i="1">
              <a:cs typeface="B Mitra" pitchFamily="2" charset="-78"/>
            </a:endParaRP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962400" y="37338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1534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400" i="1">
                <a:latin typeface="Monotype Corsiva" pitchFamily="66" charset="0"/>
                <a:cs typeface="B Mitra" pitchFamily="2" charset="-78"/>
              </a:rPr>
              <a:t>اگر در جدول طبقه داده ها ، بجای فراوانی های مطلق و نسبی از فراوانی تجمعی استفاده شود ، به جدول بدست آمده ، توزیع فراوانی تجمعی گویند</a:t>
            </a:r>
            <a:endParaRPr lang="en-US" sz="4400" i="1">
              <a:latin typeface="Monotype Corsiva" pitchFamily="66" charset="0"/>
              <a:cs typeface="B Mitra" pitchFamily="2" charset="-78"/>
            </a:endParaRPr>
          </a:p>
        </p:txBody>
      </p:sp>
      <p:sp>
        <p:nvSpPr>
          <p:cNvPr id="10445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685800" y="457200"/>
            <a:ext cx="7772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B Mitra"/>
              </a:rPr>
              <a:t>توزیع فراوانی تجمعی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odir-Template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eModir-Template0</Template>
  <TotalTime>1778</TotalTime>
  <Words>8598</Words>
  <Application>Microsoft PowerPoint</Application>
  <PresentationFormat>On-screen Show (4:3)</PresentationFormat>
  <Paragraphs>937</Paragraphs>
  <Slides>307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307</vt:i4>
      </vt:variant>
    </vt:vector>
  </HeadingPairs>
  <TitlesOfParts>
    <vt:vector size="313" baseType="lpstr">
      <vt:lpstr>Arial</vt:lpstr>
      <vt:lpstr>B Mitra</vt:lpstr>
      <vt:lpstr>Monotype Corsiva</vt:lpstr>
      <vt:lpstr>Times New Roman</vt:lpstr>
      <vt:lpstr>eModir-Template0</vt:lpstr>
      <vt:lpstr>Microsoft Equation 3.0</vt:lpstr>
      <vt:lpstr> آمار و کاربرد آن در مدیریت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Slide 242</vt:lpstr>
      <vt:lpstr>Slide 243</vt:lpstr>
      <vt:lpstr>Slide 244</vt:lpstr>
      <vt:lpstr>Slide 245</vt:lpstr>
      <vt:lpstr>Slide 246</vt:lpstr>
      <vt:lpstr>Slide 247</vt:lpstr>
      <vt:lpstr>Slide 248</vt:lpstr>
      <vt:lpstr>Slide 249</vt:lpstr>
      <vt:lpstr>Slide 250</vt:lpstr>
      <vt:lpstr>Slide 251</vt:lpstr>
      <vt:lpstr>Slide 252</vt:lpstr>
      <vt:lpstr>Slide 253</vt:lpstr>
      <vt:lpstr>Slide 254</vt:lpstr>
      <vt:lpstr>Slide 255</vt:lpstr>
      <vt:lpstr>Slide 256</vt:lpstr>
      <vt:lpstr>Slide 257</vt:lpstr>
      <vt:lpstr>Slide 258</vt:lpstr>
      <vt:lpstr>Slide 259</vt:lpstr>
      <vt:lpstr>Slide 260</vt:lpstr>
      <vt:lpstr>Slide 261</vt:lpstr>
      <vt:lpstr>Slide 262</vt:lpstr>
      <vt:lpstr>Slide 263</vt:lpstr>
      <vt:lpstr>Slide 264</vt:lpstr>
      <vt:lpstr>Slide 265</vt:lpstr>
      <vt:lpstr>Slide 266</vt:lpstr>
      <vt:lpstr>Slide 267</vt:lpstr>
      <vt:lpstr>Slide 268</vt:lpstr>
      <vt:lpstr>Slide 269</vt:lpstr>
      <vt:lpstr>Slide 270</vt:lpstr>
      <vt:lpstr>Slide 271</vt:lpstr>
      <vt:lpstr>Slide 272</vt:lpstr>
      <vt:lpstr>Slide 273</vt:lpstr>
      <vt:lpstr>Slide 274</vt:lpstr>
      <vt:lpstr>Slide 275</vt:lpstr>
      <vt:lpstr>Slide 276</vt:lpstr>
      <vt:lpstr>Slide 277</vt:lpstr>
      <vt:lpstr>Slide 278</vt:lpstr>
      <vt:lpstr>Slide 279</vt:lpstr>
      <vt:lpstr>Slide 280</vt:lpstr>
      <vt:lpstr>Slide 281</vt:lpstr>
      <vt:lpstr>Slide 282</vt:lpstr>
      <vt:lpstr>Slide 283</vt:lpstr>
      <vt:lpstr>Slide 284</vt:lpstr>
      <vt:lpstr>Slide 285</vt:lpstr>
      <vt:lpstr>Slide 286</vt:lpstr>
      <vt:lpstr>Slide 287</vt:lpstr>
      <vt:lpstr>Slide 288</vt:lpstr>
      <vt:lpstr>Slide 289</vt:lpstr>
      <vt:lpstr>Slide 290</vt:lpstr>
      <vt:lpstr>Slide 291</vt:lpstr>
      <vt:lpstr>Slide 292</vt:lpstr>
      <vt:lpstr>Slide 293</vt:lpstr>
      <vt:lpstr>Slide 294</vt:lpstr>
      <vt:lpstr>Slide 295</vt:lpstr>
      <vt:lpstr>Slide 296</vt:lpstr>
      <vt:lpstr>Slide 297</vt:lpstr>
      <vt:lpstr>Slide 298</vt:lpstr>
      <vt:lpstr>Slide 299</vt:lpstr>
      <vt:lpstr>Slide 300</vt:lpstr>
      <vt:lpstr>Slide 301</vt:lpstr>
      <vt:lpstr>Slide 302</vt:lpstr>
      <vt:lpstr>Slide 303</vt:lpstr>
      <vt:lpstr>Slide 304</vt:lpstr>
      <vt:lpstr>Slide 305</vt:lpstr>
      <vt:lpstr>Slide 306</vt:lpstr>
      <vt:lpstr>Slide 307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eModir</dc:creator>
  <cp:lastModifiedBy>MRT</cp:lastModifiedBy>
  <cp:revision>13</cp:revision>
  <cp:lastPrinted>1601-01-01T00:00:00Z</cp:lastPrinted>
  <dcterms:created xsi:type="dcterms:W3CDTF">1601-01-01T00:00:00Z</dcterms:created>
  <dcterms:modified xsi:type="dcterms:W3CDTF">2009-10-18T13:30:05Z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