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7"/>
  </p:notesMasterIdLst>
  <p:sldIdLst>
    <p:sldId id="256" r:id="rId2"/>
    <p:sldId id="272" r:id="rId3"/>
    <p:sldId id="273" r:id="rId4"/>
    <p:sldId id="268" r:id="rId5"/>
    <p:sldId id="257" r:id="rId6"/>
    <p:sldId id="258" r:id="rId7"/>
    <p:sldId id="259" r:id="rId8"/>
    <p:sldId id="270" r:id="rId9"/>
    <p:sldId id="271" r:id="rId10"/>
    <p:sldId id="260" r:id="rId11"/>
    <p:sldId id="261" r:id="rId12"/>
    <p:sldId id="262" r:id="rId13"/>
    <p:sldId id="263" r:id="rId14"/>
    <p:sldId id="264" r:id="rId15"/>
    <p:sldId id="269" r:id="rId1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  <a:srgbClr val="CCCC00"/>
    <a:srgbClr val="0066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80" d="100"/>
          <a:sy n="80" d="100"/>
        </p:scale>
        <p:origin x="-1512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B38F933-3D5F-4C9B-8F34-6C950DDA893A}" type="datetimeFigureOut">
              <a:rPr lang="fa-IR" smtClean="0"/>
              <a:pPr/>
              <a:t>24/04/1438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BBBB6E6-3287-49C4-A354-F8E9DA9341E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737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BB6E6-3287-49C4-A354-F8E9DA9341EA}" type="slidenum">
              <a:rPr lang="fa-IR" smtClean="0"/>
              <a:pPr/>
              <a:t>10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379020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97DD2-6662-4B2A-870F-E4554CFEF5B7}" type="datetimeFigureOut">
              <a:rPr lang="fa-IR" smtClean="0"/>
              <a:pPr/>
              <a:t>24/04/1438</a:t>
            </a:fld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396D5E-DF12-4FED-8F4D-1EA0B0007DA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97DD2-6662-4B2A-870F-E4554CFEF5B7}" type="datetimeFigureOut">
              <a:rPr lang="fa-IR" smtClean="0"/>
              <a:pPr/>
              <a:t>24/04/1438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5E-DF12-4FED-8F4D-1EA0B0007DA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97DD2-6662-4B2A-870F-E4554CFEF5B7}" type="datetimeFigureOut">
              <a:rPr lang="fa-IR" smtClean="0"/>
              <a:pPr/>
              <a:t>24/04/1438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5E-DF12-4FED-8F4D-1EA0B0007DA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E597DD2-6662-4B2A-870F-E4554CFEF5B7}" type="datetimeFigureOut">
              <a:rPr lang="fa-IR" smtClean="0"/>
              <a:pPr/>
              <a:t>24/04/1438</a:t>
            </a:fld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6396D5E-DF12-4FED-8F4D-1EA0B0007DA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97DD2-6662-4B2A-870F-E4554CFEF5B7}" type="datetimeFigureOut">
              <a:rPr lang="fa-IR" smtClean="0"/>
              <a:pPr/>
              <a:t>24/04/1438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5E-DF12-4FED-8F4D-1EA0B0007DA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97DD2-6662-4B2A-870F-E4554CFEF5B7}" type="datetimeFigureOut">
              <a:rPr lang="fa-IR" smtClean="0"/>
              <a:pPr/>
              <a:t>24/04/1438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5E-DF12-4FED-8F4D-1EA0B0007DA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5E-DF12-4FED-8F4D-1EA0B0007DA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97DD2-6662-4B2A-870F-E4554CFEF5B7}" type="datetimeFigureOut">
              <a:rPr lang="fa-IR" smtClean="0"/>
              <a:pPr/>
              <a:t>24/04/1438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97DD2-6662-4B2A-870F-E4554CFEF5B7}" type="datetimeFigureOut">
              <a:rPr lang="fa-IR" smtClean="0"/>
              <a:pPr/>
              <a:t>24/04/1438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5E-DF12-4FED-8F4D-1EA0B0007DA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97DD2-6662-4B2A-870F-E4554CFEF5B7}" type="datetimeFigureOut">
              <a:rPr lang="fa-IR" smtClean="0"/>
              <a:pPr/>
              <a:t>24/04/1438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5E-DF12-4FED-8F4D-1EA0B0007DA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E597DD2-6662-4B2A-870F-E4554CFEF5B7}" type="datetimeFigureOut">
              <a:rPr lang="fa-IR" smtClean="0"/>
              <a:pPr/>
              <a:t>24/04/1438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396D5E-DF12-4FED-8F4D-1EA0B0007DA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97DD2-6662-4B2A-870F-E4554CFEF5B7}" type="datetimeFigureOut">
              <a:rPr lang="fa-IR" smtClean="0"/>
              <a:pPr/>
              <a:t>24/04/1438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396D5E-DF12-4FED-8F4D-1EA0B0007DA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597DD2-6662-4B2A-870F-E4554CFEF5B7}" type="datetimeFigureOut">
              <a:rPr lang="fa-IR" smtClean="0"/>
              <a:pPr/>
              <a:t>24/04/1438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6396D5E-DF12-4FED-8F4D-1EA0B0007DA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581400"/>
            <a:ext cx="8519864" cy="3041104"/>
          </a:xfrm>
        </p:spPr>
        <p:txBody>
          <a:bodyPr/>
          <a:lstStyle/>
          <a:p>
            <a:r>
              <a:rPr lang="fa-IR" sz="8000" b="1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بهداشت روان از دیدگاه امام حسین (ع)</a:t>
            </a:r>
            <a:endParaRPr lang="fa-IR" sz="8000" b="1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305800" cy="1981200"/>
          </a:xfrm>
        </p:spPr>
        <p:txBody>
          <a:bodyPr/>
          <a:lstStyle/>
          <a:p>
            <a:r>
              <a:rPr lang="fa-IR" sz="13800" b="1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به نام خدا</a:t>
            </a:r>
            <a:endParaRPr lang="fa-IR" sz="13800" b="1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347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628059"/>
            <a:ext cx="770485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آیه 160 سوره ی بقره که حضرت ابراهیم از خداوند سؤال می کند چگونه مردگان را زنده میکند 4 مرغ را بگیر و بکش و گوشت آنها را مخلوط بکن و بر سر 4 کوه قرار بده و آنها را فرا بخون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14801" y="2492896"/>
            <a:ext cx="7920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solidFill>
                  <a:srgbClr val="FFC000"/>
                </a:solidFill>
                <a:cs typeface="B Nazanin" panose="00000400000000000000" pitchFamily="2" charset="-78"/>
              </a:rPr>
              <a:t>شک</a:t>
            </a:r>
            <a:endParaRPr lang="fa-IR" b="1" dirty="0">
              <a:solidFill>
                <a:srgbClr val="FFC000"/>
              </a:solidFill>
              <a:cs typeface="B Nazanin" panose="00000400000000000000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7254761" y="2457630"/>
            <a:ext cx="360040" cy="26161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20841" y="2035771"/>
            <a:ext cx="28803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7030A0"/>
                </a:solidFill>
                <a:cs typeface="B Nazanin" panose="00000400000000000000" pitchFamily="2" charset="-78"/>
              </a:rPr>
              <a:t>حدس علمی برای یقین</a:t>
            </a:r>
            <a:endParaRPr lang="fa-IR" sz="2400" b="1" dirty="0">
              <a:solidFill>
                <a:srgbClr val="7030A0"/>
              </a:solidFill>
              <a:cs typeface="B Nazanin" panose="00000400000000000000" pitchFamily="2" charset="-78"/>
            </a:endParaRPr>
          </a:p>
        </p:txBody>
      </p:sp>
      <p:cxnSp>
        <p:nvCxnSpPr>
          <p:cNvPr id="10" name="Straight Connector 9"/>
          <p:cNvCxnSpPr>
            <a:stCxn id="5" idx="1"/>
          </p:cNvCxnSpPr>
          <p:nvPr/>
        </p:nvCxnSpPr>
        <p:spPr>
          <a:xfrm flipH="1">
            <a:off x="7254761" y="2754506"/>
            <a:ext cx="360040" cy="26161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81935" y="2768982"/>
            <a:ext cx="308044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7030A0"/>
                </a:solidFill>
                <a:cs typeface="B Nazanin" panose="00000400000000000000" pitchFamily="2" charset="-78"/>
              </a:rPr>
              <a:t>در سوره ی بقره خداوند </a:t>
            </a:r>
          </a:p>
          <a:p>
            <a:r>
              <a:rPr lang="fa-IR" sz="2000" b="1" dirty="0" smtClean="0">
                <a:solidFill>
                  <a:srgbClr val="7030A0"/>
                </a:solidFill>
                <a:cs typeface="B Nazanin" panose="00000400000000000000" pitchFamily="2" charset="-78"/>
              </a:rPr>
              <a:t>از ابراهیم سوال می کند</a:t>
            </a:r>
            <a:endParaRPr lang="fa-IR" sz="2000" b="1" dirty="0">
              <a:solidFill>
                <a:srgbClr val="7030A0"/>
              </a:solidFill>
              <a:cs typeface="B Nazanin" panose="00000400000000000000" pitchFamily="2" charset="-78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3861172" y="2768982"/>
            <a:ext cx="560164" cy="3684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47664" y="2483097"/>
            <a:ext cx="22322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B Nazanin" panose="00000400000000000000" pitchFamily="2" charset="-78"/>
              </a:rPr>
              <a:t>آیا یقین نداری</a:t>
            </a:r>
            <a:endParaRPr lang="fa-IR" b="1" dirty="0">
              <a:cs typeface="B Nazanin" panose="00000400000000000000" pitchFamily="2" charset="-78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3861172" y="3137401"/>
            <a:ext cx="56016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59632" y="3016116"/>
            <a:ext cx="25202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B Nazanin" panose="00000400000000000000" pitchFamily="2" charset="-78"/>
              </a:rPr>
              <a:t>مطمئنی – بله مطمئن هستم</a:t>
            </a:r>
            <a:endParaRPr lang="fa-IR" b="1" dirty="0">
              <a:cs typeface="B Nazanin" panose="00000400000000000000" pitchFamily="2" charset="-78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3981935" y="3137402"/>
            <a:ext cx="439401" cy="50762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24099" y="3497746"/>
            <a:ext cx="15214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B Nazanin" panose="00000400000000000000" pitchFamily="2" charset="-78"/>
              </a:rPr>
              <a:t>مشاهده علمی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32240" y="4821582"/>
            <a:ext cx="20162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003300"/>
                </a:solidFill>
                <a:cs typeface="B Nazanin" panose="00000400000000000000" pitchFamily="2" charset="-78"/>
              </a:rPr>
              <a:t>اخلاص در عملم</a:t>
            </a:r>
            <a:endParaRPr lang="fa-IR" sz="2400" b="1" dirty="0">
              <a:solidFill>
                <a:srgbClr val="003300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5364088" y="4509120"/>
            <a:ext cx="1440160" cy="201622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Oval 25"/>
          <p:cNvSpPr/>
          <p:nvPr/>
        </p:nvSpPr>
        <p:spPr>
          <a:xfrm>
            <a:off x="3779912" y="4509120"/>
            <a:ext cx="1440160" cy="201622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Oval 26"/>
          <p:cNvSpPr/>
          <p:nvPr/>
        </p:nvSpPr>
        <p:spPr>
          <a:xfrm>
            <a:off x="2195736" y="4509120"/>
            <a:ext cx="1440160" cy="201622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Oval 27"/>
          <p:cNvSpPr/>
          <p:nvPr/>
        </p:nvSpPr>
        <p:spPr>
          <a:xfrm>
            <a:off x="611560" y="4509120"/>
            <a:ext cx="1440160" cy="201622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30" name="Straight Connector 29"/>
          <p:cNvCxnSpPr/>
          <p:nvPr/>
        </p:nvCxnSpPr>
        <p:spPr>
          <a:xfrm>
            <a:off x="5506965" y="5177895"/>
            <a:ext cx="111647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965" y="5682396"/>
            <a:ext cx="131127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19" y="5068347"/>
            <a:ext cx="131127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823" y="5772043"/>
            <a:ext cx="131127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178" y="5050102"/>
            <a:ext cx="131127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647" y="5707419"/>
            <a:ext cx="131127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62" y="5068347"/>
            <a:ext cx="131127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02" y="5707418"/>
            <a:ext cx="131127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5336438" y="4712554"/>
            <a:ext cx="12593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رفتارخالص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28379" y="5323934"/>
            <a:ext cx="14736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رفتار نیمه خالص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22784" y="5877259"/>
            <a:ext cx="137571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رفتار نا خالص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38519" y="4712554"/>
            <a:ext cx="12165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رفتار هنجار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36434" y="5332566"/>
            <a:ext cx="148363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رفتار نیمه هنجار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42922" y="5992577"/>
            <a:ext cx="151216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رفتار نا هنجار</a:t>
            </a:r>
            <a:endParaRPr lang="fa-IR" sz="16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95736" y="4712554"/>
            <a:ext cx="125948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رفتار طبیعی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0178" y="5338087"/>
            <a:ext cx="1195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نیمه متعادل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5018" y="5885514"/>
            <a:ext cx="145790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بیمار شدید روان</a:t>
            </a:r>
            <a:endParaRPr lang="fa-IR" sz="16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4808563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شادی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0362" y="5225751"/>
            <a:ext cx="11521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افسردگی ضعیف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6084" y="5872082"/>
            <a:ext cx="117093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افسردگی شدید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299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08104" y="404664"/>
            <a:ext cx="31683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solidFill>
                  <a:srgbClr val="003300"/>
                </a:solidFill>
                <a:cs typeface="B Nazanin" panose="00000400000000000000" pitchFamily="2" charset="-78"/>
              </a:rPr>
              <a:t>روشنایی در چشمم</a:t>
            </a:r>
            <a:endParaRPr lang="fa-IR" sz="3600" b="1" dirty="0">
              <a:solidFill>
                <a:srgbClr val="003300"/>
              </a:solidFill>
              <a:cs typeface="B Nazanin" panose="00000400000000000000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6444208" y="2132856"/>
            <a:ext cx="1800200" cy="28083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Oval 5"/>
          <p:cNvSpPr/>
          <p:nvPr/>
        </p:nvSpPr>
        <p:spPr>
          <a:xfrm>
            <a:off x="4538898" y="2138432"/>
            <a:ext cx="1872208" cy="28083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>
            <a:off x="6588224" y="2996952"/>
            <a:ext cx="1512168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026" y="3933056"/>
            <a:ext cx="1706563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989" y="2869158"/>
            <a:ext cx="1706563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822" y="3933055"/>
            <a:ext cx="1706563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841006" y="2420888"/>
            <a:ext cx="8640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روشن</a:t>
            </a:r>
            <a:endParaRPr lang="fa-IR" sz="24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88223" y="3311755"/>
            <a:ext cx="1512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نیمه تاریک</a:t>
            </a:r>
            <a:endParaRPr lang="fa-IR" sz="24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12866" y="4188643"/>
            <a:ext cx="146288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تاریکی در چشم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68341" y="2420888"/>
            <a:ext cx="12133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دیدن کامل</a:t>
            </a:r>
            <a:endParaRPr lang="fa-IR" sz="20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38898" y="3311755"/>
            <a:ext cx="15427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نیمه دیدن</a:t>
            </a:r>
            <a:endParaRPr lang="fa-IR" sz="24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8898" y="4188643"/>
            <a:ext cx="165368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ندیدن هیچ چیز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3923928" y="2060848"/>
            <a:ext cx="944414" cy="2880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07704" y="1556792"/>
            <a:ext cx="1944216" cy="9233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b="1" dirty="0" smtClean="0">
                <a:cs typeface="B Nazanin" panose="00000400000000000000" pitchFamily="2" charset="-78"/>
              </a:rPr>
              <a:t>حافظه دیداری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اشراف نظری و علمی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خلاقیت</a:t>
            </a:r>
            <a:endParaRPr lang="fa-IR" b="1" dirty="0">
              <a:cs typeface="B Nazanin" panose="00000400000000000000" pitchFamily="2" charset="-78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2879812" y="2348881"/>
            <a:ext cx="252028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879812" y="2348881"/>
            <a:ext cx="0" cy="8640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55576" y="3212976"/>
            <a:ext cx="3096344" cy="9233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دیدن چیر هایی که دیگران نمی بینند</a:t>
            </a:r>
          </a:p>
          <a:p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ربط دادن چیزهای بی ربط</a:t>
            </a:r>
          </a:p>
          <a:p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مانند ماست وآینه</a:t>
            </a:r>
            <a:endParaRPr lang="fa-IR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53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6016" y="476672"/>
            <a:ext cx="403244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solidFill>
                  <a:srgbClr val="003300"/>
                </a:solidFill>
                <a:cs typeface="B Nazanin" panose="00000400000000000000" pitchFamily="2" charset="-78"/>
              </a:rPr>
              <a:t>بینایی در دینم</a:t>
            </a:r>
            <a:endParaRPr lang="fa-IR" sz="3600" b="1" dirty="0">
              <a:solidFill>
                <a:srgbClr val="003300"/>
              </a:solidFill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479640"/>
            <a:ext cx="20162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solidFill>
                  <a:srgbClr val="CCCC00"/>
                </a:solidFill>
                <a:cs typeface="B Nazanin" panose="00000400000000000000" pitchFamily="2" charset="-78"/>
              </a:rPr>
              <a:t>معرفی دین  </a:t>
            </a:r>
            <a:endParaRPr lang="fa-IR" sz="2800" b="1" dirty="0">
              <a:solidFill>
                <a:srgbClr val="CCCC0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384339"/>
            <a:ext cx="1848850" cy="14773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اخلاق حسنه است</a:t>
            </a:r>
          </a:p>
          <a:p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ازدواج دین است</a:t>
            </a:r>
          </a:p>
          <a:p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سخاوت دین است</a:t>
            </a:r>
          </a:p>
          <a:p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محبت دین است</a:t>
            </a:r>
          </a:p>
          <a:p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انسانیت دین است</a:t>
            </a:r>
            <a:endParaRPr lang="fa-IR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347864" y="799837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156176" y="2492896"/>
            <a:ext cx="2016224" cy="309634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1" name="Straight Connector 10"/>
          <p:cNvCxnSpPr/>
          <p:nvPr/>
        </p:nvCxnSpPr>
        <p:spPr>
          <a:xfrm>
            <a:off x="6300192" y="3429000"/>
            <a:ext cx="1762140" cy="557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594" y="4234135"/>
            <a:ext cx="1957387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660232" y="2708920"/>
            <a:ext cx="86409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بینا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17719" y="3680373"/>
            <a:ext cx="149313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نیمه بینا</a:t>
            </a:r>
            <a:endParaRPr lang="fa-IR" sz="32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67354" y="4645062"/>
            <a:ext cx="155475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نا بینا در دین</a:t>
            </a:r>
            <a:endParaRPr lang="fa-IR" sz="24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796136" y="5106727"/>
            <a:ext cx="571218" cy="4825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95936" y="5805264"/>
            <a:ext cx="26642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ابن ملجم مرادی و شمر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5183" y="2216477"/>
            <a:ext cx="4032448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اما علی (ع) می فرمایند : بینا</a:t>
            </a:r>
            <a:r>
              <a:rPr lang="fa-IR" sz="2400" b="1" dirty="0">
                <a:solidFill>
                  <a:srgbClr val="0070C0"/>
                </a:solidFill>
                <a:cs typeface="B Nazanin" panose="00000400000000000000" pitchFamily="2" charset="-78"/>
              </a:rPr>
              <a:t>، كسى است كه بشنود و بیندیشد، بنگرد و بینا شود و از عبرت ها بهره گیرد و راه هموار و آشكار را بپوید.</a:t>
            </a:r>
          </a:p>
        </p:txBody>
      </p:sp>
    </p:spTree>
    <p:extLst>
      <p:ext uri="{BB962C8B-B14F-4D97-AF65-F5344CB8AC3E}">
        <p14:creationId xmlns="" xmlns:p14="http://schemas.microsoft.com/office/powerpoint/2010/main" val="26107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64088" y="548680"/>
            <a:ext cx="321496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solidFill>
                  <a:srgbClr val="003300"/>
                </a:solidFill>
                <a:cs typeface="B Nazanin" panose="00000400000000000000" pitchFamily="2" charset="-78"/>
              </a:rPr>
              <a:t>بهره ام ده به اعضایم</a:t>
            </a:r>
            <a:endParaRPr lang="fa-IR" sz="3200" b="1" dirty="0">
              <a:solidFill>
                <a:srgbClr val="003300"/>
              </a:solidFill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548680"/>
            <a:ext cx="3168352" cy="120032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قو علی خدمتک جوارحی</a:t>
            </a:r>
          </a:p>
          <a:p>
            <a:r>
              <a:rPr lang="fa-IR" sz="24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خدایا بدنم را در راه خدمت </a:t>
            </a:r>
          </a:p>
          <a:p>
            <a:r>
              <a:rPr lang="fa-IR" sz="24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به خودت قوی گردان</a:t>
            </a:r>
            <a:endParaRPr lang="fa-IR" sz="2400" b="1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5148064" y="2060848"/>
            <a:ext cx="3240360" cy="41764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5256076" y="3573016"/>
            <a:ext cx="302433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974" y="4725144"/>
            <a:ext cx="32194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973271" y="2594583"/>
            <a:ext cx="358994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افراد توانمند </a:t>
            </a:r>
          </a:p>
          <a:p>
            <a:pPr algn="ctr"/>
            <a:r>
              <a:rPr lang="fa-IR" sz="195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جسمی- ذهنی- روانی- اجتماعی</a:t>
            </a:r>
            <a:endParaRPr lang="fa-IR" sz="195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52120" y="3861048"/>
            <a:ext cx="237626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نیمه توان</a:t>
            </a:r>
          </a:p>
          <a:p>
            <a:pPr algn="ctr"/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1-جسمی 2- روانی</a:t>
            </a:r>
            <a:endParaRPr lang="fa-IR" sz="24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6136" y="4980731"/>
            <a:ext cx="201622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نا توانی جسمی </a:t>
            </a:r>
          </a:p>
          <a:p>
            <a:pPr algn="ctr"/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ناتوانی ذهنی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067944" y="5396229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91680" y="4742241"/>
            <a:ext cx="223224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آموزش پذیر</a:t>
            </a:r>
          </a:p>
          <a:p>
            <a:r>
              <a:rPr lang="fa-IR" sz="3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تربیت پذیر</a:t>
            </a:r>
            <a:endParaRPr lang="fa-IR" sz="36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457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79912" y="548680"/>
            <a:ext cx="482453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solidFill>
                  <a:srgbClr val="003300"/>
                </a:solidFill>
                <a:cs typeface="B Nazanin" panose="00000400000000000000" pitchFamily="2" charset="-78"/>
              </a:rPr>
              <a:t>گوش </a:t>
            </a:r>
            <a:r>
              <a:rPr lang="fa-IR" sz="2800" b="1" dirty="0">
                <a:solidFill>
                  <a:srgbClr val="003300"/>
                </a:solidFill>
                <a:cs typeface="B Nazanin" panose="00000400000000000000" pitchFamily="2" charset="-78"/>
              </a:rPr>
              <a:t>و چشمم به فرمانم قرار ده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028384" y="112474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32240" y="2060848"/>
            <a:ext cx="2016224" cy="175432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dirty="0" smtClean="0"/>
              <a:t>گوش – شنوای مقدم بر</a:t>
            </a:r>
          </a:p>
          <a:p>
            <a:r>
              <a:rPr lang="fa-IR" dirty="0" smtClean="0"/>
              <a:t>دانایی</a:t>
            </a:r>
          </a:p>
          <a:p>
            <a:r>
              <a:rPr lang="fa-IR" dirty="0" smtClean="0"/>
              <a:t>بینایی است</a:t>
            </a:r>
          </a:p>
          <a:p>
            <a:r>
              <a:rPr lang="fa-IR" dirty="0" smtClean="0"/>
              <a:t>گوش شنوا</a:t>
            </a:r>
          </a:p>
          <a:p>
            <a:r>
              <a:rPr lang="fa-IR" dirty="0" smtClean="0"/>
              <a:t>خدا شنوای داناست</a:t>
            </a:r>
          </a:p>
          <a:p>
            <a:r>
              <a:rPr lang="fa-IR" dirty="0" smtClean="0"/>
              <a:t>خدا شنوای بیناست </a:t>
            </a:r>
            <a:endParaRPr lang="fa-IR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544108" y="1268760"/>
            <a:ext cx="0" cy="33123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544108" y="458112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328051" y="4567954"/>
            <a:ext cx="2304256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چشم بینا 70 درصد اطلاعات را می بیند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755576" y="1268760"/>
            <a:ext cx="3312368" cy="43924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2" name="Straight Connector 21"/>
          <p:cNvCxnSpPr/>
          <p:nvPr/>
        </p:nvCxnSpPr>
        <p:spPr>
          <a:xfrm>
            <a:off x="971600" y="2564904"/>
            <a:ext cx="288032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678" y="4077072"/>
            <a:ext cx="3078163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1403648" y="1556792"/>
            <a:ext cx="187220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چشم وگوش کاملا به فرمان</a:t>
            </a:r>
            <a:endParaRPr lang="fa-IR" sz="28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15863" y="2938011"/>
            <a:ext cx="266429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چشم و گوش گاهی به فرمان و گاهی نه</a:t>
            </a:r>
            <a:endParaRPr lang="fa-IR" sz="28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87282" y="4509119"/>
            <a:ext cx="216024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چشم و گوشی که به فرمان نیست</a:t>
            </a:r>
            <a:endParaRPr lang="fa-IR" sz="24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013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rgbClr val="006600"/>
                </a:solidFill>
              </a:rPr>
              <a:t>مهارت خودآگاهی وهمدلی</a:t>
            </a:r>
            <a:endParaRPr lang="en-US" b="1" dirty="0">
              <a:solidFill>
                <a:srgbClr val="0066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7010400" y="609600"/>
            <a:ext cx="17526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/>
              <a:t>نیمه خود آگاه و نیمه همدل</a:t>
            </a:r>
            <a:endParaRPr lang="en-US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7162800" y="1371600"/>
            <a:ext cx="1447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86600" y="2514600"/>
            <a:ext cx="1524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162800" y="762000"/>
            <a:ext cx="1327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dirty="0" smtClean="0"/>
              <a:t>خودآگاه و همدل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315200" y="2667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/>
              <a:t>نا خود آگاه و غیر همدلی</a:t>
            </a:r>
            <a:endParaRPr lang="en-US" b="1" dirty="0"/>
          </a:p>
        </p:txBody>
      </p:sp>
      <p:cxnSp>
        <p:nvCxnSpPr>
          <p:cNvPr id="13" name="Straight Connector 12"/>
          <p:cNvCxnSpPr/>
          <p:nvPr/>
        </p:nvCxnSpPr>
        <p:spPr>
          <a:xfrm rot="10800000">
            <a:off x="1295400" y="1066800"/>
            <a:ext cx="9144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295400" y="1066800"/>
            <a:ext cx="1752600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647700" y="17145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24200" y="1524000"/>
            <a:ext cx="2209800" cy="3810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rgbClr val="002060"/>
                </a:solidFill>
              </a:rPr>
              <a:t>به شما کمک میکند شناخت بیشتری در مورد :</a:t>
            </a:r>
          </a:p>
          <a:p>
            <a:pPr algn="ctr"/>
            <a:endParaRPr lang="fa-IR" b="1" dirty="0" smtClean="0">
              <a:solidFill>
                <a:srgbClr val="002060"/>
              </a:solidFill>
            </a:endParaRPr>
          </a:p>
          <a:p>
            <a:r>
              <a:rPr lang="fa-IR" b="1" dirty="0" smtClean="0">
                <a:solidFill>
                  <a:srgbClr val="002060"/>
                </a:solidFill>
              </a:rPr>
              <a:t>1-خویش</a:t>
            </a:r>
          </a:p>
          <a:p>
            <a:r>
              <a:rPr lang="fa-IR" b="1" dirty="0" smtClean="0">
                <a:solidFill>
                  <a:srgbClr val="002060"/>
                </a:solidFill>
              </a:rPr>
              <a:t>2- خصوصیات</a:t>
            </a:r>
          </a:p>
          <a:p>
            <a:r>
              <a:rPr lang="fa-IR" b="1" dirty="0" smtClean="0">
                <a:solidFill>
                  <a:srgbClr val="002060"/>
                </a:solidFill>
              </a:rPr>
              <a:t>3- نیاز ها</a:t>
            </a:r>
          </a:p>
          <a:p>
            <a:r>
              <a:rPr lang="fa-IR" b="1" dirty="0" smtClean="0">
                <a:solidFill>
                  <a:srgbClr val="002060"/>
                </a:solidFill>
              </a:rPr>
              <a:t>4- خواسته ها </a:t>
            </a:r>
          </a:p>
          <a:p>
            <a:r>
              <a:rPr lang="fa-IR" b="1" dirty="0" smtClean="0">
                <a:solidFill>
                  <a:srgbClr val="002060"/>
                </a:solidFill>
              </a:rPr>
              <a:t>5- اهداف</a:t>
            </a:r>
          </a:p>
          <a:p>
            <a:r>
              <a:rPr lang="fa-IR" b="1" dirty="0" smtClean="0">
                <a:solidFill>
                  <a:srgbClr val="002060"/>
                </a:solidFill>
              </a:rPr>
              <a:t>6- نقاط ضعف</a:t>
            </a:r>
          </a:p>
          <a:p>
            <a:r>
              <a:rPr lang="fa-IR" b="1" dirty="0" smtClean="0">
                <a:solidFill>
                  <a:srgbClr val="002060"/>
                </a:solidFill>
              </a:rPr>
              <a:t>7- نقاط قوت </a:t>
            </a:r>
          </a:p>
          <a:p>
            <a:r>
              <a:rPr lang="fa-IR" b="1" dirty="0" smtClean="0">
                <a:solidFill>
                  <a:srgbClr val="002060"/>
                </a:solidFill>
              </a:rPr>
              <a:t>8- احساسات و ارزش و هویت خود داشته باشیم</a:t>
            </a:r>
          </a:p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57200" y="2362200"/>
            <a:ext cx="1981200" cy="258532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ضعف در خو آگاهی :</a:t>
            </a:r>
          </a:p>
          <a:p>
            <a:r>
              <a:rPr lang="fa-IR" b="1" dirty="0" smtClean="0">
                <a:solidFill>
                  <a:srgbClr val="FFFF00"/>
                </a:solidFill>
              </a:rPr>
              <a:t>بیماری</a:t>
            </a:r>
          </a:p>
          <a:p>
            <a:r>
              <a:rPr lang="fa-IR" b="1" dirty="0" smtClean="0">
                <a:solidFill>
                  <a:srgbClr val="FFFF00"/>
                </a:solidFill>
              </a:rPr>
              <a:t>آسیب روان </a:t>
            </a:r>
          </a:p>
          <a:p>
            <a:r>
              <a:rPr lang="fa-IR" b="1" dirty="0" smtClean="0">
                <a:solidFill>
                  <a:srgbClr val="FFFF00"/>
                </a:solidFill>
              </a:rPr>
              <a:t>افسردگی</a:t>
            </a:r>
          </a:p>
          <a:p>
            <a:r>
              <a:rPr lang="fa-IR" b="1" dirty="0" smtClean="0">
                <a:solidFill>
                  <a:srgbClr val="FFFF00"/>
                </a:solidFill>
              </a:rPr>
              <a:t>اضطراب</a:t>
            </a:r>
          </a:p>
          <a:p>
            <a:r>
              <a:rPr lang="fa-IR" b="1" dirty="0" smtClean="0">
                <a:solidFill>
                  <a:srgbClr val="FFFF00"/>
                </a:solidFill>
              </a:rPr>
              <a:t>احساس حقارت</a:t>
            </a:r>
          </a:p>
          <a:p>
            <a:r>
              <a:rPr lang="fa-IR" b="1" dirty="0" smtClean="0">
                <a:solidFill>
                  <a:srgbClr val="FFFF00"/>
                </a:solidFill>
              </a:rPr>
              <a:t>اعتماد به نفس پایین </a:t>
            </a:r>
          </a:p>
          <a:p>
            <a:r>
              <a:rPr lang="fa-IR" b="1" dirty="0" smtClean="0">
                <a:solidFill>
                  <a:srgbClr val="FFFF00"/>
                </a:solidFill>
              </a:rPr>
              <a:t>مشکلات ارتباطی</a:t>
            </a:r>
          </a:p>
          <a:p>
            <a:r>
              <a:rPr lang="fa-IR" b="1" dirty="0" smtClean="0">
                <a:solidFill>
                  <a:srgbClr val="FFFF00"/>
                </a:solidFill>
              </a:rPr>
              <a:t>- سؤمصرف مواد مخدر</a:t>
            </a:r>
            <a:endParaRPr lang="en-US" b="1" dirty="0">
              <a:solidFill>
                <a:srgbClr val="FFFF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5400000">
            <a:off x="5181600" y="2514600"/>
            <a:ext cx="2438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715000" y="3886200"/>
            <a:ext cx="2743200" cy="175432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خود آگاهی :</a:t>
            </a:r>
          </a:p>
          <a:p>
            <a:r>
              <a:rPr lang="fa-IR" b="1" dirty="0" smtClean="0">
                <a:solidFill>
                  <a:srgbClr val="FFFF00"/>
                </a:solidFill>
              </a:rPr>
              <a:t>عزت نفس</a:t>
            </a:r>
          </a:p>
          <a:p>
            <a:r>
              <a:rPr lang="fa-IR" b="1" dirty="0" smtClean="0">
                <a:solidFill>
                  <a:srgbClr val="FFFF00"/>
                </a:solidFill>
              </a:rPr>
              <a:t>خود ارزیابی </a:t>
            </a:r>
          </a:p>
          <a:p>
            <a:r>
              <a:rPr lang="fa-IR" b="1" dirty="0" smtClean="0">
                <a:solidFill>
                  <a:srgbClr val="FFFF00"/>
                </a:solidFill>
              </a:rPr>
              <a:t>شناسایی نقاط قوت</a:t>
            </a:r>
          </a:p>
          <a:p>
            <a:r>
              <a:rPr lang="fa-IR" b="1" dirty="0" smtClean="0">
                <a:solidFill>
                  <a:srgbClr val="FFFF00"/>
                </a:solidFill>
              </a:rPr>
              <a:t>تفکر مثبت </a:t>
            </a:r>
          </a:p>
          <a:p>
            <a:r>
              <a:rPr lang="fa-IR" b="1" dirty="0" smtClean="0">
                <a:solidFill>
                  <a:srgbClr val="FFFF00"/>
                </a:solidFill>
              </a:rPr>
              <a:t>تصویر زیبا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930426"/>
            <a:ext cx="7992888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60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تهیه کننده مطالب و گرد آوری عبد المجید بردبار</a:t>
            </a:r>
          </a:p>
          <a:p>
            <a:pPr algn="ctr"/>
            <a:endParaRPr lang="fa-IR" sz="6000" b="1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60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تنظیم و تدوین کردن پاورپوینت دانش آموز عزیز مرزبان</a:t>
            </a:r>
            <a:endParaRPr lang="fa-IR" sz="6000" b="1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168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fa-IR" sz="8000" b="1" dirty="0" smtClean="0">
                <a:latin typeface="Arial Unicode MS" pitchFamily="34" charset="-128"/>
                <a:ea typeface="Arial Unicode MS" pitchFamily="34" charset="-128"/>
                <a:cs typeface="B Nazanin"/>
              </a:rPr>
              <a:t>اقیانوس  بی کران معرفت و انسانیت حضرت ابا عبدالله حسین علیه السلام</a:t>
            </a:r>
            <a:endParaRPr lang="en-US" sz="8000" b="1" dirty="0">
              <a:latin typeface="Arial Unicode MS" pitchFamily="34" charset="-128"/>
              <a:ea typeface="Arial Unicode MS" pitchFamily="34" charset="-128"/>
              <a:cs typeface="B Nazani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7200" b="1" dirty="0" smtClean="0">
                <a:cs typeface="B Nazanin"/>
              </a:rPr>
              <a:t>تقدیم به</a:t>
            </a:r>
            <a:endParaRPr lang="en-US" sz="7200" b="1" dirty="0">
              <a:cs typeface="B Nazan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fa-IR" sz="8800" dirty="0" smtClean="0">
                <a:latin typeface="IranNastaliq"/>
                <a:cs typeface="B Nazanin"/>
              </a:rPr>
              <a:t>اللهمّ اجعل غنای فی نفسی والیقین فی قلبی والاخلاص فی عملی والنُّور فی بصری</a:t>
            </a:r>
            <a:endParaRPr lang="en-US" sz="8800" dirty="0">
              <a:latin typeface="IranNastaliq"/>
              <a:cs typeface="B Nazani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فرازهای از دعای عرفه امام حسین (ع)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295" y="404664"/>
            <a:ext cx="8640960" cy="1219200"/>
          </a:xfrm>
        </p:spPr>
        <p:txBody>
          <a:bodyPr>
            <a:noAutofit/>
          </a:bodyPr>
          <a:lstStyle/>
          <a:p>
            <a:r>
              <a:rPr lang="fa-IR" sz="4400" b="1" dirty="0" smtClean="0">
                <a:latin typeface="IranNastaliq" panose="02020505000000020003" pitchFamily="18" charset="0"/>
                <a:ea typeface="MingLiU-ExtB" panose="02020500000000000000" pitchFamily="18" charset="-120"/>
                <a:cs typeface="IranNastaliq" panose="02020505000000020003" pitchFamily="18" charset="0"/>
              </a:rPr>
              <a:t>دعای عرفه : اللهُمَّ   غنای   فی نفسی و الیقین فی قلبی و الاخلاص فی عملی و النّورفی بصری </a:t>
            </a:r>
            <a:endParaRPr lang="fa-IR" sz="4400" b="1" dirty="0">
              <a:latin typeface="IranNastaliq" panose="02020505000000020003" pitchFamily="18" charset="0"/>
              <a:ea typeface="MingLiU-ExtB" panose="02020500000000000000" pitchFamily="18" charset="-120"/>
              <a:cs typeface="IranNastaliq" panose="020205050000000200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56176" y="2625531"/>
            <a:ext cx="2520280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7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1. خدایا قرار بده مرا</a:t>
            </a:r>
            <a:endParaRPr lang="fa-IR" sz="2700" b="1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91680" y="1971505"/>
            <a:ext cx="2887320" cy="232371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sz="2900" b="1" dirty="0" smtClean="0">
                <a:solidFill>
                  <a:srgbClr val="FFC000"/>
                </a:solidFill>
                <a:cs typeface="B Nazanin" panose="00000400000000000000" pitchFamily="2" charset="-78"/>
              </a:rPr>
              <a:t>بی نیازی در نفسم </a:t>
            </a:r>
          </a:p>
          <a:p>
            <a:r>
              <a:rPr lang="fa-IR" sz="2900" b="1" dirty="0" smtClean="0">
                <a:solidFill>
                  <a:srgbClr val="FFC000"/>
                </a:solidFill>
                <a:cs typeface="B Nazanin" panose="00000400000000000000" pitchFamily="2" charset="-78"/>
              </a:rPr>
              <a:t>یقین در قلبم</a:t>
            </a:r>
          </a:p>
          <a:p>
            <a:r>
              <a:rPr lang="fa-IR" sz="2900" b="1" dirty="0" smtClean="0">
                <a:solidFill>
                  <a:srgbClr val="FFC000"/>
                </a:solidFill>
                <a:cs typeface="B Nazanin" panose="00000400000000000000" pitchFamily="2" charset="-78"/>
              </a:rPr>
              <a:t>اخلاص در عملم </a:t>
            </a:r>
          </a:p>
          <a:p>
            <a:r>
              <a:rPr lang="fa-IR" sz="2900" b="1" dirty="0" smtClean="0">
                <a:solidFill>
                  <a:srgbClr val="FFC000"/>
                </a:solidFill>
                <a:cs typeface="B Nazanin" panose="00000400000000000000" pitchFamily="2" charset="-78"/>
              </a:rPr>
              <a:t>روشنی در چشمم</a:t>
            </a:r>
          </a:p>
          <a:p>
            <a:r>
              <a:rPr lang="fa-IR" sz="2900" b="1" dirty="0" smtClean="0">
                <a:solidFill>
                  <a:srgbClr val="FFC000"/>
                </a:solidFill>
                <a:cs typeface="B Nazanin" panose="00000400000000000000" pitchFamily="2" charset="-78"/>
              </a:rPr>
              <a:t>بینایی در دینم</a:t>
            </a:r>
            <a:endParaRPr lang="fa-IR" sz="2900" b="1" dirty="0">
              <a:solidFill>
                <a:srgbClr val="FFC000"/>
              </a:solidFill>
              <a:cs typeface="B Nazanin" panose="00000400000000000000" pitchFamily="2" charset="-78"/>
            </a:endParaRPr>
          </a:p>
        </p:txBody>
      </p:sp>
      <p:sp>
        <p:nvSpPr>
          <p:cNvPr id="20" name="Left Arrow 19"/>
          <p:cNvSpPr/>
          <p:nvPr/>
        </p:nvSpPr>
        <p:spPr>
          <a:xfrm>
            <a:off x="4860032" y="2492896"/>
            <a:ext cx="1152128" cy="79208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TextBox 20"/>
          <p:cNvSpPr txBox="1"/>
          <p:nvPr/>
        </p:nvSpPr>
        <p:spPr>
          <a:xfrm>
            <a:off x="5580112" y="4684761"/>
            <a:ext cx="3096344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7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3. بهره ای ده به اعضایم</a:t>
            </a:r>
            <a:endParaRPr lang="fa-IR" sz="2700" b="1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88024" y="5661247"/>
            <a:ext cx="38884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002060"/>
                </a:solidFill>
              </a:rPr>
              <a:t>4. گوش و چشمم به فرمانم قرار ده</a:t>
            </a:r>
            <a:endParaRPr lang="fa-IR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001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68144" y="1397840"/>
            <a:ext cx="29523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solidFill>
                  <a:schemeClr val="accent2"/>
                </a:solidFill>
                <a:cs typeface="B Nazanin" panose="00000400000000000000" pitchFamily="2" charset="-78"/>
              </a:rPr>
              <a:t>بی نیازی در نفسم </a:t>
            </a:r>
            <a:endParaRPr lang="fa-IR" sz="3200" b="1" dirty="0">
              <a:solidFill>
                <a:schemeClr val="accent2"/>
              </a:solidFill>
              <a:cs typeface="B Nazanin" panose="00000400000000000000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6984268" y="2232742"/>
            <a:ext cx="1553728" cy="28083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079789" y="3188297"/>
            <a:ext cx="1281987" cy="2467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079789" y="4039344"/>
            <a:ext cx="134463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271416" y="2447742"/>
            <a:ext cx="86409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</a:rPr>
              <a:t>بی نیازی در نفس</a:t>
            </a:r>
            <a:endParaRPr lang="fa-IR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79789" y="3408332"/>
            <a:ext cx="122413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2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نفس = نیاز</a:t>
            </a:r>
            <a:endParaRPr lang="fa-IR" sz="22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32828" y="4184520"/>
            <a:ext cx="103856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نیاز شدید به نفس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394536" y="2232742"/>
            <a:ext cx="1589732" cy="28083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Oval 25"/>
          <p:cNvSpPr/>
          <p:nvPr/>
        </p:nvSpPr>
        <p:spPr>
          <a:xfrm>
            <a:off x="3779912" y="2219619"/>
            <a:ext cx="1614624" cy="28083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Oval 26"/>
          <p:cNvSpPr/>
          <p:nvPr/>
        </p:nvSpPr>
        <p:spPr>
          <a:xfrm>
            <a:off x="2130467" y="2244859"/>
            <a:ext cx="1656184" cy="278307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Oval 27"/>
          <p:cNvSpPr/>
          <p:nvPr/>
        </p:nvSpPr>
        <p:spPr>
          <a:xfrm>
            <a:off x="528895" y="2182670"/>
            <a:ext cx="1601572" cy="285838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5560887" y="3212976"/>
            <a:ext cx="1296144" cy="1233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508104" y="4091092"/>
            <a:ext cx="1361275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475053" y="2693527"/>
            <a:ext cx="137093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نفس مطمئنه</a:t>
            </a:r>
            <a:endParaRPr lang="fa-IR" sz="20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94536" y="3373870"/>
            <a:ext cx="137093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نفس لوامه</a:t>
            </a:r>
            <a:endParaRPr lang="fa-IR" sz="24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41330" y="4328526"/>
            <a:ext cx="111890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نفس اماره</a:t>
            </a:r>
            <a:endParaRPr lang="fa-IR" sz="20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943029" y="3212976"/>
            <a:ext cx="129614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3943029" y="4091092"/>
            <a:ext cx="129614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2267744" y="3200636"/>
            <a:ext cx="1368152" cy="2467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2290047" y="4038149"/>
            <a:ext cx="136815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643647" y="3212975"/>
            <a:ext cx="1372068" cy="1234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654551" y="4072306"/>
            <a:ext cx="1350260" cy="22653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020710" y="2662749"/>
            <a:ext cx="11330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خود آگاه</a:t>
            </a:r>
            <a:endParaRPr lang="fa-IR" sz="24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64840" y="3420333"/>
            <a:ext cx="14525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نیمه خود آگاه</a:t>
            </a:r>
            <a:endParaRPr lang="fa-IR" sz="20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20710" y="4307630"/>
            <a:ext cx="113302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نا خود آگاه</a:t>
            </a:r>
            <a:endParaRPr lang="fa-IR" sz="20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7744" y="2662749"/>
            <a:ext cx="128940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آرامش روان</a:t>
            </a:r>
            <a:endParaRPr lang="fa-IR" sz="20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7744" y="3362165"/>
            <a:ext cx="1073381" cy="4770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5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تعادل</a:t>
            </a:r>
            <a:endParaRPr lang="fa-IR" sz="25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0467" y="4202292"/>
            <a:ext cx="1517479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2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بیماری روانی</a:t>
            </a:r>
            <a:endParaRPr lang="fa-IR" sz="22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1439" y="2447306"/>
            <a:ext cx="13681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خدا راضی</a:t>
            </a:r>
          </a:p>
          <a:p>
            <a:r>
              <a:rPr lang="fa-IR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فرد هم راضی</a:t>
            </a:r>
            <a:endParaRPr lang="fa-IR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4551" y="3272322"/>
            <a:ext cx="13502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من = </a:t>
            </a:r>
            <a:r>
              <a:rPr lang="en-US" sz="2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   Ego</a:t>
            </a:r>
            <a:endParaRPr lang="fa-IR" sz="20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9446" y="3672196"/>
            <a:ext cx="91799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واقعیت</a:t>
            </a:r>
            <a:endParaRPr lang="fa-IR" sz="20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8118" y="4107859"/>
            <a:ext cx="1234793" cy="7848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5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غرایز – نیاز ما </a:t>
            </a:r>
          </a:p>
          <a:p>
            <a:r>
              <a:rPr lang="fa-IR" sz="15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آرزو های سرکوب شده</a:t>
            </a:r>
            <a:endParaRPr lang="fa-IR" sz="15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06815" y="1782560"/>
            <a:ext cx="136478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بهداشت روان</a:t>
            </a:r>
            <a:endParaRPr lang="fa-IR" sz="20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21278" y="1782560"/>
            <a:ext cx="129401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superego</a:t>
            </a:r>
            <a:endParaRPr lang="fa-IR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28796" y="5229200"/>
            <a:ext cx="30243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solidFill>
                  <a:schemeClr val="accent2"/>
                </a:solidFill>
                <a:cs typeface="B Nazanin" panose="00000400000000000000" pitchFamily="2" charset="-78"/>
              </a:rPr>
              <a:t>بیماری های روانی </a:t>
            </a:r>
            <a:endParaRPr lang="fa-IR" sz="3200" b="1" dirty="0">
              <a:solidFill>
                <a:schemeClr val="accent2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166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28184" y="764704"/>
            <a:ext cx="23762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solidFill>
                  <a:srgbClr val="003300"/>
                </a:solidFill>
                <a:cs typeface="B Nazanin" panose="00000400000000000000" pitchFamily="2" charset="-78"/>
              </a:rPr>
              <a:t>یقین در قلبم</a:t>
            </a:r>
            <a:endParaRPr lang="fa-IR" sz="3600" b="1" dirty="0">
              <a:solidFill>
                <a:srgbClr val="0033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Oval 2"/>
          <p:cNvSpPr/>
          <p:nvPr/>
        </p:nvSpPr>
        <p:spPr>
          <a:xfrm>
            <a:off x="6210182" y="1988840"/>
            <a:ext cx="2412268" cy="324036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5" name="Straight Connector 4"/>
          <p:cNvCxnSpPr/>
          <p:nvPr/>
        </p:nvCxnSpPr>
        <p:spPr>
          <a:xfrm>
            <a:off x="6372200" y="3159595"/>
            <a:ext cx="208823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6372200" y="4129754"/>
            <a:ext cx="2088232" cy="1800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06226" y="2487919"/>
            <a:ext cx="16201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یقین  در قلبم</a:t>
            </a:r>
            <a:endParaRPr lang="fa-IR" sz="24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6226" y="3347410"/>
            <a:ext cx="16201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نیمه شکاک</a:t>
            </a:r>
            <a:endParaRPr lang="fa-IR" sz="28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22250" y="4365103"/>
            <a:ext cx="1188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شکاک</a:t>
            </a:r>
            <a:endParaRPr lang="fa-IR" sz="32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491880" y="1988840"/>
            <a:ext cx="2520280" cy="324036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9" name="Straight Connector 18"/>
          <p:cNvCxnSpPr/>
          <p:nvPr/>
        </p:nvCxnSpPr>
        <p:spPr>
          <a:xfrm>
            <a:off x="3617894" y="3159595"/>
            <a:ext cx="226825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594043" y="4164834"/>
            <a:ext cx="2292103" cy="3666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491880" y="2426363"/>
            <a:ext cx="21602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آرامش روان</a:t>
            </a:r>
            <a:endParaRPr lang="fa-IR" sz="32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58985" y="3347410"/>
            <a:ext cx="196221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افرادی که گاهی آرام وگاهی مضطرب</a:t>
            </a:r>
            <a:endParaRPr lang="fa-IR" sz="20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79912" y="4426657"/>
            <a:ext cx="15841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0070C0"/>
                </a:solidFill>
                <a:cs typeface="B Nazanin" panose="00000400000000000000" pitchFamily="2" charset="-78"/>
              </a:rPr>
              <a:t>بیماری ها</a:t>
            </a:r>
            <a:endParaRPr lang="fa-IR" sz="2400" b="1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2843808" y="4581128"/>
            <a:ext cx="1296144" cy="763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3059832" y="4657490"/>
            <a:ext cx="1080120" cy="5717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3594043" y="4657489"/>
            <a:ext cx="545911" cy="10037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331640" y="4350295"/>
            <a:ext cx="13681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سوظن زیاد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31640" y="5145203"/>
            <a:ext cx="15121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احساس گناه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051720" y="5877272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احساس قدرت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676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764704"/>
            <a:ext cx="8280920" cy="440120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endParaRPr lang="fa-IR" sz="2800" b="1" dirty="0" smtClean="0">
              <a:solidFill>
                <a:srgbClr val="003300"/>
              </a:solidFill>
              <a:cs typeface="B Nazanin" panose="00000400000000000000" pitchFamily="2" charset="-78"/>
            </a:endParaRPr>
          </a:p>
          <a:p>
            <a:r>
              <a:rPr lang="fa-IR" sz="2800" b="1" dirty="0" smtClean="0">
                <a:solidFill>
                  <a:srgbClr val="003300"/>
                </a:solidFill>
                <a:cs typeface="B Nazanin" panose="00000400000000000000" pitchFamily="2" charset="-78"/>
              </a:rPr>
              <a:t>آیه 260 سوره ی بقره : </a:t>
            </a:r>
          </a:p>
          <a:p>
            <a:endParaRPr lang="fa-IR" sz="28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r>
              <a:rPr lang="fa-IR" sz="28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و آنگاه که ابراهیم گفت پروردگارا به من بنمای که چگونه مردگان را زنده میکنی ؛ فرمود مگر ایمان نداری ؟ گفت چرا ، ولی برای آنکه دلم آرام گیرد ؛ فرمود چهار پرنده را بکش و پاره پاره کن و همه را در هم بیامیز سپس بر سر هر کوهی پاره ای از آنها را بگذار ، آنگاه آنان را فرا بخوان تا شتابان به سوی تو آیند و بدان که خداوند پیروزمند فرزانه است.</a:t>
            </a:r>
          </a:p>
          <a:p>
            <a:endParaRPr lang="fa-IR" sz="28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24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7884"/>
            <a:ext cx="8496944" cy="56169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fa-IR" sz="2400" b="1" dirty="0" smtClean="0">
              <a:solidFill>
                <a:srgbClr val="C00000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تفسیر آیه به روش تحقیقی :</a:t>
            </a:r>
          </a:p>
          <a:p>
            <a:pPr algn="ctr"/>
            <a:endParaRPr lang="fa-IR" sz="2400" b="1" dirty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24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یک قصه (قصه درمانی) این قصه مرگ و زندگی برای چه سنی مناسب است</a:t>
            </a:r>
          </a:p>
          <a:p>
            <a:pPr algn="ctr"/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روش تحقیق پایان نامه </a:t>
            </a:r>
            <a:r>
              <a:rPr lang="fa-IR" sz="24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: لازمه تحقیق شک و تردید است </a:t>
            </a:r>
          </a:p>
          <a:p>
            <a:pPr algn="ctr"/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سؤال تحقیق </a:t>
            </a:r>
            <a:r>
              <a:rPr lang="fa-IR" sz="24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: چگونه مردگان را زنده می کنی</a:t>
            </a:r>
          </a:p>
          <a:p>
            <a:pPr algn="ctr"/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متغییر تحقیق </a:t>
            </a:r>
            <a:r>
              <a:rPr lang="fa-IR" sz="24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: مردگان – زنده کلید واژه های تحقیق هستند</a:t>
            </a:r>
          </a:p>
          <a:p>
            <a:pPr algn="ctr"/>
            <a:r>
              <a:rPr lang="fa-IR" sz="24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4 پرنده نمونه ایی از جامعه آماری</a:t>
            </a:r>
          </a:p>
          <a:p>
            <a:pPr algn="ctr"/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جامعه آماری  </a:t>
            </a:r>
            <a:r>
              <a:rPr lang="fa-IR" sz="24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: 1- انسان ها 2- حیوانات 3- گیاهان </a:t>
            </a:r>
          </a:p>
          <a:p>
            <a:pPr algn="ctr"/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روش تحقیق </a:t>
            </a:r>
            <a:r>
              <a:rPr lang="fa-IR" sz="24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: مشاهده عینی 1- قابل حس 2- قابل لمس 3- قابل اندازه گیری</a:t>
            </a:r>
          </a:p>
          <a:p>
            <a:pPr algn="ctr"/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استاد راهنما </a:t>
            </a:r>
            <a:r>
              <a:rPr lang="fa-IR" sz="24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: خدا و دانشجوی محقق حضرت ابراهیم برای دریافت مدرک دکتری</a:t>
            </a:r>
          </a:p>
          <a:p>
            <a:pPr algn="ctr"/>
            <a:r>
              <a:rPr lang="fa-IR" sz="24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قرار دادن مرغ ها بر سر کوه به روایتی 10 کوه و فراخواندن آنها</a:t>
            </a:r>
          </a:p>
          <a:p>
            <a:pPr algn="ctr"/>
            <a:r>
              <a:rPr lang="fa-IR" sz="23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نتیجه تحقیق </a:t>
            </a:r>
            <a:r>
              <a:rPr lang="fa-IR" sz="23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: </a:t>
            </a:r>
            <a:r>
              <a:rPr lang="fa-IR" sz="22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زنده شدن مرغ ها و رابطه معنی داری بین زنده شدن مردگان وجود دارد</a:t>
            </a:r>
          </a:p>
          <a:p>
            <a:pPr algn="ctr"/>
            <a:r>
              <a:rPr lang="fa-IR" sz="24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تأیید تحقیق و نمره مناسب گرفتن حضرت ابراهیم</a:t>
            </a:r>
          </a:p>
          <a:p>
            <a:pPr algn="ctr"/>
            <a:endParaRPr lang="fa-IR" sz="2400" b="1" dirty="0" smtClean="0">
              <a:solidFill>
                <a:srgbClr val="FFFF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515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376</TotalTime>
  <Words>808</Words>
  <Application>Microsoft Office PowerPoint</Application>
  <PresentationFormat>On-screen Show (4:3)</PresentationFormat>
  <Paragraphs>167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Paper</vt:lpstr>
      <vt:lpstr>به نام خدا</vt:lpstr>
      <vt:lpstr>Slide 2</vt:lpstr>
      <vt:lpstr>تقدیم به</vt:lpstr>
      <vt:lpstr>فرازهای از دعای عرفه امام حسین (ع)</vt:lpstr>
      <vt:lpstr>دعای عرفه : اللهُمَّ   غنای   فی نفسی و الیقین فی قلبی و الاخلاص فی عملی و النّورفی بصری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مهارت خودآگاهی وهمدلی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rayan</dc:creator>
  <cp:lastModifiedBy>parnianpc1</cp:lastModifiedBy>
  <cp:revision>52</cp:revision>
  <dcterms:created xsi:type="dcterms:W3CDTF">2016-12-24T16:05:06Z</dcterms:created>
  <dcterms:modified xsi:type="dcterms:W3CDTF">2017-01-22T05:25:01Z</dcterms:modified>
</cp:coreProperties>
</file>