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embedTrueTypeFonts="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embeddedFontLst>
    <p:embeddedFont>
      <p:font typeface="Calibri" pitchFamily="34" charset="0"/>
      <p:regular r:id="rId13"/>
      <p:bold r:id="rId14"/>
      <p:italic r:id="rId15"/>
      <p:boldItalic r:id="rId16"/>
    </p:embeddedFont>
    <p:embeddedFont>
      <p:font typeface="Traditional Arabic" pitchFamily="18" charset="-78"/>
      <p:regular r:id="rId17"/>
      <p:bold r:id="rId18"/>
    </p:embeddedFont>
    <p:embeddedFont>
      <p:font typeface="Constantia" pitchFamily="18" charset="0"/>
      <p:regular r:id="rId19"/>
      <p:bold r:id="rId20"/>
      <p:italic r:id="rId21"/>
      <p:boldItalic r:id="rId22"/>
    </p:embeddedFont>
    <p:embeddedFont>
      <p:font typeface="2  Mitra_1 (MRT)" charset="-78"/>
      <p:bold r:id="rId23"/>
    </p:embeddedFont>
    <p:embeddedFont>
      <p:font typeface="Wingdings 2" pitchFamily="18" charset="2"/>
      <p:regular r:id="rId24"/>
    </p:embeddedFont>
    <p:embeddedFont>
      <p:font typeface="A Iranian Sans" pitchFamily="2" charset="-78"/>
      <p:regular r:id="rId25"/>
    </p:embeddedFont>
  </p:embeddedFontLst>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64" d="100"/>
          <a:sy n="64" d="100"/>
        </p:scale>
        <p:origin x="-156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font" Target="fonts/font1.fntdata"/><Relationship Id="rId18" Type="http://schemas.openxmlformats.org/officeDocument/2006/relationships/font" Target="fonts/font6.fntdata"/><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font" Target="fonts/font9.fntdata"/><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font" Target="fonts/font5.fntdata"/><Relationship Id="rId25" Type="http://schemas.openxmlformats.org/officeDocument/2006/relationships/font" Target="fonts/font13.fntdata"/><Relationship Id="rId2" Type="http://schemas.openxmlformats.org/officeDocument/2006/relationships/slide" Target="slides/slide1.xml"/><Relationship Id="rId16" Type="http://schemas.openxmlformats.org/officeDocument/2006/relationships/font" Target="fonts/font4.fntdata"/><Relationship Id="rId20" Type="http://schemas.openxmlformats.org/officeDocument/2006/relationships/font" Target="fonts/font8.fntdata"/><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2.fntdata"/><Relationship Id="rId5" Type="http://schemas.openxmlformats.org/officeDocument/2006/relationships/slide" Target="slides/slide4.xml"/><Relationship Id="rId15" Type="http://schemas.openxmlformats.org/officeDocument/2006/relationships/font" Target="fonts/font3.fntdata"/><Relationship Id="rId23" Type="http://schemas.openxmlformats.org/officeDocument/2006/relationships/font" Target="fonts/font11.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font" Target="fonts/font7.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2.fntdata"/><Relationship Id="rId22" Type="http://schemas.openxmlformats.org/officeDocument/2006/relationships/font" Target="fonts/font10.fntdata"/><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19" name="Footer Placeholder 18"/>
          <p:cNvSpPr>
            <a:spLocks noGrp="1"/>
          </p:cNvSpPr>
          <p:nvPr>
            <p:ph type="ftr" sz="quarter" idx="11"/>
          </p:nvPr>
        </p:nvSpPr>
        <p:spPr/>
        <p:txBody>
          <a:bodyPr/>
          <a:lstStyle/>
          <a:p>
            <a:endParaRPr lang="fa-IR"/>
          </a:p>
        </p:txBody>
      </p:sp>
      <p:sp>
        <p:nvSpPr>
          <p:cNvPr id="27" name="Slide Number Placeholder 26"/>
          <p:cNvSpPr>
            <a:spLocks noGrp="1"/>
          </p:cNvSpPr>
          <p:nvPr>
            <p:ph type="sldNum" sz="quarter" idx="12"/>
          </p:nvPr>
        </p:nvSpPr>
        <p:spPr/>
        <p:txBody>
          <a:bodyPr/>
          <a:lstStyle/>
          <a:p>
            <a:fld id="{BB7BD834-4E42-4D03-9DB3-780FEAA3F90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BB7BD834-4E42-4D03-9DB3-780FEAA3F90C}"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8" name="Footer Placeholder 7"/>
          <p:cNvSpPr>
            <a:spLocks noGrp="1"/>
          </p:cNvSpPr>
          <p:nvPr>
            <p:ph type="ftr" sz="quarter" idx="11"/>
          </p:nvPr>
        </p:nvSpPr>
        <p:spPr/>
        <p:txBody>
          <a:bodyPr/>
          <a:lstStyle/>
          <a:p>
            <a:endParaRPr lang="fa-IR"/>
          </a:p>
        </p:txBody>
      </p:sp>
      <p:sp>
        <p:nvSpPr>
          <p:cNvPr id="9" name="Slide Number Placeholder 8"/>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p>
            <a:fld id="{BB7BD834-4E42-4D03-9DB3-780FEAA3F90C}"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12A944F-9E85-4192-9579-54E17E9B2F05}" type="datetimeFigureOut">
              <a:rPr lang="fa-IR" smtClean="0"/>
              <a:pPr/>
              <a:t>07/02/1435</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a:xfrm>
            <a:off x="8077200" y="6356350"/>
            <a:ext cx="609600" cy="365125"/>
          </a:xfrm>
        </p:spPr>
        <p:txBody>
          <a:bodyPr/>
          <a:lstStyle/>
          <a:p>
            <a:fld id="{BB7BD834-4E42-4D03-9DB3-780FEAA3F90C}" type="slidenum">
              <a:rPr lang="fa-IR" smtClean="0"/>
              <a:pPr/>
              <a:t>‹#›</a:t>
            </a:fld>
            <a:endParaRPr lang="fa-I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12A944F-9E85-4192-9579-54E17E9B2F05}" type="datetimeFigureOut">
              <a:rPr lang="fa-IR" smtClean="0"/>
              <a:pPr/>
              <a:t>07/02/1435</a:t>
            </a:fld>
            <a:endParaRPr lang="fa-IR"/>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fa-IR"/>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B7BD834-4E42-4D03-9DB3-780FEAA3F90C}" type="slidenum">
              <a:rPr lang="fa-IR" smtClean="0"/>
              <a:pPr/>
              <a:t>‹#›</a:t>
            </a:fld>
            <a:endParaRPr lang="fa-IR"/>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71472" y="928670"/>
            <a:ext cx="7851648" cy="1828800"/>
          </a:xfrm>
        </p:spPr>
        <p:txBody>
          <a:bodyPr>
            <a:noAutofit/>
          </a:bodyPr>
          <a:lstStyle/>
          <a:p>
            <a:pPr algn="ctr" rtl="1"/>
            <a:r>
              <a:rPr lang="fa-IR" sz="8100" dirty="0" smtClean="0"/>
              <a:t>کاربرد </a:t>
            </a:r>
            <a:r>
              <a:rPr lang="en-US" sz="8100" dirty="0" smtClean="0"/>
              <a:t>GIS</a:t>
            </a:r>
            <a:r>
              <a:rPr lang="fa-IR" sz="8100" dirty="0" smtClean="0"/>
              <a:t> در صنعت برق</a:t>
            </a:r>
            <a:endParaRPr lang="fa-IR" sz="8100" dirty="0"/>
          </a:p>
        </p:txBody>
      </p:sp>
      <p:sp>
        <p:nvSpPr>
          <p:cNvPr id="3" name="Subtitle 2"/>
          <p:cNvSpPr>
            <a:spLocks noGrp="1"/>
          </p:cNvSpPr>
          <p:nvPr>
            <p:ph type="subTitle" idx="1"/>
          </p:nvPr>
        </p:nvSpPr>
        <p:spPr>
          <a:xfrm>
            <a:off x="533400" y="3228536"/>
            <a:ext cx="7854696" cy="3129422"/>
          </a:xfrm>
        </p:spPr>
        <p:txBody>
          <a:bodyPr/>
          <a:lstStyle/>
          <a:p>
            <a:pPr algn="ctr"/>
            <a:endParaRPr lang="fa-IR" dirty="0" smtClean="0"/>
          </a:p>
          <a:p>
            <a:pPr algn="ctr"/>
            <a:endParaRPr lang="fa-IR" dirty="0" smtClean="0"/>
          </a:p>
          <a:p>
            <a:pPr algn="ctr"/>
            <a:r>
              <a:rPr lang="fa-IR" sz="3200" dirty="0" smtClean="0">
                <a:effectLst>
                  <a:outerShdw blurRad="38100" dist="38100" dir="2700000" algn="tl">
                    <a:srgbClr val="000000">
                      <a:alpha val="43137"/>
                    </a:srgbClr>
                  </a:outerShdw>
                </a:effectLst>
                <a:cs typeface="2  Mitra_1 (MRT)" pitchFamily="2" charset="-78"/>
              </a:rPr>
              <a:t>گردآورنده</a:t>
            </a:r>
            <a:r>
              <a:rPr lang="fa-IR" sz="3200" dirty="0" smtClean="0">
                <a:effectLst>
                  <a:outerShdw blurRad="38100" dist="38100" dir="2700000" algn="tl">
                    <a:srgbClr val="000000">
                      <a:alpha val="43137"/>
                    </a:srgbClr>
                  </a:outerShdw>
                </a:effectLst>
                <a:cs typeface="2  Mitra_1 (MRT)" pitchFamily="2" charset="-78"/>
              </a:rPr>
              <a:t>: </a:t>
            </a:r>
            <a:endParaRPr lang="fa-IR" sz="3200" dirty="0" smtClean="0">
              <a:effectLst>
                <a:outerShdw blurRad="38100" dist="38100" dir="2700000" algn="tl">
                  <a:srgbClr val="000000">
                    <a:alpha val="43137"/>
                  </a:srgbClr>
                </a:outerShdw>
              </a:effectLst>
              <a:cs typeface="2  Mitra_1 (MRT)" pitchFamily="2" charset="-78"/>
            </a:endParaRPr>
          </a:p>
          <a:p>
            <a:pPr algn="ctr"/>
            <a:endParaRPr lang="fa-IR" sz="3200" dirty="0" smtClean="0">
              <a:effectLst>
                <a:outerShdw blurRad="38100" dist="38100" dir="2700000" algn="tl">
                  <a:srgbClr val="000000">
                    <a:alpha val="43137"/>
                  </a:srgbClr>
                </a:outerShdw>
              </a:effectLst>
              <a:cs typeface="2  Mitra_1 (MRT)" pitchFamily="2" charset="-78"/>
            </a:endParaRPr>
          </a:p>
          <a:p>
            <a:pPr algn="ctr"/>
            <a:r>
              <a:rPr lang="fa-IR" sz="3200" dirty="0" smtClean="0">
                <a:effectLst>
                  <a:outerShdw blurRad="38100" dist="38100" dir="2700000" algn="tl">
                    <a:srgbClr val="000000">
                      <a:alpha val="43137"/>
                    </a:srgbClr>
                  </a:outerShdw>
                </a:effectLst>
                <a:cs typeface="2  Mitra_1 (MRT)" pitchFamily="2" charset="-78"/>
              </a:rPr>
              <a:t>استاد راهنما</a:t>
            </a:r>
            <a:r>
              <a:rPr lang="fa-IR" sz="3200" dirty="0" smtClean="0">
                <a:effectLst>
                  <a:outerShdw blurRad="38100" dist="38100" dir="2700000" algn="tl">
                    <a:srgbClr val="000000">
                      <a:alpha val="43137"/>
                    </a:srgbClr>
                  </a:outerShdw>
                </a:effectLst>
                <a:cs typeface="2  Mitra_1 (MRT)" pitchFamily="2" charset="-78"/>
              </a:rPr>
              <a:t>: </a:t>
            </a:r>
            <a:endParaRPr lang="fa-IR" sz="3200" dirty="0">
              <a:effectLst>
                <a:outerShdw blurRad="38100" dist="38100" dir="2700000" algn="tl">
                  <a:srgbClr val="000000">
                    <a:alpha val="43137"/>
                  </a:srgbClr>
                </a:outerShdw>
              </a:effectLst>
              <a:cs typeface="2  Mitra_1 (MRT)" pitchFamily="2" charset="-78"/>
            </a:endParaRPr>
          </a:p>
        </p:txBody>
      </p:sp>
    </p:spTree>
  </p:cSld>
  <p:clrMapOvr>
    <a:masterClrMapping/>
  </p:clrMapOvr>
  <p:transition>
    <p:rand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42918"/>
            <a:ext cx="8229600" cy="5681682"/>
          </a:xfrm>
        </p:spPr>
        <p:txBody>
          <a:bodyPr>
            <a:noAutofit/>
          </a:bodyPr>
          <a:lstStyle/>
          <a:p>
            <a:pPr lvl="0">
              <a:lnSpc>
                <a:spcPct val="150000"/>
              </a:lnSpc>
            </a:pPr>
            <a:r>
              <a:rPr lang="fa-IR" sz="2800" dirty="0" smtClean="0">
                <a:cs typeface="2  Mitra_1 (MRT)" pitchFamily="2" charset="-78"/>
              </a:rPr>
              <a:t>مشخص کردن نزدیک‌ترین ترانس برای ایجاد انشعاب (های) جدید</a:t>
            </a:r>
            <a:endParaRPr lang="en-US" sz="2800" dirty="0" smtClean="0">
              <a:cs typeface="2  Mitra_1 (MRT)" pitchFamily="2" charset="-78"/>
            </a:endParaRPr>
          </a:p>
          <a:p>
            <a:pPr lvl="0">
              <a:lnSpc>
                <a:spcPct val="150000"/>
              </a:lnSpc>
            </a:pPr>
            <a:r>
              <a:rPr lang="fa-IR" sz="2800" dirty="0" smtClean="0">
                <a:cs typeface="2  Mitra_1 (MRT)" pitchFamily="2" charset="-78"/>
              </a:rPr>
              <a:t>تعیین مناطق مصرف غیر عادی. </a:t>
            </a:r>
            <a:endParaRPr lang="en-US" sz="2800" dirty="0" smtClean="0">
              <a:cs typeface="2  Mitra_1 (MRT)" pitchFamily="2" charset="-78"/>
            </a:endParaRPr>
          </a:p>
          <a:p>
            <a:pPr lvl="0">
              <a:lnSpc>
                <a:spcPct val="150000"/>
              </a:lnSpc>
            </a:pPr>
            <a:r>
              <a:rPr lang="fa-IR" sz="2800" dirty="0" smtClean="0">
                <a:cs typeface="2  Mitra_1 (MRT)" pitchFamily="2" charset="-78"/>
              </a:rPr>
              <a:t>شناسایی مشترکین پر مصرف. </a:t>
            </a:r>
            <a:endParaRPr lang="en-US" sz="2800" dirty="0" smtClean="0">
              <a:cs typeface="2  Mitra_1 (MRT)" pitchFamily="2" charset="-78"/>
            </a:endParaRPr>
          </a:p>
          <a:p>
            <a:pPr lvl="0">
              <a:lnSpc>
                <a:spcPct val="150000"/>
              </a:lnSpc>
            </a:pPr>
            <a:r>
              <a:rPr lang="fa-IR" sz="2800" dirty="0" smtClean="0">
                <a:cs typeface="2  Mitra_1 (MRT)" pitchFamily="2" charset="-78"/>
              </a:rPr>
              <a:t>شناسایی و اصلاح کنتورهای خراب. یا دستکاری شده</a:t>
            </a:r>
            <a:endParaRPr lang="en-US" sz="2800" dirty="0" smtClean="0">
              <a:cs typeface="2  Mitra_1 (MRT)" pitchFamily="2" charset="-78"/>
            </a:endParaRPr>
          </a:p>
          <a:p>
            <a:pPr lvl="0">
              <a:lnSpc>
                <a:spcPct val="150000"/>
              </a:lnSpc>
            </a:pPr>
            <a:r>
              <a:rPr lang="fa-IR" sz="2800" dirty="0" smtClean="0">
                <a:cs typeface="2  Mitra_1 (MRT)" pitchFamily="2" charset="-78"/>
              </a:rPr>
              <a:t>ارزیابی توانایی تاسیسات موجود در خدمات دهی بطور کلی و پذیرش انشعاب‌های جدید و یا مشترکین جدید. </a:t>
            </a:r>
            <a:endParaRPr lang="en-US" sz="2800" dirty="0" smtClean="0">
              <a:cs typeface="2  Mitra_1 (MRT)" pitchFamily="2" charset="-78"/>
            </a:endParaRPr>
          </a:p>
          <a:p>
            <a:pPr lvl="0">
              <a:lnSpc>
                <a:spcPct val="150000"/>
              </a:lnSpc>
            </a:pPr>
            <a:r>
              <a:rPr lang="fa-IR" sz="2800" dirty="0" smtClean="0">
                <a:cs typeface="2  Mitra_1 (MRT)" pitchFamily="2" charset="-78"/>
              </a:rPr>
              <a:t>شناسایی بدهی‌های بالای میزان معین و شناسایی و محاسبه کلی بدهی‌ها</a:t>
            </a:r>
            <a:endParaRPr lang="en-US" sz="2800" dirty="0" smtClean="0">
              <a:cs typeface="2  Mitra_1 (MRT)" pitchFamily="2" charset="-78"/>
            </a:endParaRPr>
          </a:p>
          <a:p>
            <a:pPr>
              <a:lnSpc>
                <a:spcPct val="150000"/>
              </a:lnSpc>
            </a:pPr>
            <a:endParaRPr lang="fa-IR" sz="2800" dirty="0">
              <a:cs typeface="2  Mitra_1 (MRT)" pitchFamily="2" charset="-78"/>
            </a:endParaRPr>
          </a:p>
        </p:txBody>
      </p:sp>
    </p:spTree>
  </p:cSld>
  <p:clrMapOvr>
    <a:masterClrMapping/>
  </p:clrMapOvr>
  <p:transition>
    <p:random/>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85794"/>
            <a:ext cx="8715436" cy="5857916"/>
          </a:xfrm>
        </p:spPr>
        <p:txBody>
          <a:bodyPr>
            <a:noAutofit/>
          </a:bodyPr>
          <a:lstStyle/>
          <a:p>
            <a:pPr algn="ctr">
              <a:buNone/>
            </a:pPr>
            <a:endParaRPr lang="fa-IR" sz="2800" dirty="0" smtClean="0">
              <a:cs typeface="2  Mitra_1 (MRT)" pitchFamily="2" charset="-78"/>
            </a:endParaRPr>
          </a:p>
          <a:p>
            <a:pPr algn="ctr">
              <a:buNone/>
            </a:pPr>
            <a:r>
              <a:rPr lang="fa-IR" sz="9600" dirty="0" smtClean="0">
                <a:effectLst>
                  <a:outerShdw blurRad="38100" dist="38100" dir="2700000" algn="tl">
                    <a:srgbClr val="000000">
                      <a:alpha val="43137"/>
                    </a:srgbClr>
                  </a:outerShdw>
                </a:effectLst>
                <a:cs typeface="2  Mitra_1 (MRT)" pitchFamily="2" charset="-78"/>
              </a:rPr>
              <a:t>پایان</a:t>
            </a:r>
          </a:p>
          <a:p>
            <a:pPr algn="ctr">
              <a:buNone/>
            </a:pPr>
            <a:r>
              <a:rPr lang="fa-IR" sz="9600" dirty="0" smtClean="0">
                <a:effectLst>
                  <a:outerShdw blurRad="38100" dist="38100" dir="2700000" algn="tl">
                    <a:srgbClr val="000000">
                      <a:alpha val="43137"/>
                    </a:srgbClr>
                  </a:outerShdw>
                </a:effectLst>
                <a:cs typeface="2  Mitra_1 (MRT)" pitchFamily="2" charset="-78"/>
              </a:rPr>
              <a:t>با تشکر از توجه شما</a:t>
            </a:r>
            <a:endParaRPr lang="fa-IR" sz="9600" dirty="0">
              <a:effectLst>
                <a:outerShdw blurRad="38100" dist="38100" dir="2700000" algn="tl">
                  <a:srgbClr val="000000">
                    <a:alpha val="43137"/>
                  </a:srgbClr>
                </a:outerShdw>
              </a:effectLst>
              <a:cs typeface="2  Mitra_1 (MRT)"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472" y="357166"/>
            <a:ext cx="8229600" cy="1143000"/>
          </a:xfrm>
        </p:spPr>
        <p:txBody>
          <a:bodyPr>
            <a:noAutofit/>
          </a:bodyPr>
          <a:lstStyle/>
          <a:p>
            <a:pPr algn="ctr"/>
            <a:r>
              <a:rPr lang="fa-IR" sz="8000" b="1" dirty="0" smtClean="0"/>
              <a:t>مقدمه</a:t>
            </a:r>
            <a:endParaRPr lang="fa-IR" sz="8000" b="1" dirty="0"/>
          </a:p>
        </p:txBody>
      </p:sp>
      <p:sp>
        <p:nvSpPr>
          <p:cNvPr id="3" name="Content Placeholder 2"/>
          <p:cNvSpPr>
            <a:spLocks noGrp="1"/>
          </p:cNvSpPr>
          <p:nvPr>
            <p:ph idx="1"/>
          </p:nvPr>
        </p:nvSpPr>
        <p:spPr>
          <a:xfrm>
            <a:off x="214282" y="1643050"/>
            <a:ext cx="8715436" cy="5000660"/>
          </a:xfrm>
        </p:spPr>
        <p:txBody>
          <a:bodyPr/>
          <a:lstStyle/>
          <a:p>
            <a:pPr algn="justLow">
              <a:buNone/>
            </a:pPr>
            <a:r>
              <a:rPr lang="fa-IR" sz="3600" dirty="0" smtClean="0">
                <a:latin typeface="A Iranian Sans" pitchFamily="2" charset="-78"/>
                <a:cs typeface="2  Mitra_1 (MRT)" pitchFamily="2" charset="-78"/>
              </a:rPr>
              <a:t>  اطلاعات مربوط به شبکه برق بسیار متنوع، حجیم و پیچیده است. سازماندهی، بازیابی و پردازش این داده‌ها با روشهای سنتی اگر غیرممکن نباشد بسیار دشوار، وقت گیر و توام با خطاست. </a:t>
            </a:r>
            <a:r>
              <a:rPr lang="en-US" sz="3600" b="1" dirty="0" smtClean="0">
                <a:latin typeface="A Iranian Sans" pitchFamily="2" charset="-78"/>
                <a:cs typeface="2  Mitra_1 (MRT)" pitchFamily="2" charset="-78"/>
              </a:rPr>
              <a:t>GIS</a:t>
            </a:r>
            <a:r>
              <a:rPr lang="fa-IR" sz="3600" dirty="0" smtClean="0">
                <a:latin typeface="A Iranian Sans" pitchFamily="2" charset="-78"/>
                <a:cs typeface="2  Mitra_1 (MRT)" pitchFamily="2" charset="-78"/>
              </a:rPr>
              <a:t>به عنوان راه حل اجتناب ناپذیری جهت ذخیره، سازماندهی و تحلیل داده‌های مربوط به شبکه شناخته شده و در بسیاری از کشور‌ها برای مدیریت شبکه‌های برق بکار گرفته می‌شود. </a:t>
            </a:r>
            <a:endParaRPr lang="en-US" sz="3600" dirty="0" smtClean="0">
              <a:latin typeface="A Iranian Sans" pitchFamily="2" charset="-78"/>
              <a:cs typeface="2  Mitra_1 (MRT)" pitchFamily="2" charset="-78"/>
            </a:endParaRPr>
          </a:p>
          <a:p>
            <a:pPr>
              <a:buNone/>
            </a:pPr>
            <a:endParaRPr lang="fa-IR" dirty="0"/>
          </a:p>
        </p:txBody>
      </p:sp>
    </p:spTree>
  </p:cSld>
  <p:clrMapOvr>
    <a:masterClrMapping/>
  </p:clrMapOvr>
  <p:transition>
    <p:rand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4422"/>
            <a:ext cx="8229600" cy="5110178"/>
          </a:xfrm>
        </p:spPr>
        <p:txBody>
          <a:bodyPr>
            <a:normAutofit/>
          </a:bodyPr>
          <a:lstStyle/>
          <a:p>
            <a:pPr algn="justLow">
              <a:buNone/>
            </a:pPr>
            <a:r>
              <a:rPr lang="fa-IR" sz="3600" dirty="0" smtClean="0">
                <a:cs typeface="2  Mitra_1 (MRT)" pitchFamily="2" charset="-78"/>
              </a:rPr>
              <a:t>  به این ترتیب، </a:t>
            </a:r>
            <a:r>
              <a:rPr lang="en-US" sz="3600" dirty="0" smtClean="0">
                <a:cs typeface="2  Mitra_1 (MRT)" pitchFamily="2" charset="-78"/>
              </a:rPr>
              <a:t>GIS </a:t>
            </a:r>
            <a:r>
              <a:rPr lang="fa-IR" sz="3600" dirty="0" smtClean="0">
                <a:cs typeface="2  Mitra_1 (MRT)" pitchFamily="2" charset="-78"/>
              </a:rPr>
              <a:t>بطور کلی بعنوان سیستمی کارآمد جهت ذخیره و سازماندهی داده‌های حجیم گرافیکی (نقشه‌ها) و توصیفی- رقومی شبکه، وبطور ویژه بعنوان سیستمی با ابزار نیرومند جهت افزایش کارایی شبکه، رفع تنگنا‌ها و نقایص شبکه، اداره امور مشترکین، یافتن راه حل‌های بهینه جهت گسترش شبکه، برخورد با مشکلات مقطعی و پیش بینی نشده شبکه و بسیاری موارد دیگر بکار می‌آید.</a:t>
            </a:r>
            <a:endParaRPr lang="en-US" sz="3600" dirty="0" smtClean="0">
              <a:cs typeface="2  Mitra_1 (MRT)" pitchFamily="2" charset="-78"/>
            </a:endParaRPr>
          </a:p>
          <a:p>
            <a:endParaRPr lang="fa-IR" dirty="0"/>
          </a:p>
        </p:txBody>
      </p:sp>
    </p:spTree>
  </p:cSld>
  <p:clrMapOvr>
    <a:masterClrMapping/>
  </p:clrMapOvr>
  <p:transition>
    <p:rand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fa-IR" sz="4000" b="1" dirty="0" smtClean="0"/>
              <a:t>کاربردهای ویژه جی.آی. اس (</a:t>
            </a:r>
            <a:r>
              <a:rPr lang="en-US" sz="4000" b="1" dirty="0" smtClean="0"/>
              <a:t>GIS</a:t>
            </a:r>
            <a:r>
              <a:rPr lang="fa-IR" sz="4000" b="1" dirty="0" smtClean="0"/>
              <a:t>) در مدیریت شبکه برق</a:t>
            </a:r>
            <a:r>
              <a:rPr lang="en-US" sz="3200" dirty="0" smtClean="0"/>
              <a:t/>
            </a:r>
            <a:br>
              <a:rPr lang="en-US" sz="3200" dirty="0" smtClean="0"/>
            </a:br>
            <a:endParaRPr lang="fa-IR" sz="3200" dirty="0"/>
          </a:p>
        </p:txBody>
      </p:sp>
      <p:sp>
        <p:nvSpPr>
          <p:cNvPr id="3" name="Content Placeholder 2"/>
          <p:cNvSpPr>
            <a:spLocks noGrp="1"/>
          </p:cNvSpPr>
          <p:nvPr>
            <p:ph idx="1"/>
          </p:nvPr>
        </p:nvSpPr>
        <p:spPr>
          <a:xfrm>
            <a:off x="214282" y="1500174"/>
            <a:ext cx="8715436" cy="5143536"/>
          </a:xfrm>
        </p:spPr>
        <p:txBody>
          <a:bodyPr/>
          <a:lstStyle/>
          <a:p>
            <a:pPr algn="justLow">
              <a:buNone/>
            </a:pPr>
            <a:r>
              <a:rPr lang="fa-IR" sz="3200" dirty="0" smtClean="0">
                <a:cs typeface="2  Mitra_1 (MRT)" pitchFamily="2" charset="-78"/>
              </a:rPr>
              <a:t>   شبکه‌های برق در مقایسه با شبکه‌های دیگری نظیر شبکه آب از پیچیدگی بیشتری برخوردارند وعموما متشکل از تأسیسات، کابل‌ها و سیم‌ها، ترانس‌ها، کنتور‌ها (مشترکین) و اجزای دیگری هستند که مدیریت آن مستلزم داشتن ابزار توانمندی جهت ذخیره و سازماندهی اطلاعات و نقشه هاست. امروزه سیستم‌های اطلاعات جغرافیایی به عنوان کارامد‌ترین سیستم (و به طور منحصر بفرد) جهت مدیریت شبکه‌ها از جمله شبکه برق شناخته و به کار گرفته شده‌اند. </a:t>
            </a:r>
            <a:endParaRPr lang="en-US" sz="3200" dirty="0" smtClean="0">
              <a:cs typeface="2  Mitra_1 (MRT)" pitchFamily="2" charset="-78"/>
            </a:endParaRPr>
          </a:p>
          <a:p>
            <a:pPr algn="justLow">
              <a:buNone/>
            </a:pPr>
            <a:r>
              <a:rPr lang="fa-IR" sz="3200" dirty="0" smtClean="0">
                <a:cs typeface="2  Mitra_1 (MRT)" pitchFamily="2" charset="-78"/>
              </a:rPr>
              <a:t>   کاربرد ویژه سیستم‌های اطلاعات جغرافیایی در مدیریت شبکه‌های برق را به این شرح می‌توان خلاصه کرد: </a:t>
            </a:r>
            <a:endParaRPr lang="en-US" sz="3200" dirty="0" smtClean="0">
              <a:cs typeface="2  Mitra_1 (MRT)" pitchFamily="2" charset="-78"/>
            </a:endParaRPr>
          </a:p>
          <a:p>
            <a:pPr>
              <a:buNone/>
            </a:pPr>
            <a:endParaRPr lang="fa-IR" dirty="0"/>
          </a:p>
        </p:txBody>
      </p:sp>
    </p:spTree>
  </p:cSld>
  <p:clrMapOvr>
    <a:masterClrMapping/>
  </p:clrMapOvr>
  <p:transition>
    <p:rand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14290"/>
            <a:ext cx="8229600" cy="1143000"/>
          </a:xfrm>
        </p:spPr>
        <p:txBody>
          <a:bodyPr>
            <a:normAutofit/>
          </a:bodyPr>
          <a:lstStyle/>
          <a:p>
            <a:pPr algn="ctr"/>
            <a:r>
              <a:rPr lang="fa-IR" sz="4400" b="1" dirty="0" smtClean="0"/>
              <a:t>الف-ذخیره سازی وسازماندهی داده‌های طرح </a:t>
            </a:r>
            <a:endParaRPr lang="fa-IR" sz="4400" dirty="0"/>
          </a:p>
        </p:txBody>
      </p:sp>
      <p:sp>
        <p:nvSpPr>
          <p:cNvPr id="3" name="Content Placeholder 2"/>
          <p:cNvSpPr>
            <a:spLocks noGrp="1"/>
          </p:cNvSpPr>
          <p:nvPr>
            <p:ph idx="1"/>
          </p:nvPr>
        </p:nvSpPr>
        <p:spPr>
          <a:xfrm>
            <a:off x="214282" y="1500174"/>
            <a:ext cx="8715436" cy="5143536"/>
          </a:xfrm>
        </p:spPr>
        <p:txBody>
          <a:bodyPr/>
          <a:lstStyle/>
          <a:p>
            <a:pPr>
              <a:buNone/>
            </a:pPr>
            <a:r>
              <a:rPr lang="fa-IR" sz="4000" b="1" u="sng" dirty="0" smtClean="0">
                <a:cs typeface="2  Mitra_1 (MRT)" pitchFamily="2" charset="-78"/>
              </a:rPr>
              <a:t>نقشه‌ها: </a:t>
            </a:r>
          </a:p>
          <a:p>
            <a:pPr>
              <a:buNone/>
            </a:pPr>
            <a:endParaRPr lang="en-US" dirty="0" smtClean="0"/>
          </a:p>
          <a:p>
            <a:pPr lvl="0">
              <a:buFont typeface="Wingdings" pitchFamily="2" charset="2"/>
              <a:buChar char="§"/>
            </a:pPr>
            <a:r>
              <a:rPr lang="fa-IR" sz="2800" dirty="0" smtClean="0">
                <a:cs typeface="2  Mitra_1 (MRT)" pitchFamily="2" charset="-78"/>
              </a:rPr>
              <a:t>پلان شبکه برق</a:t>
            </a:r>
            <a:endParaRPr lang="en-US" sz="2800" dirty="0" smtClean="0">
              <a:cs typeface="2  Mitra_1 (MRT)" pitchFamily="2" charset="-78"/>
            </a:endParaRPr>
          </a:p>
          <a:p>
            <a:pPr lvl="0">
              <a:buFont typeface="Wingdings" pitchFamily="2" charset="2"/>
              <a:buChar char="§"/>
            </a:pPr>
            <a:r>
              <a:rPr lang="fa-IR" sz="2800" dirty="0" smtClean="0">
                <a:cs typeface="2  Mitra_1 (MRT)" pitchFamily="2" charset="-78"/>
              </a:rPr>
              <a:t>نقشه موقعیت ترانس‌ها، پایه هاو سایر اجزای شبکه</a:t>
            </a:r>
            <a:endParaRPr lang="en-US" sz="2800" dirty="0" smtClean="0">
              <a:cs typeface="2  Mitra_1 (MRT)" pitchFamily="2" charset="-78"/>
            </a:endParaRPr>
          </a:p>
          <a:p>
            <a:pPr lvl="0">
              <a:buFont typeface="Wingdings" pitchFamily="2" charset="2"/>
              <a:buChar char="§"/>
            </a:pPr>
            <a:r>
              <a:rPr lang="fa-IR" sz="2800" dirty="0" smtClean="0">
                <a:cs typeface="2  Mitra_1 (MRT)" pitchFamily="2" charset="-78"/>
              </a:rPr>
              <a:t>نقشه موقعیت مشترکین. </a:t>
            </a:r>
            <a:endParaRPr lang="en-US" sz="2800" dirty="0" smtClean="0">
              <a:cs typeface="2  Mitra_1 (MRT)" pitchFamily="2" charset="-78"/>
            </a:endParaRPr>
          </a:p>
          <a:p>
            <a:pPr lvl="0">
              <a:buFont typeface="Wingdings" pitchFamily="2" charset="2"/>
              <a:buChar char="§"/>
            </a:pPr>
            <a:r>
              <a:rPr lang="fa-IR" sz="2800" dirty="0" smtClean="0">
                <a:cs typeface="2  Mitra_1 (MRT)" pitchFamily="2" charset="-78"/>
              </a:rPr>
              <a:t>نقشه تقسیم بندی مناطق. </a:t>
            </a:r>
            <a:endParaRPr lang="en-US" sz="2800" dirty="0" smtClean="0">
              <a:cs typeface="2  Mitra_1 (MRT)" pitchFamily="2" charset="-78"/>
            </a:endParaRPr>
          </a:p>
          <a:p>
            <a:pPr lvl="0">
              <a:buFont typeface="Wingdings" pitchFamily="2" charset="2"/>
              <a:buChar char="§"/>
            </a:pPr>
            <a:r>
              <a:rPr lang="fa-IR" sz="2800" dirty="0" smtClean="0">
                <a:cs typeface="2  Mitra_1 (MRT)" pitchFamily="2" charset="-78"/>
              </a:rPr>
              <a:t>نقشه عمومی شهر (خیابان‌ها، عوارض شاخص) </a:t>
            </a:r>
            <a:endParaRPr lang="en-US" sz="2800" dirty="0" smtClean="0">
              <a:cs typeface="2  Mitra_1 (MRT)" pitchFamily="2" charset="-78"/>
            </a:endParaRPr>
          </a:p>
          <a:p>
            <a:pPr lvl="0">
              <a:buFont typeface="Wingdings" pitchFamily="2" charset="2"/>
              <a:buChar char="§"/>
            </a:pPr>
            <a:r>
              <a:rPr lang="fa-IR" sz="2800" dirty="0" smtClean="0">
                <a:cs typeface="2  Mitra_1 (MRT)" pitchFamily="2" charset="-78"/>
              </a:rPr>
              <a:t>نقشه پراکندگی جمعیت. </a:t>
            </a:r>
            <a:endParaRPr lang="en-US" sz="2800" dirty="0" smtClean="0">
              <a:cs typeface="2  Mitra_1 (MRT)" pitchFamily="2" charset="-78"/>
            </a:endParaRPr>
          </a:p>
          <a:p>
            <a:pPr>
              <a:buNone/>
            </a:pPr>
            <a:endParaRPr lang="fa-IR" dirty="0"/>
          </a:p>
        </p:txBody>
      </p:sp>
    </p:spTree>
  </p:cSld>
  <p:clrMapOvr>
    <a:masterClrMapping/>
  </p:clrMapOvr>
  <p:transition>
    <p:rand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715436" cy="5929354"/>
          </a:xfrm>
        </p:spPr>
        <p:txBody>
          <a:bodyPr>
            <a:normAutofit lnSpcReduction="10000"/>
          </a:bodyPr>
          <a:lstStyle/>
          <a:p>
            <a:pPr>
              <a:buNone/>
            </a:pPr>
            <a:r>
              <a:rPr lang="fa-IR" sz="3200" b="1" u="sng" dirty="0" smtClean="0">
                <a:cs typeface="2  Mitra_1 (MRT)" pitchFamily="2" charset="-78"/>
              </a:rPr>
              <a:t>اطلاعات توصیفی و رقومی</a:t>
            </a:r>
          </a:p>
          <a:p>
            <a:pPr>
              <a:buNone/>
            </a:pPr>
            <a:endParaRPr lang="en-US" sz="2400" b="1" u="sng" dirty="0" smtClean="0">
              <a:cs typeface="2  Mitra_1 (MRT)" pitchFamily="2" charset="-78"/>
            </a:endParaRPr>
          </a:p>
          <a:p>
            <a:pPr lvl="0"/>
            <a:r>
              <a:rPr lang="fa-IR" dirty="0" smtClean="0">
                <a:cs typeface="2  Mitra_1 (MRT)" pitchFamily="2" charset="-78"/>
              </a:rPr>
              <a:t>سیم‌ها وکابل‌ها: قطر، جنس، نوع، تاریخ، نصب، تعداد مدار، شماره ترانس مربوطه. </a:t>
            </a:r>
            <a:endParaRPr lang="en-US" dirty="0" smtClean="0">
              <a:cs typeface="2  Mitra_1 (MRT)" pitchFamily="2" charset="-78"/>
            </a:endParaRPr>
          </a:p>
          <a:p>
            <a:pPr lvl="0"/>
            <a:r>
              <a:rPr lang="fa-IR" dirty="0" smtClean="0">
                <a:cs typeface="2  Mitra_1 (MRT)" pitchFamily="2" charset="-78"/>
              </a:rPr>
              <a:t>ترانس: شماره ترانس، سال ساخت، سال نصب، ظرفیت، ولتاژ، آدرس. </a:t>
            </a:r>
            <a:endParaRPr lang="en-US" dirty="0" smtClean="0">
              <a:cs typeface="2  Mitra_1 (MRT)" pitchFamily="2" charset="-78"/>
            </a:endParaRPr>
          </a:p>
          <a:p>
            <a:pPr lvl="0"/>
            <a:r>
              <a:rPr lang="fa-IR" dirty="0" smtClean="0">
                <a:cs typeface="2  Mitra_1 (MRT)" pitchFamily="2" charset="-78"/>
              </a:rPr>
              <a:t>مشترک (کنتور): شماره اشتراک، نام مشترک، نوع اشتراک (تک فاز، سه فاز..)، نوع کنتور، فاز تغذیه، قدرت، آدرس. </a:t>
            </a:r>
            <a:endParaRPr lang="en-US" dirty="0" smtClean="0">
              <a:cs typeface="2  Mitra_1 (MRT)" pitchFamily="2" charset="-78"/>
            </a:endParaRPr>
          </a:p>
          <a:p>
            <a:pPr lvl="0"/>
            <a:r>
              <a:rPr lang="fa-IR" dirty="0" smtClean="0">
                <a:cs typeface="2  Mitra_1 (MRT)" pitchFamily="2" charset="-78"/>
              </a:rPr>
              <a:t>ترانس: شماره ترانس، سال ساخت، سال نصب، ظرفیت، ولتاژ، آدرس. </a:t>
            </a:r>
            <a:endParaRPr lang="en-US" dirty="0" smtClean="0">
              <a:cs typeface="2  Mitra_1 (MRT)" pitchFamily="2" charset="-78"/>
            </a:endParaRPr>
          </a:p>
          <a:p>
            <a:pPr lvl="0"/>
            <a:r>
              <a:rPr lang="fa-IR" dirty="0" smtClean="0">
                <a:cs typeface="2  Mitra_1 (MRT)" pitchFamily="2" charset="-78"/>
              </a:rPr>
              <a:t>پایه: طول، اندازه، تعداد مقره، نوع طرح، فونداسیون (بتنی، سنگ و خاک) </a:t>
            </a:r>
            <a:endParaRPr lang="en-US" dirty="0" smtClean="0">
              <a:cs typeface="2  Mitra_1 (MRT)" pitchFamily="2" charset="-78"/>
            </a:endParaRPr>
          </a:p>
          <a:p>
            <a:pPr lvl="0"/>
            <a:r>
              <a:rPr lang="fa-IR" dirty="0" smtClean="0">
                <a:cs typeface="2  Mitra_1 (MRT)" pitchFamily="2" charset="-78"/>
              </a:rPr>
              <a:t>تراکم یا میزان جمعیت در نقشه تراکم جمعیت. </a:t>
            </a:r>
            <a:endParaRPr lang="en-US" dirty="0" smtClean="0">
              <a:cs typeface="2  Mitra_1 (MRT)" pitchFamily="2" charset="-78"/>
            </a:endParaRPr>
          </a:p>
          <a:p>
            <a:pPr lvl="0"/>
            <a:r>
              <a:rPr lang="fa-IR" dirty="0" smtClean="0">
                <a:cs typeface="2  Mitra_1 (MRT)" pitchFamily="2" charset="-78"/>
              </a:rPr>
              <a:t>کدهای ناحیه در نقشه تقسیم بندی مناطق. </a:t>
            </a:r>
            <a:endParaRPr lang="en-US" dirty="0" smtClean="0">
              <a:cs typeface="2  Mitra_1 (MRT)" pitchFamily="2" charset="-78"/>
            </a:endParaRPr>
          </a:p>
          <a:p>
            <a:pPr lvl="0"/>
            <a:r>
              <a:rPr lang="fa-IR" dirty="0" smtClean="0">
                <a:cs typeface="2  Mitra_1 (MRT)" pitchFamily="2" charset="-78"/>
              </a:rPr>
              <a:t>مشخصات عوارض شاخص شهر. </a:t>
            </a:r>
            <a:endParaRPr lang="en-US" dirty="0" smtClean="0">
              <a:cs typeface="2  Mitra_1 (MRT)" pitchFamily="2" charset="-78"/>
            </a:endParaRPr>
          </a:p>
          <a:p>
            <a:pPr lvl="0"/>
            <a:r>
              <a:rPr lang="fa-IR" dirty="0" smtClean="0">
                <a:cs typeface="2  Mitra_1 (MRT)" pitchFamily="2" charset="-78"/>
              </a:rPr>
              <a:t>نام و مشخصات خیابانهای شهر. </a:t>
            </a:r>
            <a:endParaRPr lang="en-US" dirty="0" smtClean="0">
              <a:cs typeface="2  Mitra_1 (MRT)" pitchFamily="2" charset="-78"/>
            </a:endParaRPr>
          </a:p>
          <a:p>
            <a:pPr>
              <a:buNone/>
            </a:pPr>
            <a:endParaRPr lang="fa-IR" dirty="0"/>
          </a:p>
        </p:txBody>
      </p:sp>
    </p:spTree>
  </p:cSld>
  <p:clrMapOvr>
    <a:masterClrMapping/>
  </p:clrMapOvr>
  <p:transition>
    <p:random/>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fa-IR" sz="4400" b="1" dirty="0" smtClean="0">
                <a:cs typeface="2  Mitra_1 (MRT)" pitchFamily="2" charset="-78"/>
              </a:rPr>
              <a:t>ب- تحلیل اطلاعات</a:t>
            </a:r>
            <a:r>
              <a:rPr lang="en-US" dirty="0" smtClean="0"/>
              <a:t/>
            </a:r>
            <a:br>
              <a:rPr lang="en-US" dirty="0" smtClean="0"/>
            </a:br>
            <a:endParaRPr lang="fa-IR" dirty="0"/>
          </a:p>
        </p:txBody>
      </p:sp>
      <p:sp>
        <p:nvSpPr>
          <p:cNvPr id="3" name="Content Placeholder 2"/>
          <p:cNvSpPr>
            <a:spLocks noGrp="1"/>
          </p:cNvSpPr>
          <p:nvPr>
            <p:ph idx="1"/>
          </p:nvPr>
        </p:nvSpPr>
        <p:spPr>
          <a:xfrm>
            <a:off x="214282" y="1285860"/>
            <a:ext cx="8715436" cy="5357850"/>
          </a:xfrm>
        </p:spPr>
        <p:txBody>
          <a:bodyPr>
            <a:normAutofit fontScale="92500" lnSpcReduction="10000"/>
          </a:bodyPr>
          <a:lstStyle/>
          <a:p>
            <a:pPr algn="justLow">
              <a:lnSpc>
                <a:spcPct val="150000"/>
              </a:lnSpc>
              <a:buNone/>
            </a:pPr>
            <a:r>
              <a:rPr lang="fa-IR" sz="3600" dirty="0" smtClean="0">
                <a:cs typeface="2  Mitra_1 (MRT)" pitchFamily="2" charset="-78"/>
              </a:rPr>
              <a:t>   وجود قابلیت‌های متنوع تحلیلی در نرم افزارهای معتبر </a:t>
            </a:r>
            <a:r>
              <a:rPr lang="en-US" sz="3600" dirty="0" smtClean="0">
                <a:cs typeface="2  Mitra_1 (MRT)" pitchFamily="2" charset="-78"/>
              </a:rPr>
              <a:t>GIS </a:t>
            </a:r>
            <a:r>
              <a:rPr lang="fa-IR" sz="3600" dirty="0" smtClean="0">
                <a:cs typeface="2  Mitra_1 (MRT)" pitchFamily="2" charset="-78"/>
              </a:rPr>
              <a:t>امکان انجام تحلیل‌های گوناگون را فراهم می‌آورد. امکان انجام تحلیل‌های مختلف در شبکه، تلفیق نقشه‌های موضوعی مختلف و اطلاعات توصیفی مربوط به آن‌ها با یکدیگر، امکان تلخیص نقشه‌ها، امکان حریم یابی و قابلیت‌های متعدد تحلیلی دیگر </a:t>
            </a:r>
            <a:r>
              <a:rPr lang="en-US" sz="3600" dirty="0" smtClean="0">
                <a:cs typeface="2  Mitra_1 (MRT)" pitchFamily="2" charset="-78"/>
              </a:rPr>
              <a:t>GIS </a:t>
            </a:r>
            <a:r>
              <a:rPr lang="fa-IR" sz="3600" dirty="0" smtClean="0">
                <a:cs typeface="2  Mitra_1 (MRT)" pitchFamily="2" charset="-78"/>
              </a:rPr>
              <a:t>از دوجهت به کمک کار‌شناس طراح خواهد آمد: </a:t>
            </a:r>
            <a:endParaRPr lang="en-US" sz="3600" dirty="0" smtClean="0">
              <a:cs typeface="2  Mitra_1 (MRT)" pitchFamily="2" charset="-78"/>
            </a:endParaRPr>
          </a:p>
          <a:p>
            <a:endParaRPr lang="fa-IR" dirty="0"/>
          </a:p>
        </p:txBody>
      </p:sp>
    </p:spTree>
  </p:cSld>
  <p:clrMapOvr>
    <a:masterClrMapping/>
  </p:clrMapOvr>
  <p:transition>
    <p:random/>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714356"/>
            <a:ext cx="8715436" cy="5929354"/>
          </a:xfrm>
        </p:spPr>
        <p:txBody>
          <a:bodyPr>
            <a:normAutofit fontScale="70000" lnSpcReduction="20000"/>
          </a:bodyPr>
          <a:lstStyle/>
          <a:p>
            <a:pPr lvl="0" algn="justLow">
              <a:lnSpc>
                <a:spcPct val="160000"/>
              </a:lnSpc>
              <a:buNone/>
            </a:pPr>
            <a:r>
              <a:rPr lang="fa-IR" sz="3700" dirty="0" smtClean="0">
                <a:cs typeface="2  Mitra_1 (MRT)" pitchFamily="2" charset="-78"/>
              </a:rPr>
              <a:t>1- وجود این قابلیت‌ها به کار‌شناس طراح کمک خواهد کرد تا طرح‌های پیشنهادی را بررسی و آنالیز کرده و به کمک قابلیتهای نیرومند بازیابی اطلاعات به «اگر»‌ها پاسخ گفته و تنگنا‌ها و مشکلات طرح را به سهولت ببیند و نهایتاً انتخاب مناسبی انجام داده و تصمیم مقتضی به عمل آورد. ضمناً گزینه‌های انتخاب شده می‌توانند به تنهائی از جهات مختلف بررسی شده و با لحاظ کردن پارامترهای طراحی در بانک اطلاعاتی </a:t>
            </a:r>
            <a:r>
              <a:rPr lang="en-US" sz="3700" dirty="0" smtClean="0">
                <a:cs typeface="2  Mitra_1 (MRT)" pitchFamily="2" charset="-78"/>
              </a:rPr>
              <a:t>GIS </a:t>
            </a:r>
            <a:r>
              <a:rPr lang="fa-IR" sz="3700" dirty="0" smtClean="0">
                <a:cs typeface="2  Mitra_1 (MRT)" pitchFamily="2" charset="-78"/>
              </a:rPr>
              <a:t>طراحی دقیق و مناسبی به عمل آید. </a:t>
            </a:r>
            <a:endParaRPr lang="en-US" sz="3700" dirty="0" smtClean="0">
              <a:cs typeface="2  Mitra_1 (MRT)" pitchFamily="2" charset="-78"/>
            </a:endParaRPr>
          </a:p>
          <a:p>
            <a:pPr lvl="0" algn="justLow">
              <a:lnSpc>
                <a:spcPct val="160000"/>
              </a:lnSpc>
              <a:buNone/>
            </a:pPr>
            <a:r>
              <a:rPr lang="fa-IR" sz="3700" dirty="0" smtClean="0">
                <a:cs typeface="2  Mitra_1 (MRT)" pitchFamily="2" charset="-78"/>
              </a:rPr>
              <a:t>2- گزینه‌های احتمالی مختلف از جهات اقتصادی و فنی به راحتی در محیط </a:t>
            </a:r>
            <a:r>
              <a:rPr lang="en-US" sz="3700" dirty="0" smtClean="0">
                <a:cs typeface="2  Mitra_1 (MRT)" pitchFamily="2" charset="-78"/>
              </a:rPr>
              <a:t>GIS </a:t>
            </a:r>
            <a:r>
              <a:rPr lang="fa-IR" sz="3700" dirty="0" smtClean="0">
                <a:cs typeface="2  Mitra_1 (MRT)" pitchFamily="2" charset="-78"/>
              </a:rPr>
              <a:t>قابل مقایسه‌اند، به همین جهت می‌توان از قابلیت‌های تحلیلی </a:t>
            </a:r>
            <a:r>
              <a:rPr lang="en-US" sz="3700" dirty="0" smtClean="0">
                <a:cs typeface="2  Mitra_1 (MRT)" pitchFamily="2" charset="-78"/>
              </a:rPr>
              <a:t>GIS </a:t>
            </a:r>
            <a:r>
              <a:rPr lang="fa-IR" sz="3700" dirty="0" smtClean="0">
                <a:cs typeface="2  Mitra_1 (MRT)" pitchFamily="2" charset="-78"/>
              </a:rPr>
              <a:t>جهت مقایسه گزینه‌ها و انتخاب گزینه مناسب به نحو مطلوبی استفاده کرد. </a:t>
            </a:r>
            <a:endParaRPr lang="en-US" sz="3700" dirty="0" smtClean="0">
              <a:cs typeface="2  Mitra_1 (MRT)" pitchFamily="2" charset="-78"/>
            </a:endParaRPr>
          </a:p>
          <a:p>
            <a:endParaRPr lang="fa-IR" dirty="0"/>
          </a:p>
        </p:txBody>
      </p:sp>
    </p:spTree>
  </p:cSld>
  <p:clrMapOvr>
    <a:masterClrMapping/>
  </p:clrMapOvr>
  <p:transition>
    <p:random/>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642918"/>
            <a:ext cx="8715436" cy="6000792"/>
          </a:xfrm>
        </p:spPr>
        <p:txBody>
          <a:bodyPr>
            <a:noAutofit/>
          </a:bodyPr>
          <a:lstStyle/>
          <a:p>
            <a:pPr algn="justLow">
              <a:lnSpc>
                <a:spcPct val="150000"/>
              </a:lnSpc>
              <a:buNone/>
            </a:pPr>
            <a:r>
              <a:rPr lang="fa-IR" sz="2500" dirty="0" smtClean="0">
                <a:cs typeface="2  Mitra_1 (MRT)" pitchFamily="2" charset="-78"/>
              </a:rPr>
              <a:t>   قابلیت تحلیلی </a:t>
            </a:r>
            <a:r>
              <a:rPr lang="en-US" sz="2500" dirty="0" smtClean="0">
                <a:cs typeface="2  Mitra_1 (MRT)" pitchFamily="2" charset="-78"/>
              </a:rPr>
              <a:t>GIS </a:t>
            </a:r>
            <a:r>
              <a:rPr lang="fa-IR" sz="2500" dirty="0" smtClean="0">
                <a:cs typeface="2  Mitra_1 (MRT)" pitchFamily="2" charset="-78"/>
              </a:rPr>
              <a:t>در مرحله بهره برداری کمک شایانی به بهره برداری بهینه از طرح خواهد کرد. اطلاعات ذخیره شده در سیستم در زمینه‌های گوناگون در جهت بهره برداری بهینه از طرح به کار خواهد آمد. از جمله: </a:t>
            </a:r>
            <a:endParaRPr lang="en-US" sz="2500" dirty="0" smtClean="0">
              <a:cs typeface="2  Mitra_1 (MRT)" pitchFamily="2" charset="-78"/>
            </a:endParaRPr>
          </a:p>
          <a:p>
            <a:pPr lvl="0" algn="justLow">
              <a:lnSpc>
                <a:spcPct val="150000"/>
              </a:lnSpc>
            </a:pPr>
            <a:r>
              <a:rPr lang="fa-IR" sz="2500" dirty="0" smtClean="0">
                <a:cs typeface="2  Mitra_1 (MRT)" pitchFamily="2" charset="-78"/>
              </a:rPr>
              <a:t>محاسبات، برآورد‌ها و تحلیل‌ها </a:t>
            </a:r>
            <a:endParaRPr lang="en-US" sz="2500" dirty="0" smtClean="0">
              <a:cs typeface="2  Mitra_1 (MRT)" pitchFamily="2" charset="-78"/>
            </a:endParaRPr>
          </a:p>
          <a:p>
            <a:pPr lvl="0" algn="justLow">
              <a:lnSpc>
                <a:spcPct val="150000"/>
              </a:lnSpc>
            </a:pPr>
            <a:r>
              <a:rPr lang="fa-IR" sz="2500" dirty="0" smtClean="0">
                <a:cs typeface="2  Mitra_1 (MRT)" pitchFamily="2" charset="-78"/>
              </a:rPr>
              <a:t>زمان بندی وکنترل مصرف برق در شرایط اضطراری</a:t>
            </a:r>
            <a:endParaRPr lang="en-US" sz="2500" dirty="0" smtClean="0">
              <a:cs typeface="2  Mitra_1 (MRT)" pitchFamily="2" charset="-78"/>
            </a:endParaRPr>
          </a:p>
          <a:p>
            <a:pPr lvl="0" algn="justLow">
              <a:lnSpc>
                <a:spcPct val="150000"/>
              </a:lnSpc>
            </a:pPr>
            <a:r>
              <a:rPr lang="fa-IR" sz="2500" dirty="0" smtClean="0">
                <a:cs typeface="2  Mitra_1 (MRT)" pitchFamily="2" charset="-78"/>
              </a:rPr>
              <a:t>برآورد هزینه‌های اصلاح شبکه در یک منطقه مورد نظر. </a:t>
            </a:r>
            <a:endParaRPr lang="en-US" sz="2500" dirty="0" smtClean="0">
              <a:cs typeface="2  Mitra_1 (MRT)" pitchFamily="2" charset="-78"/>
            </a:endParaRPr>
          </a:p>
          <a:p>
            <a:pPr lvl="0" algn="justLow">
              <a:lnSpc>
                <a:spcPct val="150000"/>
              </a:lnSpc>
            </a:pPr>
            <a:r>
              <a:rPr lang="fa-IR" sz="2500" dirty="0" smtClean="0">
                <a:cs typeface="2  Mitra_1 (MRT)" pitchFamily="2" charset="-78"/>
              </a:rPr>
              <a:t>تعیین تعداد انشعابات منصوبه روی یک ترانس و امکان اتصال انشعابات دیگر. </a:t>
            </a:r>
            <a:endParaRPr lang="en-US" sz="2500" dirty="0" smtClean="0">
              <a:cs typeface="2  Mitra_1 (MRT)" pitchFamily="2" charset="-78"/>
            </a:endParaRPr>
          </a:p>
          <a:p>
            <a:pPr lvl="0" algn="justLow">
              <a:lnSpc>
                <a:spcPct val="150000"/>
              </a:lnSpc>
            </a:pPr>
            <a:r>
              <a:rPr lang="fa-IR" sz="2500" dirty="0" smtClean="0">
                <a:cs typeface="2  Mitra_1 (MRT)" pitchFamily="2" charset="-78"/>
              </a:rPr>
              <a:t>تعیین نوسانات فصلی و روزانه در یک نقطه. </a:t>
            </a:r>
            <a:endParaRPr lang="en-US" sz="2500" dirty="0" smtClean="0">
              <a:cs typeface="2  Mitra_1 (MRT)" pitchFamily="2" charset="-78"/>
            </a:endParaRPr>
          </a:p>
          <a:p>
            <a:pPr lvl="0" algn="justLow">
              <a:lnSpc>
                <a:spcPct val="150000"/>
              </a:lnSpc>
            </a:pPr>
            <a:r>
              <a:rPr lang="fa-IR" sz="2500" dirty="0" smtClean="0">
                <a:cs typeface="2  Mitra_1 (MRT)" pitchFamily="2" charset="-78"/>
              </a:rPr>
              <a:t>مشخص کردن مشترکینی در نتیجه خاموش کردن یک ترانس بی‌برق می‌شوند. </a:t>
            </a:r>
            <a:endParaRPr lang="en-US" sz="2500" dirty="0" smtClean="0">
              <a:cs typeface="2  Mitra_1 (MRT)" pitchFamily="2" charset="-78"/>
            </a:endParaRPr>
          </a:p>
          <a:p>
            <a:pPr algn="justLow">
              <a:lnSpc>
                <a:spcPct val="150000"/>
              </a:lnSpc>
            </a:pPr>
            <a:r>
              <a:rPr lang="fa-IR" sz="2500" dirty="0" smtClean="0">
                <a:cs typeface="2  Mitra_1 (MRT)" pitchFamily="2" charset="-78"/>
              </a:rPr>
              <a:t>مشخص کردن ترانسی که یک مشترک یا بخشی از شبکه را تغذیه می‌کند</a:t>
            </a:r>
            <a:endParaRPr lang="fa-IR" sz="2500" dirty="0">
              <a:cs typeface="2  Mitra_1 (MRT)" pitchFamily="2" charset="-78"/>
            </a:endParaRPr>
          </a:p>
        </p:txBody>
      </p:sp>
    </p:spTree>
  </p:cSld>
  <p:clrMapOvr>
    <a:masterClrMapping/>
  </p:clrMapOvr>
  <p:transition>
    <p:random/>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Origin">
      <a:dk1>
        <a:sysClr val="windowText" lastClr="000000"/>
      </a:dk1>
      <a:lt1>
        <a:sysClr val="window" lastClr="FFFFFF"/>
      </a:lt1>
      <a:dk2>
        <a:srgbClr val="464653"/>
      </a:dk2>
      <a:lt2>
        <a:srgbClr val="DDE9EC"/>
      </a:lt2>
      <a:accent1>
        <a:srgbClr val="727CA3"/>
      </a:accent1>
      <a:accent2>
        <a:srgbClr val="9FB8CD"/>
      </a:accent2>
      <a:accent3>
        <a:srgbClr val="D2DA7A"/>
      </a:accent3>
      <a:accent4>
        <a:srgbClr val="FADA7A"/>
      </a:accent4>
      <a:accent5>
        <a:srgbClr val="B88472"/>
      </a:accent5>
      <a:accent6>
        <a:srgbClr val="8E736A"/>
      </a:accent6>
      <a:hlink>
        <a:srgbClr val="B292CA"/>
      </a:hlink>
      <a:folHlink>
        <a:srgbClr val="6B568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38</TotalTime>
  <Words>798</Words>
  <Application>Microsoft Office PowerPoint</Application>
  <PresentationFormat>On-screen Show (4:3)</PresentationFormat>
  <Paragraphs>53</Paragraphs>
  <Slides>11</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11</vt:i4>
      </vt:variant>
    </vt:vector>
  </HeadingPairs>
  <TitlesOfParts>
    <vt:vector size="21" baseType="lpstr">
      <vt:lpstr>Arial</vt:lpstr>
      <vt:lpstr>Calibri</vt:lpstr>
      <vt:lpstr>Traditional Arabic</vt:lpstr>
      <vt:lpstr>Constantia</vt:lpstr>
      <vt:lpstr>Majalla UI</vt:lpstr>
      <vt:lpstr>2  Mitra_1 (MRT)</vt:lpstr>
      <vt:lpstr>Wingdings 2</vt:lpstr>
      <vt:lpstr>A Iranian Sans</vt:lpstr>
      <vt:lpstr>Wingdings</vt:lpstr>
      <vt:lpstr>Flow</vt:lpstr>
      <vt:lpstr>کاربرد GIS در صنعت برق</vt:lpstr>
      <vt:lpstr>مقدمه</vt:lpstr>
      <vt:lpstr>Slide 3</vt:lpstr>
      <vt:lpstr>کاربردهای ویژه جی.آی. اس (GIS) در مدیریت شبکه برق </vt:lpstr>
      <vt:lpstr>الف-ذخیره سازی وسازماندهی داده‌های طرح </vt:lpstr>
      <vt:lpstr>Slide 6</vt:lpstr>
      <vt:lpstr>ب- تحلیل اطلاعات </vt:lpstr>
      <vt:lpstr>Slide 8</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کاربرد GIS در صنعت برق</dc:title>
  <dc:creator>Hamed</dc:creator>
  <cp:lastModifiedBy>MSI</cp:lastModifiedBy>
  <cp:revision>11</cp:revision>
  <dcterms:created xsi:type="dcterms:W3CDTF">2013-11-30T07:49:29Z</dcterms:created>
  <dcterms:modified xsi:type="dcterms:W3CDTF">2014-05-01T15:09:07Z</dcterms:modified>
</cp:coreProperties>
</file>