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0" r:id="rId17"/>
    <p:sldId id="271" r:id="rId18"/>
    <p:sldId id="272" r:id="rId19"/>
    <p:sldId id="28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76" autoAdjust="0"/>
  </p:normalViewPr>
  <p:slideViewPr>
    <p:cSldViewPr>
      <p:cViewPr>
        <p:scale>
          <a:sx n="100" d="100"/>
          <a:sy n="100" d="100"/>
        </p:scale>
        <p:origin x="-7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84319-E3D8-4B29-828A-2911D19C77E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DDB2C-1FAB-45D9-A6FE-D4648100EC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DDB2C-1FAB-45D9-A6FE-D4648100EC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3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DDB2C-1FAB-45D9-A6FE-D4648100EC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22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DDB2C-1FAB-45D9-A6FE-D4648100ECC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5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B49E-3F0B-4EB4-BD13-74C02ECA7364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4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0B3A-E76E-4B96-B03A-A956DA9F6E00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72BF-860A-400D-BBC4-4095FCA28EDC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232B-962C-4574-8A52-6B26177B78C9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6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04C7-9A51-4DB3-8B77-A82C4871D21E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CD15-EE7E-4B0A-B497-13DB027D7D35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1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690B-FAF1-4229-87B0-B686296991CF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4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FC0-F530-4200-96F3-F376346A4B1B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3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5313-6352-49F2-80F9-240C24560021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547B-3DA0-4BB2-BF3C-6BEAFD7B29A7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5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5B9B-BAB2-4BA6-A454-1BC4FFEB9E03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0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5E205-F4C5-424D-8C59-CEF860333A8A}" type="datetime8">
              <a:rPr lang="fa-IR" smtClean="0"/>
              <a:pPr/>
              <a:t>13/مه/21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A0C61-2D35-4B14-AE92-1EF4C0D59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8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828800"/>
          </a:xfrm>
        </p:spPr>
        <p:txBody>
          <a:bodyPr>
            <a:normAutofit fontScale="90000"/>
          </a:bodyPr>
          <a:lstStyle/>
          <a:p>
            <a:pPr rtl="1"/>
            <a:r>
              <a:rPr lang="fa-IR" sz="4900" b="1" dirty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>هوش </a:t>
            </a:r>
            <a:r>
              <a:rPr lang="fa-IR" sz="4900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>مصنوعی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4400" b="1" dirty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>فصل </a:t>
            </a:r>
            <a:r>
              <a:rPr lang="fa-IR" sz="4400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>هشتم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4000" b="1" dirty="0">
                <a:solidFill>
                  <a:schemeClr val="accent3">
                    <a:lumMod val="75000"/>
                  </a:schemeClr>
                </a:solidFill>
                <a:cs typeface="B Nazanin" pitchFamily="2" charset="-78"/>
              </a:rPr>
              <a:t>منطق مرتبه اول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743200"/>
          </a:xfrm>
        </p:spPr>
        <p:txBody>
          <a:bodyPr>
            <a:normAutofit/>
          </a:bodyPr>
          <a:lstStyle/>
          <a:p>
            <a:pPr rtl="1">
              <a:lnSpc>
                <a:spcPct val="200000"/>
              </a:lnSpc>
            </a:pPr>
            <a:r>
              <a:rPr lang="fa-IR" spc="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بر اساس کتاب هوش مصنوعی راسل </a:t>
            </a:r>
            <a:r>
              <a:rPr lang="fa-IR" spc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ترجمه دکترسعید راحتی</a:t>
            </a:r>
            <a:endParaRPr lang="en-US" spc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سورها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سورها کمک می کنند تا به جای برشماری اشیا با نام، خواص مجموعه کل را بیان کنیم.</a:t>
            </a:r>
          </a:p>
          <a:p>
            <a:pPr algn="r" rtl="1"/>
            <a:r>
              <a:rPr lang="fa-IR" b="1" dirty="0" smtClean="0"/>
              <a:t>سور عمومی </a:t>
            </a:r>
            <a:r>
              <a:rPr lang="fa-IR" dirty="0" smtClean="0"/>
              <a:t>: </a:t>
            </a:r>
            <a:r>
              <a:rPr lang="fa-IR" dirty="0" smtClean="0">
                <a:sym typeface="Symbol"/>
              </a:rPr>
              <a:t> برای همه</a:t>
            </a:r>
          </a:p>
          <a:p>
            <a:pPr algn="r" rtl="1"/>
            <a:r>
              <a:rPr lang="fa-IR" b="1" dirty="0" smtClean="0">
                <a:sym typeface="Symbol"/>
              </a:rPr>
              <a:t>سور وجودی </a:t>
            </a:r>
            <a:r>
              <a:rPr lang="fa-IR" dirty="0" smtClean="0">
                <a:sym typeface="Symbol"/>
              </a:rPr>
              <a:t>:  وجود دارد حداقل...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سور عمومی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</a:t>
            </a:r>
            <a:r>
              <a:rPr lang="fa-IR" dirty="0" smtClean="0"/>
              <a:t> </a:t>
            </a:r>
            <a:r>
              <a:rPr lang="en-US" dirty="0" smtClean="0"/>
              <a:t>x</a:t>
            </a:r>
            <a:r>
              <a:rPr lang="fa-IR" dirty="0" smtClean="0"/>
              <a:t> </a:t>
            </a:r>
            <a:r>
              <a:rPr lang="fa-IR" dirty="0" smtClean="0">
                <a:sym typeface="Symbol"/>
              </a:rPr>
              <a:t> که در آن یک </a:t>
            </a:r>
            <a:r>
              <a:rPr lang="fa-IR" b="1" dirty="0" smtClean="0">
                <a:sym typeface="Symbol"/>
              </a:rPr>
              <a:t>عبارت منطقی </a:t>
            </a:r>
            <a:r>
              <a:rPr lang="fa-IR" dirty="0" smtClean="0">
                <a:sym typeface="Symbol"/>
              </a:rPr>
              <a:t>است، بیان می کند که </a:t>
            </a:r>
            <a:r>
              <a:rPr lang="en-US" dirty="0" smtClean="0">
                <a:sym typeface="Symbol"/>
              </a:rPr>
              <a:t>P</a:t>
            </a:r>
            <a:r>
              <a:rPr lang="fa-IR" dirty="0" smtClean="0">
                <a:sym typeface="Symbol"/>
              </a:rPr>
              <a:t> به ازاء هر شئ </a:t>
            </a:r>
            <a:r>
              <a:rPr lang="en-US" dirty="0" smtClean="0">
                <a:sym typeface="Symbol"/>
              </a:rPr>
              <a:t>x</a:t>
            </a:r>
            <a:r>
              <a:rPr lang="fa-IR" dirty="0" smtClean="0">
                <a:sym typeface="Symbol"/>
              </a:rPr>
              <a:t> درست است. به بیان دقیق تر </a:t>
            </a:r>
            <a:r>
              <a:rPr lang="en-US" dirty="0"/>
              <a:t>P</a:t>
            </a:r>
            <a:r>
              <a:rPr lang="fa-IR" dirty="0"/>
              <a:t> </a:t>
            </a:r>
            <a:r>
              <a:rPr lang="en-US" dirty="0"/>
              <a:t>x</a:t>
            </a:r>
            <a:r>
              <a:rPr lang="fa-IR" dirty="0"/>
              <a:t> </a:t>
            </a:r>
            <a:r>
              <a:rPr lang="fa-IR" dirty="0">
                <a:sym typeface="Symbol"/>
              </a:rPr>
              <a:t> </a:t>
            </a:r>
            <a:r>
              <a:rPr lang="fa-IR" dirty="0" smtClean="0">
                <a:sym typeface="Symbol"/>
              </a:rPr>
              <a:t>در یک مدل مفروض و با یک تفسیر مفروض درست است اگر </a:t>
            </a:r>
            <a:r>
              <a:rPr lang="en-US" dirty="0" smtClean="0">
                <a:sym typeface="Symbol"/>
              </a:rPr>
              <a:t>P</a:t>
            </a:r>
            <a:r>
              <a:rPr lang="fa-IR" dirty="0" smtClean="0">
                <a:sym typeface="Symbol"/>
              </a:rPr>
              <a:t> در تمامی تفاسیر بسط یافته ممکن که از تفسیر داده شده ساخته می شود درست باشد.</a:t>
            </a:r>
          </a:p>
          <a:p>
            <a:pPr algn="r" rtl="1"/>
            <a:r>
              <a:rPr lang="fa-IR" dirty="0" smtClean="0">
                <a:sym typeface="Symbol"/>
              </a:rPr>
              <a:t>مثال : </a:t>
            </a:r>
            <a:r>
              <a:rPr lang="en-US" b="1" dirty="0"/>
              <a:t>x King(x</a:t>
            </a:r>
            <a:r>
              <a:rPr lang="en-US" b="1" dirty="0" smtClean="0"/>
              <a:t>)</a:t>
            </a:r>
            <a:r>
              <a:rPr lang="en-US" dirty="0" smtClean="0"/>
              <a:t>→</a:t>
            </a:r>
            <a:r>
              <a:rPr lang="en-US" b="1" dirty="0" smtClean="0"/>
              <a:t>Person(x)</a:t>
            </a:r>
            <a:r>
              <a:rPr lang="fa-IR" b="1" dirty="0" smtClean="0"/>
              <a:t> </a:t>
            </a:r>
            <a:r>
              <a:rPr lang="fa-IR" b="1" dirty="0" smtClean="0">
                <a:sym typeface="Symbol"/>
              </a:rPr>
              <a:t></a:t>
            </a:r>
          </a:p>
          <a:p>
            <a:pPr algn="r" rtl="1"/>
            <a:r>
              <a:rPr lang="fa-IR" dirty="0" smtClean="0">
                <a:sym typeface="Symbol"/>
              </a:rPr>
              <a:t>سور عمومی بیانیه ای درباره تمامی اشیا است.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سور وجودی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جمله </a:t>
            </a:r>
            <a:r>
              <a:rPr lang="en-US" dirty="0" smtClean="0"/>
              <a:t>P</a:t>
            </a:r>
            <a:r>
              <a:rPr lang="fa-IR" dirty="0" smtClean="0"/>
              <a:t> </a:t>
            </a:r>
            <a:r>
              <a:rPr lang="en-US" dirty="0" smtClean="0"/>
              <a:t>x</a:t>
            </a:r>
            <a:r>
              <a:rPr lang="fa-IR" dirty="0" smtClean="0"/>
              <a:t> </a:t>
            </a:r>
            <a:r>
              <a:rPr lang="fa-IR" dirty="0" smtClean="0">
                <a:sym typeface="Symbol"/>
              </a:rPr>
              <a:t> می گوید که </a:t>
            </a:r>
            <a:r>
              <a:rPr lang="en-US" dirty="0" smtClean="0">
                <a:sym typeface="Symbol"/>
              </a:rPr>
              <a:t>P</a:t>
            </a:r>
            <a:r>
              <a:rPr lang="fa-IR" dirty="0" smtClean="0">
                <a:sym typeface="Symbol"/>
              </a:rPr>
              <a:t> حداقل برای یک شئ </a:t>
            </a:r>
            <a:r>
              <a:rPr lang="en-US" dirty="0" smtClean="0">
                <a:sym typeface="Symbol"/>
              </a:rPr>
              <a:t>x</a:t>
            </a:r>
            <a:r>
              <a:rPr lang="fa-IR" dirty="0" smtClean="0">
                <a:sym typeface="Symbol"/>
              </a:rPr>
              <a:t> درست است. به بیان دقیق تر، </a:t>
            </a:r>
            <a:r>
              <a:rPr lang="en-US" dirty="0"/>
              <a:t>P</a:t>
            </a:r>
            <a:r>
              <a:rPr lang="fa-IR" dirty="0"/>
              <a:t> </a:t>
            </a:r>
            <a:r>
              <a:rPr lang="en-US" dirty="0"/>
              <a:t>x</a:t>
            </a:r>
            <a:r>
              <a:rPr lang="fa-IR" dirty="0"/>
              <a:t> </a:t>
            </a:r>
            <a:r>
              <a:rPr lang="fa-IR" dirty="0">
                <a:sym typeface="Symbol"/>
              </a:rPr>
              <a:t> </a:t>
            </a:r>
            <a:r>
              <a:rPr lang="fa-IR" dirty="0" smtClean="0">
                <a:sym typeface="Symbol"/>
              </a:rPr>
              <a:t>در یک مدل مشخص با تفسیر مشخص درست است اگر </a:t>
            </a:r>
            <a:r>
              <a:rPr lang="en-US" dirty="0" smtClean="0">
                <a:sym typeface="Symbol"/>
              </a:rPr>
              <a:t>P</a:t>
            </a:r>
            <a:r>
              <a:rPr lang="fa-IR" dirty="0" smtClean="0">
                <a:sym typeface="Symbol"/>
              </a:rPr>
              <a:t> حداقل در یک تفسیر توسعه یافته که </a:t>
            </a:r>
            <a:r>
              <a:rPr lang="en-US" dirty="0" smtClean="0">
                <a:sym typeface="Symbol"/>
              </a:rPr>
              <a:t>x</a:t>
            </a:r>
            <a:r>
              <a:rPr lang="fa-IR" dirty="0" smtClean="0">
                <a:sym typeface="Symbol"/>
              </a:rPr>
              <a:t> را به یک عنصر دامنه منتسب می کند، درست باشد.</a:t>
            </a:r>
          </a:p>
          <a:p>
            <a:pPr algn="r" rtl="1"/>
            <a:r>
              <a:rPr lang="fa-IR" dirty="0" smtClean="0">
                <a:sym typeface="Symbol"/>
              </a:rPr>
              <a:t>مثال : </a:t>
            </a:r>
            <a:r>
              <a:rPr lang="en-US" b="1" dirty="0" smtClean="0">
                <a:sym typeface="Symbol"/>
              </a:rPr>
              <a:t></a:t>
            </a:r>
            <a:r>
              <a:rPr lang="en-US" b="1" dirty="0" smtClean="0"/>
              <a:t> </a:t>
            </a:r>
            <a:r>
              <a:rPr lang="en-US" b="1" dirty="0"/>
              <a:t>x Crown(x) </a:t>
            </a:r>
            <a:r>
              <a:rPr lang="en-US" b="1" dirty="0" smtClean="0"/>
              <a:t>˄ </a:t>
            </a:r>
            <a:r>
              <a:rPr lang="en-US" b="1" dirty="0" err="1" smtClean="0"/>
              <a:t>OnHead</a:t>
            </a:r>
            <a:r>
              <a:rPr lang="en-US" b="1" dirty="0" smtClean="0"/>
              <a:t>(x </a:t>
            </a:r>
            <a:r>
              <a:rPr lang="en-US" b="1" dirty="0"/>
              <a:t>, John)</a:t>
            </a:r>
            <a:endParaRPr lang="fa-IR" b="1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ویژگی های سورها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en-US" dirty="0" smtClean="0"/>
              <a:t>→</a:t>
            </a:r>
            <a:r>
              <a:rPr lang="fa-IR" dirty="0" smtClean="0"/>
              <a:t> رابط طبیعی برای کار با </a:t>
            </a:r>
            <a:r>
              <a:rPr lang="fa-IR" dirty="0" smtClean="0">
                <a:sym typeface="Symbol"/>
              </a:rPr>
              <a:t> و ˄ رابط طبیعی برای کار با  میباشد.</a:t>
            </a:r>
          </a:p>
          <a:p>
            <a:pPr algn="r" rtl="1"/>
            <a:r>
              <a:rPr lang="fa-IR" dirty="0" smtClean="0">
                <a:sym typeface="Symbol"/>
              </a:rPr>
              <a:t>استفاده از </a:t>
            </a:r>
            <a:r>
              <a:rPr lang="fa-IR" dirty="0">
                <a:sym typeface="Symbol"/>
              </a:rPr>
              <a:t>˄ </a:t>
            </a:r>
            <a:r>
              <a:rPr lang="fa-IR" dirty="0" smtClean="0">
                <a:sym typeface="Symbol"/>
              </a:rPr>
              <a:t>به عنوان رابط اصلی با </a:t>
            </a:r>
            <a:r>
              <a:rPr lang="fa-IR" dirty="0">
                <a:sym typeface="Symbol"/>
              </a:rPr>
              <a:t> </a:t>
            </a:r>
            <a:r>
              <a:rPr lang="fa-IR" dirty="0" smtClean="0">
                <a:sym typeface="Symbol"/>
              </a:rPr>
              <a:t>منجر به حکم قوی می شود.</a:t>
            </a:r>
          </a:p>
          <a:p>
            <a:pPr algn="r" rtl="1"/>
            <a:r>
              <a:rPr lang="fa-IR" dirty="0" smtClean="0">
                <a:sym typeface="Symbol"/>
              </a:rPr>
              <a:t>استفاده از </a:t>
            </a:r>
            <a:r>
              <a:rPr lang="en-US" dirty="0"/>
              <a:t>→</a:t>
            </a:r>
            <a:r>
              <a:rPr lang="fa-IR" dirty="0"/>
              <a:t> </a:t>
            </a:r>
            <a:r>
              <a:rPr lang="fa-IR" dirty="0" smtClean="0"/>
              <a:t>با </a:t>
            </a:r>
            <a:r>
              <a:rPr lang="fa-IR" dirty="0">
                <a:sym typeface="Symbol"/>
              </a:rPr>
              <a:t> </a:t>
            </a:r>
            <a:r>
              <a:rPr lang="fa-IR" dirty="0" smtClean="0">
                <a:sym typeface="Symbol"/>
              </a:rPr>
              <a:t>منجر به حکم ضعیفی می شود.</a:t>
            </a:r>
          </a:p>
          <a:p>
            <a:pPr algn="r" rtl="1"/>
            <a:r>
              <a:rPr lang="fa-IR" dirty="0" smtClean="0">
                <a:sym typeface="Symbol"/>
              </a:rPr>
              <a:t></a:t>
            </a:r>
            <a:r>
              <a:rPr lang="en-US" dirty="0">
                <a:sym typeface="Symbol"/>
              </a:rPr>
              <a:t>y</a:t>
            </a:r>
            <a:r>
              <a:rPr lang="fa-IR" dirty="0" smtClean="0">
                <a:sym typeface="Symbol"/>
              </a:rPr>
              <a:t> </a:t>
            </a:r>
            <a:r>
              <a:rPr lang="en-US" dirty="0">
                <a:sym typeface="Symbol"/>
              </a:rPr>
              <a:t>x</a:t>
            </a:r>
            <a:r>
              <a:rPr lang="fa-IR" dirty="0" smtClean="0">
                <a:sym typeface="Symbol"/>
              </a:rPr>
              <a:t> برابر است با </a:t>
            </a:r>
            <a:r>
              <a:rPr lang="en-US" dirty="0" smtClean="0">
                <a:sym typeface="Symbol"/>
              </a:rPr>
              <a:t>x</a:t>
            </a:r>
            <a:r>
              <a:rPr lang="fa-IR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fa-IR" dirty="0" smtClean="0">
                <a:sym typeface="Symbol"/>
              </a:rPr>
              <a:t> و </a:t>
            </a:r>
            <a:r>
              <a:rPr lang="en-US" dirty="0" smtClean="0">
                <a:sym typeface="Symbol"/>
              </a:rPr>
              <a:t>x y</a:t>
            </a:r>
            <a:r>
              <a:rPr lang="fa-IR" dirty="0" smtClean="0">
                <a:sym typeface="Symbol"/>
              </a:rPr>
              <a:t> با </a:t>
            </a:r>
            <a:r>
              <a:rPr lang="en-US" dirty="0" smtClean="0">
                <a:sym typeface="Symbol"/>
              </a:rPr>
              <a:t>y x</a:t>
            </a:r>
            <a:endParaRPr lang="fa-IR" dirty="0">
              <a:sym typeface="Symbol"/>
            </a:endParaRPr>
          </a:p>
          <a:p>
            <a:pPr algn="r" rtl="1"/>
            <a:r>
              <a:rPr lang="en-US" dirty="0">
                <a:sym typeface="Symbol"/>
              </a:rPr>
              <a:t>x </a:t>
            </a:r>
            <a:r>
              <a:rPr lang="en-US" dirty="0" smtClean="0">
                <a:sym typeface="Symbol"/>
              </a:rPr>
              <a:t>y</a:t>
            </a:r>
            <a:r>
              <a:rPr lang="fa-IR" dirty="0" smtClean="0">
                <a:sym typeface="Symbol"/>
              </a:rPr>
              <a:t> برابر نیست با </a:t>
            </a:r>
            <a:r>
              <a:rPr lang="en-US" dirty="0" smtClean="0">
                <a:sym typeface="Symbol"/>
              </a:rPr>
              <a:t></a:t>
            </a:r>
            <a:r>
              <a:rPr lang="en-US" dirty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x</a:t>
            </a:r>
            <a:endParaRPr lang="fa-IR" dirty="0" smtClean="0">
              <a:sym typeface="Symbol"/>
            </a:endParaRPr>
          </a:p>
          <a:p>
            <a:pPr lvl="1" algn="r" rt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Symbol"/>
              </a:rPr>
              <a:t></a:t>
            </a:r>
            <a:r>
              <a:rPr lang="en-US" dirty="0">
                <a:solidFill>
                  <a:schemeClr val="tx1"/>
                </a:solidFill>
                <a:sym typeface="Symbol"/>
              </a:rPr>
              <a:t>x 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y </a:t>
            </a:r>
            <a:r>
              <a:rPr lang="en-US" dirty="0" smtClean="0">
                <a:solidFill>
                  <a:schemeClr val="tx1"/>
                </a:solidFill>
              </a:rPr>
              <a:t>Loves(</a:t>
            </a:r>
            <a:r>
              <a:rPr lang="en-US" dirty="0" err="1" smtClean="0">
                <a:solidFill>
                  <a:schemeClr val="tx1"/>
                </a:solidFill>
              </a:rPr>
              <a:t>x,y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2" algn="r" rtl="1">
              <a:buFont typeface="Courier New" pitchFamily="49" charset="0"/>
              <a:buChar char="o"/>
            </a:pPr>
            <a:r>
              <a:rPr lang="fa-IR" dirty="0" smtClean="0">
                <a:sym typeface="Symbol"/>
              </a:rPr>
              <a:t>حداقل یک نفر وجود دارد که همه چیز در جهان را دوست دارد.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y 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Loves(</a:t>
            </a:r>
            <a:r>
              <a:rPr lang="en-US" dirty="0" err="1">
                <a:solidFill>
                  <a:schemeClr val="tx1"/>
                </a:solidFill>
              </a:rPr>
              <a:t>x,y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fa-IR" dirty="0" smtClean="0">
              <a:solidFill>
                <a:schemeClr val="tx1"/>
              </a:solidFill>
            </a:endParaRPr>
          </a:p>
          <a:p>
            <a:pPr lvl="2" algn="r" rtl="1">
              <a:buFont typeface="Courier New" pitchFamily="49" charset="0"/>
              <a:buChar char="o"/>
            </a:pPr>
            <a:r>
              <a:rPr lang="fa-IR" dirty="0" smtClean="0">
                <a:sym typeface="Symbol"/>
              </a:rPr>
              <a:t>همه در دنیا حداقل یکی را دوست دارند.</a:t>
            </a:r>
            <a:endParaRPr lang="fa-IR" dirty="0">
              <a:sym typeface="Symbol"/>
            </a:endParaRPr>
          </a:p>
          <a:p>
            <a:pPr marL="0" indent="0" algn="r" rtl="1">
              <a:buNone/>
            </a:pPr>
            <a:r>
              <a:rPr lang="fa-IR" dirty="0" smtClean="0">
                <a:sym typeface="Symbol"/>
              </a:rPr>
              <a:t> 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5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ویژگی های سورها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72000"/>
          </a:xfrm>
        </p:spPr>
        <p:txBody>
          <a:bodyPr/>
          <a:lstStyle/>
          <a:p>
            <a:pPr algn="r" rtl="1"/>
            <a:r>
              <a:rPr lang="fa-IR" b="1" dirty="0" smtClean="0"/>
              <a:t>«هر کس بستنی را دوست دارد» به معنای این است که «هیچکس وجود ندارد که </a:t>
            </a:r>
            <a:r>
              <a:rPr lang="fa-IR" b="1" dirty="0"/>
              <a:t>بستنی را دوست </a:t>
            </a:r>
            <a:r>
              <a:rPr lang="fa-IR" b="1" dirty="0" smtClean="0"/>
              <a:t>نداشته باشد»</a:t>
            </a:r>
          </a:p>
          <a:p>
            <a:pPr lvl="0" algn="r" rtl="1"/>
            <a:r>
              <a:rPr lang="en-US" sz="2800" dirty="0" smtClean="0">
                <a:sym typeface="Symbol"/>
              </a:rPr>
              <a:t></a:t>
            </a:r>
            <a:r>
              <a:rPr lang="en-US" sz="2800" dirty="0" smtClean="0"/>
              <a:t>x Likes(x , </a:t>
            </a:r>
            <a:r>
              <a:rPr lang="en-US" sz="2800" dirty="0" err="1" smtClean="0"/>
              <a:t>IceCream</a:t>
            </a:r>
            <a:r>
              <a:rPr lang="en-US" sz="2800" dirty="0" smtClean="0"/>
              <a:t>)</a:t>
            </a:r>
            <a:r>
              <a:rPr lang="fa-IR" sz="2800" dirty="0" smtClean="0"/>
              <a:t> هم ارز </a:t>
            </a:r>
            <a:r>
              <a:rPr lang="en-US" sz="2800" dirty="0">
                <a:sym typeface="Symbol"/>
              </a:rPr>
              <a:t></a:t>
            </a:r>
            <a:r>
              <a:rPr lang="en-US" sz="2800" dirty="0"/>
              <a:t>x </a:t>
            </a:r>
            <a:r>
              <a:rPr lang="en-US" sz="2800" dirty="0">
                <a:sym typeface="Symbol"/>
              </a:rPr>
              <a:t></a:t>
            </a:r>
            <a:r>
              <a:rPr lang="en-US" sz="2800" dirty="0"/>
              <a:t>Likes(x , </a:t>
            </a:r>
            <a:r>
              <a:rPr lang="en-US" sz="2800" dirty="0" err="1"/>
              <a:t>IceCream</a:t>
            </a:r>
            <a:r>
              <a:rPr lang="en-US" sz="2800" dirty="0" smtClean="0"/>
              <a:t>)</a:t>
            </a:r>
            <a:r>
              <a:rPr lang="fa-IR" sz="2800" dirty="0" smtClean="0"/>
              <a:t> </a:t>
            </a:r>
          </a:p>
          <a:p>
            <a:pPr lvl="0" algn="r" rtl="1"/>
            <a:r>
              <a:rPr lang="en-US" sz="2800" b="1" dirty="0" smtClean="0">
                <a:sym typeface="Symbol"/>
              </a:rPr>
              <a:t> </a:t>
            </a:r>
            <a:r>
              <a:rPr lang="en-US" sz="2800" b="1" dirty="0" smtClean="0"/>
              <a:t>x </a:t>
            </a:r>
            <a:r>
              <a:rPr lang="en-US" sz="2800" b="1" dirty="0" smtClean="0">
                <a:sym typeface="Symbol"/>
              </a:rPr>
              <a:t> </a:t>
            </a:r>
            <a:r>
              <a:rPr lang="en-US" sz="2800" b="1" dirty="0" smtClean="0"/>
              <a:t>P</a:t>
            </a:r>
            <a:r>
              <a:rPr lang="fa-IR" sz="2800" b="1" dirty="0" smtClean="0"/>
              <a:t>   هم ارز  </a:t>
            </a:r>
            <a:r>
              <a:rPr lang="en-US" sz="2800" b="1" dirty="0" smtClean="0">
                <a:sym typeface="Symbol"/>
              </a:rPr>
              <a:t> </a:t>
            </a:r>
            <a:r>
              <a:rPr lang="en-US" sz="2800" b="1" dirty="0" smtClean="0"/>
              <a:t>x P</a:t>
            </a:r>
            <a:r>
              <a:rPr lang="en-US" sz="2800" b="1" dirty="0" smtClean="0">
                <a:sym typeface="Symbol"/>
              </a:rPr>
              <a:t> </a:t>
            </a:r>
            <a:endParaRPr lang="fa-IR" sz="2800" b="1" dirty="0" smtClean="0"/>
          </a:p>
          <a:p>
            <a:pPr lvl="0" algn="r" rtl="1"/>
            <a:r>
              <a:rPr lang="en-US" sz="2800" b="1" dirty="0" smtClean="0">
                <a:sym typeface="Symbol"/>
              </a:rPr>
              <a:t></a:t>
            </a:r>
            <a:r>
              <a:rPr lang="en-US" sz="2800" b="1" dirty="0" smtClean="0"/>
              <a:t>x P</a:t>
            </a:r>
            <a:r>
              <a:rPr lang="fa-IR" sz="2800" b="1" dirty="0" smtClean="0"/>
              <a:t>    هم ارز </a:t>
            </a:r>
            <a:r>
              <a:rPr lang="en-US" sz="2800" b="1" dirty="0" smtClean="0"/>
              <a:t> </a:t>
            </a:r>
            <a:r>
              <a:rPr lang="en-US" sz="2800" b="1" dirty="0" smtClean="0">
                <a:sym typeface="Symbol"/>
              </a:rPr>
              <a:t> </a:t>
            </a:r>
            <a:r>
              <a:rPr lang="en-US" sz="2800" b="1" dirty="0"/>
              <a:t>x </a:t>
            </a:r>
            <a:r>
              <a:rPr lang="en-US" sz="2800" b="1" dirty="0">
                <a:sym typeface="Symbol"/>
              </a:rPr>
              <a:t></a:t>
            </a:r>
            <a:r>
              <a:rPr lang="en-US" sz="2800" b="1" dirty="0" smtClean="0"/>
              <a:t>P</a:t>
            </a:r>
            <a:r>
              <a:rPr lang="en-US" sz="2800" b="1" dirty="0" smtClean="0">
                <a:sym typeface="Symbol"/>
              </a:rPr>
              <a:t> </a:t>
            </a:r>
            <a:endParaRPr lang="fa-IR" sz="2800" b="1" dirty="0" smtClean="0"/>
          </a:p>
          <a:p>
            <a:pPr lvl="0" algn="r" rtl="1"/>
            <a:r>
              <a:rPr lang="en-US" sz="2800" b="1" dirty="0" smtClean="0">
                <a:sym typeface="Symbol"/>
              </a:rPr>
              <a:t></a:t>
            </a:r>
            <a:r>
              <a:rPr lang="en-US" sz="2800" b="1" dirty="0" smtClean="0"/>
              <a:t>x P</a:t>
            </a:r>
            <a:r>
              <a:rPr lang="fa-IR" sz="2800" b="1" dirty="0" smtClean="0"/>
              <a:t>      هم ارز  </a:t>
            </a:r>
            <a:r>
              <a:rPr lang="en-US" sz="2800" b="1" dirty="0" smtClean="0">
                <a:sym typeface="Symbol"/>
              </a:rPr>
              <a:t> </a:t>
            </a:r>
            <a:r>
              <a:rPr lang="en-US" sz="2800" b="1" dirty="0"/>
              <a:t>x </a:t>
            </a:r>
            <a:r>
              <a:rPr lang="en-US" sz="2800" b="1" dirty="0">
                <a:sym typeface="Symbol"/>
              </a:rPr>
              <a:t></a:t>
            </a:r>
            <a:r>
              <a:rPr lang="en-US" sz="2800" b="1" dirty="0"/>
              <a:t>P</a:t>
            </a:r>
            <a:r>
              <a:rPr lang="en-US" sz="2800" b="1" dirty="0">
                <a:sym typeface="Symbol"/>
              </a:rPr>
              <a:t> </a:t>
            </a:r>
            <a:endParaRPr lang="fa-IR" sz="2800" b="1" dirty="0">
              <a:sym typeface="Symbol"/>
            </a:endParaRPr>
          </a:p>
          <a:p>
            <a:pPr lvl="0" algn="r" rtl="1"/>
            <a:r>
              <a:rPr lang="en-US" sz="2800" b="1" dirty="0" smtClean="0">
                <a:sym typeface="Symbol"/>
              </a:rPr>
              <a:t> </a:t>
            </a:r>
            <a:r>
              <a:rPr lang="en-US" sz="2800" b="1" dirty="0"/>
              <a:t>x </a:t>
            </a:r>
            <a:r>
              <a:rPr lang="en-US" sz="2800" b="1" dirty="0" smtClean="0"/>
              <a:t>P</a:t>
            </a:r>
            <a:r>
              <a:rPr lang="fa-IR" sz="2800" b="1" dirty="0" smtClean="0"/>
              <a:t>     هم ارز  </a:t>
            </a:r>
            <a:r>
              <a:rPr lang="en-US" sz="2800" b="1" dirty="0">
                <a:sym typeface="Symbol"/>
              </a:rPr>
              <a:t></a:t>
            </a:r>
            <a:r>
              <a:rPr lang="en-US" sz="2800" b="1" dirty="0"/>
              <a:t>x </a:t>
            </a:r>
            <a:r>
              <a:rPr lang="en-US" sz="2800" b="1" dirty="0">
                <a:sym typeface="Symbol"/>
              </a:rPr>
              <a:t></a:t>
            </a:r>
            <a:r>
              <a:rPr lang="en-US" sz="2800" b="1" dirty="0" smtClean="0"/>
              <a:t>P</a:t>
            </a:r>
            <a:r>
              <a:rPr lang="fa-IR" sz="2800" b="1" dirty="0" smtClean="0"/>
              <a:t> </a:t>
            </a:r>
            <a:endParaRPr lang="en-US" sz="2800" b="1" dirty="0" smtClean="0"/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ویژگیهای سورها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صورتی که در یک عبارت فقط سورهای عمومی وجود داشته باشد می توان آن عبارت را عمومی فرض کرد و سورها را حذف نمود.</a:t>
            </a:r>
          </a:p>
          <a:p>
            <a:r>
              <a:rPr lang="en-US" b="1" dirty="0" smtClean="0">
                <a:sym typeface="Symbol"/>
              </a:rPr>
              <a:t>y  </a:t>
            </a:r>
            <a:r>
              <a:rPr lang="en-US" b="1" dirty="0" smtClean="0"/>
              <a:t>x </a:t>
            </a:r>
            <a:r>
              <a:rPr lang="en-US" b="1" dirty="0" smtClean="0">
                <a:sym typeface="Symbol"/>
              </a:rPr>
              <a:t> </a:t>
            </a:r>
            <a:r>
              <a:rPr lang="en-US" b="1" dirty="0" smtClean="0"/>
              <a:t>P(x)^ q(y)  </a:t>
            </a:r>
          </a:p>
          <a:p>
            <a:pPr marL="0" indent="0">
              <a:buNone/>
            </a:pPr>
            <a:r>
              <a:rPr lang="en-US" b="1" dirty="0" smtClean="0"/>
              <a:t>				</a:t>
            </a:r>
            <a:r>
              <a:rPr lang="en-US" b="1" dirty="0" smtClean="0">
                <a:sym typeface="Symbol"/>
              </a:rPr>
              <a:t>  </a:t>
            </a:r>
            <a:r>
              <a:rPr lang="en-US" b="1" dirty="0" smtClean="0"/>
              <a:t>P(x)^ q(y)   </a:t>
            </a:r>
            <a:r>
              <a:rPr lang="en-US" sz="2800" b="1" dirty="0" smtClean="0">
                <a:solidFill>
                  <a:schemeClr val="accent3"/>
                </a:solidFill>
              </a:rPr>
              <a:t>is True           </a:t>
            </a:r>
            <a:endParaRPr lang="en-US" b="1" dirty="0" smtClean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71800" y="4182140"/>
            <a:ext cx="9906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4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تساوی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572000"/>
          </a:xfrm>
        </p:spPr>
        <p:txBody>
          <a:bodyPr/>
          <a:lstStyle/>
          <a:p>
            <a:pPr algn="r" rtl="1"/>
            <a:r>
              <a:rPr lang="fa-IR" dirty="0" smtClean="0"/>
              <a:t>می توان از نماد تساوی برای بيان عباراتی با اين مضمون که دو اصطلاح به يک شئ اشاره می کنند، استفاده کنيم.</a:t>
            </a:r>
          </a:p>
          <a:p>
            <a:pPr algn="r" rtl="1"/>
            <a:r>
              <a:rPr lang="fa-IR" dirty="0" smtClean="0"/>
              <a:t>تعیین درستی یک جمله تساوی، در حقیقت تشخیص یکسان بودن اشیای مورد اشاره دو اصطلاح می باشد.</a:t>
            </a:r>
          </a:p>
          <a:p>
            <a:pPr algn="r" rtl="1"/>
            <a:r>
              <a:rPr lang="fa-IR" dirty="0" smtClean="0"/>
              <a:t>مثال : ریچارد حداقل دو برادر دارد.</a:t>
            </a:r>
          </a:p>
          <a:p>
            <a:pPr marL="457200" lvl="1" indent="0" algn="r" rtl="1">
              <a:buNone/>
            </a:pPr>
            <a:r>
              <a:rPr lang="en-US" b="1" dirty="0" smtClean="0">
                <a:solidFill>
                  <a:schemeClr val="tx1"/>
                </a:solidFill>
                <a:sym typeface="Symbol"/>
              </a:rPr>
              <a:t></a:t>
            </a:r>
            <a:r>
              <a:rPr lang="en-US" b="1" dirty="0" err="1" smtClean="0">
                <a:solidFill>
                  <a:schemeClr val="tx1"/>
                </a:solidFill>
              </a:rPr>
              <a:t>x,y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Brother(</a:t>
            </a:r>
            <a:r>
              <a:rPr lang="en-US" b="1" dirty="0" err="1">
                <a:solidFill>
                  <a:schemeClr val="tx1"/>
                </a:solidFill>
              </a:rPr>
              <a:t>x,Richard</a:t>
            </a:r>
            <a:r>
              <a:rPr lang="en-US" b="1" dirty="0">
                <a:solidFill>
                  <a:schemeClr val="tx1"/>
                </a:solidFill>
              </a:rPr>
              <a:t>) ^ Brother(</a:t>
            </a:r>
            <a:r>
              <a:rPr lang="en-US" b="1" dirty="0" err="1">
                <a:solidFill>
                  <a:schemeClr val="tx1"/>
                </a:solidFill>
              </a:rPr>
              <a:t>y,Richard</a:t>
            </a:r>
            <a:r>
              <a:rPr lang="en-US" b="1" dirty="0">
                <a:solidFill>
                  <a:schemeClr val="tx1"/>
                </a:solidFill>
              </a:rPr>
              <a:t>) ^ 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>
                <a:solidFill>
                  <a:schemeClr val="tx1"/>
                </a:solidFill>
              </a:rPr>
              <a:t>x=y)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7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fa-IR" b="1" dirty="0"/>
              <a:t>اظهارات و پرس و جو ها در منطق مرتبه اول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/>
              <a:t>جملات از طریق </a:t>
            </a:r>
            <a:r>
              <a:rPr lang="en-US" sz="2400" b="1" dirty="0" smtClean="0"/>
              <a:t>TELL</a:t>
            </a:r>
            <a:r>
              <a:rPr lang="fa-IR" sz="2400" b="1" dirty="0" smtClean="0"/>
              <a:t> به یک پایگاه دانش افزوده می شوند.</a:t>
            </a:r>
          </a:p>
          <a:p>
            <a:pPr lvl="1" algn="r" rtl="1"/>
            <a:r>
              <a:rPr lang="fa-IR" sz="2000" b="1" dirty="0" smtClean="0">
                <a:solidFill>
                  <a:schemeClr val="tx1"/>
                </a:solidFill>
              </a:rPr>
              <a:t>چنین جملاتی را اظهارات می نامیم.</a:t>
            </a:r>
          </a:p>
          <a:p>
            <a:r>
              <a:rPr lang="en-US" sz="2400" b="1" dirty="0"/>
              <a:t>TELL (</a:t>
            </a:r>
            <a:r>
              <a:rPr lang="en-US" sz="2400" b="1" i="1" dirty="0"/>
              <a:t>KB </a:t>
            </a:r>
            <a:r>
              <a:rPr lang="en-US" sz="2400" b="1" dirty="0"/>
              <a:t>, King(John))</a:t>
            </a:r>
          </a:p>
          <a:p>
            <a:r>
              <a:rPr lang="en-US" sz="2400" b="1" dirty="0" smtClean="0"/>
              <a:t>TELL </a:t>
            </a:r>
            <a:r>
              <a:rPr lang="en-US" sz="2400" b="1" dirty="0"/>
              <a:t>(</a:t>
            </a:r>
            <a:r>
              <a:rPr lang="en-US" sz="2400" b="1" i="1" dirty="0"/>
              <a:t>KB </a:t>
            </a:r>
            <a:r>
              <a:rPr lang="en-US" sz="2400" b="1" dirty="0"/>
              <a:t>, </a:t>
            </a:r>
            <a:r>
              <a:rPr lang="en-US" sz="2400" b="1" dirty="0" smtClean="0">
                <a:sym typeface="Symbol"/>
              </a:rPr>
              <a:t></a:t>
            </a:r>
            <a:r>
              <a:rPr lang="en-US" sz="2400" b="1" dirty="0" smtClean="0"/>
              <a:t>x </a:t>
            </a:r>
            <a:r>
              <a:rPr lang="en-US" sz="2400" b="1" dirty="0"/>
              <a:t>King(x) </a:t>
            </a:r>
            <a:r>
              <a:rPr lang="en-US" sz="2400" b="1" dirty="0" smtClean="0"/>
              <a:t>→ </a:t>
            </a:r>
            <a:r>
              <a:rPr lang="en-US" sz="2400" b="1" dirty="0"/>
              <a:t>Person(x</a:t>
            </a:r>
            <a:r>
              <a:rPr lang="en-US" sz="2400" b="1" dirty="0" smtClean="0"/>
              <a:t>))</a:t>
            </a:r>
            <a:endParaRPr lang="fa-IR" sz="2400" b="1" dirty="0" smtClean="0"/>
          </a:p>
          <a:p>
            <a:pPr algn="r" rtl="1"/>
            <a:r>
              <a:rPr lang="fa-IR" sz="2400" b="1" dirty="0" smtClean="0"/>
              <a:t>با استفاده از </a:t>
            </a:r>
            <a:r>
              <a:rPr lang="en-US" sz="2400" b="1" dirty="0" smtClean="0"/>
              <a:t>ASK</a:t>
            </a:r>
            <a:r>
              <a:rPr lang="fa-IR" sz="2400" b="1" dirty="0" smtClean="0"/>
              <a:t> سوالاتی را از پایگاه دانش می پرسیم.</a:t>
            </a:r>
          </a:p>
          <a:p>
            <a:pPr lvl="1" algn="r" rtl="1"/>
            <a:r>
              <a:rPr lang="fa-IR" sz="2000" b="1" dirty="0" smtClean="0">
                <a:solidFill>
                  <a:schemeClr val="tx1"/>
                </a:solidFill>
              </a:rPr>
              <a:t>این پرسش ها، پرس و جو یا هدف نام دارد.</a:t>
            </a:r>
          </a:p>
          <a:p>
            <a:r>
              <a:rPr lang="en-US" sz="2400" b="1" dirty="0" smtClean="0"/>
              <a:t>ASK </a:t>
            </a:r>
            <a:r>
              <a:rPr lang="en-US" sz="2400" b="1" dirty="0"/>
              <a:t>(</a:t>
            </a:r>
            <a:r>
              <a:rPr lang="en-US" sz="2400" b="1" i="1" dirty="0"/>
              <a:t>KB </a:t>
            </a:r>
            <a:r>
              <a:rPr lang="en-US" sz="2400" b="1" dirty="0"/>
              <a:t>, Person(John))</a:t>
            </a:r>
          </a:p>
          <a:p>
            <a:r>
              <a:rPr lang="en-US" sz="2400" b="1" dirty="0" smtClean="0"/>
              <a:t>ASK(</a:t>
            </a:r>
            <a:r>
              <a:rPr lang="en-US" sz="2400" b="1" i="1" dirty="0" smtClean="0"/>
              <a:t>KB </a:t>
            </a:r>
            <a:r>
              <a:rPr lang="en-US" sz="2400" b="1" dirty="0"/>
              <a:t>, </a:t>
            </a:r>
            <a:r>
              <a:rPr lang="en-US" sz="2400" b="1" dirty="0" smtClean="0">
                <a:sym typeface="Symbol"/>
              </a:rPr>
              <a:t></a:t>
            </a:r>
            <a:r>
              <a:rPr lang="en-US" sz="2400" b="1" dirty="0" smtClean="0"/>
              <a:t>x </a:t>
            </a:r>
            <a:r>
              <a:rPr lang="en-US" sz="2400" b="1" dirty="0"/>
              <a:t>Person(x</a:t>
            </a:r>
            <a:r>
              <a:rPr lang="en-US" sz="2400" b="1" dirty="0" smtClean="0"/>
              <a:t>))</a:t>
            </a:r>
            <a:endParaRPr lang="fa-IR" sz="2400" b="1" dirty="0" smtClean="0"/>
          </a:p>
          <a:p>
            <a:pPr algn="r" rtl="1"/>
            <a:r>
              <a:rPr lang="fa-IR" sz="2400" b="1" dirty="0" smtClean="0"/>
              <a:t>فهرست جایگزینی یا الزام آور</a:t>
            </a:r>
          </a:p>
          <a:p>
            <a:pPr lvl="1" algn="r" rtl="1"/>
            <a:r>
              <a:rPr lang="fa-IR" sz="2000" b="1" dirty="0" smtClean="0">
                <a:solidFill>
                  <a:schemeClr val="tx1"/>
                </a:solidFill>
              </a:rPr>
              <a:t>لیستی از جایگزینی ها در صورت وجود بیش از یک پاسخ</a:t>
            </a:r>
          </a:p>
          <a:p>
            <a:r>
              <a:rPr lang="en-US" sz="2400" b="1" dirty="0"/>
              <a:t>ASK(</a:t>
            </a:r>
            <a:r>
              <a:rPr lang="en-US" sz="2400" b="1" i="1" dirty="0"/>
              <a:t>KB </a:t>
            </a:r>
            <a:r>
              <a:rPr lang="en-US" sz="2400" b="1" dirty="0"/>
              <a:t>, </a:t>
            </a:r>
            <a:r>
              <a:rPr lang="en-US" sz="2400" b="1" dirty="0" smtClean="0">
                <a:sym typeface="Symbol"/>
              </a:rPr>
              <a:t></a:t>
            </a:r>
            <a:r>
              <a:rPr lang="en-US" sz="2400" b="1" dirty="0" smtClean="0"/>
              <a:t>x </a:t>
            </a:r>
            <a:r>
              <a:rPr lang="en-US" sz="2400" b="1" dirty="0"/>
              <a:t>Person(x))</a:t>
            </a:r>
          </a:p>
          <a:p>
            <a:r>
              <a:rPr lang="en-US" sz="2400" b="1" dirty="0" smtClean="0"/>
              <a:t>{</a:t>
            </a:r>
            <a:r>
              <a:rPr lang="en-US" sz="2400" b="1" dirty="0"/>
              <a:t>x/</a:t>
            </a:r>
            <a:r>
              <a:rPr lang="en-US" sz="2400" b="1" dirty="0" err="1"/>
              <a:t>John,x</a:t>
            </a:r>
            <a:r>
              <a:rPr lang="en-US" sz="2400" b="1" dirty="0"/>
              <a:t>/Richard}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9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fa-IR" b="1" dirty="0"/>
              <a:t>دامنه خویشاوندی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2578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/>
              <a:t>مادر یک شخص والد مونث وی است.</a:t>
            </a:r>
          </a:p>
          <a:p>
            <a:r>
              <a:rPr lang="en-US" sz="2800" b="1" dirty="0">
                <a:sym typeface="Symbol"/>
              </a:rPr>
              <a:t> </a:t>
            </a:r>
            <a:r>
              <a:rPr lang="en-US" sz="2800" b="1" dirty="0" err="1" smtClean="0"/>
              <a:t>m,cMother</a:t>
            </a:r>
            <a:r>
              <a:rPr lang="en-US" sz="2800" b="1" dirty="0" smtClean="0"/>
              <a:t>(c</a:t>
            </a:r>
            <a:r>
              <a:rPr lang="en-US" sz="2800" b="1" dirty="0"/>
              <a:t>) = m </a:t>
            </a:r>
            <a:r>
              <a:rPr lang="fa-IR" sz="2800" dirty="0">
                <a:sym typeface="Symbol"/>
              </a:rPr>
              <a:t>↔</a:t>
            </a:r>
            <a:r>
              <a:rPr lang="en-US" sz="2800" dirty="0">
                <a:sym typeface="Symbol"/>
              </a:rPr>
              <a:t> </a:t>
            </a:r>
            <a:r>
              <a:rPr lang="en-US" sz="2800" b="1" dirty="0" err="1" smtClean="0"/>
              <a:t>Femail</a:t>
            </a:r>
            <a:r>
              <a:rPr lang="en-US" sz="2800" b="1" dirty="0" smtClean="0"/>
              <a:t>(m</a:t>
            </a:r>
            <a:r>
              <a:rPr lang="en-US" sz="2800" b="1" dirty="0"/>
              <a:t>) ^ Parent(</a:t>
            </a:r>
            <a:r>
              <a:rPr lang="en-US" sz="2800" b="1" dirty="0" err="1"/>
              <a:t>m,c</a:t>
            </a:r>
            <a:r>
              <a:rPr lang="en-US" sz="2800" b="1" dirty="0"/>
              <a:t>)</a:t>
            </a:r>
            <a:endParaRPr lang="fa-IR" sz="2800" dirty="0" smtClean="0"/>
          </a:p>
          <a:p>
            <a:pPr algn="r" rtl="1"/>
            <a:r>
              <a:rPr lang="fa-IR" sz="2800" dirty="0" smtClean="0"/>
              <a:t>شوهر </a:t>
            </a:r>
            <a:r>
              <a:rPr lang="fa-IR" sz="2800" dirty="0"/>
              <a:t>یک </a:t>
            </a:r>
            <a:r>
              <a:rPr lang="fa-IR" sz="2800" dirty="0" smtClean="0"/>
              <a:t>شخص، همسر مذکر اوست.</a:t>
            </a:r>
          </a:p>
          <a:p>
            <a:r>
              <a:rPr lang="en-US" sz="2800" b="1" dirty="0">
                <a:sym typeface="Symbol"/>
              </a:rPr>
              <a:t> </a:t>
            </a:r>
            <a:r>
              <a:rPr lang="en-US" sz="2800" b="1" dirty="0" err="1" smtClean="0"/>
              <a:t>w,h</a:t>
            </a:r>
            <a:r>
              <a:rPr lang="en-US" sz="2800" b="1" dirty="0" smtClean="0"/>
              <a:t> </a:t>
            </a:r>
            <a:r>
              <a:rPr lang="en-US" sz="2800" b="1" dirty="0"/>
              <a:t>Husband(</a:t>
            </a:r>
            <a:r>
              <a:rPr lang="en-US" sz="2800" b="1" dirty="0" err="1"/>
              <a:t>h,w</a:t>
            </a:r>
            <a:r>
              <a:rPr lang="en-US" sz="2800" b="1" dirty="0"/>
              <a:t>) </a:t>
            </a:r>
            <a:r>
              <a:rPr lang="fa-IR" sz="2800" dirty="0">
                <a:sym typeface="Symbol"/>
              </a:rPr>
              <a:t>↔</a:t>
            </a:r>
            <a:r>
              <a:rPr lang="en-US" sz="2800" dirty="0">
                <a:sym typeface="Symbol"/>
              </a:rPr>
              <a:t> </a:t>
            </a:r>
            <a:r>
              <a:rPr lang="en-US" sz="2800" b="1" dirty="0" smtClean="0"/>
              <a:t>Male(h</a:t>
            </a:r>
            <a:r>
              <a:rPr lang="en-US" sz="2800" b="1" dirty="0"/>
              <a:t>) ^ Spouse(</a:t>
            </a:r>
            <a:r>
              <a:rPr lang="en-US" sz="2800" b="1" dirty="0" err="1"/>
              <a:t>h,w</a:t>
            </a:r>
            <a:r>
              <a:rPr lang="en-US" sz="2800" b="1" dirty="0"/>
              <a:t>)</a:t>
            </a:r>
            <a:endParaRPr lang="fa-IR" sz="2800" dirty="0" smtClean="0"/>
          </a:p>
          <a:p>
            <a:pPr algn="r" rtl="1"/>
            <a:r>
              <a:rPr lang="fa-IR" sz="2800" dirty="0" smtClean="0"/>
              <a:t>مذکر و </a:t>
            </a:r>
            <a:r>
              <a:rPr lang="fa-IR" sz="2800" dirty="0"/>
              <a:t>مونث </a:t>
            </a:r>
            <a:r>
              <a:rPr lang="fa-IR" sz="2800" dirty="0" smtClean="0"/>
              <a:t>دو دسته جدا هستند.</a:t>
            </a:r>
          </a:p>
          <a:p>
            <a:r>
              <a:rPr lang="en-US" sz="2800" b="1" dirty="0">
                <a:sym typeface="Symbol"/>
              </a:rPr>
              <a:t> </a:t>
            </a:r>
            <a:r>
              <a:rPr lang="en-US" sz="2800" b="1" dirty="0" smtClean="0"/>
              <a:t>x</a:t>
            </a:r>
            <a:r>
              <a:rPr lang="en-US" sz="2800" b="1" dirty="0"/>
              <a:t>, Male(x) </a:t>
            </a:r>
            <a:r>
              <a:rPr lang="fa-IR" sz="2800" dirty="0">
                <a:sym typeface="Symbol"/>
              </a:rPr>
              <a:t>↔</a:t>
            </a:r>
            <a:r>
              <a:rPr lang="en-US" sz="2800" dirty="0" smtClean="0"/>
              <a:t> </a:t>
            </a:r>
            <a:r>
              <a:rPr lang="en-US" sz="2800" b="1" dirty="0" smtClean="0">
                <a:sym typeface="Symbol"/>
              </a:rPr>
              <a:t></a:t>
            </a:r>
            <a:r>
              <a:rPr lang="en-US" sz="2800" b="1" dirty="0" smtClean="0"/>
              <a:t>Female(x</a:t>
            </a:r>
            <a:r>
              <a:rPr lang="en-US" sz="2800" b="1" dirty="0"/>
              <a:t>)</a:t>
            </a:r>
            <a:endParaRPr lang="fa-IR" sz="2800" dirty="0" smtClean="0"/>
          </a:p>
          <a:p>
            <a:pPr algn="r" rtl="1"/>
            <a:r>
              <a:rPr lang="fa-IR" sz="2800" dirty="0" smtClean="0"/>
              <a:t>والدین و فرزند، روابط معکوس یکدیگرند.</a:t>
            </a:r>
          </a:p>
          <a:p>
            <a:r>
              <a:rPr lang="en-US" sz="2800" b="1" dirty="0">
                <a:sym typeface="Symbol"/>
              </a:rPr>
              <a:t> </a:t>
            </a:r>
            <a:r>
              <a:rPr lang="en-US" sz="2800" b="1" dirty="0" err="1" smtClean="0"/>
              <a:t>p,c</a:t>
            </a:r>
            <a:r>
              <a:rPr lang="en-US" sz="2800" b="1" dirty="0" smtClean="0"/>
              <a:t> </a:t>
            </a:r>
            <a:r>
              <a:rPr lang="en-US" sz="2800" b="1" dirty="0"/>
              <a:t>Parent(</a:t>
            </a:r>
            <a:r>
              <a:rPr lang="en-US" sz="2800" b="1" dirty="0" err="1"/>
              <a:t>p,c</a:t>
            </a:r>
            <a:r>
              <a:rPr lang="en-US" sz="2800" b="1" dirty="0"/>
              <a:t>) </a:t>
            </a:r>
            <a:r>
              <a:rPr lang="fa-IR" sz="2800" dirty="0">
                <a:sym typeface="Symbol"/>
              </a:rPr>
              <a:t>↔</a:t>
            </a:r>
            <a:r>
              <a:rPr lang="en-US" sz="2800" dirty="0" smtClean="0"/>
              <a:t> </a:t>
            </a:r>
            <a:r>
              <a:rPr lang="en-US" sz="2800" b="1" dirty="0"/>
              <a:t>Child(</a:t>
            </a:r>
            <a:r>
              <a:rPr lang="en-US" sz="2800" b="1" dirty="0" err="1"/>
              <a:t>c,p</a:t>
            </a:r>
            <a:r>
              <a:rPr lang="en-US" sz="2800" b="1" dirty="0"/>
              <a:t>)</a:t>
            </a:r>
            <a:endParaRPr lang="fa-IR" sz="2800" dirty="0" smtClean="0"/>
          </a:p>
          <a:p>
            <a:pPr algn="r" rtl="1"/>
            <a:r>
              <a:rPr lang="fa-IR" sz="2800" dirty="0" smtClean="0"/>
              <a:t>جد، والد والدین شخص است.</a:t>
            </a:r>
          </a:p>
          <a:p>
            <a:r>
              <a:rPr lang="en-US" sz="2800" b="1" dirty="0">
                <a:sym typeface="Symbol"/>
              </a:rPr>
              <a:t> </a:t>
            </a:r>
            <a:r>
              <a:rPr lang="fr-FR" sz="2800" b="1" dirty="0" err="1" smtClean="0"/>
              <a:t>g,c</a:t>
            </a:r>
            <a:r>
              <a:rPr lang="fr-FR" sz="2800" b="1" dirty="0" smtClean="0"/>
              <a:t> </a:t>
            </a:r>
            <a:r>
              <a:rPr lang="fr-FR" sz="2800" b="1" dirty="0" err="1"/>
              <a:t>Grandparent</a:t>
            </a:r>
            <a:r>
              <a:rPr lang="fr-FR" sz="2800" b="1" dirty="0"/>
              <a:t>(</a:t>
            </a:r>
            <a:r>
              <a:rPr lang="fr-FR" sz="2800" b="1" dirty="0" err="1"/>
              <a:t>g,c</a:t>
            </a:r>
            <a:r>
              <a:rPr lang="fr-FR" sz="2800" b="1" dirty="0"/>
              <a:t>) </a:t>
            </a:r>
            <a:r>
              <a:rPr lang="fa-IR" sz="2800" dirty="0">
                <a:sym typeface="Symbol"/>
              </a:rPr>
              <a:t>↔</a:t>
            </a:r>
            <a:r>
              <a:rPr lang="fr-FR" sz="2800" dirty="0" smtClean="0"/>
              <a:t> </a:t>
            </a:r>
            <a:r>
              <a:rPr lang="en-US" sz="2800" b="1" dirty="0">
                <a:sym typeface="Symbol"/>
              </a:rPr>
              <a:t> </a:t>
            </a:r>
            <a:r>
              <a:rPr lang="fr-FR" sz="2800" b="1" dirty="0" smtClean="0"/>
              <a:t>p </a:t>
            </a:r>
            <a:r>
              <a:rPr lang="fr-FR" sz="2800" b="1" dirty="0"/>
              <a:t>Parent(</a:t>
            </a:r>
            <a:r>
              <a:rPr lang="fr-FR" sz="2800" b="1" dirty="0" err="1"/>
              <a:t>g,p</a:t>
            </a:r>
            <a:r>
              <a:rPr lang="fr-FR" sz="2800" b="1" dirty="0"/>
              <a:t>) ^ Parent(</a:t>
            </a:r>
            <a:r>
              <a:rPr lang="fr-FR" sz="2800" b="1" dirty="0" err="1"/>
              <a:t>p,c</a:t>
            </a:r>
            <a:r>
              <a:rPr lang="fr-FR" sz="2800" b="1" dirty="0"/>
              <a:t>)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3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3920" cy="4525963"/>
          </a:xfrm>
        </p:spPr>
        <p:txBody>
          <a:bodyPr/>
          <a:lstStyle/>
          <a:p>
            <a:r>
              <a:rPr lang="en-US" b="1" dirty="0">
                <a:sym typeface="Symbol"/>
              </a:rPr>
              <a:t> </a:t>
            </a:r>
            <a:r>
              <a:rPr lang="en-US" dirty="0" smtClean="0">
                <a:sym typeface="Symbol"/>
              </a:rPr>
              <a:t>x (P(x)</a:t>
            </a:r>
            <a:r>
              <a:rPr lang="en-US" dirty="0" smtClean="0">
                <a:sym typeface="Wingdings" pitchFamily="2" charset="2"/>
              </a:rPr>
              <a:t>Q(x)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Wingdings" pitchFamily="2" charset="2"/>
              </a:rPr>
              <a:t>R(a)</a:t>
            </a:r>
          </a:p>
          <a:p>
            <a:r>
              <a:rPr lang="en-US" dirty="0" smtClean="0">
                <a:sym typeface="Wingdings" pitchFamily="2" charset="2"/>
              </a:rPr>
              <a:t>a &amp; c are constant and x is variable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P(c) v R(a)</a:t>
            </a:r>
          </a:p>
          <a:p>
            <a:r>
              <a:rPr lang="en-US" dirty="0" smtClean="0">
                <a:sym typeface="Wingdings" pitchFamily="2" charset="2"/>
              </a:rPr>
              <a:t>~Q(c) v R(a)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fa-IR" sz="4000" b="1" dirty="0"/>
              <a:t>مروری بر منطق </a:t>
            </a:r>
            <a:r>
              <a:rPr lang="fa-IR" sz="4000" b="1" dirty="0" smtClean="0"/>
              <a:t>گزاره </a:t>
            </a:r>
            <a:r>
              <a:rPr lang="fa-IR" sz="4000" b="1" dirty="0"/>
              <a:t>ای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334000"/>
          </a:xfrm>
        </p:spPr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ویژگی ها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b="1" dirty="0" smtClean="0">
                <a:solidFill>
                  <a:schemeClr val="tx1"/>
                </a:solidFill>
              </a:rPr>
              <a:t>ماهیت اعلانی</a:t>
            </a:r>
          </a:p>
          <a:p>
            <a:pPr lvl="2" algn="r" rtl="1">
              <a:buFont typeface="Wingdings" pitchFamily="2" charset="2"/>
              <a:buChar char="§"/>
            </a:pPr>
            <a:r>
              <a:rPr lang="fa-IR" dirty="0" smtClean="0"/>
              <a:t>معنای آن بر اساس رابطه درستی بین جملات و دنیاهای ممکن است.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b="1" dirty="0" smtClean="0">
                <a:solidFill>
                  <a:schemeClr val="tx1"/>
                </a:solidFill>
              </a:rPr>
              <a:t>رسایی کافی برای کار با اطلاعات جزئی</a:t>
            </a:r>
          </a:p>
          <a:p>
            <a:pPr lvl="2" algn="r" rtl="1">
              <a:buFont typeface="Wingdings" pitchFamily="2" charset="2"/>
              <a:buChar char="§"/>
            </a:pPr>
            <a:r>
              <a:rPr lang="fa-IR" dirty="0" smtClean="0"/>
              <a:t>به کمک ترکيب فصلی و نقیض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b="1" dirty="0" smtClean="0">
                <a:solidFill>
                  <a:schemeClr val="tx1"/>
                </a:solidFill>
              </a:rPr>
              <a:t>خاطيت سازگاری</a:t>
            </a:r>
          </a:p>
          <a:p>
            <a:pPr lvl="2" algn="r" rtl="1">
              <a:buFont typeface="Wingdings" pitchFamily="2" charset="2"/>
              <a:buChar char="§"/>
            </a:pPr>
            <a:r>
              <a:rPr lang="fa-IR" dirty="0" smtClean="0"/>
              <a:t>معنای هر جمله، تابعی از معنای اجزای آن است.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معایب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b="1" dirty="0" smtClean="0">
                <a:solidFill>
                  <a:schemeClr val="tx1"/>
                </a:solidFill>
              </a:rPr>
              <a:t>از رسایی لازم برای توصیف مجوز محیطی که اشیای متعددی دارد، برخودار نیست.</a:t>
            </a:r>
          </a:p>
          <a:p>
            <a:pPr lvl="2" algn="r" rtl="1">
              <a:buFont typeface="Wingdings" pitchFamily="2" charset="2"/>
              <a:buChar char="§"/>
            </a:pPr>
            <a:r>
              <a:rPr lang="fa-IR" dirty="0" smtClean="0"/>
              <a:t>مثلا در دنیای ومپوز مجبوریم برای هر مربع، یک قاعده مجزا درباره نسیم ها و گودال ها بنویسیم.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حوزه مدارهای الکترونیکی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1" dirty="0" smtClean="0"/>
              <a:t>تمام جمع کننده يک بيتی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050" name="Picture 2" descr="C:\Users\Primary\Deskto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71713"/>
            <a:ext cx="8458200" cy="443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5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حوزه مدارهای الکترونیکی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800" dirty="0" smtClean="0"/>
              <a:t>شناسایی وظیفه</a:t>
            </a:r>
          </a:p>
          <a:p>
            <a:pPr algn="r" rtl="1"/>
            <a:r>
              <a:rPr lang="fa-IR" sz="2800" dirty="0" smtClean="0"/>
              <a:t>گردآوری دانش مرتبط</a:t>
            </a:r>
          </a:p>
          <a:p>
            <a:r>
              <a:rPr lang="en-US" sz="2800" b="1" dirty="0" smtClean="0"/>
              <a:t>Composed </a:t>
            </a:r>
            <a:r>
              <a:rPr lang="en-US" sz="2800" b="1" dirty="0"/>
              <a:t>of wires and gates; Types of </a:t>
            </a:r>
            <a:r>
              <a:rPr lang="en-US" sz="2800" b="1" dirty="0" smtClean="0"/>
              <a:t>gates(AND</a:t>
            </a:r>
            <a:r>
              <a:rPr lang="en-US" sz="2800" b="1" dirty="0"/>
              <a:t>, OR, XOR, NOT)</a:t>
            </a:r>
          </a:p>
          <a:p>
            <a:r>
              <a:rPr lang="en-US" sz="2800" b="1" dirty="0" smtClean="0"/>
              <a:t>Irrelevant</a:t>
            </a:r>
            <a:r>
              <a:rPr lang="en-US" sz="2800" b="1" dirty="0"/>
              <a:t>: size, shape, color, cost of </a:t>
            </a:r>
            <a:r>
              <a:rPr lang="en-US" sz="2800" b="1" dirty="0" smtClean="0"/>
              <a:t>gates</a:t>
            </a:r>
            <a:endParaRPr lang="fa-IR" sz="2800" b="1" dirty="0" smtClean="0"/>
          </a:p>
          <a:p>
            <a:pPr algn="r" rtl="1"/>
            <a:r>
              <a:rPr lang="fa-IR" sz="2800" dirty="0" smtClean="0"/>
              <a:t>تعیین واژگان</a:t>
            </a:r>
          </a:p>
          <a:p>
            <a:r>
              <a:rPr lang="en-US" sz="2800" b="1" dirty="0"/>
              <a:t>Type(X1) = XOR</a:t>
            </a:r>
          </a:p>
          <a:p>
            <a:r>
              <a:rPr lang="en-US" sz="2800" b="1" dirty="0" smtClean="0"/>
              <a:t>Type(X1</a:t>
            </a:r>
            <a:r>
              <a:rPr lang="en-US" sz="2800" b="1" dirty="0"/>
              <a:t>, XOR)</a:t>
            </a:r>
          </a:p>
          <a:p>
            <a:r>
              <a:rPr lang="en-US" sz="2800" b="1" dirty="0" smtClean="0"/>
              <a:t>XOR(X1</a:t>
            </a:r>
            <a:r>
              <a:rPr lang="en-US" sz="2800" b="1" dirty="0"/>
              <a:t>)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1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حوزه مدارهای </a:t>
            </a:r>
            <a:r>
              <a:rPr lang="fa-IR" b="1" dirty="0" smtClean="0"/>
              <a:t>الکترونیکی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029200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/>
              <a:t>رمز کردن دانش کلی دامنه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fr-FR" sz="2400" dirty="0" smtClean="0"/>
              <a:t>t1,t2 </a:t>
            </a:r>
            <a:r>
              <a:rPr lang="fr-FR" sz="2400" dirty="0" err="1"/>
              <a:t>Connected</a:t>
            </a:r>
            <a:r>
              <a:rPr lang="fr-FR" sz="2400" dirty="0"/>
              <a:t>(t1, t2) </a:t>
            </a:r>
            <a:r>
              <a:rPr lang="fr-FR" sz="2400" dirty="0" smtClean="0"/>
              <a:t>→Signal(t1</a:t>
            </a:r>
            <a:r>
              <a:rPr lang="fr-FR" sz="2400" dirty="0"/>
              <a:t>) = Signal(t2)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fr-FR" sz="2400" dirty="0" smtClean="0"/>
              <a:t>t </a:t>
            </a:r>
            <a:r>
              <a:rPr lang="fr-FR" sz="2400" dirty="0"/>
              <a:t>Signal(t) = 1 → </a:t>
            </a:r>
            <a:r>
              <a:rPr lang="fr-FR" sz="2400" dirty="0" smtClean="0"/>
              <a:t>Signal(t</a:t>
            </a:r>
            <a:r>
              <a:rPr lang="fr-FR" sz="2400" dirty="0"/>
              <a:t>) = 0 1 ≠ 0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fr-FR" sz="2400" dirty="0" smtClean="0"/>
              <a:t>t1,t2 </a:t>
            </a:r>
            <a:r>
              <a:rPr lang="fr-FR" sz="2400" dirty="0" err="1"/>
              <a:t>Connected</a:t>
            </a:r>
            <a:r>
              <a:rPr lang="fr-FR" sz="2400" dirty="0"/>
              <a:t>(t1, t2) → </a:t>
            </a:r>
            <a:r>
              <a:rPr lang="fr-FR" sz="2400" dirty="0" err="1" smtClean="0"/>
              <a:t>Connected</a:t>
            </a:r>
            <a:r>
              <a:rPr lang="fr-FR" sz="2400" dirty="0" smtClean="0"/>
              <a:t>(t2</a:t>
            </a:r>
            <a:r>
              <a:rPr lang="fr-FR" sz="2400" dirty="0"/>
              <a:t>, t1)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en-US" sz="2400" dirty="0" smtClean="0"/>
              <a:t>g </a:t>
            </a:r>
            <a:r>
              <a:rPr lang="en-US" sz="2400" dirty="0"/>
              <a:t>Type(g) = OR </a:t>
            </a:r>
            <a:r>
              <a:rPr lang="fr-FR" sz="2400" dirty="0"/>
              <a:t>→ </a:t>
            </a:r>
            <a:r>
              <a:rPr lang="en-US" sz="2400" dirty="0" smtClean="0"/>
              <a:t>Signal(Out(1,g</a:t>
            </a:r>
            <a:r>
              <a:rPr lang="en-US" sz="2400" dirty="0"/>
              <a:t>)) = 1 </a:t>
            </a:r>
            <a:r>
              <a:rPr lang="en-US" sz="2400" dirty="0" smtClean="0"/>
              <a:t>↔ 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dirty="0" smtClean="0"/>
              <a:t>n</a:t>
            </a:r>
            <a:r>
              <a:rPr lang="fa-IR" sz="2400" dirty="0" smtClean="0"/>
              <a:t> </a:t>
            </a:r>
            <a:r>
              <a:rPr lang="en-US" sz="2400" dirty="0" smtClean="0"/>
              <a:t>Signal(In(</a:t>
            </a:r>
            <a:r>
              <a:rPr lang="en-US" sz="2400" dirty="0" err="1" smtClean="0"/>
              <a:t>n,g</a:t>
            </a:r>
            <a:r>
              <a:rPr lang="en-US" sz="2400" dirty="0"/>
              <a:t>)) = 1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en-US" sz="2400" dirty="0" smtClean="0"/>
              <a:t>g </a:t>
            </a:r>
            <a:r>
              <a:rPr lang="en-US" sz="2400" dirty="0"/>
              <a:t>Type(g) = AND </a:t>
            </a:r>
            <a:r>
              <a:rPr lang="fr-FR" sz="2400" dirty="0"/>
              <a:t>→ </a:t>
            </a:r>
            <a:r>
              <a:rPr lang="en-US" sz="2400" dirty="0" smtClean="0"/>
              <a:t>Signal(Out(1,g</a:t>
            </a:r>
            <a:r>
              <a:rPr lang="en-US" sz="2400" dirty="0"/>
              <a:t>)) = 0 ↔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dirty="0" smtClean="0"/>
              <a:t>n</a:t>
            </a:r>
            <a:r>
              <a:rPr lang="fa-IR" sz="2400" dirty="0" smtClean="0"/>
              <a:t> </a:t>
            </a:r>
            <a:r>
              <a:rPr lang="en-US" sz="2400" dirty="0" smtClean="0"/>
              <a:t>Signal(In(</a:t>
            </a:r>
            <a:r>
              <a:rPr lang="en-US" sz="2400" dirty="0" err="1" smtClean="0"/>
              <a:t>n,g</a:t>
            </a:r>
            <a:r>
              <a:rPr lang="en-US" sz="2400" dirty="0"/>
              <a:t>)) = 0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en-US" sz="2400" dirty="0" smtClean="0"/>
              <a:t>g </a:t>
            </a:r>
            <a:r>
              <a:rPr lang="en-US" sz="2400" dirty="0"/>
              <a:t>Type(g) = XOR </a:t>
            </a:r>
            <a:r>
              <a:rPr lang="fr-FR" sz="2400" dirty="0"/>
              <a:t>→ </a:t>
            </a:r>
            <a:r>
              <a:rPr lang="en-US" sz="2400" dirty="0" smtClean="0"/>
              <a:t>Signal(Out(1,g</a:t>
            </a:r>
            <a:r>
              <a:rPr lang="en-US" sz="2400" dirty="0"/>
              <a:t>)) = 1 ↔ </a:t>
            </a:r>
            <a:r>
              <a:rPr lang="fa-IR" sz="2400" dirty="0"/>
              <a:t> </a:t>
            </a:r>
            <a:r>
              <a:rPr lang="en-US" sz="2400" dirty="0" smtClean="0"/>
              <a:t>Signal(In(1,g</a:t>
            </a:r>
            <a:r>
              <a:rPr lang="en-US" sz="2400" dirty="0"/>
              <a:t>)) ≠ Signal(In(2,g))</a:t>
            </a:r>
          </a:p>
          <a:p>
            <a:r>
              <a:rPr lang="en-US" sz="2400" b="1" dirty="0">
                <a:sym typeface="Symbol"/>
              </a:rPr>
              <a:t> </a:t>
            </a:r>
            <a:r>
              <a:rPr lang="en-US" sz="2400" dirty="0" smtClean="0"/>
              <a:t>g </a:t>
            </a:r>
            <a:r>
              <a:rPr lang="en-US" sz="2400" dirty="0"/>
              <a:t>Type(g) = NOT </a:t>
            </a:r>
            <a:r>
              <a:rPr lang="fr-FR" sz="2400" dirty="0"/>
              <a:t>→ </a:t>
            </a:r>
            <a:r>
              <a:rPr lang="en-US" sz="2400" dirty="0" smtClean="0"/>
              <a:t>Signal(Out(1,g</a:t>
            </a:r>
            <a:r>
              <a:rPr lang="en-US" sz="2400" dirty="0"/>
              <a:t>)) </a:t>
            </a:r>
            <a:r>
              <a:rPr lang="en-US" sz="2400" dirty="0" smtClean="0"/>
              <a:t>≠</a:t>
            </a:r>
            <a:r>
              <a:rPr lang="fa-IR" sz="2400" dirty="0" smtClean="0"/>
              <a:t> </a:t>
            </a:r>
            <a:r>
              <a:rPr lang="en-US" sz="2400" dirty="0" smtClean="0"/>
              <a:t>Signal(In(1,g</a:t>
            </a:r>
            <a:r>
              <a:rPr lang="en-US" sz="2400" dirty="0"/>
              <a:t>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حوزه مدارهای </a:t>
            </a:r>
            <a:r>
              <a:rPr lang="fa-IR" b="1" dirty="0" smtClean="0"/>
              <a:t>الکترونیکی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/>
              <a:t>رمز کردن </a:t>
            </a:r>
            <a:r>
              <a:rPr lang="fa-IR" sz="2400" dirty="0" smtClean="0"/>
              <a:t>یک نمونه مساله  خاص</a:t>
            </a:r>
          </a:p>
          <a:p>
            <a:r>
              <a:rPr lang="en-US" sz="2400" dirty="0"/>
              <a:t>Type(X1) = </a:t>
            </a:r>
            <a:r>
              <a:rPr lang="en-US" sz="2400" dirty="0" smtClean="0"/>
              <a:t>XOR</a:t>
            </a:r>
            <a:r>
              <a:rPr lang="fa-IR" sz="2400" dirty="0" smtClean="0"/>
              <a:t>          </a:t>
            </a:r>
            <a:r>
              <a:rPr lang="en-US" sz="2400" dirty="0" smtClean="0"/>
              <a:t> </a:t>
            </a:r>
            <a:r>
              <a:rPr lang="en-US" sz="2400" dirty="0"/>
              <a:t>Type(X2) = XOR</a:t>
            </a:r>
          </a:p>
          <a:p>
            <a:r>
              <a:rPr lang="en-US" sz="2400" dirty="0" smtClean="0"/>
              <a:t>Type(A1</a:t>
            </a:r>
            <a:r>
              <a:rPr lang="en-US" sz="2400" dirty="0"/>
              <a:t>) = AND </a:t>
            </a:r>
            <a:r>
              <a:rPr lang="fa-IR" sz="2400" dirty="0" smtClean="0"/>
              <a:t>         </a:t>
            </a:r>
            <a:r>
              <a:rPr lang="en-US" sz="2400" dirty="0" smtClean="0"/>
              <a:t>Type(A2</a:t>
            </a:r>
            <a:r>
              <a:rPr lang="en-US" sz="2400" dirty="0"/>
              <a:t>) = AND</a:t>
            </a:r>
          </a:p>
          <a:p>
            <a:r>
              <a:rPr lang="en-US" sz="2400" dirty="0" smtClean="0"/>
              <a:t>Type(O1</a:t>
            </a:r>
            <a:r>
              <a:rPr lang="en-US" sz="2400" dirty="0"/>
              <a:t>) = </a:t>
            </a:r>
            <a:r>
              <a:rPr lang="en-US" sz="2400" dirty="0" smtClean="0"/>
              <a:t>OR</a:t>
            </a:r>
            <a:endParaRPr lang="fa-IR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Connected(Out(1,X1</a:t>
            </a:r>
            <a:r>
              <a:rPr lang="en-US" sz="2400" dirty="0"/>
              <a:t>),In(1,X2)) </a:t>
            </a:r>
            <a:r>
              <a:rPr lang="fa-IR" sz="2400" dirty="0" smtClean="0"/>
              <a:t>    </a:t>
            </a:r>
            <a:r>
              <a:rPr lang="en-US" sz="2400" dirty="0" smtClean="0"/>
              <a:t>Connected(In(1,C1</a:t>
            </a:r>
            <a:r>
              <a:rPr lang="en-US" sz="2400" dirty="0"/>
              <a:t>),In(1,X1))</a:t>
            </a:r>
          </a:p>
          <a:p>
            <a:r>
              <a:rPr lang="en-US" sz="2400" dirty="0" smtClean="0"/>
              <a:t>Connected(Out(1,X1</a:t>
            </a:r>
            <a:r>
              <a:rPr lang="en-US" sz="2400" dirty="0"/>
              <a:t>),In(2,A2)) </a:t>
            </a:r>
            <a:r>
              <a:rPr lang="fa-IR" sz="2400" dirty="0" smtClean="0"/>
              <a:t>    </a:t>
            </a:r>
            <a:r>
              <a:rPr lang="en-US" sz="2400" dirty="0" smtClean="0"/>
              <a:t>Connected(In(1,C1</a:t>
            </a:r>
            <a:r>
              <a:rPr lang="en-US" sz="2400" dirty="0"/>
              <a:t>),In(1,A1))</a:t>
            </a:r>
          </a:p>
          <a:p>
            <a:r>
              <a:rPr lang="en-US" sz="2400" dirty="0" smtClean="0"/>
              <a:t>Connected(Out(1,A2</a:t>
            </a:r>
            <a:r>
              <a:rPr lang="en-US" sz="2400" dirty="0"/>
              <a:t>),In(1,O1</a:t>
            </a:r>
            <a:r>
              <a:rPr lang="en-US" sz="2400" dirty="0" smtClean="0"/>
              <a:t>))</a:t>
            </a:r>
            <a:r>
              <a:rPr lang="fa-IR" sz="2400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/>
              <a:t>Connected(In(2,C1),In(2,X1))</a:t>
            </a:r>
          </a:p>
          <a:p>
            <a:r>
              <a:rPr lang="en-US" sz="2400" dirty="0" smtClean="0"/>
              <a:t>Connected(Out(1,A1</a:t>
            </a:r>
            <a:r>
              <a:rPr lang="en-US" sz="2400" dirty="0"/>
              <a:t>),In(2,O1)) </a:t>
            </a:r>
            <a:r>
              <a:rPr lang="fa-IR" sz="2400" dirty="0" smtClean="0"/>
              <a:t>    </a:t>
            </a:r>
            <a:r>
              <a:rPr lang="en-US" sz="2400" dirty="0" smtClean="0"/>
              <a:t>Connected(In(2,C1</a:t>
            </a:r>
            <a:r>
              <a:rPr lang="en-US" sz="2400" dirty="0"/>
              <a:t>),In(2,A1))</a:t>
            </a:r>
          </a:p>
          <a:p>
            <a:r>
              <a:rPr lang="en-US" sz="2400" dirty="0" smtClean="0"/>
              <a:t>Connected(Out(1,X2</a:t>
            </a:r>
            <a:r>
              <a:rPr lang="en-US" sz="2400" dirty="0"/>
              <a:t>),Out(1,C1)) </a:t>
            </a:r>
            <a:r>
              <a:rPr lang="fa-IR" sz="2400" dirty="0" smtClean="0"/>
              <a:t>  </a:t>
            </a:r>
            <a:r>
              <a:rPr lang="en-US" sz="2400" dirty="0" smtClean="0"/>
              <a:t>Connected(In(3,C1</a:t>
            </a:r>
            <a:r>
              <a:rPr lang="en-US" sz="2400" dirty="0"/>
              <a:t>),In(2,X2))</a:t>
            </a:r>
          </a:p>
          <a:p>
            <a:r>
              <a:rPr lang="en-US" sz="2400" dirty="0" smtClean="0"/>
              <a:t>Connected(Out(1,O1</a:t>
            </a:r>
            <a:r>
              <a:rPr lang="en-US" sz="2400" dirty="0"/>
              <a:t>),Out(2,C1)) </a:t>
            </a:r>
            <a:r>
              <a:rPr lang="fa-IR" sz="2400" dirty="0" smtClean="0"/>
              <a:t>  </a:t>
            </a:r>
            <a:r>
              <a:rPr lang="en-US" sz="2400" dirty="0" smtClean="0"/>
              <a:t>Connected(In(3,C1</a:t>
            </a:r>
            <a:r>
              <a:rPr lang="en-US" sz="2400" dirty="0"/>
              <a:t>),In(1,A2))</a:t>
            </a:r>
            <a:endParaRPr lang="fa-I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حوزه مدارهای الکترونیکی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طرح پرس و جو از رویه استنتاج</a:t>
            </a:r>
          </a:p>
          <a:p>
            <a:r>
              <a:rPr lang="it-IT" dirty="0" smtClean="0">
                <a:sym typeface="Symbol"/>
              </a:rPr>
              <a:t></a:t>
            </a:r>
            <a:r>
              <a:rPr lang="it-IT" dirty="0" smtClean="0"/>
              <a:t>i1,i2,i3,o1,o2 </a:t>
            </a:r>
            <a:r>
              <a:rPr lang="it-IT" dirty="0"/>
              <a:t>Signal(In(1, C1)) = i1 </a:t>
            </a:r>
            <a:r>
              <a:rPr lang="it-IT" dirty="0" smtClean="0"/>
              <a:t>˄ Signal(In(2,C1</a:t>
            </a:r>
            <a:r>
              <a:rPr lang="it-IT" dirty="0"/>
              <a:t>)) = </a:t>
            </a:r>
            <a:r>
              <a:rPr lang="it-IT" dirty="0" smtClean="0"/>
              <a:t>i2</a:t>
            </a:r>
            <a:r>
              <a:rPr lang="en-US" dirty="0"/>
              <a:t> </a:t>
            </a:r>
            <a:r>
              <a:rPr lang="it-IT" dirty="0"/>
              <a:t>˄</a:t>
            </a:r>
            <a:r>
              <a:rPr lang="en-US" dirty="0" smtClean="0"/>
              <a:t> Signal(In(3,C1</a:t>
            </a:r>
            <a:r>
              <a:rPr lang="en-US" dirty="0"/>
              <a:t>)) = i3 </a:t>
            </a:r>
            <a:r>
              <a:rPr lang="it-IT" dirty="0"/>
              <a:t>˄ </a:t>
            </a:r>
            <a:r>
              <a:rPr lang="en-US" dirty="0" smtClean="0"/>
              <a:t>Signal(Out(1,C1</a:t>
            </a:r>
            <a:r>
              <a:rPr lang="en-US" dirty="0"/>
              <a:t>)) = </a:t>
            </a:r>
            <a:r>
              <a:rPr lang="en-US" dirty="0" smtClean="0"/>
              <a:t>o1</a:t>
            </a:r>
            <a:r>
              <a:rPr lang="it-IT" dirty="0"/>
              <a:t> ˄</a:t>
            </a:r>
            <a:r>
              <a:rPr lang="en-US" dirty="0" smtClean="0"/>
              <a:t> Signal(Out(2,C1</a:t>
            </a:r>
            <a:r>
              <a:rPr lang="en-US" dirty="0"/>
              <a:t>)) = </a:t>
            </a:r>
            <a:r>
              <a:rPr lang="en-US" dirty="0" smtClean="0"/>
              <a:t>o2</a:t>
            </a:r>
            <a:endParaRPr lang="fa-IR" dirty="0" smtClean="0"/>
          </a:p>
          <a:p>
            <a:pPr marL="0" indent="0">
              <a:buNone/>
            </a:pPr>
            <a:endParaRPr lang="en-US" dirty="0" smtClean="0"/>
          </a:p>
          <a:p>
            <a:pPr algn="r" rtl="1"/>
            <a:r>
              <a:rPr lang="fa-IR" dirty="0" smtClean="0"/>
              <a:t>اشکال زایی پایگاه دانش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9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Quiz1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/>
              <a:t>فرض کنید: </a:t>
            </a:r>
          </a:p>
          <a:p>
            <a:pPr marL="0" indent="0" algn="l">
              <a:buNone/>
            </a:pPr>
            <a:r>
              <a:rPr lang="en-US" sz="4400" dirty="0" smtClean="0"/>
              <a:t>(q</a:t>
            </a:r>
            <a:r>
              <a:rPr lang="en-US" sz="4400" dirty="0" smtClean="0">
                <a:sym typeface="Wingdings" pitchFamily="2" charset="2"/>
              </a:rPr>
              <a:t> False )^ (q&lt;==&gt; (p v z))</a:t>
            </a:r>
          </a:p>
          <a:p>
            <a:pPr marL="0" indent="0" algn="r" rtl="1">
              <a:buNone/>
            </a:pPr>
            <a:r>
              <a:rPr lang="fa-IR" sz="4400" dirty="0" smtClean="0">
                <a:sym typeface="Wingdings" pitchFamily="2" charset="2"/>
              </a:rPr>
              <a:t>آنگاه به چه نتیجه ای در باره </a:t>
            </a:r>
            <a:r>
              <a:rPr lang="en-US" sz="4400" dirty="0" smtClean="0">
                <a:sym typeface="Wingdings" pitchFamily="2" charset="2"/>
              </a:rPr>
              <a:t>p</a:t>
            </a:r>
            <a:r>
              <a:rPr lang="fa-IR" sz="4400" dirty="0" smtClean="0">
                <a:sym typeface="Wingdings" pitchFamily="2" charset="2"/>
              </a:rPr>
              <a:t>،</a:t>
            </a:r>
            <a:r>
              <a:rPr lang="en-US" sz="4400" dirty="0" smtClean="0">
                <a:sym typeface="Wingdings" pitchFamily="2" charset="2"/>
              </a:rPr>
              <a:t>q</a:t>
            </a:r>
            <a:r>
              <a:rPr lang="fa-IR" sz="4400" dirty="0" smtClean="0">
                <a:sym typeface="Wingdings" pitchFamily="2" charset="2"/>
              </a:rPr>
              <a:t> و </a:t>
            </a:r>
            <a:r>
              <a:rPr lang="en-US" sz="4400" dirty="0" smtClean="0">
                <a:sym typeface="Wingdings" pitchFamily="2" charset="2"/>
              </a:rPr>
              <a:t>z</a:t>
            </a:r>
            <a:r>
              <a:rPr lang="fa-IR" sz="4400" dirty="0" smtClean="0">
                <a:sym typeface="Wingdings" pitchFamily="2" charset="2"/>
              </a:rPr>
              <a:t> میتوان رسید؟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2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Quiz2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572000"/>
          </a:xfrm>
        </p:spPr>
        <p:txBody>
          <a:bodyPr/>
          <a:lstStyle/>
          <a:p>
            <a:pPr algn="r" rtl="1"/>
            <a:r>
              <a:rPr lang="fa-IR" dirty="0" smtClean="0"/>
              <a:t>نقیض عبارت زیر را بنویسید (سورها حذف شوند</a:t>
            </a:r>
            <a:r>
              <a:rPr lang="fa-IR" dirty="0" smtClean="0"/>
              <a:t>.)</a:t>
            </a:r>
            <a:endParaRPr lang="en-US" dirty="0" smtClean="0"/>
          </a:p>
          <a:p>
            <a:r>
              <a:rPr lang="it-IT" dirty="0">
                <a:sym typeface="Symbol"/>
              </a:rPr>
              <a:t> </a:t>
            </a:r>
            <a:r>
              <a:rPr lang="it-IT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x z [(P(x) ^ Q(x))</a:t>
            </a:r>
            <a:r>
              <a:rPr lang="en-US" sz="2800" dirty="0" smtClean="0">
                <a:sym typeface="Wingdings" pitchFamily="2" charset="2"/>
              </a:rPr>
              <a:t> R( x, y, z)]</a:t>
            </a:r>
          </a:p>
          <a:p>
            <a:r>
              <a:rPr lang="en-US" sz="2800" dirty="0" smtClean="0">
                <a:sym typeface="Wingdings" pitchFamily="2" charset="2"/>
              </a:rPr>
              <a:t>X= f(y)</a:t>
            </a:r>
          </a:p>
          <a:p>
            <a:r>
              <a:rPr lang="en-US" sz="2800" dirty="0" smtClean="0">
                <a:sym typeface="Wingdings" pitchFamily="2" charset="2"/>
              </a:rPr>
              <a:t>Z=g(y)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/>
              <a:t>منطق مرتبه اول در دنیای ومپوز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it-IT" dirty="0" smtClean="0">
                <a:sym typeface="Symbol"/>
              </a:rPr>
              <a:t> a Best Action (a,5)  </a:t>
            </a:r>
          </a:p>
          <a:p>
            <a:pPr lvl="2"/>
            <a:r>
              <a:rPr lang="it-IT" dirty="0" smtClean="0">
                <a:sym typeface="Symbol"/>
              </a:rPr>
              <a:t>{a/Grab}</a:t>
            </a:r>
          </a:p>
          <a:p>
            <a:r>
              <a:rPr lang="en-US" sz="2800" dirty="0" smtClean="0">
                <a:sym typeface="Symbol"/>
              </a:rPr>
              <a:t> </a:t>
            </a:r>
            <a:r>
              <a:rPr lang="en-US" sz="2800" dirty="0" err="1" smtClean="0">
                <a:sym typeface="Symbol"/>
              </a:rPr>
              <a:t>t,s,g,m</a:t>
            </a:r>
            <a:r>
              <a:rPr lang="en-US" sz="2800" dirty="0" smtClean="0">
                <a:sym typeface="Symbol"/>
              </a:rPr>
              <a:t> ,c Percept ([s, </a:t>
            </a:r>
            <a:r>
              <a:rPr lang="en-US" sz="2800" dirty="0" err="1" smtClean="0">
                <a:sym typeface="Symbol"/>
              </a:rPr>
              <a:t>Breeze,g,m,c</a:t>
            </a:r>
            <a:r>
              <a:rPr lang="en-US" sz="2800" dirty="0" smtClean="0">
                <a:sym typeface="Symbol"/>
              </a:rPr>
              <a:t>],t)</a:t>
            </a:r>
            <a:r>
              <a:rPr lang="en-US" sz="2400" dirty="0" smtClean="0">
                <a:sym typeface="Wingdings" pitchFamily="2" charset="2"/>
              </a:rPr>
              <a:t>Breeze(t)</a:t>
            </a:r>
          </a:p>
          <a:p>
            <a:r>
              <a:rPr lang="en-US" sz="2800" dirty="0" smtClean="0">
                <a:sym typeface="Symbol"/>
              </a:rPr>
              <a:t> </a:t>
            </a:r>
            <a:r>
              <a:rPr lang="en-US" sz="2800" dirty="0" err="1">
                <a:sym typeface="Symbol"/>
              </a:rPr>
              <a:t>t,s,g,m</a:t>
            </a:r>
            <a:r>
              <a:rPr lang="en-US" sz="2800" dirty="0">
                <a:sym typeface="Symbol"/>
              </a:rPr>
              <a:t> ,c Percept ([s, </a:t>
            </a:r>
            <a:r>
              <a:rPr lang="en-US" sz="2800" dirty="0" err="1" smtClean="0">
                <a:sym typeface="Symbol"/>
              </a:rPr>
              <a:t>b,Glitter,m,c</a:t>
            </a:r>
            <a:r>
              <a:rPr lang="en-US" sz="2800" dirty="0">
                <a:sym typeface="Symbol"/>
              </a:rPr>
              <a:t>],t)</a:t>
            </a:r>
            <a:r>
              <a:rPr lang="en-US" sz="2400" dirty="0" smtClean="0">
                <a:sym typeface="Wingdings" pitchFamily="2" charset="2"/>
              </a:rPr>
              <a:t>Glitter(t)</a:t>
            </a:r>
          </a:p>
          <a:p>
            <a:r>
              <a:rPr lang="en-US" sz="2800" dirty="0" smtClean="0">
                <a:sym typeface="Symbol"/>
              </a:rPr>
              <a:t> t Glitter(t) </a:t>
            </a:r>
            <a:r>
              <a:rPr lang="en-US" sz="2800" dirty="0" smtClean="0">
                <a:sym typeface="Wingdings" pitchFamily="2" charset="2"/>
              </a:rPr>
              <a:t> </a:t>
            </a:r>
            <a:r>
              <a:rPr lang="en-US" sz="2800" dirty="0" err="1" smtClean="0">
                <a:sym typeface="Wingdings" pitchFamily="2" charset="2"/>
              </a:rPr>
              <a:t>BestAction</a:t>
            </a:r>
            <a:r>
              <a:rPr lang="en-US" sz="2800" dirty="0" smtClean="0">
                <a:sym typeface="Wingdings" pitchFamily="2" charset="2"/>
              </a:rPr>
              <a:t>(</a:t>
            </a:r>
            <a:r>
              <a:rPr lang="en-US" sz="2800" dirty="0" err="1" smtClean="0">
                <a:sym typeface="Wingdings" pitchFamily="2" charset="2"/>
              </a:rPr>
              <a:t>Grab,t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lvl="2"/>
            <a:r>
              <a:rPr lang="en-US" sz="2000" dirty="0" err="1">
                <a:sym typeface="Wingdings" pitchFamily="2" charset="2"/>
              </a:rPr>
              <a:t>BestAction</a:t>
            </a:r>
            <a:r>
              <a:rPr lang="en-US" sz="2000" dirty="0">
                <a:sym typeface="Wingdings" pitchFamily="2" charset="2"/>
              </a:rPr>
              <a:t>(Grab,5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36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منطق مرتبه اول در دنیای </a:t>
            </a:r>
            <a:r>
              <a:rPr lang="fa-IR" dirty="0" smtClean="0"/>
              <a:t>ومپوز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sym typeface="Symbol"/>
              </a:rPr>
              <a:t>تعریف همسایگی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x ,y, </a:t>
            </a:r>
            <a:r>
              <a:rPr lang="en-US" dirty="0" err="1" smtClean="0">
                <a:sym typeface="Symbol"/>
              </a:rPr>
              <a:t>a,b</a:t>
            </a:r>
            <a:r>
              <a:rPr lang="en-US" dirty="0" smtClean="0">
                <a:sym typeface="Symbol"/>
              </a:rPr>
              <a:t> Adjacent([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],[</a:t>
            </a:r>
            <a:r>
              <a:rPr lang="en-US" dirty="0" err="1" smtClean="0">
                <a:sym typeface="Symbol"/>
              </a:rPr>
              <a:t>a,b</a:t>
            </a:r>
            <a:r>
              <a:rPr lang="en-US" dirty="0" smtClean="0">
                <a:sym typeface="Symbol"/>
              </a:rPr>
              <a:t>])</a:t>
            </a:r>
            <a:r>
              <a:rPr lang="en-US" dirty="0" smtClean="0">
                <a:sym typeface="Wingdings" pitchFamily="2" charset="2"/>
              </a:rPr>
              <a:t>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 [</a:t>
            </a:r>
            <a:r>
              <a:rPr lang="en-US" dirty="0" err="1" smtClean="0">
                <a:sym typeface="Wingdings" pitchFamily="2" charset="2"/>
              </a:rPr>
              <a:t>a,b</a:t>
            </a:r>
            <a:r>
              <a:rPr lang="en-US" dirty="0" smtClean="0">
                <a:sym typeface="Wingdings" pitchFamily="2" charset="2"/>
              </a:rPr>
              <a:t>]</a:t>
            </a:r>
            <a:r>
              <a:rPr lang="el-GR" dirty="0" smtClean="0">
                <a:sym typeface="Wingdings" pitchFamily="2" charset="2"/>
              </a:rPr>
              <a:t>ϵ</a:t>
            </a:r>
            <a:r>
              <a:rPr lang="en-US" dirty="0" smtClean="0">
                <a:sym typeface="Wingdings" pitchFamily="2" charset="2"/>
              </a:rPr>
              <a:t>{[x+1,y],[x,y+1],[x-1,y],[x,y-1]}</a:t>
            </a:r>
          </a:p>
          <a:p>
            <a:pPr marL="0" indent="0" algn="r" rtl="1">
              <a:buNone/>
            </a:pPr>
            <a:r>
              <a:rPr lang="fa-IR" dirty="0" smtClean="0"/>
              <a:t>مربع دارای نسیم در زمان</a:t>
            </a:r>
            <a:r>
              <a:rPr lang="en-US" dirty="0" smtClean="0"/>
              <a:t>t</a:t>
            </a:r>
            <a:r>
              <a:rPr lang="fa-IR" dirty="0" smtClean="0"/>
              <a:t> و مکان</a:t>
            </a:r>
            <a:r>
              <a:rPr lang="en-US" dirty="0" smtClean="0"/>
              <a:t> s</a:t>
            </a:r>
          </a:p>
          <a:p>
            <a:pPr marL="0" indent="0" algn="l">
              <a:buNone/>
            </a:pPr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s,t</a:t>
            </a:r>
            <a:r>
              <a:rPr lang="en-US" dirty="0" smtClean="0">
                <a:sym typeface="Symbol"/>
              </a:rPr>
              <a:t> (At(</a:t>
            </a:r>
            <a:r>
              <a:rPr lang="en-US" dirty="0" err="1" smtClean="0">
                <a:sym typeface="Symbol"/>
              </a:rPr>
              <a:t>Agent,s,t</a:t>
            </a:r>
            <a:r>
              <a:rPr lang="en-US" dirty="0" smtClean="0">
                <a:sym typeface="Symbol"/>
              </a:rPr>
              <a:t>)^Breeze(t))</a:t>
            </a:r>
            <a:r>
              <a:rPr lang="en-US" dirty="0" smtClean="0">
                <a:sym typeface="Wingdings" pitchFamily="2" charset="2"/>
              </a:rPr>
              <a:t>Breeze(s)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05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قواعد تشخیصی</a:t>
            </a:r>
            <a:r>
              <a:rPr lang="fa-IR" sz="3200" dirty="0" smtClean="0"/>
              <a:t>(</a:t>
            </a:r>
            <a:r>
              <a:rPr lang="fa-IR" sz="2800" dirty="0" smtClean="0"/>
              <a:t>از روی معلول علت را می یابیم)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s Breeze(s)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it-IT" dirty="0">
                <a:sym typeface="Symbol"/>
              </a:rPr>
              <a:t> </a:t>
            </a:r>
            <a:r>
              <a:rPr lang="it-IT" dirty="0" smtClean="0">
                <a:sym typeface="Symbol"/>
              </a:rPr>
              <a:t> r Adjacent (r,s)^Pit(r)</a:t>
            </a:r>
          </a:p>
          <a:p>
            <a:r>
              <a:rPr lang="en-US" dirty="0">
                <a:sym typeface="Symbol"/>
              </a:rPr>
              <a:t>s </a:t>
            </a:r>
            <a:r>
              <a:rPr lang="en-US" dirty="0" smtClean="0">
                <a:sym typeface="Symbol"/>
              </a:rPr>
              <a:t>~Breeze(s</a:t>
            </a:r>
            <a:r>
              <a:rPr lang="en-US" dirty="0">
                <a:sym typeface="Symbol"/>
              </a:rPr>
              <a:t>)</a:t>
            </a:r>
            <a:r>
              <a:rPr lang="en-US" dirty="0" smtClean="0">
                <a:sym typeface="Wingdings" pitchFamily="2" charset="2"/>
              </a:rPr>
              <a:t>~</a:t>
            </a:r>
            <a:r>
              <a:rPr lang="it-IT" dirty="0" smtClean="0">
                <a:sym typeface="Symbol"/>
              </a:rPr>
              <a:t> </a:t>
            </a:r>
            <a:r>
              <a:rPr lang="it-IT" dirty="0">
                <a:sym typeface="Symbol"/>
              </a:rPr>
              <a:t> r Adjacent (r,s)^Pit(r</a:t>
            </a:r>
            <a:r>
              <a:rPr lang="it-IT" dirty="0" smtClean="0">
                <a:sym typeface="Symbol"/>
              </a:rPr>
              <a:t>)</a:t>
            </a:r>
          </a:p>
          <a:p>
            <a:r>
              <a:rPr lang="en-US" dirty="0">
                <a:sym typeface="Symbol"/>
              </a:rPr>
              <a:t>s Breeze(s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it-IT" dirty="0" smtClean="0">
                <a:sym typeface="Symbol"/>
              </a:rPr>
              <a:t> </a:t>
            </a:r>
            <a:r>
              <a:rPr lang="it-IT" dirty="0">
                <a:sym typeface="Symbol"/>
              </a:rPr>
              <a:t> r Adjacent (r,s)^Pit(r)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منطق مرتبه اول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از اصول منطق گذاره ای(یک معنای اعلانی سازگار که مستقل از متن و بدون ابهام است) اقتباس شده است و براساس همان اصول و با الهام از طرز فکر بازنمایی زبان طبیعی ضمن پرهیز از اشکالات آن، منطقی رساتر می سازیم.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اشیا</a:t>
            </a:r>
            <a:r>
              <a:rPr lang="fa-IR" dirty="0" smtClean="0"/>
              <a:t> : اسامی و عبارات اسمی که به اشیا اشاره می کنند.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روابط</a:t>
            </a:r>
            <a:r>
              <a:rPr lang="fa-IR" dirty="0" smtClean="0"/>
              <a:t> : افعال و عبارات فعلی که به روابط بین اشیا دلالت دارد.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توابع</a:t>
            </a:r>
            <a:r>
              <a:rPr lang="fa-IR" dirty="0" smtClean="0"/>
              <a:t> : روابطی که در آنها فقط یک مقدار برای یک ورودی مفروض وجود دارد.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قواعد علی </a:t>
            </a:r>
            <a:r>
              <a:rPr lang="fa-IR" sz="3200" dirty="0" smtClean="0"/>
              <a:t>(از روی علت معلول را می یابیم)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r Pit(r) =&gt; [s Adjacent(</a:t>
            </a:r>
            <a:r>
              <a:rPr lang="en-US" dirty="0" err="1" smtClean="0">
                <a:sym typeface="Symbol"/>
              </a:rPr>
              <a:t>r,s</a:t>
            </a:r>
            <a:r>
              <a:rPr lang="en-US" dirty="0" smtClean="0">
                <a:sym typeface="Symbol"/>
              </a:rPr>
              <a:t>)=&gt;Breeze(s)]</a:t>
            </a:r>
            <a:endParaRPr lang="fa-IR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s [r Adjacent(</a:t>
            </a:r>
            <a:r>
              <a:rPr lang="en-US" dirty="0" err="1" smtClean="0">
                <a:sym typeface="Symbol"/>
              </a:rPr>
              <a:t>r,s</a:t>
            </a:r>
            <a:r>
              <a:rPr lang="en-US" dirty="0" smtClean="0">
                <a:sym typeface="Symbol"/>
              </a:rPr>
              <a:t>)=&gt;~Pit(r)]=&gt; ~Breeze(s)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مثال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b="1" dirty="0"/>
              <a:t>اشیاء</a:t>
            </a:r>
            <a:r>
              <a:rPr lang="fa-IR" dirty="0"/>
              <a:t>: اشخاص، </a:t>
            </a:r>
            <a:r>
              <a:rPr lang="fa-IR" dirty="0" smtClean="0"/>
              <a:t>منازل، اعداد، نظریه ها،</a:t>
            </a:r>
            <a:r>
              <a:rPr lang="fa-IR" dirty="0"/>
              <a:t> </a:t>
            </a:r>
            <a:r>
              <a:rPr lang="fa-IR" dirty="0" smtClean="0"/>
              <a:t>رنگها، بازی های بیس بال، جنگها و ...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روابط</a:t>
            </a:r>
            <a:r>
              <a:rPr lang="fa-IR" dirty="0" smtClean="0"/>
              <a:t> :</a:t>
            </a:r>
          </a:p>
          <a:p>
            <a:pPr lvl="1" algn="r" rtl="1">
              <a:buFont typeface="Wingdings" pitchFamily="2" charset="2"/>
              <a:buChar char="§"/>
            </a:pPr>
            <a:r>
              <a:rPr lang="fa-IR" dirty="0" smtClean="0">
                <a:solidFill>
                  <a:schemeClr val="tx1"/>
                </a:solidFill>
              </a:rPr>
              <a:t>روابط یا خواص یگانی نظیر قرمز، گرد، اول و ...</a:t>
            </a:r>
          </a:p>
          <a:p>
            <a:pPr lvl="1" algn="r" rtl="1">
              <a:buFont typeface="Wingdings" pitchFamily="2" charset="2"/>
              <a:buChar char="§"/>
            </a:pPr>
            <a:r>
              <a:rPr lang="fa-IR" dirty="0" smtClean="0">
                <a:solidFill>
                  <a:schemeClr val="tx1"/>
                </a:solidFill>
              </a:rPr>
              <a:t>روابط عمومی تر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fa-IR" dirty="0" smtClean="0">
                <a:solidFill>
                  <a:schemeClr val="tx1"/>
                </a:solidFill>
              </a:rPr>
              <a:t> تایی نظیر برادر، بزرگتر از، قسمتی از و ...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/>
              <a:t>توابع</a:t>
            </a:r>
            <a:r>
              <a:rPr lang="fa-IR" dirty="0" smtClean="0"/>
              <a:t> : پدر، بهترین دوست، یکی بیشتر از، آغاز، دفعه سوم و ...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fa-IR" b="1" dirty="0"/>
              <a:t>زبان های رسمی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413195"/>
              </p:ext>
            </p:extLst>
          </p:nvPr>
        </p:nvGraphicFramePr>
        <p:xfrm>
          <a:off x="152400" y="1600201"/>
          <a:ext cx="8839200" cy="5144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10820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تعداد</a:t>
                      </a:r>
                      <a:r>
                        <a:rPr lang="fa-IR" sz="2000" baseline="0" dirty="0" smtClean="0"/>
                        <a:t> معرفت شناسی</a:t>
                      </a:r>
                    </a:p>
                    <a:p>
                      <a:pPr algn="ctr" rtl="1"/>
                      <a:r>
                        <a:rPr lang="fa-IR" sz="2000" baseline="0" dirty="0" smtClean="0"/>
                        <a:t> (آنچه که یک عامل درباره واقغیت ها اعتقاد دارد)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تعداد هستی شناسی</a:t>
                      </a:r>
                    </a:p>
                    <a:p>
                      <a:pPr algn="ctr" rtl="1"/>
                      <a:r>
                        <a:rPr lang="fa-IR" sz="2000" dirty="0" smtClean="0"/>
                        <a:t>(آنچه</a:t>
                      </a:r>
                      <a:r>
                        <a:rPr lang="fa-IR" sz="2000" baseline="0" dirty="0" smtClean="0"/>
                        <a:t> در دنیا وجود دارد)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زبان</a:t>
                      </a:r>
                      <a:endParaRPr lang="en-US" sz="2000" b="1" dirty="0"/>
                    </a:p>
                  </a:txBody>
                  <a:tcPr/>
                </a:tc>
              </a:tr>
              <a:tr h="8125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درست/ غلط/ نامعلوم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واقعیتها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منطق</a:t>
                      </a:r>
                      <a:r>
                        <a:rPr lang="fa-IR" sz="2000" b="1" baseline="0" dirty="0" smtClean="0"/>
                        <a:t> گزاره ای</a:t>
                      </a:r>
                      <a:endParaRPr lang="en-US" sz="2000" b="1" dirty="0"/>
                    </a:p>
                  </a:txBody>
                  <a:tcPr/>
                </a:tc>
              </a:tr>
              <a:tr h="8125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درست/ غلط/ نامعلوم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واقعیتها، اشیاء،</a:t>
                      </a:r>
                      <a:r>
                        <a:rPr lang="fa-IR" sz="2000" baseline="0" dirty="0" smtClean="0"/>
                        <a:t> </a:t>
                      </a:r>
                      <a:r>
                        <a:rPr lang="fa-IR" sz="2000" dirty="0" smtClean="0"/>
                        <a:t>روابط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منطق</a:t>
                      </a:r>
                      <a:r>
                        <a:rPr lang="fa-IR" sz="2000" b="1" baseline="0" dirty="0" smtClean="0"/>
                        <a:t> مرتبه اول</a:t>
                      </a:r>
                      <a:endParaRPr lang="en-US" sz="2000" b="1" dirty="0"/>
                    </a:p>
                  </a:txBody>
                  <a:tcPr/>
                </a:tc>
              </a:tr>
              <a:tr h="8125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درست/ غلط/ نامعلوم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واقعیتها، اشیاء، روابط ،</a:t>
                      </a:r>
                      <a:r>
                        <a:rPr lang="fa-IR" sz="2000" baseline="0" dirty="0" smtClean="0"/>
                        <a:t> زمانها</a:t>
                      </a:r>
                      <a:endParaRPr lang="fa-I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منطق</a:t>
                      </a:r>
                      <a:r>
                        <a:rPr lang="fa-IR" sz="2000" b="1" baseline="0" dirty="0" smtClean="0"/>
                        <a:t> لحظه ای</a:t>
                      </a:r>
                      <a:endParaRPr lang="en-US" sz="2000" b="1" dirty="0"/>
                    </a:p>
                  </a:txBody>
                  <a:tcPr/>
                </a:tc>
              </a:tr>
              <a:tr h="8125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درجه ای از اعتقاد</a:t>
                      </a:r>
                      <a:r>
                        <a:rPr lang="fa-IR" sz="2000" baseline="0" dirty="0" smtClean="0"/>
                        <a:t> بین</a:t>
                      </a:r>
                      <a:r>
                        <a:rPr lang="en-US" sz="2000" baseline="0" dirty="0" smtClean="0"/>
                        <a:t>[0,1]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واقعیتها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نظریه احتمالات</a:t>
                      </a:r>
                      <a:endParaRPr lang="en-US" sz="2000" b="1" dirty="0"/>
                    </a:p>
                  </a:txBody>
                  <a:tcPr/>
                </a:tc>
              </a:tr>
              <a:tr h="8125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بازه</a:t>
                      </a:r>
                      <a:r>
                        <a:rPr lang="fa-IR" sz="2000" baseline="0" dirty="0" smtClean="0"/>
                        <a:t> ای از مقادیر معلوم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حقایق با درجه ای از درستی بین[0,1]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منطق فازی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06475"/>
            <a:ext cx="457200" cy="441325"/>
          </a:xfrm>
        </p:spPr>
        <p:txBody>
          <a:bodyPr/>
          <a:lstStyle/>
          <a:p>
            <a:fld id="{084A0C61-2D35-4B14-AE92-1EF4C0D59CC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نحو و معنا در منطق مرتبه اول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نمادهای ثابت </a:t>
            </a:r>
            <a:r>
              <a:rPr lang="fa-IR" sz="2500" dirty="0" smtClean="0"/>
              <a:t>: که به معنی اشیاست. مثل علی، 2، رضا، ...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نمادهای مسندی </a:t>
            </a:r>
            <a:r>
              <a:rPr lang="fa-IR" sz="2500" dirty="0" smtClean="0"/>
              <a:t>: که به معنی روابط است. مثال : برادر بودن، بزرگتر بودن از...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نمادهای تابعی </a:t>
            </a:r>
            <a:r>
              <a:rPr lang="fa-IR" sz="2500" dirty="0" smtClean="0"/>
              <a:t>: که به معنی تابع است. مثل : تابع پای چپ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متغیرها</a:t>
            </a:r>
            <a:r>
              <a:rPr lang="fa-IR" sz="2500" dirty="0" smtClean="0"/>
              <a:t> : </a:t>
            </a:r>
            <a:r>
              <a:rPr lang="en-US" sz="2500" dirty="0" smtClean="0"/>
              <a:t>x,y,a,b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روابط منطقی </a:t>
            </a:r>
            <a:r>
              <a:rPr lang="fa-IR" sz="2500" dirty="0" smtClean="0"/>
              <a:t>: </a:t>
            </a:r>
            <a:r>
              <a:rPr lang="en-US" sz="2500" dirty="0" smtClean="0"/>
              <a:t>,</a:t>
            </a:r>
            <a:r>
              <a:rPr lang="fa-IR" sz="2500" dirty="0" smtClean="0">
                <a:sym typeface="Symbol"/>
              </a:rPr>
              <a:t></a:t>
            </a:r>
            <a:r>
              <a:rPr lang="en-US" sz="2500" dirty="0" smtClean="0">
                <a:sym typeface="Symbol"/>
              </a:rPr>
              <a:t>, </a:t>
            </a:r>
            <a:r>
              <a:rPr lang="fa-IR" sz="2500" dirty="0" smtClean="0">
                <a:sym typeface="Symbol"/>
              </a:rPr>
              <a:t>→</a:t>
            </a:r>
            <a:r>
              <a:rPr lang="en-US" sz="2500" dirty="0" smtClean="0">
                <a:sym typeface="Symbol"/>
              </a:rPr>
              <a:t>, </a:t>
            </a:r>
            <a:r>
              <a:rPr lang="fa-IR" sz="2500" dirty="0" smtClean="0">
                <a:sym typeface="Symbol"/>
              </a:rPr>
              <a:t>˄</a:t>
            </a:r>
            <a:r>
              <a:rPr lang="en-US" sz="2500" dirty="0" smtClean="0">
                <a:sym typeface="Symbol"/>
              </a:rPr>
              <a:t>, </a:t>
            </a:r>
            <a:r>
              <a:rPr lang="fa-IR" sz="2500" dirty="0" smtClean="0">
                <a:sym typeface="Symbol"/>
              </a:rPr>
              <a:t>˅</a:t>
            </a:r>
            <a:r>
              <a:rPr lang="en-US" sz="2500" dirty="0" smtClean="0">
                <a:sym typeface="Symbol"/>
              </a:rPr>
              <a:t>, </a:t>
            </a:r>
            <a:r>
              <a:rPr lang="fa-IR" sz="2500" dirty="0" smtClean="0">
                <a:sym typeface="Symbol"/>
              </a:rPr>
              <a:t>↔</a:t>
            </a:r>
            <a:r>
              <a:rPr lang="en-US" sz="2500" dirty="0" smtClean="0">
                <a:sym typeface="Symbol"/>
              </a:rPr>
              <a:t> , </a:t>
            </a:r>
            <a:endParaRPr lang="fa-IR" sz="2500" dirty="0" smtClean="0"/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تساوی</a:t>
            </a:r>
            <a:r>
              <a:rPr lang="fa-IR" sz="2500" dirty="0" smtClean="0"/>
              <a:t> : -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500" b="1" dirty="0" smtClean="0"/>
              <a:t>سورها </a:t>
            </a:r>
            <a:r>
              <a:rPr lang="fa-IR" sz="2500" dirty="0" smtClean="0"/>
              <a:t>: </a:t>
            </a:r>
            <a:r>
              <a:rPr lang="fa-IR" sz="2500" dirty="0" smtClean="0">
                <a:sym typeface="Symbol"/>
              </a:rPr>
              <a:t></a:t>
            </a:r>
            <a:r>
              <a:rPr lang="fa-IR" sz="2500" dirty="0">
                <a:sym typeface="Symbol"/>
              </a:rPr>
              <a:t> </a:t>
            </a:r>
            <a:r>
              <a:rPr lang="en-US" sz="2500" dirty="0" smtClean="0">
                <a:sym typeface="Symbol"/>
              </a:rPr>
              <a:t>,</a:t>
            </a:r>
            <a:r>
              <a:rPr lang="fa-IR" sz="2500" dirty="0" smtClean="0">
                <a:sym typeface="Symbol"/>
              </a:rPr>
              <a:t> 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جملات بسیط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 </a:t>
            </a:r>
            <a:r>
              <a:rPr lang="fa-IR" sz="2800" dirty="0" smtClean="0"/>
              <a:t>هر </a:t>
            </a:r>
            <a:r>
              <a:rPr lang="fa-IR" sz="2800" b="1" dirty="0" smtClean="0"/>
              <a:t>اصطلاح</a:t>
            </a:r>
            <a:r>
              <a:rPr lang="fa-IR" sz="2800" dirty="0" smtClean="0"/>
              <a:t> یک </a:t>
            </a:r>
            <a:r>
              <a:rPr lang="fa-IR" sz="2800" b="1" dirty="0" smtClean="0"/>
              <a:t>عبارت منطقی </a:t>
            </a:r>
            <a:r>
              <a:rPr lang="fa-IR" sz="2800" dirty="0" smtClean="0"/>
              <a:t>است که به شئ ای اشاره می کند.</a:t>
            </a:r>
            <a:endParaRPr lang="en-US" sz="2800" dirty="0" smtClean="0"/>
          </a:p>
          <a:p>
            <a:pPr lvl="1" algn="r" rtl="1">
              <a:buFont typeface="Wingdings" pitchFamily="2" charset="2"/>
              <a:buChar char="Ø"/>
            </a:pPr>
            <a:r>
              <a:rPr lang="fa-IR" sz="2400" dirty="0"/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نمادهای ثابت، اصطلاح هستند.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/>
                </a:solidFill>
              </a:rPr>
              <a:t>تخصیص یک نماد مشخص برای هر شئ همیشه کار درستی نیست، باید از نمادهای تابعی نیز استفاده کنیم.</a:t>
            </a:r>
          </a:p>
          <a:p>
            <a:pPr lvl="2" algn="r" rtl="1">
              <a:buFont typeface="Wingdings" pitchFamily="2" charset="2"/>
              <a:buChar char="§"/>
            </a:pPr>
            <a:r>
              <a:rPr lang="fa-IR" sz="2000" dirty="0" smtClean="0"/>
              <a:t>پای چپ پای پادشاه </a:t>
            </a:r>
            <a:r>
              <a:rPr lang="en-US" sz="2000" dirty="0" smtClean="0"/>
              <a:t>john</a:t>
            </a:r>
            <a:r>
              <a:rPr lang="fa-IR" sz="2000" dirty="0" smtClean="0"/>
              <a:t>         </a:t>
            </a:r>
            <a:r>
              <a:rPr lang="en-US" sz="2000" b="1" dirty="0"/>
              <a:t>LeftLeg(John</a:t>
            </a:r>
            <a:r>
              <a:rPr lang="en-US" sz="2000" b="1" dirty="0" smtClean="0"/>
              <a:t>)</a:t>
            </a:r>
            <a:endParaRPr lang="fa-IR" sz="2000" b="1" dirty="0" smtClean="0"/>
          </a:p>
          <a:p>
            <a:pPr algn="r" rtl="1">
              <a:buFont typeface="Wingdings" pitchFamily="2" charset="2"/>
              <a:buChar char="q"/>
            </a:pPr>
            <a:r>
              <a:rPr lang="fa-IR" sz="2800" b="1" dirty="0" smtClean="0"/>
              <a:t>جملات بسیط : </a:t>
            </a:r>
            <a:r>
              <a:rPr lang="fa-IR" sz="2800" dirty="0" smtClean="0"/>
              <a:t>جمله بسیط از یک نماد مسند که به دنبال آن فهرستی از اصطلاحات درون پرانتز می آید، تشکیل می شود.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/>
                </a:solidFill>
              </a:rPr>
              <a:t>مثال :    </a:t>
            </a:r>
            <a:r>
              <a:rPr lang="en-US" sz="2400" dirty="0">
                <a:solidFill>
                  <a:schemeClr val="tx1"/>
                </a:solidFill>
              </a:rPr>
              <a:t>Married(Father(Richard),Mother(John</a:t>
            </a:r>
            <a:r>
              <a:rPr lang="en-US" sz="2400" dirty="0" smtClean="0">
                <a:solidFill>
                  <a:schemeClr val="tx1"/>
                </a:solidFill>
              </a:rPr>
              <a:t>))</a:t>
            </a:r>
            <a:endParaRPr lang="fa-IR" sz="2400" dirty="0" smtClean="0">
              <a:solidFill>
                <a:schemeClr val="tx1"/>
              </a:solidFill>
            </a:endParaRPr>
          </a:p>
          <a:p>
            <a:pPr marL="0" indent="0" algn="ctr" rtl="1">
              <a:buNone/>
            </a:pPr>
            <a:r>
              <a:rPr lang="fa-IR" sz="2200" dirty="0" smtClean="0"/>
              <a:t>پدر ریچارد با مادر جان ازدواج کرده است</a:t>
            </a:r>
          </a:p>
          <a:p>
            <a:pPr marL="0" indent="0" algn="ctr" rtl="1">
              <a:buNone/>
            </a:pPr>
            <a:r>
              <a:rPr lang="en-US" sz="2200" dirty="0"/>
              <a:t>Brother(</a:t>
            </a:r>
            <a:r>
              <a:rPr lang="en-US" sz="2200" dirty="0" err="1"/>
              <a:t>Richard,John</a:t>
            </a:r>
            <a:r>
              <a:rPr lang="en-US" sz="2200" dirty="0" smtClean="0"/>
              <a:t>)</a:t>
            </a:r>
            <a:endParaRPr lang="fa-IR" sz="2200" dirty="0" smtClean="0"/>
          </a:p>
          <a:p>
            <a:pPr marL="0" indent="0" algn="ctr" rtl="1">
              <a:buNone/>
            </a:pPr>
            <a:r>
              <a:rPr lang="fa-IR" sz="2200" dirty="0" smtClean="0"/>
              <a:t>ریچارد برادر جان است</a:t>
            </a:r>
          </a:p>
          <a:p>
            <a:pPr algn="r" rtl="1">
              <a:buFont typeface="Wingdings" pitchFamily="2" charset="2"/>
              <a:buChar char="q"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fa-IR" b="1" dirty="0"/>
              <a:t>جملات مرکب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می توان از رابطه های منطقی برای ساخت جملات پیچیده تر استفاده کرد، درست همان گونه که در حسابان گزاره ای داشتیم.</a:t>
            </a:r>
            <a:endParaRPr lang="en-US" dirty="0" smtClean="0"/>
          </a:p>
          <a:p>
            <a:pPr algn="r" rtl="1"/>
            <a:endParaRPr lang="fa-IR" dirty="0" smtClean="0"/>
          </a:p>
          <a:p>
            <a:pPr marL="0" indent="0" algn="ctr">
              <a:buNone/>
            </a:pPr>
            <a:r>
              <a:rPr lang="fa-IR" dirty="0" smtClean="0">
                <a:sym typeface="Symbol"/>
              </a:rPr>
              <a:t></a:t>
            </a:r>
            <a:r>
              <a:rPr lang="en-US" dirty="0" smtClean="0">
                <a:sym typeface="Symbol"/>
              </a:rPr>
              <a:t>S, S1 </a:t>
            </a:r>
            <a:r>
              <a:rPr lang="fa-IR" dirty="0" smtClean="0">
                <a:sym typeface="Symbol"/>
              </a:rPr>
              <a:t>˄</a:t>
            </a:r>
            <a:r>
              <a:rPr lang="en-US" dirty="0" smtClean="0">
                <a:sym typeface="Symbol"/>
              </a:rPr>
              <a:t> S2, S1 </a:t>
            </a:r>
            <a:r>
              <a:rPr lang="fa-IR" dirty="0" smtClean="0">
                <a:sym typeface="Symbol"/>
              </a:rPr>
              <a:t>˅</a:t>
            </a:r>
            <a:r>
              <a:rPr lang="en-US" dirty="0" smtClean="0">
                <a:sym typeface="Symbol"/>
              </a:rPr>
              <a:t> S2, S1 </a:t>
            </a:r>
            <a:r>
              <a:rPr lang="fa-IR" dirty="0" smtClean="0">
                <a:sym typeface="Symbol"/>
              </a:rPr>
              <a:t>→</a:t>
            </a:r>
            <a:r>
              <a:rPr lang="en-US" dirty="0" smtClean="0">
                <a:sym typeface="Symbol"/>
              </a:rPr>
              <a:t> S2, S1 </a:t>
            </a:r>
            <a:r>
              <a:rPr lang="fa-IR" dirty="0" smtClean="0">
                <a:sym typeface="Symbol"/>
              </a:rPr>
              <a:t>↔</a:t>
            </a:r>
            <a:r>
              <a:rPr lang="en-US" dirty="0" smtClean="0">
                <a:sym typeface="Symbol"/>
              </a:rPr>
              <a:t> S2</a:t>
            </a:r>
          </a:p>
          <a:p>
            <a:pPr marL="0" indent="0" algn="ctr">
              <a:buNone/>
            </a:pPr>
            <a:endParaRPr lang="en-US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r>
              <a:rPr lang="fa-IR" dirty="0" smtClean="0">
                <a:sym typeface="Symbol"/>
              </a:rPr>
              <a:t> </a:t>
            </a:r>
            <a:r>
              <a:rPr lang="en-US" b="1" dirty="0" smtClean="0"/>
              <a:t>Brother(LeftLeg(Richard</a:t>
            </a:r>
            <a:r>
              <a:rPr lang="en-US" b="1" dirty="0"/>
              <a:t>),</a:t>
            </a:r>
            <a:r>
              <a:rPr lang="en-US" b="1" dirty="0" smtClean="0"/>
              <a:t>John)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Brother(</a:t>
            </a:r>
            <a:r>
              <a:rPr lang="en-US" b="1" dirty="0" err="1" smtClean="0"/>
              <a:t>Richard,John</a:t>
            </a:r>
            <a:r>
              <a:rPr lang="en-US" b="1" dirty="0"/>
              <a:t>) </a:t>
            </a:r>
            <a:r>
              <a:rPr lang="fa-IR" dirty="0">
                <a:sym typeface="Symbol"/>
              </a:rPr>
              <a:t>˄</a:t>
            </a:r>
            <a:r>
              <a:rPr lang="en-US" dirty="0" smtClean="0"/>
              <a:t> </a:t>
            </a:r>
            <a:r>
              <a:rPr lang="en-US" b="1" dirty="0" smtClean="0"/>
              <a:t>Brother(</a:t>
            </a:r>
            <a:r>
              <a:rPr lang="en-US" b="1" dirty="0" err="1" smtClean="0"/>
              <a:t>John,Richard</a:t>
            </a:r>
            <a:r>
              <a:rPr lang="en-US" b="1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King(Richard</a:t>
            </a:r>
            <a:r>
              <a:rPr lang="en-US" b="1" dirty="0"/>
              <a:t>) </a:t>
            </a:r>
            <a:r>
              <a:rPr lang="fa-IR" dirty="0">
                <a:sym typeface="Symbol"/>
              </a:rPr>
              <a:t>˅</a:t>
            </a:r>
            <a:r>
              <a:rPr lang="en-US" dirty="0">
                <a:sym typeface="Symbol"/>
              </a:rPr>
              <a:t> </a:t>
            </a:r>
            <a:r>
              <a:rPr lang="en-US" b="1" dirty="0" smtClean="0"/>
              <a:t>King(John)</a:t>
            </a:r>
          </a:p>
          <a:p>
            <a:pPr>
              <a:buFont typeface="Wingdings" pitchFamily="2" charset="2"/>
              <a:buChar char="§"/>
            </a:pPr>
            <a:r>
              <a:rPr lang="fa-IR" dirty="0" smtClean="0">
                <a:sym typeface="Symbol"/>
              </a:rPr>
              <a:t> </a:t>
            </a:r>
            <a:r>
              <a:rPr lang="en-US" b="1" dirty="0" smtClean="0"/>
              <a:t>King(Richard</a:t>
            </a:r>
            <a:r>
              <a:rPr lang="en-US" b="1" dirty="0"/>
              <a:t>) </a:t>
            </a:r>
            <a:r>
              <a:rPr lang="fa-IR" dirty="0">
                <a:sym typeface="Symbol"/>
              </a:rPr>
              <a:t>→</a:t>
            </a:r>
            <a:r>
              <a:rPr lang="en-US" dirty="0">
                <a:sym typeface="Symbol"/>
              </a:rPr>
              <a:t> </a:t>
            </a:r>
            <a:r>
              <a:rPr lang="en-US" b="1" dirty="0" smtClean="0"/>
              <a:t>King(John</a:t>
            </a:r>
            <a:r>
              <a:rPr lang="en-US" b="1" dirty="0"/>
              <a:t>)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06475"/>
            <a:ext cx="457200" cy="441325"/>
          </a:xfrm>
        </p:spPr>
        <p:txBody>
          <a:bodyPr/>
          <a:lstStyle/>
          <a:p>
            <a:fld id="{084A0C61-2D35-4B14-AE92-1EF4C0D59CC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/>
              <a:t>مثال : مدلی با : پنج شئ، دو  رابطه دودویی، سه رابطه يگانی، یک تابع یگانی به نام پای چپ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0C61-2D35-4B14-AE92-1EF4C0D59CC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C:\Users\Primary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2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B Nazanin"/>
      </a:majorFont>
      <a:minorFont>
        <a:latin typeface="Calibri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1897</Words>
  <Application>Microsoft Office PowerPoint</Application>
  <PresentationFormat>On-screen Show (4:3)</PresentationFormat>
  <Paragraphs>241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هوش مصنوعی فصل هشتم منطق مرتبه اول</vt:lpstr>
      <vt:lpstr>مروری بر منطق گزاره ای</vt:lpstr>
      <vt:lpstr>منطق مرتبه اول</vt:lpstr>
      <vt:lpstr>مثال</vt:lpstr>
      <vt:lpstr>زبان های رسمی</vt:lpstr>
      <vt:lpstr>نحو و معنا در منطق مرتبه اول</vt:lpstr>
      <vt:lpstr>جملات بسیط</vt:lpstr>
      <vt:lpstr>جملات مرکب</vt:lpstr>
      <vt:lpstr>PowerPoint Presentation</vt:lpstr>
      <vt:lpstr>سورها</vt:lpstr>
      <vt:lpstr>سور عمومی</vt:lpstr>
      <vt:lpstr>سور وجودی</vt:lpstr>
      <vt:lpstr>ویژگی های سورها</vt:lpstr>
      <vt:lpstr>ویژگی های سورها</vt:lpstr>
      <vt:lpstr>ویژگیهای سورها</vt:lpstr>
      <vt:lpstr>تساوی</vt:lpstr>
      <vt:lpstr>اظهارات و پرس و جو ها در منطق مرتبه اول</vt:lpstr>
      <vt:lpstr>دامنه خویشاوندی</vt:lpstr>
      <vt:lpstr>مثال</vt:lpstr>
      <vt:lpstr>حوزه مدارهای الکترونیکی</vt:lpstr>
      <vt:lpstr>حوزه مدارهای الکترونیکی</vt:lpstr>
      <vt:lpstr>حوزه مدارهای الکترونیکی</vt:lpstr>
      <vt:lpstr>حوزه مدارهای الکترونیکی</vt:lpstr>
      <vt:lpstr>حوزه مدارهای الکترونیکی</vt:lpstr>
      <vt:lpstr>Quiz1</vt:lpstr>
      <vt:lpstr>Quiz2</vt:lpstr>
      <vt:lpstr>منطق مرتبه اول در دنیای ومپوز</vt:lpstr>
      <vt:lpstr>منطق مرتبه اول در دنیای ومپوز…</vt:lpstr>
      <vt:lpstr>قواعد تشخیصی(از روی معلول علت را می یابیم)</vt:lpstr>
      <vt:lpstr>قواعد علی (از روی علت معلول را می یابیم)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هوش مصنوعی فصل هشتم منطق مرتبه اول</dc:title>
  <dc:creator>Primary</dc:creator>
  <cp:lastModifiedBy>893827001</cp:lastModifiedBy>
  <cp:revision>140</cp:revision>
  <dcterms:created xsi:type="dcterms:W3CDTF">2013-05-02T09:00:38Z</dcterms:created>
  <dcterms:modified xsi:type="dcterms:W3CDTF">2013-05-21T07:38:23Z</dcterms:modified>
</cp:coreProperties>
</file>