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8"/>
  </p:notesMasterIdLst>
  <p:sldIdLst>
    <p:sldId id="289" r:id="rId2"/>
    <p:sldId id="263" r:id="rId3"/>
    <p:sldId id="269" r:id="rId4"/>
    <p:sldId id="266" r:id="rId5"/>
    <p:sldId id="290" r:id="rId6"/>
    <p:sldId id="29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00"/>
    <a:srgbClr val="E07408"/>
    <a:srgbClr val="F68616"/>
    <a:srgbClr val="FF9900"/>
    <a:srgbClr val="A9773F"/>
    <a:srgbClr val="CC0000"/>
    <a:srgbClr val="CC0066"/>
    <a:srgbClr val="A0BF61"/>
    <a:srgbClr val="99CC00"/>
    <a:srgbClr val="CCFF3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881" autoAdjust="0"/>
    <p:restoredTop sz="94660"/>
  </p:normalViewPr>
  <p:slideViewPr>
    <p:cSldViewPr>
      <p:cViewPr varScale="1">
        <p:scale>
          <a:sx n="77" d="100"/>
          <a:sy n="77" d="100"/>
        </p:scale>
        <p:origin x="-62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85C185-E2BC-4F7C-819D-5F00EF610C5D}" type="datetimeFigureOut">
              <a:rPr lang="en-US" smtClean="0"/>
              <a:pPr/>
              <a:t>4/26/2015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F910CF-132C-4D28-9965-08B11AE7727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033719-ED84-480B-8EC5-E3DA3E119BDF}" type="datetimeFigureOut">
              <a:rPr lang="en-US" smtClean="0"/>
              <a:pPr/>
              <a:t>4/26/2015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757BBE-3F64-4054-B4A3-82825A7CD71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033719-ED84-480B-8EC5-E3DA3E119BDF}" type="datetimeFigureOut">
              <a:rPr lang="en-US" smtClean="0"/>
              <a:pPr/>
              <a:t>4/26/2015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757BBE-3F64-4054-B4A3-82825A7CD71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033719-ED84-480B-8EC5-E3DA3E119BDF}" type="datetimeFigureOut">
              <a:rPr lang="en-US" smtClean="0"/>
              <a:pPr/>
              <a:t>4/26/2015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757BBE-3F64-4054-B4A3-82825A7CD71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033719-ED84-480B-8EC5-E3DA3E119BDF}" type="datetimeFigureOut">
              <a:rPr lang="en-US" smtClean="0"/>
              <a:pPr/>
              <a:t>4/26/2015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757BBE-3F64-4054-B4A3-82825A7CD71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33719-ED84-480B-8EC5-E3DA3E119BDF}" type="datetimeFigureOut">
              <a:rPr lang="en-US" smtClean="0"/>
              <a:pPr/>
              <a:t>4/26/2015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757BBE-3F64-4054-B4A3-82825A7CD71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033719-ED84-480B-8EC5-E3DA3E119BDF}" type="datetimeFigureOut">
              <a:rPr lang="en-US" smtClean="0"/>
              <a:pPr/>
              <a:t>4/26/2015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757BBE-3F64-4054-B4A3-82825A7CD71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033719-ED84-480B-8EC5-E3DA3E119BDF}" type="datetimeFigureOut">
              <a:rPr lang="en-US" smtClean="0"/>
              <a:pPr/>
              <a:t>4/26/2015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757BBE-3F64-4054-B4A3-82825A7CD71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033719-ED84-480B-8EC5-E3DA3E119BDF}" type="datetimeFigureOut">
              <a:rPr lang="en-US" smtClean="0"/>
              <a:pPr/>
              <a:t>4/26/2015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757BBE-3F64-4054-B4A3-82825A7CD71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33719-ED84-480B-8EC5-E3DA3E119BDF}" type="datetimeFigureOut">
              <a:rPr lang="en-US" smtClean="0"/>
              <a:pPr/>
              <a:t>4/26/2015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757BBE-3F64-4054-B4A3-82825A7CD71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33719-ED84-480B-8EC5-E3DA3E119BDF}" type="datetimeFigureOut">
              <a:rPr lang="en-US" smtClean="0"/>
              <a:pPr/>
              <a:t>4/26/2015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757BBE-3F64-4054-B4A3-82825A7CD71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33719-ED84-480B-8EC5-E3DA3E119BDF}" type="datetimeFigureOut">
              <a:rPr lang="en-US" smtClean="0"/>
              <a:pPr/>
              <a:t>4/26/2015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757BBE-3F64-4054-B4A3-82825A7CD71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033719-ED84-480B-8EC5-E3DA3E119BDF}" type="datetimeFigureOut">
              <a:rPr lang="en-US" smtClean="0"/>
              <a:pPr/>
              <a:t>4/26/2015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757BBE-3F64-4054-B4A3-82825A7CD71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pic>
        <p:nvPicPr>
          <p:cNvPr id="6147" name="Picture 3"/>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a:effectLst/>
        </p:spPr>
      </p:pic>
      <p:pic>
        <p:nvPicPr>
          <p:cNvPr id="7" name="Picture 6"/>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2516391" y="381000"/>
            <a:ext cx="6322809" cy="627366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out)">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13"/>
          <p:cNvPicPr>
            <a:picLocks noGrp="1" noChangeAspect="1" noChangeArrowheads="1"/>
          </p:cNvPicPr>
          <p:nvPr>
            <p:ph idx="1"/>
          </p:nvPr>
        </p:nvPicPr>
        <p:blipFill>
          <a:blip r:embed="rId2"/>
          <a:srcRect/>
          <a:stretch>
            <a:fillRect/>
          </a:stretch>
        </p:blipFill>
        <p:spPr bwMode="auto">
          <a:xfrm>
            <a:off x="0" y="0"/>
            <a:ext cx="9019594" cy="6858000"/>
          </a:xfrm>
          <a:prstGeom prst="rect">
            <a:avLst/>
          </a:prstGeom>
          <a:noFill/>
          <a:ln w="9525">
            <a:noFill/>
            <a:miter lim="800000"/>
            <a:headEnd/>
            <a:tailEnd/>
          </a:ln>
          <a:effectLst/>
        </p:spPr>
      </p:pic>
      <p:sp>
        <p:nvSpPr>
          <p:cNvPr id="5" name="Rectangle 4"/>
          <p:cNvSpPr/>
          <p:nvPr/>
        </p:nvSpPr>
        <p:spPr>
          <a:xfrm>
            <a:off x="4114800" y="1981200"/>
            <a:ext cx="3736524" cy="646331"/>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r"/>
            <a:r>
              <a:rPr lang="fa-IR" sz="3600" b="1" dirty="0" smtClean="0">
                <a:ln/>
                <a:solidFill>
                  <a:schemeClr val="accent3"/>
                </a:solidFill>
                <a:latin typeface="Andalus" pitchFamily="18" charset="-78"/>
                <a:cs typeface="Andalus" pitchFamily="18" charset="-78"/>
              </a:rPr>
              <a:t>استاد محترم:</a:t>
            </a:r>
            <a:endParaRPr lang="en-US" sz="3600" b="1" dirty="0">
              <a:ln/>
              <a:solidFill>
                <a:schemeClr val="accent3"/>
              </a:solidFill>
              <a:latin typeface="Andalus" pitchFamily="18" charset="-78"/>
              <a:cs typeface="Andalus" pitchFamily="18" charset="-78"/>
            </a:endParaRPr>
          </a:p>
        </p:txBody>
      </p:sp>
      <p:sp>
        <p:nvSpPr>
          <p:cNvPr id="6" name="TextBox 5"/>
          <p:cNvSpPr txBox="1"/>
          <p:nvPr/>
        </p:nvSpPr>
        <p:spPr>
          <a:xfrm>
            <a:off x="1600200" y="2590800"/>
            <a:ext cx="5791200" cy="646331"/>
          </a:xfrm>
          <a:prstGeom prst="rect">
            <a:avLst/>
          </a:prstGeom>
          <a:solidFill>
            <a:schemeClr val="bg2">
              <a:lumMod val="25000"/>
            </a:schemeClr>
          </a:solidFill>
          <a:ln>
            <a:solidFill>
              <a:schemeClr val="bg2">
                <a:lumMod val="10000"/>
              </a:schemeClr>
            </a:solidFill>
          </a:ln>
          <a:effectLst>
            <a:innerShdw blurRad="63500" dist="50800" dir="13500000">
              <a:prstClr val="black">
                <a:alpha val="50000"/>
              </a:prstClr>
            </a:innerShdw>
          </a:effectLst>
        </p:spPr>
        <p:txBody>
          <a:bodyPr wrap="square" rtlCol="0">
            <a:spAutoFit/>
          </a:bodyPr>
          <a:lstStyle/>
          <a:p>
            <a:pPr algn="ctr"/>
            <a:r>
              <a:rPr lang="fa-IR" sz="3600" b="1" dirty="0" smtClean="0">
                <a:ln w="19050">
                  <a:noFill/>
                  <a:prstDash val="solid"/>
                </a:ln>
                <a:solidFill>
                  <a:schemeClr val="accent3"/>
                </a:solidFill>
                <a:effectLst>
                  <a:outerShdw blurRad="50000" dist="50800" dir="7500000" algn="tl">
                    <a:srgbClr val="000000">
                      <a:shade val="5000"/>
                      <a:alpha val="35000"/>
                    </a:srgbClr>
                  </a:outerShdw>
                </a:effectLst>
                <a:latin typeface="Arabic Typesetting" pitchFamily="66" charset="-78"/>
                <a:cs typeface="Arabic Typesetting" pitchFamily="66" charset="-78"/>
              </a:rPr>
              <a:t>خانم صحرائیان</a:t>
            </a:r>
            <a:endParaRPr lang="en-US" sz="3600" b="1" dirty="0">
              <a:ln w="19050">
                <a:noFill/>
                <a:prstDash val="solid"/>
              </a:ln>
              <a:solidFill>
                <a:schemeClr val="accent3"/>
              </a:solidFill>
              <a:effectLst>
                <a:outerShdw blurRad="50000" dist="50800" dir="7500000" algn="tl">
                  <a:srgbClr val="000000">
                    <a:shade val="5000"/>
                    <a:alpha val="35000"/>
                  </a:srgbClr>
                </a:outerShdw>
              </a:effectLst>
              <a:latin typeface="Arabic Typesetting" pitchFamily="66" charset="-78"/>
              <a:cs typeface="Arabic Typesetting" pitchFamily="66" charset="-78"/>
            </a:endParaRPr>
          </a:p>
        </p:txBody>
      </p:sp>
      <p:sp>
        <p:nvSpPr>
          <p:cNvPr id="7" name="TextBox 6"/>
          <p:cNvSpPr txBox="1"/>
          <p:nvPr/>
        </p:nvSpPr>
        <p:spPr>
          <a:xfrm>
            <a:off x="1600200" y="3429000"/>
            <a:ext cx="6324600" cy="584775"/>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r"/>
            <a:r>
              <a:rPr lang="fa-IR" sz="3200" b="1" dirty="0" smtClean="0">
                <a:ln/>
                <a:solidFill>
                  <a:schemeClr val="accent3"/>
                </a:solidFill>
                <a:latin typeface="Andalus" pitchFamily="18" charset="-78"/>
                <a:cs typeface="Andalus" pitchFamily="18" charset="-78"/>
              </a:rPr>
              <a:t>ارائه دهنده :</a:t>
            </a:r>
            <a:endParaRPr lang="en-US" sz="3200" b="1" dirty="0">
              <a:ln/>
              <a:solidFill>
                <a:schemeClr val="accent3"/>
              </a:solidFill>
              <a:latin typeface="Andalus" pitchFamily="18" charset="-78"/>
              <a:cs typeface="Andalus" pitchFamily="18" charset="-78"/>
            </a:endParaRPr>
          </a:p>
        </p:txBody>
      </p:sp>
      <p:sp>
        <p:nvSpPr>
          <p:cNvPr id="11" name="Rectangle 10"/>
          <p:cNvSpPr/>
          <p:nvPr/>
        </p:nvSpPr>
        <p:spPr>
          <a:xfrm>
            <a:off x="1981200" y="4267200"/>
            <a:ext cx="4898012" cy="523220"/>
          </a:xfrm>
          <a:prstGeom prst="rect">
            <a:avLst/>
          </a:prstGeom>
          <a:solidFill>
            <a:schemeClr val="bg2">
              <a:lumMod val="25000"/>
            </a:schemeClr>
          </a:solidFill>
          <a:ln>
            <a:solidFill>
              <a:schemeClr val="tx1">
                <a:lumMod val="85000"/>
                <a:lumOff val="15000"/>
              </a:schemeClr>
            </a:solidFill>
          </a:ln>
          <a:effectLst>
            <a:innerShdw blurRad="63500" dist="50800" dir="13500000">
              <a:prstClr val="black">
                <a:alpha val="50000"/>
              </a:prstClr>
            </a:innerShdw>
          </a:effectLst>
        </p:spPr>
        <p:txBody>
          <a:bodyPr wrap="square">
            <a:spAutoFit/>
          </a:bodyPr>
          <a:lstStyle/>
          <a:p>
            <a:pPr algn="r"/>
            <a:r>
              <a:rPr lang="fa-IR" sz="2800" dirty="0" smtClean="0">
                <a:ln w="19050">
                  <a:noFill/>
                  <a:prstDash val="solid"/>
                </a:ln>
                <a:solidFill>
                  <a:schemeClr val="accent3"/>
                </a:solidFill>
                <a:latin typeface="Arabic Typesetting" pitchFamily="66" charset="-78"/>
                <a:cs typeface="Arabic Typesetting" pitchFamily="66" charset="-78"/>
              </a:rPr>
              <a:t>                      فاطمه دژاهنگ</a:t>
            </a:r>
            <a:endParaRPr lang="en-US" sz="2800" dirty="0">
              <a:ln w="19050">
                <a:noFill/>
                <a:prstDash val="solid"/>
              </a:ln>
              <a:solidFill>
                <a:schemeClr val="accent3"/>
              </a:solidFill>
              <a:latin typeface="Arabic Typesetting" pitchFamily="66" charset="-78"/>
              <a:cs typeface="Arabic Typesetting" pitchFamily="66"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50" presetClass="entr" presetSubtype="0" decel="100000"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p:cTn id="11" dur="1000" fill="hold"/>
                                        <p:tgtEl>
                                          <p:spTgt spid="6">
                                            <p:txEl>
                                              <p:pRg st="0" end="0"/>
                                            </p:txEl>
                                          </p:spTgt>
                                        </p:tgtEl>
                                        <p:attrNameLst>
                                          <p:attrName>ppt_w</p:attrName>
                                        </p:attrNameLst>
                                      </p:cBhvr>
                                      <p:tavLst>
                                        <p:tav tm="0">
                                          <p:val>
                                            <p:strVal val="#ppt_w+.3"/>
                                          </p:val>
                                        </p:tav>
                                        <p:tav tm="100000">
                                          <p:val>
                                            <p:strVal val="#ppt_w"/>
                                          </p:val>
                                        </p:tav>
                                      </p:tavLst>
                                    </p:anim>
                                    <p:anim calcmode="lin" valueType="num">
                                      <p:cBhvr>
                                        <p:cTn id="12"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13" dur="1000"/>
                                        <p:tgtEl>
                                          <p:spTgt spid="6">
                                            <p:txEl>
                                              <p:pRg st="0" end="0"/>
                                            </p:txEl>
                                          </p:spTgt>
                                        </p:tgtEl>
                                      </p:cBhvr>
                                    </p:animEffect>
                                  </p:childTnLst>
                                </p:cTn>
                              </p:par>
                            </p:childTnLst>
                          </p:cTn>
                        </p:par>
                        <p:par>
                          <p:cTn id="14" fill="hold">
                            <p:stCondLst>
                              <p:cond delay="2000"/>
                            </p:stCondLst>
                            <p:childTnLst>
                              <p:par>
                                <p:cTn id="15" presetID="40" presetClass="entr" presetSubtype="0" fill="hold" nodeType="afterEffect">
                                  <p:stCondLst>
                                    <p:cond delay="0"/>
                                  </p:stCondLst>
                                  <p:iterate type="lt">
                                    <p:tmPct val="10000"/>
                                  </p:iterate>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1000"/>
                                        <p:tgtEl>
                                          <p:spTgt spid="7">
                                            <p:txEl>
                                              <p:pRg st="0" end="0"/>
                                            </p:txEl>
                                          </p:spTgt>
                                        </p:tgtEl>
                                      </p:cBhvr>
                                    </p:animEffect>
                                    <p:anim calcmode="lin" valueType="num">
                                      <p:cBhvr>
                                        <p:cTn id="18" dur="1000" fill="hold"/>
                                        <p:tgtEl>
                                          <p:spTgt spid="7">
                                            <p:txEl>
                                              <p:pRg st="0" end="0"/>
                                            </p:txEl>
                                          </p:spTgt>
                                        </p:tgtEl>
                                        <p:attrNameLst>
                                          <p:attrName>ppt_x</p:attrName>
                                        </p:attrNameLst>
                                      </p:cBhvr>
                                      <p:tavLst>
                                        <p:tav tm="0">
                                          <p:val>
                                            <p:strVal val="#ppt_x-.1"/>
                                          </p:val>
                                        </p:tav>
                                        <p:tav tm="100000">
                                          <p:val>
                                            <p:strVal val="#ppt_x"/>
                                          </p:val>
                                        </p:tav>
                                      </p:tavLst>
                                    </p:anim>
                                    <p:anim calcmode="lin" valueType="num">
                                      <p:cBhvr>
                                        <p:cTn id="19" dur="10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20" fill="hold">
                            <p:stCondLst>
                              <p:cond delay="4000"/>
                            </p:stCondLst>
                            <p:childTnLst>
                              <p:par>
                                <p:cTn id="21" presetID="40" presetClass="entr" presetSubtype="0" fill="hold" grpId="0" nodeType="afterEffect">
                                  <p:stCondLst>
                                    <p:cond delay="0"/>
                                  </p:stCondLst>
                                  <p:iterate type="lt">
                                    <p:tmPct val="10000"/>
                                  </p:iterate>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1"/>
                                          </p:val>
                                        </p:tav>
                                        <p:tav tm="100000">
                                          <p:val>
                                            <p:strVal val="#ppt_x"/>
                                          </p:val>
                                        </p:tav>
                                      </p:tavLst>
                                    </p:anim>
                                    <p:anim calcmode="lin" valueType="num">
                                      <p:cBhvr>
                                        <p:cTn id="25"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7"/>
          <p:cNvPicPr>
            <a:picLocks noGrp="1" noChangeAspect="1" noChangeArrowheads="1"/>
          </p:cNvPicPr>
          <p:nvPr>
            <p:ph idx="1"/>
          </p:nvPr>
        </p:nvPicPr>
        <p:blipFill>
          <a:blip r:embed="rId2"/>
          <a:srcRect/>
          <a:stretch>
            <a:fillRect/>
          </a:stretch>
        </p:blipFill>
        <p:spPr bwMode="auto">
          <a:xfrm>
            <a:off x="-457200" y="-113817"/>
            <a:ext cx="9601200" cy="6971817"/>
          </a:xfrm>
          <a:prstGeom prst="rect">
            <a:avLst/>
          </a:prstGeom>
          <a:noFill/>
          <a:ln w="9525">
            <a:noFill/>
            <a:miter lim="800000"/>
            <a:headEnd/>
            <a:tailEnd/>
          </a:ln>
          <a:effectLst/>
        </p:spPr>
      </p:pic>
      <p:sp>
        <p:nvSpPr>
          <p:cNvPr id="5" name="Rectangle 4"/>
          <p:cNvSpPr/>
          <p:nvPr/>
        </p:nvSpPr>
        <p:spPr>
          <a:xfrm>
            <a:off x="1524000" y="3244334"/>
            <a:ext cx="3586993" cy="369332"/>
          </a:xfrm>
          <a:prstGeom prst="rect">
            <a:avLst/>
          </a:prstGeom>
        </p:spPr>
        <p:txBody>
          <a:bodyPr wrap="square">
            <a:spAutoFit/>
          </a:bodyPr>
          <a:lstStyle/>
          <a:p>
            <a:endParaRPr lang="en-US" b="1" dirty="0">
              <a:ln w="11430">
                <a:solidFill>
                  <a:schemeClr val="tx1">
                    <a:lumMod val="75000"/>
                    <a:lumOff val="25000"/>
                  </a:schemeClr>
                </a:solidFill>
              </a:ln>
              <a:solidFill>
                <a:schemeClr val="tx1">
                  <a:lumMod val="65000"/>
                  <a:lumOff val="35000"/>
                </a:schemeClr>
              </a:solidFill>
              <a:effectLst>
                <a:outerShdw blurRad="80000" dist="40000" dir="5040000" algn="tl">
                  <a:srgbClr val="000000">
                    <a:alpha val="30000"/>
                  </a:srgbClr>
                </a:outerShdw>
              </a:effectLst>
            </a:endParaRPr>
          </a:p>
        </p:txBody>
      </p:sp>
      <p:sp>
        <p:nvSpPr>
          <p:cNvPr id="8" name="TextBox 7"/>
          <p:cNvSpPr txBox="1"/>
          <p:nvPr/>
        </p:nvSpPr>
        <p:spPr>
          <a:xfrm>
            <a:off x="4343400" y="381000"/>
            <a:ext cx="3200400" cy="369332"/>
          </a:xfrm>
          <a:prstGeom prst="rect">
            <a:avLst/>
          </a:prstGeom>
          <a:noFill/>
        </p:spPr>
        <p:txBody>
          <a:bodyPr wrap="square" rtlCol="0">
            <a:spAutoFit/>
          </a:bodyPr>
          <a:lstStyle/>
          <a:p>
            <a:pPr algn="r"/>
            <a:r>
              <a:rPr lang="fa-IR" b="1" dirty="0" smtClean="0">
                <a:ln w="19050">
                  <a:solidFill>
                    <a:srgbClr val="002060"/>
                  </a:solidFill>
                  <a:prstDash val="solid"/>
                </a:ln>
                <a:effectLst>
                  <a:outerShdw blurRad="50000" dist="50800" dir="7500000" algn="tl">
                    <a:srgbClr val="000000">
                      <a:shade val="5000"/>
                      <a:alpha val="35000"/>
                    </a:srgbClr>
                  </a:outerShdw>
                </a:effectLst>
              </a:rPr>
              <a:t>موضوع ارائه:</a:t>
            </a:r>
            <a:endParaRPr lang="en-US" b="1" dirty="0">
              <a:ln w="19050">
                <a:solidFill>
                  <a:srgbClr val="002060"/>
                </a:solidFill>
                <a:prstDash val="solid"/>
              </a:ln>
              <a:effectLst>
                <a:outerShdw blurRad="50000" dist="50800" dir="7500000" algn="tl">
                  <a:srgbClr val="000000">
                    <a:shade val="5000"/>
                    <a:alpha val="35000"/>
                  </a:srgbClr>
                </a:outerShdw>
              </a:effectLst>
            </a:endParaRPr>
          </a:p>
        </p:txBody>
      </p:sp>
      <p:sp>
        <p:nvSpPr>
          <p:cNvPr id="9" name="Rectangle 8"/>
          <p:cNvSpPr/>
          <p:nvPr/>
        </p:nvSpPr>
        <p:spPr>
          <a:xfrm rot="510639">
            <a:off x="-628025" y="1625526"/>
            <a:ext cx="9013185" cy="1323439"/>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8000" b="1" dirty="0" smtClean="0">
                <a:ln/>
                <a:solidFill>
                  <a:schemeClr val="accent3">
                    <a:lumMod val="75000"/>
                  </a:schemeClr>
                </a:solidFill>
                <a:effectLst>
                  <a:glow rad="63500">
                    <a:schemeClr val="accent3">
                      <a:satMod val="175000"/>
                      <a:alpha val="40000"/>
                    </a:schemeClr>
                  </a:glow>
                </a:effectLst>
              </a:rPr>
              <a:t>      </a:t>
            </a:r>
            <a:r>
              <a:rPr lang="fa-IR" sz="8000" b="1" dirty="0" smtClean="0">
                <a:ln/>
                <a:solidFill>
                  <a:schemeClr val="accent3">
                    <a:lumMod val="75000"/>
                  </a:schemeClr>
                </a:solidFill>
                <a:effectLst>
                  <a:glow rad="63500">
                    <a:schemeClr val="accent3">
                      <a:satMod val="175000"/>
                      <a:alpha val="40000"/>
                    </a:schemeClr>
                  </a:glow>
                </a:effectLst>
              </a:rPr>
              <a:t>   </a:t>
            </a:r>
            <a:r>
              <a:rPr lang="fa-IR" sz="8000" b="1" dirty="0" smtClean="0">
                <a:ln/>
                <a:solidFill>
                  <a:schemeClr val="accent3">
                    <a:lumMod val="75000"/>
                  </a:schemeClr>
                </a:solidFill>
                <a:effectLst>
                  <a:glow rad="63500">
                    <a:schemeClr val="accent3">
                      <a:satMod val="175000"/>
                      <a:alpha val="40000"/>
                    </a:schemeClr>
                  </a:glow>
                  <a:outerShdw blurRad="50800" dist="38100" dir="16200000" rotWithShape="0">
                    <a:prstClr val="black">
                      <a:alpha val="40000"/>
                    </a:prstClr>
                  </a:outerShdw>
                </a:effectLst>
              </a:rPr>
              <a:t>دامنه نوسان قیمت</a:t>
            </a:r>
            <a:endParaRPr lang="en-US" sz="8000" b="1" dirty="0">
              <a:ln/>
              <a:solidFill>
                <a:schemeClr val="accent3">
                  <a:lumMod val="75000"/>
                </a:schemeClr>
              </a:solidFill>
              <a:effectLst>
                <a:glow rad="63500">
                  <a:schemeClr val="accent3">
                    <a:satMod val="175000"/>
                    <a:alpha val="40000"/>
                  </a:schemeClr>
                </a:glow>
                <a:outerShdw blurRad="50800" dist="38100" dir="16200000" rotWithShape="0">
                  <a:prstClr val="black">
                    <a:alpha val="40000"/>
                  </a:prst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290">
                                          <p:stCondLst>
                                            <p:cond delay="0"/>
                                          </p:stCondLst>
                                        </p:cTn>
                                        <p:tgtEl>
                                          <p:spTgt spid="9">
                                            <p:txEl>
                                              <p:pRg st="0" end="0"/>
                                            </p:txEl>
                                          </p:spTgt>
                                        </p:tgtEl>
                                      </p:cBhvr>
                                    </p:animEffect>
                                    <p:anim calcmode="lin" valueType="num">
                                      <p:cBhvr>
                                        <p:cTn id="8" dur="911" tmFilter="0,0; 0.14,0.36; 0.43,0.73; 0.71,0.91; 1.0,1.0">
                                          <p:stCondLst>
                                            <p:cond delay="0"/>
                                          </p:stCondLst>
                                        </p:cTn>
                                        <p:tgtEl>
                                          <p:spTgt spid="9">
                                            <p:txEl>
                                              <p:pRg st="0" end="0"/>
                                            </p:tx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9">
                                            <p:txEl>
                                              <p:pRg st="0" end="0"/>
                                            </p:tx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9">
                                            <p:txEl>
                                              <p:pRg st="0" end="0"/>
                                            </p:tx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9">
                                            <p:txEl>
                                              <p:pRg st="0" end="0"/>
                                            </p:tx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9">
                                            <p:txEl>
                                              <p:pRg st="0" end="0"/>
                                            </p:tx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9">
                                            <p:txEl>
                                              <p:pRg st="0" end="0"/>
                                            </p:txEl>
                                          </p:spTgt>
                                        </p:tgtEl>
                                      </p:cBhvr>
                                      <p:to x="100000" y="60000"/>
                                    </p:animScale>
                                    <p:animScale>
                                      <p:cBhvr>
                                        <p:cTn id="14" dur="83" decel="50000">
                                          <p:stCondLst>
                                            <p:cond delay="338"/>
                                          </p:stCondLst>
                                        </p:cTn>
                                        <p:tgtEl>
                                          <p:spTgt spid="9">
                                            <p:txEl>
                                              <p:pRg st="0" end="0"/>
                                            </p:txEl>
                                          </p:spTgt>
                                        </p:tgtEl>
                                      </p:cBhvr>
                                      <p:to x="100000" y="100000"/>
                                    </p:animScale>
                                    <p:animScale>
                                      <p:cBhvr>
                                        <p:cTn id="15" dur="13">
                                          <p:stCondLst>
                                            <p:cond delay="656"/>
                                          </p:stCondLst>
                                        </p:cTn>
                                        <p:tgtEl>
                                          <p:spTgt spid="9">
                                            <p:txEl>
                                              <p:pRg st="0" end="0"/>
                                            </p:txEl>
                                          </p:spTgt>
                                        </p:tgtEl>
                                      </p:cBhvr>
                                      <p:to x="100000" y="80000"/>
                                    </p:animScale>
                                    <p:animScale>
                                      <p:cBhvr>
                                        <p:cTn id="16" dur="83" decel="50000">
                                          <p:stCondLst>
                                            <p:cond delay="669"/>
                                          </p:stCondLst>
                                        </p:cTn>
                                        <p:tgtEl>
                                          <p:spTgt spid="9">
                                            <p:txEl>
                                              <p:pRg st="0" end="0"/>
                                            </p:txEl>
                                          </p:spTgt>
                                        </p:tgtEl>
                                      </p:cBhvr>
                                      <p:to x="100000" y="100000"/>
                                    </p:animScale>
                                    <p:animScale>
                                      <p:cBhvr>
                                        <p:cTn id="17" dur="13">
                                          <p:stCondLst>
                                            <p:cond delay="821"/>
                                          </p:stCondLst>
                                        </p:cTn>
                                        <p:tgtEl>
                                          <p:spTgt spid="9">
                                            <p:txEl>
                                              <p:pRg st="0" end="0"/>
                                            </p:txEl>
                                          </p:spTgt>
                                        </p:tgtEl>
                                      </p:cBhvr>
                                      <p:to x="100000" y="90000"/>
                                    </p:animScale>
                                    <p:animScale>
                                      <p:cBhvr>
                                        <p:cTn id="18" dur="83" decel="50000">
                                          <p:stCondLst>
                                            <p:cond delay="834"/>
                                          </p:stCondLst>
                                        </p:cTn>
                                        <p:tgtEl>
                                          <p:spTgt spid="9">
                                            <p:txEl>
                                              <p:pRg st="0" end="0"/>
                                            </p:txEl>
                                          </p:spTgt>
                                        </p:tgtEl>
                                      </p:cBhvr>
                                      <p:to x="100000" y="100000"/>
                                    </p:animScale>
                                    <p:animScale>
                                      <p:cBhvr>
                                        <p:cTn id="19" dur="13">
                                          <p:stCondLst>
                                            <p:cond delay="904"/>
                                          </p:stCondLst>
                                        </p:cTn>
                                        <p:tgtEl>
                                          <p:spTgt spid="9">
                                            <p:txEl>
                                              <p:pRg st="0" end="0"/>
                                            </p:txEl>
                                          </p:spTgt>
                                        </p:tgtEl>
                                      </p:cBhvr>
                                      <p:to x="100000" y="95000"/>
                                    </p:animScale>
                                    <p:animScale>
                                      <p:cBhvr>
                                        <p:cTn id="20" dur="83" decel="50000">
                                          <p:stCondLst>
                                            <p:cond delay="917"/>
                                          </p:stCondLst>
                                        </p:cTn>
                                        <p:tgtEl>
                                          <p:spTgt spid="9">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11"/>
          <p:cNvPicPr>
            <a:picLocks noGrp="1" noChangeAspect="1" noChangeArrowheads="1"/>
          </p:cNvPicPr>
          <p:nvPr>
            <p:ph idx="1"/>
          </p:nvPr>
        </p:nvPicPr>
        <p:blipFill>
          <a:blip r:embed="rId2"/>
          <a:srcRect/>
          <a:stretch>
            <a:fillRect/>
          </a:stretch>
        </p:blipFill>
        <p:spPr bwMode="auto">
          <a:xfrm>
            <a:off x="0" y="0"/>
            <a:ext cx="9144000" cy="6972207"/>
          </a:xfrm>
          <a:prstGeom prst="rect">
            <a:avLst/>
          </a:prstGeom>
          <a:noFill/>
          <a:ln w="9525">
            <a:noFill/>
            <a:miter lim="800000"/>
            <a:headEnd/>
            <a:tailEnd/>
          </a:ln>
          <a:effectLst/>
        </p:spPr>
      </p:pic>
      <p:sp>
        <p:nvSpPr>
          <p:cNvPr id="5" name="Rectangle 4"/>
          <p:cNvSpPr/>
          <p:nvPr/>
        </p:nvSpPr>
        <p:spPr>
          <a:xfrm>
            <a:off x="2667000" y="381000"/>
            <a:ext cx="8991600" cy="5816977"/>
          </a:xfrm>
          <a:prstGeom prst="rect">
            <a:avLst/>
          </a:prstGeom>
        </p:spPr>
        <p:txBody>
          <a:bodyPr wrap="square">
            <a:spAutoFit/>
          </a:bodyPr>
          <a:lstStyle/>
          <a:p>
            <a:pPr lvl="6" algn="r" rtl="1">
              <a:lnSpc>
                <a:spcPct val="150000"/>
              </a:lnSpc>
            </a:pPr>
            <a:r>
              <a:rPr lang="fa-IR" sz="2400" b="1" spc="50" dirty="0" smtClean="0">
                <a:ln w="13500">
                  <a:solidFill>
                    <a:schemeClr val="bg2">
                      <a:lumMod val="60000"/>
                      <a:lumOff val="40000"/>
                      <a:alpha val="6500"/>
                    </a:schemeClr>
                  </a:solidFill>
                  <a:prstDash val="solid"/>
                </a:ln>
                <a:solidFill>
                  <a:srgbClr val="669900"/>
                </a:solidFill>
                <a:effectLst>
                  <a:innerShdw blurRad="50900" dist="38500" dir="13500000">
                    <a:srgbClr val="000000">
                      <a:alpha val="60000"/>
                    </a:srgbClr>
                  </a:innerShdw>
                </a:effectLst>
                <a:latin typeface="Agency FB" pitchFamily="34" charset="0"/>
              </a:rPr>
              <a:t>دامنه نوسان قیمت </a:t>
            </a:r>
            <a:r>
              <a:rPr lang="fa-IR" sz="2400" spc="50" dirty="0" smtClean="0">
                <a:ln w="13500">
                  <a:solidFill>
                    <a:schemeClr val="bg2">
                      <a:lumMod val="60000"/>
                      <a:lumOff val="40000"/>
                      <a:alpha val="6500"/>
                    </a:schemeClr>
                  </a:solidFill>
                  <a:prstDash val="solid"/>
                </a:ln>
                <a:effectLst>
                  <a:innerShdw blurRad="50900" dist="38500" dir="13500000">
                    <a:srgbClr val="000000">
                      <a:alpha val="60000"/>
                    </a:srgbClr>
                  </a:innerShdw>
                </a:effectLst>
                <a:latin typeface="Agency FB" pitchFamily="34" charset="0"/>
              </a:rPr>
              <a:t>پایین ترین تا بالاترین قیمتی است که در ان دامنه</a:t>
            </a:r>
            <a:r>
              <a:rPr lang="fa-IR" sz="2000" spc="50" dirty="0" smtClean="0">
                <a:ln w="13500">
                  <a:solidFill>
                    <a:schemeClr val="bg2">
                      <a:lumMod val="60000"/>
                      <a:lumOff val="40000"/>
                      <a:alpha val="6500"/>
                    </a:schemeClr>
                  </a:solidFill>
                  <a:prstDash val="solid"/>
                </a:ln>
                <a:effectLst>
                  <a:innerShdw blurRad="50900" dist="38500" dir="13500000">
                    <a:srgbClr val="000000">
                      <a:alpha val="60000"/>
                    </a:srgbClr>
                  </a:innerShdw>
                </a:effectLst>
                <a:latin typeface="Agency FB" pitchFamily="34" charset="0"/>
              </a:rPr>
              <a:t>طی یک یا چند جلسه رسمی معاملاتی بورس قیمت می تواند نوسان داشته باشد و مبنای نوسان قیمت پایانی روز گذشته است.دربورس اوراق بهادار تهران این نوسان درحال حاضر برای سهام عادی </a:t>
            </a:r>
            <a:r>
              <a:rPr lang="fa-IR" sz="2000" b="1" u="sng" spc="50" dirty="0" smtClean="0">
                <a:ln w="13500">
                  <a:solidFill>
                    <a:schemeClr val="bg2">
                      <a:lumMod val="60000"/>
                      <a:lumOff val="40000"/>
                      <a:alpha val="6500"/>
                    </a:schemeClr>
                  </a:solidFill>
                  <a:prstDash val="solid"/>
                </a:ln>
                <a:solidFill>
                  <a:srgbClr val="669900"/>
                </a:solidFill>
                <a:effectLst>
                  <a:innerShdw blurRad="50900" dist="38500" dir="13500000">
                    <a:srgbClr val="000000">
                      <a:alpha val="60000"/>
                    </a:srgbClr>
                  </a:innerShdw>
                </a:effectLst>
                <a:latin typeface="Agency FB" pitchFamily="34" charset="0"/>
              </a:rPr>
              <a:t>+یا-4%</a:t>
            </a:r>
            <a:r>
              <a:rPr lang="fa-IR" sz="2000" spc="50" dirty="0" smtClean="0">
                <a:ln w="13500">
                  <a:solidFill>
                    <a:schemeClr val="bg2">
                      <a:lumMod val="60000"/>
                      <a:lumOff val="40000"/>
                      <a:alpha val="6500"/>
                    </a:schemeClr>
                  </a:solidFill>
                  <a:prstDash val="solid"/>
                </a:ln>
                <a:solidFill>
                  <a:srgbClr val="669900"/>
                </a:solidFill>
                <a:effectLst>
                  <a:innerShdw blurRad="50900" dist="38500" dir="13500000">
                    <a:srgbClr val="000000">
                      <a:alpha val="60000"/>
                    </a:srgbClr>
                  </a:innerShdw>
                </a:effectLst>
                <a:latin typeface="Agency FB" pitchFamily="34" charset="0"/>
              </a:rPr>
              <a:t> </a:t>
            </a:r>
            <a:r>
              <a:rPr lang="fa-IR" sz="2000" spc="50" dirty="0" smtClean="0">
                <a:ln w="13500">
                  <a:solidFill>
                    <a:schemeClr val="bg2">
                      <a:lumMod val="60000"/>
                      <a:lumOff val="40000"/>
                      <a:alpha val="6500"/>
                    </a:schemeClr>
                  </a:solidFill>
                  <a:prstDash val="solid"/>
                </a:ln>
                <a:effectLst>
                  <a:innerShdw blurRad="50900" dist="38500" dir="13500000">
                    <a:srgbClr val="000000">
                      <a:alpha val="60000"/>
                    </a:srgbClr>
                  </a:innerShdw>
                </a:effectLst>
                <a:latin typeface="Agency FB" pitchFamily="34" charset="0"/>
              </a:rPr>
              <a:t>نسبت به قیمت پایانی روز قبل است.برای حق تقدم سهام نوسان </a:t>
            </a:r>
            <a:r>
              <a:rPr lang="fa-IR" sz="2000" b="1" u="sng" spc="50" dirty="0" smtClean="0">
                <a:ln w="13500">
                  <a:solidFill>
                    <a:schemeClr val="bg2">
                      <a:lumMod val="60000"/>
                      <a:lumOff val="40000"/>
                      <a:alpha val="6500"/>
                    </a:schemeClr>
                  </a:solidFill>
                  <a:prstDash val="solid"/>
                </a:ln>
                <a:solidFill>
                  <a:srgbClr val="669900"/>
                </a:solidFill>
                <a:effectLst>
                  <a:innerShdw blurRad="50900" dist="38500" dir="13500000">
                    <a:srgbClr val="000000">
                      <a:alpha val="60000"/>
                    </a:srgbClr>
                  </a:innerShdw>
                </a:effectLst>
                <a:latin typeface="Agency FB" pitchFamily="34" charset="0"/>
              </a:rPr>
              <a:t>+یا-7%</a:t>
            </a:r>
            <a:r>
              <a:rPr lang="fa-IR" sz="2000" spc="50" dirty="0" smtClean="0">
                <a:ln w="13500">
                  <a:solidFill>
                    <a:schemeClr val="bg2">
                      <a:lumMod val="60000"/>
                      <a:lumOff val="40000"/>
                      <a:alpha val="6500"/>
                    </a:schemeClr>
                  </a:solidFill>
                  <a:prstDash val="solid"/>
                </a:ln>
                <a:effectLst>
                  <a:innerShdw blurRad="50900" dist="38500" dir="13500000">
                    <a:srgbClr val="000000">
                      <a:alpha val="60000"/>
                    </a:srgbClr>
                  </a:innerShdw>
                </a:effectLst>
                <a:latin typeface="Agency FB" pitchFamily="34" charset="0"/>
              </a:rPr>
              <a:t>تعیین شده است.عدم رعایت از دامنه نوسان قیمت در برخی از شرایط خاص با تشخیص بورس ممکن است در یک روز خاص اعمال نشود.مثلا اگر سود پیش بینی شده هر سهم تغییر یابد در روز بازگشایی نماد معاملاتی سهم دامنه نوسان قیمت اعمال نشود.اعلام سود نقدی نیز از مواردی دیگری است که ممکن است در روز بازگشایی نماد دامنه نوسان اعمال نشود.در معاملات عمده و معاملات بلوکی نیز محدودیت قیمتی سهم رعایت نمیشود.</a:t>
            </a:r>
            <a:endParaRPr lang="fa-IR" sz="2400" b="1" spc="50" dirty="0" smtClean="0">
              <a:ln w="13500">
                <a:solidFill>
                  <a:schemeClr val="bg2">
                    <a:lumMod val="60000"/>
                    <a:lumOff val="40000"/>
                    <a:alpha val="6500"/>
                  </a:schemeClr>
                </a:solidFill>
                <a:prstDash val="solid"/>
              </a:ln>
              <a:effectLst>
                <a:innerShdw blurRad="50900" dist="38500" dir="13500000">
                  <a:srgbClr val="000000">
                    <a:alpha val="60000"/>
                  </a:srgbClr>
                </a:innerShdw>
              </a:effectLst>
              <a:latin typeface="Agency FB" pitchFamily="34" charset="0"/>
            </a:endParaRPr>
          </a:p>
        </p:txBody>
      </p:sp>
      <p:sp>
        <p:nvSpPr>
          <p:cNvPr id="6" name="Rectangle 5"/>
          <p:cNvSpPr/>
          <p:nvPr/>
        </p:nvSpPr>
        <p:spPr>
          <a:xfrm>
            <a:off x="1371600" y="1219200"/>
            <a:ext cx="7315200" cy="1815882"/>
          </a:xfrm>
          <a:prstGeom prst="rect">
            <a:avLst/>
          </a:prstGeom>
        </p:spPr>
        <p:txBody>
          <a:bodyPr wrap="square">
            <a:spAutoFit/>
          </a:bodyPr>
          <a:lstStyle/>
          <a:p>
            <a:pPr algn="r"/>
            <a:endParaRPr lang="en-US" sz="2800" dirty="0" smtClean="0"/>
          </a:p>
          <a:p>
            <a:pPr algn="r"/>
            <a:endParaRPr lang="fa-IR" sz="2800" dirty="0" smtClean="0"/>
          </a:p>
          <a:p>
            <a:pPr algn="r"/>
            <a:endParaRPr lang="fa-IR" sz="2800" dirty="0" smtClean="0"/>
          </a:p>
          <a:p>
            <a:pPr algn="r"/>
            <a:endParaRPr lang="fa-IR"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11"/>
          <p:cNvPicPr>
            <a:picLocks noGrp="1" noChangeAspect="1" noChangeArrowheads="1"/>
          </p:cNvPicPr>
          <p:nvPr>
            <p:ph idx="1"/>
          </p:nvPr>
        </p:nvPicPr>
        <p:blipFill>
          <a:blip r:embed="rId2"/>
          <a:srcRect/>
          <a:stretch>
            <a:fillRect/>
          </a:stretch>
        </p:blipFill>
        <p:spPr bwMode="auto">
          <a:xfrm>
            <a:off x="0" y="0"/>
            <a:ext cx="9144000" cy="6972207"/>
          </a:xfrm>
          <a:prstGeom prst="rect">
            <a:avLst/>
          </a:prstGeom>
          <a:noFill/>
          <a:ln w="9525">
            <a:noFill/>
            <a:miter lim="800000"/>
            <a:headEnd/>
            <a:tailEnd/>
          </a:ln>
          <a:effectLst/>
        </p:spPr>
      </p:pic>
      <p:sp>
        <p:nvSpPr>
          <p:cNvPr id="6" name="Rectangle 5"/>
          <p:cNvSpPr/>
          <p:nvPr/>
        </p:nvSpPr>
        <p:spPr>
          <a:xfrm>
            <a:off x="1371600" y="1219200"/>
            <a:ext cx="7315200" cy="1815882"/>
          </a:xfrm>
          <a:prstGeom prst="rect">
            <a:avLst/>
          </a:prstGeom>
        </p:spPr>
        <p:txBody>
          <a:bodyPr wrap="square">
            <a:spAutoFit/>
          </a:bodyPr>
          <a:lstStyle/>
          <a:p>
            <a:pPr algn="r"/>
            <a:endParaRPr lang="en-US" sz="2800" dirty="0" smtClean="0"/>
          </a:p>
          <a:p>
            <a:pPr algn="r"/>
            <a:endParaRPr lang="fa-IR" sz="2800" dirty="0" smtClean="0"/>
          </a:p>
          <a:p>
            <a:pPr algn="r"/>
            <a:endParaRPr lang="fa-IR" sz="2800" dirty="0" smtClean="0"/>
          </a:p>
          <a:p>
            <a:pPr algn="r"/>
            <a:endParaRPr lang="fa-IR" sz="2800" dirty="0" smtClean="0"/>
          </a:p>
        </p:txBody>
      </p:sp>
      <p:sp>
        <p:nvSpPr>
          <p:cNvPr id="10" name="TextBox 9"/>
          <p:cNvSpPr txBox="1"/>
          <p:nvPr/>
        </p:nvSpPr>
        <p:spPr>
          <a:xfrm>
            <a:off x="381000" y="2286000"/>
            <a:ext cx="8077200" cy="400110"/>
          </a:xfrm>
          <a:prstGeom prst="rect">
            <a:avLst/>
          </a:prstGeom>
          <a:noFill/>
        </p:spPr>
        <p:txBody>
          <a:bodyPr wrap="square" rtlCol="0">
            <a:spAutoFit/>
          </a:bodyPr>
          <a:lstStyle/>
          <a:p>
            <a:pPr marL="1714500" lvl="3" indent="-342900" algn="r"/>
            <a:r>
              <a:rPr lang="fa-IR" b="1" dirty="0" smtClean="0">
                <a:solidFill>
                  <a:schemeClr val="tx1">
                    <a:lumMod val="65000"/>
                    <a:lumOff val="35000"/>
                  </a:schemeClr>
                </a:solidFill>
              </a:rPr>
              <a:t>بدون</a:t>
            </a:r>
            <a:r>
              <a:rPr lang="fa-IR" sz="2000" dirty="0" smtClean="0">
                <a:solidFill>
                  <a:schemeClr val="tx1">
                    <a:lumMod val="65000"/>
                    <a:lumOff val="35000"/>
                  </a:schemeClr>
                </a:solidFill>
              </a:rPr>
              <a:t>.</a:t>
            </a:r>
            <a:endParaRPr lang="en-US" sz="2000" dirty="0">
              <a:solidFill>
                <a:schemeClr val="tx1">
                  <a:lumMod val="65000"/>
                  <a:lumOff val="35000"/>
                </a:schemeClr>
              </a:solidFill>
            </a:endParaRPr>
          </a:p>
        </p:txBody>
      </p:sp>
      <p:graphicFrame>
        <p:nvGraphicFramePr>
          <p:cNvPr id="7" name="Table 6"/>
          <p:cNvGraphicFramePr>
            <a:graphicFrameLocks noGrp="1"/>
          </p:cNvGraphicFramePr>
          <p:nvPr/>
        </p:nvGraphicFramePr>
        <p:xfrm>
          <a:off x="1981200" y="304800"/>
          <a:ext cx="7010400" cy="3915297"/>
        </p:xfrm>
        <a:graphic>
          <a:graphicData uri="http://schemas.openxmlformats.org/drawingml/2006/table">
            <a:tbl>
              <a:tblPr rtl="1" firstRow="1" bandRow="1">
                <a:tableStyleId>{69C7853C-536D-4A76-A0AE-DD22124D55A5}</a:tableStyleId>
              </a:tblPr>
              <a:tblGrid>
                <a:gridCol w="1443790"/>
                <a:gridCol w="1275346"/>
                <a:gridCol w="2105528"/>
                <a:gridCol w="2185736"/>
              </a:tblGrid>
              <a:tr h="543099">
                <a:tc>
                  <a:txBody>
                    <a:bodyPr/>
                    <a:lstStyle/>
                    <a:p>
                      <a:pPr rtl="1"/>
                      <a:endParaRPr lang="fa-IR" dirty="0">
                        <a:solidFill>
                          <a:schemeClr val="tx1"/>
                        </a:solidFill>
                      </a:endParaRPr>
                    </a:p>
                  </a:txBody>
                  <a:tcPr/>
                </a:tc>
                <a:tc>
                  <a:txBody>
                    <a:bodyPr/>
                    <a:lstStyle/>
                    <a:p>
                      <a:pPr algn="ctr" rtl="1"/>
                      <a:r>
                        <a:rPr lang="fa-IR" dirty="0" smtClean="0">
                          <a:solidFill>
                            <a:schemeClr val="tx1"/>
                          </a:solidFill>
                        </a:rPr>
                        <a:t>دامنه</a:t>
                      </a:r>
                      <a:r>
                        <a:rPr lang="fa-IR" baseline="0" dirty="0" smtClean="0">
                          <a:solidFill>
                            <a:schemeClr val="tx1"/>
                          </a:solidFill>
                        </a:rPr>
                        <a:t> نوسان</a:t>
                      </a:r>
                      <a:endParaRPr lang="fa-IR" dirty="0">
                        <a:solidFill>
                          <a:schemeClr val="tx1"/>
                        </a:solidFill>
                      </a:endParaRPr>
                    </a:p>
                  </a:txBody>
                  <a:tcPr/>
                </a:tc>
                <a:tc>
                  <a:txBody>
                    <a:bodyPr/>
                    <a:lstStyle/>
                    <a:p>
                      <a:pPr algn="l" rtl="1"/>
                      <a:r>
                        <a:rPr lang="fa-IR" dirty="0" smtClean="0">
                          <a:solidFill>
                            <a:schemeClr val="tx1"/>
                          </a:solidFill>
                        </a:rPr>
                        <a:t>قیمت چندشرکت</a:t>
                      </a:r>
                      <a:r>
                        <a:rPr lang="fa-IR" baseline="0" dirty="0" smtClean="0">
                          <a:solidFill>
                            <a:schemeClr val="tx1"/>
                          </a:solidFill>
                        </a:rPr>
                        <a:t> پذیرفته</a:t>
                      </a:r>
                      <a:endParaRPr lang="fa-IR" dirty="0"/>
                    </a:p>
                  </a:txBody>
                  <a:tcPr/>
                </a:tc>
                <a:tc>
                  <a:txBody>
                    <a:bodyPr/>
                    <a:lstStyle/>
                    <a:p>
                      <a:pPr algn="r" rtl="1"/>
                      <a:r>
                        <a:rPr lang="fa-IR" dirty="0" smtClean="0">
                          <a:solidFill>
                            <a:schemeClr val="tx1"/>
                          </a:solidFill>
                        </a:rPr>
                        <a:t>شده در بورس</a:t>
                      </a:r>
                      <a:endParaRPr lang="fa-IR" dirty="0">
                        <a:solidFill>
                          <a:schemeClr val="tx1"/>
                        </a:solidFill>
                      </a:endParaRPr>
                    </a:p>
                  </a:txBody>
                  <a:tcPr/>
                </a:tc>
              </a:tr>
              <a:tr h="638688">
                <a:tc>
                  <a:txBody>
                    <a:bodyPr/>
                    <a:lstStyle/>
                    <a:p>
                      <a:pPr rtl="1"/>
                      <a:endParaRPr lang="fa-IR"/>
                    </a:p>
                  </a:txBody>
                  <a:tcPr/>
                </a:tc>
                <a:tc>
                  <a:txBody>
                    <a:bodyPr/>
                    <a:lstStyle/>
                    <a:p>
                      <a:pPr algn="ctr" rtl="1"/>
                      <a:r>
                        <a:rPr lang="fa-IR" sz="1600" b="1" dirty="0" smtClean="0"/>
                        <a:t>قیمت پایانی روز</a:t>
                      </a:r>
                      <a:r>
                        <a:rPr lang="fa-IR" sz="1600" b="1" baseline="0" dirty="0" smtClean="0"/>
                        <a:t> قبل</a:t>
                      </a:r>
                      <a:endParaRPr lang="fa-IR" sz="1600" b="1" dirty="0"/>
                    </a:p>
                  </a:txBody>
                  <a:tcPr/>
                </a:tc>
                <a:tc>
                  <a:txBody>
                    <a:bodyPr/>
                    <a:lstStyle/>
                    <a:p>
                      <a:pPr algn="r" rtl="1"/>
                      <a:r>
                        <a:rPr lang="fa-IR" sz="1600" b="1" dirty="0" smtClean="0"/>
                        <a:t>حداکثرقیمت</a:t>
                      </a:r>
                      <a:r>
                        <a:rPr lang="fa-IR" sz="1600" b="1" baseline="0" dirty="0" smtClean="0"/>
                        <a:t> روز</a:t>
                      </a:r>
                      <a:r>
                        <a:rPr lang="fa-IR" sz="1600" b="1" dirty="0" smtClean="0"/>
                        <a:t> </a:t>
                      </a:r>
                      <a:r>
                        <a:rPr lang="fa-IR" sz="1600" b="1" dirty="0" smtClean="0"/>
                        <a:t>جاری</a:t>
                      </a:r>
                      <a:endParaRPr lang="fa-IR" sz="1600" b="1" dirty="0"/>
                    </a:p>
                  </a:txBody>
                  <a:tcPr/>
                </a:tc>
                <a:tc>
                  <a:txBody>
                    <a:bodyPr/>
                    <a:lstStyle/>
                    <a:p>
                      <a:pPr algn="r" rtl="1"/>
                      <a:r>
                        <a:rPr lang="fa-IR" sz="1600" b="1" dirty="0" smtClean="0"/>
                        <a:t>حداقل</a:t>
                      </a:r>
                      <a:r>
                        <a:rPr lang="fa-IR" sz="1400" b="1" dirty="0" smtClean="0"/>
                        <a:t> </a:t>
                      </a:r>
                      <a:r>
                        <a:rPr lang="fa-IR" sz="1400" b="1" dirty="0" smtClean="0"/>
                        <a:t>قیمت</a:t>
                      </a:r>
                      <a:r>
                        <a:rPr lang="fa-IR" sz="1400" b="1" baseline="0" dirty="0" smtClean="0"/>
                        <a:t> روز</a:t>
                      </a:r>
                      <a:r>
                        <a:rPr lang="fa-IR" sz="1400" b="1" dirty="0" smtClean="0"/>
                        <a:t> </a:t>
                      </a:r>
                      <a:r>
                        <a:rPr lang="fa-IR" sz="1400" b="1" dirty="0" smtClean="0"/>
                        <a:t>جاری</a:t>
                      </a:r>
                      <a:endParaRPr lang="fa-IR" sz="1400" b="1" dirty="0"/>
                    </a:p>
                  </a:txBody>
                  <a:tcPr/>
                </a:tc>
              </a:tr>
              <a:tr h="638688">
                <a:tc>
                  <a:txBody>
                    <a:bodyPr/>
                    <a:lstStyle/>
                    <a:p>
                      <a:pPr algn="r" rtl="1"/>
                      <a:r>
                        <a:rPr lang="fa-IR" dirty="0" smtClean="0"/>
                        <a:t>نماد سهم (دامنه نوسان </a:t>
                      </a:r>
                      <a:r>
                        <a:rPr lang="fa-IR" dirty="0" smtClean="0"/>
                        <a:t>+و-4/)</a:t>
                      </a:r>
                      <a:endParaRPr lang="fa-IR" dirty="0"/>
                    </a:p>
                  </a:txBody>
                  <a:tcPr/>
                </a:tc>
                <a:tc>
                  <a:txBody>
                    <a:bodyPr/>
                    <a:lstStyle/>
                    <a:p>
                      <a:pPr rtl="1"/>
                      <a:endParaRPr lang="fa-IR" dirty="0"/>
                    </a:p>
                  </a:txBody>
                  <a:tcPr/>
                </a:tc>
                <a:tc>
                  <a:txBody>
                    <a:bodyPr/>
                    <a:lstStyle/>
                    <a:p>
                      <a:pPr rtl="1"/>
                      <a:endParaRPr lang="fa-IR" dirty="0"/>
                    </a:p>
                  </a:txBody>
                  <a:tcPr/>
                </a:tc>
                <a:tc>
                  <a:txBody>
                    <a:bodyPr/>
                    <a:lstStyle/>
                    <a:p>
                      <a:pPr rtl="1"/>
                      <a:endParaRPr lang="fa-IR" dirty="0"/>
                    </a:p>
                  </a:txBody>
                  <a:tcPr/>
                </a:tc>
              </a:tr>
              <a:tr h="464133">
                <a:tc>
                  <a:txBody>
                    <a:bodyPr/>
                    <a:lstStyle/>
                    <a:p>
                      <a:pPr algn="ctr" rtl="1"/>
                      <a:r>
                        <a:rPr lang="fa-IR" dirty="0" smtClean="0"/>
                        <a:t>حفاری</a:t>
                      </a:r>
                      <a:endParaRPr lang="fa-IR" dirty="0"/>
                    </a:p>
                  </a:txBody>
                  <a:tcPr/>
                </a:tc>
                <a:tc>
                  <a:txBody>
                    <a:bodyPr/>
                    <a:lstStyle/>
                    <a:p>
                      <a:pPr algn="ctr" rtl="1"/>
                      <a:r>
                        <a:rPr lang="fa-IR" dirty="0" smtClean="0"/>
                        <a:t>2/687</a:t>
                      </a:r>
                      <a:endParaRPr lang="fa-IR" dirty="0"/>
                    </a:p>
                  </a:txBody>
                  <a:tcPr/>
                </a:tc>
                <a:tc>
                  <a:txBody>
                    <a:bodyPr/>
                    <a:lstStyle/>
                    <a:p>
                      <a:pPr rtl="1"/>
                      <a:r>
                        <a:rPr lang="fa-IR" dirty="0" smtClean="0"/>
                        <a:t>2/794=104/*2/687</a:t>
                      </a:r>
                      <a:endParaRPr lang="fa-IR" dirty="0"/>
                    </a:p>
                  </a:txBody>
                  <a:tcPr/>
                </a:tc>
                <a:tc>
                  <a:txBody>
                    <a:bodyPr/>
                    <a:lstStyle/>
                    <a:p>
                      <a:pPr algn="r" rtl="1"/>
                      <a:r>
                        <a:rPr lang="fa-IR" dirty="0" smtClean="0"/>
                        <a:t>2/58=96/*2/687</a:t>
                      </a:r>
                      <a:endParaRPr lang="fa-IR" dirty="0"/>
                    </a:p>
                  </a:txBody>
                  <a:tcPr/>
                </a:tc>
              </a:tr>
              <a:tr h="543099">
                <a:tc>
                  <a:txBody>
                    <a:bodyPr/>
                    <a:lstStyle/>
                    <a:p>
                      <a:pPr algn="ctr" rtl="1"/>
                      <a:r>
                        <a:rPr lang="fa-IR" dirty="0" smtClean="0"/>
                        <a:t>حتاید</a:t>
                      </a:r>
                      <a:endParaRPr lang="fa-IR" dirty="0"/>
                    </a:p>
                  </a:txBody>
                  <a:tcPr/>
                </a:tc>
                <a:tc>
                  <a:txBody>
                    <a:bodyPr/>
                    <a:lstStyle/>
                    <a:p>
                      <a:pPr algn="ctr" rtl="1"/>
                      <a:r>
                        <a:rPr lang="fa-IR" dirty="0" smtClean="0"/>
                        <a:t>4/300</a:t>
                      </a:r>
                      <a:endParaRPr lang="fa-IR" dirty="0"/>
                    </a:p>
                  </a:txBody>
                  <a:tcPr/>
                </a:tc>
                <a:tc>
                  <a:txBody>
                    <a:bodyPr/>
                    <a:lstStyle/>
                    <a:p>
                      <a:pPr algn="ctr" rtl="1"/>
                      <a:r>
                        <a:rPr lang="fa-IR" dirty="0" smtClean="0"/>
                        <a:t>4/472</a:t>
                      </a:r>
                      <a:endParaRPr lang="fa-IR" dirty="0"/>
                    </a:p>
                  </a:txBody>
                  <a:tcPr/>
                </a:tc>
                <a:tc>
                  <a:txBody>
                    <a:bodyPr/>
                    <a:lstStyle/>
                    <a:p>
                      <a:pPr algn="ctr" rtl="1"/>
                      <a:r>
                        <a:rPr lang="fa-IR" dirty="0" smtClean="0"/>
                        <a:t>4/128</a:t>
                      </a:r>
                      <a:endParaRPr lang="fa-IR" dirty="0"/>
                    </a:p>
                  </a:txBody>
                  <a:tcPr/>
                </a:tc>
              </a:tr>
              <a:tr h="543099">
                <a:tc>
                  <a:txBody>
                    <a:bodyPr/>
                    <a:lstStyle/>
                    <a:p>
                      <a:pPr algn="ctr" rtl="1"/>
                      <a:r>
                        <a:rPr lang="fa-IR" dirty="0" smtClean="0"/>
                        <a:t>فولاد</a:t>
                      </a:r>
                      <a:endParaRPr lang="fa-IR" dirty="0"/>
                    </a:p>
                  </a:txBody>
                  <a:tcPr/>
                </a:tc>
                <a:tc>
                  <a:txBody>
                    <a:bodyPr/>
                    <a:lstStyle/>
                    <a:p>
                      <a:pPr algn="ctr" rtl="1"/>
                      <a:r>
                        <a:rPr lang="fa-IR" dirty="0" smtClean="0"/>
                        <a:t>2/689</a:t>
                      </a:r>
                      <a:endParaRPr lang="fa-IR" dirty="0"/>
                    </a:p>
                  </a:txBody>
                  <a:tcPr/>
                </a:tc>
                <a:tc>
                  <a:txBody>
                    <a:bodyPr/>
                    <a:lstStyle/>
                    <a:p>
                      <a:pPr algn="ctr" rtl="1"/>
                      <a:r>
                        <a:rPr lang="fa-IR" dirty="0" smtClean="0"/>
                        <a:t>2/793</a:t>
                      </a:r>
                      <a:endParaRPr lang="fa-IR" dirty="0"/>
                    </a:p>
                  </a:txBody>
                  <a:tcPr/>
                </a:tc>
                <a:tc>
                  <a:txBody>
                    <a:bodyPr/>
                    <a:lstStyle/>
                    <a:p>
                      <a:pPr algn="ctr" rtl="1"/>
                      <a:r>
                        <a:rPr lang="fa-IR" dirty="0" smtClean="0"/>
                        <a:t>2/582</a:t>
                      </a:r>
                      <a:endParaRPr lang="fa-IR" dirty="0"/>
                    </a:p>
                  </a:txBody>
                  <a:tcPr/>
                </a:tc>
              </a:tr>
              <a:tr h="543099">
                <a:tc>
                  <a:txBody>
                    <a:bodyPr/>
                    <a:lstStyle/>
                    <a:p>
                      <a:pPr algn="ctr" rtl="1"/>
                      <a:r>
                        <a:rPr lang="fa-IR" dirty="0" smtClean="0"/>
                        <a:t>وامید</a:t>
                      </a:r>
                      <a:endParaRPr lang="fa-IR" dirty="0"/>
                    </a:p>
                  </a:txBody>
                  <a:tcPr/>
                </a:tc>
                <a:tc>
                  <a:txBody>
                    <a:bodyPr/>
                    <a:lstStyle/>
                    <a:p>
                      <a:pPr algn="ctr" rtl="1"/>
                      <a:r>
                        <a:rPr lang="fa-IR" dirty="0" smtClean="0"/>
                        <a:t>3/723</a:t>
                      </a:r>
                      <a:endParaRPr lang="fa-IR" dirty="0"/>
                    </a:p>
                  </a:txBody>
                  <a:tcPr/>
                </a:tc>
                <a:tc>
                  <a:txBody>
                    <a:bodyPr/>
                    <a:lstStyle/>
                    <a:p>
                      <a:pPr algn="ctr" rtl="1"/>
                      <a:r>
                        <a:rPr lang="fa-IR" dirty="0" smtClean="0"/>
                        <a:t>3/871</a:t>
                      </a:r>
                      <a:endParaRPr lang="fa-IR" dirty="0"/>
                    </a:p>
                  </a:txBody>
                  <a:tcPr/>
                </a:tc>
                <a:tc>
                  <a:txBody>
                    <a:bodyPr/>
                    <a:lstStyle/>
                    <a:p>
                      <a:pPr algn="ctr" rtl="1"/>
                      <a:r>
                        <a:rPr lang="fa-IR" dirty="0" smtClean="0"/>
                        <a:t>3/575</a:t>
                      </a:r>
                      <a:endParaRPr lang="fa-IR"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C:\Users\aseman\Desktop\پاور اربیتراژ\پشت زمینه\22124015422617112710710202227214164189188166128.jpg"/>
          <p:cNvPicPr>
            <a:picLocks noGrp="1" noChangeAspect="1" noChangeArrowheads="1"/>
          </p:cNvPicPr>
          <p:nvPr>
            <p:ph idx="1"/>
          </p:nvPr>
        </p:nvPicPr>
        <p:blipFill>
          <a:blip r:embed="rId2" cstate="print"/>
          <a:srcRect/>
          <a:stretch>
            <a:fillRect/>
          </a:stretch>
        </p:blipFill>
        <p:spPr bwMode="auto">
          <a:xfrm>
            <a:off x="-990601" y="0"/>
            <a:ext cx="10744201" cy="7391514"/>
          </a:xfrm>
          <a:prstGeom prst="rect">
            <a:avLst/>
          </a:prstGeom>
          <a:noFill/>
        </p:spPr>
      </p:pic>
      <p:pic>
        <p:nvPicPr>
          <p:cNvPr id="9" name="Picture 4" descr="http://www.hammihan.com/users/status/thumbs/thumb_HM-20137577614763994281398569292.2196.jpg"/>
          <p:cNvPicPr>
            <a:picLocks noChangeAspect="1" noChangeArrowheads="1"/>
          </p:cNvPicPr>
          <p:nvPr/>
        </p:nvPicPr>
        <p:blipFill>
          <a:blip r:embed="rId3"/>
          <a:srcRect/>
          <a:stretch>
            <a:fillRect/>
          </a:stretch>
        </p:blipFill>
        <p:spPr bwMode="auto">
          <a:xfrm rot="1255571">
            <a:off x="6341764" y="3844918"/>
            <a:ext cx="2753384" cy="2396854"/>
          </a:xfrm>
          <a:prstGeom prst="rect">
            <a:avLst/>
          </a:prstGeom>
          <a:noFill/>
        </p:spPr>
      </p:pic>
      <p:sp>
        <p:nvSpPr>
          <p:cNvPr id="10" name="Rectangle 9"/>
          <p:cNvSpPr/>
          <p:nvPr/>
        </p:nvSpPr>
        <p:spPr>
          <a:xfrm rot="20040910">
            <a:off x="2746185" y="1681903"/>
            <a:ext cx="3033448" cy="954107"/>
          </a:xfrm>
          <a:prstGeom prst="rect">
            <a:avLst/>
          </a:prstGeom>
        </p:spPr>
        <p:txBody>
          <a:bodyPr wrap="square">
            <a:spAutoFit/>
          </a:bodyPr>
          <a:lstStyle/>
          <a:p>
            <a:pPr algn="ctr">
              <a:spcBef>
                <a:spcPct val="20000"/>
              </a:spcBef>
              <a:buClr>
                <a:srgbClr val="99CC00"/>
              </a:buClr>
              <a:buSzPct val="75000"/>
              <a:defRPr/>
            </a:pPr>
            <a:r>
              <a:rPr lang="ar-SA" sz="28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Verdana" pitchFamily="34" charset="0"/>
                <a:cs typeface="B Tabassom" pitchFamily="2" charset="-78"/>
              </a:rPr>
              <a:t>با آرزوی </a:t>
            </a:r>
            <a:r>
              <a:rPr lang="ar-SA" sz="2800" b="1" kern="22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Verdana" pitchFamily="34" charset="0"/>
                <a:cs typeface="B Tabassom" pitchFamily="2" charset="-78"/>
              </a:rPr>
              <a:t>موفقیت</a:t>
            </a:r>
            <a:r>
              <a:rPr lang="ar-SA" sz="28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Verdana" pitchFamily="34" charset="0"/>
                <a:cs typeface="B Tabassom" pitchFamily="2" charset="-78"/>
              </a:rPr>
              <a:t> روز افزون</a:t>
            </a:r>
            <a:endParaRPr lang="ar-SA"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Verdana" pitchFamily="34" charset="0"/>
              <a:cs typeface="B Tabassom" pitchFamily="2" charset="-7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1284</TotalTime>
  <Words>205</Words>
  <Application>Microsoft Office PowerPoint</Application>
  <PresentationFormat>On-screen Show (4:3)</PresentationFormat>
  <Paragraphs>36</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Slide 1</vt:lpstr>
      <vt:lpstr>Slide 2</vt:lpstr>
      <vt:lpstr>Slide 3</vt:lpstr>
      <vt:lpstr>Slide 4</vt:lpstr>
      <vt:lpstr>Slide 5</vt:lpstr>
      <vt:lpstr>Slide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aseman</dc:creator>
  <cp:lastModifiedBy>pc</cp:lastModifiedBy>
  <cp:revision>163</cp:revision>
  <dcterms:created xsi:type="dcterms:W3CDTF">2014-12-19T09:13:24Z</dcterms:created>
  <dcterms:modified xsi:type="dcterms:W3CDTF">2015-04-26T20:13:41Z</dcterms:modified>
</cp:coreProperties>
</file>