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4" r:id="rId1"/>
  </p:sldMasterIdLst>
  <p:sldIdLst>
    <p:sldId id="256" r:id="rId2"/>
    <p:sldId id="258" r:id="rId3"/>
    <p:sldId id="263" r:id="rId4"/>
    <p:sldId id="259" r:id="rId5"/>
    <p:sldId id="260" r:id="rId6"/>
    <p:sldId id="261" r:id="rId7"/>
    <p:sldId id="262" r:id="rId8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546" y="-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CB74949A-68D0-4365-94B8-96D4E09A727C}" type="datetimeFigureOut">
              <a:rPr lang="en-US" smtClean="0"/>
              <a:pPr/>
              <a:t>12/16/2015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FE0367C2-182B-4033-8857-96D839D56FCF}" type="slidenum">
              <a:rPr lang="en-US" smtClean="0"/>
              <a:pPr/>
              <a:t>‹#›</a:t>
            </a:fld>
            <a:endParaRPr lang="en-US"/>
          </a:p>
        </p:txBody>
      </p:sp>
      <p:grpSp>
        <p:nvGrpSpPr>
          <p:cNvPr id="2" name="Group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IN THE NAME OF GOD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dirty="0" smtClean="0"/>
              <a:t>AMIR HOSEIN DARVISH</a:t>
            </a:r>
          </a:p>
          <a:p>
            <a:r>
              <a:rPr lang="en-US" dirty="0" smtClean="0"/>
              <a:t>271</a:t>
            </a:r>
          </a:p>
          <a:p>
            <a:r>
              <a:rPr lang="en-US" dirty="0" smtClean="0"/>
              <a:t>NOMICS</a:t>
            </a:r>
          </a:p>
          <a:p>
            <a:r>
              <a:rPr lang="en-US" dirty="0" smtClean="0"/>
              <a:t>PORT2</a:t>
            </a:r>
          </a:p>
          <a:p>
            <a:r>
              <a:rPr lang="en-US" dirty="0" smtClean="0"/>
              <a:t>CATCH1</a:t>
            </a:r>
            <a:endParaRPr lang="en-US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a-IR" sz="5400" dirty="0" smtClean="0">
                <a:cs typeface="B Homa" panose="00000400000000000000" pitchFamily="2" charset="-78"/>
              </a:rPr>
              <a:t>روش های محاسبه </a:t>
            </a:r>
            <a:r>
              <a:rPr lang="fa-IR" sz="4800" dirty="0" smtClean="0">
                <a:cs typeface="B Homa" panose="00000400000000000000" pitchFamily="2" charset="-78"/>
              </a:rPr>
              <a:t>تولید کل جامعه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r"/>
            <a:r>
              <a:rPr lang="fa-IR" dirty="0" smtClean="0">
                <a:solidFill>
                  <a:schemeClr val="accent1">
                    <a:lumMod val="50000"/>
                  </a:schemeClr>
                </a:solidFill>
              </a:rPr>
              <a:t>یکی از مهمترین متغیر ها که حساب داری ملی به بررسی و اندازه </a:t>
            </a:r>
          </a:p>
          <a:p>
            <a:pPr algn="r">
              <a:buNone/>
            </a:pPr>
            <a:r>
              <a:rPr lang="fa-IR" dirty="0" smtClean="0">
                <a:solidFill>
                  <a:schemeClr val="accent1">
                    <a:lumMod val="50000"/>
                  </a:schemeClr>
                </a:solidFill>
              </a:rPr>
              <a:t>گیری آن میپردازد تولید کل است</a:t>
            </a:r>
          </a:p>
          <a:p>
            <a:pPr algn="r">
              <a:buNone/>
            </a:pPr>
            <a:r>
              <a:rPr lang="fa-IR" dirty="0" smtClean="0">
                <a:solidFill>
                  <a:schemeClr val="accent1">
                    <a:lumMod val="50000"/>
                  </a:schemeClr>
                </a:solidFill>
              </a:rPr>
              <a:t>حسابداری ملی دارای 4 شرط است.</a:t>
            </a:r>
          </a:p>
          <a:p>
            <a:pPr algn="r">
              <a:buNone/>
            </a:pPr>
            <a:r>
              <a:rPr lang="fa-IR" dirty="0" smtClean="0">
                <a:solidFill>
                  <a:schemeClr val="accent1">
                    <a:lumMod val="50000"/>
                  </a:schemeClr>
                </a:solidFill>
              </a:rPr>
              <a:t>1.از بازار عبور کند.</a:t>
            </a:r>
          </a:p>
          <a:p>
            <a:pPr algn="r">
              <a:buNone/>
            </a:pPr>
            <a:r>
              <a:rPr lang="fa-IR" dirty="0" smtClean="0">
                <a:solidFill>
                  <a:schemeClr val="accent1">
                    <a:lumMod val="50000"/>
                  </a:schemeClr>
                </a:solidFill>
              </a:rPr>
              <a:t>2.به تولید یا خدمات نهایی منتهی میشوند.</a:t>
            </a:r>
          </a:p>
          <a:p>
            <a:pPr algn="r">
              <a:buNone/>
            </a:pPr>
            <a:r>
              <a:rPr lang="fa-IR" dirty="0" smtClean="0">
                <a:solidFill>
                  <a:schemeClr val="accent1">
                    <a:lumMod val="50000"/>
                  </a:schemeClr>
                </a:solidFill>
              </a:rPr>
              <a:t>3.تولید در محدوده ی معینی صورت میگیرد.</a:t>
            </a:r>
          </a:p>
          <a:p>
            <a:pPr algn="r">
              <a:buNone/>
            </a:pPr>
            <a:r>
              <a:rPr lang="fa-IR" dirty="0" smtClean="0">
                <a:solidFill>
                  <a:schemeClr val="accent1">
                    <a:lumMod val="50000"/>
                  </a:schemeClr>
                </a:solidFill>
              </a:rPr>
              <a:t>4.قانونی و مجاز باشند. </a:t>
            </a:r>
            <a:endParaRPr lang="en-US" dirty="0">
              <a:solidFill>
                <a:schemeClr val="accent1">
                  <a:lumMod val="50000"/>
                </a:schemeClr>
              </a:solidFill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r">
              <a:buNone/>
            </a:pPr>
            <a:r>
              <a:rPr lang="fa-IR" dirty="0" smtClean="0"/>
              <a:t>وعلامت اختصاری ناخالص ملی      </a:t>
            </a:r>
            <a:r>
              <a:rPr lang="en-US" dirty="0" err="1" smtClean="0"/>
              <a:t>g.d.p</a:t>
            </a:r>
            <a:r>
              <a:rPr lang="fa-IR" dirty="0" smtClean="0"/>
              <a:t> علامت ناخالص داخلی را با  نشان میدهند....</a:t>
            </a:r>
            <a:r>
              <a:rPr lang="en-US" dirty="0" err="1" smtClean="0"/>
              <a:t>g.d.p</a:t>
            </a:r>
            <a:endParaRPr lang="en-US" dirty="0"/>
          </a:p>
        </p:txBody>
      </p:sp>
      <p:sp>
        <p:nvSpPr>
          <p:cNvPr id="4" name="Up Arrow 3"/>
          <p:cNvSpPr/>
          <p:nvPr/>
        </p:nvSpPr>
        <p:spPr>
          <a:xfrm>
            <a:off x="5000628" y="3429000"/>
            <a:ext cx="2428892" cy="2214578"/>
          </a:xfrm>
          <a:prstGeom prst="upArrow">
            <a:avLst/>
          </a:prstGeom>
        </p:spPr>
        <p:style>
          <a:lnRef idx="2">
            <a:schemeClr val="accent6"/>
          </a:lnRef>
          <a:fillRef idx="1002">
            <a:schemeClr val="lt2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Up Arrow 4"/>
          <p:cNvSpPr/>
          <p:nvPr/>
        </p:nvSpPr>
        <p:spPr>
          <a:xfrm>
            <a:off x="1643042" y="3357562"/>
            <a:ext cx="2428892" cy="2214578"/>
          </a:xfrm>
          <a:prstGeom prst="upArrow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r">
              <a:buNone/>
            </a:pPr>
            <a:r>
              <a:rPr lang="fa-IR" dirty="0" smtClean="0">
                <a:solidFill>
                  <a:srgbClr val="FF0000"/>
                </a:solidFill>
              </a:rPr>
              <a:t>تولیدات جامعه را میتوان به صورت زیر محاسبه کرد:</a:t>
            </a:r>
          </a:p>
          <a:p>
            <a:pPr algn="r">
              <a:buNone/>
            </a:pPr>
            <a:endParaRPr lang="en-US" dirty="0" smtClean="0">
              <a:solidFill>
                <a:schemeClr val="tx2">
                  <a:lumMod val="50000"/>
                </a:schemeClr>
              </a:solidFill>
            </a:endParaRPr>
          </a:p>
          <a:p>
            <a:pPr algn="r"/>
            <a:r>
              <a:rPr lang="fa-IR" b="1" dirty="0" smtClean="0">
                <a:solidFill>
                  <a:srgbClr val="FFC000"/>
                </a:solidFill>
                <a:cs typeface="B Koodak" panose="00000700000000000000" pitchFamily="2" charset="-78"/>
              </a:rPr>
              <a:t>.روش هزینه ای</a:t>
            </a:r>
          </a:p>
          <a:p>
            <a:pPr algn="r"/>
            <a:r>
              <a:rPr lang="fa-IR" b="1" dirty="0" smtClean="0">
                <a:solidFill>
                  <a:srgbClr val="FFC000"/>
                </a:solidFill>
                <a:cs typeface="B Koodak" panose="00000700000000000000" pitchFamily="2" charset="-78"/>
              </a:rPr>
              <a:t>2.روش درآمدی</a:t>
            </a:r>
          </a:p>
          <a:p>
            <a:pPr algn="r"/>
            <a:r>
              <a:rPr lang="fa-IR" b="1" dirty="0" smtClean="0">
                <a:solidFill>
                  <a:srgbClr val="FFC000"/>
                </a:solidFill>
                <a:cs typeface="B Koodak" panose="00000700000000000000" pitchFamily="2" charset="-78"/>
              </a:rPr>
              <a:t>3.روش ارزش افزوده</a:t>
            </a:r>
            <a:endParaRPr lang="en-US" b="1" dirty="0" smtClean="0">
              <a:solidFill>
                <a:srgbClr val="FFC000"/>
              </a:solidFill>
              <a:cs typeface="B Koodak" panose="00000700000000000000" pitchFamily="2" charset="-78"/>
            </a:endParaRPr>
          </a:p>
          <a:p>
            <a:pPr algn="r"/>
            <a:endParaRPr lang="en-US" dirty="0" smtClean="0">
              <a:solidFill>
                <a:schemeClr val="tx2">
                  <a:lumMod val="50000"/>
                </a:schemeClr>
              </a:solidFill>
            </a:endParaRPr>
          </a:p>
          <a:p>
            <a:pPr algn="r">
              <a:buNone/>
            </a:pPr>
            <a:endParaRPr lang="en-US" dirty="0">
              <a:solidFill>
                <a:srgbClr val="FF0000"/>
              </a:solidFill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r"/>
            <a:r>
              <a:rPr lang="fa-IR" sz="5400" dirty="0" smtClean="0">
                <a:cs typeface="B Homa" panose="00000400000000000000" pitchFamily="2" charset="-78"/>
              </a:rPr>
              <a:t>روش هزینه ای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r"/>
            <a:r>
              <a:rPr lang="fa-IR" sz="2800" dirty="0" smtClean="0">
                <a:solidFill>
                  <a:srgbClr val="FFC000"/>
                </a:solidFill>
                <a:cs typeface="B Koodak" panose="00000700000000000000" pitchFamily="2" charset="-78"/>
              </a:rPr>
              <a:t>کل پولی است که از طرف خانوارها به سمت بنگاه جریان پیدا می کند که نشانگر ارزش پولی کالاها و خدمات تولید شده که خانوار خریداری و مصرف کرده است که از جمع هزینه های مصرفی تمام خانوارها به دست می آید.</a:t>
            </a:r>
          </a:p>
          <a:p>
            <a:pPr algn="r"/>
            <a:endParaRPr lang="en-US" dirty="0" smtClean="0">
              <a:solidFill>
                <a:schemeClr val="tx2">
                  <a:lumMod val="50000"/>
                </a:schemeClr>
              </a:solidFill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r"/>
            <a:r>
              <a:rPr lang="fa-IR" sz="5400" dirty="0" smtClean="0">
                <a:cs typeface="B Homa" panose="00000400000000000000" pitchFamily="2" charset="-78"/>
              </a:rPr>
              <a:t>روش درآمدی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r"/>
            <a:r>
              <a:rPr lang="fa-IR" sz="2800" dirty="0" smtClean="0">
                <a:solidFill>
                  <a:srgbClr val="FFC000"/>
                </a:solidFill>
                <a:cs typeface="B Koodak" panose="00000700000000000000" pitchFamily="2" charset="-78"/>
              </a:rPr>
              <a:t>کل پولی است که از طرف بنگاه ها به خانوار پرداخت میشود که نشان دهنده ی ارزش پولی کلیه ی عوامل تولیدی است که درجریان تولید به کار رفته است. </a:t>
            </a:r>
            <a:endParaRPr lang="en-US" sz="2800" dirty="0" smtClean="0">
              <a:solidFill>
                <a:srgbClr val="FFC000"/>
              </a:solidFill>
              <a:cs typeface="B Koodak" panose="00000700000000000000" pitchFamily="2" charset="-78"/>
            </a:endParaRPr>
          </a:p>
          <a:p>
            <a:pPr algn="r"/>
            <a:endParaRPr lang="en-US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r"/>
            <a:r>
              <a:rPr lang="fa-IR" sz="5400" dirty="0" smtClean="0">
                <a:cs typeface="B Homa" panose="00000400000000000000" pitchFamily="2" charset="-78"/>
              </a:rPr>
              <a:t>روش ارزش افزوده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r"/>
            <a:r>
              <a:rPr lang="fa-IR" sz="2800" dirty="0" smtClean="0">
                <a:solidFill>
                  <a:srgbClr val="FFC000"/>
                </a:solidFill>
                <a:cs typeface="B Koodak" panose="00000700000000000000" pitchFamily="2" charset="-78"/>
              </a:rPr>
              <a:t>هرگاه بتوانیم ارزش نهایی کالاها و خدمات نهایی تولید شده را بدست آوریم میتوانیم از آن طریق کل پولی که صرف کالاها و خدمات شده است را محاسبه کنیم.</a:t>
            </a:r>
            <a:endParaRPr lang="en-US" sz="2800" dirty="0" smtClean="0">
              <a:solidFill>
                <a:srgbClr val="FFC000"/>
              </a:solidFill>
              <a:cs typeface="B Koodak" panose="00000700000000000000" pitchFamily="2" charset="-78"/>
            </a:endParaRPr>
          </a:p>
          <a:p>
            <a:pPr algn="r"/>
            <a:endParaRPr lang="en-US" dirty="0"/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Flow</Template>
  <TotalTime>36</TotalTime>
  <Words>215</Words>
  <Application>Microsoft Office PowerPoint</Application>
  <PresentationFormat>On-screen Show (4:3)</PresentationFormat>
  <Paragraphs>26</Paragraphs>
  <Slides>7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8" baseType="lpstr">
      <vt:lpstr>Flow</vt:lpstr>
      <vt:lpstr>IN THE NAME OF GOD</vt:lpstr>
      <vt:lpstr>روش های محاسبه تولید کل جامعه </vt:lpstr>
      <vt:lpstr>Slide 3</vt:lpstr>
      <vt:lpstr>Slide 4</vt:lpstr>
      <vt:lpstr>روش هزینه ای</vt:lpstr>
      <vt:lpstr>روش درآمدی</vt:lpstr>
      <vt:lpstr>روش ارزش افزوده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darvish</dc:creator>
  <cp:lastModifiedBy>darvish</cp:lastModifiedBy>
  <cp:revision>6</cp:revision>
  <dcterms:created xsi:type="dcterms:W3CDTF">2015-12-11T19:34:37Z</dcterms:created>
  <dcterms:modified xsi:type="dcterms:W3CDTF">2015-12-16T12:24:13Z</dcterms:modified>
</cp:coreProperties>
</file>