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9"/>
  </p:notesMasterIdLst>
  <p:sldIdLst>
    <p:sldId id="257" r:id="rId2"/>
    <p:sldId id="256" r:id="rId3"/>
    <p:sldId id="258" r:id="rId4"/>
    <p:sldId id="259" r:id="rId5"/>
    <p:sldId id="260" r:id="rId6"/>
    <p:sldId id="262" r:id="rId7"/>
    <p:sldId id="261" r:id="rId8"/>
    <p:sldId id="263" r:id="rId9"/>
    <p:sldId id="264" r:id="rId10"/>
    <p:sldId id="265" r:id="rId11"/>
    <p:sldId id="266" r:id="rId12"/>
    <p:sldId id="271" r:id="rId13"/>
    <p:sldId id="270" r:id="rId14"/>
    <p:sldId id="268" r:id="rId15"/>
    <p:sldId id="272" r:id="rId16"/>
    <p:sldId id="273" r:id="rId17"/>
    <p:sldId id="269"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6667" autoAdjust="0"/>
  </p:normalViewPr>
  <p:slideViewPr>
    <p:cSldViewPr>
      <p:cViewPr varScale="1">
        <p:scale>
          <a:sx n="65" d="100"/>
          <a:sy n="65" d="100"/>
        </p:scale>
        <p:origin x="-13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2EB4AA5-05FF-4A8A-92BB-94B67D71E705}" type="datetimeFigureOut">
              <a:rPr lang="fa-IR" smtClean="0"/>
              <a:pPr/>
              <a:t>01/26/1436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B8888A-42AA-4166-818F-3CD032B4F71B}" type="slidenum">
              <a:rPr lang="fa-IR" smtClean="0"/>
              <a:pPr/>
              <a:t>‹#›</a:t>
            </a:fld>
            <a:endParaRPr lang="fa-IR"/>
          </a:p>
        </p:txBody>
      </p:sp>
    </p:spTree>
    <p:extLst>
      <p:ext uri="{BB962C8B-B14F-4D97-AF65-F5344CB8AC3E}">
        <p14:creationId xmlns:p14="http://schemas.microsoft.com/office/powerpoint/2010/main" val="8192491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2</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11</a:t>
            </a:fld>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12</a:t>
            </a:fld>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13</a:t>
            </a:fld>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14</a:t>
            </a:fld>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15</a:t>
            </a:fld>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16</a:t>
            </a:fld>
            <a:endParaRPr 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17</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3</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4</a:t>
            </a:fld>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5</a:t>
            </a:fld>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6</a:t>
            </a:fld>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7</a:t>
            </a:fld>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8</a:t>
            </a:fld>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9</a:t>
            </a:fld>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3B8888A-42AA-4166-818F-3CD032B4F71B}" type="slidenum">
              <a:rPr lang="fa-IR" smtClean="0"/>
              <a:pPr/>
              <a:t>10</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D4809D0-85F3-4A95-982D-F94559B8264C}" type="datetimeFigureOut">
              <a:rPr lang="fa-IR" smtClean="0"/>
              <a:pPr/>
              <a:t>01/26/1436</a:t>
            </a:fld>
            <a:endParaRPr lang="fa-I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fa-I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9188CE0-0A2C-413E-9248-77405EF49764}"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4809D0-85F3-4A95-982D-F94559B8264C}" type="datetimeFigureOut">
              <a:rPr lang="fa-IR" smtClean="0"/>
              <a:pPr/>
              <a:t>01/26/1436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9188CE0-0A2C-413E-9248-77405EF4976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4809D0-85F3-4A95-982D-F94559B8264C}" type="datetimeFigureOut">
              <a:rPr lang="fa-IR" smtClean="0"/>
              <a:pPr/>
              <a:t>01/26/1436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9188CE0-0A2C-413E-9248-77405EF4976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D4809D0-85F3-4A95-982D-F94559B8264C}" type="datetimeFigureOut">
              <a:rPr lang="fa-IR" smtClean="0"/>
              <a:pPr/>
              <a:t>01/26/1436</a:t>
            </a:fld>
            <a:endParaRPr lang="fa-IR"/>
          </a:p>
        </p:txBody>
      </p:sp>
      <p:sp>
        <p:nvSpPr>
          <p:cNvPr id="5" name="Footer Placeholder 4"/>
          <p:cNvSpPr>
            <a:spLocks noGrp="1"/>
          </p:cNvSpPr>
          <p:nvPr>
            <p:ph type="ftr" sz="quarter" idx="11"/>
          </p:nvPr>
        </p:nvSpPr>
        <p:spPr>
          <a:xfrm>
            <a:off x="457200" y="6480969"/>
            <a:ext cx="4260056" cy="300831"/>
          </a:xfrm>
        </p:spPr>
        <p:txBody>
          <a:bodyPr/>
          <a:lstStyle/>
          <a:p>
            <a:endParaRPr lang="fa-IR"/>
          </a:p>
        </p:txBody>
      </p:sp>
      <p:sp>
        <p:nvSpPr>
          <p:cNvPr id="6" name="Slide Number Placeholder 5"/>
          <p:cNvSpPr>
            <a:spLocks noGrp="1"/>
          </p:cNvSpPr>
          <p:nvPr>
            <p:ph type="sldNum" sz="quarter" idx="12"/>
          </p:nvPr>
        </p:nvSpPr>
        <p:spPr/>
        <p:txBody>
          <a:bodyPr/>
          <a:lstStyle/>
          <a:p>
            <a:fld id="{C9188CE0-0A2C-413E-9248-77405EF4976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ED4809D0-85F3-4A95-982D-F94559B8264C}" type="datetimeFigureOut">
              <a:rPr lang="fa-IR" smtClean="0"/>
              <a:pPr/>
              <a:t>01/26/1436</a:t>
            </a:fld>
            <a:endParaRPr lang="fa-IR"/>
          </a:p>
        </p:txBody>
      </p:sp>
      <p:sp>
        <p:nvSpPr>
          <p:cNvPr id="5" name="Footer Placeholder 4"/>
          <p:cNvSpPr>
            <a:spLocks noGrp="1"/>
          </p:cNvSpPr>
          <p:nvPr>
            <p:ph type="ftr" sz="quarter" idx="11"/>
          </p:nvPr>
        </p:nvSpPr>
        <p:spPr>
          <a:xfrm>
            <a:off x="2619376" y="6480969"/>
            <a:ext cx="4260056" cy="300831"/>
          </a:xfrm>
        </p:spPr>
        <p:txBody>
          <a:bodyPr/>
          <a:lstStyle/>
          <a:p>
            <a:endParaRPr lang="fa-IR"/>
          </a:p>
        </p:txBody>
      </p:sp>
      <p:sp>
        <p:nvSpPr>
          <p:cNvPr id="6" name="Slide Number Placeholder 5"/>
          <p:cNvSpPr>
            <a:spLocks noGrp="1"/>
          </p:cNvSpPr>
          <p:nvPr>
            <p:ph type="sldNum" sz="quarter" idx="12"/>
          </p:nvPr>
        </p:nvSpPr>
        <p:spPr>
          <a:xfrm>
            <a:off x="8451056" y="809624"/>
            <a:ext cx="502920" cy="300831"/>
          </a:xfrm>
        </p:spPr>
        <p:txBody>
          <a:bodyPr/>
          <a:lstStyle/>
          <a:p>
            <a:fld id="{C9188CE0-0A2C-413E-9248-77405EF49764}" type="slidenum">
              <a:rPr lang="fa-IR" smtClean="0"/>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D4809D0-85F3-4A95-982D-F94559B8264C}" type="datetimeFigureOut">
              <a:rPr lang="fa-IR" smtClean="0"/>
              <a:pPr/>
              <a:t>01/26/1436</a:t>
            </a:fld>
            <a:endParaRPr lang="fa-IR"/>
          </a:p>
        </p:txBody>
      </p:sp>
      <p:sp>
        <p:nvSpPr>
          <p:cNvPr id="6" name="Footer Placeholder 5"/>
          <p:cNvSpPr>
            <a:spLocks noGrp="1"/>
          </p:cNvSpPr>
          <p:nvPr>
            <p:ph type="ftr" sz="quarter" idx="11"/>
          </p:nvPr>
        </p:nvSpPr>
        <p:spPr>
          <a:xfrm>
            <a:off x="457200" y="6480969"/>
            <a:ext cx="4260056" cy="301752"/>
          </a:xfrm>
        </p:spPr>
        <p:txBody>
          <a:bodyPr/>
          <a:lstStyle/>
          <a:p>
            <a:endParaRPr lang="fa-IR"/>
          </a:p>
        </p:txBody>
      </p:sp>
      <p:sp>
        <p:nvSpPr>
          <p:cNvPr id="7" name="Slide Number Placeholder 6"/>
          <p:cNvSpPr>
            <a:spLocks noGrp="1"/>
          </p:cNvSpPr>
          <p:nvPr>
            <p:ph type="sldNum" sz="quarter" idx="12"/>
          </p:nvPr>
        </p:nvSpPr>
        <p:spPr>
          <a:xfrm>
            <a:off x="7589520" y="6480969"/>
            <a:ext cx="502920" cy="301752"/>
          </a:xfrm>
        </p:spPr>
        <p:txBody>
          <a:bodyPr/>
          <a:lstStyle/>
          <a:p>
            <a:fld id="{C9188CE0-0A2C-413E-9248-77405EF4976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D4809D0-85F3-4A95-982D-F94559B8264C}" type="datetimeFigureOut">
              <a:rPr lang="fa-IR" smtClean="0"/>
              <a:pPr/>
              <a:t>01/26/1436</a:t>
            </a:fld>
            <a:endParaRPr lang="fa-IR"/>
          </a:p>
        </p:txBody>
      </p:sp>
      <p:sp>
        <p:nvSpPr>
          <p:cNvPr id="8" name="Footer Placeholder 7"/>
          <p:cNvSpPr>
            <a:spLocks noGrp="1"/>
          </p:cNvSpPr>
          <p:nvPr>
            <p:ph type="ftr" sz="quarter" idx="11"/>
          </p:nvPr>
        </p:nvSpPr>
        <p:spPr>
          <a:xfrm>
            <a:off x="457200" y="6480969"/>
            <a:ext cx="4261104" cy="301752"/>
          </a:xfrm>
        </p:spPr>
        <p:txBody>
          <a:bodyPr/>
          <a:lstStyle/>
          <a:p>
            <a:endParaRPr lang="fa-I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9188CE0-0A2C-413E-9248-77405EF4976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4809D0-85F3-4A95-982D-F94559B8264C}" type="datetimeFigureOut">
              <a:rPr lang="fa-IR" smtClean="0"/>
              <a:pPr/>
              <a:t>01/26/1436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9188CE0-0A2C-413E-9248-77405EF4976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D4809D0-85F3-4A95-982D-F94559B8264C}" type="datetimeFigureOut">
              <a:rPr lang="fa-IR" smtClean="0"/>
              <a:pPr/>
              <a:t>01/26/1436</a:t>
            </a:fld>
            <a:endParaRPr lang="fa-IR"/>
          </a:p>
        </p:txBody>
      </p:sp>
      <p:sp>
        <p:nvSpPr>
          <p:cNvPr id="3" name="Footer Placeholder 2"/>
          <p:cNvSpPr>
            <a:spLocks noGrp="1"/>
          </p:cNvSpPr>
          <p:nvPr>
            <p:ph type="ftr" sz="quarter" idx="11"/>
          </p:nvPr>
        </p:nvSpPr>
        <p:spPr>
          <a:xfrm>
            <a:off x="457200" y="6481890"/>
            <a:ext cx="4260056" cy="300831"/>
          </a:xfrm>
        </p:spPr>
        <p:txBody>
          <a:bodyPr/>
          <a:lstStyle/>
          <a:p>
            <a:endParaRPr lang="fa-IR"/>
          </a:p>
        </p:txBody>
      </p:sp>
      <p:sp>
        <p:nvSpPr>
          <p:cNvPr id="4" name="Slide Number Placeholder 3"/>
          <p:cNvSpPr>
            <a:spLocks noGrp="1"/>
          </p:cNvSpPr>
          <p:nvPr>
            <p:ph type="sldNum" sz="quarter" idx="12"/>
          </p:nvPr>
        </p:nvSpPr>
        <p:spPr>
          <a:xfrm>
            <a:off x="7589520" y="6480969"/>
            <a:ext cx="502920" cy="301752"/>
          </a:xfrm>
        </p:spPr>
        <p:txBody>
          <a:bodyPr/>
          <a:lstStyle/>
          <a:p>
            <a:fld id="{C9188CE0-0A2C-413E-9248-77405EF4976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D4809D0-85F3-4A95-982D-F94559B8264C}" type="datetimeFigureOut">
              <a:rPr lang="fa-IR" smtClean="0"/>
              <a:pPr/>
              <a:t>01/26/1436</a:t>
            </a:fld>
            <a:endParaRPr lang="fa-I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9188CE0-0A2C-413E-9248-77405EF4976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D4809D0-85F3-4A95-982D-F94559B8264C}" type="datetimeFigureOut">
              <a:rPr lang="fa-IR" smtClean="0"/>
              <a:pPr/>
              <a:t>01/26/1436</a:t>
            </a:fld>
            <a:endParaRPr lang="fa-I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9188CE0-0A2C-413E-9248-77405EF4976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D4809D0-85F3-4A95-982D-F94559B8264C}" type="datetimeFigureOut">
              <a:rPr lang="fa-IR" smtClean="0"/>
              <a:pPr/>
              <a:t>01/26/1436</a:t>
            </a:fld>
            <a:endParaRPr lang="fa-I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a-I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9188CE0-0A2C-413E-9248-77405EF49764}"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RoseSystemCo\Desktop\بسم الله.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15074" y="285728"/>
            <a:ext cx="2643206" cy="714380"/>
          </a:xfrm>
          <a:solidFill>
            <a:schemeClr val="tx2"/>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پیش گیری   ودرمان </a:t>
            </a:r>
            <a:endParaRPr lang="fa-IR" dirty="0">
              <a:latin typeface="IranNastaliq" pitchFamily="18" charset="0"/>
              <a:cs typeface="IranNastaliq" pitchFamily="18" charset="0"/>
            </a:endParaRPr>
          </a:p>
        </p:txBody>
      </p:sp>
      <p:sp>
        <p:nvSpPr>
          <p:cNvPr id="4" name="Rectangle 3"/>
          <p:cNvSpPr/>
          <p:nvPr/>
        </p:nvSpPr>
        <p:spPr>
          <a:xfrm>
            <a:off x="142844" y="1285860"/>
            <a:ext cx="8786874" cy="4801314"/>
          </a:xfrm>
          <a:prstGeom prst="rect">
            <a:avLst/>
          </a:prstGeom>
        </p:spPr>
        <p:txBody>
          <a:bodyPr wrap="square">
            <a:spAutoFit/>
          </a:bodyPr>
          <a:lstStyle/>
          <a:p>
            <a:r>
              <a:rPr lang="fa-IR" dirty="0" smtClean="0"/>
              <a:t>متاسفانه تاکنون هیچ راهی برای پیشگیری از </a:t>
            </a:r>
            <a:r>
              <a:rPr lang="en-US" dirty="0" smtClean="0"/>
              <a:t>ALS </a:t>
            </a:r>
            <a:r>
              <a:rPr lang="fa-IR" dirty="0" smtClean="0"/>
              <a:t>و نیز درمان آن پیدا نشده است.</a:t>
            </a:r>
          </a:p>
          <a:p>
            <a:r>
              <a:rPr lang="fa-IR" dirty="0" smtClean="0"/>
              <a:t> ظاهرا سازمان غذا و داروی آمریکا تنها یک دارو را برای مصرف این بیماران تائید کرده که فقط در برخی مبتلایان موثر است و عمرشان را تا حدی افزایش می‌دهد.</a:t>
            </a:r>
          </a:p>
          <a:p>
            <a:endParaRPr lang="fa-IR" dirty="0" smtClean="0"/>
          </a:p>
          <a:p>
            <a:r>
              <a:rPr lang="fa-IR" dirty="0" smtClean="0"/>
              <a:t>تعدادی دارو نیز ممکن است به مهار علائم </a:t>
            </a:r>
            <a:r>
              <a:rPr lang="en-US" dirty="0" smtClean="0"/>
              <a:t>ALS‌ </a:t>
            </a:r>
            <a:r>
              <a:rPr lang="fa-IR" dirty="0" smtClean="0"/>
              <a:t>کمک کنند. برای نمونه‌ داروهای مسکن و نیز شل‌کننده‌های ماهیچه‌ای می‌توانند درد ناشی از اسپاسم یا گرفتگی ماهیچه‌ای را تا حدی تسکین دهند.</a:t>
            </a:r>
          </a:p>
          <a:p>
            <a:endParaRPr lang="fa-IR" dirty="0" smtClean="0"/>
          </a:p>
          <a:p>
            <a:r>
              <a:rPr lang="fa-IR" dirty="0" smtClean="0"/>
              <a:t>اما کوشش‌هایی هم صورت گرفته تا زندگی را برای مبتلایان به </a:t>
            </a:r>
            <a:r>
              <a:rPr lang="en-US" dirty="0" smtClean="0"/>
              <a:t>ALS </a:t>
            </a:r>
            <a:r>
              <a:rPr lang="fa-IR" dirty="0" smtClean="0"/>
              <a:t>سهل‌تر سازد.</a:t>
            </a:r>
          </a:p>
          <a:p>
            <a:r>
              <a:rPr lang="fa-IR" dirty="0" smtClean="0"/>
              <a:t> اکنون ابزارهایی در اختیار این بیماران قرار گرفته است که انجام امور شخصی را برایشان ساده‌تر می‌سازد و در بسیاری از موارد در انجام این امور از کمک دیگران بی‌نیازشان می‌کند؛ مثلا ابزارهایی برای کمک به پوشیدن لباس و نیز وسایل مخصوصی برای خوردن غذا. </a:t>
            </a:r>
          </a:p>
          <a:p>
            <a:r>
              <a:rPr lang="fa-IR" dirty="0" smtClean="0"/>
              <a:t>یک عصای معمولی یا واکر هم می‌تواند راه رفتن را برای برخی از این بیماران تسهیل کند.</a:t>
            </a:r>
          </a:p>
          <a:p>
            <a:endParaRPr lang="fa-IR" dirty="0" smtClean="0"/>
          </a:p>
          <a:p>
            <a:r>
              <a:rPr lang="fa-IR" dirty="0" smtClean="0"/>
              <a:t> در کنار این ابزارها،‌ بیمارانی که در تنفس مشکلات عمده‌ای دارند باید به استفاده از ابزارهای کمکی تنفس نیز توجه کنند. اهمیت دستگاه‌های تنفس مصنوعی در این زمینه بسیار بالاست؛ زیرا می‌تواند برخی بیماران را برای سال‌ها زنده نگه دارد.</a:t>
            </a:r>
            <a:endParaRPr lang="fa-IR"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43636" y="214290"/>
            <a:ext cx="2786082" cy="642942"/>
          </a:xfrm>
          <a:solidFill>
            <a:schemeClr val="accent2"/>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ماجرای   سطل یخ چیست ؟</a:t>
            </a:r>
            <a:endParaRPr lang="fa-IR" dirty="0">
              <a:latin typeface="IranNastaliq" pitchFamily="18" charset="0"/>
              <a:cs typeface="IranNastaliq" pitchFamily="18" charset="0"/>
            </a:endParaRPr>
          </a:p>
        </p:txBody>
      </p:sp>
      <p:sp>
        <p:nvSpPr>
          <p:cNvPr id="7" name="Rectangle 6"/>
          <p:cNvSpPr/>
          <p:nvPr/>
        </p:nvSpPr>
        <p:spPr>
          <a:xfrm>
            <a:off x="714348" y="1714488"/>
            <a:ext cx="8001056" cy="4093428"/>
          </a:xfrm>
          <a:prstGeom prst="rect">
            <a:avLst/>
          </a:prstGeom>
        </p:spPr>
        <p:txBody>
          <a:bodyPr wrap="square">
            <a:spAutoFit/>
          </a:bodyPr>
          <a:lstStyle/>
          <a:p>
            <a:r>
              <a:rPr lang="fa-IR" sz="3200" dirty="0" smtClean="0">
                <a:cs typeface="B Nazanin" pitchFamily="2" charset="-78"/>
              </a:rPr>
              <a:t>يك قرار جهاني، </a:t>
            </a:r>
            <a:r>
              <a:rPr lang="en-US" sz="3200" dirty="0" smtClean="0">
                <a:cs typeface="B Nazanin" pitchFamily="2" charset="-78"/>
              </a:rPr>
              <a:t>Ice Bucket Challenge </a:t>
            </a:r>
            <a:r>
              <a:rPr lang="fa-IR" sz="3200" dirty="0" smtClean="0">
                <a:cs typeface="B Nazanin" pitchFamily="2" charset="-78"/>
              </a:rPr>
              <a:t>كمپيني است</a:t>
            </a:r>
          </a:p>
          <a:p>
            <a:r>
              <a:rPr lang="fa-IR" sz="3200" dirty="0" smtClean="0">
                <a:cs typeface="B Nazanin" pitchFamily="2" charset="-78"/>
              </a:rPr>
              <a:t> كه از شما دعوت مي‌كند تا سطلي پر از يخ را روي سر خود </a:t>
            </a:r>
          </a:p>
          <a:p>
            <a:r>
              <a:rPr lang="fa-IR" sz="3200" dirty="0" smtClean="0">
                <a:cs typeface="B Nazanin" pitchFamily="2" charset="-78"/>
              </a:rPr>
              <a:t>بريزيد و قبل از اين حركت نفسگير سه نفر از دوستان‌تان را به انجام اين كار دعوت كنيد و به آنها بگوييد يا با اين حركت نمادين همراه شوند يا مبلغي (100 دلار) را به موسسات حمايت از بيماران مبتلا به بيماري </a:t>
            </a:r>
            <a:r>
              <a:rPr lang="en-US" sz="3200" dirty="0" smtClean="0">
                <a:cs typeface="B Nazanin" pitchFamily="2" charset="-78"/>
              </a:rPr>
              <a:t>ALS </a:t>
            </a:r>
            <a:r>
              <a:rPr lang="fa-IR" sz="3200" dirty="0" smtClean="0">
                <a:cs typeface="B Nazanin" pitchFamily="2" charset="-78"/>
              </a:rPr>
              <a:t>اهدا كنند.</a:t>
            </a:r>
            <a:r>
              <a:rPr lang="fa-IR" dirty="0" smtClean="0"/>
              <a:t/>
            </a:r>
            <a:br>
              <a:rPr lang="fa-IR" dirty="0" smtClean="0"/>
            </a:br>
            <a:r>
              <a:rPr lang="fa-IR" dirty="0" smtClean="0"/>
              <a:t/>
            </a:r>
            <a:br>
              <a:rPr lang="fa-IR" dirty="0" smtClean="0"/>
            </a:br>
            <a:endParaRPr lang="fa-I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225689"/>
            <a:ext cx="8786874" cy="5632311"/>
          </a:xfrm>
          <a:prstGeom prst="rect">
            <a:avLst/>
          </a:prstGeom>
        </p:spPr>
        <p:txBody>
          <a:bodyPr wrap="square">
            <a:spAutoFit/>
          </a:bodyPr>
          <a:lstStyle/>
          <a:p>
            <a:r>
              <a:rPr lang="fa-IR" dirty="0" smtClean="0"/>
              <a:t>اين ايده در نيوزيلند براي تشويق به حمايت از بيماران مبتلا به سرطان اجرا شد.</a:t>
            </a:r>
          </a:p>
          <a:p>
            <a:r>
              <a:rPr lang="fa-IR" dirty="0" smtClean="0"/>
              <a:t> پيت فرتز، كاپيتان 29 ساله تيم بيسبال دانشگاه بوستون، از سال 2012 مبتلا به بيماري </a:t>
            </a:r>
            <a:r>
              <a:rPr lang="en-US" dirty="0" smtClean="0"/>
              <a:t>ALS </a:t>
            </a:r>
            <a:r>
              <a:rPr lang="fa-IR" dirty="0" smtClean="0"/>
              <a:t>شد و به محض اطلاع از ابتلايش به اين بيماري نه تنها تسليم بيماري‌اش نشد بلكه تلاشش را در جهت آگاه‌سازي جامعه در رابطه با اين بيماري و مسائل مبتلايان به آن آغاز كرد.</a:t>
            </a:r>
          </a:p>
          <a:p>
            <a:r>
              <a:rPr lang="fa-IR" dirty="0" smtClean="0"/>
              <a:t> پيت فرتز نخستين كسي است كه چالش سطل يخ را براي حمايت از بيماران مبتلا به </a:t>
            </a:r>
            <a:r>
              <a:rPr lang="en-US" dirty="0" smtClean="0"/>
              <a:t>ALS </a:t>
            </a:r>
            <a:r>
              <a:rPr lang="fa-IR" dirty="0" smtClean="0"/>
              <a:t>مطرح و از دوستانش دعوت كرد تا اين حركت را براي حمايت از مبتلايان به اين بيماري انجام دهند. طولي نكشيد كه اين دعوت تبديل به حركتي جهاني شد. </a:t>
            </a:r>
            <a:br>
              <a:rPr lang="fa-IR" dirty="0" smtClean="0"/>
            </a:br>
            <a:r>
              <a:rPr lang="fa-IR" dirty="0" smtClean="0"/>
              <a:t/>
            </a:r>
            <a:br>
              <a:rPr lang="fa-IR" dirty="0" smtClean="0"/>
            </a:br>
            <a:r>
              <a:rPr lang="fa-IR" dirty="0" smtClean="0"/>
              <a:t>حالا هم تب جهاني اين حركت زنجيره‌وار براي حمايت از بيماران مبتلا به </a:t>
            </a:r>
            <a:r>
              <a:rPr lang="en-US" dirty="0" smtClean="0"/>
              <a:t>ALS </a:t>
            </a:r>
            <a:r>
              <a:rPr lang="fa-IR" dirty="0" smtClean="0"/>
              <a:t>بسيار داغ است تا آنجا كه چهره‌هايي چون بيل گيتس، مارك زاكر برگ، ديويد بكهام، نيمار، استيون اسپيلبرگ هم به اين حركت جهاني پيوسته‌اند و از دوستان‌شان هم براي آگاه‌سازي در زمينه اين بيماري و همين طور ادامه اين حركت نمادين و حمايت از مبتلايان به اين بيماري دعوت كرده‌اند.</a:t>
            </a:r>
          </a:p>
          <a:p>
            <a:r>
              <a:rPr lang="fa-IR" dirty="0" smtClean="0"/>
              <a:t> حاميان </a:t>
            </a:r>
            <a:r>
              <a:rPr lang="en-US" dirty="0" smtClean="0"/>
              <a:t>Challenge Ice Bucket </a:t>
            </a:r>
            <a:r>
              <a:rPr lang="fa-IR" dirty="0" smtClean="0"/>
              <a:t>با اجراي اين برنامه، براساس آمار ارائه شده توسط انجمن </a:t>
            </a:r>
            <a:r>
              <a:rPr lang="en-US" dirty="0" smtClean="0"/>
              <a:t>ALS </a:t>
            </a:r>
            <a:r>
              <a:rPr lang="fa-IR" dirty="0" smtClean="0"/>
              <a:t>توانسته‌اند از ?? جولاي تا ?? آگوست 2014 كمك مالي معادل چهار ميليون دلار را به حساب اين موسسه واريز كنند كه اين رقم سه و نيم برابر كمك‌هاي دريافتي در بازه زماني مشابه در سال گذشته است.</a:t>
            </a:r>
            <a:br>
              <a:rPr lang="fa-IR" dirty="0" smtClean="0"/>
            </a:br>
            <a:r>
              <a:rPr lang="fa-IR" b="1" dirty="0" smtClean="0"/>
              <a:t/>
            </a:r>
            <a:br>
              <a:rPr lang="fa-IR" b="1" dirty="0" smtClean="0"/>
            </a:br>
            <a:endParaRPr lang="fa-IR" dirty="0"/>
          </a:p>
        </p:txBody>
      </p:sp>
      <p:sp>
        <p:nvSpPr>
          <p:cNvPr id="6" name="Rectangle 5"/>
          <p:cNvSpPr/>
          <p:nvPr/>
        </p:nvSpPr>
        <p:spPr>
          <a:xfrm>
            <a:off x="6643702" y="428604"/>
            <a:ext cx="2071686" cy="369332"/>
          </a:xfrm>
          <a:prstGeom prst="rect">
            <a:avLst/>
          </a:prstGeom>
          <a:solidFill>
            <a:schemeClr val="accent2">
              <a:lumMod val="50000"/>
            </a:schemeClr>
          </a:solidFill>
          <a:ln>
            <a:noFill/>
          </a:ln>
          <a:effectLst/>
          <a:scene3d>
            <a:camera prst="orthographicFront">
              <a:rot lat="0" lon="0" rev="0"/>
            </a:camera>
            <a:lightRig rig="chilly" dir="t">
              <a:rot lat="0" lon="0" rev="18480000"/>
            </a:lightRig>
          </a:scene3d>
          <a:sp3d prstMaterial="clear">
            <a:bevelT h="63500"/>
          </a:sp3d>
        </p:spPr>
        <p:txBody>
          <a:bodyPr wrap="square">
            <a:spAutoFit/>
          </a:bodyPr>
          <a:lstStyle/>
          <a:p>
            <a:r>
              <a:rPr lang="fa-IR" dirty="0" smtClean="0"/>
              <a:t> پیدایش چالش یخ </a:t>
            </a:r>
            <a:endParaRPr lang="fa-IR"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43306" y="142852"/>
            <a:ext cx="1857388" cy="714380"/>
          </a:xfrm>
          <a:solidFill>
            <a:srgbClr val="FFFF00"/>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نتیجه گیری</a:t>
            </a:r>
            <a:endParaRPr lang="fa-IR" dirty="0">
              <a:latin typeface="IranNastaliq" pitchFamily="18" charset="0"/>
              <a:cs typeface="IranNastaliq" pitchFamily="18" charset="0"/>
            </a:endParaRPr>
          </a:p>
        </p:txBody>
      </p:sp>
      <p:sp>
        <p:nvSpPr>
          <p:cNvPr id="3" name="Rectangle 2"/>
          <p:cNvSpPr/>
          <p:nvPr/>
        </p:nvSpPr>
        <p:spPr>
          <a:xfrm>
            <a:off x="0" y="2274838"/>
            <a:ext cx="9144000" cy="1477328"/>
          </a:xfrm>
          <a:prstGeom prst="rect">
            <a:avLst/>
          </a:prstGeom>
        </p:spPr>
        <p:txBody>
          <a:bodyPr wrap="square">
            <a:spAutoFit/>
          </a:bodyPr>
          <a:lstStyle/>
          <a:p>
            <a:r>
              <a:rPr lang="fa-IR" dirty="0" smtClean="0"/>
              <a:t>حمایت‌ها و پشتیبانی‌های روحیه بخش و انگیزاننده در نبرد بی‌وقفه بیمار بسیار مهم و حیاتی است. </a:t>
            </a:r>
          </a:p>
          <a:p>
            <a:r>
              <a:rPr lang="fa-IR" dirty="0" smtClean="0"/>
              <a:t>مطمئنا بخش عمده چنین حمایت‌هایی از جانب خانواده و دوستان بیمار خواهد بود، اما مشاوران یا روان درمان​گران خبره هم می‌توانند کمک‌های شایانی به بیمار بکنند یا حتی راهنمایی‌های سودمندی به نزدیکان و اطرافیان او ارائه دهند.</a:t>
            </a:r>
            <a:endParaRPr lang="fa-IR" dirty="0"/>
          </a:p>
        </p:txBody>
      </p:sp>
      <p:sp>
        <p:nvSpPr>
          <p:cNvPr id="4" name="Rectangle 3"/>
          <p:cNvSpPr/>
          <p:nvPr/>
        </p:nvSpPr>
        <p:spPr>
          <a:xfrm>
            <a:off x="7358082" y="1785926"/>
            <a:ext cx="1571604" cy="369332"/>
          </a:xfrm>
          <a:prstGeom prst="rect">
            <a:avLst/>
          </a:prstGeom>
          <a:solidFill>
            <a:schemeClr val="accent1">
              <a:lumMod val="75000"/>
            </a:schemeClr>
          </a:solidFill>
          <a:ln>
            <a:noFill/>
          </a:ln>
          <a:effectLst/>
          <a:scene3d>
            <a:camera prst="orthographicFront">
              <a:rot lat="0" lon="0" rev="0"/>
            </a:camera>
            <a:lightRig rig="glow" dir="t">
              <a:rot lat="0" lon="0" rev="14100000"/>
            </a:lightRig>
          </a:scene3d>
          <a:sp3d prstMaterial="softEdge">
            <a:bevelT w="127000" prst="artDeco"/>
          </a:sp3d>
        </p:spPr>
        <p:txBody>
          <a:bodyPr wrap="square">
            <a:spAutoFit/>
          </a:bodyPr>
          <a:lstStyle/>
          <a:p>
            <a:r>
              <a:rPr lang="fa-IR" dirty="0" smtClean="0"/>
              <a:t>حمایت معنوی</a:t>
            </a:r>
            <a:endParaRPr lang="fa-IR"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als\265px-Stephen_Hawking_050506.jpg"/>
          <p:cNvPicPr>
            <a:picLocks noChangeAspect="1" noChangeArrowheads="1"/>
          </p:cNvPicPr>
          <p:nvPr/>
        </p:nvPicPr>
        <p:blipFill>
          <a:blip r:embed="rId3"/>
          <a:srcRect/>
          <a:stretch>
            <a:fillRect/>
          </a:stretch>
        </p:blipFill>
        <p:spPr bwMode="auto">
          <a:xfrm>
            <a:off x="0" y="3429000"/>
            <a:ext cx="3000364" cy="3429000"/>
          </a:xfrm>
          <a:prstGeom prst="rect">
            <a:avLst/>
          </a:prstGeom>
          <a:noFill/>
        </p:spPr>
      </p:pic>
      <p:sp>
        <p:nvSpPr>
          <p:cNvPr id="7" name="Rectangle 6"/>
          <p:cNvSpPr/>
          <p:nvPr/>
        </p:nvSpPr>
        <p:spPr>
          <a:xfrm>
            <a:off x="2375493" y="5214950"/>
            <a:ext cx="184731" cy="369332"/>
          </a:xfrm>
          <a:prstGeom prst="rect">
            <a:avLst/>
          </a:prstGeom>
        </p:spPr>
        <p:txBody>
          <a:bodyPr wrap="none">
            <a:spAutoFit/>
          </a:bodyPr>
          <a:lstStyle/>
          <a:p>
            <a:endParaRPr lang="fa-IR" dirty="0"/>
          </a:p>
        </p:txBody>
      </p:sp>
      <p:sp>
        <p:nvSpPr>
          <p:cNvPr id="8" name="Rectangle 7"/>
          <p:cNvSpPr/>
          <p:nvPr/>
        </p:nvSpPr>
        <p:spPr>
          <a:xfrm>
            <a:off x="5214942" y="2428868"/>
            <a:ext cx="1774845" cy="369332"/>
          </a:xfrm>
          <a:prstGeom prst="rect">
            <a:avLst/>
          </a:prstGeom>
        </p:spPr>
        <p:txBody>
          <a:bodyPr wrap="none">
            <a:spAutoFit/>
          </a:bodyPr>
          <a:lstStyle/>
          <a:p>
            <a:r>
              <a:rPr lang="fa-IR" dirty="0" smtClean="0"/>
              <a:t>استیون هاوکینگ</a:t>
            </a:r>
            <a:endParaRPr lang="fa-IR" dirty="0"/>
          </a:p>
        </p:txBody>
      </p:sp>
      <p:pic>
        <p:nvPicPr>
          <p:cNvPr id="1027" name="Picture 3" descr="F:\als\225px-Stephen_Hawking_StarChild.jpg"/>
          <p:cNvPicPr>
            <a:picLocks noChangeAspect="1" noChangeArrowheads="1"/>
          </p:cNvPicPr>
          <p:nvPr/>
        </p:nvPicPr>
        <p:blipFill>
          <a:blip r:embed="rId4"/>
          <a:srcRect/>
          <a:stretch>
            <a:fillRect/>
          </a:stretch>
        </p:blipFill>
        <p:spPr bwMode="auto">
          <a:xfrm>
            <a:off x="6072197" y="3429000"/>
            <a:ext cx="3071803" cy="3429000"/>
          </a:xfrm>
          <a:prstGeom prst="rect">
            <a:avLst/>
          </a:prstGeom>
          <a:noFill/>
        </p:spPr>
      </p:pic>
      <p:pic>
        <p:nvPicPr>
          <p:cNvPr id="1028" name="Picture 4" descr="F:\als\635452991065957366.jpg"/>
          <p:cNvPicPr>
            <a:picLocks noChangeAspect="1" noChangeArrowheads="1"/>
          </p:cNvPicPr>
          <p:nvPr/>
        </p:nvPicPr>
        <p:blipFill>
          <a:blip r:embed="rId5"/>
          <a:srcRect/>
          <a:stretch>
            <a:fillRect/>
          </a:stretch>
        </p:blipFill>
        <p:spPr bwMode="auto">
          <a:xfrm>
            <a:off x="0" y="0"/>
            <a:ext cx="4786314" cy="3429000"/>
          </a:xfrm>
          <a:prstGeom prst="rect">
            <a:avLst/>
          </a:prstGeom>
          <a:noFill/>
        </p:spPr>
      </p:pic>
      <p:pic>
        <p:nvPicPr>
          <p:cNvPr id="1029" name="Picture 5" descr="F:\als\he2924.jpg"/>
          <p:cNvPicPr>
            <a:picLocks noChangeAspect="1" noChangeArrowheads="1"/>
          </p:cNvPicPr>
          <p:nvPr/>
        </p:nvPicPr>
        <p:blipFill>
          <a:blip r:embed="rId6"/>
          <a:srcRect/>
          <a:stretch>
            <a:fillRect/>
          </a:stretch>
        </p:blipFill>
        <p:spPr bwMode="auto">
          <a:xfrm>
            <a:off x="3000364" y="3429000"/>
            <a:ext cx="3071834" cy="3429000"/>
          </a:xfrm>
          <a:prstGeom prst="rect">
            <a:avLst/>
          </a:prstGeom>
          <a:noFill/>
        </p:spPr>
      </p:pic>
      <p:sp>
        <p:nvSpPr>
          <p:cNvPr id="11" name="Title 4"/>
          <p:cNvSpPr>
            <a:spLocks noGrp="1"/>
          </p:cNvSpPr>
          <p:nvPr>
            <p:ph type="title"/>
          </p:nvPr>
        </p:nvSpPr>
        <p:spPr>
          <a:xfrm>
            <a:off x="7215206" y="214290"/>
            <a:ext cx="1643074" cy="500066"/>
          </a:xfrm>
          <a:solidFill>
            <a:srgbClr val="00B050"/>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پیوست </a:t>
            </a:r>
            <a:endParaRPr lang="fa-IR" dirty="0">
              <a:latin typeface="IranNastaliq" pitchFamily="18" charset="0"/>
              <a:cs typeface="IranNastaliq"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F:\als\1104-300x168.jpg"/>
          <p:cNvPicPr>
            <a:picLocks noChangeAspect="1" noChangeArrowheads="1"/>
          </p:cNvPicPr>
          <p:nvPr/>
        </p:nvPicPr>
        <p:blipFill>
          <a:blip r:embed="rId3"/>
          <a:srcRect/>
          <a:stretch>
            <a:fillRect/>
          </a:stretch>
        </p:blipFill>
        <p:spPr bwMode="auto">
          <a:xfrm>
            <a:off x="4500562" y="3286124"/>
            <a:ext cx="4643438" cy="3571876"/>
          </a:xfrm>
          <a:prstGeom prst="rect">
            <a:avLst/>
          </a:prstGeom>
          <a:noFill/>
        </p:spPr>
      </p:pic>
      <p:pic>
        <p:nvPicPr>
          <p:cNvPr id="2052" name="Picture 4" descr="F:\als\412308_840.jpg"/>
          <p:cNvPicPr>
            <a:picLocks noChangeAspect="1" noChangeArrowheads="1"/>
          </p:cNvPicPr>
          <p:nvPr/>
        </p:nvPicPr>
        <p:blipFill>
          <a:blip r:embed="rId4"/>
          <a:srcRect/>
          <a:stretch>
            <a:fillRect/>
          </a:stretch>
        </p:blipFill>
        <p:spPr bwMode="auto">
          <a:xfrm>
            <a:off x="0" y="3286124"/>
            <a:ext cx="4500562" cy="3571876"/>
          </a:xfrm>
          <a:prstGeom prst="rect">
            <a:avLst/>
          </a:prstGeom>
          <a:noFill/>
        </p:spPr>
      </p:pic>
      <p:pic>
        <p:nvPicPr>
          <p:cNvPr id="19" name="Picture 5" descr="F:\als\a7-300x263.jpg"/>
          <p:cNvPicPr>
            <a:picLocks noChangeAspect="1" noChangeArrowheads="1"/>
          </p:cNvPicPr>
          <p:nvPr/>
        </p:nvPicPr>
        <p:blipFill>
          <a:blip r:embed="rId5"/>
          <a:srcRect/>
          <a:stretch>
            <a:fillRect/>
          </a:stretch>
        </p:blipFill>
        <p:spPr bwMode="auto">
          <a:xfrm>
            <a:off x="0" y="0"/>
            <a:ext cx="9144000" cy="2857496"/>
          </a:xfrm>
          <a:prstGeom prst="rect">
            <a:avLst/>
          </a:prstGeom>
          <a:noFill/>
        </p:spPr>
      </p:pic>
      <p:sp>
        <p:nvSpPr>
          <p:cNvPr id="21" name="Rectangle 20"/>
          <p:cNvSpPr/>
          <p:nvPr/>
        </p:nvSpPr>
        <p:spPr>
          <a:xfrm>
            <a:off x="5500694" y="2857496"/>
            <a:ext cx="2409634" cy="369332"/>
          </a:xfrm>
          <a:prstGeom prst="rect">
            <a:avLst/>
          </a:prstGeom>
        </p:spPr>
        <p:txBody>
          <a:bodyPr wrap="none">
            <a:spAutoFit/>
          </a:bodyPr>
          <a:lstStyle/>
          <a:p>
            <a:r>
              <a:rPr lang="fa-IR" dirty="0" smtClean="0"/>
              <a:t>چالش آب یخ بیل گیتس</a:t>
            </a:r>
            <a:endParaRPr lang="fa-IR" dirty="0"/>
          </a:p>
        </p:txBody>
      </p:sp>
      <p:sp>
        <p:nvSpPr>
          <p:cNvPr id="22" name="Rectangle 21"/>
          <p:cNvSpPr/>
          <p:nvPr/>
        </p:nvSpPr>
        <p:spPr>
          <a:xfrm>
            <a:off x="714348" y="2857496"/>
            <a:ext cx="2779928" cy="369332"/>
          </a:xfrm>
          <a:prstGeom prst="rect">
            <a:avLst/>
          </a:prstGeom>
        </p:spPr>
        <p:txBody>
          <a:bodyPr wrap="none">
            <a:spAutoFit/>
          </a:bodyPr>
          <a:lstStyle/>
          <a:p>
            <a:r>
              <a:rPr lang="fa-IR" dirty="0" smtClean="0"/>
              <a:t>چالش آب یخ دسته جمعی </a:t>
            </a:r>
            <a:endParaRPr lang="fa-IR" dirty="0"/>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8" descr="F:\als\bc2fb481c5753bbb7ff2ca4b48c6e492.JPG"/>
          <p:cNvPicPr>
            <a:picLocks noChangeAspect="1" noChangeArrowheads="1"/>
          </p:cNvPicPr>
          <p:nvPr/>
        </p:nvPicPr>
        <p:blipFill>
          <a:blip r:embed="rId3"/>
          <a:srcRect/>
          <a:stretch>
            <a:fillRect/>
          </a:stretch>
        </p:blipFill>
        <p:spPr bwMode="auto">
          <a:xfrm>
            <a:off x="0" y="1"/>
            <a:ext cx="4572000" cy="3500438"/>
          </a:xfrm>
          <a:prstGeom prst="rect">
            <a:avLst/>
          </a:prstGeom>
          <a:noFill/>
        </p:spPr>
      </p:pic>
      <p:pic>
        <p:nvPicPr>
          <p:cNvPr id="18" name="Picture 6" descr="F:\als\a-300x225.jpg"/>
          <p:cNvPicPr>
            <a:picLocks noChangeAspect="1" noChangeArrowheads="1"/>
          </p:cNvPicPr>
          <p:nvPr/>
        </p:nvPicPr>
        <p:blipFill>
          <a:blip r:embed="rId4"/>
          <a:srcRect/>
          <a:stretch>
            <a:fillRect/>
          </a:stretch>
        </p:blipFill>
        <p:spPr bwMode="auto">
          <a:xfrm>
            <a:off x="0" y="3500438"/>
            <a:ext cx="4572000" cy="3357562"/>
          </a:xfrm>
          <a:prstGeom prst="rect">
            <a:avLst/>
          </a:prstGeom>
          <a:noFill/>
        </p:spPr>
      </p:pic>
      <p:pic>
        <p:nvPicPr>
          <p:cNvPr id="20" name="Picture 7" descr="F:\als\he2922.jpg"/>
          <p:cNvPicPr>
            <a:picLocks noChangeAspect="1" noChangeArrowheads="1"/>
          </p:cNvPicPr>
          <p:nvPr/>
        </p:nvPicPr>
        <p:blipFill>
          <a:blip r:embed="rId5"/>
          <a:srcRect/>
          <a:stretch>
            <a:fillRect/>
          </a:stretch>
        </p:blipFill>
        <p:spPr bwMode="auto">
          <a:xfrm>
            <a:off x="4572000" y="0"/>
            <a:ext cx="4572000" cy="3500438"/>
          </a:xfrm>
          <a:prstGeom prst="rect">
            <a:avLst/>
          </a:prstGeom>
          <a:noFill/>
        </p:spPr>
      </p:pic>
      <p:pic>
        <p:nvPicPr>
          <p:cNvPr id="21" name="Picture 2" descr="F:\als\he2925.jpg"/>
          <p:cNvPicPr>
            <a:picLocks noChangeAspect="1" noChangeArrowheads="1"/>
          </p:cNvPicPr>
          <p:nvPr/>
        </p:nvPicPr>
        <p:blipFill>
          <a:blip r:embed="rId6"/>
          <a:srcRect/>
          <a:stretch>
            <a:fillRect/>
          </a:stretch>
        </p:blipFill>
        <p:spPr bwMode="auto">
          <a:xfrm>
            <a:off x="4572000" y="3500438"/>
            <a:ext cx="4572000" cy="3357562"/>
          </a:xfrm>
          <a:prstGeom prst="rect">
            <a:avLst/>
          </a:prstGeom>
          <a:noFill/>
        </p:spPr>
      </p:pic>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14810" y="357166"/>
            <a:ext cx="1500198" cy="500066"/>
          </a:xfrm>
          <a:blipFill>
            <a:blip r:embed="rId3"/>
            <a:tile tx="0" ty="0" sx="100000" sy="100000" flip="none" algn="tl"/>
          </a:blip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منابع</a:t>
            </a:r>
            <a:endParaRPr lang="fa-IR" dirty="0">
              <a:latin typeface="IranNastaliq" pitchFamily="18" charset="0"/>
              <a:cs typeface="IranNastaliq" pitchFamily="18" charset="0"/>
            </a:endParaRPr>
          </a:p>
        </p:txBody>
      </p:sp>
      <p:sp>
        <p:nvSpPr>
          <p:cNvPr id="7" name="Rectangle 6"/>
          <p:cNvSpPr/>
          <p:nvPr/>
        </p:nvSpPr>
        <p:spPr>
          <a:xfrm>
            <a:off x="7715272" y="1357298"/>
            <a:ext cx="986167" cy="369332"/>
          </a:xfrm>
          <a:prstGeom prst="rect">
            <a:avLst/>
          </a:prstGeom>
        </p:spPr>
        <p:txBody>
          <a:bodyPr wrap="none">
            <a:spAutoFit/>
          </a:bodyPr>
          <a:lstStyle/>
          <a:p>
            <a:r>
              <a:rPr lang="fa-IR" dirty="0" smtClean="0"/>
              <a:t>سایت : </a:t>
            </a:r>
          </a:p>
        </p:txBody>
      </p:sp>
      <p:sp>
        <p:nvSpPr>
          <p:cNvPr id="8" name="Rectangle 7"/>
          <p:cNvSpPr/>
          <p:nvPr/>
        </p:nvSpPr>
        <p:spPr>
          <a:xfrm>
            <a:off x="6572264" y="2000240"/>
            <a:ext cx="2008883" cy="369332"/>
          </a:xfrm>
          <a:prstGeom prst="rect">
            <a:avLst/>
          </a:prstGeom>
        </p:spPr>
        <p:txBody>
          <a:bodyPr wrap="none">
            <a:spAutoFit/>
          </a:bodyPr>
          <a:lstStyle/>
          <a:p>
            <a:r>
              <a:rPr lang="en-US" dirty="0" smtClean="0"/>
              <a:t>fa.</a:t>
            </a:r>
            <a:r>
              <a:rPr lang="en-US" b="1" dirty="0" smtClean="0"/>
              <a:t>wikipedia</a:t>
            </a:r>
            <a:r>
              <a:rPr lang="en-US" dirty="0" smtClean="0"/>
              <a:t>.org</a:t>
            </a:r>
            <a:endParaRPr lang="fa-IR" dirty="0"/>
          </a:p>
        </p:txBody>
      </p:sp>
      <p:sp>
        <p:nvSpPr>
          <p:cNvPr id="10" name="Rectangle 9"/>
          <p:cNvSpPr/>
          <p:nvPr/>
        </p:nvSpPr>
        <p:spPr>
          <a:xfrm>
            <a:off x="6286512" y="2714620"/>
            <a:ext cx="2313454" cy="369332"/>
          </a:xfrm>
          <a:prstGeom prst="rect">
            <a:avLst/>
          </a:prstGeom>
        </p:spPr>
        <p:txBody>
          <a:bodyPr wrap="none">
            <a:spAutoFit/>
          </a:bodyPr>
          <a:lstStyle/>
          <a:p>
            <a:r>
              <a:rPr lang="en-US" dirty="0" err="1" smtClean="0"/>
              <a:t>Irteb</a:t>
            </a:r>
            <a:r>
              <a:rPr lang="en-US" dirty="0" smtClean="0"/>
              <a:t> Diseases Bank</a:t>
            </a:r>
            <a:endParaRPr lang="fa-IR" dirty="0"/>
          </a:p>
        </p:txBody>
      </p:sp>
      <p:sp>
        <p:nvSpPr>
          <p:cNvPr id="11" name="Rectangle 10"/>
          <p:cNvSpPr/>
          <p:nvPr/>
        </p:nvSpPr>
        <p:spPr>
          <a:xfrm>
            <a:off x="7429520" y="3357562"/>
            <a:ext cx="1032654" cy="369332"/>
          </a:xfrm>
          <a:prstGeom prst="rect">
            <a:avLst/>
          </a:prstGeom>
        </p:spPr>
        <p:txBody>
          <a:bodyPr wrap="none">
            <a:spAutoFit/>
          </a:bodyPr>
          <a:lstStyle/>
          <a:p>
            <a:r>
              <a:rPr lang="fa-IR" dirty="0" smtClean="0"/>
              <a:t>نقل قول:</a:t>
            </a:r>
            <a:endParaRPr lang="fa-IR" dirty="0"/>
          </a:p>
        </p:txBody>
      </p:sp>
      <p:sp>
        <p:nvSpPr>
          <p:cNvPr id="12" name="Rectangle 11"/>
          <p:cNvSpPr/>
          <p:nvPr/>
        </p:nvSpPr>
        <p:spPr>
          <a:xfrm>
            <a:off x="1785918" y="3929066"/>
            <a:ext cx="6869188" cy="369332"/>
          </a:xfrm>
          <a:prstGeom prst="rect">
            <a:avLst/>
          </a:prstGeom>
        </p:spPr>
        <p:txBody>
          <a:bodyPr wrap="none">
            <a:spAutoFit/>
          </a:bodyPr>
          <a:lstStyle/>
          <a:p>
            <a:r>
              <a:rPr lang="fa-IR" dirty="0" smtClean="0"/>
              <a:t>آقای علی یونسی :استادیار علوم اعصاب دانشگاه علوم پزشکی تهران</a:t>
            </a:r>
            <a:endParaRPr lang="fa-IR" dirty="0"/>
          </a:p>
        </p:txBody>
      </p:sp>
      <p:sp>
        <p:nvSpPr>
          <p:cNvPr id="13" name="Rectangle 12"/>
          <p:cNvSpPr/>
          <p:nvPr/>
        </p:nvSpPr>
        <p:spPr>
          <a:xfrm>
            <a:off x="3929058" y="4572008"/>
            <a:ext cx="4586512" cy="369332"/>
          </a:xfrm>
          <a:prstGeom prst="rect">
            <a:avLst/>
          </a:prstGeom>
        </p:spPr>
        <p:txBody>
          <a:bodyPr wrap="none">
            <a:spAutoFit/>
          </a:bodyPr>
          <a:lstStyle/>
          <a:p>
            <a:r>
              <a:rPr lang="fa-IR" dirty="0" smtClean="0"/>
              <a:t>دکتر ساسان اسدپور متخصص کودکان و نوزادان</a:t>
            </a:r>
            <a:endParaRPr lang="fa-IR" dirty="0"/>
          </a:p>
        </p:txBody>
      </p:sp>
      <p:sp>
        <p:nvSpPr>
          <p:cNvPr id="14" name="Rectangle 13"/>
          <p:cNvSpPr/>
          <p:nvPr/>
        </p:nvSpPr>
        <p:spPr>
          <a:xfrm>
            <a:off x="5730136" y="6000768"/>
            <a:ext cx="2752677" cy="369332"/>
          </a:xfrm>
          <a:prstGeom prst="rect">
            <a:avLst/>
          </a:prstGeom>
        </p:spPr>
        <p:txBody>
          <a:bodyPr wrap="none">
            <a:spAutoFit/>
          </a:bodyPr>
          <a:lstStyle/>
          <a:p>
            <a:r>
              <a:rPr lang="fa-IR" dirty="0" smtClean="0"/>
              <a:t>مجله خبری تحلیلی تابناک </a:t>
            </a:r>
            <a:endParaRPr lang="fa-IR" dirty="0"/>
          </a:p>
        </p:txBody>
      </p:sp>
      <p:sp>
        <p:nvSpPr>
          <p:cNvPr id="15" name="Rectangle 14"/>
          <p:cNvSpPr/>
          <p:nvPr/>
        </p:nvSpPr>
        <p:spPr>
          <a:xfrm>
            <a:off x="7511775" y="5214950"/>
            <a:ext cx="899605" cy="369332"/>
          </a:xfrm>
          <a:prstGeom prst="rect">
            <a:avLst/>
          </a:prstGeom>
        </p:spPr>
        <p:txBody>
          <a:bodyPr wrap="none">
            <a:spAutoFit/>
          </a:bodyPr>
          <a:lstStyle/>
          <a:p>
            <a:r>
              <a:rPr lang="fa-IR" dirty="0" smtClean="0"/>
              <a:t>مجله : </a:t>
            </a:r>
            <a:endParaRPr lang="fa-IR" dirty="0"/>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928670"/>
            <a:ext cx="8062912" cy="1470025"/>
          </a:xfrm>
          <a:ln w="34925">
            <a:solidFill>
              <a:srgbClr val="FFFFFF"/>
            </a:solidFill>
          </a:ln>
          <a:effectLst>
            <a:outerShdw blurRad="317500" dir="2700000" algn="ctr">
              <a:srgbClr val="000000">
                <a:alpha val="43000"/>
              </a:srgbClr>
            </a:outerShdw>
            <a:reflection blurRad="6350" stA="50000" endA="300" endPos="90000" dist="50800" dir="5400000" sy="-100000" algn="bl" rotWithShape="0"/>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rPr>
              <a:t>بیماری</a:t>
            </a:r>
            <a:r>
              <a:rPr lang="fa-IR"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rPr>
              <a:t> </a:t>
            </a:r>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rPr>
              <a:t>ALS</a:t>
            </a:r>
            <a:endParaRPr lang="fa-IR"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Mitra" pitchFamily="2" charset="-78"/>
            </a:endParaRPr>
          </a:p>
        </p:txBody>
      </p:sp>
      <p:sp>
        <p:nvSpPr>
          <p:cNvPr id="5" name="Rectangle 4"/>
          <p:cNvSpPr/>
          <p:nvPr/>
        </p:nvSpPr>
        <p:spPr>
          <a:xfrm>
            <a:off x="5643570" y="3286124"/>
            <a:ext cx="3278572" cy="584775"/>
          </a:xfrm>
          <a:prstGeom prst="rect">
            <a:avLst/>
          </a:prstGeom>
          <a:ln>
            <a:noFill/>
          </a:ln>
          <a:effectLst>
            <a:outerShdw blurRad="127000" dist="38100" dir="2700000" algn="ctr">
              <a:srgbClr val="000000">
                <a:alpha val="45000"/>
              </a:srgbClr>
            </a:outerShdw>
            <a:reflection blurRad="6350" stA="50000" endA="300" endPos="90000" dist="508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p:spPr>
        <p:txBody>
          <a:bodyPr wrap="square">
            <a:spAutoFit/>
          </a:bodyPr>
          <a:lstStyle/>
          <a:p>
            <a:pPr algn="ctr"/>
            <a:r>
              <a:rPr lang="fa-IR" sz="3200" dirty="0" smtClean="0">
                <a:solidFill>
                  <a:srgbClr val="92D050"/>
                </a:solidFill>
                <a:latin typeface="IranNastaliq" pitchFamily="18" charset="0"/>
                <a:cs typeface="IranNastaliq" pitchFamily="18" charset="0"/>
              </a:rPr>
              <a:t>گردآورنده : محمدرضا جلیل فر</a:t>
            </a:r>
            <a:endParaRPr lang="fa-IR" sz="3200" dirty="0">
              <a:solidFill>
                <a:srgbClr val="92D050"/>
              </a:solidFill>
              <a:latin typeface="IranNastaliq" pitchFamily="18" charset="0"/>
              <a:cs typeface="IranNastaliq" pitchFamily="18" charset="0"/>
            </a:endParaRPr>
          </a:p>
        </p:txBody>
      </p:sp>
      <p:sp>
        <p:nvSpPr>
          <p:cNvPr id="6" name="Rectangle 5"/>
          <p:cNvSpPr/>
          <p:nvPr/>
        </p:nvSpPr>
        <p:spPr>
          <a:xfrm>
            <a:off x="4286248" y="4214818"/>
            <a:ext cx="2635630" cy="584775"/>
          </a:xfrm>
          <a:prstGeom prst="rect">
            <a:avLst/>
          </a:prstGeom>
          <a:solidFill>
            <a:schemeClr val="accent4">
              <a:lumMod val="50000"/>
            </a:schemeClr>
          </a:solidFill>
          <a:ln>
            <a:noFill/>
          </a:ln>
          <a:effectLst>
            <a:outerShdw blurRad="127000" dist="38100" dir="2700000" algn="ctr">
              <a:srgbClr val="000000">
                <a:alpha val="45000"/>
              </a:srgbClr>
            </a:outerShdw>
            <a:reflection blurRad="6350" stA="50000" endA="300" endPos="55500" dist="101600" dir="5400000" sy="-100000" algn="bl" rotWithShape="0"/>
          </a:effectLst>
          <a:scene3d>
            <a:camera prst="perspectiveFront" fov="2700000">
              <a:rot lat="20376000" lon="1938000" rev="20112001"/>
            </a:camera>
            <a:lightRig rig="soft" dir="t">
              <a:rot lat="0" lon="0" rev="0"/>
            </a:lightRig>
          </a:scene3d>
          <a:sp3d prstMaterial="translucentPowder">
            <a:bevelT w="203200" h="50800" prst="coolSlant"/>
          </a:sp3d>
        </p:spPr>
        <p:txBody>
          <a:bodyPr wrap="square">
            <a:spAutoFit/>
          </a:bodyPr>
          <a:lstStyle/>
          <a:p>
            <a:pPr algn="ctr"/>
            <a:r>
              <a:rPr lang="fa-IR" sz="3200" dirty="0" smtClean="0">
                <a:solidFill>
                  <a:srgbClr val="92D050"/>
                </a:solidFill>
                <a:latin typeface="IranNastaliq" pitchFamily="18" charset="0"/>
                <a:cs typeface="IranNastaliq" pitchFamily="18" charset="0"/>
              </a:rPr>
              <a:t>نام درس : پرورشی</a:t>
            </a:r>
            <a:endParaRPr lang="fa-IR" sz="3200" dirty="0">
              <a:solidFill>
                <a:srgbClr val="92D050"/>
              </a:solidFill>
              <a:latin typeface="IranNastaliq" pitchFamily="18" charset="0"/>
              <a:cs typeface="IranNastaliq" pitchFamily="18" charset="0"/>
            </a:endParaRPr>
          </a:p>
        </p:txBody>
      </p:sp>
      <p:sp>
        <p:nvSpPr>
          <p:cNvPr id="7" name="Rectangle 6"/>
          <p:cNvSpPr/>
          <p:nvPr/>
        </p:nvSpPr>
        <p:spPr>
          <a:xfrm>
            <a:off x="2500298" y="5000636"/>
            <a:ext cx="2421316" cy="584775"/>
          </a:xfrm>
          <a:prstGeom prst="rect">
            <a:avLst/>
          </a:prstGeom>
          <a:solidFill>
            <a:srgbClr val="002060"/>
          </a:solidFill>
          <a:ln>
            <a:noFill/>
          </a:ln>
          <a:effectLst>
            <a:outerShdw blurRad="127000" dist="38100" dir="2700000" algn="ctr">
              <a:srgbClr val="000000">
                <a:alpha val="45000"/>
              </a:srgbClr>
            </a:outerShdw>
            <a:reflection blurRad="6350" stA="50000" endA="300" endPos="55500" dist="508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p:spPr>
        <p:txBody>
          <a:bodyPr wrap="square">
            <a:spAutoFit/>
          </a:bodyPr>
          <a:lstStyle/>
          <a:p>
            <a:pPr algn="ctr"/>
            <a:r>
              <a:rPr lang="fa-IR" sz="3200" dirty="0" smtClean="0">
                <a:solidFill>
                  <a:srgbClr val="92D050"/>
                </a:solidFill>
                <a:latin typeface="IranNastaliq" pitchFamily="18" charset="0"/>
                <a:cs typeface="IranNastaliq" pitchFamily="18" charset="0"/>
              </a:rPr>
              <a:t>نام دبیر : آقای  عبدی </a:t>
            </a:r>
            <a:endParaRPr lang="fa-IR" sz="3200" dirty="0">
              <a:solidFill>
                <a:srgbClr val="92D050"/>
              </a:solidFill>
              <a:latin typeface="IranNastaliq" pitchFamily="18" charset="0"/>
              <a:cs typeface="IranNastaliq" pitchFamily="18" charset="0"/>
            </a:endParaRPr>
          </a:p>
        </p:txBody>
      </p:sp>
      <p:sp>
        <p:nvSpPr>
          <p:cNvPr id="8" name="Rectangle 7"/>
          <p:cNvSpPr/>
          <p:nvPr/>
        </p:nvSpPr>
        <p:spPr>
          <a:xfrm>
            <a:off x="1142976" y="5857892"/>
            <a:ext cx="1714512" cy="584775"/>
          </a:xfrm>
          <a:prstGeom prst="rect">
            <a:avLst/>
          </a:prstGeom>
          <a:solidFill>
            <a:srgbClr val="C00000"/>
          </a:solidFill>
          <a:ln>
            <a:noFill/>
          </a:ln>
          <a:effectLst>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p:spPr>
        <p:txBody>
          <a:bodyPr wrap="square">
            <a:spAutoFit/>
          </a:bodyPr>
          <a:lstStyle/>
          <a:p>
            <a:pPr algn="ctr"/>
            <a:r>
              <a:rPr lang="fa-IR" sz="3200" dirty="0" smtClean="0">
                <a:solidFill>
                  <a:srgbClr val="92D050"/>
                </a:solidFill>
                <a:latin typeface="IranNastaliq" pitchFamily="18" charset="0"/>
                <a:cs typeface="IranNastaliq" pitchFamily="18" charset="0"/>
              </a:rPr>
              <a:t>نام کلاس :    103</a:t>
            </a:r>
            <a:endParaRPr lang="fa-IR" sz="3200" dirty="0">
              <a:solidFill>
                <a:srgbClr val="92D050"/>
              </a:solidFill>
              <a:latin typeface="IranNastaliq" pitchFamily="18" charset="0"/>
              <a:cs typeface="IranNastaliq" pitchFamily="18" charset="0"/>
            </a:endParaRPr>
          </a:p>
        </p:txBody>
      </p:sp>
      <p:sp>
        <p:nvSpPr>
          <p:cNvPr id="9" name="Rectangle 8"/>
          <p:cNvSpPr/>
          <p:nvPr/>
        </p:nvSpPr>
        <p:spPr>
          <a:xfrm>
            <a:off x="6072198" y="6000768"/>
            <a:ext cx="1357322" cy="584775"/>
          </a:xfrm>
          <a:prstGeom prst="rect">
            <a:avLst/>
          </a:prstGeom>
          <a:solidFill>
            <a:srgbClr val="7030A0"/>
          </a:solidFill>
          <a:ln>
            <a:noFill/>
          </a:ln>
          <a:effectLst>
            <a:outerShdw blurRad="127000" dist="38100" dir="2700000" algn="ctr">
              <a:srgbClr val="000000">
                <a:alpha val="45000"/>
              </a:srgbClr>
            </a:outerShdw>
            <a:reflection blurRad="6350" stA="50000" endA="300" endPos="55000" dir="5400000" sy="-100000" algn="bl" rotWithShape="0"/>
          </a:effectLst>
          <a:scene3d>
            <a:camera prst="perspectiveFront" fov="2700000">
              <a:rot lat="20376000" lon="1938000" rev="20112001"/>
            </a:camera>
            <a:lightRig rig="soft" dir="t">
              <a:rot lat="0" lon="0" rev="0"/>
            </a:lightRig>
          </a:scene3d>
          <a:sp3d prstMaterial="translucentPowder">
            <a:bevelT w="203200" h="50800"/>
          </a:sp3d>
        </p:spPr>
        <p:txBody>
          <a:bodyPr wrap="square">
            <a:spAutoFit/>
          </a:bodyPr>
          <a:lstStyle/>
          <a:p>
            <a:pPr algn="ctr"/>
            <a:r>
              <a:rPr lang="fa-IR" sz="3200" dirty="0" smtClean="0">
                <a:solidFill>
                  <a:srgbClr val="92D050"/>
                </a:solidFill>
                <a:latin typeface="IranNastaliq" pitchFamily="18" charset="0"/>
                <a:cs typeface="IranNastaliq" pitchFamily="18" charset="0"/>
              </a:rPr>
              <a:t>1393-1394</a:t>
            </a:r>
            <a:endParaRPr lang="fa-IR" sz="3200" dirty="0">
              <a:solidFill>
                <a:srgbClr val="92D050"/>
              </a:solidFill>
              <a:latin typeface="IranNastaliq" pitchFamily="18" charset="0"/>
              <a:cs typeface="IranNastaliq" pitchFamily="18"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bg/>
                                          </p:spTgt>
                                        </p:tgtEl>
                                        <p:attrNameLst>
                                          <p:attrName>style.visibility</p:attrName>
                                        </p:attrNameLst>
                                      </p:cBhvr>
                                      <p:to>
                                        <p:strVal val="visible"/>
                                      </p:to>
                                    </p:set>
                                    <p:animEffect transition="in" filter="fade">
                                      <p:cBhvr>
                                        <p:cTn id="17" dur="2000"/>
                                        <p:tgtEl>
                                          <p:spTgt spid="6">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Effect transition="in" filter="fade">
                                      <p:cBhvr>
                                        <p:cTn id="27" dur="2000"/>
                                        <p:tgtEl>
                                          <p:spTgt spid="7">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fade">
                                      <p:cBhvr>
                                        <p:cTn id="32" dur="20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fade">
                                      <p:cBhvr>
                                        <p:cTn id="37" dur="20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2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bg/>
                                          </p:spTgt>
                                        </p:tgtEl>
                                        <p:attrNameLst>
                                          <p:attrName>style.visibility</p:attrName>
                                        </p:attrNameLst>
                                      </p:cBhvr>
                                      <p:to>
                                        <p:strVal val="visible"/>
                                      </p:to>
                                    </p:set>
                                    <p:animEffect transition="in" filter="fade">
                                      <p:cBhvr>
                                        <p:cTn id="47" dur="2000"/>
                                        <p:tgtEl>
                                          <p:spTgt spid="9">
                                            <p:bg/>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xEl>
                                              <p:pRg st="0" end="0"/>
                                            </p:txEl>
                                          </p:spTgt>
                                        </p:tgtEl>
                                        <p:attrNameLst>
                                          <p:attrName>style.visibility</p:attrName>
                                        </p:attrNameLst>
                                      </p:cBhvr>
                                      <p:to>
                                        <p:strVal val="visible"/>
                                      </p:to>
                                    </p:set>
                                    <p:animEffect transition="in" filter="fade">
                                      <p:cBhvr>
                                        <p:cTn id="52"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build="p"/>
      <p:bldP spid="6" grpId="0" build="p" animBg="1"/>
      <p:bldP spid="7" grpId="0" build="p" animBg="1"/>
      <p:bldP spid="8" grpId="0" build="p" animBg="1"/>
      <p:bldP spid="9"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306" y="142852"/>
            <a:ext cx="1857388" cy="642942"/>
          </a:xfrm>
          <a:solidFill>
            <a:schemeClr val="accent5">
              <a:lumMod val="50000"/>
            </a:schemeClr>
          </a:solidFill>
          <a:scene3d>
            <a:camera prst="orthographicFront"/>
            <a:lightRig rig="threePt" dir="t"/>
          </a:scene3d>
          <a:sp3d>
            <a:bevelT/>
          </a:sp3d>
        </p:spPr>
        <p:txBody>
          <a:bodyPr>
            <a:normAutofit/>
          </a:bodyPr>
          <a:lstStyle/>
          <a:p>
            <a:pPr algn="r"/>
            <a:r>
              <a:rPr lang="fa-IR" sz="2800" dirty="0" smtClean="0">
                <a:latin typeface="Arial Narrow" pitchFamily="34" charset="0"/>
                <a:cs typeface="B Nazanin" pitchFamily="2" charset="-78"/>
              </a:rPr>
              <a:t>فهرست</a:t>
            </a:r>
            <a:endParaRPr lang="fa-IR" sz="2800" dirty="0">
              <a:latin typeface="Arial Narrow" pitchFamily="34" charset="0"/>
              <a:cs typeface="B Nazanin" pitchFamily="2" charset="-78"/>
            </a:endParaRPr>
          </a:p>
        </p:txBody>
      </p:sp>
      <p:sp>
        <p:nvSpPr>
          <p:cNvPr id="4" name="Rectangle 3"/>
          <p:cNvSpPr/>
          <p:nvPr/>
        </p:nvSpPr>
        <p:spPr>
          <a:xfrm>
            <a:off x="142844" y="948690"/>
            <a:ext cx="8715436" cy="5909310"/>
          </a:xfrm>
          <a:prstGeom prst="rect">
            <a:avLst/>
          </a:prstGeom>
        </p:spPr>
        <p:txBody>
          <a:bodyPr wrap="square">
            <a:spAutoFit/>
          </a:bodyPr>
          <a:lstStyle/>
          <a:p>
            <a:r>
              <a:rPr lang="fa-IR" dirty="0" smtClean="0"/>
              <a:t>عنوان                                                                                                        صفحه  </a:t>
            </a:r>
          </a:p>
          <a:p>
            <a:endParaRPr lang="fa-IR" dirty="0" smtClean="0"/>
          </a:p>
          <a:p>
            <a:r>
              <a:rPr lang="fa-IR" dirty="0" smtClean="0"/>
              <a:t>مقدمه                                                                                                           1</a:t>
            </a:r>
          </a:p>
          <a:p>
            <a:endParaRPr lang="fa-IR" dirty="0" smtClean="0"/>
          </a:p>
          <a:p>
            <a:r>
              <a:rPr lang="en-US" dirty="0" smtClean="0"/>
              <a:t>ALS</a:t>
            </a:r>
            <a:r>
              <a:rPr lang="fa-IR" dirty="0" smtClean="0"/>
              <a:t>چیست ؟                                                                                                  2</a:t>
            </a:r>
          </a:p>
          <a:p>
            <a:endParaRPr lang="fa-IR" dirty="0" smtClean="0"/>
          </a:p>
          <a:p>
            <a:r>
              <a:rPr lang="fa-IR" dirty="0" smtClean="0"/>
              <a:t>نشانه های بیماری                                                                                           4</a:t>
            </a:r>
          </a:p>
          <a:p>
            <a:endParaRPr lang="fa-IR" dirty="0" smtClean="0"/>
          </a:p>
          <a:p>
            <a:r>
              <a:rPr lang="fa-IR" dirty="0" smtClean="0"/>
              <a:t>علت بیماری                                                                                                    5</a:t>
            </a:r>
          </a:p>
          <a:p>
            <a:endParaRPr lang="fa-IR" dirty="0" smtClean="0"/>
          </a:p>
          <a:p>
            <a:r>
              <a:rPr lang="fa-IR" dirty="0" smtClean="0"/>
              <a:t>دوره بیماری                                                                                                    6</a:t>
            </a:r>
          </a:p>
          <a:p>
            <a:endParaRPr lang="fa-IR" dirty="0" smtClean="0"/>
          </a:p>
          <a:p>
            <a:r>
              <a:rPr lang="fa-IR" dirty="0" smtClean="0"/>
              <a:t>پیش گیری و درمان                                                                                           7</a:t>
            </a:r>
          </a:p>
          <a:p>
            <a:endParaRPr lang="fa-IR" dirty="0" smtClean="0"/>
          </a:p>
          <a:p>
            <a:r>
              <a:rPr lang="fa-IR" dirty="0" smtClean="0"/>
              <a:t>چالش سطل یخ                                                                                              8</a:t>
            </a:r>
          </a:p>
          <a:p>
            <a:endParaRPr lang="fa-IR" dirty="0" smtClean="0"/>
          </a:p>
          <a:p>
            <a:r>
              <a:rPr lang="fa-IR" dirty="0" smtClean="0"/>
              <a:t>نتیجه گیری                                                                                                   10</a:t>
            </a:r>
          </a:p>
          <a:p>
            <a:endParaRPr lang="fa-IR" dirty="0" smtClean="0"/>
          </a:p>
          <a:p>
            <a:r>
              <a:rPr lang="fa-IR" dirty="0" smtClean="0"/>
              <a:t>پیوست                                                                                                        11</a:t>
            </a:r>
          </a:p>
          <a:p>
            <a:endParaRPr lang="fa-IR" dirty="0" smtClean="0"/>
          </a:p>
          <a:p>
            <a:r>
              <a:rPr lang="fa-IR" smtClean="0"/>
              <a:t>منابع                                                                                                           14</a:t>
            </a:r>
            <a:endParaRPr lang="fa-IR" dirty="0" smtClean="0"/>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00496" y="357166"/>
            <a:ext cx="1500198" cy="500066"/>
          </a:xfrm>
          <a:solidFill>
            <a:schemeClr val="accent5"/>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مقدمه</a:t>
            </a:r>
            <a:endParaRPr lang="fa-IR" dirty="0">
              <a:latin typeface="IranNastaliq" pitchFamily="18" charset="0"/>
              <a:cs typeface="IranNastaliq" pitchFamily="18" charset="0"/>
            </a:endParaRPr>
          </a:p>
        </p:txBody>
      </p:sp>
      <p:sp>
        <p:nvSpPr>
          <p:cNvPr id="6" name="Rectangle 5"/>
          <p:cNvSpPr/>
          <p:nvPr/>
        </p:nvSpPr>
        <p:spPr>
          <a:xfrm>
            <a:off x="0" y="1357298"/>
            <a:ext cx="9144000" cy="5940088"/>
          </a:xfrm>
          <a:prstGeom prst="rect">
            <a:avLst/>
          </a:prstGeom>
        </p:spPr>
        <p:txBody>
          <a:bodyPr wrap="square">
            <a:spAutoFit/>
          </a:bodyPr>
          <a:lstStyle/>
          <a:p>
            <a:r>
              <a:rPr lang="fa-IR" sz="2400" dirty="0" smtClean="0">
                <a:cs typeface="B Nazanin" pitchFamily="2" charset="-78"/>
              </a:rPr>
              <a:t>اسم بعضی بیماری‌ها خیلی ساده و مختصر است و وقتی اسم آنها را می‌شنویم، شاید فکر کنیم خود بیماری هم به همان اندازه ساده و کم‌اهمیت است؛ </a:t>
            </a:r>
          </a:p>
          <a:p>
            <a:endParaRPr lang="fa-IR" sz="2400" dirty="0" smtClean="0">
              <a:cs typeface="B Nazanin" pitchFamily="2" charset="-78"/>
            </a:endParaRPr>
          </a:p>
          <a:p>
            <a:r>
              <a:rPr lang="fa-IR" sz="2400" dirty="0" smtClean="0">
                <a:cs typeface="B Nazanin" pitchFamily="2" charset="-78"/>
              </a:rPr>
              <a:t>ولی خیلی‌ وقت‌ها هم این‌طور نیست، خیلی‌ وقت‌ها اسم‌های ساده و کوتاه، نشانه بیماری‌ مهم و جدی است. </a:t>
            </a:r>
          </a:p>
          <a:p>
            <a:r>
              <a:rPr lang="fa-IR" sz="2400" dirty="0" smtClean="0">
                <a:cs typeface="B Nazanin" pitchFamily="2" charset="-78"/>
              </a:rPr>
              <a:t>بیماری‌هایی که حتی ممکن است آن را به‌درستی نشناسیم و ندانیم چطور و چه زمانی ایجاد می‌شود.</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en-US" sz="2400" dirty="0" smtClean="0">
                <a:cs typeface="B Nazanin" pitchFamily="2" charset="-78"/>
              </a:rPr>
              <a:t>ALS </a:t>
            </a:r>
            <a:r>
              <a:rPr lang="fa-IR" sz="2400" dirty="0" smtClean="0">
                <a:cs typeface="B Nazanin" pitchFamily="2" charset="-78"/>
              </a:rPr>
              <a:t>یکی از همین بیماری هاست؛ اسمش کوتاه است، ولی خود بیماری خیلی جدی تر از این حرف هاست.</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بسیاری از افراد حتی اسم این بیماری را هم نشنیده اند و برای همین هیچ چیزی درباره دردسرهای بیماران و خانواده هایشان نمی دانند.</a:t>
            </a:r>
          </a:p>
          <a:p>
            <a:r>
              <a:rPr lang="fa-IR" sz="2400" dirty="0" smtClean="0">
                <a:cs typeface="B Nazanin" pitchFamily="2" charset="-78"/>
              </a:rPr>
              <a:t>ما می خواهیم به بحث در مورد این بیماری بپردازیم.</a:t>
            </a:r>
            <a:br>
              <a:rPr lang="fa-IR" sz="2400" dirty="0" smtClean="0">
                <a:cs typeface="B Nazanin" pitchFamily="2" charset="-78"/>
              </a:rPr>
            </a:br>
            <a:r>
              <a:rPr lang="fa-IR" sz="2200" dirty="0" smtClean="0">
                <a:cs typeface="B Nazanin" pitchFamily="2" charset="-78"/>
              </a:rPr>
              <a:t/>
            </a:r>
            <a:br>
              <a:rPr lang="fa-IR" sz="2200" dirty="0" smtClean="0">
                <a:cs typeface="B Nazanin" pitchFamily="2" charset="-78"/>
              </a:rPr>
            </a:br>
            <a:endParaRPr lang="fa-IR" sz="2200" dirty="0">
              <a:cs typeface="B Nazanin" pitchFamily="2" charset="-78"/>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57950" y="214290"/>
            <a:ext cx="2571768" cy="1023608"/>
          </a:xfrm>
          <a:solidFill>
            <a:srgbClr val="FFFF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a:bodyPr>
          <a:lstStyle/>
          <a:p>
            <a:pPr algn="r"/>
            <a:r>
              <a:rPr lang="en-US" sz="2800" dirty="0" smtClean="0">
                <a:solidFill>
                  <a:schemeClr val="accent2">
                    <a:lumMod val="75000"/>
                  </a:schemeClr>
                </a:solidFill>
                <a:cs typeface="B Nazanin" pitchFamily="2" charset="-78"/>
              </a:rPr>
              <a:t>ALS </a:t>
            </a:r>
            <a:r>
              <a:rPr lang="fa-IR" sz="2800" dirty="0" smtClean="0">
                <a:solidFill>
                  <a:schemeClr val="accent2">
                    <a:lumMod val="75000"/>
                  </a:schemeClr>
                </a:solidFill>
                <a:cs typeface="B Nazanin" pitchFamily="2" charset="-78"/>
              </a:rPr>
              <a:t>چیست ؟</a:t>
            </a:r>
            <a:endParaRPr lang="fa-IR" sz="2800" dirty="0">
              <a:solidFill>
                <a:schemeClr val="accent2">
                  <a:lumMod val="75000"/>
                </a:schemeClr>
              </a:solidFill>
              <a:cs typeface="B Nazanin" pitchFamily="2" charset="-78"/>
            </a:endParaRPr>
          </a:p>
        </p:txBody>
      </p:sp>
      <p:sp>
        <p:nvSpPr>
          <p:cNvPr id="9" name="Rectangle 8"/>
          <p:cNvSpPr/>
          <p:nvPr/>
        </p:nvSpPr>
        <p:spPr>
          <a:xfrm>
            <a:off x="0" y="2000240"/>
            <a:ext cx="9144000" cy="1938992"/>
          </a:xfrm>
          <a:prstGeom prst="rect">
            <a:avLst/>
          </a:prstGeom>
        </p:spPr>
        <p:txBody>
          <a:bodyPr wrap="square">
            <a:spAutoFit/>
          </a:bodyPr>
          <a:lstStyle/>
          <a:p>
            <a:r>
              <a:rPr lang="fa-IR" sz="2000" b="1" dirty="0" smtClean="0">
                <a:cs typeface="B Nazanin" pitchFamily="2" charset="-78"/>
              </a:rPr>
              <a:t>آميوتروفيك‌ لاترال‌ اسكلروز (</a:t>
            </a:r>
            <a:r>
              <a:rPr lang="en-US" sz="2000" b="1" dirty="0" smtClean="0">
                <a:cs typeface="B Nazanin" pitchFamily="2" charset="-78"/>
              </a:rPr>
              <a:t>ALS) </a:t>
            </a:r>
            <a:r>
              <a:rPr lang="fa-IR" sz="2000" b="1" dirty="0" smtClean="0">
                <a:cs typeface="B Nazanin" pitchFamily="2" charset="-78"/>
              </a:rPr>
              <a:t>عبارت‌ است‌ از تخريب‌ پيش‌ رونده‌ سلول‌هاي‌ طناب‌ نخاعي‌، كه‌ منجر به‌ از دست‌ رفتن‌ تدريجي‌ عملكرد عضلات‌ مي‌شود.</a:t>
            </a:r>
          </a:p>
          <a:p>
            <a:r>
              <a:rPr lang="fa-IR" sz="2000" b="1" dirty="0" smtClean="0">
                <a:cs typeface="B Nazanin" pitchFamily="2" charset="-78"/>
              </a:rPr>
              <a:t> اين‌ بيماري‌ مسري‌ يا سرطاني‌ نيست‌. علايم‌ اين‌ بيماري‌ ممكن‌ است‌ با علايمي‌ كه‌ در اثر بيماري‌ لايم‌ در دستگاه‌ عصبي‌ بروز مي‌كند اشتباه‌ شوند.</a:t>
            </a:r>
          </a:p>
          <a:p>
            <a:r>
              <a:rPr lang="fa-IR" sz="2000" b="1" dirty="0" smtClean="0">
                <a:cs typeface="B Nazanin" pitchFamily="2" charset="-78"/>
              </a:rPr>
              <a:t> در بيماري‌ </a:t>
            </a:r>
            <a:r>
              <a:rPr lang="en-US" sz="2000" b="1" dirty="0" smtClean="0">
                <a:cs typeface="B Nazanin" pitchFamily="2" charset="-78"/>
              </a:rPr>
              <a:t>ALS ، </a:t>
            </a:r>
            <a:r>
              <a:rPr lang="fa-IR" sz="2000" b="1" dirty="0" smtClean="0">
                <a:cs typeface="B Nazanin" pitchFamily="2" charset="-78"/>
              </a:rPr>
              <a:t>دستگاه‌ عصبي‌ مركزي‌ و عضلات‌، به‌ خصوص‌ عضلات‌ دست‌، ساعد، پا، سر و گردن‌ درگير مي‌شوند.</a:t>
            </a:r>
            <a:endParaRPr lang="fa-IR" sz="2000" dirty="0">
              <a:cs typeface="B Nazanin" pitchFamily="2" charset="-78"/>
            </a:endParaRPr>
          </a:p>
        </p:txBody>
      </p:sp>
      <p:sp>
        <p:nvSpPr>
          <p:cNvPr id="11" name="Rectangle 10"/>
          <p:cNvSpPr/>
          <p:nvPr/>
        </p:nvSpPr>
        <p:spPr>
          <a:xfrm>
            <a:off x="500034" y="4000504"/>
            <a:ext cx="8501122" cy="2677656"/>
          </a:xfrm>
          <a:prstGeom prst="rect">
            <a:avLst/>
          </a:prstGeom>
        </p:spPr>
        <p:txBody>
          <a:bodyPr wrap="square">
            <a:spAutoFit/>
          </a:bodyPr>
          <a:lstStyle/>
          <a:p>
            <a:r>
              <a:rPr lang="fa-IR" sz="2400" dirty="0" smtClean="0">
                <a:cs typeface="B Nazanin" pitchFamily="2" charset="-78"/>
              </a:rPr>
              <a:t>این بیماری در سلسله اعصاب رابط بین مغز و ماهیچه ها که سلول های این عصب ها را به تدریج از کار می اندازند و علائم مغزی را به ماهیچه ها نمی رسانند.</a:t>
            </a:r>
          </a:p>
          <a:p>
            <a:r>
              <a:rPr lang="fa-IR" sz="2400" dirty="0" smtClean="0">
                <a:cs typeface="B Nazanin" pitchFamily="2" charset="-78"/>
              </a:rPr>
              <a:t> بدین ترتیب ماهیچه ها که ایجاد کننده حرکت در بدن می باشند، به تدریج لاغر تر و کم قدرت تر می شوند؛ کارآئی شان پیوسته کمتر و کمتر گشته و سرانجام به کلی از بین می رود.</a:t>
            </a:r>
          </a:p>
          <a:p>
            <a:r>
              <a:rPr lang="fa-IR" sz="2400" dirty="0" smtClean="0"/>
              <a:t/>
            </a:r>
            <a:br>
              <a:rPr lang="fa-IR" sz="2400" dirty="0" smtClean="0"/>
            </a:br>
            <a:endParaRPr lang="fa-IR" sz="2400" dirty="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785794"/>
            <a:ext cx="9144000" cy="3970318"/>
          </a:xfrm>
          <a:prstGeom prst="rect">
            <a:avLst/>
          </a:prstGeom>
        </p:spPr>
        <p:txBody>
          <a:bodyPr wrap="square">
            <a:spAutoFit/>
          </a:bodyPr>
          <a:lstStyle/>
          <a:p>
            <a:r>
              <a:rPr lang="fa-IR" dirty="0" smtClean="0"/>
              <a:t>بیماری </a:t>
            </a:r>
            <a:r>
              <a:rPr lang="fa-IR" b="1" dirty="0" smtClean="0"/>
              <a:t>اسکلروز جانبی آمیوتروفیک</a:t>
            </a:r>
            <a:r>
              <a:rPr lang="fa-IR" dirty="0" smtClean="0"/>
              <a:t> (به انگلیسی: Amyotrophic lateral sclerosis) </a:t>
            </a:r>
          </a:p>
          <a:p>
            <a:r>
              <a:rPr lang="fa-IR" dirty="0" smtClean="0"/>
              <a:t>(به صورت مخفف: ALS) یا </a:t>
            </a:r>
            <a:r>
              <a:rPr lang="fa-IR" b="1" dirty="0" smtClean="0"/>
              <a:t>بیماری لو گهریگ</a:t>
            </a:r>
            <a:r>
              <a:rPr lang="fa-IR" dirty="0" smtClean="0"/>
              <a:t> (به انگلیسی: Lou Gehrig's Disease) یک بیماری نورون‌های حرکتی یا (MND یا Motor Neuron Disease)است که موجب تخریب پیشرونده و غیرقابل ترمیم در دستگاه عصبی مرکزی (مغز و نخاع) و دستگاه عصبی محیطی می‌شود. اسکلروز جانبی آمیوتروفیک </a:t>
            </a:r>
            <a:r>
              <a:rPr lang="fa-IR" b="1" dirty="0" smtClean="0"/>
              <a:t>شایعترین</a:t>
            </a:r>
            <a:r>
              <a:rPr lang="fa-IR" dirty="0" smtClean="0"/>
              <a:t> بیماری نورون‌های حرکتی (MND) می‌باشد. </a:t>
            </a:r>
          </a:p>
          <a:p>
            <a:endParaRPr lang="fa-IR" dirty="0" smtClean="0"/>
          </a:p>
          <a:p>
            <a:r>
              <a:rPr lang="fa-IR" dirty="0" smtClean="0"/>
              <a:t>بنابراین این بیماری هم علایم نورون محرکه فوقانی و هم نشانه‌های نورون محرکه تحتانی را ایجاد می‌کند. در حقیقت در ALS نشانه‌های فلج مرکزی و محیطی تواماً ایجاد می‌شود.</a:t>
            </a:r>
          </a:p>
          <a:p>
            <a:endParaRPr lang="fa-IR" dirty="0" smtClean="0"/>
          </a:p>
          <a:p>
            <a:r>
              <a:rPr lang="fa-IR" dirty="0" smtClean="0"/>
              <a:t>این بیماری منجر به از دست رفتن تدریجی عملکرد عضلات (به ویژه عضلات مخطط) می‌گردد و با تضعیف ماهیچه‌ها بتدریج فرد به فلج عمومی مبتلا می‌شود. به طوری که توانایی هرگونه حرکتی از شخص سلب خواهد شد. </a:t>
            </a:r>
          </a:p>
          <a:p>
            <a:r>
              <a:rPr lang="fa-IR" dirty="0" smtClean="0"/>
              <a:t>معمولاً مبتلایان به این بیماری مدت زمان زیادی زنده نمی‌مانند.</a:t>
            </a:r>
          </a:p>
          <a:p>
            <a:r>
              <a:rPr lang="fa-IR" dirty="0" smtClean="0"/>
              <a:t> </a:t>
            </a:r>
            <a:endParaRPr lang="fa-IR"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786446" y="214290"/>
            <a:ext cx="3143272" cy="714380"/>
          </a:xfrm>
          <a:solidFill>
            <a:srgbClr val="92D050"/>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نشانه های این بیماری   عبارتند از :</a:t>
            </a:r>
            <a:endParaRPr lang="fa-IR" dirty="0">
              <a:latin typeface="IranNastaliq" pitchFamily="18" charset="0"/>
              <a:cs typeface="IranNastaliq" pitchFamily="18" charset="0"/>
            </a:endParaRPr>
          </a:p>
        </p:txBody>
      </p:sp>
      <p:sp>
        <p:nvSpPr>
          <p:cNvPr id="4" name="Rectangle 3"/>
          <p:cNvSpPr/>
          <p:nvPr/>
        </p:nvSpPr>
        <p:spPr>
          <a:xfrm>
            <a:off x="0" y="1443841"/>
            <a:ext cx="9144000" cy="4801314"/>
          </a:xfrm>
          <a:prstGeom prst="rect">
            <a:avLst/>
          </a:prstGeom>
        </p:spPr>
        <p:txBody>
          <a:bodyPr wrap="square">
            <a:spAutoFit/>
          </a:bodyPr>
          <a:lstStyle/>
          <a:p>
            <a:r>
              <a:rPr lang="fa-IR" dirty="0" smtClean="0"/>
              <a:t>ـ ضعف و تحلیل رفتن ماهیچه‌ها در ناحیه دست و پا، ماهیچه‌های تنفسی و گلو و زبان. این ضعف معمولا از دست و پا شروع می‌شود و با گذشت زمان بدتر و بدتر می‌شود.</a:t>
            </a:r>
          </a:p>
          <a:p>
            <a:endParaRPr lang="fa-IR" dirty="0" smtClean="0"/>
          </a:p>
          <a:p>
            <a:endParaRPr lang="fa-IR" dirty="0" smtClean="0"/>
          </a:p>
          <a:p>
            <a:r>
              <a:rPr lang="fa-IR" dirty="0" smtClean="0"/>
              <a:t>ـ انقباض، گرفتگی و کوفتگی ماهیچه‌ای در کنار خستگی زودهنگام ماهیچه‌ها</a:t>
            </a:r>
          </a:p>
          <a:p>
            <a:endParaRPr lang="fa-IR" dirty="0" smtClean="0"/>
          </a:p>
          <a:p>
            <a:r>
              <a:rPr lang="fa-IR" dirty="0" smtClean="0"/>
              <a:t>ـ تکلم با سرعت کم چنان که رفته‌رفته درکش برای دیگران سخت و سخت تر می‌شود.</a:t>
            </a:r>
          </a:p>
          <a:p>
            <a:endParaRPr lang="fa-IR" dirty="0" smtClean="0"/>
          </a:p>
          <a:p>
            <a:r>
              <a:rPr lang="fa-IR" dirty="0" smtClean="0"/>
              <a:t>ـ دشواری در تنفس و بلع تا جایی که ممکن است به بروز حالات خفگی بینجامد.</a:t>
            </a:r>
          </a:p>
          <a:p>
            <a:endParaRPr lang="fa-IR" dirty="0" smtClean="0"/>
          </a:p>
          <a:p>
            <a:r>
              <a:rPr lang="fa-IR" b="1" dirty="0" smtClean="0">
                <a:cs typeface="B Nazanin" pitchFamily="2" charset="-78"/>
              </a:rPr>
              <a:t>-كاهش‌ وزن‌ بدون‌ توجيه‌ </a:t>
            </a:r>
          </a:p>
          <a:p>
            <a:r>
              <a:rPr lang="fa-IR" b="1" dirty="0" smtClean="0">
                <a:cs typeface="B Nazanin" pitchFamily="2" charset="-78"/>
              </a:rPr>
              <a:t/>
            </a:r>
            <a:br>
              <a:rPr lang="fa-IR" b="1" dirty="0" smtClean="0">
                <a:cs typeface="B Nazanin" pitchFamily="2" charset="-78"/>
              </a:rPr>
            </a:br>
            <a:r>
              <a:rPr lang="fa-IR" b="1" dirty="0" smtClean="0">
                <a:cs typeface="B Nazanin" pitchFamily="2" charset="-78"/>
              </a:rPr>
              <a:t>-خورده‌ خورده‌ و نامفهوم‌ صحبت‌ كردن‌ </a:t>
            </a:r>
            <a:br>
              <a:rPr lang="fa-IR" b="1" dirty="0" smtClean="0">
                <a:cs typeface="B Nazanin" pitchFamily="2" charset="-78"/>
              </a:rPr>
            </a:br>
            <a:endParaRPr lang="fa-IR" dirty="0" smtClean="0">
              <a:cs typeface="B Nazanin" pitchFamily="2" charset="-78"/>
            </a:endParaRPr>
          </a:p>
          <a:p>
            <a:r>
              <a:rPr lang="fa-IR" dirty="0" smtClean="0"/>
              <a:t>ـ خندیدن یا گریستن بی اراده، ناگهانی و لاینقطع</a:t>
            </a:r>
          </a:p>
          <a:p>
            <a:endParaRPr lang="fa-IR" dirty="0" smtClean="0"/>
          </a:p>
          <a:p>
            <a:r>
              <a:rPr lang="fa-IR" dirty="0" smtClean="0"/>
              <a:t>ـ تغییر شیوه راه رفتن و در نهایت از دست دادن توانایی راه رفتن</a:t>
            </a:r>
            <a:endParaRPr lang="fa-IR"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86116" y="357166"/>
            <a:ext cx="2214578" cy="642942"/>
          </a:xfrm>
          <a:solidFill>
            <a:srgbClr val="002060"/>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علت  بیماری</a:t>
            </a:r>
            <a:endParaRPr lang="fa-IR" dirty="0">
              <a:latin typeface="IranNastaliq" pitchFamily="18" charset="0"/>
              <a:cs typeface="IranNastaliq" pitchFamily="18" charset="0"/>
            </a:endParaRPr>
          </a:p>
        </p:txBody>
      </p:sp>
      <p:sp>
        <p:nvSpPr>
          <p:cNvPr id="4" name="Rectangle 3"/>
          <p:cNvSpPr/>
          <p:nvPr/>
        </p:nvSpPr>
        <p:spPr>
          <a:xfrm>
            <a:off x="500034" y="1857364"/>
            <a:ext cx="8358246" cy="3693319"/>
          </a:xfrm>
          <a:prstGeom prst="rect">
            <a:avLst/>
          </a:prstGeom>
        </p:spPr>
        <p:txBody>
          <a:bodyPr wrap="square">
            <a:spAutoFit/>
          </a:bodyPr>
          <a:lstStyle/>
          <a:p>
            <a:r>
              <a:rPr lang="fa-IR" dirty="0" smtClean="0"/>
              <a:t>اگر چه علت بیماری </a:t>
            </a:r>
            <a:r>
              <a:rPr lang="en-US" dirty="0" smtClean="0"/>
              <a:t>ALS </a:t>
            </a:r>
            <a:r>
              <a:rPr lang="fa-IR" dirty="0" smtClean="0"/>
              <a:t>ناشناخته است اما توارث در ابتلا به این بیماری 5 تا 10 درصد نقش ایفا می کند.</a:t>
            </a:r>
          </a:p>
          <a:p>
            <a:r>
              <a:rPr lang="fa-IR" dirty="0" smtClean="0"/>
              <a:t> محققان بر این باورند که نقص در آنزیم های محافظتی نیز می تواند در ابتلا به بیماری </a:t>
            </a:r>
            <a:r>
              <a:rPr lang="en-US" dirty="0" smtClean="0"/>
              <a:t>ALS </a:t>
            </a:r>
            <a:r>
              <a:rPr lang="fa-IR" dirty="0" smtClean="0"/>
              <a:t>تاثیر داشته باشد.</a:t>
            </a:r>
          </a:p>
          <a:p>
            <a:r>
              <a:rPr lang="fa-IR" dirty="0" smtClean="0"/>
              <a:t> همچنین وجود مواد سمی در محیط نیز ممکن است بتواند یک فاکتور تاثیر گذار در ابتلا به این بیماری باشد.</a:t>
            </a:r>
          </a:p>
          <a:p>
            <a:r>
              <a:rPr lang="fa-IR" dirty="0" smtClean="0"/>
              <a:t>برخی از شواهد نشان می دهد که قرار گرفتن در معرض فلزات سنگین، پوست حیوانات و یا کودهای شیمیایی می توانند باعث شروع این بیماری شوند.</a:t>
            </a:r>
          </a:p>
          <a:p>
            <a:r>
              <a:rPr lang="fa-IR" dirty="0" smtClean="0"/>
              <a:t> البته این فرضیه تا به حال اثبات نشده است.</a:t>
            </a:r>
          </a:p>
          <a:p>
            <a:r>
              <a:rPr lang="fa-IR" dirty="0" smtClean="0"/>
              <a:t> علاوه بر این عفونت های ویروسی و آسیب های شدید بدنی نیز ممکن است در بروز این بیماری دخیل باشند. </a:t>
            </a:r>
          </a:p>
          <a:p>
            <a:r>
              <a:rPr lang="fa-IR" dirty="0" smtClean="0"/>
              <a:t>تئوری های دیگری نیز برای علت بروز این بیماری وجود دارند که در حال حاضر صرفا یک فرضیه بوده و اثبات نشده اند.</a:t>
            </a:r>
            <a:endParaRPr lang="fa-IR"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29388" y="357166"/>
            <a:ext cx="2357454" cy="714380"/>
          </a:xfrm>
          <a:solidFill>
            <a:schemeClr val="tx1"/>
          </a:solidFill>
          <a:effectLst>
            <a:outerShdw blurRad="50800" dist="38100" dir="16200000" rotWithShape="0">
              <a:prstClr val="black">
                <a:alpha val="40000"/>
              </a:prstClr>
            </a:outerShdw>
          </a:effectLst>
          <a:scene3d>
            <a:camera prst="orthographicFront"/>
            <a:lightRig rig="threePt" dir="t"/>
          </a:scene3d>
          <a:sp3d>
            <a:bevelT/>
          </a:sp3d>
        </p:spPr>
        <p:txBody>
          <a:bodyPr>
            <a:normAutofit fontScale="90000"/>
          </a:bodyPr>
          <a:lstStyle/>
          <a:p>
            <a:pPr algn="r"/>
            <a:r>
              <a:rPr lang="fa-IR" dirty="0" smtClean="0">
                <a:latin typeface="IranNastaliq" pitchFamily="18" charset="0"/>
                <a:cs typeface="IranNastaliq" pitchFamily="18" charset="0"/>
              </a:rPr>
              <a:t>دوره این بیماری  :</a:t>
            </a:r>
            <a:endParaRPr lang="fa-IR" dirty="0">
              <a:latin typeface="IranNastaliq" pitchFamily="18" charset="0"/>
              <a:cs typeface="IranNastaliq" pitchFamily="18" charset="0"/>
            </a:endParaRPr>
          </a:p>
        </p:txBody>
      </p:sp>
      <p:sp>
        <p:nvSpPr>
          <p:cNvPr id="4" name="Rectangle 3"/>
          <p:cNvSpPr/>
          <p:nvPr/>
        </p:nvSpPr>
        <p:spPr>
          <a:xfrm>
            <a:off x="214282" y="1571612"/>
            <a:ext cx="8501122" cy="4801314"/>
          </a:xfrm>
          <a:prstGeom prst="rect">
            <a:avLst/>
          </a:prstGeom>
        </p:spPr>
        <p:txBody>
          <a:bodyPr wrap="square">
            <a:spAutoFit/>
          </a:bodyPr>
          <a:lstStyle/>
          <a:p>
            <a:r>
              <a:rPr lang="fa-IR" dirty="0" smtClean="0"/>
              <a:t>افراد مبتلا به </a:t>
            </a:r>
            <a:r>
              <a:rPr lang="en-US" dirty="0" smtClean="0"/>
              <a:t>ALS </a:t>
            </a:r>
            <a:r>
              <a:rPr lang="fa-IR" dirty="0" smtClean="0"/>
              <a:t>به طور میانگین سه تا پنج سال پس از بروز علائم بیماری زنده می مانند، اما این قانون کلی درباره همه مبتلایان صادق نیست.</a:t>
            </a:r>
          </a:p>
          <a:p>
            <a:endParaRPr lang="fa-IR" dirty="0" smtClean="0"/>
          </a:p>
          <a:p>
            <a:r>
              <a:rPr lang="fa-IR" dirty="0" smtClean="0"/>
              <a:t> شواهد نشان می دهد برخی مبتلایان بیش از ۵ سال و حتی به مدت ۱۰ سال پس از بروز نخستین علائم نیز زنده مانده اند و سپس جان خود را از دست داده اند.</a:t>
            </a:r>
          </a:p>
          <a:p>
            <a:r>
              <a:rPr lang="fa-IR" dirty="0" smtClean="0"/>
              <a:t>علت مرگ بیشتر مبتلایان به </a:t>
            </a:r>
            <a:r>
              <a:rPr lang="en-US" dirty="0" smtClean="0"/>
              <a:t>ALS </a:t>
            </a:r>
            <a:r>
              <a:rPr lang="fa-IR" dirty="0" smtClean="0"/>
              <a:t>ناتوانی در تنفس یا عفونت ریه هاست.</a:t>
            </a:r>
          </a:p>
          <a:p>
            <a:endParaRPr lang="fa-IR" dirty="0" smtClean="0"/>
          </a:p>
          <a:p>
            <a:r>
              <a:rPr lang="fa-IR" dirty="0" smtClean="0"/>
              <a:t>۲۰ درصد این بیماران تا ۵ سال و ۱۰ درصد آن‌ها تا ۱۰ سال زنده خواهند ماند.</a:t>
            </a:r>
          </a:p>
          <a:p>
            <a:endParaRPr lang="fa-IR" dirty="0" smtClean="0"/>
          </a:p>
          <a:p>
            <a:r>
              <a:rPr lang="fa-IR" dirty="0" smtClean="0"/>
              <a:t> شاید جالب باشد​ بدانید یک استثنای عجیب بر قاعده سال های زندگی پس از ابتلا به </a:t>
            </a:r>
            <a:r>
              <a:rPr lang="en-US" dirty="0" smtClean="0"/>
              <a:t>ALS </a:t>
            </a:r>
            <a:r>
              <a:rPr lang="fa-IR" dirty="0" smtClean="0"/>
              <a:t>وجود دارد و در حال حاضر هم زنده است و اتفاقا جزو نوابع نادر در تاریخ علم بشر نیز به شمار می رود.</a:t>
            </a:r>
          </a:p>
          <a:p>
            <a:endParaRPr lang="fa-IR" dirty="0" smtClean="0"/>
          </a:p>
          <a:p>
            <a:r>
              <a:rPr lang="fa-IR" dirty="0" smtClean="0"/>
              <a:t>استیون </a:t>
            </a:r>
            <a:r>
              <a:rPr lang="fa-IR" dirty="0" smtClean="0"/>
              <a:t>هاوکینگ، فیزیکدان و کیهان شناس برجسته بریتانیایی، از سال ۱۹۶۳، یعنی از ۲۱ سالگی که نخستین علائم بیماری اش بروز کرده تا الان (چیزی حدود ۵۱ سال) با این بیماری زندگی می کند و هر چند تقریبا به لحاظ جسمانی کاملا ناتوان است، قوای ذهنی اش همچنان نبوغ آمیز به فعالیت ادامه می دهند</a:t>
            </a:r>
            <a:endParaRPr lang="fa-IR"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428</TotalTime>
  <Words>1435</Words>
  <Application>Microsoft Office PowerPoint</Application>
  <PresentationFormat>On-screen Show (4:3)</PresentationFormat>
  <Paragraphs>136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Verve</vt:lpstr>
      <vt:lpstr>PowerPoint Presentation</vt:lpstr>
      <vt:lpstr>بیماری ALS</vt:lpstr>
      <vt:lpstr>فهرست</vt:lpstr>
      <vt:lpstr>مقدمه</vt:lpstr>
      <vt:lpstr>ALS چیست ؟</vt:lpstr>
      <vt:lpstr>PowerPoint Presentation</vt:lpstr>
      <vt:lpstr>نشانه های این بیماری   عبارتند از :</vt:lpstr>
      <vt:lpstr>علت  بیماری</vt:lpstr>
      <vt:lpstr>دوره این بیماری  :</vt:lpstr>
      <vt:lpstr>پیش گیری   ودرمان </vt:lpstr>
      <vt:lpstr>ماجرای   سطل یخ چیست ؟</vt:lpstr>
      <vt:lpstr>PowerPoint Presentation</vt:lpstr>
      <vt:lpstr>نتیجه گیری</vt:lpstr>
      <vt:lpstr>پیوست </vt:lpstr>
      <vt:lpstr>PowerPoint Presentation</vt:lpstr>
      <vt:lpstr>PowerPoint Presentation</vt:lpstr>
      <vt:lpstr>منابع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بیماری ALS</dc:title>
  <dc:creator>RoseSystemCo</dc:creator>
  <cp:lastModifiedBy>D103</cp:lastModifiedBy>
  <cp:revision>44</cp:revision>
  <dcterms:created xsi:type="dcterms:W3CDTF">2014-11-13T10:23:07Z</dcterms:created>
  <dcterms:modified xsi:type="dcterms:W3CDTF">2014-11-18T07:28:21Z</dcterms:modified>
</cp:coreProperties>
</file>