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notesMasterIdLst>
    <p:notesMasterId r:id="rId16"/>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محمد سعید" initials="MSa" lastIdx="0" clrIdx="0">
    <p:extLst>
      <p:ext uri="{19B8F6BF-5375-455C-9EA6-DF929625EA0E}">
        <p15:presenceInfo xmlns:p15="http://schemas.microsoft.com/office/powerpoint/2012/main" userId="محمد سعید"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500" autoAdjust="0"/>
    <p:restoredTop sz="73433" autoAdjust="0"/>
  </p:normalViewPr>
  <p:slideViewPr>
    <p:cSldViewPr snapToGrid="0">
      <p:cViewPr>
        <p:scale>
          <a:sx n="50" d="100"/>
          <a:sy n="50" d="100"/>
        </p:scale>
        <p:origin x="-31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4BC8B69-1EE9-4B25-AC3F-5E1B7C6A8ECB}" type="datetimeFigureOut">
              <a:rPr lang="fa-IR" smtClean="0"/>
              <a:t>4/28/1435</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31AC50F2-BDBA-4388-8EE0-AC3639161151}" type="slidenum">
              <a:rPr lang="fa-IR" smtClean="0"/>
              <a:t>‹#›</a:t>
            </a:fld>
            <a:endParaRPr lang="fa-IR"/>
          </a:p>
        </p:txBody>
      </p:sp>
    </p:spTree>
    <p:extLst>
      <p:ext uri="{BB962C8B-B14F-4D97-AF65-F5344CB8AC3E}">
        <p14:creationId xmlns:p14="http://schemas.microsoft.com/office/powerpoint/2010/main" val="4058216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algn="l" rtl="0"/>
            <a:r>
              <a:rPr lang="en-US" b="1" dirty="0" smtClean="0"/>
              <a:t>Shield</a:t>
            </a:r>
            <a:r>
              <a:rPr lang="en-US" dirty="0" smtClean="0"/>
              <a:t>: </a:t>
            </a:r>
            <a:r>
              <a:rPr lang="en-US" dirty="0" smtClean="0"/>
              <a:t>a large piece of metal or leather that soldiers used in the past to protect themselves when fighting</a:t>
            </a:r>
          </a:p>
          <a:p>
            <a:pPr algn="l" rtl="0"/>
            <a:r>
              <a:rPr lang="en-US" b="1" dirty="0" smtClean="0"/>
              <a:t>Bulwark</a:t>
            </a:r>
            <a:r>
              <a:rPr lang="en-US" dirty="0" smtClean="0"/>
              <a:t>: a strong structure like a wall, built for </a:t>
            </a:r>
            <a:r>
              <a:rPr lang="en-US" dirty="0" err="1" smtClean="0"/>
              <a:t>defence</a:t>
            </a:r>
            <a:endParaRPr lang="en-US" dirty="0" smtClean="0"/>
          </a:p>
          <a:p>
            <a:pPr algn="l" rtl="0"/>
            <a:r>
              <a:rPr lang="en-US" b="1" dirty="0" smtClean="0"/>
              <a:t>Hurdle</a:t>
            </a:r>
            <a:r>
              <a:rPr lang="en-US" dirty="0" smtClean="0"/>
              <a:t> :a problem or difficulty that you must deal with before you can achieve something</a:t>
            </a:r>
            <a:endParaRPr lang="en-US" dirty="0" smtClean="0"/>
          </a:p>
          <a:p>
            <a:pPr algn="l" rtl="0"/>
            <a:r>
              <a:rPr lang="en-US" b="1" dirty="0" smtClean="0"/>
              <a:t>Impediment</a:t>
            </a:r>
            <a:r>
              <a:rPr lang="en-US" dirty="0" smtClean="0"/>
              <a:t>: a situation or event that makes it difficult or impossible for someone or something to succeed or make progress</a:t>
            </a:r>
          </a:p>
          <a:p>
            <a:pPr algn="l" rtl="0"/>
            <a:r>
              <a:rPr lang="en-US" b="1" dirty="0" smtClean="0"/>
              <a:t>Blockage</a:t>
            </a:r>
            <a:r>
              <a:rPr lang="en-US" dirty="0" smtClean="0"/>
              <a:t>: something that is stopping movement in a narrow place</a:t>
            </a:r>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3</a:t>
            </a:fld>
            <a:endParaRPr lang="fa-IR"/>
          </a:p>
        </p:txBody>
      </p:sp>
    </p:spTree>
    <p:extLst>
      <p:ext uri="{BB962C8B-B14F-4D97-AF65-F5344CB8AC3E}">
        <p14:creationId xmlns:p14="http://schemas.microsoft.com/office/powerpoint/2010/main" val="3722215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 awareness that something is not in order with one’s supposed knowledge gives rise to at least some measure of psychological stress</a:t>
            </a:r>
            <a:endParaRPr lang="fa-IR"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algn="l" rtl="0"/>
            <a:r>
              <a:rPr lang="en-US" b="1" dirty="0" smtClean="0"/>
              <a:t>Instinctively</a:t>
            </a:r>
            <a:r>
              <a:rPr lang="en-US" dirty="0" smtClean="0"/>
              <a:t>: based on instinct and not involving thought</a:t>
            </a:r>
          </a:p>
          <a:p>
            <a:pPr algn="l" rtl="0"/>
            <a:r>
              <a:rPr lang="en-US" b="1" dirty="0" smtClean="0"/>
              <a:t>Obscure</a:t>
            </a:r>
            <a:r>
              <a:rPr lang="en-US" dirty="0" smtClean="0"/>
              <a:t>: to prevent something from being seen or heard clearly</a:t>
            </a:r>
          </a:p>
          <a:p>
            <a:pPr algn="l" rtl="0"/>
            <a:r>
              <a:rPr lang="en-US" b="1" dirty="0" smtClean="0"/>
              <a:t>Crude</a:t>
            </a:r>
            <a:r>
              <a:rPr lang="en-US" dirty="0" smtClean="0"/>
              <a:t>: not developed to a high standard, or made with little skill</a:t>
            </a:r>
          </a:p>
          <a:p>
            <a:pPr algn="l" rtl="0"/>
            <a:r>
              <a:rPr lang="en-US" b="1" dirty="0" smtClean="0"/>
              <a:t>  </a:t>
            </a:r>
            <a:endParaRPr lang="fa-IR" b="1" dirty="0"/>
          </a:p>
        </p:txBody>
      </p:sp>
      <p:sp>
        <p:nvSpPr>
          <p:cNvPr id="4" name="Slide Number Placeholder 3"/>
          <p:cNvSpPr>
            <a:spLocks noGrp="1"/>
          </p:cNvSpPr>
          <p:nvPr>
            <p:ph type="sldNum" sz="quarter" idx="10"/>
          </p:nvPr>
        </p:nvSpPr>
        <p:spPr/>
        <p:txBody>
          <a:bodyPr/>
          <a:lstStyle/>
          <a:p>
            <a:fld id="{31AC50F2-BDBA-4388-8EE0-AC3639161151}" type="slidenum">
              <a:rPr lang="fa-IR" smtClean="0"/>
              <a:t>13</a:t>
            </a:fld>
            <a:endParaRPr lang="fa-IR"/>
          </a:p>
        </p:txBody>
      </p:sp>
    </p:spTree>
    <p:extLst>
      <p:ext uri="{BB962C8B-B14F-4D97-AF65-F5344CB8AC3E}">
        <p14:creationId xmlns:p14="http://schemas.microsoft.com/office/powerpoint/2010/main" val="1655391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algn="l" rtl="0"/>
            <a:r>
              <a:rPr lang="en-US" b="1" dirty="0" smtClean="0"/>
              <a:t>lay the foundation : </a:t>
            </a:r>
            <a:r>
              <a:rPr lang="en-US" b="0" dirty="0" smtClean="0"/>
              <a:t>provide the conditions that will make it possible for something to happen or be successful</a:t>
            </a:r>
          </a:p>
          <a:p>
            <a:pPr algn="l" rtl="0"/>
            <a:r>
              <a:rPr lang="en-US" b="1" dirty="0" smtClean="0"/>
              <a:t>Ensue</a:t>
            </a:r>
            <a:r>
              <a:rPr lang="en-US" b="0" dirty="0" smtClean="0"/>
              <a:t>:</a:t>
            </a:r>
            <a:r>
              <a:rPr lang="en-US" b="0" baseline="0" dirty="0" smtClean="0"/>
              <a:t> </a:t>
            </a:r>
            <a:r>
              <a:rPr lang="en-US" b="0" dirty="0" smtClean="0"/>
              <a:t>to happen after or as a result of something</a:t>
            </a:r>
          </a:p>
          <a:p>
            <a:pPr algn="l" rtl="0"/>
            <a:endParaRPr lang="fa-IR" b="0" dirty="0"/>
          </a:p>
        </p:txBody>
      </p:sp>
      <p:sp>
        <p:nvSpPr>
          <p:cNvPr id="4" name="Slide Number Placeholder 3"/>
          <p:cNvSpPr>
            <a:spLocks noGrp="1"/>
          </p:cNvSpPr>
          <p:nvPr>
            <p:ph type="sldNum" sz="quarter" idx="10"/>
          </p:nvPr>
        </p:nvSpPr>
        <p:spPr/>
        <p:txBody>
          <a:bodyPr/>
          <a:lstStyle/>
          <a:p>
            <a:fld id="{31AC50F2-BDBA-4388-8EE0-AC3639161151}" type="slidenum">
              <a:rPr lang="fa-IR" smtClean="0"/>
              <a:t>4</a:t>
            </a:fld>
            <a:endParaRPr lang="fa-IR"/>
          </a:p>
        </p:txBody>
      </p:sp>
    </p:spTree>
    <p:extLst>
      <p:ext uri="{BB962C8B-B14F-4D97-AF65-F5344CB8AC3E}">
        <p14:creationId xmlns:p14="http://schemas.microsoft.com/office/powerpoint/2010/main" val="4011525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Conceptual:</a:t>
            </a:r>
            <a:r>
              <a:rPr lang="en-US" b="1" baseline="0" dirty="0" smtClean="0"/>
              <a:t> </a:t>
            </a:r>
            <a:r>
              <a:rPr lang="en-US" b="0" baseline="0" dirty="0" smtClean="0"/>
              <a:t>dealing with ideas, or based on them</a:t>
            </a:r>
            <a:endParaRPr lang="en-US" b="0" dirty="0" smtClean="0">
              <a:solidFill>
                <a:schemeClr val="bg2">
                  <a:lumMod val="60000"/>
                  <a:lumOff val="40000"/>
                </a:schemeClr>
              </a:solidFill>
            </a:endParaRPr>
          </a:p>
          <a:p>
            <a:pPr algn="l" rtl="0"/>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5</a:t>
            </a:fld>
            <a:endParaRPr lang="fa-IR"/>
          </a:p>
        </p:txBody>
      </p:sp>
    </p:spTree>
    <p:extLst>
      <p:ext uri="{BB962C8B-B14F-4D97-AF65-F5344CB8AC3E}">
        <p14:creationId xmlns:p14="http://schemas.microsoft.com/office/powerpoint/2010/main" val="3257699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a:buFont typeface="Arial" panose="020B0604020202020204" pitchFamily="34" charset="0"/>
              <a:buChar char="•"/>
            </a:pPr>
            <a:r>
              <a:rPr lang="en-US" sz="1200" kern="1200" dirty="0" smtClean="0">
                <a:solidFill>
                  <a:schemeClr val="tx1"/>
                </a:solidFill>
                <a:latin typeface="+mn-lt"/>
                <a:ea typeface="+mn-ea"/>
                <a:cs typeface="+mn-cs"/>
              </a:rPr>
              <a:t>Intellectual problems are characterized by curiosity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or puzzlement</a:t>
            </a:r>
          </a:p>
          <a:p>
            <a:pPr marL="171450" indent="-171450" algn="l" rtl="0">
              <a:buFont typeface="Arial" panose="020B0604020202020204" pitchFamily="34" charset="0"/>
              <a:buChar char="•"/>
            </a:pPr>
            <a:r>
              <a:rPr lang="en-US" dirty="0" smtClean="0"/>
              <a:t>They arise when we discover, as</a:t>
            </a:r>
            <a:r>
              <a:rPr lang="en-US" baseline="0" dirty="0" smtClean="0"/>
              <a:t> </a:t>
            </a:r>
            <a:r>
              <a:rPr lang="en-US" dirty="0" smtClean="0"/>
              <a:t>Karl Popper puts it, that something is not in</a:t>
            </a:r>
            <a:r>
              <a:rPr lang="en-US" baseline="0" dirty="0" smtClean="0"/>
              <a:t> </a:t>
            </a:r>
            <a:r>
              <a:rPr lang="en-US" dirty="0" smtClean="0"/>
              <a:t>order</a:t>
            </a:r>
            <a:r>
              <a:rPr lang="en-US" baseline="0" dirty="0" smtClean="0"/>
              <a:t> </a:t>
            </a:r>
            <a:r>
              <a:rPr lang="en-US" dirty="0" smtClean="0"/>
              <a:t>with what we think we know, or, viewed logically</a:t>
            </a:r>
            <a:r>
              <a:rPr lang="en-US" dirty="0" smtClean="0"/>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smtClean="0">
                <a:solidFill>
                  <a:schemeClr val="tx1"/>
                </a:solidFill>
                <a:latin typeface="+mn-lt"/>
                <a:ea typeface="+mn-ea"/>
                <a:cs typeface="+mn-cs"/>
              </a:rPr>
              <a:t>Curiosity</a:t>
            </a:r>
            <a:r>
              <a:rPr lang="en-US" sz="1200" kern="1200" baseline="0" dirty="0" smtClean="0">
                <a:solidFill>
                  <a:schemeClr val="tx1"/>
                </a:solidFill>
                <a:latin typeface="+mn-lt"/>
                <a:ea typeface="+mn-ea"/>
                <a:cs typeface="+mn-cs"/>
              </a:rPr>
              <a:t>: the desire to know about something</a:t>
            </a:r>
            <a:endParaRPr lang="en-US" b="1" dirty="0" smtClean="0">
              <a:solidFill>
                <a:schemeClr val="bg2">
                  <a:lumMod val="60000"/>
                  <a:lumOff val="40000"/>
                </a:schemeClr>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smtClean="0">
                <a:solidFill>
                  <a:schemeClr val="tx1"/>
                </a:solidFill>
                <a:latin typeface="+mn-lt"/>
                <a:ea typeface="+mn-ea"/>
                <a:cs typeface="+mn-cs"/>
              </a:rPr>
              <a:t>Puzzlement</a:t>
            </a:r>
            <a:r>
              <a:rPr lang="en-US" sz="1200" kern="1200" dirty="0" smtClean="0">
                <a:solidFill>
                  <a:schemeClr val="tx1"/>
                </a:solidFill>
                <a:latin typeface="+mn-lt"/>
                <a:ea typeface="+mn-ea"/>
                <a:cs typeface="+mn-cs"/>
              </a:rPr>
              <a:t>: a feeling of being confused and unable to understand something</a:t>
            </a:r>
          </a:p>
          <a:p>
            <a:pPr marL="0" indent="0" algn="l" rtl="0">
              <a:buFont typeface="Arial" panose="020B0604020202020204" pitchFamily="34" charset="0"/>
              <a:buNone/>
            </a:pPr>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6</a:t>
            </a:fld>
            <a:endParaRPr lang="fa-IR"/>
          </a:p>
        </p:txBody>
      </p:sp>
    </p:spTree>
    <p:extLst>
      <p:ext uri="{BB962C8B-B14F-4D97-AF65-F5344CB8AC3E}">
        <p14:creationId xmlns:p14="http://schemas.microsoft.com/office/powerpoint/2010/main" val="361537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a:buFont typeface="Arial" panose="020B0604020202020204" pitchFamily="34" charset="0"/>
              <a:buChar char="•"/>
            </a:pPr>
            <a:r>
              <a:rPr lang="en-US" sz="1200" kern="1200" dirty="0" smtClean="0">
                <a:solidFill>
                  <a:schemeClr val="tx1"/>
                </a:solidFill>
                <a:latin typeface="+mn-lt"/>
                <a:ea typeface="+mn-ea"/>
                <a:cs typeface="+mn-cs"/>
              </a:rPr>
              <a:t>Intellectual problems are characterized by curiosity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or puzzlement</a:t>
            </a:r>
          </a:p>
          <a:p>
            <a:pPr marL="171450" indent="-171450" algn="l" rtl="0">
              <a:buFont typeface="Arial" panose="020B0604020202020204" pitchFamily="34" charset="0"/>
              <a:buChar char="•"/>
            </a:pPr>
            <a:r>
              <a:rPr lang="en-US" dirty="0" smtClean="0"/>
              <a:t>They arise when we discover, as</a:t>
            </a:r>
            <a:r>
              <a:rPr lang="en-US" baseline="0" dirty="0" smtClean="0"/>
              <a:t> </a:t>
            </a:r>
            <a:r>
              <a:rPr lang="en-US" dirty="0" smtClean="0"/>
              <a:t>Karl Popper puts it, that something is not in</a:t>
            </a:r>
            <a:r>
              <a:rPr lang="en-US" baseline="0" dirty="0" smtClean="0"/>
              <a:t> </a:t>
            </a:r>
            <a:r>
              <a:rPr lang="en-US" dirty="0" smtClean="0"/>
              <a:t>order</a:t>
            </a:r>
            <a:r>
              <a:rPr lang="en-US" baseline="0" dirty="0" smtClean="0"/>
              <a:t> </a:t>
            </a:r>
            <a:r>
              <a:rPr lang="en-US" dirty="0" smtClean="0"/>
              <a:t>with what we think we know, or, viewed logically.</a:t>
            </a:r>
          </a:p>
          <a:p>
            <a:pPr marL="171450" indent="-171450" algn="l" rtl="0">
              <a:buFont typeface="Arial" panose="020B0604020202020204" pitchFamily="34" charset="0"/>
              <a:buChar char="•"/>
            </a:pPr>
            <a:r>
              <a:rPr lang="en-US" dirty="0" smtClean="0"/>
              <a:t>why the blockage exists, or how it might be</a:t>
            </a:r>
            <a:r>
              <a:rPr lang="en-US" baseline="0" dirty="0" smtClean="0"/>
              <a:t> </a:t>
            </a:r>
            <a:r>
              <a:rPr lang="en-US" dirty="0" smtClean="0"/>
              <a:t>removed</a:t>
            </a:r>
          </a:p>
          <a:p>
            <a:pPr marL="171450" indent="-171450" algn="l" rtl="0">
              <a:buFont typeface="Arial" panose="020B0604020202020204" pitchFamily="34" charset="0"/>
              <a:buChar char="•"/>
            </a:pPr>
            <a:r>
              <a:rPr lang="en-US" sz="1200" kern="1200" dirty="0" smtClean="0">
                <a:solidFill>
                  <a:schemeClr val="tx1"/>
                </a:solidFill>
                <a:effectLst/>
                <a:latin typeface="+mn-lt"/>
                <a:ea typeface="+mn-ea"/>
                <a:cs typeface="+mn-cs"/>
              </a:rPr>
              <a:t>Curiosity</a:t>
            </a:r>
            <a:r>
              <a:rPr lang="en-US" sz="1200" kern="1200" dirty="0" smtClean="0">
                <a:solidFill>
                  <a:schemeClr val="tx1"/>
                </a:solidFill>
                <a:effectLst/>
                <a:latin typeface="+mn-lt"/>
                <a:ea typeface="+mn-ea"/>
                <a:cs typeface="+mn-cs"/>
              </a:rPr>
              <a:t>: desire to </a:t>
            </a:r>
            <a:r>
              <a:rPr lang="en-US" sz="1200" kern="1200" dirty="0" smtClean="0">
                <a:solidFill>
                  <a:schemeClr val="tx1"/>
                </a:solidFill>
                <a:effectLst/>
                <a:latin typeface="+mn-lt"/>
                <a:ea typeface="+mn-ea"/>
                <a:cs typeface="+mn-cs"/>
              </a:rPr>
              <a:t>know</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smtClean="0"/>
              <a:t>Contradiction</a:t>
            </a:r>
            <a:r>
              <a:rPr lang="en-US" dirty="0" smtClean="0"/>
              <a:t>: a difference between two statements, beliefs, or ideas about something that means they cannot both be true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smtClean="0"/>
              <a:t>Perceive</a:t>
            </a:r>
            <a:r>
              <a:rPr lang="en-US" dirty="0" smtClean="0"/>
              <a:t>: to understand or think of something or someone in a particular way</a:t>
            </a:r>
            <a:endParaRPr lang="en-US" b="1" dirty="0" smtClean="0">
              <a:solidFill>
                <a:schemeClr val="bg2">
                  <a:lumMod val="60000"/>
                  <a:lumOff val="40000"/>
                </a:schemeClr>
              </a:solidFill>
            </a:endParaRPr>
          </a:p>
          <a:p>
            <a:pPr marL="171450" indent="-171450" algn="l" rtl="0">
              <a:buFont typeface="Arial" panose="020B0604020202020204" pitchFamily="34" charset="0"/>
              <a:buChar char="•"/>
            </a:pPr>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7</a:t>
            </a:fld>
            <a:endParaRPr lang="fa-IR"/>
          </a:p>
        </p:txBody>
      </p:sp>
    </p:spTree>
    <p:extLst>
      <p:ext uri="{BB962C8B-B14F-4D97-AF65-F5344CB8AC3E}">
        <p14:creationId xmlns:p14="http://schemas.microsoft.com/office/powerpoint/2010/main" val="2020497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rtl="0">
              <a:buFont typeface="Arial" panose="020B0604020202020204" pitchFamily="34" charset="0"/>
              <a:buChar char="•"/>
            </a:pPr>
            <a:r>
              <a:rPr lang="en-US" sz="1200" kern="1200" dirty="0" smtClean="0">
                <a:solidFill>
                  <a:schemeClr val="tx1"/>
                </a:solidFill>
                <a:latin typeface="+mn-lt"/>
                <a:ea typeface="+mn-ea"/>
                <a:cs typeface="+mn-cs"/>
              </a:rPr>
              <a:t>Intellectual problems are characterized by curiosity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or puzzlement</a:t>
            </a:r>
          </a:p>
          <a:p>
            <a:pPr marL="171450" indent="-171450" algn="l" rtl="0">
              <a:buFont typeface="Arial" panose="020B0604020202020204" pitchFamily="34" charset="0"/>
              <a:buChar char="•"/>
            </a:pPr>
            <a:r>
              <a:rPr lang="en-US" dirty="0" smtClean="0"/>
              <a:t>They arise when we discover, as</a:t>
            </a:r>
            <a:r>
              <a:rPr lang="en-US" baseline="0" dirty="0" smtClean="0"/>
              <a:t> </a:t>
            </a:r>
            <a:r>
              <a:rPr lang="en-US" dirty="0" smtClean="0"/>
              <a:t>Karl Popper puts it, that something is not in</a:t>
            </a:r>
            <a:r>
              <a:rPr lang="en-US" baseline="0" dirty="0" smtClean="0"/>
              <a:t> </a:t>
            </a:r>
            <a:r>
              <a:rPr lang="en-US" dirty="0" smtClean="0"/>
              <a:t>order</a:t>
            </a:r>
            <a:r>
              <a:rPr lang="en-US" baseline="0" dirty="0" smtClean="0"/>
              <a:t> </a:t>
            </a:r>
            <a:r>
              <a:rPr lang="en-US" dirty="0" smtClean="0"/>
              <a:t>with what we think we know, or, viewed logically</a:t>
            </a:r>
            <a:r>
              <a:rPr lang="en-US" dirty="0" smtClean="0"/>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marL="0" indent="0" algn="l" rtl="0">
              <a:buFont typeface="Arial" panose="020B0604020202020204" pitchFamily="34" charset="0"/>
              <a:buNone/>
            </a:pPr>
            <a:r>
              <a:rPr lang="en-US" b="1" dirty="0" smtClean="0"/>
              <a:t>Idle</a:t>
            </a:r>
            <a:r>
              <a:rPr lang="en-US" dirty="0" smtClean="0"/>
              <a:t>: not serious, or not done with any definite intention </a:t>
            </a:r>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8</a:t>
            </a:fld>
            <a:endParaRPr lang="fa-IR"/>
          </a:p>
        </p:txBody>
      </p:sp>
    </p:spTree>
    <p:extLst>
      <p:ext uri="{BB962C8B-B14F-4D97-AF65-F5344CB8AC3E}">
        <p14:creationId xmlns:p14="http://schemas.microsoft.com/office/powerpoint/2010/main" val="351811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C000"/>
                </a:solidFill>
              </a:rPr>
              <a:t>Other ways</a:t>
            </a:r>
            <a:r>
              <a:rPr lang="en-US" b="1" dirty="0" smtClean="0">
                <a:solidFill>
                  <a:srgbClr val="FF0000"/>
                </a:solidFill>
              </a:rPr>
              <a:t>:</a:t>
            </a:r>
            <a:r>
              <a:rPr lang="en-US" b="1" baseline="0" dirty="0" smtClean="0">
                <a:solidFill>
                  <a:srgbClr val="FF0000"/>
                </a:solidFill>
              </a:rPr>
              <a:t> </a:t>
            </a:r>
            <a:r>
              <a:rPr lang="en-US" dirty="0" smtClean="0"/>
              <a:t>Ethical problems</a:t>
            </a:r>
            <a:r>
              <a:rPr lang="en-US" baseline="0" dirty="0" smtClean="0"/>
              <a:t> </a:t>
            </a:r>
            <a:r>
              <a:rPr lang="en-US" dirty="0" smtClean="0"/>
              <a:t>may be “solved,” for example, simply by choosing</a:t>
            </a:r>
            <a:r>
              <a:rPr lang="en-US" baseline="0" dirty="0" smtClean="0"/>
              <a:t> </a:t>
            </a:r>
            <a:r>
              <a:rPr lang="en-US" dirty="0" smtClean="0"/>
              <a:t>the option that hurts one’s conscience less.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Conscience</a:t>
            </a:r>
            <a:r>
              <a:rPr lang="en-US" dirty="0" smtClean="0"/>
              <a:t>: a guilty feeling that you have about something bad you have done</a:t>
            </a:r>
          </a:p>
          <a:p>
            <a:pPr marL="0" marR="0" lvl="1" indent="0" algn="l" defTabSz="914400" rtl="0" eaLnBrk="1" fontAlgn="auto" latinLnBrk="0" hangingPunct="1">
              <a:lnSpc>
                <a:spcPct val="100000"/>
              </a:lnSpc>
              <a:spcBef>
                <a:spcPts val="0"/>
              </a:spcBef>
              <a:spcAft>
                <a:spcPts val="0"/>
              </a:spcAft>
              <a:buClrTx/>
              <a:buSzTx/>
              <a:buFontTx/>
              <a:buNone/>
              <a:tabLst/>
              <a:defRPr/>
            </a:pPr>
            <a:r>
              <a:rPr lang="en-US" u="sng" dirty="0" smtClean="0"/>
              <a:t>dilemmas of conscience</a:t>
            </a:r>
            <a:r>
              <a:rPr lang="en-US" dirty="0" smtClean="0"/>
              <a:t>: </a:t>
            </a:r>
            <a:r>
              <a:rPr lang="fa-IR" dirty="0" smtClean="0"/>
              <a:t>عذاب</a:t>
            </a:r>
            <a:r>
              <a:rPr lang="fa-IR" baseline="0" dirty="0" smtClean="0"/>
              <a:t> وجدان</a:t>
            </a:r>
            <a:r>
              <a:rPr lang="en-US" dirty="0" smtClean="0"/>
              <a:t> </a:t>
            </a:r>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9</a:t>
            </a:fld>
            <a:endParaRPr lang="fa-IR"/>
          </a:p>
        </p:txBody>
      </p:sp>
    </p:spTree>
    <p:extLst>
      <p:ext uri="{BB962C8B-B14F-4D97-AF65-F5344CB8AC3E}">
        <p14:creationId xmlns:p14="http://schemas.microsoft.com/office/powerpoint/2010/main" val="3220789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2">
                    <a:lumMod val="60000"/>
                    <a:lumOff val="40000"/>
                  </a:schemeClr>
                </a:solidFill>
                <a:effectLst/>
                <a:latin typeface="+mn-lt"/>
                <a:ea typeface="+mn-ea"/>
                <a:cs typeface="+mn-cs"/>
              </a:rPr>
              <a:t>Essential </a:t>
            </a:r>
            <a:r>
              <a:rPr lang="en-US" b="1" dirty="0" smtClean="0">
                <a:solidFill>
                  <a:schemeClr val="bg2">
                    <a:lumMod val="60000"/>
                    <a:lumOff val="40000"/>
                  </a:schemeClr>
                </a:solidFill>
              </a:rPr>
              <a:t>words explanation :</a:t>
            </a:r>
          </a:p>
          <a:p>
            <a:pPr algn="l" rtl="0"/>
            <a:r>
              <a:rPr lang="en-US" b="1" dirty="0" smtClean="0"/>
              <a:t>Arm</a:t>
            </a:r>
            <a:r>
              <a:rPr lang="en-US" b="1" baseline="0" dirty="0" smtClean="0"/>
              <a:t> </a:t>
            </a:r>
            <a:r>
              <a:rPr lang="en-US" b="1" dirty="0" smtClean="0"/>
              <a:t>twisting</a:t>
            </a:r>
            <a:r>
              <a:rPr lang="en-US" dirty="0" smtClean="0"/>
              <a:t>: </a:t>
            </a:r>
            <a:r>
              <a:rPr lang="en-US" sz="1200" kern="1200" dirty="0" smtClean="0">
                <a:solidFill>
                  <a:schemeClr val="tx1"/>
                </a:solidFill>
                <a:effectLst/>
                <a:latin typeface="+mn-lt"/>
                <a:ea typeface="+mn-ea"/>
                <a:cs typeface="+mn-cs"/>
              </a:rPr>
              <a:t>the use of direct personal pressure in order to achieve a desired end </a:t>
            </a:r>
          </a:p>
          <a:p>
            <a:pPr algn="l" rtl="0"/>
            <a:r>
              <a:rPr lang="en-US" b="1" dirty="0" smtClean="0"/>
              <a:t>Persuasive :</a:t>
            </a:r>
            <a:r>
              <a:rPr lang="en-US" b="0" dirty="0" smtClean="0"/>
              <a:t>able to make other people believe something or do what you ask</a:t>
            </a:r>
            <a:endParaRPr lang="en-US" sz="1200" b="0" kern="1200" dirty="0" smtClean="0">
              <a:solidFill>
                <a:schemeClr val="tx1"/>
              </a:solidFill>
              <a:effectLst/>
              <a:latin typeface="+mn-lt"/>
              <a:ea typeface="+mn-ea"/>
              <a:cs typeface="+mn-cs"/>
            </a:endParaRPr>
          </a:p>
          <a:p>
            <a:pPr algn="l" rtl="0"/>
            <a:r>
              <a:rPr lang="en-US" b="1" dirty="0" smtClean="0"/>
              <a:t>Obfuscation</a:t>
            </a:r>
            <a:r>
              <a:rPr lang="en-US" dirty="0" smtClean="0"/>
              <a:t>: </a:t>
            </a:r>
            <a:r>
              <a:rPr lang="en-US" dirty="0" smtClean="0"/>
              <a:t>to deliberately make something unclear or difficult to understand</a:t>
            </a:r>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10</a:t>
            </a:fld>
            <a:endParaRPr lang="fa-IR"/>
          </a:p>
        </p:txBody>
      </p:sp>
    </p:spTree>
    <p:extLst>
      <p:ext uri="{BB962C8B-B14F-4D97-AF65-F5344CB8AC3E}">
        <p14:creationId xmlns:p14="http://schemas.microsoft.com/office/powerpoint/2010/main" val="1768492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1AC50F2-BDBA-4388-8EE0-AC3639161151}" type="slidenum">
              <a:rPr lang="fa-IR" smtClean="0"/>
              <a:t>12</a:t>
            </a:fld>
            <a:endParaRPr lang="fa-IR"/>
          </a:p>
        </p:txBody>
      </p:sp>
    </p:spTree>
    <p:extLst>
      <p:ext uri="{BB962C8B-B14F-4D97-AF65-F5344CB8AC3E}">
        <p14:creationId xmlns:p14="http://schemas.microsoft.com/office/powerpoint/2010/main" val="1784767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a:xfrm>
            <a:off x="3962399" y="5870575"/>
            <a:ext cx="4893958" cy="377825"/>
          </a:xfrm>
        </p:spPr>
        <p:txBody>
          <a:bodyPr/>
          <a:lstStyle/>
          <a:p>
            <a:endParaRPr lang="fa-IR"/>
          </a:p>
        </p:txBody>
      </p:sp>
      <p:sp>
        <p:nvSpPr>
          <p:cNvPr id="6" name="Slide Number Placeholder 5"/>
          <p:cNvSpPr>
            <a:spLocks noGrp="1"/>
          </p:cNvSpPr>
          <p:nvPr>
            <p:ph type="sldNum" sz="quarter" idx="12"/>
          </p:nvPr>
        </p:nvSpPr>
        <p:spPr>
          <a:xfrm>
            <a:off x="10608958" y="5870575"/>
            <a:ext cx="551167" cy="377825"/>
          </a:xfrm>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310407711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6FE15-9273-4C23-B6A7-206DE5663544}" type="datetimeFigureOut">
              <a:rPr lang="fa-IR" smtClean="0"/>
              <a:t>4/28/1435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332219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2530091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554575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375882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2305749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3458904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318917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87452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334548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A6FE15-9273-4C23-B6A7-206DE5663544}" type="datetimeFigureOut">
              <a:rPr lang="fa-IR" smtClean="0"/>
              <a:t>4/28/1435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366643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A6FE15-9273-4C23-B6A7-206DE5663544}" type="datetimeFigureOut">
              <a:rPr lang="fa-IR" smtClean="0"/>
              <a:t>4/28/1435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710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A6FE15-9273-4C23-B6A7-206DE5663544}" type="datetimeFigureOut">
              <a:rPr lang="fa-IR" smtClean="0"/>
              <a:t>4/28/1435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190876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A6FE15-9273-4C23-B6A7-206DE5663544}" type="datetimeFigureOut">
              <a:rPr lang="fa-IR" smtClean="0"/>
              <a:t>4/28/1435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824275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5A6FE15-9273-4C23-B6A7-206DE5663544}" type="datetimeFigureOut">
              <a:rPr lang="fa-IR" smtClean="0"/>
              <a:t>4/28/1435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2477713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6FE15-9273-4C23-B6A7-206DE5663544}" type="datetimeFigureOut">
              <a:rPr lang="fa-IR" smtClean="0"/>
              <a:t>4/28/1435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41069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6FE15-9273-4C23-B6A7-206DE5663544}" type="datetimeFigureOut">
              <a:rPr lang="fa-IR" smtClean="0"/>
              <a:t>4/28/1435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0FCA9EC-51C7-471D-BE05-A92261E86616}" type="slidenum">
              <a:rPr lang="fa-IR" smtClean="0"/>
              <a:t>‹#›</a:t>
            </a:fld>
            <a:endParaRPr lang="fa-IR"/>
          </a:p>
        </p:txBody>
      </p:sp>
    </p:spTree>
    <p:extLst>
      <p:ext uri="{BB962C8B-B14F-4D97-AF65-F5344CB8AC3E}">
        <p14:creationId xmlns:p14="http://schemas.microsoft.com/office/powerpoint/2010/main" val="125128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5A6FE15-9273-4C23-B6A7-206DE5663544}" type="datetimeFigureOut">
              <a:rPr lang="fa-IR" smtClean="0"/>
              <a:t>4/28/1435</a:t>
            </a:fld>
            <a:endParaRPr lang="fa-I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a-I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0FCA9EC-51C7-471D-BE05-A92261E86616}" type="slidenum">
              <a:rPr lang="fa-IR" smtClean="0"/>
              <a:t>‹#›</a:t>
            </a:fld>
            <a:endParaRPr lang="fa-IR"/>
          </a:p>
        </p:txBody>
      </p:sp>
    </p:spTree>
    <p:extLst>
      <p:ext uri="{BB962C8B-B14F-4D97-AF65-F5344CB8AC3E}">
        <p14:creationId xmlns:p14="http://schemas.microsoft.com/office/powerpoint/2010/main" val="340652423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0571" y="1766170"/>
            <a:ext cx="9319364" cy="1216646"/>
          </a:xfrm>
        </p:spPr>
        <p:txBody>
          <a:bodyPr/>
          <a:lstStyle/>
          <a:p>
            <a:r>
              <a:rPr lang="en-US" dirty="0" smtClean="0">
                <a:latin typeface="Charlemagne Std" panose="04020705060702020204" pitchFamily="82" charset="0"/>
              </a:rPr>
              <a:t>Problem formulation</a:t>
            </a:r>
            <a:endParaRPr lang="fa-IR" dirty="0">
              <a:latin typeface="Charlemagne Std" panose="04020705060702020204" pitchFamily="82" charset="0"/>
            </a:endParaRPr>
          </a:p>
        </p:txBody>
      </p:sp>
      <p:sp>
        <p:nvSpPr>
          <p:cNvPr id="3" name="Subtitle 2"/>
          <p:cNvSpPr>
            <a:spLocks noGrp="1"/>
          </p:cNvSpPr>
          <p:nvPr>
            <p:ph type="subTitle" idx="1"/>
          </p:nvPr>
        </p:nvSpPr>
        <p:spPr>
          <a:xfrm>
            <a:off x="4225446" y="4398258"/>
            <a:ext cx="7197726" cy="1405467"/>
          </a:xfrm>
        </p:spPr>
        <p:txBody>
          <a:bodyPr/>
          <a:lstStyle/>
          <a:p>
            <a:r>
              <a:rPr lang="en-US" dirty="0" smtClean="0"/>
              <a:t>Mohammad saeed azizi</a:t>
            </a:r>
          </a:p>
        </p:txBody>
      </p:sp>
      <p:sp>
        <p:nvSpPr>
          <p:cNvPr id="4" name="TextBox 3"/>
          <p:cNvSpPr txBox="1"/>
          <p:nvPr/>
        </p:nvSpPr>
        <p:spPr>
          <a:xfrm>
            <a:off x="9096716" y="350728"/>
            <a:ext cx="2903219" cy="523220"/>
          </a:xfrm>
          <a:prstGeom prst="rect">
            <a:avLst/>
          </a:prstGeom>
          <a:noFill/>
        </p:spPr>
        <p:txBody>
          <a:bodyPr wrap="square" rtlCol="1">
            <a:spAutoFit/>
          </a:bodyPr>
          <a:lstStyle/>
          <a:p>
            <a:r>
              <a:rPr lang="fa-IR" sz="2800" dirty="0" smtClean="0">
                <a:latin typeface="IranNastaliq" panose="02020505000000020003" pitchFamily="18" charset="0"/>
                <a:cs typeface="IranNastaliq" panose="02020505000000020003" pitchFamily="18" charset="0"/>
              </a:rPr>
              <a:t>بسم الله الرحمن الرحیم</a:t>
            </a:r>
            <a:endParaRPr lang="fa-IR" sz="28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897820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Political Problems</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r>
              <a:rPr lang="en-US" dirty="0" smtClean="0"/>
              <a:t>Arise </a:t>
            </a:r>
            <a:r>
              <a:rPr lang="en-US" dirty="0"/>
              <a:t>from people having </a:t>
            </a:r>
            <a:r>
              <a:rPr lang="en-US" dirty="0" smtClean="0"/>
              <a:t> to </a:t>
            </a:r>
            <a:r>
              <a:rPr lang="en-US" dirty="0"/>
              <a:t>live together in the same political </a:t>
            </a:r>
            <a:r>
              <a:rPr lang="en-US" dirty="0" smtClean="0"/>
              <a:t>community</a:t>
            </a:r>
          </a:p>
          <a:p>
            <a:pPr lvl="1" algn="l" rtl="0">
              <a:buFont typeface="Wingdings" panose="05000000000000000000" pitchFamily="2" charset="2"/>
              <a:buChar char="v"/>
            </a:pPr>
            <a:r>
              <a:rPr lang="en-US" dirty="0" smtClean="0"/>
              <a:t>decisions applying</a:t>
            </a:r>
          </a:p>
          <a:p>
            <a:pPr algn="l" rtl="0">
              <a:buFont typeface="Wingdings" panose="05000000000000000000" pitchFamily="2" charset="2"/>
              <a:buChar char="v"/>
            </a:pPr>
            <a:r>
              <a:rPr lang="en-US" dirty="0" smtClean="0"/>
              <a:t>Solving</a:t>
            </a:r>
          </a:p>
          <a:p>
            <a:pPr lvl="1" algn="l" rtl="0">
              <a:buFont typeface="Wingdings" panose="05000000000000000000" pitchFamily="2" charset="2"/>
              <a:buChar char="v"/>
            </a:pPr>
            <a:r>
              <a:rPr lang="en-US" dirty="0" smtClean="0"/>
              <a:t>Sometimes </a:t>
            </a:r>
            <a:r>
              <a:rPr lang="en-US" dirty="0"/>
              <a:t>be solved by </a:t>
            </a:r>
            <a:r>
              <a:rPr lang="en-US" dirty="0" smtClean="0"/>
              <a:t>intellectualizing</a:t>
            </a:r>
          </a:p>
          <a:p>
            <a:pPr lvl="1" algn="l" rtl="0">
              <a:buFont typeface="Wingdings" panose="05000000000000000000" pitchFamily="2" charset="2"/>
              <a:buChar char="v"/>
            </a:pPr>
            <a:r>
              <a:rPr lang="en-US" dirty="0"/>
              <a:t>Political skills: arm-twisting, </a:t>
            </a:r>
            <a:r>
              <a:rPr lang="en-US" dirty="0" smtClean="0"/>
              <a:t>persuasive talent, </a:t>
            </a:r>
            <a:r>
              <a:rPr lang="en-US" dirty="0"/>
              <a:t>verbal </a:t>
            </a:r>
            <a:r>
              <a:rPr lang="en-US" dirty="0" smtClean="0"/>
              <a:t>obfuscation, …</a:t>
            </a:r>
          </a:p>
        </p:txBody>
      </p:sp>
    </p:spTree>
    <p:extLst>
      <p:ext uri="{BB962C8B-B14F-4D97-AF65-F5344CB8AC3E}">
        <p14:creationId xmlns:p14="http://schemas.microsoft.com/office/powerpoint/2010/main" val="1001812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Practical Problems</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r>
              <a:rPr lang="en-US" dirty="0" smtClean="0"/>
              <a:t>Arise </a:t>
            </a:r>
            <a:r>
              <a:rPr lang="en-US" dirty="0"/>
              <a:t>when some impediment to practice or </a:t>
            </a:r>
            <a:r>
              <a:rPr lang="en-US" dirty="0" smtClean="0"/>
              <a:t>action arises.</a:t>
            </a:r>
          </a:p>
          <a:p>
            <a:pPr algn="l" rtl="0">
              <a:buFont typeface="Wingdings" panose="05000000000000000000" pitchFamily="2" charset="2"/>
              <a:buChar char="v"/>
            </a:pPr>
            <a:r>
              <a:rPr lang="en-US" dirty="0" smtClean="0"/>
              <a:t>Solving:</a:t>
            </a:r>
          </a:p>
          <a:p>
            <a:pPr lvl="1" algn="l" rtl="0">
              <a:buFont typeface="Wingdings" panose="05000000000000000000" pitchFamily="2" charset="2"/>
              <a:buChar char="v"/>
            </a:pPr>
            <a:r>
              <a:rPr lang="en-US" dirty="0" smtClean="0"/>
              <a:t>Intellectual</a:t>
            </a:r>
          </a:p>
          <a:p>
            <a:pPr lvl="1" algn="l" rtl="0">
              <a:buFont typeface="Wingdings" panose="05000000000000000000" pitchFamily="2" charset="2"/>
              <a:buChar char="v"/>
            </a:pPr>
            <a:r>
              <a:rPr lang="en-US" dirty="0" smtClean="0"/>
              <a:t>Nonintellectual</a:t>
            </a:r>
          </a:p>
          <a:p>
            <a:pPr lvl="1" algn="l" rtl="0">
              <a:buFont typeface="Wingdings" panose="05000000000000000000" pitchFamily="2" charset="2"/>
              <a:buChar char="v"/>
            </a:pPr>
            <a:endParaRPr lang="fa-IR" dirty="0"/>
          </a:p>
        </p:txBody>
      </p:sp>
    </p:spTree>
    <p:extLst>
      <p:ext uri="{BB962C8B-B14F-4D97-AF65-F5344CB8AC3E}">
        <p14:creationId xmlns:p14="http://schemas.microsoft.com/office/powerpoint/2010/main" val="3486434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 Solving Nonintellectual </a:t>
            </a:r>
            <a:br>
              <a:rPr lang="en-US" b="1" dirty="0"/>
            </a:br>
            <a:r>
              <a:rPr lang="en-US" b="1" dirty="0"/>
              <a:t>Problems by Intellectualization</a:t>
            </a:r>
            <a:endParaRPr lang="fa-IR" dirty="0"/>
          </a:p>
        </p:txBody>
      </p:sp>
      <p:sp>
        <p:nvSpPr>
          <p:cNvPr id="3" name="Content Placeholder 2"/>
          <p:cNvSpPr>
            <a:spLocks noGrp="1"/>
          </p:cNvSpPr>
          <p:nvPr>
            <p:ph idx="1"/>
          </p:nvPr>
        </p:nvSpPr>
        <p:spPr/>
        <p:txBody>
          <a:bodyPr>
            <a:normAutofit lnSpcReduction="10000"/>
          </a:bodyPr>
          <a:lstStyle/>
          <a:p>
            <a:pPr algn="l" rtl="0">
              <a:buFont typeface="Wingdings" panose="05000000000000000000" pitchFamily="2" charset="2"/>
              <a:buChar char="v"/>
            </a:pPr>
            <a:r>
              <a:rPr lang="en-US" dirty="0"/>
              <a:t>Except in pure science, it is often not </a:t>
            </a:r>
            <a:r>
              <a:rPr lang="en-US" dirty="0" smtClean="0"/>
              <a:t>intellectual problems.</a:t>
            </a:r>
          </a:p>
          <a:p>
            <a:pPr lvl="1" algn="l" rtl="0">
              <a:buFont typeface="Wingdings" panose="05000000000000000000" pitchFamily="2" charset="2"/>
              <a:buChar char="v"/>
            </a:pPr>
            <a:r>
              <a:rPr lang="en-US" dirty="0" smtClean="0"/>
              <a:t>There </a:t>
            </a:r>
            <a:r>
              <a:rPr lang="en-US" dirty="0"/>
              <a:t>need not be anything puzzling about them.</a:t>
            </a:r>
          </a:p>
          <a:p>
            <a:pPr lvl="1" algn="l" rtl="0">
              <a:buFont typeface="Wingdings" panose="05000000000000000000" pitchFamily="2" charset="2"/>
              <a:buChar char="v"/>
            </a:pPr>
            <a:r>
              <a:rPr lang="en-US" dirty="0"/>
              <a:t>The intellectual problems solved will be trivial.</a:t>
            </a:r>
          </a:p>
          <a:p>
            <a:pPr algn="l" rtl="0">
              <a:buFont typeface="Wingdings" panose="05000000000000000000" pitchFamily="2" charset="2"/>
              <a:buChar char="v"/>
            </a:pPr>
            <a:r>
              <a:rPr lang="en-US" dirty="0" smtClean="0"/>
              <a:t>Better solutions </a:t>
            </a:r>
            <a:r>
              <a:rPr lang="en-US" dirty="0"/>
              <a:t>might have been found by intellectualizing </a:t>
            </a:r>
            <a:r>
              <a:rPr lang="en-US" dirty="0" smtClean="0"/>
              <a:t> these problems.</a:t>
            </a:r>
          </a:p>
          <a:p>
            <a:pPr algn="l" rtl="0">
              <a:buFont typeface="Wingdings" panose="05000000000000000000" pitchFamily="2" charset="2"/>
              <a:buChar char="v"/>
            </a:pPr>
            <a:r>
              <a:rPr lang="en-US" dirty="0"/>
              <a:t>Intellectual problems are widely confused </a:t>
            </a:r>
            <a:r>
              <a:rPr lang="en-US" dirty="0" smtClean="0"/>
              <a:t>with the </a:t>
            </a:r>
            <a:r>
              <a:rPr lang="en-US" dirty="0"/>
              <a:t>nonintellectual </a:t>
            </a:r>
            <a:r>
              <a:rPr lang="en-US" dirty="0" smtClean="0"/>
              <a:t>problems</a:t>
            </a:r>
          </a:p>
          <a:p>
            <a:pPr lvl="1" algn="l" rtl="0">
              <a:buFont typeface="Wingdings" panose="05000000000000000000" pitchFamily="2" charset="2"/>
              <a:buChar char="v"/>
            </a:pPr>
            <a:r>
              <a:rPr lang="en-US" dirty="0" smtClean="0"/>
              <a:t>Practical </a:t>
            </a:r>
            <a:r>
              <a:rPr lang="en-US" dirty="0"/>
              <a:t>application comes after the solving intellectual problems</a:t>
            </a:r>
          </a:p>
          <a:p>
            <a:pPr lvl="1" algn="l" rtl="0">
              <a:buFont typeface="Wingdings" panose="05000000000000000000" pitchFamily="2" charset="2"/>
              <a:buChar char="v"/>
            </a:pPr>
            <a:r>
              <a:rPr lang="en-US" dirty="0"/>
              <a:t>scientists grapple with unsolved puzzles on the way to solving the practical problems</a:t>
            </a:r>
          </a:p>
          <a:p>
            <a:pPr lvl="1" algn="l" rtl="0">
              <a:buFont typeface="Wingdings" panose="05000000000000000000" pitchFamily="2" charset="2"/>
              <a:buChar char="v"/>
            </a:pPr>
            <a:r>
              <a:rPr lang="en-US" dirty="0"/>
              <a:t>practical problems  occupy center stage</a:t>
            </a:r>
          </a:p>
          <a:p>
            <a:pPr algn="l" rtl="0">
              <a:buFont typeface="Wingdings" panose="05000000000000000000" pitchFamily="2" charset="2"/>
              <a:buChar char="v"/>
            </a:pPr>
            <a:r>
              <a:rPr lang="en-US" dirty="0"/>
              <a:t>a practical problem is </a:t>
            </a:r>
            <a:r>
              <a:rPr lang="en-US" dirty="0" smtClean="0"/>
              <a:t>intellectualized and </a:t>
            </a:r>
            <a:r>
              <a:rPr lang="en-US" dirty="0"/>
              <a:t>the intellectual problem solved, yet </a:t>
            </a:r>
            <a:r>
              <a:rPr lang="en-US" dirty="0" smtClean="0"/>
              <a:t>the practical </a:t>
            </a:r>
            <a:r>
              <a:rPr lang="en-US" dirty="0"/>
              <a:t>problem that </a:t>
            </a:r>
            <a:r>
              <a:rPr lang="en-US" dirty="0" smtClean="0"/>
              <a:t>gave rise </a:t>
            </a:r>
            <a:r>
              <a:rPr lang="en-US" dirty="0"/>
              <a:t>to it </a:t>
            </a:r>
            <a:r>
              <a:rPr lang="en-US" dirty="0" smtClean="0"/>
              <a:t>remains unsolved.</a:t>
            </a:r>
            <a:endParaRPr lang="en-US" dirty="0"/>
          </a:p>
        </p:txBody>
      </p:sp>
    </p:spTree>
    <p:extLst>
      <p:ext uri="{BB962C8B-B14F-4D97-AF65-F5344CB8AC3E}">
        <p14:creationId xmlns:p14="http://schemas.microsoft.com/office/powerpoint/2010/main" val="4009220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Critical Summary</a:t>
            </a:r>
            <a:endParaRPr lang="fa-IR" dirty="0"/>
          </a:p>
        </p:txBody>
      </p:sp>
      <p:sp>
        <p:nvSpPr>
          <p:cNvPr id="3" name="Content Placeholder 2"/>
          <p:cNvSpPr>
            <a:spLocks noGrp="1"/>
          </p:cNvSpPr>
          <p:nvPr>
            <p:ph idx="1"/>
          </p:nvPr>
        </p:nvSpPr>
        <p:spPr/>
        <p:txBody>
          <a:bodyPr>
            <a:normAutofit/>
          </a:bodyPr>
          <a:lstStyle/>
          <a:p>
            <a:pPr marL="342900" indent="-342900" algn="l" rtl="0">
              <a:buFont typeface="+mj-lt"/>
              <a:buAutoNum type="arabicPeriod"/>
            </a:pPr>
            <a:r>
              <a:rPr lang="en-US" dirty="0" smtClean="0"/>
              <a:t>Psychological stress </a:t>
            </a:r>
            <a:r>
              <a:rPr lang="en-US" dirty="0" smtClean="0">
                <a:sym typeface="Wingdings" panose="05000000000000000000" pitchFamily="2" charset="2"/>
              </a:rPr>
              <a:t> </a:t>
            </a:r>
            <a:r>
              <a:rPr lang="en-US" dirty="0" smtClean="0"/>
              <a:t>minds </a:t>
            </a:r>
            <a:r>
              <a:rPr lang="en-US" dirty="0"/>
              <a:t>work instinctively to close or </a:t>
            </a:r>
            <a:r>
              <a:rPr lang="en-US" dirty="0" smtClean="0"/>
              <a:t>obscure problem</a:t>
            </a:r>
          </a:p>
          <a:p>
            <a:pPr marL="342900" indent="-342900" algn="l" rtl="0">
              <a:buFont typeface="+mj-lt"/>
              <a:buAutoNum type="arabicPeriod"/>
            </a:pPr>
            <a:r>
              <a:rPr lang="en-US" dirty="0" smtClean="0"/>
              <a:t>In </a:t>
            </a:r>
            <a:r>
              <a:rPr lang="en-US" dirty="0"/>
              <a:t>facing real-life problems, </a:t>
            </a:r>
            <a:r>
              <a:rPr lang="en-US" dirty="0" smtClean="0"/>
              <a:t>simple , crude</a:t>
            </a:r>
            <a:r>
              <a:rPr lang="en-US" dirty="0"/>
              <a:t>, nonintellectual solutions will be preferred</a:t>
            </a:r>
            <a:r>
              <a:rPr lang="en-US" dirty="0" smtClean="0"/>
              <a:t>.</a:t>
            </a:r>
          </a:p>
          <a:p>
            <a:pPr marL="342900" indent="-342900" algn="l" rtl="0">
              <a:buFont typeface="+mj-lt"/>
              <a:buAutoNum type="arabicPeriod"/>
            </a:pPr>
            <a:r>
              <a:rPr lang="en-US" dirty="0"/>
              <a:t>difficulty </a:t>
            </a:r>
            <a:r>
              <a:rPr lang="en-US" dirty="0" smtClean="0"/>
              <a:t> of locating  </a:t>
            </a:r>
            <a:r>
              <a:rPr lang="en-US" dirty="0"/>
              <a:t>and </a:t>
            </a:r>
            <a:r>
              <a:rPr lang="en-US" dirty="0" smtClean="0"/>
              <a:t>articulating  </a:t>
            </a:r>
            <a:r>
              <a:rPr lang="en-US" dirty="0"/>
              <a:t>the </a:t>
            </a:r>
            <a:r>
              <a:rPr lang="en-US" dirty="0" smtClean="0"/>
              <a:t>logical contradiction(s) at the root of  </a:t>
            </a:r>
            <a:r>
              <a:rPr lang="en-US" dirty="0"/>
              <a:t>a vague </a:t>
            </a:r>
            <a:r>
              <a:rPr lang="en-US" dirty="0" smtClean="0"/>
              <a:t>sense</a:t>
            </a:r>
          </a:p>
          <a:p>
            <a:pPr lvl="1" algn="l" rtl="0"/>
            <a:r>
              <a:rPr lang="en-US" dirty="0" smtClean="0"/>
              <a:t>Much </a:t>
            </a:r>
            <a:r>
              <a:rPr lang="en-US" dirty="0"/>
              <a:t>of our </a:t>
            </a:r>
            <a:r>
              <a:rPr lang="en-US" dirty="0" smtClean="0"/>
              <a:t>knowledge is taken-for-granted</a:t>
            </a:r>
          </a:p>
          <a:p>
            <a:pPr lvl="1" algn="l" rtl="0"/>
            <a:r>
              <a:rPr lang="en-US" dirty="0" smtClean="0"/>
              <a:t>commonsense knowledge</a:t>
            </a:r>
          </a:p>
        </p:txBody>
      </p:sp>
    </p:spTree>
    <p:extLst>
      <p:ext uri="{BB962C8B-B14F-4D97-AF65-F5344CB8AC3E}">
        <p14:creationId xmlns:p14="http://schemas.microsoft.com/office/powerpoint/2010/main" val="2875993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a:t>
            </a:r>
            <a:r>
              <a:rPr lang="en-US" dirty="0" smtClean="0"/>
              <a:t>you</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endParaRPr lang="fa-IR" dirty="0"/>
          </a:p>
        </p:txBody>
      </p:sp>
    </p:spTree>
    <p:extLst>
      <p:ext uri="{BB962C8B-B14F-4D97-AF65-F5344CB8AC3E}">
        <p14:creationId xmlns:p14="http://schemas.microsoft.com/office/powerpoint/2010/main" val="25199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r>
              <a:rPr lang="en-US" dirty="0"/>
              <a:t>Encyclopedia of case study research, Problem </a:t>
            </a:r>
            <a:r>
              <a:rPr lang="en-US" dirty="0" smtClean="0"/>
              <a:t>Formulation</a:t>
            </a:r>
            <a:r>
              <a:rPr lang="en-US" dirty="0"/>
              <a:t>, </a:t>
            </a:r>
            <a:r>
              <a:rPr lang="en-US" i="1" dirty="0"/>
              <a:t>Fred </a:t>
            </a:r>
            <a:r>
              <a:rPr lang="en-US" i="1" dirty="0" err="1" smtClean="0"/>
              <a:t>Eidlin</a:t>
            </a:r>
            <a:endParaRPr lang="en-US" i="1" dirty="0" smtClean="0"/>
          </a:p>
          <a:p>
            <a:pPr algn="l" rtl="0">
              <a:buFont typeface="Wingdings" panose="05000000000000000000" pitchFamily="2" charset="2"/>
              <a:buChar char="v"/>
            </a:pPr>
            <a:r>
              <a:rPr lang="en-US" dirty="0"/>
              <a:t>The Sage Encyclopedia of Qualitative Research </a:t>
            </a:r>
            <a:r>
              <a:rPr lang="en-US" dirty="0" smtClean="0"/>
              <a:t>Methods, Research Problem,</a:t>
            </a:r>
            <a:r>
              <a:rPr lang="en-US" i="1" dirty="0"/>
              <a:t> </a:t>
            </a:r>
            <a:r>
              <a:rPr lang="en-US" i="1" dirty="0" err="1"/>
              <a:t>Margarete</a:t>
            </a:r>
            <a:r>
              <a:rPr lang="en-US" i="1" dirty="0"/>
              <a:t> </a:t>
            </a:r>
            <a:r>
              <a:rPr lang="en-US" i="1" dirty="0" err="1" smtClean="0"/>
              <a:t>Sandelowski</a:t>
            </a:r>
            <a:endParaRPr lang="en-US" i="1" dirty="0" smtClean="0"/>
          </a:p>
          <a:p>
            <a:pPr algn="l" rtl="0">
              <a:buFont typeface="Wingdings" panose="05000000000000000000" pitchFamily="2" charset="2"/>
              <a:buChar char="v"/>
            </a:pPr>
            <a:r>
              <a:rPr lang="en-US" dirty="0" smtClean="0"/>
              <a:t>The </a:t>
            </a:r>
            <a:r>
              <a:rPr lang="en-US" dirty="0"/>
              <a:t>Sage Encyclopedia of Qualitative Research </a:t>
            </a:r>
            <a:r>
              <a:rPr lang="en-US" dirty="0" smtClean="0"/>
              <a:t>Methods, Research Question,</a:t>
            </a:r>
            <a:r>
              <a:rPr lang="en-US" i="1" dirty="0" smtClean="0"/>
              <a:t> </a:t>
            </a:r>
            <a:r>
              <a:rPr lang="en-US" i="1" dirty="0" err="1"/>
              <a:t>Margarete</a:t>
            </a:r>
            <a:r>
              <a:rPr lang="en-US" i="1" dirty="0"/>
              <a:t> </a:t>
            </a:r>
            <a:r>
              <a:rPr lang="en-US" i="1" dirty="0" err="1" smtClean="0"/>
              <a:t>Sandelowski</a:t>
            </a:r>
            <a:endParaRPr lang="en-US" i="1" dirty="0" smtClean="0"/>
          </a:p>
          <a:p>
            <a:pPr algn="l" rtl="0">
              <a:buFont typeface="Wingdings" panose="05000000000000000000" pitchFamily="2" charset="2"/>
              <a:buChar char="v"/>
            </a:pPr>
            <a:r>
              <a:rPr lang="fa-IR" i="1" dirty="0" smtClean="0"/>
              <a:t>«پژوهش با فرضیه آغاز می شود نا با پرسش»، کیومرث اشتریان</a:t>
            </a:r>
            <a:endParaRPr lang="fa-IR" dirty="0"/>
          </a:p>
          <a:p>
            <a:pPr algn="l" rtl="0">
              <a:buFont typeface="Wingdings" panose="05000000000000000000" pitchFamily="2" charset="2"/>
              <a:buChar char="v"/>
            </a:pPr>
            <a:endParaRPr lang="fa-IR" dirty="0"/>
          </a:p>
        </p:txBody>
      </p:sp>
    </p:spTree>
    <p:extLst>
      <p:ext uri="{BB962C8B-B14F-4D97-AF65-F5344CB8AC3E}">
        <p14:creationId xmlns:p14="http://schemas.microsoft.com/office/powerpoint/2010/main" val="90545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meaning of “problem”</a:t>
            </a:r>
            <a:endParaRPr lang="fa-IR" dirty="0"/>
          </a:p>
        </p:txBody>
      </p:sp>
      <p:sp>
        <p:nvSpPr>
          <p:cNvPr id="3" name="Content Placeholder 2"/>
          <p:cNvSpPr>
            <a:spLocks noGrp="1"/>
          </p:cNvSpPr>
          <p:nvPr>
            <p:ph idx="1"/>
          </p:nvPr>
        </p:nvSpPr>
        <p:spPr>
          <a:xfrm>
            <a:off x="685801" y="2142067"/>
            <a:ext cx="10667999" cy="3649133"/>
          </a:xfrm>
        </p:spPr>
        <p:txBody>
          <a:bodyPr>
            <a:normAutofit/>
          </a:bodyPr>
          <a:lstStyle/>
          <a:p>
            <a:pPr algn="l" rtl="0"/>
            <a:r>
              <a:rPr lang="en-US" dirty="0" smtClean="0"/>
              <a:t>It comes </a:t>
            </a:r>
            <a:r>
              <a:rPr lang="en-US" dirty="0"/>
              <a:t>from the Greek </a:t>
            </a:r>
            <a:r>
              <a:rPr lang="en-US" dirty="0" err="1" smtClean="0"/>
              <a:t>problema</a:t>
            </a:r>
            <a:r>
              <a:rPr lang="en-US" dirty="0" smtClean="0"/>
              <a:t> , meaning ,originally ,“a shield ,bulwark or a hurdle , or </a:t>
            </a:r>
            <a:r>
              <a:rPr lang="en-US" dirty="0"/>
              <a:t>an impediment</a:t>
            </a:r>
            <a:r>
              <a:rPr lang="en-US" dirty="0" smtClean="0"/>
              <a:t>.”</a:t>
            </a:r>
          </a:p>
          <a:p>
            <a:pPr algn="l" rtl="0"/>
            <a:r>
              <a:rPr lang="en-US" dirty="0" smtClean="0"/>
              <a:t>In </a:t>
            </a:r>
            <a:r>
              <a:rPr lang="en-US" dirty="0"/>
              <a:t>present-day </a:t>
            </a:r>
            <a:r>
              <a:rPr lang="en-US" dirty="0" smtClean="0"/>
              <a:t>usage: </a:t>
            </a:r>
            <a:endParaRPr lang="en-US" dirty="0"/>
          </a:p>
          <a:p>
            <a:pPr lvl="1" algn="l" rtl="0"/>
            <a:r>
              <a:rPr lang="en-US" dirty="0" smtClean="0"/>
              <a:t>it </a:t>
            </a:r>
            <a:r>
              <a:rPr lang="en-US" dirty="0"/>
              <a:t>retains the sense of an impediment, a blockage, an unresolved dilemma, or something that stands in the way of moving </a:t>
            </a:r>
            <a:r>
              <a:rPr lang="en-US" dirty="0" smtClean="0"/>
              <a:t>forward</a:t>
            </a:r>
          </a:p>
          <a:p>
            <a:pPr marL="285750" lvl="1" algn="l" rtl="0"/>
            <a:endParaRPr lang="en-US" dirty="0"/>
          </a:p>
          <a:p>
            <a:pPr algn="l" rtl="0"/>
            <a:endParaRPr lang="en-US" dirty="0" smtClean="0"/>
          </a:p>
          <a:p>
            <a:pPr marL="1371600" lvl="3" indent="0" algn="l" rtl="0">
              <a:buNone/>
            </a:pPr>
            <a:endParaRPr lang="fa-IR" dirty="0"/>
          </a:p>
        </p:txBody>
      </p:sp>
    </p:spTree>
    <p:extLst>
      <p:ext uri="{BB962C8B-B14F-4D97-AF65-F5344CB8AC3E}">
        <p14:creationId xmlns:p14="http://schemas.microsoft.com/office/powerpoint/2010/main" val="554409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definition of problem formulation</a:t>
            </a:r>
            <a:endParaRPr lang="fa-IR" dirty="0"/>
          </a:p>
        </p:txBody>
      </p:sp>
      <p:sp>
        <p:nvSpPr>
          <p:cNvPr id="3" name="Content Placeholder 2"/>
          <p:cNvSpPr>
            <a:spLocks noGrp="1"/>
          </p:cNvSpPr>
          <p:nvPr>
            <p:ph idx="1"/>
          </p:nvPr>
        </p:nvSpPr>
        <p:spPr/>
        <p:txBody>
          <a:bodyPr/>
          <a:lstStyle/>
          <a:p>
            <a:pPr algn="l" rtl="0"/>
            <a:r>
              <a:rPr lang="en-US" dirty="0" smtClean="0"/>
              <a:t>Is </a:t>
            </a:r>
            <a:r>
              <a:rPr lang="en-US" dirty="0"/>
              <a:t>the act of identifying an </a:t>
            </a:r>
            <a:r>
              <a:rPr lang="en-US" dirty="0" smtClean="0"/>
              <a:t>unresolved dilemma for further study and lays the foundation for </a:t>
            </a:r>
            <a:r>
              <a:rPr lang="en-US" dirty="0"/>
              <a:t>ensuing research</a:t>
            </a:r>
            <a:r>
              <a:rPr lang="en-US" dirty="0" smtClean="0"/>
              <a:t>.</a:t>
            </a:r>
          </a:p>
          <a:p>
            <a:pPr algn="l" rtl="0"/>
            <a:endParaRPr lang="fa-IR" dirty="0"/>
          </a:p>
        </p:txBody>
      </p:sp>
    </p:spTree>
    <p:extLst>
      <p:ext uri="{BB962C8B-B14F-4D97-AF65-F5344CB8AC3E}">
        <p14:creationId xmlns:p14="http://schemas.microsoft.com/office/powerpoint/2010/main" val="703854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Conceptual Overview and Discussion</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r>
              <a:rPr lang="en-US" b="1" i="1" dirty="0"/>
              <a:t>Intellectual </a:t>
            </a:r>
            <a:r>
              <a:rPr lang="en-US" b="1" i="1" dirty="0" smtClean="0"/>
              <a:t>Problems</a:t>
            </a:r>
          </a:p>
          <a:p>
            <a:pPr algn="l" rtl="0">
              <a:buFont typeface="Wingdings" panose="05000000000000000000" pitchFamily="2" charset="2"/>
              <a:buChar char="v"/>
            </a:pPr>
            <a:r>
              <a:rPr lang="en-US" b="1" i="1" dirty="0"/>
              <a:t>Ethical </a:t>
            </a:r>
            <a:r>
              <a:rPr lang="en-US" b="1" i="1" dirty="0" smtClean="0"/>
              <a:t>Problems</a:t>
            </a:r>
          </a:p>
          <a:p>
            <a:pPr algn="l" rtl="0">
              <a:buFont typeface="Wingdings" panose="05000000000000000000" pitchFamily="2" charset="2"/>
              <a:buChar char="v"/>
            </a:pPr>
            <a:r>
              <a:rPr lang="en-US" b="1" i="1" dirty="0"/>
              <a:t>Political </a:t>
            </a:r>
            <a:r>
              <a:rPr lang="en-US" b="1" i="1" dirty="0" smtClean="0"/>
              <a:t>Problems</a:t>
            </a:r>
          </a:p>
          <a:p>
            <a:pPr algn="l" rtl="0">
              <a:buFont typeface="Wingdings" panose="05000000000000000000" pitchFamily="2" charset="2"/>
              <a:buChar char="v"/>
            </a:pPr>
            <a:r>
              <a:rPr lang="en-US" b="1" i="1" dirty="0"/>
              <a:t>Practical Problems</a:t>
            </a:r>
            <a:endParaRPr lang="fa-IR" dirty="0"/>
          </a:p>
        </p:txBody>
      </p:sp>
    </p:spTree>
    <p:extLst>
      <p:ext uri="{BB962C8B-B14F-4D97-AF65-F5344CB8AC3E}">
        <p14:creationId xmlns:p14="http://schemas.microsoft.com/office/powerpoint/2010/main" val="1891012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Intellectual Problems</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r>
              <a:rPr lang="en-US" b="1" dirty="0"/>
              <a:t>Conceptual Overview </a:t>
            </a:r>
          </a:p>
          <a:p>
            <a:pPr algn="l" rtl="0">
              <a:buFont typeface="Wingdings" panose="05000000000000000000" pitchFamily="2" charset="2"/>
              <a:buChar char="v"/>
            </a:pPr>
            <a:r>
              <a:rPr lang="en-US" b="1" dirty="0"/>
              <a:t>Discussion </a:t>
            </a:r>
            <a:r>
              <a:rPr lang="en-US" b="1" dirty="0" smtClean="0"/>
              <a:t>: </a:t>
            </a:r>
            <a:r>
              <a:rPr lang="en-US" dirty="0" smtClean="0"/>
              <a:t>Intellectual Problems &amp; Questions</a:t>
            </a:r>
            <a:endParaRPr lang="en-US" dirty="0"/>
          </a:p>
          <a:p>
            <a:pPr algn="l" rtl="0">
              <a:buFont typeface="Wingdings" panose="05000000000000000000" pitchFamily="2" charset="2"/>
              <a:buChar char="v"/>
            </a:pPr>
            <a:endParaRPr lang="en-US" dirty="0" smtClean="0"/>
          </a:p>
          <a:p>
            <a:pPr marL="914400" lvl="2" indent="0" algn="l" rtl="0">
              <a:buNone/>
            </a:pPr>
            <a:endParaRPr lang="en-US" dirty="0" smtClean="0"/>
          </a:p>
        </p:txBody>
      </p:sp>
    </p:spTree>
    <p:extLst>
      <p:ext uri="{BB962C8B-B14F-4D97-AF65-F5344CB8AC3E}">
        <p14:creationId xmlns:p14="http://schemas.microsoft.com/office/powerpoint/2010/main" val="5882070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Intellectual Problems</a:t>
            </a:r>
            <a:endParaRPr lang="fa-IR" dirty="0"/>
          </a:p>
        </p:txBody>
      </p:sp>
      <p:sp>
        <p:nvSpPr>
          <p:cNvPr id="3" name="Content Placeholder 2"/>
          <p:cNvSpPr>
            <a:spLocks noGrp="1"/>
          </p:cNvSpPr>
          <p:nvPr>
            <p:ph idx="1"/>
          </p:nvPr>
        </p:nvSpPr>
        <p:spPr/>
        <p:txBody>
          <a:bodyPr>
            <a:normAutofit fontScale="92500" lnSpcReduction="20000"/>
          </a:bodyPr>
          <a:lstStyle/>
          <a:p>
            <a:pPr marL="0" indent="0" algn="l" rtl="0">
              <a:buNone/>
            </a:pPr>
            <a:r>
              <a:rPr lang="en-US" b="1" dirty="0"/>
              <a:t>Conceptual Overview </a:t>
            </a:r>
          </a:p>
          <a:p>
            <a:pPr lvl="1" algn="l" rtl="0">
              <a:buFont typeface="Wingdings" panose="05000000000000000000" pitchFamily="2" charset="2"/>
              <a:buChar char="v"/>
            </a:pPr>
            <a:r>
              <a:rPr lang="en-US" dirty="0" smtClean="0"/>
              <a:t>Drive </a:t>
            </a:r>
            <a:r>
              <a:rPr lang="en-US" dirty="0"/>
              <a:t>scientific </a:t>
            </a:r>
            <a:r>
              <a:rPr lang="en-US" dirty="0" smtClean="0"/>
              <a:t>research</a:t>
            </a:r>
            <a:endParaRPr lang="en-US" dirty="0"/>
          </a:p>
          <a:p>
            <a:pPr lvl="1" algn="l" rtl="0">
              <a:buFont typeface="Wingdings" panose="05000000000000000000" pitchFamily="2" charset="2"/>
              <a:buChar char="v"/>
            </a:pPr>
            <a:r>
              <a:rPr lang="en-US" dirty="0"/>
              <a:t>Arise within the human mind or within human knowledge</a:t>
            </a:r>
          </a:p>
          <a:p>
            <a:pPr lvl="1" algn="l" rtl="0">
              <a:buFont typeface="Wingdings" panose="05000000000000000000" pitchFamily="2" charset="2"/>
              <a:buChar char="v"/>
            </a:pPr>
            <a:r>
              <a:rPr lang="en-US" dirty="0"/>
              <a:t>Attempt to make sense of reality</a:t>
            </a:r>
          </a:p>
          <a:p>
            <a:pPr lvl="2" algn="l" rtl="0">
              <a:buFont typeface="Wingdings" panose="05000000000000000000" pitchFamily="2" charset="2"/>
              <a:buChar char="v"/>
            </a:pPr>
            <a:r>
              <a:rPr lang="en-US" dirty="0"/>
              <a:t>when we discover an apparent contradiction between our supposed knowledge and the supposed facts</a:t>
            </a:r>
            <a:r>
              <a:rPr lang="en-US" dirty="0" smtClean="0"/>
              <a:t>.</a:t>
            </a:r>
          </a:p>
          <a:p>
            <a:pPr lvl="1" algn="l" rtl="0">
              <a:buFont typeface="Wingdings" panose="05000000000000000000" pitchFamily="2" charset="2"/>
              <a:buChar char="v"/>
            </a:pPr>
            <a:r>
              <a:rPr lang="en-US" dirty="0"/>
              <a:t>The research problem addresses what researchers </a:t>
            </a:r>
            <a:r>
              <a:rPr lang="en-US" dirty="0" smtClean="0"/>
              <a:t>perceive is </a:t>
            </a:r>
            <a:r>
              <a:rPr lang="en-US" dirty="0"/>
              <a:t>wrong, missing, or puzzling, or what </a:t>
            </a:r>
            <a:r>
              <a:rPr lang="en-US" dirty="0" smtClean="0"/>
              <a:t>requires changing</a:t>
            </a:r>
            <a:r>
              <a:rPr lang="en-US" dirty="0"/>
              <a:t>, in the </a:t>
            </a:r>
            <a:r>
              <a:rPr lang="en-US" dirty="0" smtClean="0"/>
              <a:t>world.</a:t>
            </a:r>
            <a:endParaRPr lang="en-US" dirty="0"/>
          </a:p>
          <a:p>
            <a:pPr lvl="1" algn="l" rtl="0">
              <a:buFont typeface="Wingdings" panose="05000000000000000000" pitchFamily="2" charset="2"/>
              <a:buChar char="v"/>
            </a:pPr>
            <a:r>
              <a:rPr lang="en-US" dirty="0" smtClean="0"/>
              <a:t>Intellectual </a:t>
            </a:r>
            <a:r>
              <a:rPr lang="en-US" dirty="0"/>
              <a:t>problems are solved by </a:t>
            </a:r>
            <a:r>
              <a:rPr lang="en-US" dirty="0" smtClean="0"/>
              <a:t>explanations</a:t>
            </a:r>
          </a:p>
          <a:p>
            <a:pPr lvl="1" algn="r">
              <a:buFont typeface="Wingdings" panose="05000000000000000000" pitchFamily="2" charset="2"/>
              <a:buChar char="v"/>
            </a:pPr>
            <a:endParaRPr lang="fa-IR" dirty="0" smtClean="0"/>
          </a:p>
          <a:p>
            <a:pPr>
              <a:buFont typeface="Wingdings" panose="05000000000000000000" pitchFamily="2" charset="2"/>
              <a:buChar char="v"/>
            </a:pPr>
            <a:r>
              <a:rPr lang="fa-IR" dirty="0" smtClean="0"/>
              <a:t>بسیاری از مسائل پژوهش که اطراف خود می بینیم با معنایی که از مساله ذهنی بیان کردیم تطابق ندارد، چرا که این مسائل با تکیه بر نظریه‌ای پذیرفته شده به فرضیه سازی می پردازند و پژوهش تلاشی است برای اثبات آن فرضیه(پژوهش با فرضیه آغاز می شود نه با پرسش، کیومرث اشتریان)، به عبارت دیگر خبری از تناقض درونی که ذکر شد نیست.</a:t>
            </a:r>
            <a:endParaRPr lang="en-US" dirty="0"/>
          </a:p>
        </p:txBody>
      </p:sp>
    </p:spTree>
    <p:extLst>
      <p:ext uri="{BB962C8B-B14F-4D97-AF65-F5344CB8AC3E}">
        <p14:creationId xmlns:p14="http://schemas.microsoft.com/office/powerpoint/2010/main" val="1937234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Intellectual Problems</a:t>
            </a:r>
            <a:endParaRPr lang="fa-IR" dirty="0"/>
          </a:p>
        </p:txBody>
      </p:sp>
      <p:sp>
        <p:nvSpPr>
          <p:cNvPr id="3" name="Content Placeholder 2"/>
          <p:cNvSpPr>
            <a:spLocks noGrp="1"/>
          </p:cNvSpPr>
          <p:nvPr>
            <p:ph idx="1"/>
          </p:nvPr>
        </p:nvSpPr>
        <p:spPr/>
        <p:txBody>
          <a:bodyPr/>
          <a:lstStyle/>
          <a:p>
            <a:pPr marL="0" indent="0" algn="l" rtl="0">
              <a:buNone/>
            </a:pPr>
            <a:r>
              <a:rPr lang="en-US" b="1" dirty="0" smtClean="0"/>
              <a:t>Discussion</a:t>
            </a:r>
            <a:r>
              <a:rPr lang="en-US" dirty="0" smtClean="0"/>
              <a:t>: Intellectual Problems &amp; Questions</a:t>
            </a:r>
          </a:p>
          <a:p>
            <a:pPr lvl="1" algn="l" rtl="0">
              <a:buFont typeface="Wingdings" panose="05000000000000000000" pitchFamily="2" charset="2"/>
              <a:buChar char="v"/>
            </a:pPr>
            <a:r>
              <a:rPr lang="en-US" dirty="0"/>
              <a:t>A long tradition:  intellectual </a:t>
            </a:r>
            <a:r>
              <a:rPr lang="en-US" dirty="0" smtClean="0"/>
              <a:t>problems are understood to be questions</a:t>
            </a:r>
          </a:p>
          <a:p>
            <a:pPr lvl="1" algn="l" rtl="0">
              <a:buFont typeface="Wingdings" panose="05000000000000000000" pitchFamily="2" charset="2"/>
              <a:buChar char="v"/>
            </a:pPr>
            <a:r>
              <a:rPr lang="en-US" dirty="0" err="1"/>
              <a:t>Jagdish</a:t>
            </a:r>
            <a:r>
              <a:rPr lang="en-US" dirty="0"/>
              <a:t> N. </a:t>
            </a:r>
            <a:r>
              <a:rPr lang="en-US" dirty="0" err="1"/>
              <a:t>Hattiangadi</a:t>
            </a:r>
            <a:r>
              <a:rPr lang="en-US" dirty="0"/>
              <a:t> </a:t>
            </a:r>
            <a:r>
              <a:rPr lang="en-US" dirty="0" smtClean="0"/>
              <a:t>notes: the </a:t>
            </a:r>
            <a:r>
              <a:rPr lang="en-US" dirty="0"/>
              <a:t>existence of </a:t>
            </a:r>
            <a:r>
              <a:rPr lang="en-US" dirty="0" smtClean="0"/>
              <a:t>idle questions </a:t>
            </a:r>
            <a:r>
              <a:rPr lang="en-US" dirty="0"/>
              <a:t>is generally </a:t>
            </a:r>
            <a:r>
              <a:rPr lang="en-US" dirty="0" smtClean="0"/>
              <a:t>recognized</a:t>
            </a:r>
          </a:p>
          <a:p>
            <a:pPr lvl="1" algn="l" rtl="0">
              <a:buFont typeface="Wingdings" panose="05000000000000000000" pitchFamily="2" charset="2"/>
              <a:buChar char="v"/>
            </a:pPr>
            <a:r>
              <a:rPr lang="en-US" dirty="0" smtClean="0"/>
              <a:t>Questions are problematic or unproblematic</a:t>
            </a:r>
            <a:r>
              <a:rPr lang="en-US" dirty="0"/>
              <a:t>	</a:t>
            </a:r>
            <a:endParaRPr lang="en-US" dirty="0" smtClean="0"/>
          </a:p>
          <a:p>
            <a:pPr lvl="1" algn="l" rtl="0">
              <a:buFont typeface="Wingdings" panose="05000000000000000000" pitchFamily="2" charset="2"/>
              <a:buChar char="v"/>
            </a:pPr>
            <a:r>
              <a:rPr lang="en-US" dirty="0"/>
              <a:t>Problem is discovery of an inner </a:t>
            </a:r>
            <a:r>
              <a:rPr lang="en-US" dirty="0" smtClean="0"/>
              <a:t>contradiction not any  idle question</a:t>
            </a:r>
            <a:r>
              <a:rPr lang="en-US" dirty="0"/>
              <a:t>	</a:t>
            </a:r>
          </a:p>
        </p:txBody>
      </p:sp>
    </p:spTree>
    <p:extLst>
      <p:ext uri="{BB962C8B-B14F-4D97-AF65-F5344CB8AC3E}">
        <p14:creationId xmlns:p14="http://schemas.microsoft.com/office/powerpoint/2010/main" val="1969880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Ethical Problems</a:t>
            </a:r>
            <a:endParaRPr lang="fa-IR" dirty="0"/>
          </a:p>
        </p:txBody>
      </p:sp>
      <p:sp>
        <p:nvSpPr>
          <p:cNvPr id="3" name="Content Placeholder 2"/>
          <p:cNvSpPr>
            <a:spLocks noGrp="1"/>
          </p:cNvSpPr>
          <p:nvPr>
            <p:ph idx="1"/>
          </p:nvPr>
        </p:nvSpPr>
        <p:spPr/>
        <p:txBody>
          <a:bodyPr/>
          <a:lstStyle/>
          <a:p>
            <a:pPr algn="l" rtl="0">
              <a:buFont typeface="Wingdings" panose="05000000000000000000" pitchFamily="2" charset="2"/>
              <a:buChar char="v"/>
            </a:pPr>
            <a:r>
              <a:rPr lang="en-US" dirty="0" smtClean="0"/>
              <a:t>The origin: A sense </a:t>
            </a:r>
            <a:r>
              <a:rPr lang="en-US" dirty="0"/>
              <a:t>of right and wrong, that is, a </a:t>
            </a:r>
            <a:r>
              <a:rPr lang="en-US" dirty="0" smtClean="0"/>
              <a:t>conscience.</a:t>
            </a:r>
          </a:p>
          <a:p>
            <a:pPr lvl="1" algn="l" rtl="0">
              <a:buFont typeface="Wingdings" panose="05000000000000000000" pitchFamily="2" charset="2"/>
              <a:buChar char="v"/>
            </a:pPr>
            <a:r>
              <a:rPr lang="en-US" dirty="0"/>
              <a:t>to escape from dilemmas of </a:t>
            </a:r>
            <a:r>
              <a:rPr lang="en-US" dirty="0" smtClean="0"/>
              <a:t>conscience.</a:t>
            </a:r>
          </a:p>
          <a:p>
            <a:pPr lvl="2" algn="l" rtl="0">
              <a:buFont typeface="Wingdings" panose="05000000000000000000" pitchFamily="2" charset="2"/>
              <a:buChar char="v"/>
            </a:pPr>
            <a:r>
              <a:rPr lang="en-US" dirty="0"/>
              <a:t>they need not necessarily do so</a:t>
            </a:r>
            <a:endParaRPr lang="en-US" dirty="0" smtClean="0"/>
          </a:p>
          <a:p>
            <a:pPr algn="l" rtl="0">
              <a:buFont typeface="Wingdings" panose="05000000000000000000" pitchFamily="2" charset="2"/>
              <a:buChar char="v"/>
            </a:pPr>
            <a:r>
              <a:rPr lang="en-US" dirty="0"/>
              <a:t>A</a:t>
            </a:r>
            <a:r>
              <a:rPr lang="en-US" dirty="0" smtClean="0"/>
              <a:t>rise </a:t>
            </a:r>
            <a:r>
              <a:rPr lang="en-US" dirty="0"/>
              <a:t>when a person </a:t>
            </a:r>
            <a:r>
              <a:rPr lang="en-US" dirty="0" smtClean="0"/>
              <a:t>is torn between values.</a:t>
            </a:r>
          </a:p>
          <a:p>
            <a:pPr algn="l" rtl="0">
              <a:buFont typeface="Wingdings" panose="05000000000000000000" pitchFamily="2" charset="2"/>
              <a:buChar char="v"/>
            </a:pPr>
            <a:r>
              <a:rPr lang="en-US" dirty="0" smtClean="0"/>
              <a:t>Solving</a:t>
            </a:r>
          </a:p>
          <a:p>
            <a:pPr lvl="1" algn="l" rtl="0">
              <a:buFont typeface="Wingdings" panose="05000000000000000000" pitchFamily="2" charset="2"/>
              <a:buChar char="v"/>
            </a:pPr>
            <a:r>
              <a:rPr lang="en-US" dirty="0" smtClean="0"/>
              <a:t>Intellectualizing</a:t>
            </a:r>
          </a:p>
          <a:p>
            <a:pPr lvl="1" algn="l" rtl="0">
              <a:buFont typeface="Wingdings" panose="05000000000000000000" pitchFamily="2" charset="2"/>
              <a:buChar char="v"/>
            </a:pPr>
            <a:r>
              <a:rPr lang="en-US" dirty="0" smtClean="0"/>
              <a:t>Other ways</a:t>
            </a:r>
          </a:p>
        </p:txBody>
      </p:sp>
    </p:spTree>
    <p:extLst>
      <p:ext uri="{BB962C8B-B14F-4D97-AF65-F5344CB8AC3E}">
        <p14:creationId xmlns:p14="http://schemas.microsoft.com/office/powerpoint/2010/main" val="14626541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TC103457452[[fn=Celestial]]</Template>
  <TotalTime>1672</TotalTime>
  <Words>1091</Words>
  <Application>Microsoft Office PowerPoint</Application>
  <PresentationFormat>Widescreen</PresentationFormat>
  <Paragraphs>126</Paragraphs>
  <Slides>14</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Charlemagne Std</vt:lpstr>
      <vt:lpstr>IranNastaliq</vt:lpstr>
      <vt:lpstr>Times New Roman</vt:lpstr>
      <vt:lpstr>Wingdings</vt:lpstr>
      <vt:lpstr>Celestial</vt:lpstr>
      <vt:lpstr>Problem formulation</vt:lpstr>
      <vt:lpstr>Reference</vt:lpstr>
      <vt:lpstr>The meaning of “problem”</vt:lpstr>
      <vt:lpstr>Primary definition of problem formulation</vt:lpstr>
      <vt:lpstr>Conceptual Overview and Discussion</vt:lpstr>
      <vt:lpstr>Intellectual Problems</vt:lpstr>
      <vt:lpstr>Intellectual Problems</vt:lpstr>
      <vt:lpstr>Intellectual Problems</vt:lpstr>
      <vt:lpstr>Ethical Problems</vt:lpstr>
      <vt:lpstr>Political Problems</vt:lpstr>
      <vt:lpstr>Practical Problems</vt:lpstr>
      <vt:lpstr>Application: Solving Nonintellectual  Problems by Intellectualization</vt:lpstr>
      <vt:lpstr>Critical 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formulation</dc:title>
  <dc:creator>محمد سعید</dc:creator>
  <cp:lastModifiedBy>محمد سعید</cp:lastModifiedBy>
  <cp:revision>94</cp:revision>
  <dcterms:created xsi:type="dcterms:W3CDTF">2014-02-07T16:33:59Z</dcterms:created>
  <dcterms:modified xsi:type="dcterms:W3CDTF">2014-03-01T06:22:43Z</dcterms:modified>
</cp:coreProperties>
</file>