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333" r:id="rId2"/>
    <p:sldId id="350" r:id="rId3"/>
    <p:sldId id="349" r:id="rId4"/>
    <p:sldId id="353" r:id="rId5"/>
    <p:sldId id="354" r:id="rId6"/>
    <p:sldId id="356" r:id="rId7"/>
    <p:sldId id="355" r:id="rId8"/>
    <p:sldId id="357" r:id="rId9"/>
    <p:sldId id="358" r:id="rId10"/>
    <p:sldId id="360" r:id="rId11"/>
    <p:sldId id="361" r:id="rId12"/>
    <p:sldId id="362" r:id="rId13"/>
    <p:sldId id="364" r:id="rId14"/>
    <p:sldId id="366" r:id="rId15"/>
    <p:sldId id="367" r:id="rId16"/>
    <p:sldId id="368" r:id="rId17"/>
    <p:sldId id="371" r:id="rId18"/>
    <p:sldId id="372" r:id="rId19"/>
    <p:sldId id="373" r:id="rId20"/>
    <p:sldId id="374" r:id="rId21"/>
    <p:sldId id="424" r:id="rId22"/>
    <p:sldId id="375" r:id="rId23"/>
    <p:sldId id="376" r:id="rId24"/>
    <p:sldId id="382" r:id="rId25"/>
    <p:sldId id="384" r:id="rId26"/>
    <p:sldId id="393" r:id="rId27"/>
    <p:sldId id="397" r:id="rId28"/>
    <p:sldId id="392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25" r:id="rId40"/>
    <p:sldId id="408" r:id="rId41"/>
    <p:sldId id="409" r:id="rId42"/>
    <p:sldId id="410" r:id="rId43"/>
    <p:sldId id="411" r:id="rId44"/>
    <p:sldId id="412" r:id="rId45"/>
    <p:sldId id="413" r:id="rId46"/>
    <p:sldId id="415" r:id="rId47"/>
    <p:sldId id="416" r:id="rId48"/>
    <p:sldId id="417" r:id="rId49"/>
    <p:sldId id="426" r:id="rId50"/>
    <p:sldId id="420" r:id="rId51"/>
    <p:sldId id="421" r:id="rId52"/>
    <p:sldId id="427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8" autoAdjust="0"/>
    <p:restoredTop sz="94660"/>
  </p:normalViewPr>
  <p:slideViewPr>
    <p:cSldViewPr snapToGrid="0">
      <p:cViewPr varScale="1">
        <p:scale>
          <a:sx n="66" d="100"/>
          <a:sy n="6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49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10D650-D9F4-46D6-BCD2-8DA696E2F9F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19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25A5B64-BAC3-4938-BA74-2F1647A9FB0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68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E3550B4C-24AC-4F73-A48C-87EFDC045DCB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079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466DC-6315-4221-8E54-1C0407D06FDA}" type="datetime1">
              <a:rPr lang="en-US" altLang="zh-CN"/>
              <a:pPr>
                <a:defRPr/>
              </a:pPr>
              <a:t>6/9/2015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3325E-A766-4B1A-9E77-4473E3BF3A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9050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4759B-165D-4230-B0BA-AF151F17AC88}" type="datetime1">
              <a:rPr lang="en-US" altLang="zh-CN"/>
              <a:pPr>
                <a:defRPr/>
              </a:pPr>
              <a:t>6/9/2015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5EE00-668E-4411-977D-BA88F3C66E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5" name="Picture 7" descr="paint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2" charset="2"/>
        <a:buChar char="l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2" charset="2"/>
        <a:buChar char="y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40.bin"/><Relationship Id="rId3" Type="http://schemas.openxmlformats.org/officeDocument/2006/relationships/oleObject" Target="../embeddings/oleObject33.bin"/><Relationship Id="rId21" Type="http://schemas.openxmlformats.org/officeDocument/2006/relationships/image" Target="../media/image56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11" Type="http://schemas.openxmlformats.org/officeDocument/2006/relationships/image" Target="../media/image51.wmf"/><Relationship Id="rId5" Type="http://schemas.openxmlformats.org/officeDocument/2006/relationships/oleObject" Target="../embeddings/oleObject34.bin"/><Relationship Id="rId15" Type="http://schemas.openxmlformats.org/officeDocument/2006/relationships/image" Target="../media/image53.wmf"/><Relationship Id="rId23" Type="http://schemas.openxmlformats.org/officeDocument/2006/relationships/image" Target="../media/image57.wmf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55.wmf"/><Relationship Id="rId4" Type="http://schemas.openxmlformats.org/officeDocument/2006/relationships/image" Target="../media/image48.wmf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38.bin"/><Relationship Id="rId22" Type="http://schemas.openxmlformats.org/officeDocument/2006/relationships/oleObject" Target="../embeddings/oleObject42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4.png"/><Relationship Id="rId4" Type="http://schemas.openxmlformats.org/officeDocument/2006/relationships/image" Target="../media/image7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IT\Desktop\TRANSLATE20b.sw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8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973" y="3348318"/>
            <a:ext cx="4924612" cy="1143000"/>
          </a:xfrm>
        </p:spPr>
        <p:txBody>
          <a:bodyPr/>
          <a:lstStyle/>
          <a:p>
            <a:pPr algn="ctr"/>
            <a:r>
              <a:rPr lang="fa-IR" dirty="0" smtClean="0"/>
              <a:t>بیوسنتز پروتئین ها :</a:t>
            </a:r>
            <a:br>
              <a:rPr lang="fa-IR" dirty="0" smtClean="0"/>
            </a:br>
            <a:r>
              <a:rPr lang="fa-IR" dirty="0" smtClean="0"/>
              <a:t> از رونویسی تا ترجمه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845" y="4656044"/>
            <a:ext cx="7749989" cy="1139638"/>
          </a:xfrm>
        </p:spPr>
        <p:txBody>
          <a:bodyPr/>
          <a:lstStyle/>
          <a:p>
            <a:r>
              <a:rPr lang="en-US" dirty="0" smtClean="0"/>
              <a:t>protein biosynthesis</a:t>
            </a:r>
            <a:endParaRPr lang="fa-IR" dirty="0" smtClean="0"/>
          </a:p>
          <a:p>
            <a:r>
              <a:rPr lang="en-US" dirty="0" smtClean="0"/>
              <a:t>From Transcription to Translation</a:t>
            </a:r>
            <a:r>
              <a:rPr lang="en-US" dirty="0"/>
              <a:t>: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6" y="376517"/>
            <a:ext cx="3113024" cy="3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ChangeArrowheads="1"/>
          </p:cNvSpPr>
          <p:nvPr/>
        </p:nvSpPr>
        <p:spPr bwMode="auto">
          <a:xfrm>
            <a:off x="611188" y="381000"/>
            <a:ext cx="7845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fa-IR" altLang="zh-CN" sz="3600" b="1">
                <a:solidFill>
                  <a:srgbClr val="0000FF"/>
                </a:solidFill>
              </a:rPr>
              <a:t>آغاز:</a:t>
            </a:r>
            <a:endParaRPr lang="en-US" altLang="zh-CN" sz="3600" b="1">
              <a:solidFill>
                <a:srgbClr val="0000FF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5029200" y="1428750"/>
            <a:ext cx="3733800" cy="4362450"/>
          </a:xfrm>
        </p:spPr>
        <p:txBody>
          <a:bodyPr/>
          <a:lstStyle/>
          <a:p>
            <a:pPr marL="381000" indent="-381000" algn="r" rt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fa-IR" altLang="en-US" sz="2800" b="1" dirty="0" smtClean="0"/>
              <a:t>RNA-پلی مراز منطقه TTGACA را شناخته و به منطقه TATAAT سر می خورد، سپس دو رشته ی DNA را باز می کند.</a:t>
            </a:r>
            <a:br>
              <a:rPr lang="fa-IR" altLang="en-US" sz="2800" b="1" dirty="0" smtClean="0"/>
            </a:br>
            <a:r>
              <a:rPr lang="fa-IR" altLang="en-US" sz="2800" b="1" dirty="0" smtClean="0"/>
              <a:t>منطقه باز شده حدود 17±1 جفت باز است.</a:t>
            </a:r>
            <a:endParaRPr lang="fa-IR" altLang="zh-CN" sz="2800" b="1" dirty="0" smtClean="0">
              <a:latin typeface="Arial" pitchFamily="34" charset="0"/>
              <a:ea typeface="SimHei" pitchFamily="49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29610C-594B-474F-9BBD-F681A09C813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575" y="416859"/>
            <a:ext cx="4124325" cy="623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ChangeArrowheads="1"/>
          </p:cNvSpPr>
          <p:nvPr/>
        </p:nvSpPr>
        <p:spPr bwMode="auto">
          <a:xfrm>
            <a:off x="684213" y="100013"/>
            <a:ext cx="7772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0000FF"/>
                </a:solidFill>
              </a:rPr>
              <a:t>Transcription bubble</a:t>
            </a:r>
          </a:p>
        </p:txBody>
      </p:sp>
      <p:pic>
        <p:nvPicPr>
          <p:cNvPr id="22538" name="Picture 10" descr="Fig%2026-01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4"/>
          <a:stretch>
            <a:fillRect/>
          </a:stretch>
        </p:blipFill>
        <p:spPr bwMode="auto">
          <a:xfrm>
            <a:off x="533400" y="2466975"/>
            <a:ext cx="80994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981075"/>
            <a:ext cx="861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4650" indent="-3746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>
                <a:latin typeface="Calibri" pitchFamily="34" charset="0"/>
              </a:rPr>
              <a:t>RNA- پلیمراز ، قطعه ~ 40 نوکلئوتیدی DNA و RNA نوپا تشکیل مجموعه ی به نام حباب رونویسی (</a:t>
            </a:r>
            <a:r>
              <a:rPr lang="en-US" altLang="zh-CN" sz="2400" b="1">
                <a:solidFill>
                  <a:srgbClr val="FF0000"/>
                </a:solidFill>
              </a:rPr>
              <a:t>transcription bubble</a:t>
            </a:r>
            <a:r>
              <a:rPr lang="fa-IR" altLang="zh-CN" sz="2400" b="1">
                <a:solidFill>
                  <a:srgbClr val="FF0000"/>
                </a:solidFill>
              </a:rPr>
              <a:t>) </a:t>
            </a:r>
            <a:r>
              <a:rPr lang="fa-IR" altLang="en-US" sz="2400" b="1">
                <a:latin typeface="Calibri" pitchFamily="34" charset="0"/>
              </a:rPr>
              <a:t>را می کنند .</a:t>
            </a:r>
            <a:br>
              <a:rPr lang="fa-IR" altLang="en-US" sz="2400" b="1">
                <a:latin typeface="Calibri" pitchFamily="34" charset="0"/>
              </a:rPr>
            </a:br>
            <a:r>
              <a:rPr lang="fa-IR" altLang="en-US" sz="2400" b="1">
                <a:latin typeface="Calibri" pitchFamily="34" charset="0"/>
              </a:rPr>
              <a:t>قطعه</a:t>
            </a:r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ea typeface="SimHei" pitchFamily="49" charset="-122"/>
                <a:sym typeface="Symbol" pitchFamily="18" charset="2"/>
              </a:rPr>
              <a:t></a:t>
            </a:r>
            <a:r>
              <a:rPr lang="fa-IR" altLang="zh-CN" sz="2400" b="1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a-IR" altLang="en-US" sz="2400" b="1">
                <a:latin typeface="Calibri" pitchFamily="34" charset="0"/>
              </a:rPr>
              <a:t>از RNA نوپا با DNA الگو هییرید شده و انتهای</a:t>
            </a:r>
            <a:r>
              <a:rPr lang="en-US" altLang="zh-CN" sz="2400" b="1">
                <a:solidFill>
                  <a:srgbClr val="FF0000"/>
                </a:solidFill>
              </a:rPr>
              <a:t>5</a:t>
            </a:r>
            <a:r>
              <a:rPr lang="en-US" altLang="zh-CN" sz="2400" b="1">
                <a:solidFill>
                  <a:srgbClr val="FF0000"/>
                </a:solidFill>
                <a:ea typeface="SimHei" pitchFamily="49" charset="-122"/>
                <a:sym typeface="Symbol" pitchFamily="18" charset="2"/>
              </a:rPr>
              <a:t></a:t>
            </a:r>
            <a:r>
              <a:rPr lang="fa-IR" altLang="en-US" sz="2400" b="1">
                <a:latin typeface="Calibri" pitchFamily="34" charset="0"/>
              </a:rPr>
              <a:t>  از  حباب رونویسی به بیرون رشد می کنند.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EF19F0-C731-42FE-97C0-99A34919496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9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974977" y="457200"/>
            <a:ext cx="3011487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lnSpc>
                <a:spcPct val="95000"/>
              </a:lnSpc>
              <a:spcBef>
                <a:spcPct val="40000"/>
              </a:spcBef>
              <a:buFont typeface="Arial" pitchFamily="34" charset="0"/>
              <a:buChar char="•"/>
            </a:pPr>
            <a:r>
              <a:rPr lang="fa-IR" altLang="en-US" sz="2800" dirty="0" smtClean="0">
                <a:latin typeface="Calibri" pitchFamily="34" charset="0"/>
              </a:rPr>
              <a:t>هنگامی </a:t>
            </a:r>
            <a:r>
              <a:rPr lang="fa-IR" altLang="en-US" sz="2800" dirty="0">
                <a:latin typeface="Calibri" pitchFamily="34" charset="0"/>
              </a:rPr>
              <a:t>که اولین phosphodiester باند تشکیل شود زیرواحد سیگما </a:t>
            </a:r>
            <a:r>
              <a:rPr lang="en-US" altLang="zh-CN" sz="2800" dirty="0">
                <a:latin typeface="Calibri" pitchFamily="34" charset="0"/>
                <a:sym typeface="Symbol" pitchFamily="18" charset="2"/>
              </a:rPr>
              <a:t> </a:t>
            </a:r>
            <a:r>
              <a:rPr lang="fa-IR" altLang="zh-CN" sz="2800" dirty="0">
                <a:latin typeface="Calibri" pitchFamily="34" charset="0"/>
                <a:sym typeface="Symbol" pitchFamily="18" charset="2"/>
              </a:rPr>
              <a:t> </a:t>
            </a:r>
            <a:r>
              <a:rPr lang="fa-IR" altLang="en-US" sz="2800" dirty="0">
                <a:latin typeface="Calibri" pitchFamily="34" charset="0"/>
              </a:rPr>
              <a:t>ازآنزیم RNA POL جدا شده و باقیمانده آنزیم در امتداد الگو DNA حرکت می کند تا مرحله طویل شدن انجام شود</a:t>
            </a:r>
            <a:r>
              <a:rPr lang="fa-IR" altLang="en-US" sz="1600" dirty="0">
                <a:latin typeface="Calibri" pitchFamily="34" charset="0"/>
              </a:rPr>
              <a:t>.</a:t>
            </a:r>
            <a:endParaRPr lang="fa-IR" altLang="zh-CN" sz="1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328430D-6E4A-4C7E-92E2-ED53122B50F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42765"/>
            <a:ext cx="5522912" cy="6119813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91200" y="5105400"/>
            <a:ext cx="320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fa-IR" altLang="zh-CN" sz="3200" b="1" dirty="0">
                <a:solidFill>
                  <a:srgbClr val="0000FF"/>
                </a:solidFill>
              </a:rPr>
              <a:t> پیشرفت یا </a:t>
            </a:r>
            <a:r>
              <a:rPr lang="en-US" altLang="zh-CN" sz="3200" b="1" dirty="0">
                <a:solidFill>
                  <a:srgbClr val="0000FF"/>
                </a:solidFill>
              </a:rPr>
              <a:t>Elongation</a:t>
            </a:r>
          </a:p>
        </p:txBody>
      </p:sp>
    </p:spTree>
    <p:extLst>
      <p:ext uri="{BB962C8B-B14F-4D97-AF65-F5344CB8AC3E}">
        <p14:creationId xmlns:p14="http://schemas.microsoft.com/office/powerpoint/2010/main" val="27990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611188" y="404813"/>
            <a:ext cx="7848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fa-IR" altLang="zh-CN" sz="3600" b="1">
                <a:solidFill>
                  <a:srgbClr val="0000FF"/>
                </a:solidFill>
              </a:rPr>
              <a:t>ختم یا </a:t>
            </a:r>
            <a:r>
              <a:rPr lang="en-US" altLang="zh-CN" sz="3600" b="1">
                <a:solidFill>
                  <a:srgbClr val="0000FF"/>
                </a:solidFill>
              </a:rPr>
              <a:t>Termination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00600" y="1151965"/>
            <a:ext cx="4025900" cy="2514600"/>
          </a:xfrm>
        </p:spPr>
        <p:txBody>
          <a:bodyPr/>
          <a:lstStyle/>
          <a:p>
            <a:pPr marL="363538" indent="-363538" algn="r" rtl="1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fa-IR" altLang="zh-CN" sz="2000" b="1" dirty="0" smtClean="0">
                <a:latin typeface="Arial" pitchFamily="34" charset="0"/>
                <a:ea typeface="华文中宋"/>
              </a:rPr>
              <a:t>در این مرحله ، </a:t>
            </a:r>
            <a:r>
              <a:rPr lang="en-US" altLang="zh-CN" sz="2000" b="1" dirty="0" smtClean="0">
                <a:latin typeface="Arial" pitchFamily="34" charset="0"/>
                <a:ea typeface="华文中宋"/>
                <a:cs typeface="Arial" pitchFamily="34" charset="0"/>
              </a:rPr>
              <a:t>RNA</a:t>
            </a:r>
            <a:r>
              <a:rPr lang="fa-IR" altLang="zh-CN" sz="2000" b="1" dirty="0" smtClean="0">
                <a:latin typeface="Arial" pitchFamily="34" charset="0"/>
                <a:ea typeface="华文中宋"/>
              </a:rPr>
              <a:t> پلیمراز متوقف شده و </a:t>
            </a:r>
            <a:r>
              <a:rPr lang="en-US" altLang="zh-CN" sz="2000" b="1" dirty="0" smtClean="0">
                <a:latin typeface="Arial" pitchFamily="34" charset="0"/>
                <a:ea typeface="SimHei" pitchFamily="49" charset="-122"/>
              </a:rPr>
              <a:t>RNA</a:t>
            </a:r>
            <a:r>
              <a:rPr lang="fa-IR" altLang="zh-CN" sz="2000" b="1" dirty="0" smtClean="0">
                <a:latin typeface="Arial" pitchFamily="34" charset="0"/>
              </a:rPr>
              <a:t> رونویسی شده از کمپلکس رونویسی جدا می شود.</a:t>
            </a:r>
          </a:p>
          <a:p>
            <a:pPr marL="363538" indent="-363538" algn="r" rtl="1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fa-IR" altLang="zh-CN" sz="2000" b="1" dirty="0" smtClean="0">
                <a:latin typeface="Arial" pitchFamily="34" charset="0"/>
              </a:rPr>
              <a:t> به دو صورت انجام می شود:</a:t>
            </a:r>
          </a:p>
          <a:p>
            <a:pPr marL="763588" lvl="1" indent="-363538" algn="r" rtl="1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l-GR" altLang="zh-CN" sz="1800" b="1" dirty="0" smtClean="0">
                <a:solidFill>
                  <a:srgbClr val="FF0000"/>
                </a:solidFill>
                <a:sym typeface="Symbol" pitchFamily="18" charset="2"/>
              </a:rPr>
              <a:t></a:t>
            </a:r>
            <a:r>
              <a:rPr lang="en-US" altLang="zh-CN" sz="1800" b="1" dirty="0" smtClean="0">
                <a:latin typeface="Arial" pitchFamily="34" charset="0"/>
                <a:ea typeface="华文中宋"/>
                <a:cs typeface="华文中宋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Arial" pitchFamily="34" charset="0"/>
                <a:ea typeface="华文中宋"/>
                <a:cs typeface="华文中宋"/>
              </a:rPr>
              <a:t>-dependent </a:t>
            </a:r>
            <a:endParaRPr lang="fa-IR" altLang="zh-CN" sz="18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763588" lvl="1" indent="-363538" algn="r" rtl="1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l-GR" altLang="zh-CN" sz="1800" b="1" dirty="0" smtClean="0">
                <a:solidFill>
                  <a:srgbClr val="FF0000"/>
                </a:solidFill>
                <a:sym typeface="Symbol" pitchFamily="18" charset="2"/>
              </a:rPr>
              <a:t></a:t>
            </a:r>
            <a:r>
              <a:rPr lang="en-US" altLang="zh-CN" sz="1800" b="1" dirty="0" smtClean="0">
                <a:latin typeface="Arial" pitchFamily="34" charset="0"/>
                <a:ea typeface="华文中宋"/>
                <a:cs typeface="华文中宋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Arial" pitchFamily="34" charset="0"/>
                <a:ea typeface="华文中宋"/>
                <a:cs typeface="华文中宋"/>
              </a:rPr>
              <a:t>-independent</a:t>
            </a:r>
            <a:r>
              <a:rPr lang="en-US" altLang="zh-CN" sz="1800" b="1" dirty="0" smtClean="0">
                <a:latin typeface="Arial" pitchFamily="34" charset="0"/>
                <a:ea typeface="华文中宋"/>
                <a:cs typeface="华文中宋"/>
              </a:rPr>
              <a:t> </a:t>
            </a:r>
            <a:endParaRPr lang="fa-IR" altLang="zh-CN" sz="1800" b="1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F6CB060-5788-4194-A86A-5265FC6D2F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5" descr="转录终止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223" y="3646124"/>
            <a:ext cx="427277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 r="7713"/>
          <a:stretch>
            <a:fillRect/>
          </a:stretch>
        </p:blipFill>
        <p:spPr bwMode="auto">
          <a:xfrm>
            <a:off x="304800" y="404813"/>
            <a:ext cx="4021137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04801" y="4611975"/>
            <a:ext cx="423068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1800" dirty="0">
                <a:latin typeface="Calibri" pitchFamily="34" charset="0"/>
              </a:rPr>
              <a:t>سیگنال ختم </a:t>
            </a:r>
            <a:r>
              <a:rPr lang="en-US" altLang="zh-CN" sz="1800" b="1" dirty="0">
                <a:solidFill>
                  <a:srgbClr val="FF0000"/>
                </a:solidFill>
                <a:ea typeface="SimHei" pitchFamily="49" charset="-122"/>
              </a:rPr>
              <a:t>termination signal</a:t>
            </a:r>
            <a:r>
              <a:rPr lang="en-US" altLang="zh-CN" sz="1800" b="1" dirty="0">
                <a:ea typeface="SimHei" pitchFamily="49" charset="-122"/>
              </a:rPr>
              <a:t> </a:t>
            </a:r>
            <a:r>
              <a:rPr lang="fa-IR" altLang="zh-CN" sz="1800" b="1" dirty="0">
                <a:ea typeface="SimHei" pitchFamily="49" charset="-122"/>
              </a:rPr>
              <a:t> از </a:t>
            </a:r>
            <a:r>
              <a:rPr lang="fa-IR" altLang="en-US" sz="1800" dirty="0">
                <a:latin typeface="Calibri" pitchFamily="34" charset="0"/>
              </a:rPr>
              <a:t>30-40 نوکلئوتید در RNA رونویسی شده است که دارای</a:t>
            </a:r>
            <a:r>
              <a:rPr lang="en-US" altLang="zh-CN" sz="1800" b="1" dirty="0">
                <a:solidFill>
                  <a:srgbClr val="FF0000"/>
                </a:solidFill>
                <a:ea typeface="SimHei" pitchFamily="49" charset="-122"/>
              </a:rPr>
              <a:t>GC</a:t>
            </a:r>
            <a:r>
              <a:rPr lang="fa-IR" altLang="en-US" sz="1800" dirty="0">
                <a:latin typeface="Calibri" pitchFamily="34" charset="0"/>
              </a:rPr>
              <a:t> زیادی به دنبال یک سری از </a:t>
            </a:r>
            <a:r>
              <a:rPr lang="en-US" altLang="zh-CN" sz="1800" b="1" dirty="0">
                <a:solidFill>
                  <a:srgbClr val="FF0000"/>
                </a:solidFill>
                <a:ea typeface="SimHei" pitchFamily="49" charset="-122"/>
              </a:rPr>
              <a:t>U</a:t>
            </a:r>
            <a:r>
              <a:rPr lang="fa-IR" altLang="en-US" sz="1800" dirty="0">
                <a:latin typeface="Calibri" pitchFamily="34" charset="0"/>
              </a:rPr>
              <a:t> است. </a:t>
            </a:r>
            <a:endParaRPr lang="en-US" altLang="en-US" sz="1800" dirty="0">
              <a:latin typeface="Calibri" pitchFamily="34" charset="0"/>
            </a:endParaRP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Calibri" pitchFamily="34" charset="0"/>
              </a:rPr>
              <a:t> </a:t>
            </a:r>
            <a:r>
              <a:rPr lang="fa-IR" altLang="en-US" sz="1800" dirty="0">
                <a:latin typeface="Calibri" pitchFamily="34" charset="0"/>
              </a:rPr>
              <a:t>ویژگی توالی این رونوشت RNA نوپا سبب تشکیل ساختارهای ساقه – حلقه </a:t>
            </a:r>
            <a:r>
              <a:rPr lang="en-US" altLang="zh-CN" sz="1800" b="1" dirty="0">
                <a:solidFill>
                  <a:srgbClr val="FF0000"/>
                </a:solidFill>
                <a:ea typeface="SimHei" pitchFamily="49" charset="-122"/>
              </a:rPr>
              <a:t>stem-loop</a:t>
            </a:r>
            <a:r>
              <a:rPr lang="fa-IR" altLang="en-US" sz="1800" dirty="0">
                <a:latin typeface="Calibri" pitchFamily="34" charset="0"/>
              </a:rPr>
              <a:t>خاص برای پایان دادن به رونویسی می شود.</a:t>
            </a:r>
            <a:endParaRPr lang="fa-IR" altLang="zh-CN" sz="1800" b="1" dirty="0"/>
          </a:p>
        </p:txBody>
      </p:sp>
    </p:spTree>
    <p:extLst>
      <p:ext uri="{BB962C8B-B14F-4D97-AF65-F5344CB8AC3E}">
        <p14:creationId xmlns:p14="http://schemas.microsoft.com/office/powerpoint/2010/main" val="105281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FF0000"/>
                </a:solidFill>
                <a:latin typeface="Arial" pitchFamily="34" charset="0"/>
              </a:rPr>
              <a:t>Transcription of Eukaryotes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65CC066-42D1-4708-803B-773FF3D6406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47800" y="2133600"/>
            <a:ext cx="624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a-IR" dirty="0" smtClean="0"/>
              <a:t>نسخه برداری دریوکاریوت 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28" name="Group 88"/>
          <p:cNvGraphicFramePr>
            <a:graphicFrameLocks noGrp="1"/>
          </p:cNvGraphicFramePr>
          <p:nvPr/>
        </p:nvGraphicFramePr>
        <p:xfrm>
          <a:off x="611188" y="1608138"/>
          <a:ext cx="7994650" cy="3765551"/>
        </p:xfrm>
        <a:graphic>
          <a:graphicData uri="http://schemas.openxmlformats.org/drawingml/2006/table">
            <a:tbl>
              <a:tblPr/>
              <a:tblGrid>
                <a:gridCol w="1998662"/>
                <a:gridCol w="1884363"/>
                <a:gridCol w="1674812"/>
                <a:gridCol w="2436813"/>
              </a:tblGrid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RNA-pol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I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II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III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  products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45S </a:t>
                      </a:r>
                      <a:r>
                        <a:rPr kumimoji="1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rRNA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中宋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hnRNA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中宋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5S </a:t>
                      </a:r>
                      <a:r>
                        <a:rPr kumimoji="1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rRNA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中宋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tRNA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中宋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 </a:t>
                      </a:r>
                      <a:r>
                        <a:rPr kumimoji="1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snRNA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中宋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7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Sensitivity to 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Amanitin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No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high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moderate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14" name="Rectangle 84"/>
          <p:cNvSpPr>
            <a:spLocks noChangeArrowheads="1"/>
          </p:cNvSpPr>
          <p:nvPr/>
        </p:nvSpPr>
        <p:spPr bwMode="auto">
          <a:xfrm>
            <a:off x="684213" y="404813"/>
            <a:ext cx="777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0000FF"/>
                </a:solidFill>
              </a:rPr>
              <a:t>RNA-pol of eukaryotes</a:t>
            </a:r>
          </a:p>
        </p:txBody>
      </p:sp>
      <p:sp>
        <p:nvSpPr>
          <p:cNvPr id="10329" name="Rectangle 89"/>
          <p:cNvSpPr>
            <a:spLocks noChangeArrowheads="1"/>
          </p:cNvSpPr>
          <p:nvPr/>
        </p:nvSpPr>
        <p:spPr bwMode="auto">
          <a:xfrm>
            <a:off x="684213" y="5589588"/>
            <a:ext cx="644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400" b="1"/>
              <a:t>Amanitin is a specific inhibitor of RNA-pol. </a:t>
            </a:r>
          </a:p>
        </p:txBody>
      </p:sp>
      <p:pic>
        <p:nvPicPr>
          <p:cNvPr id="10330" name="Picture 90" descr="amanit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F9F0"/>
              </a:clrFrom>
              <a:clrTo>
                <a:srgbClr val="ECF9F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5" t="9465" r="9863"/>
          <a:stretch>
            <a:fillRect/>
          </a:stretch>
        </p:blipFill>
        <p:spPr bwMode="auto">
          <a:xfrm>
            <a:off x="7467600" y="4941888"/>
            <a:ext cx="16764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477DBA-C362-40A7-912A-E819C897F8B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4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4025" y="1069975"/>
            <a:ext cx="7924800" cy="2435225"/>
          </a:xfrm>
        </p:spPr>
        <p:txBody>
          <a:bodyPr rtlCol="0">
            <a:normAutofit/>
          </a:bodyPr>
          <a:lstStyle/>
          <a:p>
            <a:pPr algn="r" rtl="1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fa-IR" dirty="0" smtClean="0"/>
              <a:t>شروع رونویسی به پروموتور و مناطق بالادست نظارتی نیازدارد.</a:t>
            </a:r>
            <a:endParaRPr lang="en-US" dirty="0" smtClean="0"/>
          </a:p>
          <a:p>
            <a:pPr algn="r" rtl="1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altLang="zh-CN" b="1" dirty="0" err="1" smtClean="0">
                <a:solidFill>
                  <a:srgbClr val="FF0000"/>
                </a:solidFill>
                <a:latin typeface="Arial" charset="0"/>
                <a:ea typeface="楷体_GB2312" pitchFamily="49" charset="-122"/>
              </a:rPr>
              <a:t>cis</a:t>
            </a:r>
            <a:r>
              <a:rPr lang="en-US" altLang="zh-CN" b="1" dirty="0" smtClean="0">
                <a:solidFill>
                  <a:srgbClr val="FF0000"/>
                </a:solidFill>
                <a:latin typeface="Arial" charset="0"/>
                <a:ea typeface="楷体_GB2312" pitchFamily="49" charset="-122"/>
              </a:rPr>
              <a:t>-acting elements</a:t>
            </a:r>
            <a:r>
              <a:rPr lang="en-US" altLang="zh-CN" b="1" dirty="0" smtClean="0">
                <a:latin typeface="Arial" charset="0"/>
                <a:ea typeface="楷体_GB2312" pitchFamily="49" charset="-122"/>
              </a:rPr>
              <a:t> </a:t>
            </a:r>
            <a:r>
              <a:rPr lang="fa-IR" dirty="0" smtClean="0"/>
              <a:t>توالی خاص در DNA الگو است که تنظیم رونویسی از یک یا چند ژن بر عهده دارند.</a:t>
            </a:r>
            <a:endParaRPr lang="fa-IR" altLang="zh-CN" b="1" dirty="0" smtClean="0">
              <a:latin typeface="Arial" charset="0"/>
              <a:ea typeface="黑体" pitchFamily="2" charset="-122"/>
            </a:endParaRP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533400" y="206375"/>
            <a:ext cx="78454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fa-IR" altLang="zh-CN" sz="3600" b="1">
                <a:solidFill>
                  <a:srgbClr val="0000FF"/>
                </a:solidFill>
              </a:rPr>
              <a:t>آغاز </a:t>
            </a:r>
            <a:r>
              <a:rPr lang="en-US" altLang="zh-CN" sz="3600" b="1">
                <a:solidFill>
                  <a:srgbClr val="0000FF"/>
                </a:solidFill>
              </a:rPr>
              <a:t>Initiation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9750" y="3276600"/>
            <a:ext cx="8066088" cy="3352800"/>
            <a:chOff x="539750" y="1738313"/>
            <a:chExt cx="8066088" cy="4281487"/>
          </a:xfrm>
        </p:grpSpPr>
        <p:graphicFrame>
          <p:nvGraphicFramePr>
            <p:cNvPr id="30726" name="Object 72"/>
            <p:cNvGraphicFramePr>
              <a:graphicFrameLocks noChangeAspect="1"/>
            </p:cNvGraphicFramePr>
            <p:nvPr/>
          </p:nvGraphicFramePr>
          <p:xfrm>
            <a:off x="690563" y="2084388"/>
            <a:ext cx="7915275" cy="1273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22" name="CS ChemDraw Drawing" r:id="rId3" imgW="5781040" imgH="927100" progId="ChemDraw.Document.6.0">
                    <p:embed/>
                  </p:oleObj>
                </mc:Choice>
                <mc:Fallback>
                  <p:oleObj name="CS ChemDraw Drawing" r:id="rId3" imgW="5781040" imgH="927100" progId="ChemDraw.Document.6.0">
                    <p:embed/>
                    <p:pic>
                      <p:nvPicPr>
                        <p:cNvPr id="0" name="Picture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563" y="2084388"/>
                          <a:ext cx="7915275" cy="1273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7" name="Object 73"/>
            <p:cNvGraphicFramePr>
              <a:graphicFrameLocks noChangeAspect="1"/>
            </p:cNvGraphicFramePr>
            <p:nvPr/>
          </p:nvGraphicFramePr>
          <p:xfrm>
            <a:off x="4876800" y="3179763"/>
            <a:ext cx="2209800" cy="690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23" name="CS ChemDraw Drawing" r:id="rId5" imgW="1793753" imgH="559154" progId="ChemDraw.Document.6.0">
                    <p:embed/>
                  </p:oleObj>
                </mc:Choice>
                <mc:Fallback>
                  <p:oleObj name="CS ChemDraw Drawing" r:id="rId5" imgW="1793753" imgH="559154" progId="ChemDraw.Document.6.0">
                    <p:embed/>
                    <p:pic>
                      <p:nvPicPr>
                        <p:cNvPr id="0" name="Picture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3179763"/>
                          <a:ext cx="2209800" cy="690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8" name="Object 74"/>
            <p:cNvGraphicFramePr>
              <a:graphicFrameLocks noChangeAspect="1"/>
            </p:cNvGraphicFramePr>
            <p:nvPr/>
          </p:nvGraphicFramePr>
          <p:xfrm>
            <a:off x="3048000" y="2743200"/>
            <a:ext cx="1736725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24" name="CS ChemDraw Drawing" r:id="rId7" imgW="1440180" imgH="2209800" progId="ChemDraw.Document.6.0">
                    <p:embed/>
                  </p:oleObj>
                </mc:Choice>
                <mc:Fallback>
                  <p:oleObj name="CS ChemDraw Drawing" r:id="rId7" imgW="1440180" imgH="2209800" progId="ChemDraw.Document.6.0">
                    <p:embed/>
                    <p:pic>
                      <p:nvPicPr>
                        <p:cNvPr id="0" name="Picture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0" y="2743200"/>
                          <a:ext cx="1736725" cy="2667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9" name="Object 75"/>
            <p:cNvGraphicFramePr>
              <a:graphicFrameLocks noChangeAspect="1"/>
            </p:cNvGraphicFramePr>
            <p:nvPr/>
          </p:nvGraphicFramePr>
          <p:xfrm>
            <a:off x="1905000" y="2743200"/>
            <a:ext cx="1335088" cy="327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25" name="CS ChemDraw Drawing" r:id="rId9" imgW="1109980" imgH="2722880" progId="ChemDraw.Document.6.0">
                    <p:embed/>
                  </p:oleObj>
                </mc:Choice>
                <mc:Fallback>
                  <p:oleObj name="CS ChemDraw Drawing" r:id="rId9" imgW="1109980" imgH="2722880" progId="ChemDraw.Document.6.0">
                    <p:embed/>
                    <p:pic>
                      <p:nvPicPr>
                        <p:cNvPr id="0" name="Picture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2743200"/>
                          <a:ext cx="1335088" cy="3276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0" name="Object 76"/>
            <p:cNvGraphicFramePr>
              <a:graphicFrameLocks noChangeAspect="1"/>
            </p:cNvGraphicFramePr>
            <p:nvPr/>
          </p:nvGraphicFramePr>
          <p:xfrm>
            <a:off x="560388" y="3068638"/>
            <a:ext cx="1708150" cy="2187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26" name="CS ChemDraw Drawing" r:id="rId11" imgW="1397000" imgH="1790700" progId="ChemDraw.Document.6.0">
                    <p:embed/>
                  </p:oleObj>
                </mc:Choice>
                <mc:Fallback>
                  <p:oleObj name="CS ChemDraw Drawing" r:id="rId11" imgW="1397000" imgH="1790700" progId="ChemDraw.Document.6.0">
                    <p:embed/>
                    <p:pic>
                      <p:nvPicPr>
                        <p:cNvPr id="0" name="Picture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388" y="3068638"/>
                          <a:ext cx="1708150" cy="2187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1" name="Object 77"/>
            <p:cNvGraphicFramePr>
              <a:graphicFrameLocks noChangeAspect="1"/>
            </p:cNvGraphicFramePr>
            <p:nvPr/>
          </p:nvGraphicFramePr>
          <p:xfrm>
            <a:off x="539750" y="1738313"/>
            <a:ext cx="4597400" cy="741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27" name="CS ChemDraw Drawing" r:id="rId13" imgW="3263900" imgH="525780" progId="ChemDraw.Document.6.0">
                    <p:embed/>
                  </p:oleObj>
                </mc:Choice>
                <mc:Fallback>
                  <p:oleObj name="CS ChemDraw Drawing" r:id="rId13" imgW="3263900" imgH="525780" progId="ChemDraw.Document.6.0">
                    <p:embed/>
                    <p:pic>
                      <p:nvPicPr>
                        <p:cNvPr id="0" name="Picture 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750" y="1738313"/>
                          <a:ext cx="4597400" cy="741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2" name="Object 78"/>
            <p:cNvGraphicFramePr>
              <a:graphicFrameLocks noChangeAspect="1"/>
            </p:cNvGraphicFramePr>
            <p:nvPr/>
          </p:nvGraphicFramePr>
          <p:xfrm>
            <a:off x="4022725" y="2732088"/>
            <a:ext cx="4148138" cy="1949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28" name="CS ChemDraw Drawing" r:id="rId15" imgW="3634740" imgH="1706880" progId="ChemDraw.Document.6.0">
                    <p:embed/>
                  </p:oleObj>
                </mc:Choice>
                <mc:Fallback>
                  <p:oleObj name="CS ChemDraw Drawing" r:id="rId15" imgW="3634740" imgH="1706880" progId="ChemDraw.Document.6.0">
                    <p:embed/>
                    <p:pic>
                      <p:nvPicPr>
                        <p:cNvPr id="0" name="Picture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2725" y="2732088"/>
                          <a:ext cx="4148138" cy="1949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D28540-393A-4022-BE6E-C953A3B888B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6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737142"/>
              </p:ext>
            </p:extLst>
          </p:nvPr>
        </p:nvGraphicFramePr>
        <p:xfrm>
          <a:off x="1825625" y="3541871"/>
          <a:ext cx="41148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4" name="CS ChemDraw Drawing" r:id="rId3" imgW="4111625" imgH="2894013" progId="ChemDraw.Document.6.0">
                  <p:embed/>
                </p:oleObj>
              </mc:Choice>
              <mc:Fallback>
                <p:oleObj name="CS ChemDraw Drawing" r:id="rId3" imgW="4111625" imgH="2894013" progId="ChemDraw.Document.6.0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3541871"/>
                        <a:ext cx="41148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124075" y="4708683"/>
            <a:ext cx="1727200" cy="1008063"/>
            <a:chOff x="567" y="2976"/>
            <a:chExt cx="1088" cy="635"/>
          </a:xfrm>
        </p:grpSpPr>
        <p:sp>
          <p:nvSpPr>
            <p:cNvPr id="34830" name="Oval 14"/>
            <p:cNvSpPr>
              <a:spLocks noChangeArrowheads="1"/>
            </p:cNvSpPr>
            <p:nvPr/>
          </p:nvSpPr>
          <p:spPr bwMode="auto">
            <a:xfrm>
              <a:off x="567" y="3022"/>
              <a:ext cx="635" cy="5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34831" name="Oval 15"/>
            <p:cNvSpPr>
              <a:spLocks noChangeArrowheads="1"/>
            </p:cNvSpPr>
            <p:nvPr/>
          </p:nvSpPr>
          <p:spPr bwMode="auto">
            <a:xfrm>
              <a:off x="1020" y="2976"/>
              <a:ext cx="635" cy="63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34832" name="Rectangle 16"/>
            <p:cNvSpPr>
              <a:spLocks noChangeArrowheads="1"/>
            </p:cNvSpPr>
            <p:nvPr/>
          </p:nvSpPr>
          <p:spPr bwMode="auto">
            <a:xfrm>
              <a:off x="657" y="3022"/>
              <a:ext cx="4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Calibri" pitchFamily="34" charset="0"/>
                </a:rPr>
                <a:t>TBP</a:t>
              </a:r>
            </a:p>
          </p:txBody>
        </p:sp>
        <p:sp>
          <p:nvSpPr>
            <p:cNvPr id="34833" name="Rectangle 17"/>
            <p:cNvSpPr>
              <a:spLocks noChangeArrowheads="1"/>
            </p:cNvSpPr>
            <p:nvPr/>
          </p:nvSpPr>
          <p:spPr bwMode="auto">
            <a:xfrm>
              <a:off x="1110" y="3006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Calibri" pitchFamily="34" charset="0"/>
                </a:rPr>
                <a:t>TAF</a:t>
              </a:r>
            </a:p>
          </p:txBody>
        </p:sp>
      </p:grpSp>
      <p:graphicFrame>
        <p:nvGraphicFramePr>
          <p:cNvPr id="163858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179336"/>
              </p:ext>
            </p:extLst>
          </p:nvPr>
        </p:nvGraphicFramePr>
        <p:xfrm>
          <a:off x="762000" y="5157946"/>
          <a:ext cx="76962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5" name="CS ChemDraw Drawing" r:id="rId5" imgW="4935220" imgH="482600" progId="ChemDraw.Document.6.0">
                  <p:embed/>
                </p:oleObj>
              </mc:Choice>
              <mc:Fallback>
                <p:oleObj name="CS ChemDraw Drawing" r:id="rId5" imgW="4935220" imgH="482600" progId="ChemDraw.Document.6.0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57946"/>
                        <a:ext cx="769620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59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715751"/>
              </p:ext>
            </p:extLst>
          </p:nvPr>
        </p:nvGraphicFramePr>
        <p:xfrm>
          <a:off x="1524000" y="4776946"/>
          <a:ext cx="838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6" name="CS ChemDraw Drawing" r:id="rId7" imgW="837934" imgH="990866" progId="ChemDraw.Document.6.0">
                  <p:embed/>
                </p:oleObj>
              </mc:Choice>
              <mc:Fallback>
                <p:oleObj name="CS ChemDraw Drawing" r:id="rId7" imgW="837934" imgH="990866" progId="ChemDraw.Document.6.0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776946"/>
                        <a:ext cx="838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60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738872"/>
              </p:ext>
            </p:extLst>
          </p:nvPr>
        </p:nvGraphicFramePr>
        <p:xfrm>
          <a:off x="3708400" y="4926171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7" name="CS ChemDraw Drawing" r:id="rId9" imgW="990866" imgH="837934" progId="ChemDraw.Document.6.0">
                  <p:embed/>
                </p:oleObj>
              </mc:Choice>
              <mc:Fallback>
                <p:oleObj name="CS ChemDraw Drawing" r:id="rId9" imgW="990866" imgH="837934" progId="ChemDraw.Document.6.0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926171"/>
                        <a:ext cx="990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61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755343"/>
              </p:ext>
            </p:extLst>
          </p:nvPr>
        </p:nvGraphicFramePr>
        <p:xfrm>
          <a:off x="4932363" y="4134008"/>
          <a:ext cx="990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8" name="CS ChemDraw Drawing" r:id="rId11" imgW="990866" imgH="1296728" progId="ChemDraw.Document.6.0">
                  <p:embed/>
                </p:oleObj>
              </mc:Choice>
              <mc:Fallback>
                <p:oleObj name="CS ChemDraw Drawing" r:id="rId11" imgW="990866" imgH="1296728" progId="ChemDraw.Document.6.0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134008"/>
                        <a:ext cx="9906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716463" y="5284946"/>
            <a:ext cx="1030287" cy="719137"/>
            <a:chOff x="703" y="3521"/>
            <a:chExt cx="649" cy="453"/>
          </a:xfrm>
        </p:grpSpPr>
        <p:sp>
          <p:nvSpPr>
            <p:cNvPr id="34828" name="Oval 23"/>
            <p:cNvSpPr>
              <a:spLocks noChangeArrowheads="1"/>
            </p:cNvSpPr>
            <p:nvPr/>
          </p:nvSpPr>
          <p:spPr bwMode="auto">
            <a:xfrm>
              <a:off x="703" y="3521"/>
              <a:ext cx="635" cy="453"/>
            </a:xfrm>
            <a:prstGeom prst="ellipse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34829" name="Rectangle 24"/>
            <p:cNvSpPr>
              <a:spLocks noChangeArrowheads="1"/>
            </p:cNvSpPr>
            <p:nvPr/>
          </p:nvSpPr>
          <p:spPr bwMode="auto">
            <a:xfrm>
              <a:off x="703" y="3634"/>
              <a:ext cx="6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Calibri" pitchFamily="34" charset="0"/>
                </a:rPr>
                <a:t>TF II H</a:t>
              </a: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7DCDD9-8728-4FEE-8ECE-C81F43172B9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576262" y="1125539"/>
            <a:ext cx="8110537" cy="32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onotype Sorts" pitchFamily="2" charset="2"/>
              <a:buChar char="y"/>
              <a:defRPr kumimoji="1"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81000" indent="-381000" algn="r" rtl="1" eaLnBrk="1" hangingPunct="1">
              <a:lnSpc>
                <a:spcPct val="150000"/>
              </a:lnSpc>
              <a:spcBef>
                <a:spcPct val="50000"/>
              </a:spcBef>
            </a:pPr>
            <a:r>
              <a:rPr lang="fa-IR" altLang="en-US" sz="2000" b="1" smtClean="0"/>
              <a:t>RNA-Pol با پروموتور به طور مستقیم متصل نمی شود.</a:t>
            </a:r>
          </a:p>
          <a:p>
            <a:pPr marL="381000" indent="-381000" algn="r" rtl="1" eaLnBrk="1" hangingPunct="1">
              <a:lnSpc>
                <a:spcPct val="150000"/>
              </a:lnSpc>
              <a:spcBef>
                <a:spcPct val="50000"/>
              </a:spcBef>
            </a:pPr>
            <a:r>
              <a:rPr lang="fa-IR" altLang="en-US" sz="2000" b="1" smtClean="0"/>
              <a:t> RNA POL II با همکاری شش فاکتورهای رونویسی، </a:t>
            </a:r>
            <a:r>
              <a:rPr lang="en-US" altLang="zh-CN" sz="2000" b="1" smtClean="0">
                <a:latin typeface="Arial" pitchFamily="34" charset="0"/>
                <a:ea typeface="SimHei" pitchFamily="49" charset="-122"/>
              </a:rPr>
              <a:t>TFII A - TFII H</a:t>
            </a:r>
            <a:r>
              <a:rPr lang="fa-IR" altLang="zh-CN" sz="2000" b="1" smtClean="0">
                <a:latin typeface="Arial" pitchFamily="34" charset="0"/>
                <a:ea typeface="SimHei" pitchFamily="49" charset="-122"/>
              </a:rPr>
              <a:t> عمل می کند.</a:t>
            </a:r>
            <a:endParaRPr lang="en-US" altLang="zh-CN" sz="2000" b="1" smtClean="0">
              <a:latin typeface="Arial" pitchFamily="34" charset="0"/>
              <a:ea typeface="SimHei" pitchFamily="49" charset="-122"/>
            </a:endParaRPr>
          </a:p>
          <a:p>
            <a:pPr marL="381000" indent="-381000" algn="r" rtl="1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1" smtClean="0">
                <a:latin typeface="Arial" pitchFamily="34" charset="0"/>
                <a:ea typeface="SimHei" pitchFamily="49" charset="-122"/>
              </a:rPr>
              <a:t> </a:t>
            </a:r>
            <a:r>
              <a:rPr lang="en-US" altLang="zh-CN" sz="2000" b="1" smtClean="0">
                <a:solidFill>
                  <a:srgbClr val="FF0000"/>
                </a:solidFill>
                <a:latin typeface="Arial" pitchFamily="34" charset="0"/>
                <a:ea typeface="楷体_GB2312"/>
                <a:cs typeface="楷体_GB2312"/>
              </a:rPr>
              <a:t>trans-acting factors</a:t>
            </a:r>
            <a:r>
              <a:rPr lang="en-US" altLang="zh-CN" sz="2000" b="1" smtClean="0">
                <a:latin typeface="Arial" pitchFamily="34" charset="0"/>
                <a:ea typeface="楷体_GB2312"/>
                <a:cs typeface="楷体_GB2312"/>
              </a:rPr>
              <a:t> </a:t>
            </a:r>
            <a:r>
              <a:rPr lang="fa-IR" altLang="zh-CN" sz="2000" b="1" smtClean="0">
                <a:latin typeface="Arial" pitchFamily="34" charset="0"/>
              </a:rPr>
              <a:t> </a:t>
            </a:r>
            <a:r>
              <a:rPr lang="fa-IR" altLang="en-US" sz="2000" b="1" smtClean="0"/>
              <a:t>پروتئین های هستند که </a:t>
            </a:r>
            <a:r>
              <a:rPr lang="en-US" altLang="zh-CN" sz="2000" b="1" smtClean="0">
                <a:latin typeface="Arial" pitchFamily="34" charset="0"/>
              </a:rPr>
              <a:t>cis-acting </a:t>
            </a:r>
            <a:r>
              <a:rPr lang="fa-IR" altLang="zh-CN" sz="2000" b="1" smtClean="0">
                <a:latin typeface="Arial" pitchFamily="34" charset="0"/>
              </a:rPr>
              <a:t>   </a:t>
            </a:r>
            <a:r>
              <a:rPr lang="en-US" altLang="zh-CN" sz="2000" b="1" smtClean="0">
                <a:latin typeface="Arial" pitchFamily="34" charset="0"/>
              </a:rPr>
              <a:t>elements</a:t>
            </a:r>
            <a:r>
              <a:rPr lang="fa-IR" altLang="zh-CN" sz="2000" b="1" smtClean="0">
                <a:latin typeface="Arial" pitchFamily="34" charset="0"/>
              </a:rPr>
              <a:t> را </a:t>
            </a:r>
            <a:r>
              <a:rPr lang="fa-IR" altLang="en-US" sz="2000" b="1" smtClean="0"/>
              <a:t>تشخیص داده ، به طور مستقیم یا غیر مستقیم به آن متصل شده و فعالیت آن را تنظیم می کند.</a:t>
            </a:r>
            <a:endParaRPr lang="fa-IR" altLang="zh-CN" sz="2000" b="1" dirty="0" smtClean="0">
              <a:latin typeface="Arial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68313" y="304800"/>
            <a:ext cx="7988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0000FF"/>
                </a:solidFill>
              </a:rPr>
              <a:t>Transcription factors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708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0000FF"/>
                </a:solidFill>
                <a:latin typeface="Arial" pitchFamily="34" charset="0"/>
              </a:rPr>
              <a:t>Elongation</a:t>
            </a:r>
            <a:endParaRPr lang="en-US" altLang="zh-CN" smtClean="0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295400"/>
            <a:ext cx="8642350" cy="1600200"/>
          </a:xfrm>
        </p:spPr>
        <p:txBody>
          <a:bodyPr rtlCol="0">
            <a:normAutofit lnSpcReduction="10000"/>
          </a:bodyPr>
          <a:lstStyle/>
          <a:p>
            <a:pPr marL="363538" indent="-363538" eaLnBrk="1" fontAlgn="auto" hangingPunct="1">
              <a:spcBef>
                <a:spcPct val="4000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Arial" charset="0"/>
                <a:ea typeface="黑体" pitchFamily="2" charset="-122"/>
              </a:rPr>
              <a:t>The elongation is similar to that of prokaryotes.  </a:t>
            </a:r>
          </a:p>
          <a:p>
            <a:pPr marL="363538" indent="-363538" eaLnBrk="1" fontAlgn="auto" hangingPunct="1">
              <a:spcBef>
                <a:spcPct val="4000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Arial" charset="0"/>
                <a:ea typeface="黑体" pitchFamily="2" charset="-122"/>
              </a:rPr>
              <a:t>The transcription and translation do not take place simultaneously since they are separated by nuclear membrane.  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684213" y="404813"/>
            <a:ext cx="777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fa-IR" altLang="zh-CN" sz="3600" b="1">
                <a:solidFill>
                  <a:srgbClr val="0000FF"/>
                </a:solidFill>
              </a:rPr>
              <a:t>پیشرفت یا</a:t>
            </a:r>
            <a:endParaRPr lang="en-US" altLang="zh-CN" sz="4000" b="1">
              <a:solidFill>
                <a:srgbClr val="FF0000"/>
              </a:solidFill>
            </a:endParaRPr>
          </a:p>
        </p:txBody>
      </p:sp>
      <p:pic>
        <p:nvPicPr>
          <p:cNvPr id="5" name="Picture 6" descr="ch28f15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895600"/>
            <a:ext cx="864235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E6E7D2-6C06-4CD0-9025-CF58B2BA4E7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autoUpdateAnimBg="0"/>
      <p:bldP spid="19456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1258888" y="1412875"/>
            <a:ext cx="7200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3059113" y="981075"/>
            <a:ext cx="1584325" cy="936625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zh-CN" sz="2000" b="1">
                <a:solidFill>
                  <a:srgbClr val="844F00"/>
                </a:solidFill>
                <a:latin typeface="Verdana" pitchFamily="34" charset="0"/>
              </a:rPr>
              <a:t>RNA-Pol</a:t>
            </a:r>
          </a:p>
        </p:txBody>
      </p:sp>
      <p:sp>
        <p:nvSpPr>
          <p:cNvPr id="36868" name="Freeform 4"/>
          <p:cNvSpPr>
            <a:spLocks/>
          </p:cNvSpPr>
          <p:nvPr/>
        </p:nvSpPr>
        <p:spPr bwMode="auto">
          <a:xfrm>
            <a:off x="1258888" y="2492375"/>
            <a:ext cx="6516687" cy="2303463"/>
          </a:xfrm>
          <a:custGeom>
            <a:avLst/>
            <a:gdLst>
              <a:gd name="T0" fmla="*/ 0 w 3515"/>
              <a:gd name="T1" fmla="*/ 2147483647 h 1451"/>
              <a:gd name="T2" fmla="*/ 2147483647 w 3515"/>
              <a:gd name="T3" fmla="*/ 2147483647 h 1451"/>
              <a:gd name="T4" fmla="*/ 2147483647 w 3515"/>
              <a:gd name="T5" fmla="*/ 2147483647 h 1451"/>
              <a:gd name="T6" fmla="*/ 2147483647 w 3515"/>
              <a:gd name="T7" fmla="*/ 0 h 1451"/>
              <a:gd name="T8" fmla="*/ 2147483647 w 3515"/>
              <a:gd name="T9" fmla="*/ 2147483647 h 1451"/>
              <a:gd name="T10" fmla="*/ 2147483647 w 3515"/>
              <a:gd name="T11" fmla="*/ 2147483647 h 1451"/>
              <a:gd name="T12" fmla="*/ 2147483647 w 3515"/>
              <a:gd name="T13" fmla="*/ 2147483647 h 14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15"/>
              <a:gd name="T22" fmla="*/ 0 h 1451"/>
              <a:gd name="T23" fmla="*/ 3515 w 3515"/>
              <a:gd name="T24" fmla="*/ 1451 h 14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15" h="1451">
                <a:moveTo>
                  <a:pt x="0" y="862"/>
                </a:moveTo>
                <a:cubicBezTo>
                  <a:pt x="1190" y="911"/>
                  <a:pt x="2381" y="960"/>
                  <a:pt x="2948" y="862"/>
                </a:cubicBezTo>
                <a:cubicBezTo>
                  <a:pt x="3515" y="764"/>
                  <a:pt x="3470" y="416"/>
                  <a:pt x="3402" y="272"/>
                </a:cubicBezTo>
                <a:cubicBezTo>
                  <a:pt x="3334" y="128"/>
                  <a:pt x="2774" y="0"/>
                  <a:pt x="2540" y="0"/>
                </a:cubicBezTo>
                <a:cubicBezTo>
                  <a:pt x="2306" y="0"/>
                  <a:pt x="2079" y="91"/>
                  <a:pt x="1996" y="272"/>
                </a:cubicBezTo>
                <a:cubicBezTo>
                  <a:pt x="1913" y="453"/>
                  <a:pt x="1912" y="891"/>
                  <a:pt x="2041" y="1088"/>
                </a:cubicBezTo>
                <a:cubicBezTo>
                  <a:pt x="2170" y="1285"/>
                  <a:pt x="2468" y="1368"/>
                  <a:pt x="2767" y="1451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4356100" y="3429000"/>
            <a:ext cx="1584325" cy="936625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zh-CN" sz="2000" b="1">
                <a:solidFill>
                  <a:srgbClr val="844F00"/>
                </a:solidFill>
                <a:latin typeface="Verdana" pitchFamily="34" charset="0"/>
              </a:rPr>
              <a:t>RNA-Pol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1330325" y="5948363"/>
            <a:ext cx="7200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5435600" y="5445125"/>
            <a:ext cx="1584325" cy="936625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zh-CN" sz="2000" b="1">
                <a:solidFill>
                  <a:srgbClr val="844F00"/>
                </a:solidFill>
                <a:latin typeface="Verdana" pitchFamily="34" charset="0"/>
              </a:rPr>
              <a:t>RNA-Pol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076825" y="333375"/>
            <a:ext cx="237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zh-CN" sz="2400" b="1">
                <a:solidFill>
                  <a:srgbClr val="FF0000"/>
                </a:solidFill>
              </a:rPr>
              <a:t>nucleosome</a:t>
            </a: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7019925" y="2276475"/>
            <a:ext cx="646113" cy="1008063"/>
          </a:xfrm>
          <a:prstGeom prst="can">
            <a:avLst>
              <a:gd name="adj" fmla="val 39005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3562350" y="5407025"/>
            <a:ext cx="649288" cy="1008063"/>
            <a:chOff x="2290" y="3158"/>
            <a:chExt cx="409" cy="635"/>
          </a:xfrm>
        </p:grpSpPr>
        <p:sp>
          <p:nvSpPr>
            <p:cNvPr id="36884" name="AutoShape 11"/>
            <p:cNvSpPr>
              <a:spLocks noChangeArrowheads="1"/>
            </p:cNvSpPr>
            <p:nvPr/>
          </p:nvSpPr>
          <p:spPr bwMode="auto">
            <a:xfrm>
              <a:off x="2290" y="3158"/>
              <a:ext cx="407" cy="635"/>
            </a:xfrm>
            <a:prstGeom prst="can">
              <a:avLst>
                <a:gd name="adj" fmla="val 39005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36885" name="Freeform 12"/>
            <p:cNvSpPr>
              <a:spLocks/>
            </p:cNvSpPr>
            <p:nvPr/>
          </p:nvSpPr>
          <p:spPr bwMode="auto">
            <a:xfrm>
              <a:off x="2290" y="3521"/>
              <a:ext cx="405" cy="188"/>
            </a:xfrm>
            <a:custGeom>
              <a:avLst/>
              <a:gdLst>
                <a:gd name="T0" fmla="*/ 405 w 405"/>
                <a:gd name="T1" fmla="*/ 0 h 234"/>
                <a:gd name="T2" fmla="*/ 387 w 405"/>
                <a:gd name="T3" fmla="*/ 14 h 234"/>
                <a:gd name="T4" fmla="*/ 360 w 405"/>
                <a:gd name="T5" fmla="*/ 23 h 234"/>
                <a:gd name="T6" fmla="*/ 351 w 405"/>
                <a:gd name="T7" fmla="*/ 38 h 234"/>
                <a:gd name="T8" fmla="*/ 270 w 405"/>
                <a:gd name="T9" fmla="*/ 61 h 234"/>
                <a:gd name="T10" fmla="*/ 144 w 405"/>
                <a:gd name="T11" fmla="*/ 98 h 234"/>
                <a:gd name="T12" fmla="*/ 117 w 405"/>
                <a:gd name="T13" fmla="*/ 107 h 234"/>
                <a:gd name="T14" fmla="*/ 0 w 405"/>
                <a:gd name="T15" fmla="*/ 121 h 2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5"/>
                <a:gd name="T25" fmla="*/ 0 h 234"/>
                <a:gd name="T26" fmla="*/ 405 w 405"/>
                <a:gd name="T27" fmla="*/ 234 h 2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5" h="234">
                  <a:moveTo>
                    <a:pt x="405" y="0"/>
                  </a:moveTo>
                  <a:cubicBezTo>
                    <a:pt x="399" y="9"/>
                    <a:pt x="395" y="19"/>
                    <a:pt x="387" y="27"/>
                  </a:cubicBezTo>
                  <a:cubicBezTo>
                    <a:pt x="379" y="35"/>
                    <a:pt x="367" y="37"/>
                    <a:pt x="360" y="45"/>
                  </a:cubicBezTo>
                  <a:cubicBezTo>
                    <a:pt x="354" y="52"/>
                    <a:pt x="358" y="65"/>
                    <a:pt x="351" y="72"/>
                  </a:cubicBezTo>
                  <a:cubicBezTo>
                    <a:pt x="320" y="103"/>
                    <a:pt x="304" y="106"/>
                    <a:pt x="270" y="117"/>
                  </a:cubicBezTo>
                  <a:cubicBezTo>
                    <a:pt x="242" y="158"/>
                    <a:pt x="191" y="173"/>
                    <a:pt x="144" y="189"/>
                  </a:cubicBezTo>
                  <a:cubicBezTo>
                    <a:pt x="134" y="192"/>
                    <a:pt x="127" y="203"/>
                    <a:pt x="117" y="207"/>
                  </a:cubicBezTo>
                  <a:cubicBezTo>
                    <a:pt x="81" y="223"/>
                    <a:pt x="39" y="234"/>
                    <a:pt x="0" y="234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Freeform 13"/>
            <p:cNvSpPr>
              <a:spLocks/>
            </p:cNvSpPr>
            <p:nvPr/>
          </p:nvSpPr>
          <p:spPr bwMode="auto">
            <a:xfrm>
              <a:off x="2290" y="3294"/>
              <a:ext cx="409" cy="207"/>
            </a:xfrm>
            <a:custGeom>
              <a:avLst/>
              <a:gdLst>
                <a:gd name="T0" fmla="*/ 436 w 396"/>
                <a:gd name="T1" fmla="*/ 0 h 207"/>
                <a:gd name="T2" fmla="*/ 407 w 396"/>
                <a:gd name="T3" fmla="*/ 18 h 207"/>
                <a:gd name="T4" fmla="*/ 387 w 396"/>
                <a:gd name="T5" fmla="*/ 45 h 207"/>
                <a:gd name="T6" fmla="*/ 268 w 396"/>
                <a:gd name="T7" fmla="*/ 108 h 207"/>
                <a:gd name="T8" fmla="*/ 0 w 396"/>
                <a:gd name="T9" fmla="*/ 207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6"/>
                <a:gd name="T16" fmla="*/ 0 h 207"/>
                <a:gd name="T17" fmla="*/ 396 w 396"/>
                <a:gd name="T18" fmla="*/ 207 h 2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6" h="207">
                  <a:moveTo>
                    <a:pt x="396" y="0"/>
                  </a:moveTo>
                  <a:cubicBezTo>
                    <a:pt x="387" y="6"/>
                    <a:pt x="377" y="10"/>
                    <a:pt x="369" y="18"/>
                  </a:cubicBezTo>
                  <a:cubicBezTo>
                    <a:pt x="361" y="26"/>
                    <a:pt x="359" y="38"/>
                    <a:pt x="351" y="45"/>
                  </a:cubicBezTo>
                  <a:cubicBezTo>
                    <a:pt x="315" y="77"/>
                    <a:pt x="281" y="87"/>
                    <a:pt x="243" y="108"/>
                  </a:cubicBezTo>
                  <a:cubicBezTo>
                    <a:pt x="168" y="149"/>
                    <a:pt x="91" y="207"/>
                    <a:pt x="0" y="207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5" name="Group 14"/>
          <p:cNvGrpSpPr>
            <a:grpSpLocks/>
          </p:cNvGrpSpPr>
          <p:nvPr/>
        </p:nvGrpSpPr>
        <p:grpSpPr bwMode="auto">
          <a:xfrm>
            <a:off x="5651500" y="869950"/>
            <a:ext cx="649288" cy="1008063"/>
            <a:chOff x="2290" y="3158"/>
            <a:chExt cx="409" cy="635"/>
          </a:xfrm>
        </p:grpSpPr>
        <p:sp>
          <p:nvSpPr>
            <p:cNvPr id="36881" name="AutoShape 15"/>
            <p:cNvSpPr>
              <a:spLocks noChangeArrowheads="1"/>
            </p:cNvSpPr>
            <p:nvPr/>
          </p:nvSpPr>
          <p:spPr bwMode="auto">
            <a:xfrm>
              <a:off x="2290" y="3158"/>
              <a:ext cx="407" cy="635"/>
            </a:xfrm>
            <a:prstGeom prst="can">
              <a:avLst>
                <a:gd name="adj" fmla="val 39005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36882" name="Freeform 16"/>
            <p:cNvSpPr>
              <a:spLocks/>
            </p:cNvSpPr>
            <p:nvPr/>
          </p:nvSpPr>
          <p:spPr bwMode="auto">
            <a:xfrm>
              <a:off x="2290" y="3521"/>
              <a:ext cx="405" cy="188"/>
            </a:xfrm>
            <a:custGeom>
              <a:avLst/>
              <a:gdLst>
                <a:gd name="T0" fmla="*/ 405 w 405"/>
                <a:gd name="T1" fmla="*/ 0 h 234"/>
                <a:gd name="T2" fmla="*/ 387 w 405"/>
                <a:gd name="T3" fmla="*/ 14 h 234"/>
                <a:gd name="T4" fmla="*/ 360 w 405"/>
                <a:gd name="T5" fmla="*/ 23 h 234"/>
                <a:gd name="T6" fmla="*/ 351 w 405"/>
                <a:gd name="T7" fmla="*/ 38 h 234"/>
                <a:gd name="T8" fmla="*/ 270 w 405"/>
                <a:gd name="T9" fmla="*/ 61 h 234"/>
                <a:gd name="T10" fmla="*/ 144 w 405"/>
                <a:gd name="T11" fmla="*/ 98 h 234"/>
                <a:gd name="T12" fmla="*/ 117 w 405"/>
                <a:gd name="T13" fmla="*/ 107 h 234"/>
                <a:gd name="T14" fmla="*/ 0 w 405"/>
                <a:gd name="T15" fmla="*/ 121 h 2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5"/>
                <a:gd name="T25" fmla="*/ 0 h 234"/>
                <a:gd name="T26" fmla="*/ 405 w 405"/>
                <a:gd name="T27" fmla="*/ 234 h 2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5" h="234">
                  <a:moveTo>
                    <a:pt x="405" y="0"/>
                  </a:moveTo>
                  <a:cubicBezTo>
                    <a:pt x="399" y="9"/>
                    <a:pt x="395" y="19"/>
                    <a:pt x="387" y="27"/>
                  </a:cubicBezTo>
                  <a:cubicBezTo>
                    <a:pt x="379" y="35"/>
                    <a:pt x="367" y="37"/>
                    <a:pt x="360" y="45"/>
                  </a:cubicBezTo>
                  <a:cubicBezTo>
                    <a:pt x="354" y="52"/>
                    <a:pt x="358" y="65"/>
                    <a:pt x="351" y="72"/>
                  </a:cubicBezTo>
                  <a:cubicBezTo>
                    <a:pt x="320" y="103"/>
                    <a:pt x="304" y="106"/>
                    <a:pt x="270" y="117"/>
                  </a:cubicBezTo>
                  <a:cubicBezTo>
                    <a:pt x="242" y="158"/>
                    <a:pt x="191" y="173"/>
                    <a:pt x="144" y="189"/>
                  </a:cubicBezTo>
                  <a:cubicBezTo>
                    <a:pt x="134" y="192"/>
                    <a:pt x="127" y="203"/>
                    <a:pt x="117" y="207"/>
                  </a:cubicBezTo>
                  <a:cubicBezTo>
                    <a:pt x="81" y="223"/>
                    <a:pt x="39" y="234"/>
                    <a:pt x="0" y="234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Freeform 17"/>
            <p:cNvSpPr>
              <a:spLocks/>
            </p:cNvSpPr>
            <p:nvPr/>
          </p:nvSpPr>
          <p:spPr bwMode="auto">
            <a:xfrm>
              <a:off x="2290" y="3294"/>
              <a:ext cx="409" cy="207"/>
            </a:xfrm>
            <a:custGeom>
              <a:avLst/>
              <a:gdLst>
                <a:gd name="T0" fmla="*/ 436 w 396"/>
                <a:gd name="T1" fmla="*/ 0 h 207"/>
                <a:gd name="T2" fmla="*/ 407 w 396"/>
                <a:gd name="T3" fmla="*/ 18 h 207"/>
                <a:gd name="T4" fmla="*/ 387 w 396"/>
                <a:gd name="T5" fmla="*/ 45 h 207"/>
                <a:gd name="T6" fmla="*/ 268 w 396"/>
                <a:gd name="T7" fmla="*/ 108 h 207"/>
                <a:gd name="T8" fmla="*/ 0 w 396"/>
                <a:gd name="T9" fmla="*/ 207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6"/>
                <a:gd name="T16" fmla="*/ 0 h 207"/>
                <a:gd name="T17" fmla="*/ 396 w 396"/>
                <a:gd name="T18" fmla="*/ 207 h 2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6" h="207">
                  <a:moveTo>
                    <a:pt x="396" y="0"/>
                  </a:moveTo>
                  <a:cubicBezTo>
                    <a:pt x="387" y="6"/>
                    <a:pt x="377" y="10"/>
                    <a:pt x="369" y="18"/>
                  </a:cubicBezTo>
                  <a:cubicBezTo>
                    <a:pt x="361" y="26"/>
                    <a:pt x="359" y="38"/>
                    <a:pt x="351" y="45"/>
                  </a:cubicBezTo>
                  <a:cubicBezTo>
                    <a:pt x="315" y="77"/>
                    <a:pt x="281" y="87"/>
                    <a:pt x="243" y="108"/>
                  </a:cubicBezTo>
                  <a:cubicBezTo>
                    <a:pt x="168" y="149"/>
                    <a:pt x="91" y="207"/>
                    <a:pt x="0" y="207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6" name="Freeform 18"/>
          <p:cNvSpPr>
            <a:spLocks/>
          </p:cNvSpPr>
          <p:nvPr/>
        </p:nvSpPr>
        <p:spPr bwMode="auto">
          <a:xfrm>
            <a:off x="7027863" y="2643188"/>
            <a:ext cx="628650" cy="501650"/>
          </a:xfrm>
          <a:custGeom>
            <a:avLst/>
            <a:gdLst>
              <a:gd name="T0" fmla="*/ 0 w 396"/>
              <a:gd name="T1" fmla="*/ 2147483647 h 316"/>
              <a:gd name="T2" fmla="*/ 2147483647 w 396"/>
              <a:gd name="T3" fmla="*/ 2147483647 h 316"/>
              <a:gd name="T4" fmla="*/ 2147483647 w 396"/>
              <a:gd name="T5" fmla="*/ 2147483647 h 316"/>
              <a:gd name="T6" fmla="*/ 2147483647 w 396"/>
              <a:gd name="T7" fmla="*/ 2147483647 h 316"/>
              <a:gd name="T8" fmla="*/ 2147483647 w 396"/>
              <a:gd name="T9" fmla="*/ 2147483647 h 316"/>
              <a:gd name="T10" fmla="*/ 2147483647 w 396"/>
              <a:gd name="T11" fmla="*/ 2147483647 h 316"/>
              <a:gd name="T12" fmla="*/ 2147483647 w 396"/>
              <a:gd name="T13" fmla="*/ 2147483647 h 316"/>
              <a:gd name="T14" fmla="*/ 2147483647 w 396"/>
              <a:gd name="T15" fmla="*/ 2147483647 h 3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6"/>
              <a:gd name="T25" fmla="*/ 0 h 316"/>
              <a:gd name="T26" fmla="*/ 396 w 396"/>
              <a:gd name="T27" fmla="*/ 316 h 3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6" h="316">
                <a:moveTo>
                  <a:pt x="0" y="1"/>
                </a:moveTo>
                <a:cubicBezTo>
                  <a:pt x="118" y="12"/>
                  <a:pt x="68" y="0"/>
                  <a:pt x="153" y="28"/>
                </a:cubicBezTo>
                <a:cubicBezTo>
                  <a:pt x="174" y="35"/>
                  <a:pt x="207" y="64"/>
                  <a:pt x="207" y="64"/>
                </a:cubicBezTo>
                <a:cubicBezTo>
                  <a:pt x="255" y="136"/>
                  <a:pt x="192" y="49"/>
                  <a:pt x="252" y="109"/>
                </a:cubicBezTo>
                <a:cubicBezTo>
                  <a:pt x="260" y="117"/>
                  <a:pt x="262" y="129"/>
                  <a:pt x="270" y="136"/>
                </a:cubicBezTo>
                <a:cubicBezTo>
                  <a:pt x="286" y="150"/>
                  <a:pt x="324" y="172"/>
                  <a:pt x="324" y="172"/>
                </a:cubicBezTo>
                <a:cubicBezTo>
                  <a:pt x="336" y="190"/>
                  <a:pt x="348" y="208"/>
                  <a:pt x="360" y="226"/>
                </a:cubicBezTo>
                <a:cubicBezTo>
                  <a:pt x="379" y="255"/>
                  <a:pt x="372" y="292"/>
                  <a:pt x="396" y="31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Freeform 19"/>
          <p:cNvSpPr>
            <a:spLocks/>
          </p:cNvSpPr>
          <p:nvPr/>
        </p:nvSpPr>
        <p:spPr bwMode="auto">
          <a:xfrm>
            <a:off x="4856163" y="3459163"/>
            <a:ext cx="363537" cy="906462"/>
          </a:xfrm>
          <a:custGeom>
            <a:avLst/>
            <a:gdLst>
              <a:gd name="T0" fmla="*/ 0 w 216"/>
              <a:gd name="T1" fmla="*/ 0 h 549"/>
              <a:gd name="T2" fmla="*/ 2147483647 w 216"/>
              <a:gd name="T3" fmla="*/ 2147483647 h 549"/>
              <a:gd name="T4" fmla="*/ 2147483647 w 216"/>
              <a:gd name="T5" fmla="*/ 2147483647 h 549"/>
              <a:gd name="T6" fmla="*/ 0 60000 65536"/>
              <a:gd name="T7" fmla="*/ 0 60000 65536"/>
              <a:gd name="T8" fmla="*/ 0 60000 65536"/>
              <a:gd name="T9" fmla="*/ 0 w 216"/>
              <a:gd name="T10" fmla="*/ 0 h 549"/>
              <a:gd name="T11" fmla="*/ 216 w 216"/>
              <a:gd name="T12" fmla="*/ 549 h 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" h="549">
                <a:moveTo>
                  <a:pt x="0" y="0"/>
                </a:moveTo>
                <a:cubicBezTo>
                  <a:pt x="16" y="162"/>
                  <a:pt x="44" y="279"/>
                  <a:pt x="108" y="423"/>
                </a:cubicBezTo>
                <a:cubicBezTo>
                  <a:pt x="141" y="497"/>
                  <a:pt x="132" y="507"/>
                  <a:pt x="216" y="549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Line 20"/>
          <p:cNvSpPr>
            <a:spLocks noChangeShapeType="1"/>
          </p:cNvSpPr>
          <p:nvPr/>
        </p:nvSpPr>
        <p:spPr bwMode="auto">
          <a:xfrm>
            <a:off x="1547813" y="1701800"/>
            <a:ext cx="1152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9" name="Rectangle 21"/>
          <p:cNvSpPr>
            <a:spLocks noChangeArrowheads="1"/>
          </p:cNvSpPr>
          <p:nvPr/>
        </p:nvSpPr>
        <p:spPr bwMode="auto">
          <a:xfrm>
            <a:off x="1116013" y="1773238"/>
            <a:ext cx="20145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moving direction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03D664-7AAD-4385-A30C-8B74C51D47D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025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mp.byui.edu/wellerg/Protein%20Synthesis%20Lab/Images/Central%20Dog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37"/>
          <a:stretch>
            <a:fillRect/>
          </a:stretch>
        </p:blipFill>
        <p:spPr bwMode="auto">
          <a:xfrm>
            <a:off x="847165" y="215152"/>
            <a:ext cx="6858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library.thinkquest.org/C0122429/pictures/centraldogma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84" y="1187877"/>
            <a:ext cx="81788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29554" y="1392162"/>
            <a:ext cx="3872753" cy="14395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99649" y="1537455"/>
            <a:ext cx="4385235" cy="1295400"/>
          </a:xfrm>
          <a:prstGeom prst="rect">
            <a:avLst/>
          </a:prstGeom>
          <a:noFill/>
          <a:ln w="38100" cap="sq" cmpd="thickThin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478A6B-9C10-424C-8C12-2CEFDC68C1A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34146" name="Picture 2" descr="http://isite.lps.org/sputnam/Biology/Unit%205%20Genetics/dna_prot.j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218290"/>
            <a:ext cx="6096000" cy="355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1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marL="768350" eaLnBrk="1" hangingPunct="1">
              <a:buFontTx/>
              <a:buNone/>
            </a:pPr>
            <a:r>
              <a:rPr lang="en-US" altLang="zh-CN" dirty="0" smtClean="0"/>
              <a:t> </a:t>
            </a:r>
            <a:r>
              <a:rPr lang="en-US" altLang="zh-CN" b="1" dirty="0" smtClean="0"/>
              <a:t> </a:t>
            </a:r>
            <a:r>
              <a:rPr lang="en-US" altLang="zh-CN" b="1" dirty="0" smtClean="0">
                <a:latin typeface="楷体_GB2312"/>
                <a:ea typeface="楷体_GB2312"/>
                <a:cs typeface="楷体_GB2312"/>
              </a:rPr>
              <a:t> </a:t>
            </a:r>
          </a:p>
          <a:p>
            <a:pPr marL="768350" eaLnBrk="1" hangingPunct="1">
              <a:buFontTx/>
              <a:buNone/>
            </a:pPr>
            <a:endParaRPr lang="en-US" altLang="zh-CN" dirty="0" smtClean="0"/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642564" y="1147949"/>
            <a:ext cx="8349036" cy="137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zh-CN" sz="2000" b="1" dirty="0"/>
              <a:t>The termination sequence is </a:t>
            </a:r>
            <a:r>
              <a:rPr lang="en-US" altLang="zh-CN" sz="2000" b="1" dirty="0">
                <a:solidFill>
                  <a:srgbClr val="FF0000"/>
                </a:solidFill>
              </a:rPr>
              <a:t>AATAAA </a:t>
            </a:r>
            <a:r>
              <a:rPr lang="en-US" altLang="zh-CN" sz="2000" b="1" dirty="0"/>
              <a:t>followed by </a:t>
            </a:r>
            <a:r>
              <a:rPr lang="en-US" altLang="zh-CN" sz="2000" b="1" dirty="0">
                <a:solidFill>
                  <a:srgbClr val="FF0000"/>
                </a:solidFill>
              </a:rPr>
              <a:t>GT repeats.</a:t>
            </a:r>
            <a:r>
              <a:rPr lang="en-US" altLang="zh-CN" sz="2000" dirty="0"/>
              <a:t> 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zh-CN" sz="2000" b="1" dirty="0"/>
              <a:t>The termination is closely related to</a:t>
            </a:r>
            <a:r>
              <a:rPr lang="en-US" altLang="zh-CN" sz="2000" b="1" dirty="0">
                <a:solidFill>
                  <a:srgbClr val="FF0000"/>
                </a:solidFill>
              </a:rPr>
              <a:t> the</a:t>
            </a:r>
            <a:r>
              <a:rPr lang="en-US" altLang="zh-CN" sz="2000" b="1" dirty="0"/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post-transcriptional modification</a:t>
            </a:r>
            <a:r>
              <a:rPr lang="en-US" altLang="zh-CN" sz="2000" b="1" dirty="0"/>
              <a:t>.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611188" y="404813"/>
            <a:ext cx="7845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fa-IR" altLang="zh-CN" sz="3600" b="1">
                <a:solidFill>
                  <a:srgbClr val="0000FF"/>
                </a:solidFill>
              </a:rPr>
              <a:t> مرحله ی ختم</a:t>
            </a:r>
            <a:r>
              <a:rPr lang="en-US" altLang="zh-CN" sz="3600" b="1">
                <a:solidFill>
                  <a:srgbClr val="0000FF"/>
                </a:solidFill>
              </a:rPr>
              <a:t>Termination</a:t>
            </a:r>
            <a:r>
              <a:rPr lang="en-US" altLang="zh-CN" sz="4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7B3C7F3-CAE4-498E-8CFB-F37EADCDE2E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4" descr="真核生物转录终止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"/>
          <a:stretch>
            <a:fillRect/>
          </a:stretch>
        </p:blipFill>
        <p:spPr bwMode="auto">
          <a:xfrm>
            <a:off x="1219200" y="2544342"/>
            <a:ext cx="6767421" cy="393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37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7218" name="Picture 2" descr="http://www.shipperoo.com/wp-content/uploads/2014/04/break-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52" y="619433"/>
            <a:ext cx="6905625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0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04800" y="457200"/>
            <a:ext cx="82073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a-IR" altLang="zh-CN" sz="4800" b="1">
                <a:solidFill>
                  <a:srgbClr val="FF0000"/>
                </a:solidFill>
              </a:rPr>
              <a:t>تغییرات پس رونویسی</a:t>
            </a:r>
            <a:endParaRPr lang="en-US" altLang="zh-CN" sz="4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40000"/>
              </a:spcBef>
            </a:pPr>
            <a:r>
              <a:rPr lang="en-US" altLang="zh-CN" sz="4400" b="1">
                <a:solidFill>
                  <a:srgbClr val="3333FF"/>
                </a:solidFill>
              </a:rPr>
              <a:t>Post-Transcriptional 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altLang="zh-CN" sz="4400" b="1">
                <a:solidFill>
                  <a:srgbClr val="3333FF"/>
                </a:solidFill>
              </a:rPr>
              <a:t>Modification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3733800"/>
            <a:ext cx="7620000" cy="1981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a-IR" dirty="0" smtClean="0"/>
              <a:t>RNA نوظهور، که به عنوان رونوشت اصلی شناخته می شود، برای تبدیل شدن به tRNA ، rRNAs و mRNAsهای دارای عملکرد درست نیاز به تغییر دارند که برای </a:t>
            </a:r>
            <a:r>
              <a:rPr lang="fa-IR" dirty="0" smtClean="0">
                <a:solidFill>
                  <a:srgbClr val="C00000"/>
                </a:solidFill>
              </a:rPr>
              <a:t>سیستم های یوکاریوتی حیاتی </a:t>
            </a:r>
            <a:r>
              <a:rPr lang="fa-IR" dirty="0" smtClean="0"/>
              <a:t>است.</a:t>
            </a:r>
            <a:endParaRPr lang="fa-IR" altLang="zh-CN" b="1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49CA3-88DC-4E33-A523-7860DDF5E5F9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5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1143000"/>
            <a:ext cx="7772400" cy="4897437"/>
          </a:xfrm>
        </p:spPr>
        <p:txBody>
          <a:bodyPr/>
          <a:lstStyle/>
          <a:p>
            <a:pPr algn="r" rt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fa-IR" altLang="zh-CN" sz="2800" b="1" dirty="0" smtClean="0">
                <a:latin typeface="Arial" pitchFamily="34" charset="0"/>
              </a:rPr>
              <a:t>رونوشت اولیه ی 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mRNA </a:t>
            </a:r>
            <a:r>
              <a:rPr lang="fa-IR" altLang="zh-CN" sz="2800" b="1" dirty="0" smtClean="0">
                <a:latin typeface="Arial" pitchFamily="34" charset="0"/>
              </a:rPr>
              <a:t> به نام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" pitchFamily="34" charset="0"/>
              </a:rPr>
              <a:t>heteronuclear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</a:rPr>
              <a:t> RNA (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" pitchFamily="34" charset="0"/>
              </a:rPr>
              <a:t>hnRNA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</a:rPr>
              <a:t>)</a:t>
            </a:r>
            <a:r>
              <a:rPr lang="en-US" altLang="zh-CN" sz="2800" b="1" dirty="0" smtClean="0">
                <a:latin typeface="Arial" pitchFamily="34" charset="0"/>
              </a:rPr>
              <a:t> </a:t>
            </a:r>
            <a:r>
              <a:rPr lang="fa-IR" altLang="zh-CN" sz="2800" b="1" dirty="0" smtClean="0">
                <a:latin typeface="Arial" pitchFamily="34" charset="0"/>
              </a:rPr>
              <a:t> نامیده می شود که چندین برابر بزرگتر از </a:t>
            </a:r>
            <a:r>
              <a:rPr lang="en-US" altLang="zh-CN" sz="2800" b="1" dirty="0" smtClean="0">
                <a:latin typeface="Arial" pitchFamily="34" charset="0"/>
              </a:rPr>
              <a:t>mRNA</a:t>
            </a:r>
            <a:r>
              <a:rPr lang="fa-IR" altLang="zh-CN" sz="2800" b="1" dirty="0" smtClean="0">
                <a:latin typeface="Arial" pitchFamily="34" charset="0"/>
              </a:rPr>
              <a:t> نهایی است .</a:t>
            </a:r>
          </a:p>
          <a:p>
            <a:pPr algn="r" rt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fa-IR" altLang="zh-CN" sz="2800" b="1" dirty="0" smtClean="0">
                <a:latin typeface="Arial" pitchFamily="34" charset="0"/>
              </a:rPr>
              <a:t> این تغییرات شامل </a:t>
            </a:r>
          </a:p>
          <a:p>
            <a:pPr marL="763588" lvl="1" indent="-363538" algn="r" rt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fa-IR" altLang="zh-CN" sz="2400" b="1" dirty="0" smtClean="0">
                <a:latin typeface="Arial" pitchFamily="34" charset="0"/>
              </a:rPr>
              <a:t> ایجاد کلاهک</a:t>
            </a:r>
            <a:r>
              <a:rPr lang="en-US" altLang="zh-CN" sz="2400" b="1" dirty="0" smtClean="0">
                <a:latin typeface="Arial" pitchFamily="34" charset="0"/>
              </a:rPr>
              <a:t> </a:t>
            </a:r>
            <a:r>
              <a:rPr lang="fa-IR" altLang="zh-CN" sz="2400" b="1" dirty="0" smtClean="0">
                <a:latin typeface="Arial" pitchFamily="34" charset="0"/>
              </a:rPr>
              <a:t>انتهای</a:t>
            </a:r>
            <a:r>
              <a:rPr lang="en-US" altLang="zh-CN" sz="2400" b="1" dirty="0" smtClean="0">
                <a:latin typeface="Arial" pitchFamily="34" charset="0"/>
              </a:rPr>
              <a:t> 5’</a:t>
            </a:r>
            <a:r>
              <a:rPr lang="fa-IR" altLang="zh-CN" sz="2400" b="1" dirty="0" smtClean="0">
                <a:latin typeface="Arial" pitchFamily="34" charset="0"/>
              </a:rPr>
              <a:t>(</a:t>
            </a:r>
            <a:r>
              <a:rPr lang="en-US" altLang="zh-CN" sz="2400" b="1" dirty="0" smtClean="0">
                <a:latin typeface="Arial" pitchFamily="34" charset="0"/>
              </a:rPr>
              <a:t>Capping at the 5</a:t>
            </a:r>
            <a:r>
              <a:rPr lang="en-US" altLang="zh-CN" sz="2200" b="1" dirty="0" smtClean="0">
                <a:latin typeface="Arial" pitchFamily="34" charset="0"/>
                <a:ea typeface="SimHei" pitchFamily="49" charset="-122"/>
                <a:sym typeface="Symbol" pitchFamily="18" charset="2"/>
              </a:rPr>
              <a:t></a:t>
            </a:r>
            <a:r>
              <a:rPr lang="en-US" altLang="zh-CN" sz="2400" b="1" dirty="0" smtClean="0">
                <a:latin typeface="Arial" pitchFamily="34" charset="0"/>
              </a:rPr>
              <a:t>- end  </a:t>
            </a:r>
            <a:r>
              <a:rPr lang="fa-IR" altLang="zh-CN" sz="2400" b="1" dirty="0" smtClean="0">
                <a:latin typeface="Arial" pitchFamily="34" charset="0"/>
              </a:rPr>
              <a:t> )</a:t>
            </a:r>
            <a:endParaRPr lang="en-US" altLang="zh-CN" sz="2400" b="1" dirty="0" smtClean="0">
              <a:latin typeface="Arial" pitchFamily="34" charset="0"/>
            </a:endParaRPr>
          </a:p>
          <a:p>
            <a:pPr marL="400050" lvl="1" indent="0" rtl="1" eaLnBrk="1" hangingPunct="1">
              <a:spcBef>
                <a:spcPct val="5000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m</a:t>
            </a:r>
            <a:r>
              <a:rPr lang="en-US" altLang="zh-CN" sz="2400" b="1" baseline="30000" dirty="0">
                <a:solidFill>
                  <a:srgbClr val="FF0000"/>
                </a:solidFill>
              </a:rPr>
              <a:t>7</a:t>
            </a:r>
            <a:r>
              <a:rPr lang="en-US" altLang="zh-CN" sz="2400" b="1" dirty="0">
                <a:solidFill>
                  <a:srgbClr val="FF0000"/>
                </a:solidFill>
              </a:rPr>
              <a:t>GpppGp-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---</a:t>
            </a:r>
            <a:endParaRPr lang="fa-IR" altLang="zh-CN" sz="2400" b="1" dirty="0" smtClean="0">
              <a:latin typeface="Arial" pitchFamily="34" charset="0"/>
            </a:endParaRPr>
          </a:p>
          <a:p>
            <a:pPr marL="763588" lvl="1" indent="-363538" algn="r" rt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fa-IR" altLang="zh-CN" sz="2400" b="1" dirty="0" smtClean="0">
                <a:latin typeface="Arial" pitchFamily="34" charset="0"/>
              </a:rPr>
              <a:t> ایجاد دم </a:t>
            </a:r>
            <a:r>
              <a:rPr lang="en-US" altLang="zh-CN" sz="2400" b="1" dirty="0" smtClean="0">
                <a:latin typeface="Arial" pitchFamily="34" charset="0"/>
              </a:rPr>
              <a:t>3</a:t>
            </a:r>
            <a:r>
              <a:rPr lang="en-US" altLang="zh-CN" sz="2200" b="1" dirty="0" smtClean="0">
                <a:latin typeface="Arial" pitchFamily="34" charset="0"/>
                <a:ea typeface="SimHei" pitchFamily="49" charset="-122"/>
                <a:sym typeface="Symbol" pitchFamily="18" charset="2"/>
              </a:rPr>
              <a:t></a:t>
            </a:r>
            <a:r>
              <a:rPr lang="en-US" altLang="zh-CN" sz="2400" b="1" dirty="0" smtClean="0">
                <a:latin typeface="Arial" pitchFamily="34" charset="0"/>
              </a:rPr>
              <a:t>- end</a:t>
            </a:r>
            <a:r>
              <a:rPr lang="fa-IR" altLang="zh-CN" sz="2400" b="1" dirty="0" smtClean="0">
                <a:latin typeface="Arial" pitchFamily="34" charset="0"/>
              </a:rPr>
              <a:t>  (</a:t>
            </a:r>
            <a:r>
              <a:rPr lang="en-US" altLang="zh-CN" sz="2400" b="1" dirty="0" smtClean="0">
                <a:latin typeface="Arial" pitchFamily="34" charset="0"/>
              </a:rPr>
              <a:t>Tailing at the 3</a:t>
            </a:r>
            <a:r>
              <a:rPr lang="en-US" altLang="zh-CN" sz="2200" b="1" dirty="0" smtClean="0">
                <a:latin typeface="Arial" pitchFamily="34" charset="0"/>
                <a:ea typeface="SimHei" pitchFamily="49" charset="-122"/>
                <a:sym typeface="Symbol" pitchFamily="18" charset="2"/>
              </a:rPr>
              <a:t></a:t>
            </a:r>
            <a:r>
              <a:rPr lang="en-US" altLang="zh-CN" sz="2400" b="1" dirty="0" smtClean="0">
                <a:latin typeface="Arial" pitchFamily="34" charset="0"/>
              </a:rPr>
              <a:t>- end</a:t>
            </a:r>
            <a:r>
              <a:rPr lang="fa-IR" altLang="zh-CN" sz="2400" b="1" dirty="0" smtClean="0">
                <a:latin typeface="Arial" pitchFamily="34" charset="0"/>
              </a:rPr>
              <a:t>)</a:t>
            </a:r>
            <a:endParaRPr lang="en-US" altLang="zh-CN" sz="2400" b="1" dirty="0" smtClean="0">
              <a:latin typeface="Arial" pitchFamily="34" charset="0"/>
            </a:endParaRPr>
          </a:p>
          <a:p>
            <a:pPr marL="400050" lvl="1" indent="0" algn="r" rtl="1" eaLnBrk="1" hangingPunct="1">
              <a:spcBef>
                <a:spcPct val="50000"/>
              </a:spcBef>
              <a:buNone/>
            </a:pPr>
            <a:endParaRPr lang="en-US" altLang="zh-CN" sz="2400" b="1" dirty="0" smtClean="0">
              <a:latin typeface="Arial" pitchFamily="34" charset="0"/>
            </a:endParaRPr>
          </a:p>
          <a:p>
            <a:pPr marL="400050" lvl="1" indent="0" algn="r" rtl="1" eaLnBrk="1" hangingPunct="1">
              <a:spcBef>
                <a:spcPct val="50000"/>
              </a:spcBef>
              <a:buNone/>
            </a:pPr>
            <a:endParaRPr lang="fa-IR" altLang="zh-CN" sz="2400" b="1" dirty="0" smtClean="0">
              <a:latin typeface="Arial" pitchFamily="34" charset="0"/>
            </a:endParaRPr>
          </a:p>
          <a:p>
            <a:pPr marL="763588" lvl="1" indent="-363538" algn="r" rt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fa-IR" altLang="zh-CN" sz="2400" b="1" dirty="0" smtClean="0">
                <a:latin typeface="Arial" pitchFamily="34" charset="0"/>
              </a:rPr>
              <a:t> ویرایش یا </a:t>
            </a:r>
            <a:r>
              <a:rPr lang="en-US" altLang="zh-CN" sz="2400" b="1" dirty="0" smtClean="0">
                <a:latin typeface="Arial" pitchFamily="34" charset="0"/>
              </a:rPr>
              <a:t>mRNA splicing</a:t>
            </a:r>
            <a:r>
              <a:rPr lang="fa-IR" altLang="zh-CN" sz="2400" b="1" dirty="0" smtClean="0">
                <a:latin typeface="Arial" pitchFamily="34" charset="0"/>
              </a:rPr>
              <a:t> </a:t>
            </a:r>
            <a:endParaRPr lang="en-US" altLang="zh-CN" sz="2400" b="1" dirty="0" smtClean="0">
              <a:latin typeface="Arial" pitchFamily="34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468313" y="404813"/>
            <a:ext cx="79883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rgbClr val="FF0000"/>
                </a:solidFill>
              </a:rPr>
              <a:t>Modification of hnRNA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D921BAB-0B39-40C0-9FF1-F821FB07844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2" descr="http://www.biology.arizona.edu/molecular_bio/problem_sets/mol_genetics_of_eukaryotes/graphics/01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82" y="4728165"/>
            <a:ext cx="4879699" cy="128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7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06450" y="3366527"/>
            <a:ext cx="7683500" cy="490537"/>
            <a:chOff x="900113" y="5491163"/>
            <a:chExt cx="7683500" cy="490537"/>
          </a:xfrm>
        </p:grpSpPr>
        <p:graphicFrame>
          <p:nvGraphicFramePr>
            <p:cNvPr id="348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2499234"/>
                </p:ext>
              </p:extLst>
            </p:nvPr>
          </p:nvGraphicFramePr>
          <p:xfrm>
            <a:off x="900113" y="5516563"/>
            <a:ext cx="4065587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70" name="CS ChemDraw Drawing" r:id="rId3" imgW="1663700" imgH="190500" progId="ChemDraw.Document.6.0">
                    <p:embed/>
                  </p:oleObj>
                </mc:Choice>
                <mc:Fallback>
                  <p:oleObj name="CS ChemDraw Drawing" r:id="rId3" imgW="1663700" imgH="190500" progId="ChemDraw.Document.6.0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113" y="5516563"/>
                          <a:ext cx="4065587" cy="465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41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3837623"/>
                </p:ext>
              </p:extLst>
            </p:nvPr>
          </p:nvGraphicFramePr>
          <p:xfrm>
            <a:off x="5219700" y="5491163"/>
            <a:ext cx="3363913" cy="458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71" name="CS ChemDraw Drawing" r:id="rId5" imgW="1376680" imgH="187960" progId="ChemDraw.Document.6.0">
                    <p:embed/>
                  </p:oleObj>
                </mc:Choice>
                <mc:Fallback>
                  <p:oleObj name="CS ChemDraw Drawing" r:id="rId5" imgW="1376680" imgH="187960" progId="ChemDraw.Document.6.0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9700" y="5491163"/>
                          <a:ext cx="3363913" cy="458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848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738001" y="1268413"/>
            <a:ext cx="7772400" cy="11271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b="1" dirty="0" smtClean="0">
                <a:latin typeface="Arial" pitchFamily="34" charset="0"/>
                <a:ea typeface="SimHei" pitchFamily="49" charset="-122"/>
              </a:rPr>
              <a:t>The structural genes are composed of </a:t>
            </a:r>
            <a:r>
              <a:rPr lang="en-US" altLang="zh-CN" b="1" dirty="0" smtClean="0">
                <a:solidFill>
                  <a:srgbClr val="FF0000"/>
                </a:solidFill>
                <a:latin typeface="Arial" pitchFamily="34" charset="0"/>
                <a:ea typeface="SimHei" pitchFamily="49" charset="-122"/>
              </a:rPr>
              <a:t>coding</a:t>
            </a:r>
            <a:r>
              <a:rPr lang="en-US" altLang="zh-CN" b="1" dirty="0" smtClean="0">
                <a:latin typeface="Arial" pitchFamily="34" charset="0"/>
                <a:ea typeface="SimHei" pitchFamily="49" charset="-122"/>
              </a:rPr>
              <a:t> and </a:t>
            </a:r>
            <a:r>
              <a:rPr lang="en-US" altLang="zh-CN" b="1" dirty="0" smtClean="0">
                <a:solidFill>
                  <a:srgbClr val="FF0000"/>
                </a:solidFill>
                <a:latin typeface="Arial" pitchFamily="34" charset="0"/>
                <a:ea typeface="SimHei" pitchFamily="49" charset="-122"/>
              </a:rPr>
              <a:t>non-coding</a:t>
            </a:r>
            <a:r>
              <a:rPr lang="en-US" altLang="zh-CN" b="1" dirty="0" smtClean="0">
                <a:latin typeface="Arial" pitchFamily="34" charset="0"/>
                <a:ea typeface="SimHei" pitchFamily="49" charset="-122"/>
              </a:rPr>
              <a:t> regions that are alternatively separated.  </a:t>
            </a:r>
            <a:endParaRPr lang="en-US" altLang="en-US" b="1" dirty="0" smtClean="0">
              <a:latin typeface="Arial" pitchFamily="34" charset="0"/>
              <a:ea typeface="SimHei" pitchFamily="49" charset="-122"/>
            </a:endParaRPr>
          </a:p>
        </p:txBody>
      </p:sp>
      <p:sp>
        <p:nvSpPr>
          <p:cNvPr id="47122" name="Rectangle 33"/>
          <p:cNvSpPr>
            <a:spLocks noChangeArrowheads="1"/>
          </p:cNvSpPr>
          <p:nvPr/>
        </p:nvSpPr>
        <p:spPr bwMode="auto">
          <a:xfrm>
            <a:off x="684213" y="404813"/>
            <a:ext cx="7848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0000FF"/>
                </a:solidFill>
              </a:rPr>
              <a:t>Split gene</a:t>
            </a:r>
            <a:r>
              <a:rPr lang="en-US" altLang="zh-CN" sz="3600" b="1">
                <a:solidFill>
                  <a:srgbClr val="0066FF"/>
                </a:solidFill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35050" y="2348753"/>
            <a:ext cx="7194550" cy="879475"/>
            <a:chOff x="1187450" y="4191000"/>
            <a:chExt cx="7194550" cy="879475"/>
          </a:xfrm>
        </p:grpSpPr>
        <p:sp>
          <p:nvSpPr>
            <p:cNvPr id="47107" name="Rectangle 5"/>
            <p:cNvSpPr>
              <a:spLocks noChangeArrowheads="1"/>
            </p:cNvSpPr>
            <p:nvPr/>
          </p:nvSpPr>
          <p:spPr bwMode="auto">
            <a:xfrm>
              <a:off x="1187450" y="4724400"/>
              <a:ext cx="381000" cy="304800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47108" name="Rectangle 6"/>
            <p:cNvSpPr>
              <a:spLocks noChangeArrowheads="1"/>
            </p:cNvSpPr>
            <p:nvPr/>
          </p:nvSpPr>
          <p:spPr bwMode="auto">
            <a:xfrm>
              <a:off x="8077200" y="4724400"/>
              <a:ext cx="304800" cy="304800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47109" name="Rectangle 7"/>
            <p:cNvSpPr>
              <a:spLocks noChangeArrowheads="1"/>
            </p:cNvSpPr>
            <p:nvPr/>
          </p:nvSpPr>
          <p:spPr bwMode="auto">
            <a:xfrm>
              <a:off x="1447800" y="4724400"/>
              <a:ext cx="6629400" cy="304800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47110" name="Rectangle 8"/>
            <p:cNvSpPr>
              <a:spLocks noChangeArrowheads="1"/>
            </p:cNvSpPr>
            <p:nvPr/>
          </p:nvSpPr>
          <p:spPr bwMode="auto">
            <a:xfrm>
              <a:off x="1619250" y="4724400"/>
              <a:ext cx="12954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47111" name="Rectangle 9"/>
            <p:cNvSpPr>
              <a:spLocks noChangeArrowheads="1"/>
            </p:cNvSpPr>
            <p:nvPr/>
          </p:nvSpPr>
          <p:spPr bwMode="auto">
            <a:xfrm>
              <a:off x="3429000" y="4724400"/>
              <a:ext cx="3048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47112" name="Rectangle 10"/>
            <p:cNvSpPr>
              <a:spLocks noChangeArrowheads="1"/>
            </p:cNvSpPr>
            <p:nvPr/>
          </p:nvSpPr>
          <p:spPr bwMode="auto">
            <a:xfrm>
              <a:off x="3059113" y="4724400"/>
              <a:ext cx="2286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47113" name="Rectangle 11"/>
            <p:cNvSpPr>
              <a:spLocks noChangeArrowheads="1"/>
            </p:cNvSpPr>
            <p:nvPr/>
          </p:nvSpPr>
          <p:spPr bwMode="auto">
            <a:xfrm>
              <a:off x="3886200" y="4724400"/>
              <a:ext cx="2286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47114" name="Rectangle 12"/>
            <p:cNvSpPr>
              <a:spLocks noChangeArrowheads="1"/>
            </p:cNvSpPr>
            <p:nvPr/>
          </p:nvSpPr>
          <p:spPr bwMode="auto">
            <a:xfrm>
              <a:off x="4343400" y="4724400"/>
              <a:ext cx="9144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47115" name="Rectangle 13"/>
            <p:cNvSpPr>
              <a:spLocks noChangeArrowheads="1"/>
            </p:cNvSpPr>
            <p:nvPr/>
          </p:nvSpPr>
          <p:spPr bwMode="auto">
            <a:xfrm>
              <a:off x="5410200" y="4724400"/>
              <a:ext cx="2286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47116" name="Rectangle 14"/>
            <p:cNvSpPr>
              <a:spLocks noChangeArrowheads="1"/>
            </p:cNvSpPr>
            <p:nvPr/>
          </p:nvSpPr>
          <p:spPr bwMode="auto">
            <a:xfrm>
              <a:off x="5867400" y="4724400"/>
              <a:ext cx="12192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graphicFrame>
          <p:nvGraphicFramePr>
            <p:cNvPr id="34845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0529183"/>
                </p:ext>
              </p:extLst>
            </p:nvPr>
          </p:nvGraphicFramePr>
          <p:xfrm>
            <a:off x="1490663" y="4495800"/>
            <a:ext cx="6172200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72" name="CS ChemDraw Drawing" r:id="rId7" imgW="5123180" imgH="175260" progId="ChemDraw.Document.6.0">
                    <p:embed/>
                  </p:oleObj>
                </mc:Choice>
                <mc:Fallback>
                  <p:oleObj name="CS ChemDraw Drawing" r:id="rId7" imgW="5123180" imgH="175260" progId="ChemDraw.Document.6.0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0663" y="4495800"/>
                          <a:ext cx="6172200" cy="211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47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1704033"/>
                </p:ext>
              </p:extLst>
            </p:nvPr>
          </p:nvGraphicFramePr>
          <p:xfrm>
            <a:off x="1414463" y="4191000"/>
            <a:ext cx="6705600" cy="60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73" name="CS ChemDraw Drawing" r:id="rId9" imgW="5608320" imgH="502920" progId="ChemDraw.Document.6.0">
                    <p:embed/>
                  </p:oleObj>
                </mc:Choice>
                <mc:Fallback>
                  <p:oleObj name="CS ChemDraw Drawing" r:id="rId9" imgW="5608320" imgH="502920" progId="ChemDraw.Document.6.0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4463" y="4191000"/>
                          <a:ext cx="6705600" cy="601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23" name="Rectangle 34"/>
            <p:cNvSpPr>
              <a:spLocks noChangeArrowheads="1"/>
            </p:cNvSpPr>
            <p:nvPr/>
          </p:nvSpPr>
          <p:spPr bwMode="auto">
            <a:xfrm>
              <a:off x="4645025" y="4695825"/>
              <a:ext cx="358775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zh-CN" sz="2000" b="1"/>
                <a:t>E</a:t>
              </a:r>
            </a:p>
          </p:txBody>
        </p:sp>
        <p:sp>
          <p:nvSpPr>
            <p:cNvPr id="47124" name="Rectangle 35"/>
            <p:cNvSpPr>
              <a:spLocks noChangeArrowheads="1"/>
            </p:cNvSpPr>
            <p:nvPr/>
          </p:nvSpPr>
          <p:spPr bwMode="auto">
            <a:xfrm>
              <a:off x="2065338" y="4695825"/>
              <a:ext cx="358775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zh-CN" sz="2000" b="1"/>
                <a:t>A</a:t>
              </a:r>
            </a:p>
          </p:txBody>
        </p:sp>
        <p:sp>
          <p:nvSpPr>
            <p:cNvPr id="47125" name="Rectangle 36"/>
            <p:cNvSpPr>
              <a:spLocks noChangeArrowheads="1"/>
            </p:cNvSpPr>
            <p:nvPr/>
          </p:nvSpPr>
          <p:spPr bwMode="auto">
            <a:xfrm>
              <a:off x="2987675" y="4710113"/>
              <a:ext cx="358775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zh-CN" sz="2000" b="1"/>
                <a:t>B</a:t>
              </a:r>
            </a:p>
          </p:txBody>
        </p:sp>
        <p:sp>
          <p:nvSpPr>
            <p:cNvPr id="47126" name="Rectangle 37"/>
            <p:cNvSpPr>
              <a:spLocks noChangeArrowheads="1"/>
            </p:cNvSpPr>
            <p:nvPr/>
          </p:nvSpPr>
          <p:spPr bwMode="auto">
            <a:xfrm>
              <a:off x="3406775" y="4710113"/>
              <a:ext cx="358775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zh-CN" sz="2000" b="1"/>
                <a:t>C</a:t>
              </a:r>
            </a:p>
          </p:txBody>
        </p:sp>
        <p:sp>
          <p:nvSpPr>
            <p:cNvPr id="47127" name="Rectangle 38"/>
            <p:cNvSpPr>
              <a:spLocks noChangeArrowheads="1"/>
            </p:cNvSpPr>
            <p:nvPr/>
          </p:nvSpPr>
          <p:spPr bwMode="auto">
            <a:xfrm>
              <a:off x="3836988" y="4710113"/>
              <a:ext cx="358775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zh-CN" sz="2000" b="1"/>
                <a:t>D</a:t>
              </a:r>
            </a:p>
          </p:txBody>
        </p:sp>
        <p:sp>
          <p:nvSpPr>
            <p:cNvPr id="47128" name="Rectangle 39"/>
            <p:cNvSpPr>
              <a:spLocks noChangeArrowheads="1"/>
            </p:cNvSpPr>
            <p:nvPr/>
          </p:nvSpPr>
          <p:spPr bwMode="auto">
            <a:xfrm>
              <a:off x="5351463" y="4710113"/>
              <a:ext cx="358775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zh-CN" sz="2000" b="1"/>
                <a:t>F</a:t>
              </a:r>
            </a:p>
          </p:txBody>
        </p:sp>
        <p:sp>
          <p:nvSpPr>
            <p:cNvPr id="47129" name="Rectangle 40"/>
            <p:cNvSpPr>
              <a:spLocks noChangeArrowheads="1"/>
            </p:cNvSpPr>
            <p:nvPr/>
          </p:nvSpPr>
          <p:spPr bwMode="auto">
            <a:xfrm>
              <a:off x="6227763" y="4695825"/>
              <a:ext cx="358775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zh-CN" sz="2000" b="1"/>
                <a:t>G</a:t>
              </a:r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11A4AD-E77B-4A39-9F19-9A1FFCD0ADA8}" type="slidenum">
              <a:rPr lang="en-US" sz="1800" smtClean="0"/>
              <a:pPr>
                <a:defRPr/>
              </a:pPr>
              <a:t>24</a:t>
            </a:fld>
            <a:endParaRPr lang="en-US" sz="1800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684213" y="4142628"/>
            <a:ext cx="7848600" cy="227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</a:rPr>
              <a:t>Exons </a:t>
            </a:r>
            <a:r>
              <a:rPr lang="en-US" altLang="zh-CN" sz="2000" b="1" dirty="0"/>
              <a:t>are the </a:t>
            </a:r>
            <a:r>
              <a:rPr lang="en-US" altLang="zh-CN" sz="2000" b="1" dirty="0">
                <a:solidFill>
                  <a:srgbClr val="FF0000"/>
                </a:solidFill>
              </a:rPr>
              <a:t>coding</a:t>
            </a:r>
            <a:r>
              <a:rPr lang="en-US" altLang="zh-CN" sz="2000" b="1" dirty="0"/>
              <a:t> sequences that appear on split genes and primary transcripts, and will be expressed to matured mRNA.</a:t>
            </a:r>
          </a:p>
          <a:p>
            <a:pPr eaLnBrk="1" hangingPunct="1">
              <a:spcBef>
                <a:spcPct val="4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</a:rPr>
              <a:t>Introns </a:t>
            </a:r>
            <a:r>
              <a:rPr lang="en-US" altLang="zh-CN" sz="2000" b="1" dirty="0"/>
              <a:t>are the </a:t>
            </a:r>
            <a:r>
              <a:rPr lang="en-US" altLang="zh-CN" b="1" dirty="0">
                <a:solidFill>
                  <a:srgbClr val="FF0000"/>
                </a:solidFill>
              </a:rPr>
              <a:t>non-coding </a:t>
            </a:r>
            <a:r>
              <a:rPr lang="en-US" altLang="zh-CN" sz="2000" b="1" dirty="0"/>
              <a:t>sequences that are </a:t>
            </a:r>
            <a:r>
              <a:rPr lang="en-US" altLang="zh-CN" sz="2000" b="1" dirty="0" err="1"/>
              <a:t>transcripted</a:t>
            </a:r>
            <a:r>
              <a:rPr lang="en-US" altLang="zh-CN" sz="2000" b="1" dirty="0"/>
              <a:t> into primary mRNAs, and will be </a:t>
            </a:r>
            <a:r>
              <a:rPr lang="en-US" altLang="zh-CN" sz="2000" b="1" dirty="0" err="1"/>
              <a:t>cleaved</a:t>
            </a:r>
            <a:r>
              <a:rPr lang="en-US" altLang="zh-CN" sz="2000" b="1" dirty="0"/>
              <a:t> out in the later splicing process. </a:t>
            </a:r>
          </a:p>
        </p:txBody>
      </p:sp>
    </p:spTree>
    <p:extLst>
      <p:ext uri="{BB962C8B-B14F-4D97-AF65-F5344CB8AC3E}">
        <p14:creationId xmlns:p14="http://schemas.microsoft.com/office/powerpoint/2010/main" val="183730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ChangeArrowheads="1"/>
          </p:cNvSpPr>
          <p:nvPr/>
        </p:nvSpPr>
        <p:spPr bwMode="auto">
          <a:xfrm>
            <a:off x="684213" y="404813"/>
            <a:ext cx="78486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0000FF"/>
                </a:solidFill>
              </a:rPr>
              <a:t>mRNA splicing</a:t>
            </a:r>
            <a:endParaRPr lang="en-US" altLang="zh-CN" sz="3600">
              <a:solidFill>
                <a:srgbClr val="0000FF"/>
              </a:solidFill>
            </a:endParaRPr>
          </a:p>
        </p:txBody>
      </p:sp>
      <p:pic>
        <p:nvPicPr>
          <p:cNvPr id="21402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r="7483"/>
          <a:stretch>
            <a:fillRect/>
          </a:stretch>
        </p:blipFill>
        <p:spPr bwMode="auto">
          <a:xfrm>
            <a:off x="323850" y="1384300"/>
            <a:ext cx="84963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8AAAE17-9AC3-4E2A-824A-4E90341512F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468313" y="228600"/>
            <a:ext cx="7988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4000" b="1">
                <a:solidFill>
                  <a:srgbClr val="FF0000"/>
                </a:solidFill>
                <a:latin typeface="Calibri" pitchFamily="34" charset="0"/>
              </a:rPr>
              <a:t> 2- </a:t>
            </a:r>
            <a:r>
              <a:rPr lang="en-US" altLang="zh-CN" sz="4000" b="1">
                <a:solidFill>
                  <a:srgbClr val="FF0000"/>
                </a:solidFill>
              </a:rPr>
              <a:t>Modification of tRNA</a:t>
            </a:r>
          </a:p>
        </p:txBody>
      </p:sp>
      <p:pic>
        <p:nvPicPr>
          <p:cNvPr id="166924" name="Picture 12" descr="tRNA加工"/>
          <p:cNvPicPr>
            <a:picLocks noChangeAspect="1" noChangeArrowheads="1"/>
          </p:cNvPicPr>
          <p:nvPr/>
        </p:nvPicPr>
        <p:blipFill>
          <a:blip r:embed="rId2" cstate="print">
            <a:lum bright="-24000" contrast="42000"/>
          </a:blip>
          <a:srcRect t="3084" b="3929"/>
          <a:stretch>
            <a:fillRect/>
          </a:stretch>
        </p:blipFill>
        <p:spPr bwMode="auto">
          <a:xfrm>
            <a:off x="403995" y="957821"/>
            <a:ext cx="6144290" cy="476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63148"/>
            <a:ext cx="1905000" cy="457200"/>
          </a:xfrm>
        </p:spPr>
        <p:txBody>
          <a:bodyPr/>
          <a:lstStyle/>
          <a:p>
            <a:pPr>
              <a:defRPr/>
            </a:pPr>
            <a:fld id="{86FE4CB5-10E4-407F-8AD7-9ECDC44A3B96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6548285" y="2920123"/>
            <a:ext cx="240583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 dirty="0">
                <a:solidFill>
                  <a:srgbClr val="0000FF"/>
                </a:solidFill>
              </a:rPr>
              <a:t>Base </a:t>
            </a:r>
            <a:r>
              <a:rPr lang="en-US" altLang="zh-CN" sz="1800" b="1" dirty="0" smtClean="0">
                <a:solidFill>
                  <a:srgbClr val="0000FF"/>
                </a:solidFill>
              </a:rPr>
              <a:t>modification</a:t>
            </a:r>
            <a:endParaRPr lang="en-US" altLang="zh-CN" sz="1800" b="1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altLang="zh-CN" sz="1800" b="1" dirty="0" smtClean="0"/>
              <a:t>Methylation </a:t>
            </a:r>
            <a:r>
              <a:rPr lang="en-US" altLang="zh-CN" sz="1800" b="1" dirty="0" err="1"/>
              <a:t>A→mA</a:t>
            </a:r>
            <a:r>
              <a:rPr lang="en-US" altLang="zh-CN" sz="1800" b="1" dirty="0"/>
              <a:t>, </a:t>
            </a:r>
            <a:r>
              <a:rPr lang="en-US" altLang="zh-CN" sz="1800" b="1" dirty="0" err="1"/>
              <a:t>G→mG</a:t>
            </a:r>
            <a:endParaRPr lang="en-US" altLang="zh-CN" sz="1800" b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altLang="zh-CN" sz="1800" b="1" dirty="0"/>
              <a:t>Reduction U→DHU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altLang="zh-CN" sz="1800" b="1" dirty="0" err="1"/>
              <a:t>Transversion</a:t>
            </a:r>
            <a:r>
              <a:rPr lang="en-US" altLang="zh-CN" sz="1800" b="1" dirty="0"/>
              <a:t> </a:t>
            </a:r>
            <a:r>
              <a:rPr lang="en-US" altLang="zh-CN" sz="1800" b="1" dirty="0" err="1"/>
              <a:t>U→</a:t>
            </a:r>
            <a:r>
              <a:rPr lang="en-US" altLang="zh-CN" sz="1800" b="1" dirty="0" err="1">
                <a:ea typeface="华文行楷"/>
                <a:cs typeface="华文行楷"/>
                <a:sym typeface="Symbol" pitchFamily="18" charset="2"/>
              </a:rPr>
              <a:t>ψ</a:t>
            </a:r>
            <a:endParaRPr lang="en-US" altLang="zh-CN" sz="300" b="1" dirty="0">
              <a:ea typeface="华文行楷"/>
              <a:cs typeface="华文行楷"/>
              <a:sym typeface="Symbol" pitchFamily="18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altLang="zh-CN" sz="1800" b="1" dirty="0">
                <a:sym typeface="Symbol" pitchFamily="18" charset="2"/>
              </a:rPr>
              <a:t>Deamination</a:t>
            </a:r>
          </a:p>
          <a:p>
            <a:pPr marL="914400" lvl="1" indent="-457200"/>
            <a:r>
              <a:rPr lang="en-US" altLang="zh-CN" sz="1800" b="1" dirty="0">
                <a:sym typeface="Symbol" pitchFamily="18" charset="2"/>
              </a:rPr>
              <a:t>A</a:t>
            </a:r>
            <a:r>
              <a:rPr lang="en-US" altLang="zh-CN" sz="1800" b="1" dirty="0"/>
              <a:t>→I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48284" y="1243781"/>
            <a:ext cx="2595715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800" b="1" dirty="0" err="1"/>
              <a:t>tRNA</a:t>
            </a:r>
            <a:r>
              <a:rPr lang="en-US" altLang="zh-CN" sz="1800" b="1" dirty="0"/>
              <a:t> </a:t>
            </a:r>
            <a:r>
              <a:rPr lang="en-US" altLang="zh-CN" sz="1800" b="1" dirty="0" err="1"/>
              <a:t>nucleotidyl</a:t>
            </a:r>
            <a:r>
              <a:rPr lang="en-US" altLang="zh-CN" sz="1800" b="1" dirty="0"/>
              <a:t> </a:t>
            </a:r>
            <a:r>
              <a:rPr lang="en-US" altLang="zh-CN" sz="1800" b="1" dirty="0" err="1"/>
              <a:t>transferase</a:t>
            </a:r>
            <a:endParaRPr lang="en-US" altLang="zh-CN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5" name="Object 92"/>
          <p:cNvGraphicFramePr>
            <a:graphicFrameLocks noChangeAspect="1"/>
          </p:cNvGraphicFramePr>
          <p:nvPr/>
        </p:nvGraphicFramePr>
        <p:xfrm>
          <a:off x="755650" y="1268413"/>
          <a:ext cx="76962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6" name="CS ChemDraw Drawing" r:id="rId3" imgW="6529589" imgH="367048" progId="">
                  <p:embed/>
                </p:oleObj>
              </mc:Choice>
              <mc:Fallback>
                <p:oleObj name="CS ChemDraw Drawing" r:id="rId3" imgW="6529589" imgH="367048" progId="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268413"/>
                        <a:ext cx="769620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6" name="Object 93"/>
          <p:cNvGraphicFramePr>
            <a:graphicFrameLocks noChangeAspect="1"/>
          </p:cNvGraphicFramePr>
          <p:nvPr/>
        </p:nvGraphicFramePr>
        <p:xfrm>
          <a:off x="1974850" y="4279900"/>
          <a:ext cx="50546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7" name="CS ChemDraw Drawing" r:id="rId5" imgW="5043389" imgH="146619" progId="">
                  <p:embed/>
                </p:oleObj>
              </mc:Choice>
              <mc:Fallback>
                <p:oleObj name="CS ChemDraw Drawing" r:id="rId5" imgW="5043389" imgH="146619" progId="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4279900"/>
                        <a:ext cx="50546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2650" y="5410200"/>
            <a:ext cx="91440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5478" name="Object 94"/>
          <p:cNvGraphicFramePr>
            <a:graphicFrameLocks noChangeAspect="1"/>
          </p:cNvGraphicFramePr>
          <p:nvPr/>
        </p:nvGraphicFramePr>
        <p:xfrm>
          <a:off x="4641850" y="5257800"/>
          <a:ext cx="248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8" name="CS ChemDraw Drawing" r:id="rId8" imgW="2465447" imgH="631966" progId="">
                  <p:embed/>
                </p:oleObj>
              </mc:Choice>
              <mc:Fallback>
                <p:oleObj name="CS ChemDraw Drawing" r:id="rId8" imgW="2465447" imgH="631966" progId="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5257800"/>
                        <a:ext cx="2489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9" name="Line 7"/>
          <p:cNvSpPr>
            <a:spLocks noChangeShapeType="1"/>
          </p:cNvSpPr>
          <p:nvPr/>
        </p:nvSpPr>
        <p:spPr bwMode="auto">
          <a:xfrm flipH="1">
            <a:off x="2127250" y="1674813"/>
            <a:ext cx="1600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5403850" y="1674813"/>
            <a:ext cx="1600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5481" name="Object 95"/>
          <p:cNvGraphicFramePr>
            <a:graphicFrameLocks noChangeAspect="1"/>
          </p:cNvGraphicFramePr>
          <p:nvPr/>
        </p:nvGraphicFramePr>
        <p:xfrm>
          <a:off x="7391400" y="1828800"/>
          <a:ext cx="7810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9" name="CS ChemDraw Drawing" r:id="rId10" imgW="607060" imgH="210820" progId="">
                  <p:embed/>
                </p:oleObj>
              </mc:Choice>
              <mc:Fallback>
                <p:oleObj name="CS ChemDraw Drawing" r:id="rId10" imgW="607060" imgH="210820" progId="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828800"/>
                        <a:ext cx="78105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2" name="Object 96"/>
          <p:cNvGraphicFramePr>
            <a:graphicFrameLocks noChangeAspect="1"/>
          </p:cNvGraphicFramePr>
          <p:nvPr/>
        </p:nvGraphicFramePr>
        <p:xfrm>
          <a:off x="4117975" y="3497263"/>
          <a:ext cx="22828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0" name="CS ChemDraw Drawing" r:id="rId12" imgW="2058197" imgH="637213" progId="">
                  <p:embed/>
                </p:oleObj>
              </mc:Choice>
              <mc:Fallback>
                <p:oleObj name="CS ChemDraw Drawing" r:id="rId12" imgW="2058197" imgH="637213" progId="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975" y="3497263"/>
                        <a:ext cx="2282825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3" name="Object 97"/>
          <p:cNvGraphicFramePr>
            <a:graphicFrameLocks noChangeAspect="1"/>
          </p:cNvGraphicFramePr>
          <p:nvPr/>
        </p:nvGraphicFramePr>
        <p:xfrm>
          <a:off x="4114800" y="4562475"/>
          <a:ext cx="14906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1" name="CS ChemDraw Drawing" r:id="rId14" imgW="1346951" imgH="636104" progId="">
                  <p:embed/>
                </p:oleObj>
              </mc:Choice>
              <mc:Fallback>
                <p:oleObj name="CS ChemDraw Drawing" r:id="rId14" imgW="1346951" imgH="636104" progId="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562475"/>
                        <a:ext cx="1490663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4" name="Object 98"/>
          <p:cNvGraphicFramePr>
            <a:graphicFrameLocks noChangeAspect="1"/>
          </p:cNvGraphicFramePr>
          <p:nvPr/>
        </p:nvGraphicFramePr>
        <p:xfrm>
          <a:off x="7523163" y="2814638"/>
          <a:ext cx="1398587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2" name="CS ChemDraw Drawing" r:id="rId16" imgW="1102360" imgH="215900" progId="">
                  <p:embed/>
                </p:oleObj>
              </mc:Choice>
              <mc:Fallback>
                <p:oleObj name="CS ChemDraw Drawing" r:id="rId16" imgW="1102360" imgH="215900" progId="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163" y="2814638"/>
                        <a:ext cx="1398587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5" name="Object 99"/>
          <p:cNvGraphicFramePr>
            <a:graphicFrameLocks noChangeAspect="1"/>
          </p:cNvGraphicFramePr>
          <p:nvPr/>
        </p:nvGraphicFramePr>
        <p:xfrm>
          <a:off x="1835150" y="5251450"/>
          <a:ext cx="154463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3" name="CS ChemDraw Drawing" r:id="rId18" imgW="1089660" imgH="215900" progId="">
                  <p:embed/>
                </p:oleObj>
              </mc:Choice>
              <mc:Fallback>
                <p:oleObj name="CS ChemDraw Drawing" r:id="rId18" imgW="1089660" imgH="215900" progId="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251450"/>
                        <a:ext cx="154463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6" name="Object 100"/>
          <p:cNvGraphicFramePr>
            <a:graphicFrameLocks noChangeAspect="1"/>
          </p:cNvGraphicFramePr>
          <p:nvPr/>
        </p:nvGraphicFramePr>
        <p:xfrm>
          <a:off x="5724525" y="5540375"/>
          <a:ext cx="267493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4" name="CS ChemDraw Drawing" r:id="rId20" imgW="2100580" imgH="215900" progId="">
                  <p:embed/>
                </p:oleObj>
              </mc:Choice>
              <mc:Fallback>
                <p:oleObj name="CS ChemDraw Drawing" r:id="rId20" imgW="2100580" imgH="215900" progId="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540375"/>
                        <a:ext cx="267493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7" name="Object 101"/>
          <p:cNvGraphicFramePr>
            <a:graphicFrameLocks noChangeAspect="1"/>
          </p:cNvGraphicFramePr>
          <p:nvPr/>
        </p:nvGraphicFramePr>
        <p:xfrm>
          <a:off x="987425" y="2516188"/>
          <a:ext cx="72310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5" name="CS ChemDraw Drawing" r:id="rId22" imgW="4102942" imgH="476964" progId="">
                  <p:embed/>
                </p:oleObj>
              </mc:Choice>
              <mc:Fallback>
                <p:oleObj name="CS ChemDraw Drawing" r:id="rId22" imgW="4102942" imgH="476964" progId="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2516188"/>
                        <a:ext cx="723106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1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159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 - rRNA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404ADB4-7621-4E39-BEAD-1B33544516E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 animBg="1"/>
      <p:bldP spid="1054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dirty="0" smtClean="0"/>
              <a:t>نسخه برداری معکوس:</a:t>
            </a:r>
            <a:br>
              <a:rPr lang="fa-IR" dirty="0" smtClean="0"/>
            </a:br>
            <a:r>
              <a:rPr lang="en-US" dirty="0" smtClean="0"/>
              <a:t> reverse transcription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en-US" altLang="en-US" sz="4000" dirty="0" smtClean="0"/>
              <a:t> </a:t>
            </a:r>
            <a:r>
              <a:rPr lang="fa-IR" altLang="en-US" sz="4000" dirty="0" smtClean="0"/>
              <a:t>در گروهی از سلول ها نظیر رتروویروسها آنزیمی وجود دارد که از روی الگوی </a:t>
            </a:r>
            <a:r>
              <a:rPr lang="en-US" altLang="en-US" sz="4000" dirty="0" smtClean="0"/>
              <a:t> RNA</a:t>
            </a:r>
            <a:r>
              <a:rPr lang="fa-IR" altLang="en-US" sz="4000" dirty="0" smtClean="0"/>
              <a:t> می تواند </a:t>
            </a:r>
            <a:r>
              <a:rPr lang="en-US" altLang="en-US" sz="4000" dirty="0" smtClean="0"/>
              <a:t> DNA</a:t>
            </a:r>
            <a:r>
              <a:rPr lang="fa-IR" altLang="en-US" sz="4000" dirty="0" smtClean="0"/>
              <a:t> بسازد که به آن نسخه بردار معکوس یا </a:t>
            </a:r>
            <a:r>
              <a:rPr lang="en-US" altLang="en-US" sz="4000" dirty="0" smtClean="0"/>
              <a:t> reverse transcriptase (RT)</a:t>
            </a:r>
            <a:r>
              <a:rPr lang="fa-IR" altLang="en-US" sz="4000" dirty="0" smtClean="0"/>
              <a:t> می گویند.</a:t>
            </a:r>
          </a:p>
          <a:p>
            <a:pPr algn="r" rtl="1" eaLnBrk="1" hangingPunct="1"/>
            <a:r>
              <a:rPr lang="en-US" altLang="en-US" sz="40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C92B1C-6C89-4F56-A238-5FE9FED1DC1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pPr rtl="1"/>
            <a:r>
              <a:rPr lang="fa-IR" dirty="0" smtClean="0"/>
              <a:t>ترجمه ( </a:t>
            </a:r>
            <a:r>
              <a:rPr lang="en-US" dirty="0" smtClean="0"/>
              <a:t>Translation</a:t>
            </a:r>
            <a:r>
              <a:rPr lang="fa-IR" dirty="0" smtClean="0"/>
              <a:t>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 eaLnBrk="1" hangingPunct="1"/>
            <a:r>
              <a:rPr lang="fa-IR" altLang="en-US" sz="4800" b="1" smtClean="0">
                <a:solidFill>
                  <a:srgbClr val="C00000"/>
                </a:solidFill>
              </a:rPr>
              <a:t>رونویسی یا نسخه برداری</a:t>
            </a:r>
            <a:r>
              <a:rPr lang="en-US" altLang="en-US" sz="4800" b="1" smtClean="0">
                <a:solidFill>
                  <a:srgbClr val="C00000"/>
                </a:solidFill>
              </a:rPr>
              <a:t>  DNA </a:t>
            </a:r>
            <a:r>
              <a:rPr lang="fa-IR" altLang="en-US" sz="4800" b="1" smtClean="0">
                <a:solidFill>
                  <a:srgbClr val="C00000"/>
                </a:solidFill>
              </a:rPr>
              <a:t> </a:t>
            </a:r>
            <a:r>
              <a:rPr lang="en-US" altLang="en-US" sz="4800" b="1" smtClean="0">
                <a:solidFill>
                  <a:srgbClr val="C00000"/>
                </a:solidFill>
              </a:rPr>
              <a:t/>
            </a:r>
            <a:br>
              <a:rPr lang="en-US" altLang="en-US" sz="4800" b="1" smtClean="0">
                <a:solidFill>
                  <a:srgbClr val="C00000"/>
                </a:solidFill>
              </a:rPr>
            </a:br>
            <a:r>
              <a:rPr lang="en-US" altLang="en-US" sz="4800" b="1" smtClean="0">
                <a:solidFill>
                  <a:srgbClr val="C00000"/>
                </a:solidFill>
              </a:rPr>
              <a:t> DNA Transcription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187508-02EE-4C27-9721-10192C98ECA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2064773"/>
            <a:ext cx="8229600" cy="65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rtl="1" eaLnBrk="1" fontAlgn="auto" hangingPunct="1">
              <a:spcAft>
                <a:spcPts val="0"/>
              </a:spcAft>
              <a:defRPr/>
            </a:pPr>
            <a:r>
              <a:rPr lang="fa-IR" kern="0" dirty="0" smtClean="0"/>
              <a:t>نسخه برداری </a:t>
            </a:r>
            <a:r>
              <a:rPr lang="en-US" kern="0" dirty="0" smtClean="0"/>
              <a:t>RNA</a:t>
            </a:r>
            <a:r>
              <a:rPr lang="fa-IR" kern="0" dirty="0" smtClean="0"/>
              <a:t>چیست و به چه دلیلی انجام می شود؟</a:t>
            </a:r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9213" y="2928704"/>
            <a:ext cx="8438535" cy="353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onotype Sorts" pitchFamily="2" charset="2"/>
              <a:buChar char="y"/>
              <a:defRPr kumimoji="1"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b="1" kern="0" dirty="0" smtClean="0">
                <a:solidFill>
                  <a:srgbClr val="C00000"/>
                </a:solidFill>
              </a:rPr>
              <a:t>ژن </a:t>
            </a:r>
            <a:r>
              <a:rPr lang="en-US" b="1" kern="0" dirty="0" smtClean="0">
                <a:solidFill>
                  <a:srgbClr val="C00000"/>
                </a:solidFill>
              </a:rPr>
              <a:t>:</a:t>
            </a:r>
          </a:p>
          <a:p>
            <a:pPr rtl="1" eaLnBrk="1" fontAlgn="auto" hangingPunct="1"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C00000"/>
                </a:solidFill>
              </a:rPr>
              <a:t>A modern working definition of a gene is "a locatable region of genomic sequence, corresponding to a unit of inheritance, which is associated with regulatory regions, transcribed regions, and or other functional sequence regions.</a:t>
            </a: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b="1" kern="0" dirty="0" smtClean="0">
                <a:solidFill>
                  <a:schemeClr val="tx2">
                    <a:lumMod val="75000"/>
                  </a:schemeClr>
                </a:solidFill>
              </a:rPr>
              <a:t>اولین مرحله بیان ژن ها، نسخه برداری نامیده می شود که طی آن پیام یک ژن به شکل </a:t>
            </a:r>
            <a:r>
              <a:rPr lang="en-US" b="1" kern="0" dirty="0" smtClean="0">
                <a:solidFill>
                  <a:schemeClr val="tx2">
                    <a:lumMod val="75000"/>
                  </a:schemeClr>
                </a:solidFill>
              </a:rPr>
              <a:t>RNA</a:t>
            </a:r>
            <a:r>
              <a:rPr lang="fa-IR" b="1" kern="0" dirty="0" smtClean="0">
                <a:solidFill>
                  <a:schemeClr val="tx2">
                    <a:lumMod val="75000"/>
                  </a:schemeClr>
                </a:solidFill>
              </a:rPr>
              <a:t>پیامبر یا </a:t>
            </a:r>
            <a:r>
              <a:rPr lang="en-US" b="1" kern="0" dirty="0" smtClean="0">
                <a:solidFill>
                  <a:schemeClr val="tx2">
                    <a:lumMod val="75000"/>
                  </a:schemeClr>
                </a:solidFill>
              </a:rPr>
              <a:t>mRNA</a:t>
            </a:r>
            <a:r>
              <a:rPr lang="fa-IR" b="1" kern="0" dirty="0" smtClean="0">
                <a:solidFill>
                  <a:schemeClr val="tx2">
                    <a:lumMod val="75000"/>
                  </a:schemeClr>
                </a:solidFill>
              </a:rPr>
              <a:t> نسخه برداری می شود.</a:t>
            </a:r>
          </a:p>
        </p:txBody>
      </p:sp>
    </p:spTree>
    <p:extLst>
      <p:ext uri="{BB962C8B-B14F-4D97-AF65-F5344CB8AC3E}">
        <p14:creationId xmlns:p14="http://schemas.microsoft.com/office/powerpoint/2010/main" val="241473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524000" y="2362200"/>
            <a:ext cx="6858000" cy="41910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Transcription and Translation</a:t>
            </a:r>
          </a:p>
        </p:txBody>
      </p:sp>
      <p:pic>
        <p:nvPicPr>
          <p:cNvPr id="19" name="Picture 6" descr="ch28f15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8" y="1967753"/>
            <a:ext cx="864235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27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18" y="228600"/>
            <a:ext cx="7192682" cy="114300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چه اندامک ها و ملکولهایی در ترجمه نیازند؟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mRNA</a:t>
            </a:r>
          </a:p>
          <a:p>
            <a:r>
              <a:rPr lang="en-US" dirty="0"/>
              <a:t> </a:t>
            </a:r>
            <a:r>
              <a:rPr lang="en-US" dirty="0" err="1" smtClean="0"/>
              <a:t>Ribosomes</a:t>
            </a:r>
            <a:r>
              <a:rPr lang="en-US" dirty="0" smtClean="0"/>
              <a:t> + reticulum endoplasmic</a:t>
            </a:r>
          </a:p>
          <a:p>
            <a:r>
              <a:rPr lang="en-US" dirty="0" err="1" smtClean="0"/>
              <a:t>tRNA</a:t>
            </a:r>
            <a:r>
              <a:rPr lang="en-US" dirty="0" smtClean="0"/>
              <a:t> + Amino acids</a:t>
            </a:r>
          </a:p>
          <a:p>
            <a:r>
              <a:rPr lang="en-US" dirty="0"/>
              <a:t> </a:t>
            </a:r>
            <a:r>
              <a:rPr lang="en-US" dirty="0" smtClean="0"/>
              <a:t>ATP</a:t>
            </a:r>
          </a:p>
          <a:p>
            <a:r>
              <a:rPr lang="en-US" dirty="0"/>
              <a:t> </a:t>
            </a:r>
            <a:r>
              <a:rPr lang="en-US" dirty="0" smtClean="0"/>
              <a:t>Translation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5513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mRNA</a:t>
            </a:r>
            <a:endParaRPr lang="en-US" dirty="0"/>
          </a:p>
        </p:txBody>
      </p:sp>
      <p:pic>
        <p:nvPicPr>
          <p:cNvPr id="136196" name="Picture 4" descr="http://www.uic.edu/classes/phar/phar331/lecture3/7_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5"/>
          <a:stretch/>
        </p:blipFill>
        <p:spPr bwMode="auto">
          <a:xfrm>
            <a:off x="457204" y="829928"/>
            <a:ext cx="6856693" cy="464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5835" y="5394555"/>
            <a:ext cx="853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eaLnBrk="1" hangingPunct="1"/>
            <a:r>
              <a:rPr lang="fa-IR" altLang="en-US" sz="2000" dirty="0"/>
              <a:t>در پروکاریوت ها مجموعه ی ژنهایی که توام و تحت کنترل یک سیستم نظارتی بیان می شوند اپرون نامیده می شوند.</a:t>
            </a:r>
          </a:p>
          <a:p>
            <a:pPr algn="r" rtl="1" eaLnBrk="1" hangingPunct="1"/>
            <a:r>
              <a:rPr lang="fa-IR" altLang="en-US" sz="2000" dirty="0"/>
              <a:t> حاصل بیان اپرون ها </a:t>
            </a:r>
            <a:r>
              <a:rPr lang="en-US" altLang="en-US" sz="2000" dirty="0"/>
              <a:t>mRNA</a:t>
            </a:r>
            <a:r>
              <a:rPr lang="fa-IR" altLang="en-US" sz="2000" dirty="0"/>
              <a:t> است که به چند پروتئین ترجمه خواهد شد لذا به آن </a:t>
            </a:r>
            <a:r>
              <a:rPr lang="en-US" altLang="en-US" sz="2000" dirty="0"/>
              <a:t>mRNA</a:t>
            </a:r>
            <a:r>
              <a:rPr lang="fa-IR" altLang="en-US" sz="2000" dirty="0"/>
              <a:t> پلی سیسترونی گفته می شود. </a:t>
            </a:r>
          </a:p>
        </p:txBody>
      </p:sp>
    </p:spTree>
    <p:extLst>
      <p:ext uri="{BB962C8B-B14F-4D97-AF65-F5344CB8AC3E}">
        <p14:creationId xmlns:p14="http://schemas.microsoft.com/office/powerpoint/2010/main" val="34097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051800" cy="1143000"/>
          </a:xfrm>
        </p:spPr>
        <p:txBody>
          <a:bodyPr>
            <a:normAutofit/>
          </a:bodyPr>
          <a:lstStyle/>
          <a:p>
            <a:r>
              <a:rPr lang="en-US">
                <a:latin typeface="Helvetica" charset="0"/>
              </a:rPr>
              <a:t>The roles of RNA in protein synthesis</a:t>
            </a:r>
          </a:p>
        </p:txBody>
      </p:sp>
      <p:pic>
        <p:nvPicPr>
          <p:cNvPr id="48132" name="Picture 4" descr="F04-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5767388" cy="4702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81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60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524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5717" y="98162"/>
            <a:ext cx="7772400" cy="48409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Helvetica" charset="0"/>
              </a:rPr>
              <a:t>tRNA</a:t>
            </a:r>
            <a:r>
              <a:rPr lang="en-US" dirty="0">
                <a:latin typeface="Helvetica" charset="0"/>
              </a:rPr>
              <a:t> structure</a:t>
            </a:r>
          </a:p>
        </p:txBody>
      </p:sp>
      <p:pic>
        <p:nvPicPr>
          <p:cNvPr id="52227" name="Picture 3" descr="F04-2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5250" y="322728"/>
            <a:ext cx="4329766" cy="5217459"/>
          </a:xfrm>
          <a:prstGeom prst="rect">
            <a:avLst/>
          </a:prstGeom>
          <a:noFill/>
        </p:spPr>
      </p:pic>
      <p:pic>
        <p:nvPicPr>
          <p:cNvPr id="52228" name="Picture 4" descr="F04-2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804" y="3288602"/>
            <a:ext cx="3297940" cy="3478306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75129" y="582256"/>
            <a:ext cx="451373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93700">
              <a:spcAft>
                <a:spcPct val="40000"/>
              </a:spcAft>
              <a:buFont typeface="Wingdings" pitchFamily="2" charset="2"/>
              <a:buChar char="ü"/>
            </a:pPr>
            <a:r>
              <a:rPr lang="en-US" sz="1800" dirty="0" smtClean="0"/>
              <a:t>73 - 93 nt. long. </a:t>
            </a:r>
          </a:p>
          <a:p>
            <a:pPr indent="393700">
              <a:spcAft>
                <a:spcPct val="40000"/>
              </a:spcAft>
              <a:buFont typeface="Wingdings" pitchFamily="2" charset="2"/>
              <a:buChar char="ü"/>
            </a:pPr>
            <a:r>
              <a:rPr lang="en-US" sz="1800" dirty="0" smtClean="0"/>
              <a:t>30 - 100 </a:t>
            </a:r>
            <a:r>
              <a:rPr lang="en-US" sz="1800" dirty="0" err="1" smtClean="0"/>
              <a:t>tRNA</a:t>
            </a:r>
            <a:r>
              <a:rPr lang="en-US" sz="1800" dirty="0" smtClean="0"/>
              <a:t> genes per cell.</a:t>
            </a:r>
          </a:p>
          <a:p>
            <a:pPr indent="393700">
              <a:spcAft>
                <a:spcPct val="40000"/>
              </a:spcAft>
              <a:buFont typeface="Wingdings" pitchFamily="2" charset="2"/>
              <a:buChar char="ü"/>
            </a:pPr>
            <a:r>
              <a:rPr lang="en-US" sz="1800" dirty="0" smtClean="0"/>
              <a:t>Link </a:t>
            </a:r>
            <a:r>
              <a:rPr lang="en-US" sz="1800" dirty="0" err="1"/>
              <a:t>codons</a:t>
            </a:r>
            <a:r>
              <a:rPr lang="en-US" sz="1800" dirty="0"/>
              <a:t> to amino acids</a:t>
            </a:r>
            <a:r>
              <a:rPr lang="en-US" sz="1800" dirty="0" smtClean="0"/>
              <a:t>.</a:t>
            </a:r>
          </a:p>
          <a:p>
            <a:pPr indent="393700">
              <a:spcAft>
                <a:spcPct val="40000"/>
              </a:spcAft>
              <a:buFont typeface="Wingdings" pitchFamily="2" charset="2"/>
              <a:buChar char="ü"/>
            </a:pPr>
            <a:r>
              <a:rPr lang="en-US" sz="1800" dirty="0" smtClean="0"/>
              <a:t>is done by </a:t>
            </a:r>
            <a:r>
              <a:rPr lang="en-US" sz="1800" dirty="0" err="1" smtClean="0"/>
              <a:t>aminoacyl</a:t>
            </a:r>
            <a:r>
              <a:rPr lang="en-US" sz="1800" dirty="0" smtClean="0"/>
              <a:t> </a:t>
            </a:r>
            <a:r>
              <a:rPr lang="en-US" sz="1800" dirty="0" err="1" smtClean="0"/>
              <a:t>tRNA</a:t>
            </a:r>
            <a:r>
              <a:rPr lang="en-US" sz="1800" dirty="0" smtClean="0"/>
              <a:t> </a:t>
            </a:r>
            <a:r>
              <a:rPr lang="en-US" sz="1800" dirty="0" err="1" smtClean="0"/>
              <a:t>synthetases</a:t>
            </a:r>
            <a:r>
              <a:rPr lang="en-US" sz="1800" dirty="0" smtClean="0"/>
              <a:t> (AARS)</a:t>
            </a:r>
          </a:p>
          <a:p>
            <a:pPr indent="393700">
              <a:spcAft>
                <a:spcPct val="40000"/>
              </a:spcAft>
              <a:buFont typeface="Wingdings" pitchFamily="2" charset="2"/>
              <a:buChar char="ü"/>
            </a:pPr>
            <a:r>
              <a:rPr lang="en-US" sz="1800" dirty="0" smtClean="0"/>
              <a:t>64 </a:t>
            </a:r>
            <a:r>
              <a:rPr lang="en-US" sz="1800" dirty="0" err="1" smtClean="0"/>
              <a:t>codons</a:t>
            </a:r>
            <a:r>
              <a:rPr lang="en-US" sz="1800" dirty="0" smtClean="0"/>
              <a:t> (3 stops)</a:t>
            </a:r>
          </a:p>
          <a:p>
            <a:pPr indent="393700">
              <a:spcAft>
                <a:spcPct val="40000"/>
              </a:spcAft>
              <a:buFont typeface="Wingdings" pitchFamily="2" charset="2"/>
              <a:buChar char="ü"/>
            </a:pPr>
            <a:r>
              <a:rPr lang="en-US" sz="1800" dirty="0" smtClean="0"/>
              <a:t> 20 amino acids</a:t>
            </a:r>
          </a:p>
        </p:txBody>
      </p:sp>
    </p:spTree>
    <p:extLst>
      <p:ext uri="{BB962C8B-B14F-4D97-AF65-F5344CB8AC3E}">
        <p14:creationId xmlns:p14="http://schemas.microsoft.com/office/powerpoint/2010/main" val="17938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645459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charset="0"/>
              </a:rPr>
              <a:t>The aminoacyl-tRNA </a:t>
            </a:r>
            <a:r>
              <a:rPr lang="en-US" dirty="0" err="1">
                <a:latin typeface="Helvetica" charset="0"/>
              </a:rPr>
              <a:t>synthetase</a:t>
            </a:r>
            <a:r>
              <a:rPr lang="en-US" dirty="0">
                <a:latin typeface="Helvetica" charset="0"/>
              </a:rPr>
              <a:t> reactions</a:t>
            </a:r>
          </a:p>
        </p:txBody>
      </p:sp>
      <p:pic>
        <p:nvPicPr>
          <p:cNvPr id="55299" name="Picture 1027" descr="F04-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6612" y="1162423"/>
            <a:ext cx="5798577" cy="556429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04800" y="1653570"/>
            <a:ext cx="2841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Each AARS is specific for an amino acid.</a:t>
            </a:r>
          </a:p>
          <a:p>
            <a:r>
              <a:rPr lang="en-US" b="1" dirty="0">
                <a:solidFill>
                  <a:srgbClr val="FF0000"/>
                </a:solidFill>
              </a:rPr>
              <a:t>	but Can bind multiple </a:t>
            </a:r>
            <a:r>
              <a:rPr lang="en-US" b="1" dirty="0" err="1">
                <a:solidFill>
                  <a:srgbClr val="FF0000"/>
                </a:solidFill>
              </a:rPr>
              <a:t>tRNAs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45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r>
              <a:rPr lang="en-US" sz="2800">
                <a:latin typeface="Helvetica" charset="0"/>
              </a:rPr>
              <a:t>Ribosome structure in prokaryotes &amp; eukaryotes</a:t>
            </a:r>
          </a:p>
        </p:txBody>
      </p:sp>
      <p:pic>
        <p:nvPicPr>
          <p:cNvPr id="56323" name="Picture 3" descr="F04-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413" y="1674813"/>
            <a:ext cx="7418387" cy="4789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36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Ribosome</a:t>
            </a:r>
          </a:p>
        </p:txBody>
      </p:sp>
      <p:sp>
        <p:nvSpPr>
          <p:cNvPr id="45059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7724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/>
              <a:t>The ribosome has three binding sites for </a:t>
            </a:r>
            <a:r>
              <a:rPr lang="en-US" sz="2400" dirty="0" err="1" smtClean="0"/>
              <a:t>tRNA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000" dirty="0" smtClean="0"/>
              <a:t>The P site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000" dirty="0" smtClean="0"/>
              <a:t>The A site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000" dirty="0" smtClean="0"/>
              <a:t>The E site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654300" y="2057400"/>
            <a:ext cx="6337300" cy="4648200"/>
            <a:chOff x="1395" y="1200"/>
            <a:chExt cx="4269" cy="3024"/>
          </a:xfrm>
        </p:grpSpPr>
        <p:sp>
          <p:nvSpPr>
            <p:cNvPr id="45061" name="Rectangle 28"/>
            <p:cNvSpPr>
              <a:spLocks noChangeArrowheads="1"/>
            </p:cNvSpPr>
            <p:nvPr/>
          </p:nvSpPr>
          <p:spPr bwMode="auto">
            <a:xfrm>
              <a:off x="1440" y="1200"/>
              <a:ext cx="4224" cy="3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4506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46"/>
              <a:ext cx="2773" cy="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3" name="Line 6"/>
            <p:cNvSpPr>
              <a:spLocks noChangeShapeType="1"/>
            </p:cNvSpPr>
            <p:nvPr/>
          </p:nvSpPr>
          <p:spPr bwMode="auto">
            <a:xfrm flipH="1">
              <a:off x="4326" y="3189"/>
              <a:ext cx="45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064" name="Line 7"/>
            <p:cNvSpPr>
              <a:spLocks noChangeShapeType="1"/>
            </p:cNvSpPr>
            <p:nvPr/>
          </p:nvSpPr>
          <p:spPr bwMode="auto">
            <a:xfrm>
              <a:off x="4467" y="2253"/>
              <a:ext cx="4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065" name="Line 8"/>
            <p:cNvSpPr>
              <a:spLocks noChangeShapeType="1"/>
            </p:cNvSpPr>
            <p:nvPr/>
          </p:nvSpPr>
          <p:spPr bwMode="auto">
            <a:xfrm flipH="1">
              <a:off x="4151" y="1688"/>
              <a:ext cx="493" cy="5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066" name="Line 9"/>
            <p:cNvSpPr>
              <a:spLocks noChangeShapeType="1"/>
            </p:cNvSpPr>
            <p:nvPr/>
          </p:nvSpPr>
          <p:spPr bwMode="auto">
            <a:xfrm>
              <a:off x="3271" y="1447"/>
              <a:ext cx="597" cy="8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067" name="Line 10"/>
            <p:cNvSpPr>
              <a:spLocks noChangeShapeType="1"/>
            </p:cNvSpPr>
            <p:nvPr/>
          </p:nvSpPr>
          <p:spPr bwMode="auto">
            <a:xfrm>
              <a:off x="2643" y="1917"/>
              <a:ext cx="915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068" name="Line 11"/>
            <p:cNvSpPr>
              <a:spLocks noChangeShapeType="1"/>
            </p:cNvSpPr>
            <p:nvPr/>
          </p:nvSpPr>
          <p:spPr bwMode="auto">
            <a:xfrm flipH="1">
              <a:off x="2830" y="2992"/>
              <a:ext cx="49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069" name="Text Box 12"/>
            <p:cNvSpPr txBox="1">
              <a:spLocks noChangeArrowheads="1"/>
            </p:cNvSpPr>
            <p:nvPr/>
          </p:nvSpPr>
          <p:spPr bwMode="auto">
            <a:xfrm>
              <a:off x="3112" y="2396"/>
              <a:ext cx="20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45070" name="Text Box 13"/>
            <p:cNvSpPr txBox="1">
              <a:spLocks noChangeArrowheads="1"/>
            </p:cNvSpPr>
            <p:nvPr/>
          </p:nvSpPr>
          <p:spPr bwMode="auto">
            <a:xfrm>
              <a:off x="3388" y="2396"/>
              <a:ext cx="20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45071" name="Text Box 14"/>
            <p:cNvSpPr txBox="1">
              <a:spLocks noChangeArrowheads="1"/>
            </p:cNvSpPr>
            <p:nvPr/>
          </p:nvSpPr>
          <p:spPr bwMode="auto">
            <a:xfrm>
              <a:off x="3600" y="2396"/>
              <a:ext cx="21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A</a:t>
              </a: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395" y="1286"/>
              <a:ext cx="4242" cy="2754"/>
              <a:chOff x="1395" y="1286"/>
              <a:chExt cx="4242" cy="2754"/>
            </a:xfrm>
          </p:grpSpPr>
          <p:sp>
            <p:nvSpPr>
              <p:cNvPr id="45073" name="Text Box 16"/>
              <p:cNvSpPr txBox="1">
                <a:spLocks noChangeArrowheads="1"/>
              </p:cNvSpPr>
              <p:nvPr/>
            </p:nvSpPr>
            <p:spPr bwMode="auto">
              <a:xfrm>
                <a:off x="2402" y="1286"/>
                <a:ext cx="124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  <a:t>P site (</a:t>
                </a:r>
                <a:r>
                  <a:rPr kumimoji="1" lang="en-US" sz="1400" u="sng">
                    <a:solidFill>
                      <a:schemeClr val="bg1"/>
                    </a:solidFill>
                    <a:latin typeface="Arial" charset="0"/>
                  </a:rPr>
                  <a:t>P</a:t>
                </a:r>
                <a: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  <a:t>eptidyl-tRNA</a:t>
                </a:r>
              </a:p>
              <a:p>
                <a:pPr algn="l">
                  <a:spcBef>
                    <a:spcPct val="0"/>
                  </a:spcBef>
                </a:pPr>
                <a: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  <a:t>binding site)</a:t>
                </a:r>
              </a:p>
            </p:txBody>
          </p:sp>
          <p:sp>
            <p:nvSpPr>
              <p:cNvPr id="45074" name="Text Box 17"/>
              <p:cNvSpPr txBox="1">
                <a:spLocks noChangeArrowheads="1"/>
              </p:cNvSpPr>
              <p:nvPr/>
            </p:nvSpPr>
            <p:spPr bwMode="auto">
              <a:xfrm>
                <a:off x="1872" y="1681"/>
                <a:ext cx="628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kumimoji="1" lang="en-US" sz="1400" dirty="0">
                    <a:solidFill>
                      <a:srgbClr val="FF0000"/>
                    </a:solidFill>
                    <a:latin typeface="Arial" charset="0"/>
                  </a:rPr>
                  <a:t>E site </a:t>
                </a:r>
              </a:p>
              <a:p>
                <a:pPr algn="l">
                  <a:spcBef>
                    <a:spcPct val="0"/>
                  </a:spcBef>
                </a:pPr>
                <a:r>
                  <a:rPr kumimoji="1" lang="en-US" sz="1400" dirty="0">
                    <a:solidFill>
                      <a:srgbClr val="FF0000"/>
                    </a:solidFill>
                    <a:latin typeface="Arial" charset="0"/>
                  </a:rPr>
                  <a:t>(</a:t>
                </a:r>
                <a:r>
                  <a:rPr kumimoji="1" lang="en-US" sz="1400" u="sng" dirty="0">
                    <a:solidFill>
                      <a:srgbClr val="FF0000"/>
                    </a:solidFill>
                    <a:latin typeface="Arial" charset="0"/>
                  </a:rPr>
                  <a:t>E</a:t>
                </a:r>
                <a:r>
                  <a:rPr kumimoji="1" lang="en-US" sz="1400" dirty="0">
                    <a:solidFill>
                      <a:srgbClr val="FF0000"/>
                    </a:solidFill>
                    <a:latin typeface="Arial" charset="0"/>
                  </a:rPr>
                  <a:t>xit site)</a:t>
                </a:r>
              </a:p>
            </p:txBody>
          </p:sp>
          <p:sp>
            <p:nvSpPr>
              <p:cNvPr id="45075" name="Text Box 18"/>
              <p:cNvSpPr txBox="1">
                <a:spLocks noChangeArrowheads="1"/>
              </p:cNvSpPr>
              <p:nvPr/>
            </p:nvSpPr>
            <p:spPr bwMode="auto">
              <a:xfrm>
                <a:off x="1964" y="2779"/>
                <a:ext cx="735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kumimoji="1" lang="en-US" sz="1400" dirty="0">
                    <a:solidFill>
                      <a:srgbClr val="FF0000"/>
                    </a:solidFill>
                    <a:latin typeface="Arial" charset="0"/>
                  </a:rPr>
                  <a:t>mRNA</a:t>
                </a:r>
              </a:p>
              <a:p>
                <a:pPr algn="l">
                  <a:spcBef>
                    <a:spcPct val="0"/>
                  </a:spcBef>
                </a:pPr>
                <a:r>
                  <a:rPr kumimoji="1" lang="en-US" sz="1400" dirty="0">
                    <a:solidFill>
                      <a:srgbClr val="FF0000"/>
                    </a:solidFill>
                    <a:latin typeface="Arial" charset="0"/>
                  </a:rPr>
                  <a:t>binding site</a:t>
                </a:r>
              </a:p>
            </p:txBody>
          </p:sp>
          <p:sp>
            <p:nvSpPr>
              <p:cNvPr id="45076" name="Text Box 19"/>
              <p:cNvSpPr txBox="1">
                <a:spLocks noChangeArrowheads="1"/>
              </p:cNvSpPr>
              <p:nvPr/>
            </p:nvSpPr>
            <p:spPr bwMode="auto">
              <a:xfrm>
                <a:off x="4550" y="1546"/>
                <a:ext cx="1087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  <a:t>A site (</a:t>
                </a:r>
                <a:r>
                  <a:rPr kumimoji="1" lang="en-US" sz="1400" u="sng">
                    <a:solidFill>
                      <a:schemeClr val="bg1"/>
                    </a:solidFill>
                    <a:latin typeface="Arial" charset="0"/>
                  </a:rPr>
                  <a:t>A</a:t>
                </a:r>
                <a: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  <a:t>minoacyl-</a:t>
                </a:r>
              </a:p>
              <a:p>
                <a:pPr>
                  <a:spcBef>
                    <a:spcPct val="0"/>
                  </a:spcBef>
                </a:pPr>
                <a: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  <a:t>tRNA binding site)</a:t>
                </a:r>
              </a:p>
            </p:txBody>
          </p:sp>
          <p:sp>
            <p:nvSpPr>
              <p:cNvPr id="45077" name="Text Box 20"/>
              <p:cNvSpPr txBox="1">
                <a:spLocks noChangeArrowheads="1"/>
              </p:cNvSpPr>
              <p:nvPr/>
            </p:nvSpPr>
            <p:spPr bwMode="auto">
              <a:xfrm>
                <a:off x="4871" y="2141"/>
                <a:ext cx="509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  <a:t>Large</a:t>
                </a:r>
              </a:p>
              <a:p>
                <a:pPr algn="l">
                  <a:spcBef>
                    <a:spcPct val="0"/>
                  </a:spcBef>
                </a:pPr>
                <a: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  <a:t>subunit</a:t>
                </a:r>
              </a:p>
            </p:txBody>
          </p:sp>
          <p:sp>
            <p:nvSpPr>
              <p:cNvPr id="45078" name="Text Box 21"/>
              <p:cNvSpPr txBox="1">
                <a:spLocks noChangeArrowheads="1"/>
              </p:cNvSpPr>
              <p:nvPr/>
            </p:nvSpPr>
            <p:spPr bwMode="auto">
              <a:xfrm>
                <a:off x="4767" y="3075"/>
                <a:ext cx="509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  <a:t>Small</a:t>
                </a:r>
              </a:p>
              <a:p>
                <a:pPr algn="l">
                  <a:spcBef>
                    <a:spcPct val="0"/>
                  </a:spcBef>
                </a:pPr>
                <a: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  <a:t>subunit</a:t>
                </a:r>
              </a:p>
            </p:txBody>
          </p:sp>
          <p:sp>
            <p:nvSpPr>
              <p:cNvPr id="45079" name="Text Box 22"/>
              <p:cNvSpPr txBox="1">
                <a:spLocks noChangeArrowheads="1"/>
              </p:cNvSpPr>
              <p:nvPr/>
            </p:nvSpPr>
            <p:spPr bwMode="auto">
              <a:xfrm>
                <a:off x="1584" y="3565"/>
                <a:ext cx="3744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kumimoji="1" lang="en-US" sz="1400" b="1">
                    <a:solidFill>
                      <a:schemeClr val="bg1"/>
                    </a:solidFill>
                    <a:latin typeface="Arial" charset="0"/>
                  </a:rPr>
                  <a:t>Schematic model showing binding sites.</a:t>
                </a:r>
                <a: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  <a:t> A ribosome has an mRNA binding site and three tRNA binding sites, known as the A, P, and E sites. This schematic ribosome will appear in later diagrams.</a:t>
                </a:r>
              </a:p>
            </p:txBody>
          </p:sp>
          <p:sp>
            <p:nvSpPr>
              <p:cNvPr id="45080" name="Text Box 23"/>
              <p:cNvSpPr txBox="1">
                <a:spLocks noChangeArrowheads="1"/>
              </p:cNvSpPr>
              <p:nvPr/>
            </p:nvSpPr>
            <p:spPr bwMode="auto">
              <a:xfrm>
                <a:off x="1395" y="3567"/>
                <a:ext cx="276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400" b="1">
                    <a:solidFill>
                      <a:schemeClr val="bg1"/>
                    </a:solidFill>
                    <a:latin typeface="Arial" charset="0"/>
                  </a:rPr>
                  <a:t>(b)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56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استراحت دوم !</a:t>
            </a:r>
            <a:endParaRPr lang="en-US" dirty="0"/>
          </a:p>
        </p:txBody>
      </p:sp>
      <p:pic>
        <p:nvPicPr>
          <p:cNvPr id="138242" name="Picture 2" descr="http://fc00.deviantart.net/fs70/i/2013/167/5/3/break_time_by_leamatte-d699jb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54" y="1885950"/>
            <a:ext cx="5198691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2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857598"/>
              </p:ext>
            </p:extLst>
          </p:nvPr>
        </p:nvGraphicFramePr>
        <p:xfrm>
          <a:off x="584457" y="2884488"/>
          <a:ext cx="808355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2" name="CS ChemDraw Drawing" r:id="rId3" imgW="4171188" imgH="684276" progId="ChemDraw.Document.6.0">
                  <p:embed/>
                </p:oleObj>
              </mc:Choice>
              <mc:Fallback>
                <p:oleObj name="CS ChemDraw Drawing" r:id="rId3" imgW="4171188" imgH="684276" progId="ChemDraw.Document.6.0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457" y="2884488"/>
                        <a:ext cx="808355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560570"/>
              </p:ext>
            </p:extLst>
          </p:nvPr>
        </p:nvGraphicFramePr>
        <p:xfrm>
          <a:off x="3849688" y="4026309"/>
          <a:ext cx="361950" cy="1274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3" name="CS ChemDraw Drawing" r:id="rId5" imgW="142240" imgH="690880" progId="ChemDraw.Document.6.0">
                  <p:embed/>
                </p:oleObj>
              </mc:Choice>
              <mc:Fallback>
                <p:oleObj name="CS ChemDraw Drawing" r:id="rId5" imgW="142240" imgH="690880" progId="ChemDraw.Document.6.0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4026309"/>
                        <a:ext cx="361950" cy="1274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497772"/>
              </p:ext>
            </p:extLst>
          </p:nvPr>
        </p:nvGraphicFramePr>
        <p:xfrm>
          <a:off x="4169696" y="4553257"/>
          <a:ext cx="25860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4" name="CS ChemDraw Drawing" r:id="rId7" imgW="1117600" imgH="208280" progId="ChemDraw.Document.6.0">
                  <p:embed/>
                </p:oleObj>
              </mc:Choice>
              <mc:Fallback>
                <p:oleObj name="CS ChemDraw Drawing" r:id="rId7" imgW="1117600" imgH="208280" progId="ChemDraw.Document.6.0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9696" y="4553257"/>
                        <a:ext cx="2586038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37"/>
          <p:cNvGraphicFramePr>
            <a:graphicFrameLocks noChangeAspect="1"/>
          </p:cNvGraphicFramePr>
          <p:nvPr/>
        </p:nvGraphicFramePr>
        <p:xfrm>
          <a:off x="606425" y="5438775"/>
          <a:ext cx="74215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5" name="CS ChemDraw Drawing" r:id="rId9" imgW="3891280" imgH="187960" progId="ChemDraw.Document.6.0">
                  <p:embed/>
                </p:oleObj>
              </mc:Choice>
              <mc:Fallback>
                <p:oleObj name="CS ChemDraw Drawing" r:id="rId9" imgW="3891280" imgH="187960" progId="ChemDraw.Document.6.0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5438775"/>
                        <a:ext cx="74215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11D106-080D-48DC-BA26-2C1FCBE12DE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2788" y="1157749"/>
            <a:ext cx="8382000" cy="1600200"/>
          </a:xfrm>
        </p:spPr>
        <p:txBody>
          <a:bodyPr rtlCol="0">
            <a:normAutofit fontScale="92500"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b="1" dirty="0" smtClean="0"/>
              <a:t>رشته الگو یا غیرکدی (</a:t>
            </a:r>
            <a:r>
              <a:rPr lang="en-US" b="1" dirty="0" smtClean="0"/>
              <a:t>non coding</a:t>
            </a:r>
            <a:r>
              <a:rPr lang="fa-IR" b="1" dirty="0" smtClean="0"/>
              <a:t>) رشته ای است که از آن RNA رونویسی می شود که همچنین به عنوان رشته </a:t>
            </a:r>
            <a:r>
              <a:rPr lang="en-US" b="1" dirty="0" err="1" smtClean="0"/>
              <a:t>anti sense</a:t>
            </a:r>
            <a:r>
              <a:rPr lang="fa-IR" b="1" dirty="0" smtClean="0"/>
              <a:t>  نیزنامیده می شود.</a:t>
            </a: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</a:rPr>
              <a:t> رشته ی کد کننده یا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Coding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</a:rPr>
              <a:t> رشته ی است که سکانس آن توالی اسید آمینه در پروتئین کد شده است. بنابراین، آن را نیز به عنوان رشته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Sense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</a:rPr>
              <a:t> نامیده می شود.</a:t>
            </a:r>
          </a:p>
          <a:p>
            <a:pPr algn="r" rtl="1" eaLnBrk="1" fontAlgn="auto" hangingPunct="1"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135" y="206476"/>
            <a:ext cx="8000181" cy="648929"/>
          </a:xfrm>
        </p:spPr>
        <p:txBody>
          <a:bodyPr/>
          <a:lstStyle/>
          <a:p>
            <a:pPr algn="r" rtl="1" eaLnBrk="1" hangingPunct="1"/>
            <a:r>
              <a:rPr lang="fa-IR" altLang="en-US" dirty="0" smtClean="0"/>
              <a:t>ویژگی</a:t>
            </a:r>
            <a:r>
              <a:rPr lang="en-US" altLang="en-US" dirty="0" smtClean="0"/>
              <a:t> </a:t>
            </a:r>
            <a:r>
              <a:rPr lang="fa-IR" altLang="en-US" dirty="0" smtClean="0"/>
              <a:t>های الگو ( </a:t>
            </a:r>
            <a:r>
              <a:rPr lang="en-US" altLang="en-US" dirty="0" smtClean="0"/>
              <a:t>Template</a:t>
            </a:r>
            <a:r>
              <a:rPr lang="fa-IR" altLang="en-US" dirty="0" smtClean="0"/>
              <a:t>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685260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fa-IR" sz="5400" dirty="0" smtClean="0"/>
              <a:t>مراحل ترجمه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3600" dirty="0"/>
              <a:t>آغاز(</a:t>
            </a:r>
            <a:r>
              <a:rPr lang="en-US" sz="3600" dirty="0"/>
              <a:t>Initiation </a:t>
            </a:r>
            <a:r>
              <a:rPr lang="fa-IR" sz="3600" dirty="0" smtClean="0"/>
              <a:t>)</a:t>
            </a:r>
          </a:p>
          <a:p>
            <a:pPr algn="r" rtl="1"/>
            <a:r>
              <a:rPr lang="fa-IR" sz="3600" dirty="0"/>
              <a:t> </a:t>
            </a:r>
            <a:r>
              <a:rPr lang="fa-IR" sz="3600" dirty="0" smtClean="0"/>
              <a:t>پیشرفت ( </a:t>
            </a:r>
            <a:r>
              <a:rPr lang="en-US" sz="3600" dirty="0" smtClean="0"/>
              <a:t>Elongation</a:t>
            </a:r>
            <a:r>
              <a:rPr lang="fa-IR" sz="3600" dirty="0" smtClean="0"/>
              <a:t> )</a:t>
            </a:r>
          </a:p>
          <a:p>
            <a:pPr algn="r" rtl="1"/>
            <a:r>
              <a:rPr lang="fa-IR" sz="3600" dirty="0"/>
              <a:t> </a:t>
            </a:r>
            <a:r>
              <a:rPr lang="fa-IR" sz="3600" dirty="0" smtClean="0"/>
              <a:t>ختم ( </a:t>
            </a:r>
            <a:r>
              <a:rPr lang="en-US" sz="3600" dirty="0" smtClean="0"/>
              <a:t>Termination</a:t>
            </a:r>
            <a:r>
              <a:rPr lang="fa-IR" sz="3600" dirty="0" smtClean="0"/>
              <a:t> 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31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Translation initiation - where to start?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517524" y="1295400"/>
            <a:ext cx="7788275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2400" u="sng" dirty="0"/>
              <a:t>Prokaryotes</a:t>
            </a:r>
            <a:r>
              <a:rPr lang="en-US" sz="2400" dirty="0"/>
              <a:t>: the Shine-</a:t>
            </a:r>
            <a:r>
              <a:rPr lang="en-US" sz="2400" dirty="0" err="1"/>
              <a:t>Dalgarno</a:t>
            </a:r>
            <a:r>
              <a:rPr lang="en-US" sz="2400" dirty="0"/>
              <a:t> sequence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	AAGGAGG consensus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	5 - 13 nt. from start codon (AUG, GUG, UUG)</a:t>
            </a:r>
          </a:p>
          <a:p>
            <a:endParaRPr lang="en-US" sz="2400" dirty="0"/>
          </a:p>
          <a:p>
            <a:pPr>
              <a:spcAft>
                <a:spcPct val="20000"/>
              </a:spcAft>
            </a:pPr>
            <a:r>
              <a:rPr lang="en-US" sz="2400" u="sng" dirty="0"/>
              <a:t>Eukaryotes</a:t>
            </a:r>
            <a:r>
              <a:rPr lang="en-US" sz="2400" dirty="0"/>
              <a:t>: the scanning mechanism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	5’ of mRNA is recognized (the m7G cap)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	First in-context AUG is used.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	Context = </a:t>
            </a:r>
            <a:r>
              <a:rPr lang="en-US" sz="2400" dirty="0" err="1" smtClean="0"/>
              <a:t>GCC</a:t>
            </a:r>
            <a:r>
              <a:rPr lang="en-US" sz="2400" b="1" dirty="0" err="1" smtClean="0"/>
              <a:t>A</a:t>
            </a:r>
            <a:r>
              <a:rPr lang="en-US" sz="2400" dirty="0" err="1" smtClean="0"/>
              <a:t>CC</a:t>
            </a:r>
            <a:r>
              <a:rPr lang="en-US" sz="2400" u="sng" dirty="0" err="1" smtClean="0"/>
              <a:t>aug</a:t>
            </a:r>
            <a:r>
              <a:rPr lang="en-US" sz="2400" b="1" dirty="0" err="1" smtClean="0"/>
              <a:t>G</a:t>
            </a:r>
            <a:endParaRPr lang="en-US" sz="2400" b="1" dirty="0"/>
          </a:p>
        </p:txBody>
      </p:sp>
      <p:pic>
        <p:nvPicPr>
          <p:cNvPr id="4" name="Picture 2" descr="scanning transl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2" b="14482"/>
          <a:stretch/>
        </p:blipFill>
        <p:spPr bwMode="auto">
          <a:xfrm>
            <a:off x="1066800" y="5181600"/>
            <a:ext cx="4876800" cy="134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0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کمپلکس شروع در پروکاریوت ها</a:t>
            </a:r>
            <a:endParaRPr lang="en-US" dirty="0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746125" y="2249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81348" y="2253811"/>
            <a:ext cx="459235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ct val="30000"/>
              </a:spcAft>
            </a:pPr>
            <a:r>
              <a:rPr lang="en-US" dirty="0"/>
              <a:t>mRNA</a:t>
            </a:r>
          </a:p>
          <a:p>
            <a:pPr>
              <a:spcAft>
                <a:spcPct val="30000"/>
              </a:spcAft>
            </a:pPr>
            <a:r>
              <a:rPr lang="en-US" dirty="0"/>
              <a:t>Small ribosomal subunit</a:t>
            </a:r>
          </a:p>
          <a:p>
            <a:pPr>
              <a:spcAft>
                <a:spcPct val="30000"/>
              </a:spcAft>
            </a:pPr>
            <a:r>
              <a:rPr lang="en-US" dirty="0"/>
              <a:t>Initiation factor 2 (IF-2) and GTP</a:t>
            </a:r>
          </a:p>
          <a:p>
            <a:pPr>
              <a:spcAft>
                <a:spcPct val="30000"/>
              </a:spcAft>
            </a:pPr>
            <a:r>
              <a:rPr lang="en-US" dirty="0" err="1"/>
              <a:t>tRNA</a:t>
            </a:r>
            <a:r>
              <a:rPr lang="en-US" baseline="-25000" dirty="0" err="1"/>
              <a:t>i</a:t>
            </a:r>
            <a:r>
              <a:rPr lang="en-US" baseline="30000" dirty="0" err="1"/>
              <a:t>Met</a:t>
            </a:r>
            <a:endParaRPr lang="en-US" baseline="30000" dirty="0"/>
          </a:p>
          <a:p>
            <a:pPr>
              <a:spcAft>
                <a:spcPct val="30000"/>
              </a:spcAft>
            </a:pPr>
            <a:r>
              <a:rPr lang="en-US" dirty="0"/>
              <a:t>IF-1 and IF-3 are also required.</a:t>
            </a:r>
          </a:p>
          <a:p>
            <a:pPr>
              <a:spcAft>
                <a:spcPct val="30000"/>
              </a:spcAft>
            </a:pP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6119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>
            <a:normAutofit/>
          </a:bodyPr>
          <a:lstStyle/>
          <a:p>
            <a:r>
              <a:rPr lang="en-US">
                <a:latin typeface="Helvetica" charset="0"/>
              </a:rPr>
              <a:t>The start codon is recognized by methionyl-tRNA</a:t>
            </a:r>
            <a:r>
              <a:rPr lang="en-US" baseline="-25000">
                <a:latin typeface="Helvetica" charset="0"/>
              </a:rPr>
              <a:t>i</a:t>
            </a:r>
            <a:r>
              <a:rPr lang="en-US" baseline="30000">
                <a:latin typeface="Helvetica" charset="0"/>
              </a:rPr>
              <a:t>Met</a:t>
            </a:r>
            <a:endParaRPr lang="en-US">
              <a:latin typeface="Helvetica" charset="0"/>
            </a:endParaRPr>
          </a:p>
        </p:txBody>
      </p:sp>
      <p:pic>
        <p:nvPicPr>
          <p:cNvPr id="59396" name="Picture 4" descr="F04-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2235200"/>
            <a:ext cx="8689975" cy="258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5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5810" y="13447"/>
            <a:ext cx="3029842" cy="3142708"/>
          </a:xfrm>
        </p:spPr>
        <p:txBody>
          <a:bodyPr/>
          <a:lstStyle/>
          <a:p>
            <a:r>
              <a:rPr lang="en-US" sz="2800" dirty="0">
                <a:latin typeface="Helvetica" charset="0"/>
              </a:rPr>
              <a:t>Initiation of bacterial protein synthesis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1" y="0"/>
            <a:ext cx="4606291" cy="665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7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2euktr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209" y="1139825"/>
            <a:ext cx="4918075" cy="5264150"/>
          </a:xfrm>
          <a:prstGeom prst="rect">
            <a:avLst/>
          </a:prstGeom>
          <a:noFill/>
        </p:spPr>
      </p:pic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360209" y="245602"/>
            <a:ext cx="5049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Initiation of translation in eukaryotes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7091363" y="6126163"/>
            <a:ext cx="18907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Lodish, Molecular Cell Biology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734236" y="1726195"/>
            <a:ext cx="2799977" cy="220531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eIF-2 is a translation control point in eukaryotes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dirty="0"/>
              <a:t>Elongation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24994" y="2213999"/>
            <a:ext cx="29308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/>
              <a:t>Aminoacylated</a:t>
            </a:r>
            <a:r>
              <a:rPr lang="en-US" dirty="0"/>
              <a:t> </a:t>
            </a:r>
            <a:r>
              <a:rPr lang="en-US" dirty="0" err="1"/>
              <a:t>tRNAs</a:t>
            </a:r>
            <a:r>
              <a:rPr lang="en-US" dirty="0"/>
              <a:t> are brought to the ribosome by </a:t>
            </a:r>
            <a:r>
              <a:rPr lang="en-US" b="1" dirty="0"/>
              <a:t>elongation factor </a:t>
            </a:r>
            <a:r>
              <a:rPr lang="en-US" b="1" dirty="0" err="1"/>
              <a:t>Tu</a:t>
            </a:r>
            <a:r>
              <a:rPr lang="en-US" b="1" dirty="0"/>
              <a:t> (EF-</a:t>
            </a:r>
            <a:r>
              <a:rPr lang="en-US" b="1" dirty="0" err="1"/>
              <a:t>Tu</a:t>
            </a:r>
            <a:r>
              <a:rPr lang="en-US" b="1" dirty="0"/>
              <a:t>)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514771"/>
              </p:ext>
            </p:extLst>
          </p:nvPr>
        </p:nvGraphicFramePr>
        <p:xfrm>
          <a:off x="3645274" y="1707310"/>
          <a:ext cx="5002213" cy="500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2" name="Image" r:id="rId3" imgW="2743200" imgH="2743200" progId="Photoshop.Image.6">
                  <p:embed/>
                </p:oleObj>
              </mc:Choice>
              <mc:Fallback>
                <p:oleObj name="Image" r:id="rId3" imgW="2743200" imgH="2743200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5274" y="1707310"/>
                        <a:ext cx="5002213" cy="500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9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0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488609"/>
              </p:ext>
            </p:extLst>
          </p:nvPr>
        </p:nvGraphicFramePr>
        <p:xfrm>
          <a:off x="284814" y="766762"/>
          <a:ext cx="4970463" cy="596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6" name="Image" r:id="rId3" imgW="9144000" imgH="10972800" progId="Photoshop.Image.6">
                  <p:embed/>
                </p:oleObj>
              </mc:Choice>
              <mc:Fallback>
                <p:oleObj name="Image" r:id="rId3" imgW="9144000" imgH="10972800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14" y="766762"/>
                        <a:ext cx="4970463" cy="596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3" name="Text Box 1031"/>
          <p:cNvSpPr txBox="1">
            <a:spLocks noChangeArrowheads="1"/>
          </p:cNvSpPr>
          <p:nvPr/>
        </p:nvSpPr>
        <p:spPr bwMode="auto">
          <a:xfrm>
            <a:off x="174812" y="118811"/>
            <a:ext cx="36558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Translation elongation</a:t>
            </a:r>
          </a:p>
        </p:txBody>
      </p:sp>
      <p:sp>
        <p:nvSpPr>
          <p:cNvPr id="75784" name="Rectangle 1032"/>
          <p:cNvSpPr>
            <a:spLocks noChangeArrowheads="1"/>
          </p:cNvSpPr>
          <p:nvPr/>
        </p:nvSpPr>
        <p:spPr bwMode="auto">
          <a:xfrm>
            <a:off x="174812" y="103187"/>
            <a:ext cx="4249270" cy="477289"/>
          </a:xfrm>
          <a:prstGeom prst="rect">
            <a:avLst/>
          </a:prstGeom>
          <a:noFill/>
          <a:ln w="1270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6" name="Picture 1026" descr="transl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8424" y="0"/>
            <a:ext cx="246221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40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F04-40-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92" y="1519083"/>
            <a:ext cx="3432703" cy="5045509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8824" y="-94129"/>
            <a:ext cx="32377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400" kern="0" smtClean="0"/>
              <a:t>Termination</a:t>
            </a:r>
            <a:endParaRPr lang="en-US" sz="4400" kern="0" dirty="0"/>
          </a:p>
        </p:txBody>
      </p:sp>
      <p:pic>
        <p:nvPicPr>
          <p:cNvPr id="6" name="Picture 2" descr="4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261" y="1430399"/>
            <a:ext cx="3738562" cy="5222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02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TRANSLATE20b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77257" y="1233714"/>
            <a:ext cx="6221791" cy="46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r" eaLnBrk="1" hangingPunct="1"/>
            <a:r>
              <a:rPr lang="fa-IR" altLang="en-US" dirty="0" smtClean="0"/>
              <a:t>نسخه برداری بی تقارن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270000"/>
            <a:ext cx="8699500" cy="2895600"/>
          </a:xfrm>
        </p:spPr>
        <p:txBody>
          <a:bodyPr rtlCol="0">
            <a:normAutofit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b="1" dirty="0" smtClean="0"/>
              <a:t>فقط رشته الگو برای رونویسی استفاده می شود، و رشته کدکننده استفاده نمی شود. </a:t>
            </a: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b="1" dirty="0"/>
              <a:t> </a:t>
            </a:r>
            <a:r>
              <a:rPr lang="fa-IR" b="1" dirty="0" smtClean="0"/>
              <a:t>هر دو رشته را می تواند به عنوان الگو استفاده شود.</a:t>
            </a: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b="1" dirty="0"/>
              <a:t> </a:t>
            </a:r>
            <a:r>
              <a:rPr lang="fa-IR" b="1" dirty="0" smtClean="0"/>
              <a:t>جهت رونویسی در رشته های مختلف مخالف است.</a:t>
            </a:r>
            <a:br>
              <a:rPr lang="fa-IR" b="1" dirty="0" smtClean="0"/>
            </a:br>
            <a:r>
              <a:rPr lang="fa-IR" b="1" dirty="0" smtClean="0"/>
              <a:t>این ویژگی این است که به عنوان رونویسی نامتقارن نامیده می شود.</a:t>
            </a:r>
            <a:endParaRPr lang="en-US" b="1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4060825"/>
            <a:ext cx="7720013" cy="2416175"/>
            <a:chOff x="457200" y="1989138"/>
            <a:chExt cx="8305800" cy="2919412"/>
          </a:xfrm>
        </p:grpSpPr>
        <p:graphicFrame>
          <p:nvGraphicFramePr>
            <p:cNvPr id="11270" name="Object 42"/>
            <p:cNvGraphicFramePr>
              <a:graphicFrameLocks noChangeAspect="1"/>
            </p:cNvGraphicFramePr>
            <p:nvPr/>
          </p:nvGraphicFramePr>
          <p:xfrm>
            <a:off x="457200" y="3048000"/>
            <a:ext cx="83058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2" name="CS ChemDraw Drawing" r:id="rId3" imgW="4909820" imgH="487680" progId="ChemDraw.Document.6.0">
                    <p:embed/>
                  </p:oleObj>
                </mc:Choice>
                <mc:Fallback>
                  <p:oleObj name="CS ChemDraw Drawing" r:id="rId3" imgW="4909820" imgH="487680" progId="ChemDraw.Document.6.0">
                    <p:embed/>
                    <p:pic>
                      <p:nvPicPr>
                        <p:cNvPr id="0" name="Picture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3048000"/>
                          <a:ext cx="8305800" cy="82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1" name="Object 43"/>
            <p:cNvGraphicFramePr>
              <a:graphicFrameLocks noChangeAspect="1"/>
            </p:cNvGraphicFramePr>
            <p:nvPr/>
          </p:nvGraphicFramePr>
          <p:xfrm>
            <a:off x="2119313" y="3048000"/>
            <a:ext cx="1600200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3" name="CS ChemDraw Drawing" r:id="rId5" imgW="970280" imgH="208280" progId="ChemDraw.Document.6.0">
                    <p:embed/>
                  </p:oleObj>
                </mc:Choice>
                <mc:Fallback>
                  <p:oleObj name="CS ChemDraw Drawing" r:id="rId5" imgW="970280" imgH="208280" progId="ChemDraw.Document.6.0">
                    <p:embed/>
                    <p:pic>
                      <p:nvPicPr>
                        <p:cNvPr id="0" name="Picture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9313" y="3048000"/>
                          <a:ext cx="1600200" cy="344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2" name="Object 44"/>
            <p:cNvGraphicFramePr>
              <a:graphicFrameLocks noChangeAspect="1"/>
            </p:cNvGraphicFramePr>
            <p:nvPr/>
          </p:nvGraphicFramePr>
          <p:xfrm>
            <a:off x="2119313" y="3519488"/>
            <a:ext cx="1614487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4" name="CS ChemDraw Drawing" r:id="rId7" imgW="970280" imgH="208280" progId="ChemDraw.Document.6.0">
                    <p:embed/>
                  </p:oleObj>
                </mc:Choice>
                <mc:Fallback>
                  <p:oleObj name="CS ChemDraw Drawing" r:id="rId7" imgW="970280" imgH="208280" progId="ChemDraw.Document.6.0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9313" y="3519488"/>
                          <a:ext cx="1614487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3" name="Object 45"/>
            <p:cNvGraphicFramePr>
              <a:graphicFrameLocks noChangeAspect="1"/>
            </p:cNvGraphicFramePr>
            <p:nvPr/>
          </p:nvGraphicFramePr>
          <p:xfrm>
            <a:off x="5791200" y="3505200"/>
            <a:ext cx="1600200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5" name="CS ChemDraw Drawing" r:id="rId9" imgW="970280" imgH="208280" progId="ChemDraw.Document.6.0">
                    <p:embed/>
                  </p:oleObj>
                </mc:Choice>
                <mc:Fallback>
                  <p:oleObj name="CS ChemDraw Drawing" r:id="rId9" imgW="970280" imgH="208280" progId="ChemDraw.Document.6.0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1200" y="3505200"/>
                          <a:ext cx="1600200" cy="344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4" name="Object 46"/>
            <p:cNvGraphicFramePr>
              <a:graphicFrameLocks noChangeAspect="1"/>
            </p:cNvGraphicFramePr>
            <p:nvPr/>
          </p:nvGraphicFramePr>
          <p:xfrm>
            <a:off x="5791200" y="3048000"/>
            <a:ext cx="1585913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6" name="CS ChemDraw Drawing" r:id="rId10" imgW="970280" imgH="208280" progId="ChemDraw.Document.6.0">
                    <p:embed/>
                  </p:oleObj>
                </mc:Choice>
                <mc:Fallback>
                  <p:oleObj name="CS ChemDraw Drawing" r:id="rId10" imgW="970280" imgH="208280" progId="ChemDraw.Document.6.0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1200" y="3048000"/>
                          <a:ext cx="1585913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5" name="Rectangle 8"/>
            <p:cNvSpPr>
              <a:spLocks noChangeArrowheads="1"/>
            </p:cNvSpPr>
            <p:nvPr/>
          </p:nvSpPr>
          <p:spPr bwMode="auto">
            <a:xfrm>
              <a:off x="2162175" y="2971800"/>
              <a:ext cx="1509713" cy="990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11276" name="Rectangle 9"/>
            <p:cNvSpPr>
              <a:spLocks noChangeArrowheads="1"/>
            </p:cNvSpPr>
            <p:nvPr/>
          </p:nvSpPr>
          <p:spPr bwMode="auto">
            <a:xfrm>
              <a:off x="5867400" y="2971800"/>
              <a:ext cx="1447800" cy="990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11277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900113" y="4508500"/>
              <a:ext cx="2951162" cy="40005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template strand</a:t>
              </a:r>
            </a:p>
          </p:txBody>
        </p:sp>
        <p:sp>
          <p:nvSpPr>
            <p:cNvPr id="11278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042988" y="1989138"/>
              <a:ext cx="2449512" cy="40005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CC00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latin typeface="Arial"/>
                  <a:cs typeface="Arial"/>
                </a:rPr>
                <a:t>coding strand</a:t>
              </a:r>
            </a:p>
          </p:txBody>
        </p:sp>
        <p:sp>
          <p:nvSpPr>
            <p:cNvPr id="11279" name="Line 12"/>
            <p:cNvSpPr>
              <a:spLocks noChangeShapeType="1"/>
            </p:cNvSpPr>
            <p:nvPr/>
          </p:nvSpPr>
          <p:spPr bwMode="auto">
            <a:xfrm flipV="1">
              <a:off x="2362200" y="3810000"/>
              <a:ext cx="685800" cy="5334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13"/>
            <p:cNvSpPr>
              <a:spLocks noChangeShapeType="1"/>
            </p:cNvSpPr>
            <p:nvPr/>
          </p:nvSpPr>
          <p:spPr bwMode="auto">
            <a:xfrm rot="4590780" flipV="1">
              <a:off x="2209800" y="2438400"/>
              <a:ext cx="762000" cy="60960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14"/>
            <p:cNvSpPr>
              <a:spLocks noChangeShapeType="1"/>
            </p:cNvSpPr>
            <p:nvPr/>
          </p:nvSpPr>
          <p:spPr bwMode="auto">
            <a:xfrm rot="10566002" flipV="1">
              <a:off x="6553200" y="2514600"/>
              <a:ext cx="685800" cy="5334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5"/>
            <p:cNvSpPr>
              <a:spLocks noChangeShapeType="1"/>
            </p:cNvSpPr>
            <p:nvPr/>
          </p:nvSpPr>
          <p:spPr bwMode="auto">
            <a:xfrm rot="15556313" flipV="1">
              <a:off x="6553200" y="3838575"/>
              <a:ext cx="685800" cy="53340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6"/>
            <p:cNvSpPr>
              <a:spLocks noChangeShapeType="1"/>
            </p:cNvSpPr>
            <p:nvPr/>
          </p:nvSpPr>
          <p:spPr bwMode="auto">
            <a:xfrm flipH="1">
              <a:off x="5638800" y="26670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17"/>
            <p:cNvSpPr>
              <a:spLocks noChangeShapeType="1"/>
            </p:cNvSpPr>
            <p:nvPr/>
          </p:nvSpPr>
          <p:spPr bwMode="auto">
            <a:xfrm rot="10788063" flipH="1">
              <a:off x="3203575" y="4221163"/>
              <a:ext cx="914400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5508625" y="1989138"/>
              <a:ext cx="2951163" cy="40005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template strand</a:t>
              </a:r>
            </a:p>
          </p:txBody>
        </p:sp>
        <p:sp>
          <p:nvSpPr>
            <p:cNvPr id="11286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5867400" y="4508500"/>
              <a:ext cx="2449513" cy="40005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CC00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latin typeface="Arial"/>
                  <a:cs typeface="Arial"/>
                </a:rPr>
                <a:t>coding strand</a:t>
              </a:r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8E5FAFF-C42B-4044-859B-250862B6F3D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</p:spPr>
        <p:txBody>
          <a:bodyPr/>
          <a:lstStyle/>
          <a:p>
            <a:r>
              <a:rPr lang="en-US">
                <a:latin typeface="Helvetica" charset="0"/>
              </a:rPr>
              <a:t>Ribosome recycling</a:t>
            </a:r>
          </a:p>
        </p:txBody>
      </p:sp>
      <p:pic>
        <p:nvPicPr>
          <p:cNvPr id="64516" name="Picture 4" descr="F04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5713413" cy="473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71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0871" y="255494"/>
            <a:ext cx="7772400" cy="389965"/>
          </a:xfrm>
        </p:spPr>
        <p:txBody>
          <a:bodyPr/>
          <a:lstStyle/>
          <a:p>
            <a:pPr algn="ctr"/>
            <a:r>
              <a:rPr lang="fa-IR" sz="2800" dirty="0" smtClean="0"/>
              <a:t>مکانیسم اثر آنتی بیوتیک ها در درمان عفونت های باکتریایی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060883"/>
            <a:ext cx="9022080" cy="586435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6441141" y="847165"/>
            <a:ext cx="2702859" cy="107128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593541" y="2084294"/>
            <a:ext cx="2489499" cy="1066795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397188" y="851653"/>
            <a:ext cx="1972249" cy="1066795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593541" y="3151089"/>
            <a:ext cx="2200835" cy="1367123"/>
          </a:xfrm>
          <a:prstGeom prst="ellipse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477001" y="4410635"/>
            <a:ext cx="2451846" cy="1815353"/>
          </a:xfrm>
          <a:prstGeom prst="ellipse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606987" y="6145306"/>
            <a:ext cx="1878107" cy="797849"/>
          </a:xfrm>
          <a:prstGeom prst="ellipse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خسته نباشید</a:t>
            </a:r>
            <a:endParaRPr lang="en-US" dirty="0"/>
          </a:p>
        </p:txBody>
      </p:sp>
      <p:pic>
        <p:nvPicPr>
          <p:cNvPr id="140290" name="Picture 2" descr="http://sites.psu.edu/olgadrcl/wp-content/uploads/sites/17108/2014/10/preach_to_exhausted_623937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65" y="1620325"/>
            <a:ext cx="7425096" cy="495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468313" y="387350"/>
            <a:ext cx="84963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a-IR" altLang="zh-CN" sz="4000" b="1" dirty="0">
                <a:solidFill>
                  <a:srgbClr val="FF0000"/>
                </a:solidFill>
              </a:rPr>
              <a:t>مراحل </a:t>
            </a:r>
            <a:r>
              <a:rPr lang="fa-IR" altLang="zh-CN" sz="4000" b="1" dirty="0" smtClean="0">
                <a:solidFill>
                  <a:srgbClr val="FF0000"/>
                </a:solidFill>
              </a:rPr>
              <a:t>رونویسی</a:t>
            </a:r>
            <a:endParaRPr lang="en-US" altLang="zh-CN" sz="4000" b="1" dirty="0">
              <a:solidFill>
                <a:srgbClr val="FF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342313" cy="4811713"/>
          </a:xfrm>
        </p:spPr>
        <p:txBody>
          <a:bodyPr rtlCol="0">
            <a:normAutofit/>
          </a:bodyPr>
          <a:lstStyle/>
          <a:p>
            <a:pPr algn="r" rtl="1" eaLnBrk="1" fontAlgn="auto" hangingPunct="1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a-IR" altLang="zh-CN" b="1" dirty="0" smtClean="0">
                <a:solidFill>
                  <a:srgbClr val="FF0000"/>
                </a:solidFill>
                <a:latin typeface="Arial" charset="0"/>
                <a:ea typeface="黑体" pitchFamily="2" charset="-122"/>
              </a:rPr>
              <a:t> </a:t>
            </a:r>
            <a:r>
              <a:rPr lang="fa-IR" dirty="0" smtClean="0"/>
              <a:t>فاز شروع (</a:t>
            </a:r>
            <a:r>
              <a:rPr lang="en-US" altLang="zh-CN" b="1" dirty="0" smtClean="0">
                <a:solidFill>
                  <a:srgbClr val="FF0000"/>
                </a:solidFill>
                <a:latin typeface="Arial" charset="0"/>
                <a:ea typeface="黑体" pitchFamily="2" charset="-122"/>
              </a:rPr>
              <a:t>Initiation phase</a:t>
            </a:r>
            <a:r>
              <a:rPr lang="fa-IR" altLang="zh-CN" b="1" dirty="0" smtClean="0">
                <a:solidFill>
                  <a:srgbClr val="FF0000"/>
                </a:solidFill>
                <a:latin typeface="Arial" charset="0"/>
                <a:ea typeface="黑体" pitchFamily="2" charset="-122"/>
              </a:rPr>
              <a:t>)</a:t>
            </a:r>
          </a:p>
          <a:p>
            <a:pPr marL="857250" lvl="1" indent="-457200" algn="r" rtl="1" eaLnBrk="1" fontAlgn="auto" hangingPunct="1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a-IR" dirty="0" smtClean="0"/>
              <a:t> RNA-Pol با پروموتور را شناخته و شروع به رونویسی است.</a:t>
            </a:r>
          </a:p>
          <a:p>
            <a:pPr algn="r" rtl="1" eaLnBrk="1" fontAlgn="auto" hangingPunct="1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a-IR" dirty="0" smtClean="0"/>
              <a:t>فاز پیشرفت یا (</a:t>
            </a:r>
            <a:r>
              <a:rPr lang="en-US" altLang="zh-CN" b="1" dirty="0" smtClean="0">
                <a:solidFill>
                  <a:srgbClr val="FF0000"/>
                </a:solidFill>
                <a:latin typeface="Arial" charset="0"/>
                <a:ea typeface="黑体" pitchFamily="2" charset="-122"/>
              </a:rPr>
              <a:t>Elongation phase</a:t>
            </a:r>
            <a:r>
              <a:rPr lang="fa-IR" altLang="zh-CN" b="1" dirty="0" smtClean="0">
                <a:solidFill>
                  <a:srgbClr val="FF0000"/>
                </a:solidFill>
                <a:latin typeface="Arial" charset="0"/>
                <a:ea typeface="黑体" pitchFamily="2" charset="-122"/>
              </a:rPr>
              <a:t>)</a:t>
            </a:r>
          </a:p>
          <a:p>
            <a:pPr marL="857250" lvl="1" indent="-457200" algn="r" rtl="1" eaLnBrk="1" fontAlgn="auto" hangingPunct="1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a-IR" dirty="0" smtClean="0"/>
              <a:t> رشته RNA به طور مداوم در حال رشد است.</a:t>
            </a:r>
          </a:p>
          <a:p>
            <a:pPr algn="r" rtl="1" eaLnBrk="1" fontAlgn="auto" hangingPunct="1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dirty="0" smtClean="0"/>
              <a:t>مرحله ختم ( </a:t>
            </a:r>
            <a:r>
              <a:rPr lang="en-US" altLang="zh-CN" b="1" dirty="0" smtClean="0">
                <a:solidFill>
                  <a:srgbClr val="FF0000"/>
                </a:solidFill>
                <a:latin typeface="Arial" charset="0"/>
                <a:ea typeface="华文中宋" pitchFamily="2" charset="-122"/>
                <a:sym typeface="Symbol" pitchFamily="18" charset="2"/>
              </a:rPr>
              <a:t>Termination phase</a:t>
            </a:r>
            <a:r>
              <a:rPr lang="fa-IR" altLang="zh-CN" b="1" dirty="0" smtClean="0">
                <a:solidFill>
                  <a:srgbClr val="FF0000"/>
                </a:solidFill>
                <a:latin typeface="Arial" charset="0"/>
                <a:ea typeface="华文中宋" pitchFamily="2" charset="-122"/>
                <a:sym typeface="Symbol" pitchFamily="18" charset="2"/>
              </a:rPr>
              <a:t> )</a:t>
            </a:r>
            <a:endParaRPr lang="fa-IR" dirty="0" smtClean="0"/>
          </a:p>
          <a:p>
            <a:pPr lvl="1" algn="r" rtl="1" eaLnBrk="1" fontAlgn="auto" hangingPunct="1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a-IR" dirty="0" smtClean="0"/>
              <a:t>RNA-Pol سنتز را متوقف کرده و RNA نوپای ازDNA الگو جدا می شود.</a:t>
            </a:r>
            <a:endParaRPr lang="fa-IR" altLang="zh-CN" b="1" dirty="0" smtClean="0">
              <a:solidFill>
                <a:srgbClr val="FF0000"/>
              </a:solidFill>
              <a:latin typeface="Arial" charset="0"/>
              <a:ea typeface="黑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52EA21-1A3E-4655-ABC9-1190EF8138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0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73161" y="2603090"/>
            <a:ext cx="6400800" cy="1771650"/>
          </a:xfrm>
        </p:spPr>
        <p:txBody>
          <a:bodyPr/>
          <a:lstStyle/>
          <a:p>
            <a:pPr algn="r" rtl="1"/>
            <a:r>
              <a:rPr lang="fa-IR" dirty="0" smtClean="0"/>
              <a:t>عوامل لازم: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dirty="0" smtClean="0"/>
              <a:t>نوکلئوتیدهای تری فسفات( </a:t>
            </a:r>
            <a:r>
              <a:rPr lang="en-US" dirty="0" smtClean="0"/>
              <a:t> ATP,GTP, CTP, UTP</a:t>
            </a:r>
            <a:r>
              <a:rPr lang="fa-IR" dirty="0" smtClean="0"/>
              <a:t>)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dirty="0" smtClean="0"/>
              <a:t>آنزیم </a:t>
            </a:r>
            <a:r>
              <a:rPr lang="en-US" dirty="0" smtClean="0"/>
              <a:t> RNA polymerase</a:t>
            </a:r>
            <a:r>
              <a:rPr lang="fa-IR" dirty="0" smtClean="0"/>
              <a:t> 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dirty="0" smtClean="0"/>
              <a:t>فاکتورهای کمکی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3D02F7-950E-4CA7-9142-1558001B16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dirty="0" smtClean="0"/>
              <a:t>نسخه برداری درپروکاریوت 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6859"/>
            <a:ext cx="8229600" cy="2935941"/>
          </a:xfrm>
        </p:spPr>
        <p:txBody>
          <a:bodyPr rtlCol="0">
            <a:normAutofit/>
          </a:bodyPr>
          <a:lstStyle/>
          <a:p>
            <a:pPr algn="r" rt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Arial" charset="0"/>
              </a:rPr>
              <a:t>RNA Polymerase</a:t>
            </a:r>
          </a:p>
          <a:p>
            <a:pPr lvl="1" algn="r" rt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a-IR" sz="3200" dirty="0" smtClean="0"/>
              <a:t> یک آنزیم با چند زیرواحد است :</a:t>
            </a:r>
          </a:p>
          <a:p>
            <a:pPr lvl="1" algn="r" rt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CN" sz="3200" b="1" dirty="0" smtClean="0">
                <a:latin typeface="Arial" charset="0"/>
                <a:ea typeface="黑体" pitchFamily="2" charset="-122"/>
                <a:sym typeface="Symbol" pitchFamily="18" charset="2"/>
              </a:rPr>
              <a:t></a:t>
            </a:r>
            <a:r>
              <a:rPr lang="en-US" altLang="zh-CN" sz="3200" b="1" baseline="-25000" dirty="0" smtClean="0">
                <a:latin typeface="Arial" charset="0"/>
                <a:ea typeface="黑体" pitchFamily="2" charset="-122"/>
                <a:sym typeface="Symbol" pitchFamily="18" charset="2"/>
              </a:rPr>
              <a:t>2</a:t>
            </a:r>
            <a:r>
              <a:rPr lang="en-US" altLang="zh-CN" sz="3200" b="1" dirty="0" smtClean="0">
                <a:latin typeface="Arial" charset="0"/>
              </a:rPr>
              <a:t> </a:t>
            </a:r>
            <a:r>
              <a:rPr lang="en-US" altLang="zh-CN" sz="3200" b="1" dirty="0" smtClean="0">
                <a:latin typeface="Arial" charset="0"/>
                <a:ea typeface="黑体" pitchFamily="2" charset="-122"/>
                <a:sym typeface="Symbol" pitchFamily="18" charset="2"/>
              </a:rPr>
              <a:t></a:t>
            </a:r>
            <a:r>
              <a:rPr lang="en-US" altLang="zh-CN" sz="3200" b="1" dirty="0" smtClean="0">
                <a:latin typeface="Arial" charset="0"/>
              </a:rPr>
              <a:t> </a:t>
            </a:r>
            <a:r>
              <a:rPr lang="en-US" altLang="zh-CN" sz="3200" b="1" dirty="0" smtClean="0">
                <a:latin typeface="Arial" charset="0"/>
                <a:ea typeface="黑体" pitchFamily="2" charset="-122"/>
                <a:sym typeface="Symbol" pitchFamily="18" charset="2"/>
              </a:rPr>
              <a:t></a:t>
            </a:r>
            <a:r>
              <a:rPr lang="en-US" altLang="zh-CN" sz="3200" b="1" dirty="0" smtClean="0">
                <a:latin typeface="Arial" charset="0"/>
              </a:rPr>
              <a:t> </a:t>
            </a:r>
            <a:r>
              <a:rPr lang="en-US" altLang="zh-CN" sz="3200" b="1" dirty="0" smtClean="0">
                <a:latin typeface="Arial" charset="0"/>
                <a:ea typeface="黑体" pitchFamily="2" charset="-122"/>
                <a:sym typeface="Symbol" pitchFamily="18" charset="2"/>
              </a:rPr>
              <a:t>.</a:t>
            </a:r>
            <a:r>
              <a:rPr lang="en-US" altLang="zh-CN" sz="3200" b="1" dirty="0" smtClean="0">
                <a:latin typeface="Arial" charset="0"/>
              </a:rPr>
              <a:t>  </a:t>
            </a:r>
          </a:p>
          <a:p>
            <a:pPr lvl="1" algn="r" rt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3200" dirty="0"/>
          </a:p>
        </p:txBody>
      </p:sp>
      <p:grpSp>
        <p:nvGrpSpPr>
          <p:cNvPr id="12292" name="Group 22"/>
          <p:cNvGrpSpPr>
            <a:grpSpLocks/>
          </p:cNvGrpSpPr>
          <p:nvPr/>
        </p:nvGrpSpPr>
        <p:grpSpPr bwMode="auto">
          <a:xfrm>
            <a:off x="461963" y="304800"/>
            <a:ext cx="2586037" cy="2365375"/>
            <a:chOff x="5508625" y="3429000"/>
            <a:chExt cx="2738438" cy="2670175"/>
          </a:xfrm>
        </p:grpSpPr>
        <p:grpSp>
          <p:nvGrpSpPr>
            <p:cNvPr id="12314" name="Group 9"/>
            <p:cNvGrpSpPr>
              <a:grpSpLocks/>
            </p:cNvGrpSpPr>
            <p:nvPr/>
          </p:nvGrpSpPr>
          <p:grpSpPr bwMode="auto">
            <a:xfrm>
              <a:off x="6297613" y="5492750"/>
              <a:ext cx="576262" cy="528638"/>
              <a:chOff x="3696" y="3460"/>
              <a:chExt cx="363" cy="333"/>
            </a:xfrm>
          </p:grpSpPr>
          <p:sp>
            <p:nvSpPr>
              <p:cNvPr id="12323" name="Oval 10"/>
              <p:cNvSpPr>
                <a:spLocks noChangeArrowheads="1"/>
              </p:cNvSpPr>
              <p:nvPr/>
            </p:nvSpPr>
            <p:spPr bwMode="auto">
              <a:xfrm>
                <a:off x="3696" y="3475"/>
                <a:ext cx="363" cy="31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2324" name="Rectangle 11"/>
              <p:cNvSpPr>
                <a:spLocks noChangeArrowheads="1"/>
              </p:cNvSpPr>
              <p:nvPr/>
            </p:nvSpPr>
            <p:spPr bwMode="auto">
              <a:xfrm>
                <a:off x="3742" y="3460"/>
                <a:ext cx="2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latin typeface="Calibri" pitchFamily="34" charset="0"/>
                    <a:sym typeface="Symbol" pitchFamily="18" charset="2"/>
                  </a:rPr>
                  <a:t></a:t>
                </a:r>
              </a:p>
            </p:txBody>
          </p:sp>
        </p:grpSp>
        <p:grpSp>
          <p:nvGrpSpPr>
            <p:cNvPr id="12315" name="Group 12"/>
            <p:cNvGrpSpPr>
              <a:grpSpLocks/>
            </p:cNvGrpSpPr>
            <p:nvPr/>
          </p:nvGrpSpPr>
          <p:grpSpPr bwMode="auto">
            <a:xfrm>
              <a:off x="5508625" y="3429000"/>
              <a:ext cx="2738438" cy="2670175"/>
              <a:chOff x="567" y="1661"/>
              <a:chExt cx="1725" cy="1682"/>
            </a:xfrm>
          </p:grpSpPr>
          <p:sp>
            <p:nvSpPr>
              <p:cNvPr id="12319" name="Oval 13"/>
              <p:cNvSpPr>
                <a:spLocks noChangeArrowheads="1"/>
              </p:cNvSpPr>
              <p:nvPr/>
            </p:nvSpPr>
            <p:spPr bwMode="auto">
              <a:xfrm>
                <a:off x="1236" y="1661"/>
                <a:ext cx="1056" cy="12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</a:t>
                </a:r>
              </a:p>
            </p:txBody>
          </p:sp>
          <p:sp>
            <p:nvSpPr>
              <p:cNvPr id="12320" name="Oval 14"/>
              <p:cNvSpPr>
                <a:spLocks noChangeArrowheads="1"/>
              </p:cNvSpPr>
              <p:nvPr/>
            </p:nvSpPr>
            <p:spPr bwMode="auto">
              <a:xfrm>
                <a:off x="567" y="1853"/>
                <a:ext cx="909" cy="1344"/>
              </a:xfrm>
              <a:prstGeom prst="ellipse">
                <a:avLst/>
              </a:prstGeom>
              <a:solidFill>
                <a:srgbClr val="CC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</a:t>
                </a:r>
              </a:p>
            </p:txBody>
          </p:sp>
          <p:sp>
            <p:nvSpPr>
              <p:cNvPr id="12321" name="Oval 15"/>
              <p:cNvSpPr>
                <a:spLocks noChangeArrowheads="1"/>
              </p:cNvSpPr>
              <p:nvPr/>
            </p:nvSpPr>
            <p:spPr bwMode="auto">
              <a:xfrm>
                <a:off x="1565" y="2659"/>
                <a:ext cx="461" cy="639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</a:t>
                </a:r>
              </a:p>
            </p:txBody>
          </p:sp>
          <p:sp>
            <p:nvSpPr>
              <p:cNvPr id="12322" name="Oval 16"/>
              <p:cNvSpPr>
                <a:spLocks noChangeArrowheads="1"/>
              </p:cNvSpPr>
              <p:nvPr/>
            </p:nvSpPr>
            <p:spPr bwMode="auto">
              <a:xfrm>
                <a:off x="1202" y="2704"/>
                <a:ext cx="461" cy="639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</a:t>
                </a:r>
              </a:p>
            </p:txBody>
          </p:sp>
        </p:grpSp>
        <p:grpSp>
          <p:nvGrpSpPr>
            <p:cNvPr id="12316" name="Group 17"/>
            <p:cNvGrpSpPr>
              <a:grpSpLocks/>
            </p:cNvGrpSpPr>
            <p:nvPr/>
          </p:nvGrpSpPr>
          <p:grpSpPr bwMode="auto">
            <a:xfrm>
              <a:off x="6516688" y="4508500"/>
              <a:ext cx="1079500" cy="914400"/>
              <a:chOff x="4513" y="346"/>
              <a:chExt cx="680" cy="576"/>
            </a:xfrm>
          </p:grpSpPr>
          <p:sp>
            <p:nvSpPr>
              <p:cNvPr id="12317" name="Oval 18"/>
              <p:cNvSpPr>
                <a:spLocks noChangeArrowheads="1"/>
              </p:cNvSpPr>
              <p:nvPr/>
            </p:nvSpPr>
            <p:spPr bwMode="auto">
              <a:xfrm>
                <a:off x="4513" y="346"/>
                <a:ext cx="624" cy="57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2318" name="Text Box 19"/>
              <p:cNvSpPr txBox="1">
                <a:spLocks noChangeArrowheads="1"/>
              </p:cNvSpPr>
              <p:nvPr/>
            </p:nvSpPr>
            <p:spPr bwMode="auto">
              <a:xfrm>
                <a:off x="4705" y="442"/>
                <a:ext cx="4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</a:t>
                </a:r>
              </a:p>
            </p:txBody>
          </p:sp>
        </p:grpSp>
      </p:grpSp>
      <p:graphicFrame>
        <p:nvGraphicFramePr>
          <p:cNvPr id="35" name="Group 113"/>
          <p:cNvGraphicFramePr>
            <a:graphicFrameLocks noGrp="1"/>
          </p:cNvGraphicFramePr>
          <p:nvPr/>
        </p:nvGraphicFramePr>
        <p:xfrm>
          <a:off x="1276350" y="3276600"/>
          <a:ext cx="7029450" cy="3260724"/>
        </p:xfrm>
        <a:graphic>
          <a:graphicData uri="http://schemas.openxmlformats.org/drawingml/2006/table">
            <a:tbl>
              <a:tblPr/>
              <a:tblGrid>
                <a:gridCol w="1445430"/>
                <a:gridCol w="1670959"/>
                <a:gridCol w="3913061"/>
              </a:tblGrid>
              <a:tr h="524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subunit</a:t>
                      </a:r>
                    </a:p>
                  </a:txBody>
                  <a:tcPr marL="91435" marR="91435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MW</a:t>
                      </a:r>
                    </a:p>
                  </a:txBody>
                  <a:tcPr marL="91435" marR="91435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fu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nction</a:t>
                      </a:r>
                    </a:p>
                  </a:txBody>
                  <a:tcPr marL="91435" marR="91435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9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  <a:sym typeface="Symbol" pitchFamily="18" charset="2"/>
                        </a:rPr>
                        <a:t>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中宋" pitchFamily="2" charset="-122"/>
                      </a:endParaRPr>
                    </a:p>
                  </a:txBody>
                  <a:tcPr marL="91435" marR="91435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36512</a:t>
                      </a:r>
                    </a:p>
                  </a:txBody>
                  <a:tcPr marL="91435" marR="91435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Determine the DNA to be transcribed</a:t>
                      </a:r>
                    </a:p>
                  </a:txBody>
                  <a:tcPr marL="91435" marR="91435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  <a:sym typeface="Symbol" pitchFamily="18" charset="2"/>
                        </a:rPr>
                        <a:t></a:t>
                      </a:r>
                    </a:p>
                  </a:txBody>
                  <a:tcPr marL="91435" marR="91435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150618</a:t>
                      </a:r>
                    </a:p>
                  </a:txBody>
                  <a:tcPr marL="91435" marR="91435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Catalyze polymerization</a:t>
                      </a:r>
                    </a:p>
                  </a:txBody>
                  <a:tcPr marL="91435" marR="91435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  <a:sym typeface="Symbol" pitchFamily="18" charset="2"/>
                        </a:rPr>
                        <a:t></a:t>
                      </a:r>
                    </a:p>
                  </a:txBody>
                  <a:tcPr marL="91435" marR="91435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155613</a:t>
                      </a:r>
                    </a:p>
                  </a:txBody>
                  <a:tcPr marL="91435" marR="91435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Bind &amp; open DNA template</a:t>
                      </a:r>
                    </a:p>
                  </a:txBody>
                  <a:tcPr marL="91435" marR="91435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1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  <a:sym typeface="Symbol" pitchFamily="18" charset="2"/>
                        </a:rPr>
                        <a:t></a:t>
                      </a:r>
                    </a:p>
                  </a:txBody>
                  <a:tcPr marL="91435" marR="91435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70263</a:t>
                      </a:r>
                    </a:p>
                  </a:txBody>
                  <a:tcPr marL="91435" marR="91435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Recognize the promoter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中宋" pitchFamily="2" charset="-122"/>
                        </a:rPr>
                        <a:t>for synthesis initiation</a:t>
                      </a:r>
                    </a:p>
                  </a:txBody>
                  <a:tcPr marL="91435" marR="91435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Cloud Callout 35"/>
          <p:cNvSpPr/>
          <p:nvPr/>
        </p:nvSpPr>
        <p:spPr>
          <a:xfrm>
            <a:off x="34925" y="3524865"/>
            <a:ext cx="1911862" cy="1428135"/>
          </a:xfrm>
          <a:prstGeom prst="cloudCallout">
            <a:avLst>
              <a:gd name="adj1" fmla="val 46245"/>
              <a:gd name="adj2" fmla="val 398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C00000"/>
                </a:solidFill>
              </a:rPr>
              <a:t>ریفامپین </a:t>
            </a:r>
            <a:r>
              <a:rPr lang="fa-IR" b="1" dirty="0">
                <a:solidFill>
                  <a:srgbClr val="C00000"/>
                </a:solidFill>
              </a:rPr>
              <a:t>داروی ضد سل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29217E-143F-4AE2-B274-186A8FF4EF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2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 eaLnBrk="1" hangingPunct="1"/>
            <a:r>
              <a:rPr lang="fa-IR" altLang="en-US" dirty="0" smtClean="0"/>
              <a:t>شناسایی محل شروع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838200"/>
          </a:xfrm>
          <a:ln>
            <a:solidFill>
              <a:schemeClr val="accent2"/>
            </a:solidFill>
          </a:ln>
        </p:spPr>
        <p:txBody>
          <a:bodyPr rtlCol="0">
            <a:normAutofit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sz="2400" b="1" dirty="0" smtClean="0">
                <a:solidFill>
                  <a:schemeClr val="accent3">
                    <a:lumMod val="50000"/>
                  </a:schemeClr>
                </a:solidFill>
              </a:rPr>
              <a:t>پروموتر یا پیشبر  توالی DNA است که RNA پل می تواند به آن متصل شود. پروموترجایگاه کلیدی برای کنترل رونویسی است.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6800" y="2133600"/>
            <a:ext cx="7346950" cy="1295400"/>
            <a:chOff x="895350" y="4568825"/>
            <a:chExt cx="7346950" cy="1908175"/>
          </a:xfrm>
        </p:grpSpPr>
        <p:graphicFrame>
          <p:nvGraphicFramePr>
            <p:cNvPr id="14342" name="Object 29"/>
            <p:cNvGraphicFramePr>
              <a:graphicFrameLocks noChangeAspect="1"/>
            </p:cNvGraphicFramePr>
            <p:nvPr/>
          </p:nvGraphicFramePr>
          <p:xfrm>
            <a:off x="895350" y="4568825"/>
            <a:ext cx="7346950" cy="186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05" name="CS ChemDraw Drawing" r:id="rId3" imgW="4457700" imgH="1135380" progId="ChemDraw.Document.6.0">
                    <p:embed/>
                  </p:oleObj>
                </mc:Choice>
                <mc:Fallback>
                  <p:oleObj name="CS ChemDraw Drawing" r:id="rId3" imgW="4457700" imgH="1135380" progId="ChemDraw.Document.6.0">
                    <p:embed/>
                    <p:pic>
                      <p:nvPicPr>
                        <p:cNvPr id="0" name="Picture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5350" y="4568825"/>
                          <a:ext cx="7346950" cy="1863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3" name="Object 30"/>
            <p:cNvGraphicFramePr>
              <a:graphicFrameLocks noChangeAspect="1"/>
            </p:cNvGraphicFramePr>
            <p:nvPr/>
          </p:nvGraphicFramePr>
          <p:xfrm>
            <a:off x="2843213" y="5684838"/>
            <a:ext cx="1625600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06" name="CS ChemDraw Drawing" r:id="rId5" imgW="718820" imgH="187960" progId="ChemDraw.Document.6.0">
                    <p:embed/>
                  </p:oleObj>
                </mc:Choice>
                <mc:Fallback>
                  <p:oleObj name="CS ChemDraw Drawing" r:id="rId5" imgW="718820" imgH="187960" progId="ChemDraw.Document.6.0">
                    <p:embed/>
                    <p:pic>
                      <p:nvPicPr>
                        <p:cNvPr id="0" name="Picture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213" y="5684838"/>
                          <a:ext cx="1625600" cy="42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4" name="Object 31"/>
            <p:cNvGraphicFramePr>
              <a:graphicFrameLocks noChangeAspect="1"/>
            </p:cNvGraphicFramePr>
            <p:nvPr/>
          </p:nvGraphicFramePr>
          <p:xfrm>
            <a:off x="2411413" y="5476875"/>
            <a:ext cx="2330450" cy="1000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07" name="CS ChemDraw Drawing" r:id="rId7" imgW="1460500" imgH="627380" progId="ChemDraw.Document.6.0">
                    <p:embed/>
                  </p:oleObj>
                </mc:Choice>
                <mc:Fallback>
                  <p:oleObj name="CS ChemDraw Drawing" r:id="rId7" imgW="1460500" imgH="627380" progId="ChemDraw.Document.6.0">
                    <p:embed/>
                    <p:pic>
                      <p:nvPicPr>
                        <p:cNvPr id="0" name="Picture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1413" y="5476875"/>
                          <a:ext cx="2330450" cy="1000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372799-D8D6-43D9-9599-C7C9C23BC9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09600" y="3886200"/>
            <a:ext cx="7924800" cy="2971800"/>
            <a:chOff x="685800" y="1619250"/>
            <a:chExt cx="7924800" cy="407035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7124980"/>
                </p:ext>
              </p:extLst>
            </p:nvPr>
          </p:nvGraphicFramePr>
          <p:xfrm>
            <a:off x="685800" y="1619250"/>
            <a:ext cx="79248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08" name="CS ChemDraw Drawing" r:id="rId9" imgW="4452620" imgH="556260" progId="ChemDraw.Document.6.0">
                    <p:embed/>
                  </p:oleObj>
                </mc:Choice>
                <mc:Fallback>
                  <p:oleObj name="CS ChemDraw Drawing" r:id="rId9" imgW="4452620" imgH="556260" progId="ChemDraw.Document.6.0">
                    <p:embed/>
                    <p:pic>
                      <p:nvPicPr>
                        <p:cNvPr id="0" name="Picture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1619250"/>
                          <a:ext cx="79248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6136570"/>
                </p:ext>
              </p:extLst>
            </p:nvPr>
          </p:nvGraphicFramePr>
          <p:xfrm>
            <a:off x="6251575" y="2724150"/>
            <a:ext cx="2208213" cy="681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09" name="CS ChemDraw Drawing" r:id="rId11" imgW="1683617" imgH="515783" progId="ChemDraw.Document.6.0">
                    <p:embed/>
                  </p:oleObj>
                </mc:Choice>
                <mc:Fallback>
                  <p:oleObj name="CS ChemDraw Drawing" r:id="rId11" imgW="1683617" imgH="515783" progId="ChemDraw.Document.6.0">
                    <p:embed/>
                    <p:pic>
                      <p:nvPicPr>
                        <p:cNvPr id="0" name="Picture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1575" y="2724150"/>
                          <a:ext cx="2208213" cy="681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358927"/>
                </p:ext>
              </p:extLst>
            </p:nvPr>
          </p:nvGraphicFramePr>
          <p:xfrm>
            <a:off x="4427538" y="2636838"/>
            <a:ext cx="2116137" cy="3052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10" name="CS ChemDraw Drawing" r:id="rId13" imgW="2052320" imgH="2959100" progId="ChemDraw.Document.6.0">
                    <p:embed/>
                  </p:oleObj>
                </mc:Choice>
                <mc:Fallback>
                  <p:oleObj name="CS ChemDraw Drawing" r:id="rId13" imgW="2052320" imgH="2959100" progId="ChemDraw.Document.6.0">
                    <p:embed/>
                    <p:pic>
                      <p:nvPicPr>
                        <p:cNvPr id="0" name="Picture 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7538" y="2636838"/>
                          <a:ext cx="2116137" cy="3052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1925269"/>
                </p:ext>
              </p:extLst>
            </p:nvPr>
          </p:nvGraphicFramePr>
          <p:xfrm>
            <a:off x="2273300" y="2438400"/>
            <a:ext cx="2082800" cy="1957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11" name="CS ChemDraw Drawing" r:id="rId15" imgW="2047240" imgH="1922780" progId="ChemDraw.Document.6.0">
                    <p:embed/>
                  </p:oleObj>
                </mc:Choice>
                <mc:Fallback>
                  <p:oleObj name="CS ChemDraw Drawing" r:id="rId15" imgW="2047240" imgH="1922780" progId="ChemDraw.Document.6.0">
                    <p:embed/>
                    <p:pic>
                      <p:nvPicPr>
                        <p:cNvPr id="0" name="Picture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3300" y="2438400"/>
                          <a:ext cx="2082800" cy="1957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3073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2651</TotalTime>
  <Words>1390</Words>
  <Application>Microsoft Office PowerPoint</Application>
  <PresentationFormat>On-screen Show (4:3)</PresentationFormat>
  <Paragraphs>256</Paragraphs>
  <Slides>52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Contemporary Portrait</vt:lpstr>
      <vt:lpstr>CS ChemDraw Drawing</vt:lpstr>
      <vt:lpstr>Image</vt:lpstr>
      <vt:lpstr>بیوسنتز پروتئین ها :  از رونویسی تا ترجمه</vt:lpstr>
      <vt:lpstr>PowerPoint Presentation</vt:lpstr>
      <vt:lpstr>رونویسی یا نسخه برداری  DNA    DNA Transcription </vt:lpstr>
      <vt:lpstr>ویژگی های الگو ( Template)</vt:lpstr>
      <vt:lpstr>نسخه برداری بی تقارن</vt:lpstr>
      <vt:lpstr>PowerPoint Presentation</vt:lpstr>
      <vt:lpstr>نسخه برداری درپروکاریوت ها</vt:lpstr>
      <vt:lpstr>PowerPoint Presentation</vt:lpstr>
      <vt:lpstr>شناسایی محل شروع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Elongation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- rRNA</vt:lpstr>
      <vt:lpstr>نسخه برداری معکوس:  reverse transcription</vt:lpstr>
      <vt:lpstr>ترجمه ( Translation )</vt:lpstr>
      <vt:lpstr>Transcription and Translation</vt:lpstr>
      <vt:lpstr>چه اندامک ها و ملکولهایی در ترجمه نیازند؟</vt:lpstr>
      <vt:lpstr>mRNA</vt:lpstr>
      <vt:lpstr>The roles of RNA in protein synthesis</vt:lpstr>
      <vt:lpstr>PowerPoint Presentation</vt:lpstr>
      <vt:lpstr>tRNA structure</vt:lpstr>
      <vt:lpstr>The aminoacyl-tRNA synthetase reactions</vt:lpstr>
      <vt:lpstr>Ribosome structure in prokaryotes &amp; eukaryotes</vt:lpstr>
      <vt:lpstr>Ribosome</vt:lpstr>
      <vt:lpstr>استراحت دوم !</vt:lpstr>
      <vt:lpstr> مراحل ترجمه</vt:lpstr>
      <vt:lpstr>Translation initiation - where to start?</vt:lpstr>
      <vt:lpstr>کمپلکس شروع در پروکاریوت ها</vt:lpstr>
      <vt:lpstr>The start codon is recognized by methionyl-tRNAiMet</vt:lpstr>
      <vt:lpstr>Initiation of bacterial protein synthesis</vt:lpstr>
      <vt:lpstr>PowerPoint Presentation</vt:lpstr>
      <vt:lpstr>Elongation</vt:lpstr>
      <vt:lpstr>PowerPoint Presentation</vt:lpstr>
      <vt:lpstr>PowerPoint Presentation</vt:lpstr>
      <vt:lpstr>PowerPoint Presentation</vt:lpstr>
      <vt:lpstr>Ribosome recycling</vt:lpstr>
      <vt:lpstr>مکانیسم اثر آنتی بیوتیک ها در درمان عفونت های باکتریایی</vt:lpstr>
      <vt:lpstr>خسته نباشید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دکتر سلامی جلسه رونویسی ترجمه</dc:title>
  <dc:creator>Educational Technologies</dc:creator>
  <cp:lastModifiedBy>IT</cp:lastModifiedBy>
  <cp:revision>123</cp:revision>
  <cp:lastPrinted>2002-02-26T07:12:12Z</cp:lastPrinted>
  <dcterms:created xsi:type="dcterms:W3CDTF">2000-06-15T14:39:33Z</dcterms:created>
  <dcterms:modified xsi:type="dcterms:W3CDTF">2015-06-09T05:42:00Z</dcterms:modified>
</cp:coreProperties>
</file>