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1" r:id="rId2"/>
    <p:sldId id="513" r:id="rId3"/>
    <p:sldId id="668" r:id="rId4"/>
    <p:sldId id="838" r:id="rId5"/>
    <p:sldId id="851" r:id="rId6"/>
    <p:sldId id="852" r:id="rId7"/>
    <p:sldId id="853" r:id="rId8"/>
    <p:sldId id="854" r:id="rId9"/>
    <p:sldId id="867" r:id="rId10"/>
    <p:sldId id="855" r:id="rId11"/>
    <p:sldId id="856" r:id="rId12"/>
    <p:sldId id="857" r:id="rId13"/>
    <p:sldId id="858" r:id="rId14"/>
    <p:sldId id="859" r:id="rId15"/>
    <p:sldId id="860" r:id="rId16"/>
    <p:sldId id="861" r:id="rId17"/>
    <p:sldId id="868" r:id="rId18"/>
    <p:sldId id="866" r:id="rId19"/>
    <p:sldId id="862" r:id="rId20"/>
    <p:sldId id="863" r:id="rId21"/>
    <p:sldId id="864" r:id="rId22"/>
    <p:sldId id="871" r:id="rId23"/>
    <p:sldId id="869" r:id="rId24"/>
    <p:sldId id="873" r:id="rId25"/>
    <p:sldId id="874" r:id="rId26"/>
    <p:sldId id="875" r:id="rId27"/>
    <p:sldId id="876" r:id="rId28"/>
    <p:sldId id="877" r:id="rId29"/>
    <p:sldId id="878" r:id="rId30"/>
    <p:sldId id="879" r:id="rId31"/>
    <p:sldId id="843" r:id="rId32"/>
    <p:sldId id="844" r:id="rId33"/>
    <p:sldId id="880" r:id="rId34"/>
    <p:sldId id="845" r:id="rId35"/>
    <p:sldId id="882" r:id="rId36"/>
    <p:sldId id="822" r:id="rId37"/>
    <p:sldId id="82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EE84E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75" d="100"/>
          <a:sy n="75" d="100"/>
        </p:scale>
        <p:origin x="37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AB17C-AAED-447F-98F1-83DF9B78E453}" type="datetimeFigureOut">
              <a:rPr lang="en-US" smtClean="0"/>
              <a:pPr/>
              <a:t>12/6/2015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ECEC3-E71A-4140-9682-CEC8DDFDF5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068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ECEC3-E71A-4140-9682-CEC8DDFDF55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597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ORK\WORK BAHMAN\Eghtedare\power\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670808"/>
            <a:ext cx="8258175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348880"/>
            <a:ext cx="6912768" cy="20162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6773-9596-4874-ABF6-86F0446AE1C9}" type="datetimeFigureOut">
              <a:rPr lang="en-US" smtClean="0"/>
              <a:pPr/>
              <a:t>12/6/2015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7D04-9FFF-4938-941C-FD8367FB21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1" name="Picture 3" descr="D:\WORK\WORK BAHMAN\Eghtedare\power\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413881"/>
            <a:ext cx="3077341" cy="344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Acer\Desktop\Noorang 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185827"/>
            <a:ext cx="751926" cy="195501"/>
          </a:xfrm>
          <a:prstGeom prst="rect">
            <a:avLst/>
          </a:prstGeom>
          <a:noFill/>
          <a:effectLst>
            <a:glow rad="1270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019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../../media/&#1705;&#1604;&#1740;&#1662;%20&#1607;&#1575;&#1740;%20&#1605;&#1606;&#1578;&#1582;&#1576;%20&#1575;&#1585;&#1583;&#1608;&#1740;%20&#1591;&#1604;&#1740;&#1593;&#1607;%20&#1581;&#1705;&#1605;&#1578;/&#1705;&#1604;&#1740;&#1662;%20&#1607;&#1575;&#1740;%20&#1606;&#1607;&#1575;&#1740;&#1740;/03.MP4" TargetMode="External"/><Relationship Id="rId2" Type="http://schemas.openxmlformats.org/officeDocument/2006/relationships/hyperlink" Target="../../media/&#1705;&#1604;&#1740;&#1662;%20&#1607;&#1575;&#1740;%20&#1605;&#1606;&#1578;&#1582;&#1576;%20&#1575;&#1585;&#1583;&#1608;&#1740;%20&#1591;&#1604;&#1740;&#1593;&#1607;%20&#1581;&#1705;&#1605;&#1578;/&#1705;&#1604;&#1740;&#1662;%20&#1607;&#1575;&#1740;%20&#1606;&#1607;&#1575;&#1740;&#1740;/04.flv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ile:///E:\&#1605;&#1584;&#1575;&#1705;&#1585;&#1575;&#1578;%20&#1608;%20&#1578;&#1581;&#1585;&#1740;&#1605;%20&#1607;&#1575;\media-Nucleare\&#1607;&#1587;&#1578;&#1607;%20&#1575;&#1740;%20&#1576;&#1607;&#1575;&#1606;&#1607;%20&#1575;&#1587;&#1578;-%20&#1581;&#1590;&#1585;&#1578;%20&#1570;&#1602;&#1575;.mp4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../../media/&#1705;&#1604;&#1740;&#1662;%20&#1607;&#1575;&#1740;%20&#1605;&#1606;&#1578;&#1582;&#1576;%20&#1575;&#1585;&#1583;&#1608;&#1740;%20&#1591;&#1604;&#1740;&#1593;&#1607;%20&#1581;&#1705;&#1605;&#1578;/&#1705;&#1604;&#1740;&#1662;%20&#1607;&#1575;&#1740;%20&#1606;&#1607;&#1575;&#1740;&#1740;/06.mpg" TargetMode="External"/><Relationship Id="rId2" Type="http://schemas.openxmlformats.org/officeDocument/2006/relationships/hyperlink" Target="../../media/&#1705;&#1604;&#1740;&#1662;%20&#1607;&#1575;&#1740;%20&#1605;&#1606;&#1578;&#1582;&#1576;%20&#1575;&#1585;&#1583;&#1608;&#1740;%20&#1591;&#1604;&#1740;&#1593;&#1607;%20&#1581;&#1705;&#1605;&#1578;/&#1705;&#1604;&#1740;&#1662;%20&#1607;&#1575;&#1740;%20&#1606;&#1607;&#1575;&#1740;&#1740;/05.mp4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farsi.khamenei.ir/speech-content?id=25365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ee.ir/" TargetMode="External"/><Relationship Id="rId2" Type="http://schemas.openxmlformats.org/officeDocument/2006/relationships/hyperlink" Target="mailto:Dr.h.abdolmaleki@gmail.com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sli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5E4CA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2555875" y="1695450"/>
          <a:ext cx="4040188" cy="366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lip" r:id="rId4" imgW="5628571" imgH="4780952" progId="">
                  <p:embed/>
                </p:oleObj>
              </mc:Choice>
              <mc:Fallback>
                <p:oleObj name="Clip" r:id="rId4" imgW="5628571" imgH="478095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695450"/>
                        <a:ext cx="4040188" cy="366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610600" cy="54864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62600" y="1295400"/>
            <a:ext cx="3124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خصومت های اقتصادی خارجی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51" name="Straight Arrow Connector 50"/>
          <p:cNvCxnSpPr>
            <a:stCxn id="69" idx="0"/>
            <a:endCxn id="26" idx="2"/>
          </p:cNvCxnSpPr>
          <p:nvPr/>
        </p:nvCxnSpPr>
        <p:spPr>
          <a:xfrm flipH="1" flipV="1">
            <a:off x="7124700" y="2057400"/>
            <a:ext cx="38100" cy="1066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6" idx="1"/>
            <a:endCxn id="45" idx="3"/>
          </p:cNvCxnSpPr>
          <p:nvPr/>
        </p:nvCxnSpPr>
        <p:spPr>
          <a:xfrm flipH="1" flipV="1">
            <a:off x="4876800" y="1562100"/>
            <a:ext cx="685800" cy="1143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5715000" y="3124200"/>
            <a:ext cx="2895600" cy="1295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انواع خصومت های اقتصادی معاصر</a:t>
            </a:r>
          </a:p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(1388 به بعد)</a:t>
            </a:r>
            <a:endParaRPr lang="en-US" sz="24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562600" y="5562600"/>
            <a:ext cx="3200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خصومت های اقتصادی داخلی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39" name="Straight Arrow Connector 38"/>
          <p:cNvCxnSpPr>
            <a:stCxn id="69" idx="2"/>
            <a:endCxn id="35" idx="0"/>
          </p:cNvCxnSpPr>
          <p:nvPr/>
        </p:nvCxnSpPr>
        <p:spPr>
          <a:xfrm>
            <a:off x="7162800" y="4419600"/>
            <a:ext cx="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57200" y="1295400"/>
            <a:ext cx="441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طراحی و اجرا در خارج از کشور (تحریم و ...)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" y="2133600"/>
            <a:ext cx="42672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تحریم بنزین؛</a:t>
            </a:r>
          </a:p>
          <a:p>
            <a:pPr algn="r" rtl="1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تحریم بانکی؛</a:t>
            </a:r>
          </a:p>
          <a:p>
            <a:pPr algn="r" rtl="1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تحریم نفتی؛</a:t>
            </a:r>
          </a:p>
          <a:p>
            <a:pPr algn="r" rtl="1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تحریم کالایی (دارویی- تجهیزات و ...)؛</a:t>
            </a:r>
          </a:p>
          <a:p>
            <a:pPr algn="r" rtl="1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تحریم تکنولوژی؛</a:t>
            </a:r>
          </a:p>
          <a:p>
            <a:pPr algn="r" rtl="1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تحریم حمل و نقل (بیمه و کشتیرانی و ...)؛</a:t>
            </a:r>
            <a:endParaRPr lang="en-US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17" name="Straight Arrow Connector 16"/>
          <p:cNvCxnSpPr>
            <a:stCxn id="45" idx="2"/>
            <a:endCxn id="16" idx="0"/>
          </p:cNvCxnSpPr>
          <p:nvPr/>
        </p:nvCxnSpPr>
        <p:spPr>
          <a:xfrm>
            <a:off x="2667000" y="1828800"/>
            <a:ext cx="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33400" y="4114800"/>
            <a:ext cx="1600200" cy="76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اهداف عملیاتی تحریم ها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295400" y="3810000"/>
            <a:ext cx="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9" idx="3"/>
            <a:endCxn id="34" idx="1"/>
          </p:cNvCxnSpPr>
          <p:nvPr/>
        </p:nvCxnSpPr>
        <p:spPr>
          <a:xfrm>
            <a:off x="2133600" y="4495800"/>
            <a:ext cx="381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514600" y="3886200"/>
            <a:ext cx="3048000" cy="1219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200" b="1" dirty="0" smtClean="0">
                <a:solidFill>
                  <a:schemeClr val="tx1"/>
                </a:solidFill>
                <a:cs typeface="B Zar" pitchFamily="2" charset="-78"/>
              </a:rPr>
              <a:t>- تورم شدید</a:t>
            </a:r>
          </a:p>
          <a:p>
            <a:pPr algn="r"/>
            <a:r>
              <a:rPr lang="fa-IR" sz="2200" b="1" dirty="0" smtClean="0">
                <a:solidFill>
                  <a:schemeClr val="tx1"/>
                </a:solidFill>
                <a:cs typeface="B Zar" pitchFamily="2" charset="-78"/>
              </a:rPr>
              <a:t>- بیکاری شدید</a:t>
            </a:r>
          </a:p>
          <a:p>
            <a:pPr algn="r"/>
            <a:r>
              <a:rPr lang="fa-IR" sz="2200" b="1" dirty="0" smtClean="0">
                <a:solidFill>
                  <a:schemeClr val="tx1"/>
                </a:solidFill>
                <a:cs typeface="B Zar" pitchFamily="2" charset="-78"/>
              </a:rPr>
              <a:t>- کمبود کالا (قحطی)</a:t>
            </a:r>
            <a:endParaRPr lang="en-US" sz="22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2590800" y="4038600"/>
            <a:ext cx="1371600" cy="152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ight Arrow 37"/>
          <p:cNvSpPr/>
          <p:nvPr/>
        </p:nvSpPr>
        <p:spPr>
          <a:xfrm>
            <a:off x="2590800" y="4419600"/>
            <a:ext cx="1143000" cy="152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ight Arrow 39"/>
          <p:cNvSpPr/>
          <p:nvPr/>
        </p:nvSpPr>
        <p:spPr>
          <a:xfrm>
            <a:off x="2590800" y="4724400"/>
            <a:ext cx="609600" cy="152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33400" y="5486400"/>
            <a:ext cx="1600200" cy="914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200" b="1" dirty="0" smtClean="0">
                <a:solidFill>
                  <a:schemeClr val="tx1"/>
                </a:solidFill>
                <a:cs typeface="B Zar" pitchFamily="2" charset="-78"/>
              </a:rPr>
              <a:t>اهداف نهایی تحریم ها</a:t>
            </a:r>
            <a:endParaRPr lang="en-US" sz="22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23" name="Straight Arrow Connector 22"/>
          <p:cNvCxnSpPr>
            <a:stCxn id="29" idx="2"/>
            <a:endCxn id="22" idx="0"/>
          </p:cNvCxnSpPr>
          <p:nvPr/>
        </p:nvCxnSpPr>
        <p:spPr>
          <a:xfrm>
            <a:off x="1333500" y="4876800"/>
            <a:ext cx="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2" idx="3"/>
          </p:cNvCxnSpPr>
          <p:nvPr/>
        </p:nvCxnSpPr>
        <p:spPr>
          <a:xfrm>
            <a:off x="2133600" y="5943600"/>
            <a:ext cx="304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438400" y="5410200"/>
            <a:ext cx="3048000" cy="99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- تغییر رفتار نظام (کوتاه مدت)</a:t>
            </a:r>
          </a:p>
          <a:p>
            <a:pPr algn="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- تغییر ساختار نظام (میان مدت)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57200" y="228600"/>
            <a:ext cx="8305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مرحله اول: </a:t>
            </a:r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دشمن شناسی (نقشه خصومت های اقتصادی)</a:t>
            </a:r>
            <a:endParaRPr lang="en-US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3800" name="AutoShape 8" descr="data:image/jpeg;base64,/9j/4AAQSkZJRgABAQAAAQABAAD/2wCEAAkGBxQSEhQUExQVFRUUFBcWFBQUGBQXFxQVFRQWFxUWFxQYHSggGBolHBQVITEhJSkrLi4uFx8zODMsNygtLisBCgoKDg0OFxAQGSsaHBwrLCwsLCw3LCwsLCwsLCwsLCwsLCwtKywrLDcrLCssKywsLCwsLCwrKyssLCwrOCwrLP/AABEIAKAAoAMBIgACEQEDEQH/xAAcAAABBQEBAQAAAAAAAAAAAAAFAQIDBAYABwj/xAA/EAABAwEEBwQHBgUFAQAAAAABAAIDEQQSITEFBhNBUWGRInGBoRQjMlKxwdEHQkNT4fAVFjNygiRikqLxY//EABgBAAMBAQAAAAAAAAAAAAAAAAABAgME/8QAKBEAAgIBAwIGAgMAAAAAAAAAAAECEQMSIVETMRRBYZHh8ASBInGh/9oADAMBAAIRAxEAPwDzAhIE4ppXOdAhXLlwQI4JClXFACJCnJpQDOCddTQrMFne/wBkV5nAKqJsrlqaiJ0RMdwHiqrrG8GhaT3Y/BILIU0qRzUwhBRwXJUgQI4pCuK5ACOKbVSXaovZNWZZYWyxFr7znM2YqHXmBpcMcCaPblxWqxtqyHKgcmlPokosDUYuTrq4tTENC5ycGri1AxpRjQWj2yAlwqMh80HurX6BYBG0VHFS2NLcr2vV6PAgkY4jkickAjY0NoKigIG4eOCrWm04g0rXdy3JlrJmAG4d3lxTVkS7jrSQAKElBrY6u8+f0V22wloGQG4YefDxVJoND2sOQqSf7imSwbM43hT6pbRZy3HdxV+xWIudV1ac6KxbaULN+7kmJNoAJFI9qZRBoNK5KQkQIc2Simjt8jRRr3NGODXOAxpXAHfQdBwVdIrU5LzJcUEm2R53FPZo555Ig3SDDvTXW9vNSoi1kMei/ePRNdozE9rBLJpIf+qCa3vuFzRgDSuYqjSLUytNFdNFGoxMXGpUilmqdiIk6yua4U3Fp7xghy18coMYc7CgGKllJWW9HaMdNCXMu3yaUdw71JYtWJK0kfT+3hwRPU3tMcB900w6rQuhpn8lDk7NoQTVmfl0BEBkTQb6qg6wsGAAwWltENRx6D4BBrdHcYajEqbZTjFGZ0gLgLhvKBSOJdeOdD5Ilpm0fD5oTES9zWClXccgKUqTuC3j2OOa3K8zqknimKa1RhriA4OG4jeoUFDSkolXIAauSkJECDerNhbJFaWEdtsd5h4FpNVmdo47ytpoQbDSLmHJz3M8HV+oWet9m2csjD915HmVonSM9Img9HibaA1q1hc3vGaMautv2O1Rbxdkb4Vqo9UpA21Mrk6rT4hXtW2bO2SwnJ19nXJK7BqjMRqUJHxXXOb7pI6JwUs1XYatDBbaQ5VN3LuWfCt2OYA0d7KllJmo0Va5Yoi2L2r5LuZNQMe4K3o7WGdzgJWirj2TXCorgrGgNm4OeK+tAqBiLzLwLgd1a+Su2PR0e1bhUg3t2FOXio2NIJ1sAtJaemFQzAjhv8UMZpCVwq+9iN6MljNtI32auJFcc/gFJJs4wakVIpTH5hG1DaldmYtZvtoBU8RkD3/IKho6zkva0Nq5zqeAzrwH0Ry32q+QQKAYfoquj7WyAve7O4Q0canH4Kk9jNreyjp4t2tG5NAA8zXzQ5PnlL3Fzs3Gp7ymFNEsRIuSpiESFKU4ODRePgE0rJbo0WtZuWqOYZPa147xSqh1zipab4yla148RipdO+ssVll3srGfKiXWMX7JZJRuDoz4EUTJQDsktx7HD7rgehWg047Y29koyfcf1pVZgrRaym/Z7LNvoWHvFKJIcirrVZ7lrkpk43h/kKoajmtvbZZpvfjunvas6XlOmwUkiQFRyycEwpWRF2QTUORObZ6Hq+NnFjk67I3uc0EjqPNWNG6SfEJHgAkmh4howz4ZoIzWEMhjj2ZJa1oLiaUpnQDPyVgQBzTI15beIoWnKm4rJxpnRjnaorOtrpJMWAdut7fTgPJTWlxcMTWiqytdU+tAHIYnx3KW/RmJqa5/ok0XbKttcKgDIKkyEPcQcrpqrUralHdXNAmV1DgN5+AVxRjNnn4BBLTmCR0TyjOutjENqcwGtGtOVM6oTHQhW42ZKfJGuUpg4KJzSM1FF2jmtqQOvdvSxRbV9Bl8kwmgwzOAVqxsIIa3EnMcVpVIybthnRPrbBaI98ZDx51UmjfXaOnZvie147jWqraiTDaPjOUsbm+NKj4qxqT/AFZoD+JG9viK0+CkZmmnBaSzDa6OlbvhkDh3FZ2l0kcCQtFqe6+Z4j+JEeoxS8y32Bts0hessEW9r3mvIgYIY0VwTa7uB+as2JvtHgPitF2MmTRWMZux5KxllguGQ7kgTAZIjuo7HPnMTcQ9jnFpyqzEdxxQZwWo+ylldIt5RSH4KXuhxdOy3b4WRO9ZHdJyvUxpnTig0toa91ARya3Feia7vBeIGNa7sh8l6hDL3sNANcTQkncAOKEWDYPla2RjYiAAwtNQTweaCinp+Zq8oM0XoQuNXDDf9Bx716Bq9onCtKA4AcArFj0A+ovig4BFtKyCCzTSUwZG4+SKIbs+edfLQJbdaHNxaH3W9zAGnzBQONWXuJJLsS4knvJqT1TWxY18loiBzVIeCQJCUMCxo+zRX6yB1N1DgDzG8LZWOGNo9WGgHeN/isMJFJBpZ8LhdxH3mnIj5HmsM2Jy3TNcc1F7g7Qdq2crHcHD9UdEno+kQ7cXh3g5GIdUI7Ta6MeGRjE3czwA+qg1/wBFbOVpYalraHwyVuS3FoaAWtFl2VrlaMr1R3HFLqxaNnaozxddPccFf11bf9HmH4kQqebcCgDCQQ4bjVJjXYm0/ZtnaJWcHmncUtiHYJ4lS602jaWlzhvDepaKpKXQBuHxWiMhb2A7gnMTHJ7UwHFbn7HrL/qZp3ezFFd73PoQB5dViCF7B9kNk2NgknNDtpLzQdxZVoPz8EVYDNOaO2dovDtySP8AWHdU038GgeKEar6Bdapnl2TTTHEVNcTyAGS0ukLxqWk1z7zmfl1RHUGAs2g4tYehdRatUiU7YXs7DZIwHOL2CgaD7QHfvHJA/tO0u1mjnlhB21Gg8iRX981p7cy85jeZcfBeZfbdagBBC3AdpxA5U3dFgWeSBcD5Lkj8cOPw3qhDshz+v7HRV2vVqXJUA7FCAstO/cPiqkhrirD8AB4qs5AHoNgtTIH9gVLg2hEt4mpYCa3cB2vLfuSXScctwvaw7RrnFwmqDdbE6603BV3rSCOLVV0rNPHEZGWuRxFwOjJbeZf2pN7IkARjGgxJVxkcpjY426QAta4isdQKVmzyIrGGnfXHJYeGyenv8G/WiNZY22qOKIREBjnNDXSEOa8wtlIqGGrcQPNVoNDWXZzuIpsCBjLhQucBedcwPZy+CvXJAC11vLXN9p5LXNDTtLry0Ct2kYOZre3bxtkmtDhMXWqVjopbjYi5hc8UJJvZYAAmlajKuCT/AB8z4+/oXVxodZNDWaR+MTxR0QPrg67tHEEEBtK1bhQ4g1wViPRlldZxM4Oa5zrjWbSoc807IfdoT3V4K46yvqR/EZG3facSwjG/dwHs+xxNa5iiyM2sFra4tM0rS0kEEgkUNKEgUwpuwR4bNLs17/AdXGvILmx2Y3KNNCWtcdr7LiBeZQMxeCaUUrtGxNIa5t2pcL5mNxtyTZ1ebmAJ8yBzQEax2r8+TqE7+Y7VT+vJ1VeGzcr3+BLJj4NDBo6zu9IwxgjL6CWpdRgfldqBjn9Ud0ZrcYbK2BjWhsTaxtvhxkoZbxDrvapcBP8AcsHDp+1Or/qJOo4qRmnbWXEC0Pwpiab0dDN6e/wPXDg3H82uLmtIZRxaLzX3myXnhvqiG9qhcK8MEQ1Z1vmcIjG2ICet6j75ZcYHUwbn2+WS84/j1roCZ3ccaYeHHFK7Ttr/ADnYDjwQ8Odrv/vwJSx8Hos/2jTtkN5kTe2GBznXQW3pxXFv/wAP+x4Y53WPS0dskc+0AVY0+zJduVEt1jwW9l5MI4+1yxyx1ntI/FfhzSzax2kU9dIDyP75JdDL9fwPVAvvs1nAcbtLklxwM2IAv4kBta9jAc1oLDqhC+/eDm3XFguvLu8kFopuWN/mK1fnydQuGsNp/Pk6hTP8fPWzr7/Q1PHwXtZtXJbMC4duP3wMv7hu78llLPiQOKOu1gtP58nUfRUrKwOOLg3fW6M+i1xrJFVPcWhTlUCC1S8FVC0o0LXZesxlbtD6qrYoLxaZpHA5YZUwG9Eo9SpHUuud2pLgvQgDBzQTeDyK0deAGYaTVaU+DNxrZspsbYTQG+0VZW6Ob7+JB/2KI2OxEYulvXASaffuvw9n3rmGXAocLPJ+W/wBPwXFjhmx/wDxcuz+PJjT4K8dkA4J3ow5KQvpnUd4ouE7eI6p3HkNL4I/ReQSmz8lO2ZvFPvNU2uQS9CmYSlMfLzVsgJNmErQ0mUzCOB6j6JuyHB3krwgXGzngVDkuSqZRuc3Dw/VKGn3ndD9VfFldwK70R3B3Qpa1yVpfBQEfPyKildUop6OeaaLHXcpc1yNQb8gcBUJ4CIt0cfdTho53ulS8i5LWJg66lZUZYIn/DzwPRKLAefRZvKjaGNrcrQ6QlGzY6R2zjkEjW0a646vac0OBpmcMq7ldfpTaVdLPOXgSNbQR/05GtaWijABW60bsPd313Q80hgU9Uropit05KK9nyA+AXDTzuCouYeJ6lc2vErHShamXBp0/wC7qn/x79lUGtPH4LqHlzqAlpQ9Ui+NMMObWHva1KNIxHONnQBDCTwHRJTkOn6o0IOowr6XAfw2/vuT2vs5+5TxKCkD3B1p8krWD3SP8v0Q4D6noGxFZzleHc4pRZYvfeP8gfiEGEY59QlMY95w8/mlofIalwGPQ27pJOjSPJJ6Gd03Vh+qEtZwef8Ailoff61RofI9S4DHor90rfEEfVJ6PL7zD4n5hCWyPGUg6kfNPE0nEFLSx6kE9hNndae4hKRKM4z4EIcLXKNykbpOQfdKTi+B6kXvSJBnHIO698kx+kDTHaDvvD4qBumnDMEeBUrdYT+6/NKnwGpcjRbmn7x6g/Jd6QPeA/x/VSjTTXZgHvDSnOt0JzjZ0p8EX6D/A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" name="Group 35"/>
          <p:cNvGrpSpPr/>
          <p:nvPr/>
        </p:nvGrpSpPr>
        <p:grpSpPr>
          <a:xfrm>
            <a:off x="0" y="0"/>
            <a:ext cx="6248400" cy="3810000"/>
            <a:chOff x="76200" y="0"/>
            <a:chExt cx="6248400" cy="3810000"/>
          </a:xfrm>
        </p:grpSpPr>
        <p:sp>
          <p:nvSpPr>
            <p:cNvPr id="28" name="Rectangle 27"/>
            <p:cNvSpPr/>
            <p:nvPr/>
          </p:nvSpPr>
          <p:spPr>
            <a:xfrm>
              <a:off x="76200" y="0"/>
              <a:ext cx="6248400" cy="381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fa-IR" sz="3000" dirty="0" smtClean="0">
                <a:solidFill>
                  <a:schemeClr val="tx1"/>
                </a:solidFill>
                <a:cs typeface="B Baran" pitchFamily="2" charset="-78"/>
              </a:endParaRPr>
            </a:p>
            <a:p>
              <a:pPr algn="ctr" rtl="1"/>
              <a:endParaRPr lang="fa-IR" sz="3000" dirty="0" smtClean="0">
                <a:solidFill>
                  <a:schemeClr val="tx1"/>
                </a:solidFill>
                <a:cs typeface="B Baran" pitchFamily="2" charset="-78"/>
              </a:endParaRPr>
            </a:p>
            <a:p>
              <a:pPr algn="ctr" rtl="1"/>
              <a:endParaRPr lang="fa-IR" sz="3000" dirty="0" smtClean="0">
                <a:solidFill>
                  <a:schemeClr val="tx1"/>
                </a:solidFill>
                <a:cs typeface="B Baran" pitchFamily="2" charset="-78"/>
              </a:endParaRPr>
            </a:p>
            <a:p>
              <a:pPr algn="r" rtl="1"/>
              <a:r>
                <a:rPr lang="fa-IR" sz="3000" dirty="0" smtClean="0">
                  <a:solidFill>
                    <a:schemeClr val="tx1"/>
                  </a:solidFill>
                  <a:cs typeface="B Baran" pitchFamily="2" charset="-78"/>
                </a:rPr>
                <a:t>                         </a:t>
              </a:r>
            </a:p>
            <a:p>
              <a:pPr algn="r" rtl="1"/>
              <a:r>
                <a:rPr lang="fa-IR" sz="3000" dirty="0" smtClean="0">
                  <a:solidFill>
                    <a:schemeClr val="tx1"/>
                  </a:solidFill>
                  <a:cs typeface="B Baran" pitchFamily="2" charset="-78"/>
                </a:rPr>
                <a:t>سناتور ملعون آمریکایی، </a:t>
              </a:r>
              <a:r>
                <a:rPr lang="fa-IR" sz="3000" b="1" dirty="0" smtClean="0">
                  <a:solidFill>
                    <a:schemeClr val="tx1"/>
                  </a:solidFill>
                  <a:cs typeface="B Baran" pitchFamily="2" charset="-78"/>
                </a:rPr>
                <a:t>مارک استیون کرک</a:t>
              </a:r>
              <a:r>
                <a:rPr lang="fa-IR" sz="3000" dirty="0" smtClean="0">
                  <a:solidFill>
                    <a:schemeClr val="tx1"/>
                  </a:solidFill>
                  <a:cs typeface="B Baran" pitchFamily="2" charset="-78"/>
                </a:rPr>
                <a:t>، از طراحان اصلی تحریم ها:</a:t>
              </a:r>
            </a:p>
            <a:p>
              <a:pPr algn="r" rtl="1"/>
              <a:endParaRPr lang="fa-IR" sz="1500" dirty="0" smtClean="0">
                <a:solidFill>
                  <a:schemeClr val="tx1"/>
                </a:solidFill>
                <a:cs typeface="B Baran" pitchFamily="2" charset="-78"/>
              </a:endParaRPr>
            </a:p>
            <a:p>
              <a:pPr rtl="1"/>
              <a:r>
                <a:rPr lang="fa-IR" sz="3000" b="1" dirty="0" smtClean="0">
                  <a:solidFill>
                    <a:schemeClr val="tx1"/>
                  </a:solidFill>
                  <a:cs typeface="B Baran" pitchFamily="2" charset="-78"/>
                </a:rPr>
                <a:t>باید غذا را از دهان مردم ایران بگیریم (اکتبر 2011)</a:t>
              </a:r>
            </a:p>
          </p:txBody>
        </p:sp>
        <p:pic>
          <p:nvPicPr>
            <p:cNvPr id="33804" name="Picture 12" descr="http://images.c-spanvideo.org/Files/d9b/20140403205339002_hd.jpg/Thumbs/height.200.no_border.width.20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43400" y="76200"/>
              <a:ext cx="1905000" cy="1905000"/>
            </a:xfrm>
            <a:prstGeom prst="rect">
              <a:avLst/>
            </a:prstGeom>
            <a:noFill/>
          </p:spPr>
        </p:pic>
      </p:grpSp>
      <p:sp>
        <p:nvSpPr>
          <p:cNvPr id="41" name="Oval 40"/>
          <p:cNvSpPr/>
          <p:nvPr/>
        </p:nvSpPr>
        <p:spPr>
          <a:xfrm>
            <a:off x="838200" y="2209800"/>
            <a:ext cx="35052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600" b="1" dirty="0" smtClean="0">
                <a:solidFill>
                  <a:schemeClr val="tx1"/>
                </a:solidFill>
                <a:cs typeface="B Zar" pitchFamily="2" charset="-78"/>
                <a:hlinkClick r:id="" action="ppaction://noaction"/>
              </a:rPr>
              <a:t>نقشه کلی تحریم ها</a:t>
            </a:r>
            <a:endParaRPr lang="en-US" sz="2600" dirty="0"/>
          </a:p>
        </p:txBody>
      </p:sp>
      <p:sp>
        <p:nvSpPr>
          <p:cNvPr id="33" name="Cloud Callout 32"/>
          <p:cNvSpPr/>
          <p:nvPr/>
        </p:nvSpPr>
        <p:spPr>
          <a:xfrm flipH="1">
            <a:off x="381000" y="1066800"/>
            <a:ext cx="6248400" cy="2590800"/>
          </a:xfrm>
          <a:prstGeom prst="cloudCallout">
            <a:avLst/>
          </a:prstGeom>
          <a:solidFill>
            <a:srgbClr val="0070C0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تشدید </a:t>
            </a: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تورم</a:t>
            </a: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، </a:t>
            </a: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بیکاری</a:t>
            </a: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و </a:t>
            </a: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کمبود کالا </a:t>
            </a: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توسط هر کسی یعنی </a:t>
            </a: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خدمت به آمریکا </a:t>
            </a: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و جنگ با ملت!!!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9" grpId="0" animBg="1"/>
      <p:bldP spid="35" grpId="0" animBg="1"/>
      <p:bldP spid="45" grpId="0" animBg="1"/>
      <p:bldP spid="16" grpId="0" animBg="1"/>
      <p:bldP spid="29" grpId="0" animBg="1"/>
      <p:bldP spid="34" grpId="0" animBg="1"/>
      <p:bldP spid="37" grpId="0" animBg="1"/>
      <p:bldP spid="38" grpId="0" animBg="1"/>
      <p:bldP spid="40" grpId="0" animBg="1"/>
      <p:bldP spid="22" grpId="0" animBg="1"/>
      <p:bldP spid="25" grpId="0" animBg="1"/>
      <p:bldP spid="32" grpId="0" animBg="1"/>
      <p:bldP spid="41" grpId="0" animBg="1"/>
      <p:bldP spid="41" grpId="1" animBg="1"/>
      <p:bldP spid="33" grpId="0" animBg="1"/>
      <p:bldP spid="3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3657600" y="1981200"/>
            <a:ext cx="5029200" cy="76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فرضیه دو: خطرات اقتصادی نظام برای غرب</a:t>
            </a:r>
            <a:endParaRPr lang="en-US" sz="24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248400" y="2819400"/>
            <a:ext cx="26670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تمدن غرب</a:t>
            </a:r>
            <a:endParaRPr lang="en-US" sz="3000" dirty="0"/>
          </a:p>
        </p:txBody>
      </p:sp>
      <p:sp>
        <p:nvSpPr>
          <p:cNvPr id="49" name="Oval 48"/>
          <p:cNvSpPr/>
          <p:nvPr/>
        </p:nvSpPr>
        <p:spPr>
          <a:xfrm>
            <a:off x="76200" y="4343400"/>
            <a:ext cx="2057400" cy="1981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جهان اسلام</a:t>
            </a:r>
            <a:endParaRPr lang="en-US" sz="3200" dirty="0"/>
          </a:p>
        </p:txBody>
      </p:sp>
      <p:sp>
        <p:nvSpPr>
          <p:cNvPr id="50" name="Rounded Rectangle 49"/>
          <p:cNvSpPr/>
          <p:nvPr/>
        </p:nvSpPr>
        <p:spPr>
          <a:xfrm>
            <a:off x="457200" y="152400"/>
            <a:ext cx="84582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علل تشدید خصومت های اقتصادی دشمنان خارجی پس از 1388 ؟!</a:t>
            </a:r>
            <a:endParaRPr lang="en-US" sz="2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cxnSp>
        <p:nvCxnSpPr>
          <p:cNvPr id="51" name="Curved Connector 50"/>
          <p:cNvCxnSpPr>
            <a:stCxn id="33" idx="2"/>
            <a:endCxn id="49" idx="6"/>
          </p:cNvCxnSpPr>
          <p:nvPr/>
        </p:nvCxnSpPr>
        <p:spPr>
          <a:xfrm rot="10800000" flipV="1">
            <a:off x="2133600" y="3390900"/>
            <a:ext cx="4114800" cy="1943100"/>
          </a:xfrm>
          <a:prstGeom prst="curvedConnector3">
            <a:avLst>
              <a:gd name="adj1" fmla="val 53756"/>
            </a:avLst>
          </a:prstGeom>
          <a:ln w="44450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/>
          <p:nvPr/>
        </p:nvCxnSpPr>
        <p:spPr>
          <a:xfrm rot="10800000" flipV="1">
            <a:off x="2057400" y="3657599"/>
            <a:ext cx="4343400" cy="1981199"/>
          </a:xfrm>
          <a:prstGeom prst="curvedConnector3">
            <a:avLst>
              <a:gd name="adj1" fmla="val 50000"/>
            </a:avLst>
          </a:prstGeom>
          <a:ln w="44450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4648200" y="4800600"/>
            <a:ext cx="38862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600" b="1" dirty="0" smtClean="0">
                <a:solidFill>
                  <a:schemeClr val="tx1"/>
                </a:solidFill>
                <a:cs typeface="B Zar" pitchFamily="2" charset="-78"/>
              </a:rPr>
              <a:t>الهام بخشی انقلاب اسلامی ایران در جریان بیداری اسلامی</a:t>
            </a:r>
            <a:endParaRPr lang="en-US" sz="26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495800" y="4648200"/>
            <a:ext cx="4191000" cy="1600200"/>
          </a:xfrm>
          <a:prstGeom prst="rect">
            <a:avLst/>
          </a:prstGeom>
          <a:noFill/>
          <a:ln w="254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1066800" y="3048000"/>
            <a:ext cx="3124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بیداری اسلامی و نفی سلطه اقتصادی غرب!!!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3733800" y="4038600"/>
            <a:ext cx="1143000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886200" y="3962400"/>
            <a:ext cx="685800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638800" y="1143000"/>
            <a:ext cx="3048000" cy="609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فرضیه یک: برنامه هسته ای</a:t>
            </a:r>
            <a:endParaRPr lang="en-US" sz="24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990600"/>
            <a:ext cx="5029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بهانه است، زیرا:  </a:t>
            </a:r>
          </a:p>
          <a:p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اولا. بیشتر تحریم ها غیر هسته ای است؛</a:t>
            </a:r>
          </a:p>
          <a:p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ثانیا. اوج بحران هسته ای در 82 و 85 ؟!!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15" name="Straight Arrow Connector 14"/>
          <p:cNvCxnSpPr>
            <a:stCxn id="13" idx="1"/>
            <a:endCxn id="14" idx="3"/>
          </p:cNvCxnSpPr>
          <p:nvPr/>
        </p:nvCxnSpPr>
        <p:spPr>
          <a:xfrm flipH="1">
            <a:off x="5181600" y="1447800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858000" y="1143000"/>
            <a:ext cx="7620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934200" y="1066800"/>
            <a:ext cx="6096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514600" y="6400800"/>
            <a:ext cx="6858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hlinkClick r:id="rId2" action="ppaction://hlinkfile"/>
              </a:rPr>
              <a:t>ش  4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76600" y="6400800"/>
            <a:ext cx="609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hlinkClick r:id="rId3" action="ppaction://hlinkfile"/>
              </a:rPr>
              <a:t>ش 3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4572000" y="4419600"/>
            <a:ext cx="4114800" cy="1143000"/>
          </a:xfrm>
          <a:prstGeom prst="cloudCallou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وابستگی تمدن غرب به جهان اسلام از دو جهت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23" name="Cloud Callout 22"/>
          <p:cNvSpPr/>
          <p:nvPr/>
        </p:nvSpPr>
        <p:spPr>
          <a:xfrm flipH="1">
            <a:off x="381000" y="2590800"/>
            <a:ext cx="4419600" cy="1219200"/>
          </a:xfrm>
          <a:prstGeom prst="cloudCallou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1. </a:t>
            </a:r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نیاز به منابع نفت و گاز</a:t>
            </a:r>
          </a:p>
          <a:p>
            <a:pPr algn="ctr"/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2. </a:t>
            </a:r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نیاز به بازار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52400" y="1219200"/>
            <a:ext cx="3657600" cy="381000"/>
          </a:xfrm>
          <a:prstGeom prst="rect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556 L 3.33333E-6 0.055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49" grpId="0" animBg="1"/>
      <p:bldP spid="50" grpId="0" animBg="1"/>
      <p:bldP spid="66" grpId="0" animBg="1"/>
      <p:bldP spid="67" grpId="0" animBg="1"/>
      <p:bldP spid="68" grpId="0" animBg="1"/>
      <p:bldP spid="13" grpId="0" animBg="1"/>
      <p:bldP spid="14" grpId="0" animBg="1"/>
      <p:bldP spid="22" grpId="0" animBg="1"/>
      <p:bldP spid="22" grpId="1" animBg="1"/>
      <p:bldP spid="23" grpId="0" animBg="1"/>
      <p:bldP spid="23" grpId="1" animBg="1"/>
      <p:bldP spid="31" grpId="0" animBg="1"/>
      <p:bldP spid="3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loud Callout 22"/>
          <p:cNvSpPr/>
          <p:nvPr/>
        </p:nvSpPr>
        <p:spPr>
          <a:xfrm flipH="1">
            <a:off x="685800" y="1219200"/>
            <a:ext cx="4648200" cy="1905000"/>
          </a:xfrm>
          <a:prstGeom prst="cloudCallou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300" b="1" dirty="0" smtClean="0">
                <a:solidFill>
                  <a:schemeClr val="tx1"/>
                </a:solidFill>
                <a:cs typeface="B Setareh" pitchFamily="2" charset="-78"/>
              </a:rPr>
              <a:t>آیا این چهره ناجی تمدن غرب خواهد بود؟!</a:t>
            </a:r>
          </a:p>
        </p:txBody>
      </p:sp>
      <p:pic>
        <p:nvPicPr>
          <p:cNvPr id="18434" name="Picture 2" descr="Image result for ‫جان کری و ظریف‬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7554" y="3467100"/>
            <a:ext cx="4747846" cy="3086100"/>
          </a:xfrm>
          <a:prstGeom prst="rect">
            <a:avLst/>
          </a:prstGeom>
          <a:noFill/>
        </p:spPr>
      </p:pic>
      <p:sp>
        <p:nvSpPr>
          <p:cNvPr id="24" name="Rounded Rectangle 23"/>
          <p:cNvSpPr/>
          <p:nvPr/>
        </p:nvSpPr>
        <p:spPr>
          <a:xfrm>
            <a:off x="228600" y="152400"/>
            <a:ext cx="8763000" cy="8382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مذاکرات هسته ای، نقطه رویارویی تمدن نوین اسلامی و تمدن غرب!</a:t>
            </a:r>
          </a:p>
        </p:txBody>
      </p:sp>
      <p:sp>
        <p:nvSpPr>
          <p:cNvPr id="26" name="Oval 25"/>
          <p:cNvSpPr/>
          <p:nvPr/>
        </p:nvSpPr>
        <p:spPr>
          <a:xfrm>
            <a:off x="4724400" y="3352800"/>
            <a:ext cx="16002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52400" y="4800600"/>
            <a:ext cx="38862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600" b="1" dirty="0" smtClean="0">
                <a:solidFill>
                  <a:schemeClr val="tx1"/>
                </a:solidFill>
                <a:cs typeface="B Zar" pitchFamily="2" charset="-78"/>
              </a:rPr>
              <a:t>چرا جان کری اینقد برا پرونده هسته ای ما وقت می ذاره؟!؟!</a:t>
            </a:r>
          </a:p>
        </p:txBody>
      </p:sp>
      <p:sp>
        <p:nvSpPr>
          <p:cNvPr id="7" name="Action Button: Forward or Next 6">
            <a:hlinkClick r:id="rId3" action="ppaction://hlinkfile" highlightClick="1"/>
          </p:cNvPr>
          <p:cNvSpPr/>
          <p:nvPr/>
        </p:nvSpPr>
        <p:spPr>
          <a:xfrm>
            <a:off x="152400" y="6324600"/>
            <a:ext cx="685800" cy="304800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657600" y="2971800"/>
            <a:ext cx="2286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ماتریالیسم و اومانیسم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1981200" y="5867400"/>
            <a:ext cx="457200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5638800" y="1295400"/>
            <a:ext cx="3048000" cy="609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فرضیه یک: برنامه هسته ای</a:t>
            </a:r>
            <a:endParaRPr lang="en-US" sz="24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3400" y="1371600"/>
            <a:ext cx="4648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بهانه است- اوج بحران هسته ای در 82 و 85 ؟!!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3352800" y="2514600"/>
            <a:ext cx="304800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9" idx="1"/>
            <a:endCxn id="45" idx="3"/>
          </p:cNvCxnSpPr>
          <p:nvPr/>
        </p:nvCxnSpPr>
        <p:spPr>
          <a:xfrm flipH="1">
            <a:off x="5181600" y="1600200"/>
            <a:ext cx="457200" cy="381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858000" y="1295400"/>
            <a:ext cx="7620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934200" y="1219200"/>
            <a:ext cx="6096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657600" y="2209800"/>
            <a:ext cx="50292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فرضیه دو: خطرات اقتصادی نظام برای غرب</a:t>
            </a:r>
            <a:endParaRPr lang="en-US" sz="24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248400" y="2895600"/>
            <a:ext cx="25908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مبنای تمدن غرب</a:t>
            </a:r>
            <a:endParaRPr lang="en-US" sz="2000" dirty="0"/>
          </a:p>
        </p:txBody>
      </p:sp>
      <p:sp>
        <p:nvSpPr>
          <p:cNvPr id="34" name="Rectangle 33"/>
          <p:cNvSpPr/>
          <p:nvPr/>
        </p:nvSpPr>
        <p:spPr>
          <a:xfrm>
            <a:off x="533400" y="3962400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حداکثر لذت مادی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85800" y="2895600"/>
            <a:ext cx="25908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هدف غایی</a:t>
            </a:r>
            <a:endParaRPr lang="en-US" sz="2000" dirty="0"/>
          </a:p>
        </p:txBody>
      </p:sp>
      <p:sp>
        <p:nvSpPr>
          <p:cNvPr id="37" name="Rectangle 36"/>
          <p:cNvSpPr/>
          <p:nvPr/>
        </p:nvSpPr>
        <p:spPr>
          <a:xfrm>
            <a:off x="2819400" y="3962400"/>
            <a:ext cx="2438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مصرف انبوه </a:t>
            </a:r>
            <a:endParaRPr lang="en-US" sz="20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cs typeface="B Zar" pitchFamily="2" charset="-78"/>
              </a:rPr>
              <a:t>(Mass Consumption)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5562600" y="3886200"/>
            <a:ext cx="2286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نیاز به درآمد</a:t>
            </a:r>
            <a:endParaRPr lang="en-US" sz="2000" dirty="0"/>
          </a:p>
        </p:txBody>
      </p:sp>
      <p:sp>
        <p:nvSpPr>
          <p:cNvPr id="40" name="Rectangle 39"/>
          <p:cNvSpPr/>
          <p:nvPr/>
        </p:nvSpPr>
        <p:spPr>
          <a:xfrm>
            <a:off x="7162800" y="5029200"/>
            <a:ext cx="1447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نیاز به تولید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239000" y="5867400"/>
            <a:ext cx="1371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نیاز به بازار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953000" y="4800600"/>
            <a:ext cx="1752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نیاز به تکنولوژی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953000" y="5257800"/>
            <a:ext cx="1752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نیاز به نیروی کار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953000" y="5715000"/>
            <a:ext cx="1752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نیاز به مواد اولیه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14600" y="4800600"/>
            <a:ext cx="2209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500" b="1" dirty="0" smtClean="0">
                <a:solidFill>
                  <a:schemeClr val="tx1"/>
                </a:solidFill>
                <a:cs typeface="B Zar" pitchFamily="2" charset="-78"/>
              </a:rPr>
              <a:t> رشد سریع تکنولوژی در غرب</a:t>
            </a:r>
            <a:endParaRPr lang="en-US" sz="15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438400" y="5715000"/>
            <a:ext cx="2286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500" b="1" dirty="0" smtClean="0">
                <a:solidFill>
                  <a:schemeClr val="tx1"/>
                </a:solidFill>
                <a:cs typeface="B Zar" pitchFamily="2" charset="-78"/>
              </a:rPr>
              <a:t>مواد اولیه اصلی: نفت و گاز</a:t>
            </a:r>
            <a:endParaRPr lang="en-US" sz="15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57200" y="4800600"/>
            <a:ext cx="1524000" cy="1752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جهان اسلام</a:t>
            </a:r>
            <a:endParaRPr lang="en-US" sz="3200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5257800" y="4267200"/>
            <a:ext cx="304800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590800" y="4267200"/>
            <a:ext cx="304800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828800" y="3657600"/>
            <a:ext cx="0" cy="3048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3352800" y="3276600"/>
            <a:ext cx="304800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5943600" y="3276600"/>
            <a:ext cx="304800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8839200" y="4267200"/>
            <a:ext cx="0" cy="1905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848600" y="4267200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8534400" y="6172200"/>
            <a:ext cx="304800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8534400" y="5334000"/>
            <a:ext cx="304800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7010400" y="53340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7010400" y="4953000"/>
            <a:ext cx="0" cy="914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6629400" y="4953000"/>
            <a:ext cx="304800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>
            <a:off x="6629400" y="5486400"/>
            <a:ext cx="304800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>
            <a:off x="6705600" y="5867400"/>
            <a:ext cx="304800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4648200" y="5943600"/>
            <a:ext cx="304800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4648200" y="4953000"/>
            <a:ext cx="304800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endCxn id="49" idx="5"/>
          </p:cNvCxnSpPr>
          <p:nvPr/>
        </p:nvCxnSpPr>
        <p:spPr>
          <a:xfrm flipH="1">
            <a:off x="1758015" y="6248400"/>
            <a:ext cx="5480985" cy="4813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457200" y="2133600"/>
            <a:ext cx="2895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ارتباط موضوع به خصومت بر علیه ایران؟!!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457200" y="228600"/>
            <a:ext cx="8458200" cy="762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علل تشدید خصومت های اقتصادی دشمنان خارجی پس از 1388 ؟!</a:t>
            </a:r>
            <a:endParaRPr lang="en-US" sz="2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9" grpId="0" animBg="1"/>
      <p:bldP spid="45" grpId="0" animBg="1"/>
      <p:bldP spid="29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9" grpId="0" animBg="1"/>
      <p:bldP spid="94" grpId="0" animBg="1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Arrow Connector 52"/>
          <p:cNvCxnSpPr>
            <a:stCxn id="47" idx="3"/>
          </p:cNvCxnSpPr>
          <p:nvPr/>
        </p:nvCxnSpPr>
        <p:spPr>
          <a:xfrm>
            <a:off x="6324600" y="5791200"/>
            <a:ext cx="381000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5638800" y="1295400"/>
            <a:ext cx="3048000" cy="609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فرضیه یک: برنامه هسته ای</a:t>
            </a:r>
            <a:endParaRPr lang="en-US" sz="24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3400" y="1371600"/>
            <a:ext cx="4648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بهانه است- اوج بحران هسته ای در 82 و 85 ؟!!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3352800" y="2514600"/>
            <a:ext cx="304800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9" idx="1"/>
            <a:endCxn id="45" idx="3"/>
          </p:cNvCxnSpPr>
          <p:nvPr/>
        </p:nvCxnSpPr>
        <p:spPr>
          <a:xfrm flipH="1">
            <a:off x="5181600" y="1600200"/>
            <a:ext cx="457200" cy="381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858000" y="1295400"/>
            <a:ext cx="7620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934200" y="1219200"/>
            <a:ext cx="6096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657600" y="2209800"/>
            <a:ext cx="50292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فرضیه دو: خطرات اقتصادی نظام برای غرب</a:t>
            </a:r>
            <a:endParaRPr lang="en-US" sz="24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0" y="3124200"/>
            <a:ext cx="4191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الهام بخشی انقلاب اسلامی ایران در جریان بیداری اسلامی</a:t>
            </a:r>
            <a:endParaRPr lang="en-US" sz="28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257800" y="3276600"/>
            <a:ext cx="2438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انقلاب اسلامی ایران در سال 1357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5105400" y="4191000"/>
            <a:ext cx="38862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شعار مبنایی: اسلام</a:t>
            </a:r>
            <a:endParaRPr lang="en-US" sz="2800" dirty="0"/>
          </a:p>
        </p:txBody>
      </p:sp>
      <p:sp>
        <p:nvSpPr>
          <p:cNvPr id="46" name="Rectangle 45"/>
          <p:cNvSpPr/>
          <p:nvPr/>
        </p:nvSpPr>
        <p:spPr>
          <a:xfrm>
            <a:off x="2362200" y="4343400"/>
            <a:ext cx="2438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سیاست اقتصادی اسلام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486400" y="5410200"/>
            <a:ext cx="838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500" b="1" dirty="0" smtClean="0">
                <a:solidFill>
                  <a:schemeClr val="tx1"/>
                </a:solidFill>
                <a:cs typeface="B Zar" pitchFamily="2" charset="-78"/>
              </a:rPr>
              <a:t>نفی سلطه اقتصادی غرب</a:t>
            </a:r>
            <a:endParaRPr lang="en-US" sz="15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6781800" y="5105400"/>
            <a:ext cx="2133600" cy="1600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سقوط تمدن غرب</a:t>
            </a:r>
            <a:endParaRPr lang="en-US" sz="3200" dirty="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4700494" y="3581400"/>
            <a:ext cx="328706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828800" y="2819400"/>
            <a:ext cx="0" cy="3048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4800600" y="4572000"/>
            <a:ext cx="304800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endCxn id="37" idx="3"/>
          </p:cNvCxnSpPr>
          <p:nvPr/>
        </p:nvCxnSpPr>
        <p:spPr>
          <a:xfrm flipH="1">
            <a:off x="7696200" y="3581400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8001000" y="3581400"/>
            <a:ext cx="0" cy="6096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762000" y="5715000"/>
            <a:ext cx="304800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5181600" y="5763138"/>
            <a:ext cx="304802" cy="2806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457200" y="2133600"/>
            <a:ext cx="2895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ارتباط موضوع به خصومت بر علیه ایران؟!!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H="1">
            <a:off x="762000" y="4572000"/>
            <a:ext cx="160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762000" y="4572000"/>
            <a:ext cx="0" cy="114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1066800" y="5257800"/>
            <a:ext cx="0" cy="914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1447800" y="5105400"/>
            <a:ext cx="1447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ارزش علم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447800" y="5562600"/>
            <a:ext cx="1447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ارزش کار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447800" y="6019800"/>
            <a:ext cx="1447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700" b="1" dirty="0" smtClean="0">
                <a:solidFill>
                  <a:schemeClr val="tx1"/>
                </a:solidFill>
                <a:cs typeface="B Zar" pitchFamily="2" charset="-78"/>
              </a:rPr>
              <a:t>ارزش بهره وری</a:t>
            </a:r>
            <a:endParaRPr lang="en-US" sz="17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91" name="Straight Arrow Connector 90"/>
          <p:cNvCxnSpPr>
            <a:endCxn id="83" idx="1"/>
          </p:cNvCxnSpPr>
          <p:nvPr/>
        </p:nvCxnSpPr>
        <p:spPr>
          <a:xfrm>
            <a:off x="1066800" y="5257800"/>
            <a:ext cx="381000" cy="381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endCxn id="84" idx="1"/>
          </p:cNvCxnSpPr>
          <p:nvPr/>
        </p:nvCxnSpPr>
        <p:spPr>
          <a:xfrm>
            <a:off x="1066800" y="5715000"/>
            <a:ext cx="381000" cy="381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endCxn id="85" idx="1"/>
          </p:cNvCxnSpPr>
          <p:nvPr/>
        </p:nvCxnSpPr>
        <p:spPr>
          <a:xfrm>
            <a:off x="1066800" y="6172200"/>
            <a:ext cx="381000" cy="381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3048000" y="5105400"/>
            <a:ext cx="1676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رشد تکنولوژی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3048000" y="5562600"/>
            <a:ext cx="1676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ارتقاء نیروی کار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3048000" y="6019800"/>
            <a:ext cx="1676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700" b="1" dirty="0" smtClean="0">
                <a:solidFill>
                  <a:schemeClr val="tx1"/>
                </a:solidFill>
                <a:cs typeface="B Zar" pitchFamily="2" charset="-78"/>
              </a:rPr>
              <a:t>کاهش خام فروشی</a:t>
            </a:r>
            <a:endParaRPr lang="en-US" sz="17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111" name="Straight Arrow Connector 110"/>
          <p:cNvCxnSpPr>
            <a:endCxn id="108" idx="1"/>
          </p:cNvCxnSpPr>
          <p:nvPr/>
        </p:nvCxnSpPr>
        <p:spPr>
          <a:xfrm>
            <a:off x="2667000" y="5257800"/>
            <a:ext cx="381000" cy="381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endCxn id="109" idx="1"/>
          </p:cNvCxnSpPr>
          <p:nvPr/>
        </p:nvCxnSpPr>
        <p:spPr>
          <a:xfrm>
            <a:off x="2667000" y="5715000"/>
            <a:ext cx="381000" cy="381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endCxn id="110" idx="1"/>
          </p:cNvCxnSpPr>
          <p:nvPr/>
        </p:nvCxnSpPr>
        <p:spPr>
          <a:xfrm>
            <a:off x="2667000" y="6172200"/>
            <a:ext cx="381000" cy="381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5105400" y="5257800"/>
            <a:ext cx="0" cy="990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4724400" y="5257800"/>
            <a:ext cx="381000" cy="381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109" idx="3"/>
          </p:cNvCxnSpPr>
          <p:nvPr/>
        </p:nvCxnSpPr>
        <p:spPr>
          <a:xfrm>
            <a:off x="4724400" y="5753100"/>
            <a:ext cx="381000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V="1">
            <a:off x="4724400" y="6172200"/>
            <a:ext cx="381000" cy="381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138"/>
          <p:cNvSpPr/>
          <p:nvPr/>
        </p:nvSpPr>
        <p:spPr>
          <a:xfrm>
            <a:off x="228600" y="2895600"/>
            <a:ext cx="4648200" cy="1447800"/>
          </a:xfrm>
          <a:prstGeom prst="rect">
            <a:avLst/>
          </a:prstGeom>
          <a:noFill/>
          <a:ln w="254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>
            <a:off x="457200" y="228600"/>
            <a:ext cx="8458200" cy="762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علل تشدید خصومت های اقتصادی دشمنان خارجی پس از 1388 ؟!</a:t>
            </a:r>
            <a:endParaRPr lang="en-US" sz="2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3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38" grpId="0" animBg="1"/>
      <p:bldP spid="46" grpId="0" animBg="1"/>
      <p:bldP spid="47" grpId="0" animBg="1"/>
      <p:bldP spid="49" grpId="0" animBg="1"/>
      <p:bldP spid="83" grpId="0" animBg="1"/>
      <p:bldP spid="84" grpId="0" animBg="1"/>
      <p:bldP spid="85" grpId="0" animBg="1"/>
      <p:bldP spid="108" grpId="0" animBg="1"/>
      <p:bldP spid="109" grpId="0" animBg="1"/>
      <p:bldP spid="110" grpId="0" animBg="1"/>
      <p:bldP spid="139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610600" cy="54864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62600" y="1295400"/>
            <a:ext cx="3124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خصومت های اقتصادی خارجی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51" name="Straight Arrow Connector 50"/>
          <p:cNvCxnSpPr>
            <a:stCxn id="69" idx="0"/>
            <a:endCxn id="26" idx="2"/>
          </p:cNvCxnSpPr>
          <p:nvPr/>
        </p:nvCxnSpPr>
        <p:spPr>
          <a:xfrm flipH="1" flipV="1">
            <a:off x="7124700" y="2057400"/>
            <a:ext cx="38100" cy="1066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6" idx="1"/>
            <a:endCxn id="45" idx="3"/>
          </p:cNvCxnSpPr>
          <p:nvPr/>
        </p:nvCxnSpPr>
        <p:spPr>
          <a:xfrm flipH="1" flipV="1">
            <a:off x="4876800" y="1562100"/>
            <a:ext cx="685800" cy="1143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5715000" y="3124200"/>
            <a:ext cx="2895600" cy="1219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انواع خصومت های اقتصادی معاصر</a:t>
            </a:r>
          </a:p>
          <a:p>
            <a:pPr algn="ct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(پس از 1388)</a:t>
            </a:r>
            <a:endParaRPr lang="en-US" sz="24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562600" y="5562600"/>
            <a:ext cx="3200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خصومت های اقتصادی داخلی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39" name="Straight Arrow Connector 38"/>
          <p:cNvCxnSpPr>
            <a:stCxn id="69" idx="2"/>
            <a:endCxn id="35" idx="0"/>
          </p:cNvCxnSpPr>
          <p:nvPr/>
        </p:nvCxnSpPr>
        <p:spPr>
          <a:xfrm>
            <a:off x="7162800" y="4343400"/>
            <a:ext cx="0" cy="1219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57200" y="1295400"/>
            <a:ext cx="441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طراحی و اجرا در خارج از کشور (تحریم و ...)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590800" y="1828800"/>
            <a:ext cx="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57200" y="3810000"/>
            <a:ext cx="2286000" cy="76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امید دشمنان به ناکارآمدی های داخلی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295400" y="3505200"/>
            <a:ext cx="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971800" y="3886200"/>
            <a:ext cx="2286000" cy="2590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رفتار نامناسب عوامل </a:t>
            </a:r>
          </a:p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اقتصادی داخلی:</a:t>
            </a:r>
          </a:p>
          <a:p>
            <a:pPr algn="r" rtl="1"/>
            <a:endParaRPr lang="fa-IR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r" rtl="1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1. برخی مصرف کنندگان</a:t>
            </a:r>
          </a:p>
          <a:p>
            <a:pPr algn="r" rtl="1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2. برخی تولیدکنندگان</a:t>
            </a:r>
          </a:p>
          <a:p>
            <a:pPr algn="r" rtl="1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3. برخی مسئولین</a:t>
            </a:r>
          </a:p>
          <a:p>
            <a:pPr algn="r" rtl="1"/>
            <a:endParaRPr lang="en-US" sz="22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24" name="Straight Arrow Connector 23"/>
          <p:cNvCxnSpPr>
            <a:stCxn id="35" idx="1"/>
          </p:cNvCxnSpPr>
          <p:nvPr/>
        </p:nvCxnSpPr>
        <p:spPr>
          <a:xfrm flipH="1">
            <a:off x="5257800" y="5943600"/>
            <a:ext cx="304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743200" y="4191000"/>
            <a:ext cx="228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304800" y="228600"/>
            <a:ext cx="8610600" cy="762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ماهیت خصومت های اقتصادی داخلی (پس از 1388)</a:t>
            </a:r>
            <a:endParaRPr lang="en-US" sz="2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304800" y="2057400"/>
            <a:ext cx="5181600" cy="1371600"/>
          </a:xfrm>
          <a:prstGeom prst="cloudCallou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اقتصاددانان غربی: تحریم ها </a:t>
            </a:r>
            <a:r>
              <a:rPr lang="fa-I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اثر نخواهد داشت</a:t>
            </a:r>
            <a:r>
              <a:rPr lang="fa-I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، زیرا وابستگی اقتصاد ایران به خارج </a:t>
            </a:r>
            <a:r>
              <a:rPr lang="fa-I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10 درصد </a:t>
            </a:r>
            <a:r>
              <a:rPr lang="fa-I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است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152400" y="2057400"/>
            <a:ext cx="6172200" cy="1371600"/>
          </a:xfrm>
          <a:prstGeom prst="cloudCallou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پاسخ </a:t>
            </a:r>
            <a:r>
              <a:rPr lang="fa-I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طراحان</a:t>
            </a:r>
            <a:r>
              <a:rPr lang="fa-I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تحریم ها: اقدام ما </a:t>
            </a:r>
            <a:r>
              <a:rPr lang="fa-I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10</a:t>
            </a:r>
            <a:r>
              <a:rPr lang="fa-I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درصد از خارج، پیگیری </a:t>
            </a:r>
            <a:r>
              <a:rPr lang="fa-I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90</a:t>
            </a:r>
            <a:r>
              <a:rPr lang="fa-I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درصد در </a:t>
            </a:r>
            <a:r>
              <a:rPr lang="fa-I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داخل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9" grpId="0" animBg="1"/>
      <p:bldP spid="35" grpId="0" animBg="1"/>
      <p:bldP spid="45" grpId="0" animBg="1"/>
      <p:bldP spid="29" grpId="0" animBg="1"/>
      <p:bldP spid="22" grpId="0" animBg="1"/>
      <p:bldP spid="63" grpId="0" animBg="1"/>
      <p:bldP spid="18" grpId="0" animBg="1"/>
      <p:bldP spid="18" grpId="1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686800" cy="54864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62600" y="1295400"/>
            <a:ext cx="3124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خصومت های اقتصادی خارجی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51" name="Straight Arrow Connector 50"/>
          <p:cNvCxnSpPr>
            <a:stCxn id="69" idx="0"/>
            <a:endCxn id="26" idx="2"/>
          </p:cNvCxnSpPr>
          <p:nvPr/>
        </p:nvCxnSpPr>
        <p:spPr>
          <a:xfrm flipH="1" flipV="1">
            <a:off x="7124700" y="2057400"/>
            <a:ext cx="38100" cy="1219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5715000" y="3276600"/>
            <a:ext cx="2895600" cy="914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انواع خصومت های اقتصادی معاصر</a:t>
            </a:r>
            <a:endParaRPr lang="en-US" sz="24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562600" y="5562600"/>
            <a:ext cx="3200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خصومت های اقتصادی داخلی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39" name="Straight Arrow Connector 38"/>
          <p:cNvCxnSpPr>
            <a:stCxn id="69" idx="2"/>
            <a:endCxn id="35" idx="0"/>
          </p:cNvCxnSpPr>
          <p:nvPr/>
        </p:nvCxnSpPr>
        <p:spPr>
          <a:xfrm>
            <a:off x="7162800" y="4191000"/>
            <a:ext cx="0" cy="1371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81000" y="1219200"/>
            <a:ext cx="4343400" cy="2286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1. رفتار نامناسب مصرفی: </a:t>
            </a:r>
          </a:p>
          <a:p>
            <a:pPr marL="342900" indent="-342900" algn="r" rtl="1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- احتکار خانگی کالا،</a:t>
            </a:r>
          </a:p>
          <a:p>
            <a:pPr marL="342900" indent="-342900" algn="r" rtl="1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- ولع افزایش مصرف،</a:t>
            </a:r>
          </a:p>
          <a:p>
            <a:pPr marL="342900" indent="-342900" algn="r" rtl="1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- اصرار بر مصرف کالاهای خارجی،</a:t>
            </a:r>
          </a:p>
          <a:p>
            <a:pPr marL="342900" indent="-342900" algn="r" rtl="1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- تبدیل کالاهای مصرفی به کالای سرمایه ای</a:t>
            </a:r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،</a:t>
            </a:r>
            <a:endParaRPr lang="en-US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24" name="Straight Arrow Connector 23"/>
          <p:cNvCxnSpPr>
            <a:stCxn id="35" idx="1"/>
            <a:endCxn id="22" idx="3"/>
          </p:cNvCxnSpPr>
          <p:nvPr/>
        </p:nvCxnSpPr>
        <p:spPr>
          <a:xfrm flipH="1" flipV="1">
            <a:off x="4724400" y="2362200"/>
            <a:ext cx="838200" cy="35814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304800" y="228600"/>
            <a:ext cx="8610600" cy="762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ماهیت خصومت های اقتصادی داخلی (پس از 1388)</a:t>
            </a:r>
            <a:endParaRPr lang="en-US" sz="2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1981200"/>
            <a:ext cx="4343400" cy="1676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2. رفتار نامناسب تولیدی: </a:t>
            </a:r>
          </a:p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- کاهش تولید،</a:t>
            </a:r>
          </a:p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- احتکار کالا،</a:t>
            </a:r>
          </a:p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- افزایش بی رویه قیمت ها،</a:t>
            </a:r>
          </a:p>
        </p:txBody>
      </p:sp>
      <p:cxnSp>
        <p:nvCxnSpPr>
          <p:cNvPr id="14" name="Straight Arrow Connector 13"/>
          <p:cNvCxnSpPr>
            <a:endCxn id="13" idx="3"/>
          </p:cNvCxnSpPr>
          <p:nvPr/>
        </p:nvCxnSpPr>
        <p:spPr>
          <a:xfrm flipH="1" flipV="1">
            <a:off x="4724400" y="2819400"/>
            <a:ext cx="838200" cy="31242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81000" y="2590800"/>
            <a:ext cx="4343400" cy="1676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3. رفتار نامناسب برخی مسئولین:</a:t>
            </a:r>
          </a:p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- بی توجهی به دانش و منطق علمی،</a:t>
            </a:r>
          </a:p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- بی برنامگی،</a:t>
            </a:r>
          </a:p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- عدم ثبات سیاست ها،</a:t>
            </a:r>
          </a:p>
        </p:txBody>
      </p:sp>
      <p:cxnSp>
        <p:nvCxnSpPr>
          <p:cNvPr id="18" name="Straight Arrow Connector 17"/>
          <p:cNvCxnSpPr>
            <a:stCxn id="35" idx="1"/>
            <a:endCxn id="17" idx="3"/>
          </p:cNvCxnSpPr>
          <p:nvPr/>
        </p:nvCxnSpPr>
        <p:spPr>
          <a:xfrm flipH="1" flipV="1">
            <a:off x="4724400" y="3429000"/>
            <a:ext cx="838200" cy="25146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 rot="5400000">
            <a:off x="2743200" y="4419600"/>
            <a:ext cx="457200" cy="3048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loud Callout 20"/>
          <p:cNvSpPr/>
          <p:nvPr/>
        </p:nvSpPr>
        <p:spPr>
          <a:xfrm>
            <a:off x="228600" y="4876800"/>
            <a:ext cx="4876800" cy="1371600"/>
          </a:xfrm>
          <a:prstGeom prst="cloudCallou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تشدید اثرات تحریم ها </a:t>
            </a:r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(تورم- کمبود کالا- بیکاری)</a:t>
            </a:r>
            <a:endParaRPr lang="en-US" sz="20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9" name="Action Button: Forward or Next 18">
            <a:hlinkClick r:id="rId2" action="ppaction://hlinksldjump" highlightClick="1"/>
          </p:cNvPr>
          <p:cNvSpPr/>
          <p:nvPr/>
        </p:nvSpPr>
        <p:spPr>
          <a:xfrm>
            <a:off x="228600" y="6400800"/>
            <a:ext cx="457200" cy="228600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9" grpId="0" animBg="1"/>
      <p:bldP spid="35" grpId="0" animBg="1"/>
      <p:bldP spid="22" grpId="0" animBg="1"/>
      <p:bldP spid="63" grpId="0" animBg="1"/>
      <p:bldP spid="13" grpId="0" animBg="1"/>
      <p:bldP spid="17" grpId="0" animBg="1"/>
      <p:bldP spid="20" grpId="0" animBg="1"/>
      <p:bldP spid="21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447800"/>
            <a:ext cx="8610600" cy="51816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6019800" y="381000"/>
            <a:ext cx="2895600" cy="762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مرحله دوم:</a:t>
            </a:r>
            <a:endParaRPr lang="en-US" sz="5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457200" y="2209800"/>
            <a:ext cx="8229600" cy="2743200"/>
          </a:xfrm>
          <a:prstGeom prst="cloudCallou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تبیین ماهیت </a:t>
            </a:r>
            <a:r>
              <a:rPr lang="fa-IR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اقتصاد مقاومتی</a:t>
            </a:r>
            <a:r>
              <a:rPr lang="fa-IR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!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8" grpId="0" animBg="1"/>
      <p:bldP spid="1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686800" cy="55626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1295400"/>
            <a:ext cx="8382000" cy="1219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fa-IR" sz="3500" b="1" dirty="0" smtClean="0">
                <a:solidFill>
                  <a:schemeClr val="tx1"/>
                </a:solidFill>
                <a:cs typeface="B Mitra" pitchFamily="2" charset="-78"/>
              </a:rPr>
              <a:t>اقتصادی که در شرایط دشواری، تهدید و دشمنی </a:t>
            </a:r>
          </a:p>
          <a:p>
            <a:pPr algn="r"/>
            <a:r>
              <a:rPr lang="fa-IR" sz="3500" b="1" dirty="0" smtClean="0">
                <a:solidFill>
                  <a:schemeClr val="tx1"/>
                </a:solidFill>
                <a:cs typeface="B Mitra" pitchFamily="2" charset="-78"/>
              </a:rPr>
              <a:t>به اهداف خود برسد؛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410200" y="3962401"/>
            <a:ext cx="3352800" cy="685799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000" b="1" noProof="0" dirty="0" smtClean="0">
                <a:solidFill>
                  <a:schemeClr val="tx1"/>
                </a:solidFill>
                <a:cs typeface="B Zar" pitchFamily="2" charset="-78"/>
              </a:rPr>
              <a:t> اهداف اقتصاد مقاومتی</a:t>
            </a:r>
            <a:endParaRPr kumimoji="0" lang="fa-I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" y="2667000"/>
            <a:ext cx="4800600" cy="396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>
              <a:spcAft>
                <a:spcPts val="1200"/>
              </a:spcAft>
            </a:pPr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اهداف مبنایی: </a:t>
            </a:r>
          </a:p>
          <a:p>
            <a:pPr>
              <a:spcAft>
                <a:spcPts val="1200"/>
              </a:spcAft>
            </a:pPr>
            <a:r>
              <a:rPr lang="fa-IR" sz="3000" b="1" dirty="0" smtClean="0">
                <a:solidFill>
                  <a:schemeClr val="tx1"/>
                </a:solidFill>
                <a:cs typeface="B Nazanin" pitchFamily="2" charset="-78"/>
              </a:rPr>
              <a:t>اهداف مکتب اقتصادی اسلام</a:t>
            </a:r>
          </a:p>
          <a:p>
            <a:pPr algn="r">
              <a:spcAft>
                <a:spcPts val="1200"/>
              </a:spcAft>
            </a:pPr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اهداف تفصیلی: </a:t>
            </a:r>
          </a:p>
          <a:p>
            <a:pPr>
              <a:spcAft>
                <a:spcPts val="1200"/>
              </a:spcAft>
            </a:pPr>
            <a:r>
              <a:rPr lang="fa-IR" sz="3000" b="1" dirty="0" smtClean="0">
                <a:solidFill>
                  <a:schemeClr val="tx1"/>
                </a:solidFill>
                <a:cs typeface="B Nazanin" pitchFamily="2" charset="-78"/>
              </a:rPr>
              <a:t>اهداف اقتصادی انقلاب اسلامی</a:t>
            </a:r>
          </a:p>
          <a:p>
            <a:pPr algn="r" rtl="1">
              <a:spcAft>
                <a:spcPts val="1200"/>
              </a:spcAft>
              <a:buFont typeface="Wingdings" pitchFamily="2" charset="2"/>
              <a:buChar char="q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استقلال اقتصادی؛</a:t>
            </a:r>
          </a:p>
          <a:p>
            <a:pPr algn="r" rtl="1">
              <a:spcAft>
                <a:spcPts val="1200"/>
              </a:spcAft>
              <a:buFont typeface="Wingdings" pitchFamily="2" charset="2"/>
              <a:buChar char="q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رفاه عمومی؛</a:t>
            </a:r>
          </a:p>
          <a:p>
            <a:pPr algn="r" rtl="1">
              <a:spcAft>
                <a:spcPts val="1200"/>
              </a:spcAft>
              <a:buFont typeface="Wingdings" pitchFamily="2" charset="2"/>
              <a:buChar char="q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پیشرفت؛</a:t>
            </a:r>
            <a:endParaRPr lang="fa-IR" sz="28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800" y="152400"/>
            <a:ext cx="4495800" cy="8382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1. تعریف اقتصاد مقاومتی: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00200" y="1905000"/>
            <a:ext cx="35814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 rot="5400000">
            <a:off x="6972300" y="3009900"/>
            <a:ext cx="1447800" cy="304800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7162800" y="2362200"/>
            <a:ext cx="9906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362200" y="4953000"/>
            <a:ext cx="2667000" cy="16002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9" grpId="0" animBg="1"/>
      <p:bldP spid="13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981200"/>
            <a:ext cx="8839200" cy="47244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981200" y="2133600"/>
            <a:ext cx="53340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انواع عملیات در طراحی نظام اقتصاد مقاومتی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54" name="Straight Arrow Connector 53"/>
          <p:cNvCxnSpPr>
            <a:stCxn id="53" idx="2"/>
            <a:endCxn id="55" idx="0"/>
          </p:cNvCxnSpPr>
          <p:nvPr/>
        </p:nvCxnSpPr>
        <p:spPr>
          <a:xfrm>
            <a:off x="4648200" y="2819400"/>
            <a:ext cx="21336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4876800" y="3733800"/>
            <a:ext cx="3810000" cy="7620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1. برنامه ریزی اقتصادی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57200" y="3733800"/>
            <a:ext cx="3657600" cy="7620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2. برنامه ریزی فرهنگی</a:t>
            </a:r>
          </a:p>
        </p:txBody>
      </p:sp>
      <p:cxnSp>
        <p:nvCxnSpPr>
          <p:cNvPr id="57" name="Straight Arrow Connector 56"/>
          <p:cNvCxnSpPr>
            <a:stCxn id="53" idx="2"/>
            <a:endCxn id="56" idx="0"/>
          </p:cNvCxnSpPr>
          <p:nvPr/>
        </p:nvCxnSpPr>
        <p:spPr>
          <a:xfrm flipH="1">
            <a:off x="2286000" y="2819400"/>
            <a:ext cx="23622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Bent-Up Arrow 69"/>
          <p:cNvSpPr/>
          <p:nvPr/>
        </p:nvSpPr>
        <p:spPr>
          <a:xfrm rot="5400000" flipV="1">
            <a:off x="7581900" y="4991100"/>
            <a:ext cx="1295400" cy="457200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ounded Rectangle 70"/>
          <p:cNvSpPr/>
          <p:nvPr/>
        </p:nvSpPr>
        <p:spPr>
          <a:xfrm>
            <a:off x="4953000" y="5486400"/>
            <a:ext cx="30480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رکن1: تقویت تولید ملی</a:t>
            </a:r>
          </a:p>
        </p:txBody>
      </p:sp>
      <p:sp>
        <p:nvSpPr>
          <p:cNvPr id="72" name="Bent-Up Arrow 71"/>
          <p:cNvSpPr/>
          <p:nvPr/>
        </p:nvSpPr>
        <p:spPr>
          <a:xfrm rot="5400000">
            <a:off x="114300" y="4991100"/>
            <a:ext cx="1295400" cy="457200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ounded Rectangle 72"/>
          <p:cNvSpPr/>
          <p:nvPr/>
        </p:nvSpPr>
        <p:spPr>
          <a:xfrm>
            <a:off x="990600" y="5486400"/>
            <a:ext cx="36576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رکن2: تقویت فرهنگ جهادی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04800" y="3124200"/>
            <a:ext cx="8534400" cy="3200400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4800" y="1143000"/>
            <a:ext cx="8458200" cy="685800"/>
          </a:xfr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rtl="1"/>
            <a:r>
              <a:rPr lang="fa-IR" sz="2600" b="1" dirty="0" smtClean="0">
                <a:solidFill>
                  <a:schemeClr val="tx1"/>
                </a:solidFill>
                <a:cs typeface="B Titr" pitchFamily="2" charset="-78"/>
              </a:rPr>
              <a:t>رهیافت اقتصادی ج.ا. ایران  جهت تحقق اهداف اقتصادی انقلاب اسلامی</a:t>
            </a:r>
            <a:endParaRPr lang="en-US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95800" y="228600"/>
            <a:ext cx="4495800" cy="7620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2. ارکان اقتصاد مقاومتی: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6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362200"/>
            <a:ext cx="6934200" cy="1981200"/>
          </a:xfrm>
        </p:spPr>
        <p:txBody>
          <a:bodyPr>
            <a:noAutofit/>
          </a:bodyPr>
          <a:lstStyle/>
          <a:p>
            <a:pPr algn="r" rt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fa-IR" b="1" dirty="0" smtClean="0">
                <a:latin typeface="+mn-lt"/>
                <a:ea typeface="+mn-ea"/>
                <a:cs typeface="B Titr" pitchFamily="2" charset="-78"/>
              </a:rPr>
              <a:t>روش شناسی تبیین اقتصاد مقاومتی </a:t>
            </a:r>
            <a:br>
              <a:rPr lang="fa-IR" b="1" dirty="0" smtClean="0">
                <a:latin typeface="+mn-lt"/>
                <a:ea typeface="+mn-ea"/>
                <a:cs typeface="B Titr" pitchFamily="2" charset="-78"/>
              </a:rPr>
            </a:br>
            <a:endParaRPr lang="fa-IR" sz="4000" b="1" dirty="0" smtClean="0">
              <a:latin typeface="+mn-lt"/>
              <a:ea typeface="+mn-ea"/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4600" y="5105400"/>
            <a:ext cx="5562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دکتر حجت الله عبدالملکی</a:t>
            </a:r>
          </a:p>
          <a:p>
            <a:pPr algn="ctr" rtl="1"/>
            <a:endParaRPr lang="fa-IR" sz="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ctr" rtl="1"/>
            <a:r>
              <a:rPr lang="fa-IR" sz="2400" b="1" dirty="0" smtClean="0">
                <a:solidFill>
                  <a:schemeClr val="tx1"/>
                </a:solidFill>
                <a:cs typeface="B Roya" pitchFamily="2" charset="-78"/>
              </a:rPr>
              <a:t>عضو هیات علمی دانشکده معارف اسلامی و اقتصاد </a:t>
            </a:r>
          </a:p>
          <a:p>
            <a:pPr algn="ctr" rtl="1"/>
            <a:r>
              <a:rPr lang="fa-IR" sz="2400" b="1" dirty="0" smtClean="0">
                <a:solidFill>
                  <a:schemeClr val="tx1"/>
                </a:solidFill>
                <a:cs typeface="B Roya" pitchFamily="2" charset="-78"/>
              </a:rPr>
              <a:t>مدیر کانون تربیت و اقتصاد</a:t>
            </a:r>
            <a:endParaRPr lang="en-US" sz="2400" b="1" dirty="0">
              <a:cs typeface="B Roya" pitchFamily="2" charset="-78"/>
            </a:endParaRPr>
          </a:p>
        </p:txBody>
      </p:sp>
      <p:pic>
        <p:nvPicPr>
          <p:cNvPr id="5" name="Picture 4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59823"/>
            <a:ext cx="1371600" cy="184517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42" name="Picture 2" descr="صفحه اصل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"/>
            <a:ext cx="1352550" cy="1638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913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162800" y="1524000"/>
            <a:ext cx="1524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1. کارآفرینی</a:t>
            </a:r>
            <a:r>
              <a:rPr lang="en-US" b="1" dirty="0" smtClean="0">
                <a:solidFill>
                  <a:schemeClr val="tx1"/>
                </a:solidFill>
                <a:cs typeface="B Zar" pitchFamily="2" charset="-78"/>
              </a:rPr>
              <a:t> </a:t>
            </a:r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و مشارکت عمومی</a:t>
            </a:r>
            <a:endParaRPr lang="en-US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39000" y="2209800"/>
            <a:ext cx="1371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2. اقتصاد دانش بنیان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91400" y="3733800"/>
            <a:ext cx="1295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4. یارانه ها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15200" y="3048000"/>
            <a:ext cx="1447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3. مزیت های استان ها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43600" y="1524000"/>
            <a:ext cx="1219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6. کالاهای اساسی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2362200"/>
            <a:ext cx="1600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7. امنیت غذایی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91400" y="4419600"/>
            <a:ext cx="1295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5. سهم بری عوامل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15000" y="35052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9. نظام مالی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600" y="2895600"/>
            <a:ext cx="1676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8. الگوی مصرف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3400" y="5638800"/>
            <a:ext cx="1371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16. هزینه های عمومی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19600" y="1676400"/>
            <a:ext cx="1295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15. زنجیره ارزش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62600" y="5638800"/>
            <a:ext cx="1219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14. میادین مشترک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86600" y="5715000"/>
            <a:ext cx="1524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13. نفت و گاز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86400" y="4953000"/>
            <a:ext cx="144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12. دیپلماسی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62800" y="5105400"/>
            <a:ext cx="1600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11. مناطق آزاد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91200" y="42672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10. صادرات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191000" y="2438400"/>
            <a:ext cx="1295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17. مالیات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81200" y="5638800"/>
            <a:ext cx="1219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19. مفاسد اقتصادی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114800" y="3200400"/>
            <a:ext cx="1295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18. وابستگی به نفت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09800" y="3200400"/>
            <a:ext cx="1295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20. فرهنگ جهادی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57400" y="4114800"/>
            <a:ext cx="1219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21. گفتمان سازی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191000" y="41148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24. استاندارد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276600" y="5638800"/>
            <a:ext cx="1219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23. نظارت بر بازار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09600" y="3352800"/>
            <a:ext cx="1371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22. دولت: بسیج امکانات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52400" y="2590800"/>
            <a:ext cx="3733800" cy="2667000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3810000" y="1066800"/>
            <a:ext cx="5334000" cy="556260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7239000" y="838200"/>
            <a:ext cx="1371600" cy="53340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200" b="1" dirty="0" smtClean="0">
                <a:solidFill>
                  <a:schemeClr val="tx1"/>
                </a:solidFill>
                <a:cs typeface="B Titr" pitchFamily="2" charset="-78"/>
              </a:rPr>
              <a:t>تقویت تولید</a:t>
            </a:r>
            <a:endParaRPr lang="en-US" sz="2200" b="1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28600" y="2209800"/>
            <a:ext cx="2209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جهاد اقتصادی به معنای اخص</a:t>
            </a:r>
            <a:endParaRPr lang="en-US" sz="2000" b="1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52400" y="914400"/>
            <a:ext cx="8763000" cy="5791200"/>
          </a:xfrm>
          <a:prstGeom prst="round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09600" y="1066800"/>
            <a:ext cx="2895600" cy="5334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200" b="1" dirty="0" smtClean="0">
                <a:solidFill>
                  <a:schemeClr val="tx1"/>
                </a:solidFill>
                <a:cs typeface="B Titr" pitchFamily="2" charset="-78"/>
              </a:rPr>
              <a:t>جهاد اقتصادی به معنای اعم</a:t>
            </a:r>
            <a:endParaRPr lang="en-US" sz="2200" b="1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81000" y="152400"/>
            <a:ext cx="8382000" cy="609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سیاست های کلی اقتصاد مقاومتی: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239000" y="2209800"/>
            <a:ext cx="4572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solidFill>
                  <a:schemeClr val="accent2">
                    <a:lumMod val="75000"/>
                  </a:schemeClr>
                </a:solidFill>
                <a:hlinkClick r:id="rId2" action="ppaction://hlinkfile"/>
              </a:rPr>
              <a:t>ش 5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209800" y="3733800"/>
            <a:ext cx="5334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solidFill>
                  <a:schemeClr val="accent2">
                    <a:lumMod val="75000"/>
                  </a:schemeClr>
                </a:solidFill>
                <a:hlinkClick r:id="rId3" action="ppaction://hlinkfile"/>
              </a:rPr>
              <a:t>ش 6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04800"/>
            <a:ext cx="8763000" cy="63246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38400" y="1295400"/>
            <a:ext cx="4191000" cy="838200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2. ارکان اقتصاد مقاومتی:</a:t>
            </a:r>
          </a:p>
        </p:txBody>
      </p:sp>
      <p:cxnSp>
        <p:nvCxnSpPr>
          <p:cNvPr id="38" name="Straight Arrow Connector 37"/>
          <p:cNvCxnSpPr>
            <a:stCxn id="28" idx="2"/>
            <a:endCxn id="55" idx="0"/>
          </p:cNvCxnSpPr>
          <p:nvPr/>
        </p:nvCxnSpPr>
        <p:spPr>
          <a:xfrm>
            <a:off x="4533900" y="2133600"/>
            <a:ext cx="2171700" cy="1524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4572000" y="3657600"/>
            <a:ext cx="4267200" cy="10668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رکن اول: تقویت تولید ملی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381000" y="3657600"/>
            <a:ext cx="3810000" cy="10668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رکن دوم: جهاد اقتصادی</a:t>
            </a:r>
          </a:p>
        </p:txBody>
      </p:sp>
      <p:cxnSp>
        <p:nvCxnSpPr>
          <p:cNvPr id="44" name="Straight Arrow Connector 43"/>
          <p:cNvCxnSpPr>
            <a:stCxn id="28" idx="2"/>
            <a:endCxn id="57" idx="0"/>
          </p:cNvCxnSpPr>
          <p:nvPr/>
        </p:nvCxnSpPr>
        <p:spPr>
          <a:xfrm flipH="1">
            <a:off x="2286000" y="2133600"/>
            <a:ext cx="2247900" cy="1524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5" grpId="0" animBg="1"/>
      <p:bldP spid="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124200" y="228600"/>
            <a:ext cx="5867400" cy="7620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3. مقدمات تحقق اقتصاد مقاومتی: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72200" y="1905000"/>
            <a:ext cx="2743200" cy="6858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1. جبهه علمی:</a:t>
            </a:r>
          </a:p>
        </p:txBody>
      </p:sp>
      <p:sp>
        <p:nvSpPr>
          <p:cNvPr id="13" name="Right Arrow 12"/>
          <p:cNvSpPr/>
          <p:nvPr/>
        </p:nvSpPr>
        <p:spPr>
          <a:xfrm flipH="1">
            <a:off x="3581400" y="2057400"/>
            <a:ext cx="2438400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81000" y="1828800"/>
            <a:ext cx="30480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4400" b="1" dirty="0" smtClean="0">
                <a:solidFill>
                  <a:schemeClr val="tx1"/>
                </a:solidFill>
                <a:cs typeface="B Zar" pitchFamily="2" charset="-78"/>
              </a:rPr>
              <a:t>نظریه پردازی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172200" y="2971800"/>
            <a:ext cx="2743200" cy="6858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1. جبهه فرهنگی:</a:t>
            </a:r>
          </a:p>
        </p:txBody>
      </p:sp>
      <p:sp>
        <p:nvSpPr>
          <p:cNvPr id="16" name="Right Arrow 15"/>
          <p:cNvSpPr/>
          <p:nvPr/>
        </p:nvSpPr>
        <p:spPr>
          <a:xfrm flipH="1">
            <a:off x="3581400" y="3124200"/>
            <a:ext cx="2438400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81000" y="2895600"/>
            <a:ext cx="30480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4400" b="1" dirty="0" smtClean="0">
                <a:solidFill>
                  <a:schemeClr val="tx1"/>
                </a:solidFill>
                <a:cs typeface="B Zar" pitchFamily="2" charset="-78"/>
              </a:rPr>
              <a:t>گفتمان سازی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172200" y="4038600"/>
            <a:ext cx="2743200" cy="6858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1. جبهه سیاسی:</a:t>
            </a:r>
          </a:p>
        </p:txBody>
      </p:sp>
      <p:sp>
        <p:nvSpPr>
          <p:cNvPr id="19" name="Right Arrow 18"/>
          <p:cNvSpPr/>
          <p:nvPr/>
        </p:nvSpPr>
        <p:spPr>
          <a:xfrm flipH="1">
            <a:off x="3581400" y="4191000"/>
            <a:ext cx="2438400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81000" y="3962400"/>
            <a:ext cx="30480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4400" b="1" dirty="0" smtClean="0">
                <a:solidFill>
                  <a:schemeClr val="tx1"/>
                </a:solidFill>
                <a:cs typeface="B Zar" pitchFamily="2" charset="-78"/>
              </a:rPr>
              <a:t>مطالبه گری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172200" y="5181600"/>
            <a:ext cx="2743200" cy="6858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1. جبهه اجرایی:</a:t>
            </a:r>
          </a:p>
        </p:txBody>
      </p:sp>
      <p:sp>
        <p:nvSpPr>
          <p:cNvPr id="22" name="Right Arrow 21"/>
          <p:cNvSpPr/>
          <p:nvPr/>
        </p:nvSpPr>
        <p:spPr>
          <a:xfrm flipH="1">
            <a:off x="3581400" y="5334000"/>
            <a:ext cx="2438400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81000" y="5105400"/>
            <a:ext cx="30480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4400" b="1" dirty="0" smtClean="0">
                <a:solidFill>
                  <a:schemeClr val="tx1"/>
                </a:solidFill>
                <a:cs typeface="B Zar" pitchFamily="2" charset="-78"/>
              </a:rPr>
              <a:t>برنامه ریزی</a:t>
            </a:r>
          </a:p>
        </p:txBody>
      </p:sp>
      <p:sp>
        <p:nvSpPr>
          <p:cNvPr id="24" name="Oval Callout 23"/>
          <p:cNvSpPr/>
          <p:nvPr/>
        </p:nvSpPr>
        <p:spPr>
          <a:xfrm>
            <a:off x="152400" y="914400"/>
            <a:ext cx="4953000" cy="914400"/>
          </a:xfrm>
          <a:prstGeom prst="wedgeEllipseCallout">
            <a:avLst/>
          </a:prstGeom>
          <a:solidFill>
            <a:srgbClr val="FFFF99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Badr" pitchFamily="2" charset="-78"/>
              </a:rPr>
              <a:t>تولید علم و نظریه پردازی در عرصه اقتصاد مقاومتی</a:t>
            </a:r>
            <a:endParaRPr lang="en-US" sz="2400" b="1" dirty="0">
              <a:solidFill>
                <a:schemeClr val="tx1"/>
              </a:solidFill>
              <a:cs typeface="B Badr" pitchFamily="2" charset="-78"/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304800" y="1981200"/>
            <a:ext cx="4953000" cy="914400"/>
          </a:xfrm>
          <a:prstGeom prst="wedgeEllipseCallout">
            <a:avLst/>
          </a:prstGeom>
          <a:solidFill>
            <a:srgbClr val="FFFF99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Badr" pitchFamily="2" charset="-78"/>
              </a:rPr>
              <a:t>تبدیل اندیشه اقتصاد مقاومتی به فرهنگ و گفتمان عمومی</a:t>
            </a:r>
            <a:endParaRPr lang="en-US" sz="2400" b="1" dirty="0">
              <a:solidFill>
                <a:schemeClr val="tx1"/>
              </a:solidFill>
              <a:cs typeface="B Badr" pitchFamily="2" charset="-78"/>
            </a:endParaRPr>
          </a:p>
        </p:txBody>
      </p:sp>
      <p:sp>
        <p:nvSpPr>
          <p:cNvPr id="26" name="Oval Callout 25"/>
          <p:cNvSpPr/>
          <p:nvPr/>
        </p:nvSpPr>
        <p:spPr>
          <a:xfrm>
            <a:off x="304800" y="1219200"/>
            <a:ext cx="4267200" cy="2743200"/>
          </a:xfrm>
          <a:prstGeom prst="wedgeEllipseCallout">
            <a:avLst/>
          </a:prstGeom>
          <a:solidFill>
            <a:srgbClr val="FFFF99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Badr" pitchFamily="2" charset="-78"/>
              </a:rPr>
              <a:t>درخواست از همه گروه ها برای ایفای نقش صحیح: </a:t>
            </a:r>
          </a:p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الف. حاکمیت،</a:t>
            </a:r>
          </a:p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ب. نخبگان، </a:t>
            </a:r>
          </a:p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ج. تولیدکنندگان و </a:t>
            </a:r>
          </a:p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د. آحاد مردم</a:t>
            </a:r>
            <a:endParaRPr lang="en-US" sz="24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7" name="Oval Callout 26"/>
          <p:cNvSpPr/>
          <p:nvPr/>
        </p:nvSpPr>
        <p:spPr>
          <a:xfrm>
            <a:off x="304800" y="3657600"/>
            <a:ext cx="5257800" cy="1371600"/>
          </a:xfrm>
          <a:prstGeom prst="wedgeEllipseCallout">
            <a:avLst/>
          </a:prstGeom>
          <a:solidFill>
            <a:srgbClr val="FFFF99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Badr" pitchFamily="2" charset="-78"/>
              </a:rPr>
              <a:t>هرکس در هر جایی و موقعیتی </a:t>
            </a:r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اجرای اقتصاد مقاومتی </a:t>
            </a:r>
            <a:r>
              <a:rPr lang="fa-IR" sz="2400" b="1" dirty="0" smtClean="0">
                <a:solidFill>
                  <a:schemeClr val="tx1"/>
                </a:solidFill>
                <a:cs typeface="B Badr" pitchFamily="2" charset="-78"/>
              </a:rPr>
              <a:t>را آغاز کند!</a:t>
            </a:r>
            <a:endParaRPr lang="en-US" sz="2400" b="1" dirty="0">
              <a:solidFill>
                <a:schemeClr val="tx1"/>
              </a:solidFill>
              <a:cs typeface="B Badr" pitchFamily="2" charset="-78"/>
            </a:endParaRPr>
          </a:p>
        </p:txBody>
      </p:sp>
      <p:sp>
        <p:nvSpPr>
          <p:cNvPr id="28" name="Action Button: Forward or Next 27">
            <a:hlinkClick r:id="rId2" action="ppaction://hlinksldjump" highlightClick="1"/>
          </p:cNvPr>
          <p:cNvSpPr/>
          <p:nvPr/>
        </p:nvSpPr>
        <p:spPr>
          <a:xfrm>
            <a:off x="381000" y="6324600"/>
            <a:ext cx="457200" cy="228600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447800"/>
            <a:ext cx="8610600" cy="51816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5410200" y="381000"/>
            <a:ext cx="3505200" cy="762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مرحله سوم:</a:t>
            </a:r>
            <a:endParaRPr lang="en-US" sz="5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457200" y="2209800"/>
            <a:ext cx="8229600" cy="2743200"/>
          </a:xfrm>
          <a:prstGeom prst="cloudCallou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تبیین نقش های </a:t>
            </a:r>
            <a:r>
              <a:rPr lang="fa-IR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قشر هدف</a:t>
            </a:r>
            <a:r>
              <a:rPr lang="fa-IR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!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8" grpId="0" animBg="1"/>
      <p:bldP spid="1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81400" y="304800"/>
            <a:ext cx="5334000" cy="7620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1. ایفای نقش در </a:t>
            </a:r>
            <a:r>
              <a:rPr lang="fa-IR" sz="3600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جبهه علمی</a:t>
            </a:r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:</a:t>
            </a:r>
            <a:endParaRPr lang="en-US" sz="3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72200" y="2209800"/>
            <a:ext cx="2743200" cy="6858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الف. اقشار هدف:</a:t>
            </a:r>
          </a:p>
        </p:txBody>
      </p:sp>
      <p:sp>
        <p:nvSpPr>
          <p:cNvPr id="13" name="Right Arrow 12"/>
          <p:cNvSpPr/>
          <p:nvPr/>
        </p:nvSpPr>
        <p:spPr>
          <a:xfrm flipH="1">
            <a:off x="4724400" y="2362200"/>
            <a:ext cx="1295400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04800" y="1828800"/>
            <a:ext cx="4343400" cy="1447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200" b="1" dirty="0" smtClean="0">
                <a:solidFill>
                  <a:schemeClr val="tx1"/>
                </a:solidFill>
                <a:cs typeface="B Zar" pitchFamily="2" charset="-78"/>
              </a:rPr>
              <a:t>بسیج اساتید، بسیج علمی، بسیج طلاب، بسیج دانشجویی، بسیج دانش آموزی، بسیج فرهنگیان، بسیج جامعه پزشکی و ...،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172200" y="4495800"/>
            <a:ext cx="2743200" cy="6858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ب. ماموریت:</a:t>
            </a:r>
          </a:p>
        </p:txBody>
      </p:sp>
      <p:sp>
        <p:nvSpPr>
          <p:cNvPr id="16" name="Right Arrow 15"/>
          <p:cNvSpPr/>
          <p:nvPr/>
        </p:nvSpPr>
        <p:spPr>
          <a:xfrm flipH="1">
            <a:off x="4724400" y="4648200"/>
            <a:ext cx="1371600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04800" y="4191000"/>
            <a:ext cx="4267200" cy="1219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200" b="1" dirty="0" smtClean="0">
                <a:solidFill>
                  <a:schemeClr val="tx1"/>
                </a:solidFill>
                <a:cs typeface="B Zar" pitchFamily="2" charset="-78"/>
              </a:rPr>
              <a:t>ورود جهادی به عرصه تولید علم در عرصه اقتصاد مقاومتی (با رویکرد علوم انسانی اسلامی)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81400" y="304800"/>
            <a:ext cx="5334000" cy="7620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2. ایفای نقش در </a:t>
            </a:r>
            <a:r>
              <a:rPr lang="fa-IR" sz="3600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جبهه فرهنگی</a:t>
            </a:r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:</a:t>
            </a:r>
            <a:endParaRPr lang="en-US" sz="3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72200" y="2209800"/>
            <a:ext cx="2743200" cy="6858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الف. اقشار هدف:</a:t>
            </a:r>
          </a:p>
        </p:txBody>
      </p:sp>
      <p:sp>
        <p:nvSpPr>
          <p:cNvPr id="13" name="Right Arrow 12"/>
          <p:cNvSpPr/>
          <p:nvPr/>
        </p:nvSpPr>
        <p:spPr>
          <a:xfrm flipH="1">
            <a:off x="3200400" y="2362200"/>
            <a:ext cx="2819400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90600" y="2057400"/>
            <a:ext cx="19812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همه اقشار،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172200" y="4572000"/>
            <a:ext cx="2743200" cy="6858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ب. ماموریت:</a:t>
            </a:r>
          </a:p>
        </p:txBody>
      </p:sp>
      <p:sp>
        <p:nvSpPr>
          <p:cNvPr id="16" name="Right Arrow 15"/>
          <p:cNvSpPr/>
          <p:nvPr/>
        </p:nvSpPr>
        <p:spPr>
          <a:xfrm flipH="1">
            <a:off x="5181600" y="4800600"/>
            <a:ext cx="914400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133600" y="4114800"/>
            <a:ext cx="26670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1. اطلاع رسانی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133600" y="5029200"/>
            <a:ext cx="26670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2. فرهنگ سازی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763000" cy="55626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09800" y="152400"/>
            <a:ext cx="6781800" cy="8382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3000" b="1" dirty="0" smtClean="0">
                <a:solidFill>
                  <a:schemeClr val="tx1"/>
                </a:solidFill>
                <a:cs typeface="B Titr" pitchFamily="2" charset="-78"/>
              </a:rPr>
              <a:t>جایگاه عنصر فرهنگی در اقتصاد مقاومتی: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362200" y="1295401"/>
            <a:ext cx="6400800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Zar" pitchFamily="2" charset="-78"/>
              </a:rPr>
              <a:t>الف.</a:t>
            </a:r>
            <a:r>
              <a:rPr kumimoji="0" lang="fa-IR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Zar" pitchFamily="2" charset="-78"/>
              </a:rPr>
              <a:t> عنصر فرهنگی در مقدمه سیاست های کلی </a:t>
            </a:r>
            <a:endParaRPr kumimoji="0" lang="fa-I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04800" y="2362200"/>
            <a:ext cx="8458200" cy="243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"ایران اسلامی با استعدادهای سرشار معنوی و مادی ... اگر از الگوی اقتصادی بومی و علمی برآمده از </a:t>
            </a:r>
            <a:r>
              <a:rPr lang="fa-IR" sz="2400" b="1" u="sng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فرهنگ انقلابی و اسلامی</a:t>
            </a:r>
            <a:r>
              <a:rPr lang="fa-IR" sz="2400" b="1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که همان اقتصاد مقاومتی است، پیروی کند نه تنها بر همه‌ مشکلات اقتصادی فائق می‌آید و دشمن را که با تحمیل یک جنگ اقتصادی تمام عیار در برابر این ملت بزرگ صف‌آرایی کرده، به شکست و عقب‌نشینی وا می‌دارد، بلکه خواهد توانست ... الگوئی الهام‌بخش از نظام اقتصادی اسلام را عینیت بخشد"</a:t>
            </a:r>
            <a:r>
              <a:rPr lang="en-US" sz="2400" b="1" dirty="0" smtClean="0">
                <a:solidFill>
                  <a:schemeClr val="tx1"/>
                </a:solidFill>
                <a:cs typeface="B Nazanin" pitchFamily="2" charset="-78"/>
              </a:rPr>
              <a:t>.</a:t>
            </a:r>
            <a:endParaRPr lang="en-US" sz="2400" dirty="0">
              <a:solidFill>
                <a:schemeClr val="tx1"/>
              </a:solidFill>
              <a:cs typeface="B Nazanin" pitchFamily="2" charset="-78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371600" y="1524000"/>
            <a:ext cx="9906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371600" y="1524000"/>
            <a:ext cx="0" cy="8382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2133600" y="3505200"/>
            <a:ext cx="6629400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Zar" pitchFamily="2" charset="-78"/>
              </a:rPr>
              <a:t>ب. بندهای</a:t>
            </a:r>
            <a:r>
              <a:rPr kumimoji="0" lang="fa-IR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Zar" pitchFamily="2" charset="-78"/>
              </a:rPr>
              <a:t> مرتبط با عنصر فرهنگی در سیاست های کلی</a:t>
            </a:r>
            <a:endParaRPr kumimoji="0" lang="fa-I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  <p:sp>
        <p:nvSpPr>
          <p:cNvPr id="70" name="Bent-Up Arrow 69"/>
          <p:cNvSpPr/>
          <p:nvPr/>
        </p:nvSpPr>
        <p:spPr>
          <a:xfrm rot="5400000" flipH="1" flipV="1">
            <a:off x="6591300" y="4991100"/>
            <a:ext cx="914400" cy="685800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ounded Rectangle 70"/>
          <p:cNvSpPr/>
          <p:nvPr/>
        </p:nvSpPr>
        <p:spPr>
          <a:xfrm>
            <a:off x="304800" y="4724400"/>
            <a:ext cx="63246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بند 20- تقویت</a:t>
            </a:r>
            <a:r>
              <a:rPr lang="en-US" sz="2400" b="1" dirty="0" smtClean="0">
                <a:solidFill>
                  <a:schemeClr val="tx1"/>
                </a:solidFill>
                <a:cs typeface="B Nazanin" pitchFamily="2" charset="-78"/>
              </a:rPr>
              <a:t> 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  <a:hlinkClick r:id="rId2"/>
              </a:rPr>
              <a:t>فرهنگ جهادی</a:t>
            </a:r>
            <a:r>
              <a:rPr lang="en-US" sz="2400" b="1" dirty="0" smtClean="0">
                <a:solidFill>
                  <a:schemeClr val="tx1"/>
                </a:solidFill>
                <a:cs typeface="B Nazanin" pitchFamily="2" charset="-78"/>
                <a:hlinkClick r:id="rId2"/>
              </a:rPr>
              <a:t> 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در ایجاد ارزش افزوده و ...</a:t>
            </a:r>
          </a:p>
        </p:txBody>
      </p:sp>
      <p:sp>
        <p:nvSpPr>
          <p:cNvPr id="29" name="Bent-Up Arrow 28"/>
          <p:cNvSpPr/>
          <p:nvPr/>
        </p:nvSpPr>
        <p:spPr>
          <a:xfrm rot="5400000" flipH="1" flipV="1">
            <a:off x="6667500" y="4610099"/>
            <a:ext cx="1676402" cy="685803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761998" y="3962400"/>
            <a:ext cx="6324609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بند 21- تبیین</a:t>
            </a:r>
            <a:r>
              <a:rPr lang="en-US" sz="2400" b="1" dirty="0" smtClean="0">
                <a:solidFill>
                  <a:schemeClr val="tx1"/>
                </a:solidFill>
                <a:cs typeface="B Nazanin" pitchFamily="2" charset="-78"/>
                <a:hlinkClick r:id="rId2"/>
              </a:rPr>
              <a:t> 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  <a:hlinkClick r:id="rId2"/>
              </a:rPr>
              <a:t>ابعاد اقتصاد مقاومتی</a:t>
            </a:r>
            <a:r>
              <a:rPr lang="en-US" sz="2400" b="1" dirty="0" smtClean="0">
                <a:solidFill>
                  <a:schemeClr val="tx1"/>
                </a:solidFill>
                <a:cs typeface="B Nazanin" pitchFamily="2" charset="-78"/>
              </a:rPr>
              <a:t> 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و</a:t>
            </a:r>
            <a:r>
              <a:rPr lang="en-US" sz="2400" b="1" dirty="0" smtClean="0">
                <a:solidFill>
                  <a:schemeClr val="tx1"/>
                </a:solidFill>
                <a:cs typeface="B Nazanin" pitchFamily="2" charset="-78"/>
              </a:rPr>
              <a:t> 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  <a:hlinkClick r:id="rId2"/>
              </a:rPr>
              <a:t>گفتمان سازی</a:t>
            </a:r>
            <a:r>
              <a:rPr lang="en-US" sz="2400" b="1" dirty="0" smtClean="0">
                <a:solidFill>
                  <a:schemeClr val="tx1"/>
                </a:solidFill>
                <a:cs typeface="B Nazanin" pitchFamily="2" charset="-78"/>
                <a:hlinkClick r:id="rId2"/>
              </a:rPr>
              <a:t> 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آن ...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2" grpId="0" animBg="1"/>
      <p:bldP spid="32" grpId="1" animBg="1"/>
      <p:bldP spid="36" grpId="0" animBg="1"/>
      <p:bldP spid="36" grpId="1" animBg="1"/>
      <p:bldP spid="70" grpId="0" animBg="1"/>
      <p:bldP spid="71" grpId="0" animBg="1"/>
      <p:bldP spid="29" grpId="0" animBg="1"/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763000" cy="55626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09800" y="152400"/>
            <a:ext cx="6781800" cy="8382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000" b="1" dirty="0" smtClean="0">
                <a:solidFill>
                  <a:schemeClr val="tx1"/>
                </a:solidFill>
                <a:cs typeface="B Titr" pitchFamily="2" charset="-78"/>
              </a:rPr>
              <a:t>الگوی فرهنگ سازی در اقتصاد مقاومتی</a:t>
            </a:r>
            <a:endParaRPr lang="en-US" sz="30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362200" y="1295401"/>
            <a:ext cx="6400800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3-1</a:t>
            </a:r>
            <a:r>
              <a:rPr kumimoji="0" lang="fa-I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Zar" pitchFamily="2" charset="-78"/>
              </a:rPr>
              <a:t>.</a:t>
            </a:r>
            <a:r>
              <a:rPr kumimoji="0" lang="fa-IR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Zar" pitchFamily="2" charset="-78"/>
              </a:rPr>
              <a:t> مولفه های محتوای فرهنگی</a:t>
            </a:r>
            <a:endParaRPr kumimoji="0" lang="fa-I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2133600" y="3505200"/>
            <a:ext cx="6629400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3-2. توزیع محتوای فرهنگی و نقش اجزاء در آن</a:t>
            </a:r>
          </a:p>
        </p:txBody>
      </p:sp>
      <p:sp>
        <p:nvSpPr>
          <p:cNvPr id="70" name="Bent-Up Arrow 69"/>
          <p:cNvSpPr/>
          <p:nvPr/>
        </p:nvSpPr>
        <p:spPr>
          <a:xfrm rot="5400000" flipH="1" flipV="1">
            <a:off x="6591300" y="4991100"/>
            <a:ext cx="914400" cy="685800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ounded Rectangle 70"/>
          <p:cNvSpPr/>
          <p:nvPr/>
        </p:nvSpPr>
        <p:spPr>
          <a:xfrm>
            <a:off x="304800" y="4495800"/>
            <a:ext cx="63246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الف. گسترده رسانه ها: مسجد، روحانیت، استادان، مطبوعات، رسانه ملی، کتب درسی، نخبگان سیاسی و ...</a:t>
            </a:r>
          </a:p>
        </p:txBody>
      </p:sp>
      <p:sp>
        <p:nvSpPr>
          <p:cNvPr id="29" name="Bent-Up Arrow 28"/>
          <p:cNvSpPr/>
          <p:nvPr/>
        </p:nvSpPr>
        <p:spPr>
          <a:xfrm rot="5400000" flipH="1" flipV="1">
            <a:off x="6591301" y="4533899"/>
            <a:ext cx="1828802" cy="685803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761998" y="3810000"/>
            <a:ext cx="6324609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ب. شیوه های توزیع: 1. آموزش- 2. هنر</a:t>
            </a:r>
          </a:p>
        </p:txBody>
      </p:sp>
      <p:sp>
        <p:nvSpPr>
          <p:cNvPr id="13" name="Bent-Up Arrow 12"/>
          <p:cNvSpPr/>
          <p:nvPr/>
        </p:nvSpPr>
        <p:spPr>
          <a:xfrm rot="5400000" flipV="1">
            <a:off x="6629400" y="1981200"/>
            <a:ext cx="609600" cy="457200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3810000" y="2057400"/>
            <a:ext cx="28194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الف. ابعاد رفتار مصرفی</a:t>
            </a:r>
          </a:p>
        </p:txBody>
      </p:sp>
      <p:pic>
        <p:nvPicPr>
          <p:cNvPr id="15" name="Picture 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3200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Bent-Up Arrow 15"/>
          <p:cNvSpPr/>
          <p:nvPr/>
        </p:nvSpPr>
        <p:spPr>
          <a:xfrm rot="5400000" flipV="1">
            <a:off x="6743700" y="2324100"/>
            <a:ext cx="1295400" cy="457200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267200" y="2743200"/>
            <a:ext cx="28194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ب. ابعاد رفتار تولیدی</a:t>
            </a: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057400"/>
            <a:ext cx="3505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Bent-Up Arrow 18"/>
          <p:cNvSpPr/>
          <p:nvPr/>
        </p:nvSpPr>
        <p:spPr>
          <a:xfrm rot="5400000" flipV="1">
            <a:off x="7315200" y="2667000"/>
            <a:ext cx="1981200" cy="457200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4267200" y="3429000"/>
            <a:ext cx="37338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ج. ابعاد رفتار مدیریتی (حاکمیتی)</a:t>
            </a:r>
          </a:p>
        </p:txBody>
      </p:sp>
      <p:sp>
        <p:nvSpPr>
          <p:cNvPr id="23" name="Left Arrow 22"/>
          <p:cNvSpPr/>
          <p:nvPr/>
        </p:nvSpPr>
        <p:spPr>
          <a:xfrm rot="3183630">
            <a:off x="3352800" y="3124108"/>
            <a:ext cx="762000" cy="381000"/>
          </a:xfrm>
          <a:prstGeom prst="lef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33400" y="2057400"/>
            <a:ext cx="3505200" cy="990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ضرورت نوآوری!</a:t>
            </a:r>
            <a:endParaRPr lang="en-US" sz="28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6" grpId="0" animBg="1"/>
      <p:bldP spid="36" grpId="1" animBg="1"/>
      <p:bldP spid="70" grpId="0" animBg="1"/>
      <p:bldP spid="71" grpId="0" animBg="1"/>
      <p:bldP spid="29" grpId="0" animBg="1"/>
      <p:bldP spid="30" grpId="0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3" grpId="0" animBg="1"/>
      <p:bldP spid="24" grpId="0" animBg="1"/>
      <p:bldP spid="24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3276600" y="609600"/>
            <a:ext cx="5486400" cy="8382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700" b="1" dirty="0" smtClean="0">
                <a:solidFill>
                  <a:schemeClr val="tx1"/>
                </a:solidFill>
                <a:cs typeface="B Zar" pitchFamily="2" charset="-78"/>
              </a:rPr>
              <a:t>عناصر اساسی در فرهنگ اقتصاد مقاومتی: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52400" y="1905000"/>
            <a:ext cx="3505200" cy="457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الف. تقویت فرهنگ جهادی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6" name="Left Brace 25"/>
          <p:cNvSpPr/>
          <p:nvPr/>
        </p:nvSpPr>
        <p:spPr>
          <a:xfrm flipH="1">
            <a:off x="3581400" y="1828800"/>
            <a:ext cx="381000" cy="4648200"/>
          </a:xfrm>
          <a:prstGeom prst="leftBrace">
            <a:avLst>
              <a:gd name="adj1" fmla="val 8333"/>
              <a:gd name="adj2" fmla="val 54410"/>
            </a:avLst>
          </a:prstGeom>
          <a:ln w="38100">
            <a:solidFill>
              <a:schemeClr val="tx1">
                <a:alpha val="9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152400" y="2438400"/>
            <a:ext cx="3505200" cy="457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ب. تقویت روحیه خودباوری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8" name="Right Arrow 27"/>
          <p:cNvSpPr/>
          <p:nvPr/>
        </p:nvSpPr>
        <p:spPr>
          <a:xfrm flipH="1">
            <a:off x="4191000" y="3581400"/>
            <a:ext cx="781051" cy="3048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52400" y="3505200"/>
            <a:ext cx="3505200" cy="457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ج. تقویت دانش اقتصادی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2400" y="4038600"/>
            <a:ext cx="3505200" cy="457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د. آشنایی با عقاید اقتصادی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400" y="4572000"/>
            <a:ext cx="3505200" cy="457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ه. آشنایی با احکام اقتصادی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2400" y="5105400"/>
            <a:ext cx="3505200" cy="457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و. آشنایی با اخلاق اقتصادی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52400" y="2971800"/>
            <a:ext cx="3505200" cy="457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ج. تقویت روحیه خلاقیت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2400" y="5638800"/>
            <a:ext cx="35052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ک. مبارزه با مفاسد اقتصادی </a:t>
            </a:r>
          </a:p>
          <a:p>
            <a:pPr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(سخت- نرم)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876800" y="5715000"/>
            <a:ext cx="3200400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600" b="1" dirty="0" smtClean="0">
                <a:solidFill>
                  <a:schemeClr val="tx1"/>
                </a:solidFill>
                <a:cs typeface="B Zar" pitchFamily="2" charset="-78"/>
              </a:rPr>
              <a:t>تربیت اقتصادی صحیح</a:t>
            </a:r>
            <a:endParaRPr lang="en-US" sz="26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>
            <a:off x="3657600" y="3733800"/>
            <a:ext cx="1219200" cy="23241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6" idx="3"/>
            <a:endCxn id="22" idx="1"/>
          </p:cNvCxnSpPr>
          <p:nvPr/>
        </p:nvCxnSpPr>
        <p:spPr>
          <a:xfrm>
            <a:off x="3657600" y="4267200"/>
            <a:ext cx="1219200" cy="17907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7" idx="3"/>
            <a:endCxn id="22" idx="1"/>
          </p:cNvCxnSpPr>
          <p:nvPr/>
        </p:nvCxnSpPr>
        <p:spPr>
          <a:xfrm>
            <a:off x="3657600" y="4800600"/>
            <a:ext cx="1219200" cy="12573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8" idx="3"/>
            <a:endCxn id="22" idx="1"/>
          </p:cNvCxnSpPr>
          <p:nvPr/>
        </p:nvCxnSpPr>
        <p:spPr>
          <a:xfrm>
            <a:off x="3657600" y="5334000"/>
            <a:ext cx="1219200" cy="7239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81400" y="304800"/>
            <a:ext cx="5334000" cy="7620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3. ایفای نقش در </a:t>
            </a:r>
            <a:r>
              <a:rPr lang="fa-IR" sz="3600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جبهه سیاسی</a:t>
            </a:r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:</a:t>
            </a:r>
            <a:endParaRPr lang="en-US" sz="3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72200" y="2209800"/>
            <a:ext cx="2743200" cy="6858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الف. اقشار هدف:</a:t>
            </a:r>
          </a:p>
        </p:txBody>
      </p:sp>
      <p:sp>
        <p:nvSpPr>
          <p:cNvPr id="13" name="Right Arrow 12"/>
          <p:cNvSpPr/>
          <p:nvPr/>
        </p:nvSpPr>
        <p:spPr>
          <a:xfrm flipH="1">
            <a:off x="3200400" y="2362200"/>
            <a:ext cx="2819400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90600" y="2057400"/>
            <a:ext cx="19812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همه اقشار،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172200" y="4572000"/>
            <a:ext cx="2743200" cy="6858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ب. ماموریت:</a:t>
            </a:r>
          </a:p>
        </p:txBody>
      </p:sp>
      <p:sp>
        <p:nvSpPr>
          <p:cNvPr id="16" name="Right Arrow 15"/>
          <p:cNvSpPr/>
          <p:nvPr/>
        </p:nvSpPr>
        <p:spPr>
          <a:xfrm flipH="1">
            <a:off x="5181600" y="4800600"/>
            <a:ext cx="914400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8600" y="3657600"/>
            <a:ext cx="4800600" cy="2667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1. مطالبه موثر از همه گروه ها برای ایفای نقش های خود در اقتصاد مقاومتی؛</a:t>
            </a:r>
          </a:p>
          <a:p>
            <a:pPr algn="r" rtl="1">
              <a:spcAft>
                <a:spcPts val="1200"/>
              </a:spcAft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2. مطالبه همراه با عمل!!!</a:t>
            </a:r>
          </a:p>
          <a:p>
            <a:pPr algn="r" rtl="1">
              <a:spcAft>
                <a:spcPts val="1200"/>
              </a:spcAft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(شروع از خود)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24000" y="152400"/>
            <a:ext cx="6096000" cy="990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جنگ اقتصادی کنونی:</a:t>
            </a:r>
            <a:endParaRPr lang="en-US" sz="5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5257800"/>
            <a:ext cx="6781800" cy="12954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8000" b="1" dirty="0" smtClean="0">
                <a:solidFill>
                  <a:schemeClr val="tx1"/>
                </a:solidFill>
                <a:cs typeface="B Titr" pitchFamily="2" charset="-78"/>
              </a:rPr>
              <a:t>اقتصاد مقاومتی</a:t>
            </a:r>
          </a:p>
        </p:txBody>
      </p:sp>
      <p:sp>
        <p:nvSpPr>
          <p:cNvPr id="5" name="Right Arrow 4"/>
          <p:cNvSpPr/>
          <p:nvPr/>
        </p:nvSpPr>
        <p:spPr>
          <a:xfrm rot="5400000">
            <a:off x="2628900" y="2933700"/>
            <a:ext cx="3962400" cy="533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 smtClean="0"/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 rot="16200000">
            <a:off x="2933700" y="2552700"/>
            <a:ext cx="20574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راه حل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5" grpId="0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81400" y="304800"/>
            <a:ext cx="5334000" cy="7620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4. ایفای نقش در </a:t>
            </a:r>
            <a:r>
              <a:rPr lang="fa-IR" sz="3600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جبهه اجرایی</a:t>
            </a:r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:</a:t>
            </a:r>
            <a:endParaRPr lang="en-US" sz="3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72200" y="2209800"/>
            <a:ext cx="2743200" cy="6858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الف. اقشار هدف:</a:t>
            </a:r>
          </a:p>
        </p:txBody>
      </p:sp>
      <p:sp>
        <p:nvSpPr>
          <p:cNvPr id="13" name="Right Arrow 12"/>
          <p:cNvSpPr/>
          <p:nvPr/>
        </p:nvSpPr>
        <p:spPr>
          <a:xfrm flipH="1">
            <a:off x="3200400" y="2362200"/>
            <a:ext cx="2819400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90600" y="2057400"/>
            <a:ext cx="19812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همه اقشار،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105400" y="4572000"/>
            <a:ext cx="3810000" cy="6858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ب. عرصه های ماموریتی:</a:t>
            </a:r>
          </a:p>
        </p:txBody>
      </p:sp>
      <p:sp>
        <p:nvSpPr>
          <p:cNvPr id="16" name="Right Arrow 15"/>
          <p:cNvSpPr/>
          <p:nvPr/>
        </p:nvSpPr>
        <p:spPr>
          <a:xfrm flipH="1">
            <a:off x="4114800" y="4724400"/>
            <a:ext cx="914400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3200400"/>
            <a:ext cx="3352800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1. عرصه مصرف؛</a:t>
            </a:r>
            <a:endParaRPr kumimoji="0" lang="fa-I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  <p:sp>
        <p:nvSpPr>
          <p:cNvPr id="11" name="Left Brace 10"/>
          <p:cNvSpPr/>
          <p:nvPr/>
        </p:nvSpPr>
        <p:spPr>
          <a:xfrm flipH="1">
            <a:off x="3657600" y="3048000"/>
            <a:ext cx="381000" cy="3581400"/>
          </a:xfrm>
          <a:prstGeom prst="leftBrace">
            <a:avLst>
              <a:gd name="adj1" fmla="val 8333"/>
              <a:gd name="adj2" fmla="val 49179"/>
            </a:avLst>
          </a:prstGeom>
          <a:ln w="38100">
            <a:solidFill>
              <a:schemeClr val="tx1">
                <a:alpha val="9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81000" y="3886200"/>
            <a:ext cx="3352800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2. عرصه تولید؛</a:t>
            </a:r>
            <a:endParaRPr kumimoji="0" lang="fa-I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81000" y="4572000"/>
            <a:ext cx="3352800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3. عرصه سیاسی (انتخابات)؛</a:t>
            </a:r>
            <a:endParaRPr kumimoji="0" lang="fa-I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81000" y="5257800"/>
            <a:ext cx="3352800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4. عرصه تربیت؛</a:t>
            </a:r>
            <a:endParaRPr kumimoji="0" lang="fa-I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81000" y="5943600"/>
            <a:ext cx="3352800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5. عرصه مدیریت کلان؛</a:t>
            </a:r>
            <a:endParaRPr kumimoji="0" lang="fa-I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71800" y="152400"/>
            <a:ext cx="5791200" cy="8382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800" b="1" dirty="0" smtClean="0">
                <a:solidFill>
                  <a:schemeClr val="tx1"/>
                </a:solidFill>
                <a:cs typeface="B Titr" pitchFamily="2" charset="-78"/>
              </a:rPr>
              <a:t>4. ایفای نقش در جبهه اجرایی:</a:t>
            </a:r>
          </a:p>
        </p:txBody>
      </p:sp>
      <p:sp>
        <p:nvSpPr>
          <p:cNvPr id="12" name="Bent-Up Arrow 11"/>
          <p:cNvSpPr/>
          <p:nvPr/>
        </p:nvSpPr>
        <p:spPr>
          <a:xfrm rot="5400000" flipV="1">
            <a:off x="8077200" y="1143000"/>
            <a:ext cx="685800" cy="6858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724400" y="1371600"/>
            <a:ext cx="3276600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الف. در عرصه مصرف:</a:t>
            </a:r>
            <a:endParaRPr kumimoji="0" lang="fa-I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  <p:sp>
        <p:nvSpPr>
          <p:cNvPr id="26" name="Left Brace 25"/>
          <p:cNvSpPr/>
          <p:nvPr/>
        </p:nvSpPr>
        <p:spPr>
          <a:xfrm flipH="1">
            <a:off x="7772400" y="2286000"/>
            <a:ext cx="533400" cy="4419600"/>
          </a:xfrm>
          <a:prstGeom prst="leftBrace">
            <a:avLst>
              <a:gd name="adj1" fmla="val 8333"/>
              <a:gd name="adj2" fmla="val 54410"/>
            </a:avLst>
          </a:prstGeom>
          <a:ln w="38100">
            <a:solidFill>
              <a:schemeClr val="tx1">
                <a:alpha val="9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4876800" y="2438400"/>
            <a:ext cx="30480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1. مصرف کالای ایرانی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2400" y="3048000"/>
            <a:ext cx="5715000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سهم هر خانواده ایرانی از واردات: 4 هزار دلار (13 میلیون تومان!)</a:t>
            </a:r>
            <a:endParaRPr lang="en-US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>
              <a:spcAft>
                <a:spcPts val="1200"/>
              </a:spcAft>
            </a:pPr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- معادل 4 میلیون شغل!!!</a:t>
            </a:r>
          </a:p>
        </p:txBody>
      </p:sp>
      <p:cxnSp>
        <p:nvCxnSpPr>
          <p:cNvPr id="16" name="Straight Arrow Connector 15"/>
          <p:cNvCxnSpPr>
            <a:stCxn id="27" idx="2"/>
            <a:endCxn id="15" idx="3"/>
          </p:cNvCxnSpPr>
          <p:nvPr/>
        </p:nvCxnSpPr>
        <p:spPr>
          <a:xfrm flipH="1">
            <a:off x="5867400" y="2971800"/>
            <a:ext cx="533400" cy="5715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4876800" y="3048000"/>
            <a:ext cx="30480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2. عدم اسراف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876800" y="3657600"/>
            <a:ext cx="30480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3. پرهیز از تجمل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876800" y="4267200"/>
            <a:ext cx="30480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4. تغذیه صحیح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876800" y="4876800"/>
            <a:ext cx="30480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5. پرهیز از احتکار خانگی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743200" y="5486400"/>
            <a:ext cx="51816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6. عدم تقاضای مصرفی برای کالای سرمایه ای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876800" y="6096000"/>
            <a:ext cx="30480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7. ...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6" grpId="0" animBg="1"/>
      <p:bldP spid="27" grpId="0" animBg="1"/>
      <p:bldP spid="15" grpId="0" animBg="1"/>
      <p:bldP spid="15" grpId="1" animBg="1"/>
      <p:bldP spid="21" grpId="0" animBg="1"/>
      <p:bldP spid="22" grpId="0" animBg="1"/>
      <p:bldP spid="23" grpId="0" animBg="1"/>
      <p:bldP spid="24" grpId="0" animBg="1"/>
      <p:bldP spid="31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00400" y="152400"/>
            <a:ext cx="5562600" cy="8382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800" b="1" dirty="0" smtClean="0">
                <a:solidFill>
                  <a:schemeClr val="tx1"/>
                </a:solidFill>
                <a:cs typeface="B Titr" pitchFamily="2" charset="-78"/>
              </a:rPr>
              <a:t>4. ایفای نقش در جبهه اجرایی:</a:t>
            </a:r>
          </a:p>
        </p:txBody>
      </p:sp>
      <p:sp>
        <p:nvSpPr>
          <p:cNvPr id="12" name="Bent-Up Arrow 11"/>
          <p:cNvSpPr/>
          <p:nvPr/>
        </p:nvSpPr>
        <p:spPr>
          <a:xfrm rot="5400000" flipV="1">
            <a:off x="7962900" y="1257300"/>
            <a:ext cx="914400" cy="6858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0" y="1600201"/>
            <a:ext cx="3429000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ب. در عرصه تولید:</a:t>
            </a:r>
            <a:endParaRPr kumimoji="0" lang="fa-I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09600" y="1676400"/>
            <a:ext cx="30480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ب. ایجاد ارزش افزوده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6" name="Left Brace 25"/>
          <p:cNvSpPr/>
          <p:nvPr/>
        </p:nvSpPr>
        <p:spPr>
          <a:xfrm flipH="1">
            <a:off x="7772400" y="2438400"/>
            <a:ext cx="533400" cy="4114800"/>
          </a:xfrm>
          <a:prstGeom prst="leftBrace">
            <a:avLst>
              <a:gd name="adj1" fmla="val 8333"/>
              <a:gd name="adj2" fmla="val 54410"/>
            </a:avLst>
          </a:prstGeom>
          <a:ln w="38100">
            <a:solidFill>
              <a:schemeClr val="tx1">
                <a:alpha val="9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4876800" y="2667000"/>
            <a:ext cx="30480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1. افزایش بهره وری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8" name="Right Arrow 27"/>
          <p:cNvSpPr/>
          <p:nvPr/>
        </p:nvSpPr>
        <p:spPr>
          <a:xfrm flipH="1">
            <a:off x="3886200" y="1752600"/>
            <a:ext cx="533400" cy="3048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28600" y="3276600"/>
            <a:ext cx="45720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200" b="1" dirty="0" smtClean="0">
                <a:solidFill>
                  <a:schemeClr val="tx1"/>
                </a:solidFill>
                <a:cs typeface="B Titr" pitchFamily="2" charset="-78"/>
              </a:rPr>
              <a:t>افزایش مهارت و دانش، همت، توکل و ...</a:t>
            </a:r>
          </a:p>
        </p:txBody>
      </p:sp>
      <p:cxnSp>
        <p:nvCxnSpPr>
          <p:cNvPr id="16" name="Straight Arrow Connector 15"/>
          <p:cNvCxnSpPr>
            <a:stCxn id="27" idx="2"/>
            <a:endCxn id="15" idx="3"/>
          </p:cNvCxnSpPr>
          <p:nvPr/>
        </p:nvCxnSpPr>
        <p:spPr>
          <a:xfrm flipH="1">
            <a:off x="4800600" y="3200400"/>
            <a:ext cx="1600200" cy="3429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657600" y="3352800"/>
            <a:ext cx="42672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2. پس انداز و سرمایه گذاری صحیح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38400" y="4038600"/>
            <a:ext cx="54864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3. استفاده مناسب از توان کار (بیکار نماندن و ...)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895600" y="4724400"/>
            <a:ext cx="50292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4. کمک به تولید محصولات مورد نیاز کشور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52400" y="4267200"/>
            <a:ext cx="47244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200" b="1" dirty="0" smtClean="0">
                <a:solidFill>
                  <a:schemeClr val="tx1"/>
                </a:solidFill>
                <a:cs typeface="B Titr" pitchFamily="2" charset="-78"/>
              </a:rPr>
              <a:t>کاهش هزینه های غیر لازم- پس انداز- خرید سهام عرضه اولیه</a:t>
            </a:r>
          </a:p>
        </p:txBody>
      </p:sp>
      <p:cxnSp>
        <p:nvCxnSpPr>
          <p:cNvPr id="29" name="Straight Arrow Connector 28"/>
          <p:cNvCxnSpPr>
            <a:stCxn id="22" idx="2"/>
            <a:endCxn id="20" idx="3"/>
          </p:cNvCxnSpPr>
          <p:nvPr/>
        </p:nvCxnSpPr>
        <p:spPr>
          <a:xfrm flipH="1">
            <a:off x="4876800" y="3886200"/>
            <a:ext cx="914400" cy="6858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228600" y="5334000"/>
            <a:ext cx="45720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200" b="1" dirty="0" smtClean="0">
                <a:solidFill>
                  <a:schemeClr val="tx1"/>
                </a:solidFill>
                <a:cs typeface="B Titr" pitchFamily="2" charset="-78"/>
              </a:rPr>
              <a:t>کارآفرینی، اکتفا به دستمزدهای بالفعل، تنظیم صحیح اوقات کار و فراغت، ...</a:t>
            </a:r>
          </a:p>
        </p:txBody>
      </p:sp>
      <p:cxnSp>
        <p:nvCxnSpPr>
          <p:cNvPr id="36" name="Straight Arrow Connector 35"/>
          <p:cNvCxnSpPr>
            <a:stCxn id="23" idx="2"/>
            <a:endCxn id="35" idx="3"/>
          </p:cNvCxnSpPr>
          <p:nvPr/>
        </p:nvCxnSpPr>
        <p:spPr>
          <a:xfrm flipH="1">
            <a:off x="4800600" y="4572000"/>
            <a:ext cx="381000" cy="12192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152400" y="5257800"/>
            <a:ext cx="4572000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200" b="1" dirty="0" smtClean="0">
                <a:solidFill>
                  <a:schemeClr val="tx1"/>
                </a:solidFill>
                <a:cs typeface="B Titr" pitchFamily="2" charset="-78"/>
              </a:rPr>
              <a:t>اولویت بندی برنامه تولید براساس نیازها،</a:t>
            </a:r>
          </a:p>
        </p:txBody>
      </p:sp>
      <p:cxnSp>
        <p:nvCxnSpPr>
          <p:cNvPr id="31" name="Straight Arrow Connector 30"/>
          <p:cNvCxnSpPr>
            <a:stCxn id="32" idx="2"/>
            <a:endCxn id="30" idx="3"/>
          </p:cNvCxnSpPr>
          <p:nvPr/>
        </p:nvCxnSpPr>
        <p:spPr>
          <a:xfrm flipH="1">
            <a:off x="4724400" y="5257800"/>
            <a:ext cx="685800" cy="3429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2895600" y="5410200"/>
            <a:ext cx="50292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...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5" grpId="0" animBg="1"/>
      <p:bldP spid="26" grpId="0" animBg="1"/>
      <p:bldP spid="27" grpId="0" animBg="1"/>
      <p:bldP spid="28" grpId="0" animBg="1"/>
      <p:bldP spid="15" grpId="0" animBg="1"/>
      <p:bldP spid="15" grpId="1" animBg="1"/>
      <p:bldP spid="22" grpId="0" animBg="1"/>
      <p:bldP spid="23" grpId="0" animBg="1"/>
      <p:bldP spid="32" grpId="0" animBg="1"/>
      <p:bldP spid="20" grpId="0" animBg="1"/>
      <p:bldP spid="20" grpId="1" animBg="1"/>
      <p:bldP spid="35" grpId="0" animBg="1"/>
      <p:bldP spid="35" grpId="1" animBg="1"/>
      <p:bldP spid="30" grpId="0" animBg="1"/>
      <p:bldP spid="30" grpId="1" animBg="1"/>
      <p:bldP spid="4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00400" y="152400"/>
            <a:ext cx="5562600" cy="8382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800" b="1" dirty="0" smtClean="0">
                <a:solidFill>
                  <a:schemeClr val="tx1"/>
                </a:solidFill>
                <a:cs typeface="B Titr" pitchFamily="2" charset="-78"/>
              </a:rPr>
              <a:t>4. ایفای نقش در جبهه اجرایی:</a:t>
            </a:r>
          </a:p>
        </p:txBody>
      </p:sp>
      <p:sp>
        <p:nvSpPr>
          <p:cNvPr id="12" name="Bent-Up Arrow 11"/>
          <p:cNvSpPr/>
          <p:nvPr/>
        </p:nvSpPr>
        <p:spPr>
          <a:xfrm rot="5400000" flipV="1">
            <a:off x="7962900" y="1257300"/>
            <a:ext cx="914400" cy="6858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0" y="1600201"/>
            <a:ext cx="3429000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ج. در عرصه سیاسی:</a:t>
            </a:r>
            <a:endParaRPr kumimoji="0" lang="fa-I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09600" y="2209800"/>
            <a:ext cx="3276600" cy="1219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انتخاب کارگزاران معتقد به اقتصاد مقاومتی!!!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562600" y="3810000"/>
            <a:ext cx="23622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1. رییس جمهور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8" name="Right Arrow 27"/>
          <p:cNvSpPr/>
          <p:nvPr/>
        </p:nvSpPr>
        <p:spPr>
          <a:xfrm flipH="1">
            <a:off x="3886200" y="1752600"/>
            <a:ext cx="533400" cy="3048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5257800" y="4495800"/>
            <a:ext cx="26670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2. نمایندگان مجلس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953000" y="5181600"/>
            <a:ext cx="29718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3. اعضای شورای شهر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953000" y="5867400"/>
            <a:ext cx="29718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4. سایر نمایندگان ...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5" grpId="0" animBg="1"/>
      <p:bldP spid="27" grpId="0" animBg="1"/>
      <p:bldP spid="28" grpId="0" animBg="1"/>
      <p:bldP spid="22" grpId="0" animBg="1"/>
      <p:bldP spid="23" grpId="0" animBg="1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4200" y="228600"/>
            <a:ext cx="5638800" cy="8382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800" b="1" dirty="0" smtClean="0">
                <a:solidFill>
                  <a:schemeClr val="tx1"/>
                </a:solidFill>
                <a:cs typeface="B Titr" pitchFamily="2" charset="-78"/>
              </a:rPr>
              <a:t>4. ایفای نقش در جبهه اجرایی:</a:t>
            </a:r>
          </a:p>
        </p:txBody>
      </p:sp>
      <p:sp>
        <p:nvSpPr>
          <p:cNvPr id="12" name="Bent-Up Arrow 11"/>
          <p:cNvSpPr/>
          <p:nvPr/>
        </p:nvSpPr>
        <p:spPr>
          <a:xfrm rot="5400000" flipV="1">
            <a:off x="8001000" y="1295400"/>
            <a:ext cx="914400" cy="6096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562600" y="1600201"/>
            <a:ext cx="2514600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د. در عرصه تربیت:</a:t>
            </a:r>
            <a:endParaRPr kumimoji="0" lang="fa-IR" sz="2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676400" y="1600200"/>
            <a:ext cx="2362200" cy="609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600" b="1" dirty="0" smtClean="0">
                <a:solidFill>
                  <a:schemeClr val="tx1"/>
                </a:solidFill>
                <a:cs typeface="B Zar" pitchFamily="2" charset="-78"/>
              </a:rPr>
              <a:t>تربیت اقتصادی:</a:t>
            </a:r>
            <a:endParaRPr lang="en-US" sz="26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6" name="Left Brace 25"/>
          <p:cNvSpPr/>
          <p:nvPr/>
        </p:nvSpPr>
        <p:spPr>
          <a:xfrm flipH="1">
            <a:off x="8229600" y="2438400"/>
            <a:ext cx="533400" cy="3733800"/>
          </a:xfrm>
          <a:prstGeom prst="leftBrace">
            <a:avLst>
              <a:gd name="adj1" fmla="val 8333"/>
              <a:gd name="adj2" fmla="val 54410"/>
            </a:avLst>
          </a:prstGeom>
          <a:ln w="38100">
            <a:solidFill>
              <a:schemeClr val="tx1">
                <a:alpha val="9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6172200" y="2590800"/>
            <a:ext cx="22098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1. عقاید اقتصادی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8" name="Right Arrow 27"/>
          <p:cNvSpPr/>
          <p:nvPr/>
        </p:nvSpPr>
        <p:spPr>
          <a:xfrm flipH="1">
            <a:off x="4114800" y="1752600"/>
            <a:ext cx="1295400" cy="3048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28600" y="2590800"/>
            <a:ext cx="51054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توکل- رزاقیت خداوند- اثر تقوا بر برکت- اثر سعی و  ...</a:t>
            </a:r>
          </a:p>
        </p:txBody>
      </p:sp>
      <p:cxnSp>
        <p:nvCxnSpPr>
          <p:cNvPr id="16" name="Straight Arrow Connector 15"/>
          <p:cNvCxnSpPr>
            <a:stCxn id="27" idx="1"/>
            <a:endCxn id="15" idx="3"/>
          </p:cNvCxnSpPr>
          <p:nvPr/>
        </p:nvCxnSpPr>
        <p:spPr>
          <a:xfrm flipH="1">
            <a:off x="5334000" y="2857500"/>
            <a:ext cx="838200" cy="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172200" y="3505200"/>
            <a:ext cx="22098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2. احکام اقتصادی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172200" y="4419600"/>
            <a:ext cx="22098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3. اخلاق اقتصادی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172200" y="5410200"/>
            <a:ext cx="22098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4. سواد اقتصادی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28600" y="3505200"/>
            <a:ext cx="50292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حلال و حرام اقتصادی (قبح ربا- احتکار- حق کشی و ...)</a:t>
            </a:r>
          </a:p>
        </p:txBody>
      </p:sp>
      <p:cxnSp>
        <p:nvCxnSpPr>
          <p:cNvPr id="20" name="Straight Arrow Connector 19"/>
          <p:cNvCxnSpPr>
            <a:stCxn id="21" idx="1"/>
            <a:endCxn id="19" idx="3"/>
          </p:cNvCxnSpPr>
          <p:nvPr/>
        </p:nvCxnSpPr>
        <p:spPr>
          <a:xfrm flipH="1">
            <a:off x="5257800" y="3771900"/>
            <a:ext cx="914400" cy="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228600" y="4419600"/>
            <a:ext cx="50292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وقف- انفاق- محبت- خلاقیت- تلاش و ...</a:t>
            </a:r>
          </a:p>
        </p:txBody>
      </p:sp>
      <p:cxnSp>
        <p:nvCxnSpPr>
          <p:cNvPr id="30" name="Straight Arrow Connector 29"/>
          <p:cNvCxnSpPr>
            <a:stCxn id="22" idx="1"/>
            <a:endCxn id="29" idx="3"/>
          </p:cNvCxnSpPr>
          <p:nvPr/>
        </p:nvCxnSpPr>
        <p:spPr>
          <a:xfrm flipH="1">
            <a:off x="5257800" y="4686300"/>
            <a:ext cx="914400" cy="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152400" y="5105400"/>
            <a:ext cx="5105400" cy="1600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buFont typeface="Courier New" pitchFamily="49" charset="0"/>
              <a:buChar char="o"/>
            </a:pPr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 مدیریت اقتصادی (هزینه و درآمد شخصی)؛</a:t>
            </a:r>
          </a:p>
          <a:p>
            <a:pPr algn="r" rtl="1">
              <a:buFont typeface="Courier New" pitchFamily="49" charset="0"/>
              <a:buChar char="o"/>
            </a:pPr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 کارآفرینی؛</a:t>
            </a:r>
          </a:p>
          <a:p>
            <a:pPr algn="r" rtl="1">
              <a:buFont typeface="Courier New" pitchFamily="49" charset="0"/>
              <a:buChar char="o"/>
            </a:pPr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 مفاهیم اقتصادی (بانک، بورس، سرمایه، ...)؛</a:t>
            </a:r>
          </a:p>
          <a:p>
            <a:pPr algn="r" rtl="1">
              <a:buFont typeface="Courier New" pitchFamily="49" charset="0"/>
              <a:buChar char="o"/>
            </a:pPr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 بینش اقتصادی (قدرت تحلیل و ...)؛</a:t>
            </a:r>
          </a:p>
          <a:p>
            <a:pPr algn="r" rtl="1">
              <a:buFont typeface="Courier New" pitchFamily="49" charset="0"/>
              <a:buChar char="o"/>
            </a:pPr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 ...</a:t>
            </a:r>
          </a:p>
        </p:txBody>
      </p:sp>
      <p:cxnSp>
        <p:nvCxnSpPr>
          <p:cNvPr id="34" name="Straight Arrow Connector 33"/>
          <p:cNvCxnSpPr>
            <a:stCxn id="23" idx="1"/>
            <a:endCxn id="33" idx="3"/>
          </p:cNvCxnSpPr>
          <p:nvPr/>
        </p:nvCxnSpPr>
        <p:spPr>
          <a:xfrm flipH="1">
            <a:off x="5257800" y="5676900"/>
            <a:ext cx="914400" cy="2286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5" grpId="0" animBg="1"/>
      <p:bldP spid="26" grpId="0" animBg="1"/>
      <p:bldP spid="27" grpId="0" animBg="1"/>
      <p:bldP spid="28" grpId="0" animBg="1"/>
      <p:bldP spid="15" grpId="0" animBg="1"/>
      <p:bldP spid="21" grpId="0" animBg="1"/>
      <p:bldP spid="22" grpId="0" animBg="1"/>
      <p:bldP spid="23" grpId="0" animBg="1"/>
      <p:bldP spid="19" grpId="0" animBg="1"/>
      <p:bldP spid="29" grpId="0" animBg="1"/>
      <p:bldP spid="3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00400" y="152400"/>
            <a:ext cx="5562600" cy="8382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800" b="1" dirty="0" smtClean="0">
                <a:solidFill>
                  <a:schemeClr val="tx1"/>
                </a:solidFill>
                <a:cs typeface="B Titr" pitchFamily="2" charset="-78"/>
              </a:rPr>
              <a:t>4. ایفای نقش در جبهه اجرایی:</a:t>
            </a:r>
          </a:p>
        </p:txBody>
      </p:sp>
      <p:sp>
        <p:nvSpPr>
          <p:cNvPr id="12" name="Bent-Up Arrow 11"/>
          <p:cNvSpPr/>
          <p:nvPr/>
        </p:nvSpPr>
        <p:spPr>
          <a:xfrm rot="5400000" flipV="1">
            <a:off x="7962900" y="1257300"/>
            <a:ext cx="914400" cy="6858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581400" y="1676401"/>
            <a:ext cx="4419600" cy="7619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ه. در عرصه مدیریت کلان اقتصادی:</a:t>
            </a:r>
            <a:endParaRPr kumimoji="0" lang="fa-I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81000" y="2819400"/>
            <a:ext cx="3276600" cy="1219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در ارتباط با کسانی که جایگاهی در مدیریت اقتصادی کشور دارند!!!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419600" y="4724400"/>
            <a:ext cx="43434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1. پای بندی به مبانی اقتصاد مقاومتی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8" name="Right Arrow 27"/>
          <p:cNvSpPr/>
          <p:nvPr/>
        </p:nvSpPr>
        <p:spPr>
          <a:xfrm flipH="1">
            <a:off x="2743200" y="2057400"/>
            <a:ext cx="533400" cy="3048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228600" y="5410200"/>
            <a:ext cx="85344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2. توجه ویژه به سیاست های کلان اقتصاد مقاومتی </a:t>
            </a:r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(به صورت مجموعه ای یک پارچه)</a:t>
            </a:r>
            <a:endParaRPr lang="en-US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5" grpId="0" animBg="1"/>
      <p:bldP spid="27" grpId="0" animBg="1"/>
      <p:bldP spid="28" grpId="0" animBg="1"/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09600"/>
            <a:ext cx="8458200" cy="59436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5000" b="1" u="sng" dirty="0" smtClean="0">
                <a:solidFill>
                  <a:schemeClr val="tx1"/>
                </a:solidFill>
                <a:cs typeface="B Titr" pitchFamily="2" charset="-78"/>
                <a:hlinkClick r:id="rId2"/>
              </a:rPr>
              <a:t>شبکه تحلیل گران اقتصاد مقاومتی</a:t>
            </a:r>
          </a:p>
          <a:p>
            <a:pPr algn="r" rtl="1"/>
            <a:r>
              <a:rPr lang="fa-IR" sz="3500" b="1" dirty="0" smtClean="0">
                <a:solidFill>
                  <a:schemeClr val="tx1"/>
                </a:solidFill>
                <a:cs typeface="B Titr" pitchFamily="2" charset="-78"/>
              </a:rPr>
              <a:t>جهت عضویت در شبکه و طی دوره آموزش مجازی:</a:t>
            </a:r>
            <a:endParaRPr lang="en-US" sz="35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ctr" rtl="1"/>
            <a:r>
              <a:rPr lang="en-US" sz="5000" b="1" dirty="0" smtClean="0">
                <a:solidFill>
                  <a:schemeClr val="tx1"/>
                </a:solidFill>
                <a:cs typeface="B Titr" pitchFamily="2" charset="-78"/>
              </a:rPr>
              <a:t>www.jahadeghtesadi.com</a:t>
            </a:r>
          </a:p>
          <a:p>
            <a:pPr algn="r" rtl="1"/>
            <a:endParaRPr lang="fa-IR" sz="35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3500" b="1" dirty="0" smtClean="0">
                <a:solidFill>
                  <a:schemeClr val="tx1"/>
                </a:solidFill>
                <a:cs typeface="B Titr" pitchFamily="2" charset="-78"/>
              </a:rPr>
              <a:t>ارتباط با بنده:</a:t>
            </a:r>
            <a:endParaRPr lang="en-US" sz="35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rtl="1"/>
            <a:r>
              <a:rPr lang="en-US" sz="5000" b="1" dirty="0" smtClean="0">
                <a:solidFill>
                  <a:schemeClr val="tx1"/>
                </a:solidFill>
                <a:cs typeface="B Titr" pitchFamily="2" charset="-78"/>
                <a:hlinkClick r:id="rId2"/>
              </a:rPr>
              <a:t>Dr.h.abdolmaleki@gmail.com</a:t>
            </a:r>
            <a:endParaRPr lang="en-US" sz="50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rtl="1"/>
            <a:r>
              <a:rPr lang="en-US" sz="5000" b="1" dirty="0" smtClean="0">
                <a:solidFill>
                  <a:schemeClr val="tx1"/>
                </a:solidFill>
                <a:cs typeface="B Titr" pitchFamily="2" charset="-78"/>
                <a:hlinkClick r:id="rId3"/>
              </a:rPr>
              <a:t>www.geee.ir</a:t>
            </a:r>
            <a:endParaRPr lang="en-US" sz="50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rtl="1"/>
            <a:r>
              <a:rPr lang="fa-IR" sz="4000" b="1" dirty="0" smtClean="0">
                <a:solidFill>
                  <a:schemeClr val="tx1"/>
                </a:solidFill>
                <a:cs typeface="B Titr" pitchFamily="2" charset="-78"/>
              </a:rPr>
              <a:t>09123958577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385A0A9-1429-4634-8626-AA107F3A102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59268"/>
            <a:ext cx="8858250" cy="660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4314" y="95251"/>
            <a:ext cx="4643437" cy="180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fa-IR" sz="4500" dirty="0">
                <a:solidFill>
                  <a:schemeClr val="bg1"/>
                </a:solidFill>
                <a:latin typeface="IranNastaliq" pitchFamily="18" charset="0"/>
                <a:cs typeface="IranNastaliq" pitchFamily="18" charset="0"/>
              </a:rPr>
              <a:t>و السلام علی عبادالله الصالحین</a:t>
            </a:r>
            <a:endParaRPr lang="en-US" sz="4500" dirty="0">
              <a:solidFill>
                <a:schemeClr val="bg1"/>
              </a:solidFill>
              <a:latin typeface="+mj-lt"/>
              <a:ea typeface="+mj-ea"/>
              <a:cs typeface="IranNastaliq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24000" y="152400"/>
            <a:ext cx="6096000" cy="1295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جنگ اقتصادی کنونی:</a:t>
            </a:r>
            <a:endParaRPr lang="en-US" sz="5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5257800"/>
            <a:ext cx="5943600" cy="13716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b="1" dirty="0" smtClean="0">
                <a:solidFill>
                  <a:schemeClr val="tx1"/>
                </a:solidFill>
                <a:cs typeface="B Titr" pitchFamily="2" charset="-78"/>
              </a:rPr>
              <a:t>سنگر من کجاست؟!</a:t>
            </a:r>
          </a:p>
        </p:txBody>
      </p:sp>
      <p:sp>
        <p:nvSpPr>
          <p:cNvPr id="5" name="Right Arrow 4"/>
          <p:cNvSpPr/>
          <p:nvPr/>
        </p:nvSpPr>
        <p:spPr>
          <a:xfrm rot="5400000">
            <a:off x="2781300" y="3086100"/>
            <a:ext cx="3581400" cy="4572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 smtClean="0"/>
          </a:p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867400" y="1600200"/>
            <a:ext cx="3124200" cy="12192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من کیستم؟!</a:t>
            </a:r>
          </a:p>
        </p:txBody>
      </p:sp>
      <p:sp>
        <p:nvSpPr>
          <p:cNvPr id="8" name="Right Arrow 7"/>
          <p:cNvSpPr/>
          <p:nvPr/>
        </p:nvSpPr>
        <p:spPr>
          <a:xfrm rot="5400000" flipH="1">
            <a:off x="6019800" y="3810000"/>
            <a:ext cx="2514600" cy="22859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0" y="1524000"/>
            <a:ext cx="2286000" cy="9906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من یک دانشجو  ستم!</a:t>
            </a:r>
            <a:endParaRPr lang="en-US" sz="3200" dirty="0" smtClean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0" y="2286000"/>
            <a:ext cx="2438400" cy="9906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من یک کارگر ستم!</a:t>
            </a:r>
            <a:endParaRPr lang="en-US" sz="3200" dirty="0" smtClean="0">
              <a:latin typeface="IranNastaliq" pitchFamily="18" charset="0"/>
              <a:cs typeface="IranNastaliq" pitchFamily="18" charset="0"/>
            </a:endParaRPr>
          </a:p>
        </p:txBody>
      </p:sp>
      <p:cxnSp>
        <p:nvCxnSpPr>
          <p:cNvPr id="16" name="Straight Arrow Connector 15"/>
          <p:cNvCxnSpPr>
            <a:endCxn id="12" idx="3"/>
          </p:cNvCxnSpPr>
          <p:nvPr/>
        </p:nvCxnSpPr>
        <p:spPr>
          <a:xfrm flipH="1" flipV="1">
            <a:off x="2286000" y="2019300"/>
            <a:ext cx="4191000" cy="114300"/>
          </a:xfrm>
          <a:prstGeom prst="straightConnector1">
            <a:avLst/>
          </a:prstGeom>
          <a:ln w="635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3"/>
          </p:cNvCxnSpPr>
          <p:nvPr/>
        </p:nvCxnSpPr>
        <p:spPr>
          <a:xfrm flipH="1">
            <a:off x="2438400" y="2133600"/>
            <a:ext cx="4038600" cy="647700"/>
          </a:xfrm>
          <a:prstGeom prst="straightConnector1">
            <a:avLst/>
          </a:prstGeom>
          <a:ln w="635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0" y="3048000"/>
            <a:ext cx="2590800" cy="8382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من یک  کارمند ستم!</a:t>
            </a:r>
            <a:endParaRPr lang="en-US" sz="3200" dirty="0" smtClean="0">
              <a:latin typeface="IranNastaliq" pitchFamily="18" charset="0"/>
              <a:cs typeface="IranNastaliq" pitchFamily="18" charset="0"/>
            </a:endParaRPr>
          </a:p>
        </p:txBody>
      </p:sp>
      <p:cxnSp>
        <p:nvCxnSpPr>
          <p:cNvPr id="24" name="Straight Arrow Connector 23"/>
          <p:cNvCxnSpPr>
            <a:endCxn id="23" idx="3"/>
          </p:cNvCxnSpPr>
          <p:nvPr/>
        </p:nvCxnSpPr>
        <p:spPr>
          <a:xfrm flipH="1">
            <a:off x="2590800" y="2133600"/>
            <a:ext cx="3886200" cy="1333500"/>
          </a:xfrm>
          <a:prstGeom prst="straightConnector1">
            <a:avLst/>
          </a:prstGeom>
          <a:ln w="635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0" y="3733800"/>
            <a:ext cx="2895600" cy="9144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من یک  زن خانه دار  ستم!</a:t>
            </a:r>
            <a:endParaRPr lang="en-US" sz="3200" dirty="0" smtClean="0">
              <a:latin typeface="IranNastaliq" pitchFamily="18" charset="0"/>
              <a:cs typeface="IranNastaliq" pitchFamily="18" charset="0"/>
            </a:endParaRPr>
          </a:p>
        </p:txBody>
      </p:sp>
      <p:cxnSp>
        <p:nvCxnSpPr>
          <p:cNvPr id="31" name="Straight Arrow Connector 30"/>
          <p:cNvCxnSpPr>
            <a:endCxn id="30" idx="3"/>
          </p:cNvCxnSpPr>
          <p:nvPr/>
        </p:nvCxnSpPr>
        <p:spPr>
          <a:xfrm flipH="1">
            <a:off x="2895600" y="2133600"/>
            <a:ext cx="3581400" cy="2057400"/>
          </a:xfrm>
          <a:prstGeom prst="straightConnector1">
            <a:avLst/>
          </a:prstGeom>
          <a:ln w="635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457200" y="4419600"/>
            <a:ext cx="2743200" cy="9144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من یک  ایرانی ستم!</a:t>
            </a:r>
            <a:endParaRPr lang="en-US" sz="3200" dirty="0" smtClean="0">
              <a:latin typeface="IranNastaliq" pitchFamily="18" charset="0"/>
              <a:cs typeface="IranNastaliq" pitchFamily="18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3200400" y="2133600"/>
            <a:ext cx="3276600" cy="2743200"/>
          </a:xfrm>
          <a:prstGeom prst="straightConnector1">
            <a:avLst/>
          </a:prstGeom>
          <a:ln w="635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loud Callout 16"/>
          <p:cNvSpPr/>
          <p:nvPr/>
        </p:nvSpPr>
        <p:spPr>
          <a:xfrm>
            <a:off x="609600" y="2133600"/>
            <a:ext cx="8229600" cy="2667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تبیین </a:t>
            </a:r>
            <a:r>
              <a:rPr lang="fa-I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برنامه ها</a:t>
            </a:r>
            <a:r>
              <a:rPr lang="fa-I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و </a:t>
            </a:r>
            <a:r>
              <a:rPr lang="fa-I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نقش ها </a:t>
            </a:r>
            <a:r>
              <a:rPr lang="fa-I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در اقتصاد مقاومتی</a:t>
            </a:r>
            <a:endParaRPr lang="en-US" sz="47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5" grpId="0" animBg="1"/>
      <p:bldP spid="5" grpId="1" animBg="1"/>
      <p:bldP spid="7" grpId="0"/>
      <p:bldP spid="7" grpId="1"/>
      <p:bldP spid="8" grpId="0" animBg="1"/>
      <p:bldP spid="8" grpId="1" animBg="1"/>
      <p:bldP spid="12" grpId="0"/>
      <p:bldP spid="12" grpId="1"/>
      <p:bldP spid="14" grpId="0"/>
      <p:bldP spid="14" grpId="1"/>
      <p:bldP spid="23" grpId="0"/>
      <p:bldP spid="23" grpId="1"/>
      <p:bldP spid="30" grpId="0"/>
      <p:bldP spid="30" grpId="1"/>
      <p:bldP spid="47" grpId="0"/>
      <p:bldP spid="47" grpId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28600" y="304800"/>
            <a:ext cx="87630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تبیین گفتمان اقتصاد مقاومتی در اقشار مختلف: </a:t>
            </a:r>
            <a:r>
              <a:rPr lang="fa-I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مراحل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3" name="Cloud Callout 52"/>
          <p:cNvSpPr/>
          <p:nvPr/>
        </p:nvSpPr>
        <p:spPr>
          <a:xfrm flipH="1">
            <a:off x="152400" y="1371600"/>
            <a:ext cx="8915400" cy="1600200"/>
          </a:xfrm>
          <a:prstGeom prst="cloudCallou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مرحله اول:</a:t>
            </a:r>
          </a:p>
          <a:p>
            <a:pPr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     </a:t>
            </a:r>
            <a:r>
              <a:rPr lang="fa-I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دشمن شناسی!</a:t>
            </a:r>
          </a:p>
        </p:txBody>
      </p:sp>
      <p:sp>
        <p:nvSpPr>
          <p:cNvPr id="8" name="Cloud Callout 7"/>
          <p:cNvSpPr/>
          <p:nvPr/>
        </p:nvSpPr>
        <p:spPr>
          <a:xfrm flipH="1">
            <a:off x="152400" y="3124200"/>
            <a:ext cx="8915400" cy="1600200"/>
          </a:xfrm>
          <a:prstGeom prst="cloudCallou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مرحله دوم:  </a:t>
            </a:r>
          </a:p>
          <a:p>
            <a:pPr rtl="1"/>
            <a:r>
              <a:rPr lang="fa-I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تبیین ماهیت اقتصاد مقاومتی!</a:t>
            </a:r>
            <a:endParaRPr lang="fa-I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9" name="Cloud Callout 8"/>
          <p:cNvSpPr/>
          <p:nvPr/>
        </p:nvSpPr>
        <p:spPr>
          <a:xfrm flipH="1">
            <a:off x="152400" y="4876800"/>
            <a:ext cx="8915400" cy="1600200"/>
          </a:xfrm>
          <a:prstGeom prst="cloudCallou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مرحله سوم:</a:t>
            </a:r>
          </a:p>
          <a:p>
            <a:r>
              <a:rPr lang="fa-I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تبیین نقش های قشر هدف!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3" grpId="1" animBg="1"/>
      <p:bldP spid="8" grpId="1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28600" y="304800"/>
            <a:ext cx="87630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تبیین گفتمان اقتصاد مقاومتی در اقشار مختلف: </a:t>
            </a:r>
            <a:r>
              <a:rPr lang="fa-I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مراحل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3" name="Cloud Callout 52"/>
          <p:cNvSpPr/>
          <p:nvPr/>
        </p:nvSpPr>
        <p:spPr>
          <a:xfrm flipH="1">
            <a:off x="152400" y="1371600"/>
            <a:ext cx="8915400" cy="1600200"/>
          </a:xfrm>
          <a:prstGeom prst="cloudCallou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مرحله اول:</a:t>
            </a:r>
          </a:p>
          <a:p>
            <a:pPr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     </a:t>
            </a:r>
            <a:r>
              <a:rPr lang="fa-I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دشمن شناسی!</a:t>
            </a:r>
          </a:p>
        </p:txBody>
      </p:sp>
      <p:sp>
        <p:nvSpPr>
          <p:cNvPr id="11" name="Bent-Up Arrow 10"/>
          <p:cNvSpPr/>
          <p:nvPr/>
        </p:nvSpPr>
        <p:spPr>
          <a:xfrm rot="5400000" flipV="1">
            <a:off x="7353300" y="2933700"/>
            <a:ext cx="1219200" cy="6858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8600" y="3429000"/>
            <a:ext cx="7391400" cy="6096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اهمیت: تبیین کننده ضرورت اقتصاد مقاومتی؛</a:t>
            </a:r>
            <a:endParaRPr lang="en-US" sz="3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3" name="Bent-Up Arrow 12"/>
          <p:cNvSpPr/>
          <p:nvPr/>
        </p:nvSpPr>
        <p:spPr>
          <a:xfrm rot="5400000" flipV="1">
            <a:off x="6896100" y="3848100"/>
            <a:ext cx="3048000" cy="6858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105400" y="5257800"/>
            <a:ext cx="2895600" cy="6096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انواع دشمنی ها:</a:t>
            </a:r>
            <a:endParaRPr lang="en-US" sz="3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6" name="Right Arrow 15"/>
          <p:cNvSpPr/>
          <p:nvPr/>
        </p:nvSpPr>
        <p:spPr>
          <a:xfrm rot="10800000">
            <a:off x="4343400" y="5410198"/>
            <a:ext cx="685800" cy="304801"/>
          </a:xfrm>
          <a:prstGeom prst="right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 smtClean="0"/>
          </a:p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762000" y="4800600"/>
            <a:ext cx="33528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800" b="1" dirty="0" smtClean="0">
                <a:solidFill>
                  <a:schemeClr val="tx1"/>
                </a:solidFill>
                <a:cs typeface="B Titr" pitchFamily="2" charset="-78"/>
              </a:rPr>
              <a:t>1. خصومت های خارجی؛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62000" y="5715000"/>
            <a:ext cx="33528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800" b="1" dirty="0" smtClean="0">
                <a:solidFill>
                  <a:schemeClr val="tx1"/>
                </a:solidFill>
                <a:cs typeface="B Titr" pitchFamily="2" charset="-78"/>
              </a:rPr>
              <a:t>2. خصومت های داخلی؛</a:t>
            </a:r>
          </a:p>
        </p:txBody>
      </p:sp>
      <p:sp>
        <p:nvSpPr>
          <p:cNvPr id="19" name="Action Button: Forward or Next 18">
            <a:hlinkClick r:id="rId2" action="ppaction://hlinksldjump" highlightClick="1"/>
          </p:cNvPr>
          <p:cNvSpPr/>
          <p:nvPr/>
        </p:nvSpPr>
        <p:spPr>
          <a:xfrm>
            <a:off x="76200" y="6324600"/>
            <a:ext cx="457200" cy="228600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28600" y="304800"/>
            <a:ext cx="87630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تبیین گفتمان اقتصاد مقاومتی در اقشار مختلف: </a:t>
            </a:r>
            <a:r>
              <a:rPr lang="fa-I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مراحل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3" name="Cloud Callout 52"/>
          <p:cNvSpPr/>
          <p:nvPr/>
        </p:nvSpPr>
        <p:spPr>
          <a:xfrm flipH="1">
            <a:off x="152400" y="1371600"/>
            <a:ext cx="8915400" cy="1600200"/>
          </a:xfrm>
          <a:prstGeom prst="cloudCallou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مرحله دوم:  </a:t>
            </a:r>
          </a:p>
          <a:p>
            <a:pPr rtl="1"/>
            <a:r>
              <a:rPr lang="fa-I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تبیین ماهیت اقتصاد مقاومتی!</a:t>
            </a:r>
          </a:p>
        </p:txBody>
      </p:sp>
      <p:sp>
        <p:nvSpPr>
          <p:cNvPr id="11" name="Bent-Up Arrow 10"/>
          <p:cNvSpPr/>
          <p:nvPr/>
        </p:nvSpPr>
        <p:spPr>
          <a:xfrm rot="5400000" flipV="1">
            <a:off x="6819900" y="3009900"/>
            <a:ext cx="1219200" cy="6858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81200" y="3505200"/>
            <a:ext cx="5105400" cy="6096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1. تعریف اقتصاد مقاومتی؛</a:t>
            </a:r>
            <a:endParaRPr lang="en-US" sz="3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3" name="Bent-Up Arrow 12"/>
          <p:cNvSpPr/>
          <p:nvPr/>
        </p:nvSpPr>
        <p:spPr>
          <a:xfrm rot="5400000" flipV="1">
            <a:off x="6629400" y="3581400"/>
            <a:ext cx="2286000" cy="6096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981200" y="4648200"/>
            <a:ext cx="5410200" cy="6096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2. ارکان اقتصاد مقاومتی؛</a:t>
            </a:r>
            <a:endParaRPr lang="en-US" sz="3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0" name="Bent-Up Arrow 19"/>
          <p:cNvSpPr/>
          <p:nvPr/>
        </p:nvSpPr>
        <p:spPr>
          <a:xfrm rot="5400000" flipV="1">
            <a:off x="6362700" y="4152900"/>
            <a:ext cx="3429000" cy="6096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981200" y="5715000"/>
            <a:ext cx="5791200" cy="6096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3. مقدمات تحقق اقتصاد مقاومتی؛</a:t>
            </a:r>
            <a:endParaRPr lang="en-US" sz="3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2" name="Action Button: Forward or Next 21">
            <a:hlinkClick r:id="rId2" action="ppaction://hlinksldjump" highlightClick="1"/>
          </p:cNvPr>
          <p:cNvSpPr/>
          <p:nvPr/>
        </p:nvSpPr>
        <p:spPr>
          <a:xfrm>
            <a:off x="76200" y="6324600"/>
            <a:ext cx="457200" cy="228600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1" grpId="0" animBg="1"/>
      <p:bldP spid="12" grpId="0" animBg="1"/>
      <p:bldP spid="13" grpId="0" animBg="1"/>
      <p:bldP spid="15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28600" y="304800"/>
            <a:ext cx="87630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تبیین گفتمان اقتصاد مقاومتی در اقشار مختلف: </a:t>
            </a:r>
            <a:r>
              <a:rPr lang="fa-I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مراحل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3" name="Cloud Callout 52"/>
          <p:cNvSpPr/>
          <p:nvPr/>
        </p:nvSpPr>
        <p:spPr>
          <a:xfrm flipH="1">
            <a:off x="152400" y="1371600"/>
            <a:ext cx="8915400" cy="1600200"/>
          </a:xfrm>
          <a:prstGeom prst="cloudCallou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مرحله سوم:</a:t>
            </a:r>
          </a:p>
          <a:p>
            <a:r>
              <a:rPr lang="fa-I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تبیین نقش های قشر هدف!</a:t>
            </a:r>
          </a:p>
        </p:txBody>
      </p:sp>
      <p:sp>
        <p:nvSpPr>
          <p:cNvPr id="11" name="Bent-Up Arrow 10"/>
          <p:cNvSpPr/>
          <p:nvPr/>
        </p:nvSpPr>
        <p:spPr>
          <a:xfrm rot="5400000" flipV="1">
            <a:off x="7010400" y="2895600"/>
            <a:ext cx="914400" cy="6096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81200" y="3200400"/>
            <a:ext cx="5181600" cy="6096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1. ایفای نقش در </a:t>
            </a:r>
            <a:r>
              <a:rPr lang="fa-IR" sz="3600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جبهه علمی</a:t>
            </a:r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؛</a:t>
            </a:r>
            <a:endParaRPr lang="en-US" sz="3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3" name="Bent-Up Arrow 12"/>
          <p:cNvSpPr/>
          <p:nvPr/>
        </p:nvSpPr>
        <p:spPr>
          <a:xfrm rot="5400000" flipV="1">
            <a:off x="6819900" y="3390900"/>
            <a:ext cx="1905000" cy="6096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981200" y="4114800"/>
            <a:ext cx="5486400" cy="6096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2. ایفای نقش در </a:t>
            </a:r>
            <a:r>
              <a:rPr lang="fa-IR" sz="3600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جبهه فرهنگی</a:t>
            </a:r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؛</a:t>
            </a:r>
            <a:endParaRPr lang="en-US" sz="3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0" name="Bent-Up Arrow 19"/>
          <p:cNvSpPr/>
          <p:nvPr/>
        </p:nvSpPr>
        <p:spPr>
          <a:xfrm rot="5400000" flipV="1">
            <a:off x="6743700" y="3771900"/>
            <a:ext cx="2667000" cy="6096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981200" y="5029200"/>
            <a:ext cx="5715000" cy="6096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3. ایفای نقش در </a:t>
            </a:r>
            <a:r>
              <a:rPr lang="fa-IR" sz="3600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جبهه سیاسی</a:t>
            </a:r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؛</a:t>
            </a:r>
            <a:endParaRPr lang="en-US" sz="3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4" name="Bent-Up Arrow 13"/>
          <p:cNvSpPr/>
          <p:nvPr/>
        </p:nvSpPr>
        <p:spPr>
          <a:xfrm rot="5400000" flipV="1">
            <a:off x="6629400" y="4191000"/>
            <a:ext cx="3581400" cy="6858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981200" y="5943600"/>
            <a:ext cx="6019800" cy="6096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4. ایفای نقش در </a:t>
            </a:r>
            <a:r>
              <a:rPr lang="fa-IR" sz="3600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جبهه اجرایی</a:t>
            </a:r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؛</a:t>
            </a:r>
            <a:endParaRPr lang="en-US" sz="3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7" name="Action Button: Forward or Next 16">
            <a:hlinkClick r:id="rId2" action="ppaction://hlinksldjump" highlightClick="1"/>
          </p:cNvPr>
          <p:cNvSpPr/>
          <p:nvPr/>
        </p:nvSpPr>
        <p:spPr>
          <a:xfrm>
            <a:off x="152400" y="6248400"/>
            <a:ext cx="457200" cy="228600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1" grpId="0" animBg="1"/>
      <p:bldP spid="12" grpId="0" animBg="1"/>
      <p:bldP spid="13" grpId="0" animBg="1"/>
      <p:bldP spid="15" grpId="0" animBg="1"/>
      <p:bldP spid="20" grpId="0" animBg="1"/>
      <p:bldP spid="21" grpId="0" animBg="1"/>
      <p:bldP spid="14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447800"/>
            <a:ext cx="8610600" cy="51816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6019800" y="381000"/>
            <a:ext cx="2895600" cy="762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مرحله اول:</a:t>
            </a:r>
            <a:endParaRPr lang="en-US" sz="5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457200" y="2209800"/>
            <a:ext cx="8229600" cy="2362200"/>
          </a:xfrm>
          <a:prstGeom prst="cloudCallou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دشمن شناسی!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8" grpId="0" animBg="1"/>
      <p:bldP spid="1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22266</TotalTime>
  <Words>2089</Words>
  <Application>Microsoft Office PowerPoint</Application>
  <PresentationFormat>On-screen Show (4:3)</PresentationFormat>
  <Paragraphs>381</Paragraphs>
  <Slides>37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3" baseType="lpstr">
      <vt:lpstr>Arial</vt:lpstr>
      <vt:lpstr>B Badr</vt:lpstr>
      <vt:lpstr>B Baran</vt:lpstr>
      <vt:lpstr>B Mitra</vt:lpstr>
      <vt:lpstr>B Nazanin</vt:lpstr>
      <vt:lpstr>B Roya</vt:lpstr>
      <vt:lpstr>B Setareh</vt:lpstr>
      <vt:lpstr>B Titr</vt:lpstr>
      <vt:lpstr>B Zar</vt:lpstr>
      <vt:lpstr>Calibri</vt:lpstr>
      <vt:lpstr>Courier New</vt:lpstr>
      <vt:lpstr>IranNastaliq</vt:lpstr>
      <vt:lpstr>Wingdings</vt:lpstr>
      <vt:lpstr>Zar</vt:lpstr>
      <vt:lpstr>Office Theme</vt:lpstr>
      <vt:lpstr>Clip</vt:lpstr>
      <vt:lpstr>PowerPoint Presentation</vt:lpstr>
      <vt:lpstr>روش شناسی تبیین اقتصاد مقاومتی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رهیافت اقتصادی ج.ا. ایران  جهت تحقق اهداف اقتصادی انقلاب اسلامی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/>
  <cp:lastModifiedBy>saeed</cp:lastModifiedBy>
  <cp:revision>381</cp:revision>
  <dcterms:created xsi:type="dcterms:W3CDTF">2006-08-16T00:00:00Z</dcterms:created>
  <dcterms:modified xsi:type="dcterms:W3CDTF">2015-12-06T06:12:58Z</dcterms:modified>
</cp:coreProperties>
</file>