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69" r:id="rId2"/>
    <p:sldId id="256" r:id="rId3"/>
    <p:sldId id="257" r:id="rId4"/>
    <p:sldId id="258" r:id="rId5"/>
    <p:sldId id="259" r:id="rId6"/>
    <p:sldId id="260" r:id="rId7"/>
    <p:sldId id="261" r:id="rId8"/>
    <p:sldId id="262" r:id="rId9"/>
    <p:sldId id="266" r:id="rId10"/>
    <p:sldId id="263" r:id="rId11"/>
    <p:sldId id="264" r:id="rId12"/>
    <p:sldId id="265" r:id="rId13"/>
    <p:sldId id="268"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13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78AEE099-AC01-4257-BA7A-8EED0EB4288B}" type="datetimeFigureOut">
              <a:rPr lang="en-US" smtClean="0"/>
              <a:pPr/>
              <a:t>8/19/2015</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65D97690-193E-4E44-AC84-CB8BE1E97DC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AEE099-AC01-4257-BA7A-8EED0EB4288B}"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97690-193E-4E44-AC84-CB8BE1E97D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AEE099-AC01-4257-BA7A-8EED0EB4288B}" type="datetimeFigureOut">
              <a:rPr lang="en-US" smtClean="0"/>
              <a:pPr/>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D97690-193E-4E44-AC84-CB8BE1E97D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78AEE099-AC01-4257-BA7A-8EED0EB4288B}" type="datetimeFigureOut">
              <a:rPr lang="en-US" smtClean="0"/>
              <a:pPr/>
              <a:t>8/19/2015</a:t>
            </a:fld>
            <a:endParaRPr lang="en-US"/>
          </a:p>
        </p:txBody>
      </p:sp>
      <p:sp>
        <p:nvSpPr>
          <p:cNvPr id="9" name="Slide Number Placeholder 8"/>
          <p:cNvSpPr>
            <a:spLocks noGrp="1"/>
          </p:cNvSpPr>
          <p:nvPr>
            <p:ph type="sldNum" sz="quarter" idx="15"/>
          </p:nvPr>
        </p:nvSpPr>
        <p:spPr/>
        <p:txBody>
          <a:bodyPr rtlCol="0"/>
          <a:lstStyle/>
          <a:p>
            <a:fld id="{65D97690-193E-4E44-AC84-CB8BE1E97DC0}"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78AEE099-AC01-4257-BA7A-8EED0EB4288B}" type="datetimeFigureOut">
              <a:rPr lang="en-US" smtClean="0"/>
              <a:pPr/>
              <a:t>8/19/2015</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65D97690-193E-4E44-AC84-CB8BE1E97DC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8AEE099-AC01-4257-BA7A-8EED0EB4288B}" type="datetimeFigureOut">
              <a:rPr lang="en-US" smtClean="0"/>
              <a:pPr/>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D97690-193E-4E44-AC84-CB8BE1E97DC0}"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8AEE099-AC01-4257-BA7A-8EED0EB4288B}" type="datetimeFigureOut">
              <a:rPr lang="en-US" smtClean="0"/>
              <a:pPr/>
              <a:t>8/19/2015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D97690-193E-4E44-AC84-CB8BE1E97DC0}"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78AEE099-AC01-4257-BA7A-8EED0EB4288B}" type="datetimeFigureOut">
              <a:rPr lang="en-US" smtClean="0"/>
              <a:pPr/>
              <a:t>8/19/2015</a:t>
            </a:fld>
            <a:endParaRPr lang="en-US"/>
          </a:p>
        </p:txBody>
      </p:sp>
      <p:sp>
        <p:nvSpPr>
          <p:cNvPr id="7" name="Slide Number Placeholder 6"/>
          <p:cNvSpPr>
            <a:spLocks noGrp="1"/>
          </p:cNvSpPr>
          <p:nvPr>
            <p:ph type="sldNum" sz="quarter" idx="11"/>
          </p:nvPr>
        </p:nvSpPr>
        <p:spPr/>
        <p:txBody>
          <a:bodyPr rtlCol="0"/>
          <a:lstStyle/>
          <a:p>
            <a:fld id="{65D97690-193E-4E44-AC84-CB8BE1E97DC0}"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AEE099-AC01-4257-BA7A-8EED0EB4288B}" type="datetimeFigureOut">
              <a:rPr lang="en-US" smtClean="0"/>
              <a:pPr/>
              <a:t>8/19/2015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D97690-193E-4E44-AC84-CB8BE1E97D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78AEE099-AC01-4257-BA7A-8EED0EB4288B}" type="datetimeFigureOut">
              <a:rPr lang="en-US" smtClean="0"/>
              <a:pPr/>
              <a:t>8/19/2015</a:t>
            </a:fld>
            <a:endParaRPr lang="en-US"/>
          </a:p>
        </p:txBody>
      </p:sp>
      <p:sp>
        <p:nvSpPr>
          <p:cNvPr id="22" name="Slide Number Placeholder 21"/>
          <p:cNvSpPr>
            <a:spLocks noGrp="1"/>
          </p:cNvSpPr>
          <p:nvPr>
            <p:ph type="sldNum" sz="quarter" idx="15"/>
          </p:nvPr>
        </p:nvSpPr>
        <p:spPr/>
        <p:txBody>
          <a:bodyPr rtlCol="0"/>
          <a:lstStyle/>
          <a:p>
            <a:fld id="{65D97690-193E-4E44-AC84-CB8BE1E97DC0}"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78AEE099-AC01-4257-BA7A-8EED0EB4288B}" type="datetimeFigureOut">
              <a:rPr lang="en-US" smtClean="0"/>
              <a:pPr/>
              <a:t>8/19/2015</a:t>
            </a:fld>
            <a:endParaRPr lang="en-US"/>
          </a:p>
        </p:txBody>
      </p:sp>
      <p:sp>
        <p:nvSpPr>
          <p:cNvPr id="18" name="Slide Number Placeholder 17"/>
          <p:cNvSpPr>
            <a:spLocks noGrp="1"/>
          </p:cNvSpPr>
          <p:nvPr>
            <p:ph type="sldNum" sz="quarter" idx="11"/>
          </p:nvPr>
        </p:nvSpPr>
        <p:spPr/>
        <p:txBody>
          <a:bodyPr rtlCol="0"/>
          <a:lstStyle/>
          <a:p>
            <a:fld id="{65D97690-193E-4E44-AC84-CB8BE1E97DC0}"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8AEE099-AC01-4257-BA7A-8EED0EB4288B}" type="datetimeFigureOut">
              <a:rPr lang="en-US" smtClean="0"/>
              <a:pPr/>
              <a:t>8/19/2015</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5D97690-193E-4E44-AC84-CB8BE1E97D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tandorosti.akairan.com/health/vegetable-health/leaf-vegetable.html" TargetMode="External"/><Relationship Id="rId2" Type="http://schemas.openxmlformats.org/officeDocument/2006/relationships/hyperlink" Target="http://cooking.akairan.com/" TargetMode="External"/><Relationship Id="rId1" Type="http://schemas.openxmlformats.org/officeDocument/2006/relationships/slideLayout" Target="../slideLayouts/slideLayout3.xml"/><Relationship Id="rId4" Type="http://schemas.openxmlformats.org/officeDocument/2006/relationships/hyperlink" Target="http://tandorosti.akairan.com/health/rijim-laghari-chaghi/"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tandorosti.akairan.com/health/rijim-laghari-chaghi/" TargetMode="External"/><Relationship Id="rId2" Type="http://schemas.openxmlformats.org/officeDocument/2006/relationships/hyperlink" Target="http://tandorosti.akairan.com/health/vegetable-health/leaf-vegetable.html"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tandorosti.akairan.com/health/taghziyeh-salem/201401304799.html" TargetMode="External"/><Relationship Id="rId2" Type="http://schemas.openxmlformats.org/officeDocument/2006/relationships/hyperlink" Target="http://tandorosti.akairan.com/health/vegetable-health/leaf-vegetable.html"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tandorosti.akairan.com/health/vegetable-health/leaf-vegetable.html"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tandorosti.akairan.com/health/rijim-laghari-chaghi/"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tandorosti.akairan.com/health/vegetable-health/grapes.html" TargetMode="External"/><Relationship Id="rId2" Type="http://schemas.openxmlformats.org/officeDocument/2006/relationships/hyperlink" Target="http://tandorosti.akairan.com/health/vegetable-health/leaf-vegetable.html"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cooking.akairan.com/" TargetMode="External"/><Relationship Id="rId2" Type="http://schemas.openxmlformats.org/officeDocument/2006/relationships/hyperlink" Target="http://tandorosti.akairan.com/health/vegetable-health/leaf-vegetable.html" TargetMode="External"/><Relationship Id="rId1" Type="http://schemas.openxmlformats.org/officeDocument/2006/relationships/slideLayout" Target="../slideLayouts/slideLayout3.xml"/><Relationship Id="rId4" Type="http://schemas.openxmlformats.org/officeDocument/2006/relationships/hyperlink" Target="http://tandorosti.akairan.com/health/rijim-laghari-chaghi/"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7887_335.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81200" y="838200"/>
            <a:ext cx="6172200" cy="1371600"/>
          </a:xfrm>
        </p:spPr>
        <p:txBody>
          <a:bodyPr>
            <a:normAutofit fontScale="25000" lnSpcReduction="20000"/>
          </a:bodyPr>
          <a:lstStyle/>
          <a:p>
            <a:pPr algn="ctr"/>
            <a:r>
              <a:rPr lang="fa-IR" sz="8000" dirty="0" smtClean="0">
                <a:solidFill>
                  <a:schemeClr val="accent1"/>
                </a:solidFill>
              </a:rPr>
              <a:t>برای افطار و سحر چه بخوریم و چه نخوریم ؟ </a:t>
            </a:r>
          </a:p>
          <a:p>
            <a:pPr algn="ctr"/>
            <a:r>
              <a:rPr lang="fa-IR" sz="8000" dirty="0" smtClean="0">
                <a:solidFill>
                  <a:srgbClr val="FFC000"/>
                </a:solidFill>
              </a:rPr>
              <a:t>افطار</a:t>
            </a:r>
          </a:p>
          <a:p>
            <a:pPr algn="ctr"/>
            <a:r>
              <a:rPr lang="fa-IR" sz="8000" dirty="0" smtClean="0"/>
              <a:t>رطب یا خرما + آب:</a:t>
            </a:r>
          </a:p>
          <a:p>
            <a:pPr algn="ctr"/>
            <a:r>
              <a:rPr lang="fa-IR" sz="8000" dirty="0" smtClean="0"/>
              <a:t>افطار کردن با خرما سنت است و بهتر است تا شام چیز دیگری میل نشود. اما اگر خواستید چیز دیگری مصرف کنید بهتر است از شیرینی جات طبیعی مصرف کنید، مثل عسل به صورت شربت یا انگور و کشمش یا میوه های شیرین دیگر.آبی که هنگام افطار می نوشید بهتر است نه زیاد گرم باشد و نه زیاد سرد باشد (معتدل)سعی شود افطار و شام با هم مصرف نشود حداقل نیم ساعت بعد از افطار شام مصرف شود.در افطار لبنیات مثل (دوغ و ماست) مصرف نشود زیرا بسیار سرد است و برای مغز مضر بوده و چه بسا احساس کسالت به انسان دست دهد.</a:t>
            </a:r>
          </a:p>
          <a:p>
            <a:pPr algn="ctr"/>
            <a:r>
              <a:rPr lang="fa-IR" sz="8000" dirty="0" smtClean="0">
                <a:solidFill>
                  <a:srgbClr val="FFC000"/>
                </a:solidFill>
              </a:rPr>
              <a:t>شام</a:t>
            </a:r>
          </a:p>
          <a:p>
            <a:pPr algn="ctr"/>
            <a:r>
              <a:rPr lang="fa-IR" sz="8000" dirty="0" smtClean="0"/>
              <a:t>حریره بادام با آرد برنج قهوه ای، که با عسل یا شیره ی انگور یا شیره خرما شیرین شده باشد.</a:t>
            </a:r>
          </a:p>
          <a:p>
            <a:pPr algn="ctr"/>
            <a:r>
              <a:rPr lang="fa-IR" sz="8000" dirty="0" smtClean="0"/>
              <a:t>نان + پنیر +سبزی + مغز گردو + چند عدد خرما یا مقداری انگور رسیده.اکتفا به یک نوع غذای ساده که بخار پز یا آب پز  شده باشد. مانند: انواع پلوها و خورش ها.می توان از غذاهای گوشتی یا غذاهای دریایی نیز در وعده شام استفاده کرد اما به مقدار کم (حداکثر ۲ بار در هفته)می توان از آش جو با کشک مرغوب استفاده کرد. می توان از انواع سوپ‌ها نیز استفاده کرد.</a:t>
            </a:r>
          </a:p>
          <a:p>
            <a:r>
              <a:rPr lang="fa-IR" sz="8000" dirty="0" smtClean="0"/>
              <a:t>برنج به مقدار کم خوراک عدسی – گوشت و سبزی.</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57400" y="1905000"/>
            <a:ext cx="6172200" cy="1371600"/>
          </a:xfrm>
        </p:spPr>
        <p:txBody>
          <a:bodyPr>
            <a:normAutofit fontScale="25000" lnSpcReduction="20000"/>
          </a:bodyPr>
          <a:lstStyle/>
          <a:p>
            <a:pPr algn="ctr"/>
            <a:r>
              <a:rPr lang="fa-IR" sz="8000" dirty="0" smtClean="0">
                <a:solidFill>
                  <a:srgbClr val="FFC000"/>
                </a:solidFill>
              </a:rPr>
              <a:t>سحر</a:t>
            </a:r>
          </a:p>
          <a:p>
            <a:pPr algn="ctr"/>
            <a:r>
              <a:rPr lang="fa-IR" sz="8000" dirty="0" smtClean="0"/>
              <a:t>بهتر است در سحری از غذاهای گیاهی پخته یا خام استفاده شود. مثلا: سالاد فصل + ۲ قاشق غذا خوری جوانه گندم + لیمو ترش تازه و روغن زیتون و آن را خوب بجوید. سپس می توان مقدار کمی از غذاهای پخته گیاهی مانند پلو  و خورشت گیاهی استفاده کرد. به جای گوشت درسحری می توان از قارچ استفاده کرد.مقداری میوه و مغز بادام خام یا مغز گردو و پسته و فندق و تعدادی انجیر خشک خوب جویده </a:t>
            </a:r>
            <a:r>
              <a:rPr lang="fa-IR" sz="8000" b="0" dirty="0" smtClean="0"/>
              <a:t>شود بعد ۲ لیوان آب خنک نیز میل شود. می توان در سحری چند دانه خرما یا انجیر یا میوه های دیگر نیز تناول کرد.غذاهای حاوی حبوبات، خرما، پنیر، نان گندم سبوسدار ، شیر ، ماست محلی، میوه و سبزیجات ، نیز می‌توان مصرف کرد</a:t>
            </a:r>
            <a:r>
              <a:rPr lang="fa-IR" sz="8000" dirty="0" smtClean="0"/>
              <a:t>.</a:t>
            </a:r>
          </a:p>
          <a:p>
            <a:endParaRPr lang="en-US" sz="8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52600" y="304800"/>
            <a:ext cx="6172200" cy="1371600"/>
          </a:xfrm>
        </p:spPr>
        <p:txBody>
          <a:bodyPr>
            <a:normAutofit fontScale="25000" lnSpcReduction="20000"/>
          </a:bodyPr>
          <a:lstStyle/>
          <a:p>
            <a:pPr algn="ctr"/>
            <a:r>
              <a:rPr lang="fa-IR" sz="8000" dirty="0" smtClean="0">
                <a:solidFill>
                  <a:srgbClr val="FFC000"/>
                </a:solidFill>
              </a:rPr>
              <a:t>توصیه‌های کلی در مورد شام و سحری</a:t>
            </a:r>
          </a:p>
          <a:p>
            <a:pPr algn="ctr"/>
            <a:r>
              <a:rPr lang="fa-IR" sz="8000" dirty="0" smtClean="0"/>
              <a:t>در هنگام شام و سحری فقط از یک نوع غذا استفاده شود که شامل سه گروه غذایی باشد و در مصرف چند نوع غذا باهم خودداری شود.سعی شود حتما سحری میل شود، زیرا به فرموده پیامبر (ص) درآن برکت است و نیاز تغذیه ای بدن را در طول روز تامین می کند و از کاهش قند خون و از بی­حوصلگی و خستگی و کاهش یادگیری جلوگیری می کند.در سحری غذاهای کم حجم مصرف شود، سعی شود غذاهای فیبردار مصرف شود.مصرف سبزیجات و میوه جات هنگام سحری و شام بسیار مناسب است و کمک به دفع سموم می کند و تشنگی در طول روز را کاهش می‌دهد.</a:t>
            </a:r>
          </a:p>
          <a:p>
            <a:pPr algn="ctr"/>
            <a:r>
              <a:rPr lang="fa-IR" sz="8000" dirty="0" smtClean="0"/>
              <a:t>در شام و سحر سعی شود از آرد سبوسدار استفاده شود.(نانی که با ارد سبوسدار پخت شده باشد مانند نان سنگک)در سحری از مصرف غذاهایی مثل: کوکو سبزی، کوکو سیب زمینی، کتلت، گوشت سرخ کرده، جوجه کباب، ماهی کباب، همچنین غذاهایی که ادویه زیاد دارند خودداری شود، زیرا این غذاها موجب تشنگی می شوند.از مصرف غذاهای شیرین و چرب مثل زولبیا و بامیه در هنگام افطاری خودداری شود.مصرف غذاهای ساندویچی و سس مایونز نیز ضرر دارد و مناسب نیست.جهت احساس تشنگی کمتر می توان در پایان سحری لیموترش استفاده کرد.در شام و سحری از مصرف غذاهای سنگین و سرخ کرده پرهیز شود.بعد از مصرف سحری بلا فاصله نخوابید.در هنگام سحری از نوشیدن چای خودداری شود زیرا مدر بوده و دفع آب بدن را زیاد می کند و موجب تشنگی می شود.</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1219200"/>
            <a:ext cx="6172200" cy="2053590"/>
          </a:xfrm>
        </p:spPr>
        <p:txBody>
          <a:bodyPr>
            <a:normAutofit/>
          </a:bodyPr>
          <a:lstStyle/>
          <a:p>
            <a:pPr algn="ctr"/>
            <a:r>
              <a:rPr lang="fa-IR" sz="7200" dirty="0" smtClean="0">
                <a:solidFill>
                  <a:srgbClr val="002060"/>
                </a:solidFill>
              </a:rPr>
              <a:t>قسمت</a:t>
            </a:r>
            <a:r>
              <a:rPr lang="fa-IR" sz="7200" dirty="0" smtClean="0"/>
              <a:t> </a:t>
            </a:r>
            <a:r>
              <a:rPr lang="fa-IR" sz="7200" dirty="0" smtClean="0">
                <a:solidFill>
                  <a:schemeClr val="accent1"/>
                </a:solidFill>
              </a:rPr>
              <a:t>سوم</a:t>
            </a:r>
            <a:endParaRPr lang="en-US" sz="7200" dirty="0">
              <a:solidFill>
                <a:schemeClr val="accen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81200" y="0"/>
            <a:ext cx="6172200" cy="1371600"/>
          </a:xfrm>
        </p:spPr>
        <p:txBody>
          <a:bodyPr>
            <a:noAutofit/>
          </a:bodyPr>
          <a:lstStyle/>
          <a:p>
            <a:pPr algn="ctr"/>
            <a:r>
              <a:rPr lang="fa-IR" dirty="0" smtClean="0"/>
              <a:t>  </a:t>
            </a:r>
            <a:r>
              <a:rPr lang="fa-IR" sz="1400" dirty="0" smtClean="0"/>
              <a:t>به جای برنج ساده از برنج‌های مخلوط مثل سبزی پلو و رشته پلو استفاده کنید؛ چرا که باعث کامل شدن وعده غذایی، افزایش بهره‌وری و افزایش ارزش غذا می‌شود و به دیرتر تشنه یا گرسنه شدن کمک می‌کند. کارشناس تغذیه مرکز بهداشت خراسان رضوی در گفتوگو با ایسنا با بیان این که یک صبحانه کامل و صرف یک شام کامل بهترین شیوه تغذیه روزانه است، افزود: به این ترتیب در ماه رمضان می‌توانیم یکی از بهترین رژیم‌های غذایی را رعایت کنیم. ناظران پور بر کامل بودن وعدههای غذایی در سحر و افطار تاکید کرد و گفت: یک برنامه غذایی کامل به معنای پرخوری و مصرف بیش از حد یک گروه خاص نیست بلکه وعده‌ای است که درصد مشخصی از هر یک از پنج گروه اصلی غذایی را داشته باشد؛ به عبارت دیگر، لازم است حداقل چهار گروه از پنج گروه غذایی در یک وعده کامل موجود باشد. وی نان و غلات، لبنیات، سبزی، گوشت و حبوب و میوه‌ها را پنج گروه اصلی غذایی برشمرد و گفت: مصرف غلات احساس سیری به فرد می‌دهد و جزو جدا ناپذیر در وعده‌های غذایی است.</a:t>
            </a:r>
          </a:p>
          <a:p>
            <a:pPr algn="ctr"/>
            <a:r>
              <a:rPr lang="fa-IR" sz="1400" dirty="0" smtClean="0"/>
              <a:t>او ادامه داد: به طور کلی مصرف غلات در بین ما ایرانیها زیاد است ولی براساس نیاز غذایی افراد مختلف مقادیر مختلفی از آن را باید در وعده‌های غذایی گنجاند.</a:t>
            </a:r>
          </a:p>
          <a:p>
            <a:pPr algn="ctr"/>
            <a:r>
              <a:rPr lang="fa-IR" sz="1400" dirty="0" smtClean="0"/>
              <a:t>وی گفت: بیشتر سعی کنید از غلات سبوس‌دار که ارزش غذایی بیشتری دارد، استفاده کنید مثلا در آش و سوپ به جای استفاده از رشته و آرد برنج، غلات سبوس‌داری مثل بلغور جو، بلغور گندم، آرد سبوس‌دار، جوانه گندم، آرد ذرت به کار ببرید که ضمن ارزش غذایی بیشتر و طعم و مزه بهتر، ریزمغذی‌هایی مثل ویتامین‌های گروه </a:t>
            </a:r>
            <a:r>
              <a:rPr lang="en-US" sz="1400" dirty="0" smtClean="0"/>
              <a:t>B </a:t>
            </a:r>
            <a:r>
              <a:rPr lang="fa-IR" sz="1400" dirty="0" smtClean="0"/>
              <a:t>را هم دارد.</a:t>
            </a:r>
          </a:p>
          <a:p>
            <a:pPr algn="ctr"/>
            <a:r>
              <a:rPr lang="fa-IR" sz="1400" dirty="0" smtClean="0"/>
              <a:t>سبزیجات بعد از غلات مهم ترین مواد غذایی‌ است و در ماه رمضان ضرورت استفاده از آن ها افزایش می‌یابد. وی با تاکید بر این که نیمی از غذای سحر باید از سبزیجات باشد، توضیح داد: مصرف سبزیجات خام به صورت سبزی خوردن یا سالاد، در کنار مصرف سبزیجات پخته مثل اسفناج پخته با ماست، سبزی موجود در آش و سوپ و کوکوی سبزی در سحر و افطاری‌ ماه رمضان ضرورت دارد؛ چرا که سبزی آب را در خود نگه می‌دارد و مصرف مقادیر مناسبی از آن باعث می‌شود کمتر احساس تشنگی کنید. وی افزود: متابولیسم پروتئین‌های حیوانی در گوشت آب زیادی نیاز دارد و باعث افزایش نیاز به آب و احساس تشنگی می‌شود، با این حال بیشتر خانواده‌ها هنگام سحر مقادیر زیادی گوشت مصرف می‌کنند.</a:t>
            </a:r>
          </a:p>
          <a:p>
            <a:pPr algn="ctr"/>
            <a:r>
              <a:rPr lang="fa-IR" sz="1400" dirty="0" smtClean="0"/>
              <a:t>حد مناسب مصرف گوشت در یک وعده غذایی ۵۰ تا ۶۰ گرم برای هر نفر است. این میزان گوشت برابر با یک چهارم سینه مرغ یا دو تا سه قاشق گوشت چرخ کرده است. وی با تاکید بر لزوم کاهش مصرف گوشت در سحرهای ماه رمضان ادامه داد: اگر هنگام سحر گوشت مصرف می‌کنید باید به عنوان یک پروتئین مکمل باشد که ارزش غذایی دیگر پروتئین‌ها مثل تخم مرغ یا حبوب را تکمیل کند.</a:t>
            </a:r>
          </a:p>
          <a:p>
            <a:pPr algn="ctr"/>
            <a:r>
              <a:rPr lang="fa-IR" sz="1400" dirty="0" smtClean="0"/>
              <a:t> </a:t>
            </a:r>
            <a:endParaRPr lang="fa-IR" sz="1400" dirty="0" smtClean="0"/>
          </a:p>
          <a:p>
            <a:pPr algn="ctr"/>
            <a:endParaRPr lang="en-US"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81200" y="609600"/>
            <a:ext cx="6172200" cy="1371600"/>
          </a:xfrm>
        </p:spPr>
        <p:txBody>
          <a:bodyPr>
            <a:noAutofit/>
          </a:bodyPr>
          <a:lstStyle/>
          <a:p>
            <a:pPr algn="ctr"/>
            <a:r>
              <a:rPr lang="fa-IR" sz="2000" dirty="0" smtClean="0"/>
              <a:t>مصرف </a:t>
            </a:r>
            <a:r>
              <a:rPr lang="fa-IR" sz="2000" dirty="0" smtClean="0">
                <a:hlinkClick r:id="rId2" tooltip="غذاها"/>
              </a:rPr>
              <a:t>غذاها</a:t>
            </a:r>
            <a:r>
              <a:rPr lang="fa-IR" sz="2000" dirty="0" smtClean="0"/>
              <a:t>ی متنوع به عنوان نخستین بخش راهنمایی های رژیمی می باشد. این نکته در ماه مبارک رمضان نیز صحت دارد. یک فرد برای اینکه سالم باشد، باید از تمام گروههای اصلی موادغذایی که شامل نان و غلات، شیر و فرآورده های شیری، گوشت وحبوبات و </a:t>
            </a:r>
            <a:r>
              <a:rPr lang="fa-IR" sz="2000" dirty="0" smtClean="0">
                <a:hlinkClick r:id="rId3" tooltip="سبز"/>
              </a:rPr>
              <a:t>سبز</a:t>
            </a:r>
            <a:r>
              <a:rPr lang="fa-IR" sz="2000" dirty="0" smtClean="0"/>
              <a:t>یجات و میوه است، استفاده کند. در طول ماه مبارک رمضان سرعت متابولیسم در شخص روزه دار پایین می آید و چربی بدن و چربی </a:t>
            </a:r>
            <a:r>
              <a:rPr lang="fa-IR" sz="2000" dirty="0" smtClean="0">
                <a:hlinkClick r:id="rId4" tooltip="رژیم غذایی"/>
              </a:rPr>
              <a:t>رژیم غذایی</a:t>
            </a:r>
            <a:r>
              <a:rPr lang="fa-IR" sz="2000" dirty="0" smtClean="0"/>
              <a:t> به طور مؤثر مصرف می شوند. م</a:t>
            </a:r>
            <a:r>
              <a:rPr lang="fa-IR" sz="2000" dirty="0" smtClean="0">
                <a:hlinkClick r:id="rId2" tooltip="صرف غذا"/>
              </a:rPr>
              <a:t>صرف غذا</a:t>
            </a:r>
            <a:r>
              <a:rPr lang="fa-IR" sz="2000" dirty="0" smtClean="0"/>
              <a:t>ی دریافتی در ماه مبارک رمضان کمتر از روزهای عادی دیگر می باشد و همین امر منجر می شود که سلامتی شخص برقرار شود. دریافت میوه به خصوص بعد از غذا اکیداً توصیه می شود. </a:t>
            </a:r>
            <a:r>
              <a:rPr lang="fa-IR" sz="2000" dirty="0" smtClean="0">
                <a:hlinkClick r:id="rId4" tooltip="رژیم غذایی"/>
              </a:rPr>
              <a:t>رژیم غذایی</a:t>
            </a:r>
            <a:r>
              <a:rPr lang="fa-IR" sz="2000" dirty="0" smtClean="0"/>
              <a:t> متعادل کلسترول خون را بهبود می بخشد و اسید معده را کاهش می دهد و از بروز یبوست و سایر مشکلات گوارشی جلوگیری می کند و باعث می شود که فرد فعال بوده </a:t>
            </a:r>
            <a:br>
              <a:rPr lang="fa-IR" sz="2000" dirty="0" smtClean="0"/>
            </a:br>
            <a:r>
              <a:rPr lang="fa-IR" sz="2000" dirty="0" smtClean="0"/>
              <a:t>و زندگی سالمی داشته باشد.</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05000" y="381000"/>
            <a:ext cx="6172200" cy="1371600"/>
          </a:xfrm>
        </p:spPr>
        <p:txBody>
          <a:bodyPr>
            <a:normAutofit fontScale="25000" lnSpcReduction="20000"/>
          </a:bodyPr>
          <a:lstStyle/>
          <a:p>
            <a:pPr algn="ctr"/>
            <a:r>
              <a:rPr lang="fa-IR" sz="8000" dirty="0" smtClean="0"/>
              <a:t>افطار:</a:t>
            </a:r>
          </a:p>
          <a:p>
            <a:pPr algn="ctr"/>
            <a:r>
              <a:rPr lang="fa-IR" sz="8000" dirty="0" smtClean="0"/>
              <a:t> </a:t>
            </a:r>
            <a:r>
              <a:rPr lang="fa-IR" sz="8000" dirty="0" smtClean="0"/>
              <a:t/>
            </a:r>
            <a:br>
              <a:rPr lang="fa-IR" sz="8000" dirty="0" smtClean="0"/>
            </a:br>
            <a:r>
              <a:rPr lang="fa-IR" sz="8000" dirty="0" smtClean="0"/>
              <a:t>خرما3 </a:t>
            </a:r>
            <a:r>
              <a:rPr lang="fa-IR" sz="8000" dirty="0" smtClean="0"/>
              <a:t>عدد</a:t>
            </a:r>
            <a:br>
              <a:rPr lang="fa-IR" sz="8000" dirty="0" smtClean="0"/>
            </a:br>
            <a:r>
              <a:rPr lang="fa-IR" sz="8000" dirty="0" smtClean="0"/>
              <a:t/>
            </a:r>
            <a:br>
              <a:rPr lang="fa-IR" sz="8000" dirty="0" smtClean="0"/>
            </a:br>
            <a:r>
              <a:rPr lang="fa-IR" sz="8000" dirty="0" smtClean="0"/>
              <a:t>آب میوه</a:t>
            </a:r>
            <a:br>
              <a:rPr lang="fa-IR" sz="8000" dirty="0" smtClean="0"/>
            </a:br>
            <a:r>
              <a:rPr lang="fa-IR" sz="8000" dirty="0" smtClean="0"/>
              <a:t>1 واحد ( یک دوم لیوان )</a:t>
            </a:r>
            <a:br>
              <a:rPr lang="fa-IR" sz="8000" dirty="0" smtClean="0"/>
            </a:br>
            <a:r>
              <a:rPr lang="fa-IR" sz="8000" dirty="0" smtClean="0"/>
              <a:t/>
            </a:r>
            <a:br>
              <a:rPr lang="fa-IR" sz="8000" dirty="0" smtClean="0"/>
            </a:br>
            <a:r>
              <a:rPr lang="fa-IR" sz="8000" dirty="0" smtClean="0"/>
              <a:t>سوپ </a:t>
            </a:r>
            <a:r>
              <a:rPr lang="fa-IR" sz="8000" dirty="0" smtClean="0">
                <a:hlinkClick r:id="rId2" tooltip="سبز"/>
              </a:rPr>
              <a:t>سبز</a:t>
            </a:r>
            <a:r>
              <a:rPr lang="fa-IR" sz="8000" dirty="0" smtClean="0"/>
              <a:t>یجات به همراه مقداری رشته فرنگی</a:t>
            </a:r>
            <a:br>
              <a:rPr lang="fa-IR" sz="8000" dirty="0" smtClean="0"/>
            </a:br>
            <a:r>
              <a:rPr lang="fa-IR" sz="8000" dirty="0" smtClean="0"/>
              <a:t>1 لیوان</a:t>
            </a:r>
          </a:p>
          <a:p>
            <a:pPr algn="ctr"/>
            <a:r>
              <a:rPr lang="fa-IR" sz="8000" dirty="0" smtClean="0"/>
              <a:t> </a:t>
            </a:r>
          </a:p>
          <a:p>
            <a:pPr algn="ctr"/>
            <a:r>
              <a:rPr lang="fa-IR" sz="8000" dirty="0" smtClean="0"/>
              <a:t>نیاز فوری بدن در هنگام افطار، بدست آوردن اسلام و سلامت - انرژی آسان و قابل دسترس گلوکز برای هر سلول زنده ، بویژه مغز و سلول های عصبی می باشد. خرما و آب میوه منابع خوب قندی می باشند. مقدار خرما و آب میوه ارائه شده در بالا، برای رساندن سطح گلوکز خون از مقدار پایین به حد طبیعی کافی می باشد. سوپ و آب میوه به بر قراری تعادل آب و مواد معدنی بدن کمک می کنند. </a:t>
            </a:r>
            <a:r>
              <a:rPr lang="fa-IR" sz="8000" dirty="0" smtClean="0">
                <a:hlinkClick r:id="rId3" tooltip="رژیم غذایی"/>
              </a:rPr>
              <a:t>رژیم غذایی</a:t>
            </a:r>
            <a:r>
              <a:rPr lang="fa-IR" sz="8000" dirty="0" smtClean="0"/>
              <a:t> نامتعادل و دریافت بیش از اندازه شربت ها و شیرینی ها به همراه شکرافزودنی برای سلامتی مضر شناخته شده </a:t>
            </a:r>
            <a:r>
              <a:rPr lang="fa-IR" sz="9600" dirty="0" smtClean="0"/>
              <a:t>اند.</a:t>
            </a:r>
          </a:p>
          <a:p>
            <a:endParaRPr lang="en-US" sz="9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52600" y="0"/>
            <a:ext cx="6172200" cy="1371600"/>
          </a:xfrm>
        </p:spPr>
        <p:txBody>
          <a:bodyPr>
            <a:normAutofit fontScale="25000" lnSpcReduction="20000"/>
          </a:bodyPr>
          <a:lstStyle/>
          <a:p>
            <a:pPr algn="ctr"/>
            <a:r>
              <a:rPr lang="fa-IR" sz="9600" dirty="0" smtClean="0"/>
              <a:t>شام:</a:t>
            </a:r>
            <a:endParaRPr lang="fa-IR" sz="8000" dirty="0" smtClean="0"/>
          </a:p>
          <a:p>
            <a:pPr algn="ctr"/>
            <a:r>
              <a:rPr lang="fa-IR" sz="8000" dirty="0" smtClean="0"/>
              <a:t>باید از تمام گروه های غذایی به شکل زیر استفاده شود:</a:t>
            </a:r>
          </a:p>
          <a:p>
            <a:pPr algn="ctr"/>
            <a:r>
              <a:rPr lang="fa-IR" sz="8000" dirty="0" smtClean="0"/>
              <a:t>گروه گوشت و حبوبات: جوجه، گوشت گاو، گوشت بره، گوشت بز، ماهی 1 تا 2 واحد ( هر واحد: 1 تکه یا 30 گرم گوشت ).</a:t>
            </a:r>
          </a:p>
          <a:p>
            <a:pPr algn="ctr"/>
            <a:r>
              <a:rPr lang="fa-IR" sz="8000" dirty="0" smtClean="0"/>
              <a:t>نخود </a:t>
            </a:r>
            <a:r>
              <a:rPr lang="fa-IR" sz="8000" dirty="0" smtClean="0">
                <a:hlinkClick r:id="rId2" tooltip="سبز"/>
              </a:rPr>
              <a:t>سبز</a:t>
            </a:r>
            <a:r>
              <a:rPr lang="fa-IR" sz="8000" dirty="0" smtClean="0"/>
              <a:t>، نخودچی، عدس، و سایر حبوبات1 واحد ( نصف لیوان ) .</a:t>
            </a:r>
          </a:p>
          <a:p>
            <a:pPr algn="ctr"/>
            <a:r>
              <a:rPr lang="fa-IR" sz="8000" dirty="0" smtClean="0"/>
              <a:t>گوشت و حبوبات اسلام و سلامت - خوب </a:t>
            </a:r>
            <a:r>
              <a:rPr lang="fa-IR" sz="8000" dirty="0" smtClean="0">
                <a:hlinkClick r:id="rId3" tooltip="پروتئین"/>
              </a:rPr>
              <a:t>پروتئین</a:t>
            </a:r>
            <a:r>
              <a:rPr lang="fa-IR" sz="8000" dirty="0" smtClean="0"/>
              <a:t>، مواد معدنی و ویتامین ها می باشند. علاوه بر اینها، حبوبات اسلام و سلامت - خوبی برای فیبر رژیمی می باشند.</a:t>
            </a:r>
          </a:p>
          <a:p>
            <a:pPr algn="ctr"/>
            <a:r>
              <a:rPr lang="fa-IR" sz="8000" dirty="0" smtClean="0"/>
              <a:t>گروه نان و غلات: نان با آرد گندم کامل 2واحد ( هر واحد: 30 گرم ) یا برنج پخته 1 لیوان یا ترکیبی از این دو. این گروه اسلام و سلامت - خوبی برای تامین کربوهیدرات های پیچیده ( که اسلام و سلامت - خوب انرژی و فیبر رژیمی هستند )، </a:t>
            </a:r>
            <a:r>
              <a:rPr lang="fa-IR" sz="8000" dirty="0" smtClean="0">
                <a:hlinkClick r:id="rId3" tooltip="پروتئین"/>
              </a:rPr>
              <a:t>پروتئین</a:t>
            </a:r>
            <a:r>
              <a:rPr lang="fa-IR" sz="8000" dirty="0" smtClean="0"/>
              <a:t> و مواد معدنی می باشند.</a:t>
            </a:r>
          </a:p>
          <a:p>
            <a:pPr algn="ctr"/>
            <a:r>
              <a:rPr lang="fa-IR" sz="8000" dirty="0" smtClean="0"/>
              <a:t/>
            </a:r>
            <a:br>
              <a:rPr lang="fa-IR" sz="8000" dirty="0" smtClean="0"/>
            </a:br>
            <a:r>
              <a:rPr lang="fa-IR" sz="8000" dirty="0" smtClean="0"/>
              <a:t>گروه شیر:</a:t>
            </a:r>
          </a:p>
          <a:p>
            <a:pPr algn="ctr"/>
            <a:r>
              <a:rPr lang="fa-IR" sz="8000" dirty="0" smtClean="0"/>
              <a:t>شیر یا ماست یا پنیر محلی 1 لیوان. افرادی که نمی توانند شیر را تحمل کنند باید از محصولات تخمیر شده ای مثل ماست استفاده کنند. شیر و فراورده های شیری منابع خوب </a:t>
            </a:r>
            <a:r>
              <a:rPr lang="fa-IR" sz="8000" dirty="0" smtClean="0">
                <a:hlinkClick r:id="rId3" tooltip="پروتئین"/>
              </a:rPr>
              <a:t>پروتئین</a:t>
            </a:r>
            <a:r>
              <a:rPr lang="fa-IR" sz="8000" dirty="0" smtClean="0"/>
              <a:t> و کلسیم، که برای برقراری بافتهای بدن و فعالیت </a:t>
            </a:r>
            <a:r>
              <a:rPr lang="fa-IR" sz="9600" dirty="0" smtClean="0"/>
              <a:t>های فیزیولوژیکی ضروری می باشند، هستند.</a:t>
            </a:r>
          </a:p>
          <a:p>
            <a:r>
              <a:rPr lang="fa-IR" dirty="0" smtClean="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057400" y="838200"/>
            <a:ext cx="6172200" cy="1371600"/>
          </a:xfrm>
        </p:spPr>
        <p:txBody>
          <a:bodyPr>
            <a:normAutofit fontScale="25000" lnSpcReduction="20000"/>
          </a:bodyPr>
          <a:lstStyle/>
          <a:p>
            <a:pPr algn="ctr"/>
            <a:r>
              <a:rPr lang="fa-IR" sz="8000" dirty="0" smtClean="0"/>
              <a:t>گروه </a:t>
            </a:r>
            <a:r>
              <a:rPr lang="fa-IR" sz="8000" dirty="0" smtClean="0">
                <a:hlinkClick r:id="rId2" tooltip="سبز"/>
              </a:rPr>
              <a:t>سبز</a:t>
            </a:r>
            <a:r>
              <a:rPr lang="fa-IR" sz="8000" dirty="0" smtClean="0"/>
              <a:t>یجات:</a:t>
            </a:r>
          </a:p>
          <a:p>
            <a:pPr algn="ctr"/>
            <a:r>
              <a:rPr lang="fa-IR" sz="8000" dirty="0" smtClean="0"/>
              <a:t>سالاد مخلوط </a:t>
            </a:r>
            <a:r>
              <a:rPr lang="fa-IR" sz="8000" dirty="0" smtClean="0">
                <a:hlinkClick r:id="rId2" tooltip="سبز"/>
              </a:rPr>
              <a:t>سبز</a:t>
            </a:r>
            <a:r>
              <a:rPr lang="fa-IR" sz="8000" dirty="0" smtClean="0"/>
              <a:t>یجات ( کاهو، هویج، جعفری، خیار،بروکلی ، گل کلم یا سایر </a:t>
            </a:r>
            <a:r>
              <a:rPr lang="fa-IR" sz="8000" dirty="0" smtClean="0">
                <a:hlinkClick r:id="rId2" tooltip="سبز"/>
              </a:rPr>
              <a:t>سبز</a:t>
            </a:r>
            <a:r>
              <a:rPr lang="fa-IR" sz="8000" dirty="0" smtClean="0"/>
              <a:t>یجات در صورت تمایل ) 1 لیوان .2 قاشق روغن زیتون یا هر نوع چربی غیر اشباع و 2 قاشق سرکه اضافه کنید. چربی های غیر اشباع، اسیدهای چرب ضروری و کتو اسید ها را برای بدن فراهم می کنند.</a:t>
            </a:r>
          </a:p>
          <a:p>
            <a:pPr algn="ctr"/>
            <a:r>
              <a:rPr lang="fa-IR" sz="8000" dirty="0" smtClean="0"/>
              <a:t>یک دوم لیوان </a:t>
            </a:r>
            <a:r>
              <a:rPr lang="fa-IR" sz="8000" dirty="0" smtClean="0">
                <a:hlinkClick r:id="rId2" tooltip="سبز"/>
              </a:rPr>
              <a:t>سبز</a:t>
            </a:r>
            <a:r>
              <a:rPr lang="fa-IR" sz="8000" dirty="0" smtClean="0"/>
              <a:t>یجات پخته مانند کلم، اسفناج، بادمجان،. </a:t>
            </a:r>
            <a:r>
              <a:rPr lang="fa-IR" sz="8000" dirty="0" smtClean="0">
                <a:hlinkClick r:id="rId2" tooltip="سبز"/>
              </a:rPr>
              <a:t>سبز</a:t>
            </a:r>
            <a:r>
              <a:rPr lang="fa-IR" sz="8000" dirty="0" smtClean="0"/>
              <a:t>یجات اسلام و سلامت - خوب فیبر رژیمی، ویتامین</a:t>
            </a:r>
            <a:r>
              <a:rPr lang="en-US" sz="8000" dirty="0" smtClean="0"/>
              <a:t>A، </a:t>
            </a:r>
            <a:r>
              <a:rPr lang="fa-IR" sz="8000" dirty="0" smtClean="0"/>
              <a:t>کاروتن، لیکوپن و سایرفیتو کمیکال ها( آنتی اکسیدان )، می باشند. اینها در جلوگیری از سرطان، بیماریهای قلب و عروق و بسیاری از مشکلات دیگر مفید می باشند.</a:t>
            </a:r>
          </a:p>
          <a:p>
            <a:pPr algn="ctr"/>
            <a:r>
              <a:rPr lang="fa-IR" sz="8000" dirty="0" smtClean="0"/>
              <a:t/>
            </a:r>
            <a:br>
              <a:rPr lang="fa-IR" sz="8000" dirty="0" smtClean="0"/>
            </a:br>
            <a:r>
              <a:rPr lang="fa-IR" sz="8000" dirty="0" smtClean="0"/>
              <a:t>گروه میوه ها:</a:t>
            </a:r>
          </a:p>
          <a:p>
            <a:pPr algn="ctr"/>
            <a:r>
              <a:rPr lang="fa-IR" sz="8000" dirty="0" smtClean="0"/>
              <a:t>1تا 2 واحد از مرکبات یا سایر میوه ها. میوه ها را به عنوان آخرین ماده غذایی در شام یا بلافاصله بعد از شام مصرف کنید، زیرا میوه ها باعث تسهیل در گوارش شده و از بسیاری از مشکلات معد ی روده ای جلوگیری می کنند.</a:t>
            </a:r>
          </a:p>
          <a:p>
            <a:pPr algn="ctr"/>
            <a:r>
              <a:rPr lang="fa-IR" sz="8000" dirty="0" smtClean="0"/>
              <a:t>میوه ها و مخلوط آجیل ممکن است به عنوان میان وعده بعد از شام یا قبل از خواب مصرف شوند.</a:t>
            </a:r>
          </a:p>
          <a:p>
            <a:endParaRPr lang="en-US" sz="8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81200" y="1447800"/>
            <a:ext cx="6172200" cy="1371600"/>
          </a:xfrm>
        </p:spPr>
        <p:txBody>
          <a:bodyPr>
            <a:normAutofit fontScale="25000" lnSpcReduction="20000"/>
          </a:bodyPr>
          <a:lstStyle/>
          <a:p>
            <a:pPr algn="ctr"/>
            <a:r>
              <a:rPr lang="fa-IR" sz="8000" dirty="0" smtClean="0"/>
              <a:t>سحر:</a:t>
            </a:r>
          </a:p>
          <a:p>
            <a:pPr algn="ctr"/>
            <a:r>
              <a:rPr lang="fa-IR" sz="8000" dirty="0" smtClean="0"/>
              <a:t>وعده غذایی سبکی را در سحر مصرف نمائید. غلات بدست آمده از جو یا گندم کامل یا نان گندم کامل 1 تا 2 واحد به همراه 1فنجان شیر. 2 تا 3 قاشق چایخوری از روغن زیتون یا هر چربی غیر اشباع</a:t>
            </a:r>
            <a:r>
              <a:rPr lang="en-US" sz="8000" dirty="0" err="1" smtClean="0"/>
              <a:t>pufa</a:t>
            </a:r>
            <a:r>
              <a:rPr lang="en-US" sz="8000" dirty="0" smtClean="0"/>
              <a:t> </a:t>
            </a:r>
            <a:r>
              <a:rPr lang="fa-IR" sz="8000" dirty="0" smtClean="0"/>
              <a:t>یا</a:t>
            </a:r>
            <a:r>
              <a:rPr lang="en-US" sz="8000" dirty="0" err="1" smtClean="0"/>
              <a:t>mufa</a:t>
            </a:r>
            <a:r>
              <a:rPr lang="en-US" sz="8000" dirty="0" smtClean="0"/>
              <a:t> </a:t>
            </a:r>
            <a:r>
              <a:rPr lang="fa-IR" sz="8000" dirty="0" smtClean="0"/>
              <a:t>به سالاد یا غلات اضافه نمائید. 1 تا 2 واحد میوه به عنوان آخرین ماده غذایی دریافت نمائید.</a:t>
            </a:r>
          </a:p>
          <a:p>
            <a:pPr algn="ctr"/>
            <a:r>
              <a:rPr lang="fa-IR" sz="3600" dirty="0" smtClean="0"/>
              <a:t/>
            </a:r>
            <a:br>
              <a:rPr lang="fa-IR" sz="3600" dirty="0" smtClean="0"/>
            </a:br>
            <a:r>
              <a:rPr lang="fa-IR" sz="8000" dirty="0" smtClean="0"/>
              <a:t>برای اهداف کاربردی و تخمین موادمغذی یک نمونه از </a:t>
            </a:r>
            <a:r>
              <a:rPr lang="fa-IR" sz="8000" dirty="0" smtClean="0">
                <a:hlinkClick r:id="rId2" tooltip="رژیم غذایی"/>
              </a:rPr>
              <a:t>رژیم غذایی</a:t>
            </a:r>
            <a:r>
              <a:rPr lang="fa-IR" sz="8000" dirty="0" smtClean="0"/>
              <a:t> با جزئیات آن، در زیر آورده شده است.</a:t>
            </a:r>
          </a:p>
          <a:p>
            <a:r>
              <a:rPr lang="fa-IR" dirty="0" smtClean="0"/>
              <a:t/>
            </a:r>
            <a:br>
              <a:rPr lang="fa-IR" dirty="0" smtClean="0"/>
            </a:br>
            <a:endParaRPr lang="fa-IR"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33600" y="1066800"/>
            <a:ext cx="6172200" cy="1371600"/>
          </a:xfrm>
        </p:spPr>
        <p:txBody>
          <a:bodyPr>
            <a:normAutofit fontScale="25000" lnSpcReduction="20000"/>
          </a:bodyPr>
          <a:lstStyle/>
          <a:p>
            <a:pPr algn="ctr"/>
            <a:r>
              <a:rPr lang="fa-IR" sz="8000" dirty="0" smtClean="0"/>
              <a:t>افطار:</a:t>
            </a:r>
          </a:p>
          <a:p>
            <a:pPr algn="ctr"/>
            <a:r>
              <a:rPr lang="fa-IR" sz="8000" dirty="0" smtClean="0"/>
              <a:t>3 عدد خرما- یک دوم لیوان آب پرتقال- 1 لیوان سوپ </a:t>
            </a:r>
            <a:r>
              <a:rPr lang="fa-IR" sz="8000" dirty="0" smtClean="0">
                <a:hlinkClick r:id="rId2" tooltip="سبز"/>
              </a:rPr>
              <a:t>سبز</a:t>
            </a:r>
            <a:r>
              <a:rPr lang="fa-IR" sz="8000" dirty="0" smtClean="0"/>
              <a:t>یجات یا 2 عدد بیسکوئیت سبوس دار.</a:t>
            </a:r>
          </a:p>
          <a:p>
            <a:pPr algn="ctr"/>
            <a:r>
              <a:rPr lang="fa-IR" sz="8000" dirty="0" smtClean="0"/>
              <a:t/>
            </a:r>
            <a:br>
              <a:rPr lang="fa-IR" sz="8000" dirty="0" smtClean="0"/>
            </a:br>
            <a:r>
              <a:rPr lang="fa-IR" sz="8000" dirty="0" smtClean="0"/>
              <a:t>شام:</a:t>
            </a:r>
          </a:p>
          <a:p>
            <a:pPr algn="ctr"/>
            <a:r>
              <a:rPr lang="fa-IR" sz="8000" dirty="0" smtClean="0"/>
              <a:t>1 لیوان سالاد </a:t>
            </a:r>
            <a:r>
              <a:rPr lang="fa-IR" sz="8000" dirty="0" smtClean="0">
                <a:hlinkClick r:id="rId2" tooltip="سبز"/>
              </a:rPr>
              <a:t>سبز</a:t>
            </a:r>
            <a:r>
              <a:rPr lang="fa-IR" sz="8000" dirty="0" smtClean="0"/>
              <a:t>یجات با دو قاشق چایخوری سرکه، 60 گرم گوشت جوجه، یک دوم لیوان بامیه( پخته ). 120 گرم نخودپخته، 3 قاشق غذاخوری روغن که در تهیه غذا می تواند مصرف شود. 2 کف دست نان گندم کامل، 1 لیوان برنج پخته، سه چهارم لیوان ماست، 1 عدد پرتقال، یک دوم لیوان </a:t>
            </a:r>
            <a:r>
              <a:rPr lang="fa-IR" sz="8000" dirty="0" smtClean="0">
                <a:hlinkClick r:id="rId3" tooltip="انگور"/>
              </a:rPr>
              <a:t>انگور</a:t>
            </a:r>
            <a:r>
              <a:rPr lang="fa-IR" sz="8000" dirty="0" smtClean="0"/>
              <a:t>، 30 گرم مخلوط آجیل بدون نمک.</a:t>
            </a:r>
          </a:p>
          <a:p>
            <a:pPr algn="ctr"/>
            <a:r>
              <a:rPr lang="fa-IR" sz="8000" dirty="0" smtClean="0"/>
              <a:t>* منظور از کف دست در واحد نان ، بدون محاسبه انگشتان دست می باشد.</a:t>
            </a:r>
          </a:p>
          <a:p>
            <a:pPr algn="ct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81200" y="1295400"/>
            <a:ext cx="6172200" cy="1371600"/>
          </a:xfrm>
        </p:spPr>
        <p:txBody>
          <a:bodyPr>
            <a:normAutofit fontScale="25000" lnSpcReduction="20000"/>
          </a:bodyPr>
          <a:lstStyle/>
          <a:p>
            <a:pPr algn="ctr"/>
            <a:r>
              <a:rPr lang="fa-IR" sz="8000" dirty="0" smtClean="0"/>
              <a:t>توصیه های دیگر :</a:t>
            </a:r>
          </a:p>
          <a:p>
            <a:pPr algn="ctr"/>
            <a:r>
              <a:rPr lang="fa-IR" sz="8000" dirty="0" smtClean="0"/>
              <a:t>1- به مقدار کافی بین افطار تا وقت خواب آب بنوشید تا از کم آبی بدن جلوگیری شود.</a:t>
            </a:r>
          </a:p>
          <a:p>
            <a:pPr algn="ctr"/>
            <a:r>
              <a:rPr lang="fa-IR" sz="8000" dirty="0" smtClean="0"/>
              <a:t>2- به مقدار کافی </a:t>
            </a:r>
            <a:r>
              <a:rPr lang="fa-IR" sz="8000" dirty="0" smtClean="0">
                <a:hlinkClick r:id="rId2" tooltip="سبز"/>
              </a:rPr>
              <a:t>سبز</a:t>
            </a:r>
            <a:r>
              <a:rPr lang="fa-IR" sz="8000" dirty="0" smtClean="0"/>
              <a:t>یجات در هر وعده غذائی مصرف نمائید و میوه را در آخر وعده غذائی خود دریافت نمائید.</a:t>
            </a:r>
          </a:p>
          <a:p>
            <a:pPr algn="ctr"/>
            <a:r>
              <a:rPr lang="fa-IR" sz="8000" dirty="0" smtClean="0"/>
              <a:t>3- از مصرف زیاد موادغذایی شیرین بپرهیزید.</a:t>
            </a:r>
          </a:p>
          <a:p>
            <a:pPr algn="ctr"/>
            <a:r>
              <a:rPr lang="fa-IR" sz="8000" dirty="0" smtClean="0"/>
              <a:t>4- از مصرف </a:t>
            </a:r>
            <a:r>
              <a:rPr lang="fa-IR" sz="8000" dirty="0" smtClean="0">
                <a:hlinkClick r:id="rId3" tooltip="غذاها"/>
              </a:rPr>
              <a:t>غذاها</a:t>
            </a:r>
            <a:r>
              <a:rPr lang="fa-IR" sz="8000" dirty="0" smtClean="0"/>
              <a:t>ی تند اجتناب نمائید.</a:t>
            </a:r>
          </a:p>
          <a:p>
            <a:pPr algn="ctr"/>
            <a:r>
              <a:rPr lang="fa-IR" sz="8000" dirty="0" smtClean="0"/>
              <a:t>5- از مصرف نوشیدنی های کافئین دار مانند کوکا، قهوه، چای اجتناب نمائید. کافئین ادرارآور است. 3 تا 5 روز قبل از ماه مبارک رمضان به تدریج دریافت اینگونه نوشیدنی ها را کاهش دهید. کاهش ناگهانی کافئین موجب سردرد و عدم تعادل می شود.</a:t>
            </a:r>
          </a:p>
          <a:p>
            <a:pPr algn="ctr"/>
            <a:r>
              <a:rPr lang="fa-IR" sz="8000" dirty="0" smtClean="0"/>
              <a:t>6- فراموش نکنید دندان های خود را بعد از افطار و قبل از خواب مسواک نمائید.</a:t>
            </a:r>
          </a:p>
          <a:p>
            <a:pPr algn="ctr"/>
            <a:r>
              <a:rPr lang="fa-IR" sz="8000" dirty="0" smtClean="0"/>
              <a:t>دریافت یک </a:t>
            </a:r>
            <a:r>
              <a:rPr lang="fa-IR" sz="8000" dirty="0" smtClean="0">
                <a:hlinkClick r:id="rId4" tooltip="رژیم غذایی"/>
              </a:rPr>
              <a:t>رژیم غذایی</a:t>
            </a:r>
            <a:r>
              <a:rPr lang="fa-IR" sz="8000" dirty="0" smtClean="0"/>
              <a:t> متعادل برای حفظ سلامتی و برخورداری از فوائد ماه مبارک رمضان، ضروری می باشد.</a:t>
            </a:r>
          </a:p>
          <a:p>
            <a:pPr algn="ctr"/>
            <a:r>
              <a:rPr lang="fa-IR" sz="8000" dirty="0" smtClean="0"/>
              <a:t/>
            </a:r>
            <a:br>
              <a:rPr lang="fa-IR" sz="8000" dirty="0" smtClean="0"/>
            </a:br>
            <a:r>
              <a:rPr lang="fa-IR" sz="8000" dirty="0" smtClean="0"/>
              <a:t>اسلام و سلامت - </a:t>
            </a:r>
            <a:br>
              <a:rPr lang="fa-IR" sz="8000" dirty="0" smtClean="0"/>
            </a:br>
            <a:r>
              <a:rPr lang="fa-IR" sz="8000" dirty="0" smtClean="0"/>
              <a:t>تبیان</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1752600"/>
            <a:ext cx="6172200" cy="2053590"/>
          </a:xfrm>
        </p:spPr>
        <p:txBody>
          <a:bodyPr>
            <a:noAutofit/>
          </a:bodyPr>
          <a:lstStyle/>
          <a:p>
            <a:pPr algn="ctr"/>
            <a:r>
              <a:rPr lang="fa-IR" sz="8000" dirty="0" smtClean="0">
                <a:solidFill>
                  <a:srgbClr val="002060"/>
                </a:solidFill>
              </a:rPr>
              <a:t>قسمت</a:t>
            </a:r>
            <a:r>
              <a:rPr lang="fa-IR" sz="8000" dirty="0" smtClean="0"/>
              <a:t> </a:t>
            </a:r>
            <a:r>
              <a:rPr lang="fa-IR" sz="8000" dirty="0" smtClean="0">
                <a:solidFill>
                  <a:schemeClr val="accent1"/>
                </a:solidFill>
              </a:rPr>
              <a:t>دوم</a:t>
            </a:r>
            <a:r>
              <a:rPr lang="fa-IR" sz="8000" dirty="0" smtClean="0"/>
              <a:t>                      </a:t>
            </a:r>
            <a:endParaRPr lang="en-US" sz="8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112</TotalTime>
  <Words>1682</Words>
  <Application>Microsoft Office PowerPoint</Application>
  <PresentationFormat>On-screen Show (4:3)</PresentationFormat>
  <Paragraphs>59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Slide 1</vt:lpstr>
      <vt:lpstr>Slide 2</vt:lpstr>
      <vt:lpstr>Slide 3</vt:lpstr>
      <vt:lpstr>Slide 4</vt:lpstr>
      <vt:lpstr>Slide 5</vt:lpstr>
      <vt:lpstr>Slide 6</vt:lpstr>
      <vt:lpstr>Slide 7</vt:lpstr>
      <vt:lpstr>Slide 8</vt:lpstr>
      <vt:lpstr>قسمت دوم                      </vt:lpstr>
      <vt:lpstr>Slide 10</vt:lpstr>
      <vt:lpstr>Slide 11</vt:lpstr>
      <vt:lpstr>Slide 12</vt:lpstr>
      <vt:lpstr>قسمت سوم</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 این نکته شکی نیست که اصلی‌ترین چیز برای ورود به هر رشته‌ی دانشگاهی و ادامه تحصیل در آن علاقه است. آن هم نه یک علاقه‌ی سرسری. بلکه علاقه‌مندی به خواندن، پژوهش کردن و زندگی کردن با یک رشته. ادبیات نیز مانند هر رشته‌ی دیگری نیازمند دانشجویانی است که با علاقه آن را انتخاب کرده و در آن ادامه تحصیل دهند. نباید خواندن این رشته به شیوه‌ای تخصصی را با شعر خواندن‌ها و مطالعات ساده‌ی ادبی اشتباه گرفت. فهم اثری ادبی آن هم به شیوه‌ای دقیق و پژوهشگرانه، نیازمند شناختی عمیق و تخصصی از ساختار زبان، شیوه‌ها و سبک‌های ادبی و  چیزهای دیگری از این دست است. پس کسی که می‌خواهد خود را برای تحصیل در این رشته آماده کند باید بداند که دائما با زبان و شعر و نثر سروکار دارد اما به شیوه‌ای تخصصی. در ضمن دانستن این نکته نیز ضروری است که به دلیل ارتباط تنگاتنگ زبان ما و زبان عربی، دانشجویان این رشته باید با زبان عربی نیز آشنایی داشته‌باشند. در دانشگاه نیز واحدهای زیادی به خواندن عربی اختصاص یافته‌است. زمینه های اشتغال </dc:title>
  <dc:creator>Pavilion</dc:creator>
  <cp:lastModifiedBy>Pavilion</cp:lastModifiedBy>
  <cp:revision>3</cp:revision>
  <dcterms:created xsi:type="dcterms:W3CDTF">2015-06-12T18:24:26Z</dcterms:created>
  <dcterms:modified xsi:type="dcterms:W3CDTF">2015-08-19T16:29:05Z</dcterms:modified>
</cp:coreProperties>
</file>