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2" r:id="rId3"/>
    <p:sldId id="258" r:id="rId4"/>
    <p:sldId id="260" r:id="rId5"/>
    <p:sldId id="259"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3"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4660"/>
  </p:normalViewPr>
  <p:slideViewPr>
    <p:cSldViewPr>
      <p:cViewPr varScale="1">
        <p:scale>
          <a:sx n="70" d="100"/>
          <a:sy n="70" d="100"/>
        </p:scale>
        <p:origin x="-8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4752DB-9D0C-4FC7-87F9-AEC9F2DF890F}"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43EAE-BAEE-4942-A5D2-CE0B1A53BF1F}" type="slidenum">
              <a:rPr lang="en-US" smtClean="0"/>
              <a:pPr/>
              <a:t>‹#›</a:t>
            </a:fld>
            <a:endParaRPr lang="en-US"/>
          </a:p>
        </p:txBody>
      </p:sp>
    </p:spTree>
    <p:extLst>
      <p:ext uri="{BB962C8B-B14F-4D97-AF65-F5344CB8AC3E}">
        <p14:creationId xmlns:p14="http://schemas.microsoft.com/office/powerpoint/2010/main" val="200616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43EAE-BAEE-4942-A5D2-CE0B1A53BF1F}" type="slidenum">
              <a:rPr lang="en-US" smtClean="0"/>
              <a:pPr/>
              <a:t>5</a:t>
            </a:fld>
            <a:endParaRPr lang="en-US"/>
          </a:p>
        </p:txBody>
      </p:sp>
    </p:spTree>
    <p:extLst>
      <p:ext uri="{BB962C8B-B14F-4D97-AF65-F5344CB8AC3E}">
        <p14:creationId xmlns:p14="http://schemas.microsoft.com/office/powerpoint/2010/main" val="249680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43EAE-BAEE-4942-A5D2-CE0B1A53BF1F}" type="slidenum">
              <a:rPr lang="en-US" smtClean="0"/>
              <a:pPr/>
              <a:t>8</a:t>
            </a:fld>
            <a:endParaRPr lang="en-US"/>
          </a:p>
        </p:txBody>
      </p:sp>
    </p:spTree>
    <p:extLst>
      <p:ext uri="{BB962C8B-B14F-4D97-AF65-F5344CB8AC3E}">
        <p14:creationId xmlns:p14="http://schemas.microsoft.com/office/powerpoint/2010/main" val="1989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743EAE-BAEE-4942-A5D2-CE0B1A53BF1F}" type="slidenum">
              <a:rPr lang="en-US" smtClean="0"/>
              <a:pPr/>
              <a:t>10</a:t>
            </a:fld>
            <a:endParaRPr lang="en-US"/>
          </a:p>
        </p:txBody>
      </p:sp>
    </p:spTree>
    <p:extLst>
      <p:ext uri="{BB962C8B-B14F-4D97-AF65-F5344CB8AC3E}">
        <p14:creationId xmlns:p14="http://schemas.microsoft.com/office/powerpoint/2010/main" val="3580069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68409B0-2475-4AF5-96C2-7593B78BA4C5}" type="datetime1">
              <a:rPr lang="en-US" smtClean="0"/>
              <a:pPr/>
              <a:t>3/11/2013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1026BC-4546-471A-B5E8-0F54E5A66CC6}"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34F1C2-DF5A-4655-A13D-0F2952074063}"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6A261B-0D09-4DF7-B4FB-2805E7533FE8}"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DB3952-4A4A-426F-B36A-91E3586863C4}" type="datetime1">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8AF4AB-9ECC-4EB7-A0CC-9857B99EACCA}"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413334-7A10-49A0-A03D-6018E5AEA776}" type="datetime1">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21CAFF8-6FA3-441D-B415-7E620F33F03D}" type="datetime1">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AFD14-C67F-4575-B8F0-5EB3433A1CE0}" type="datetime1">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07114C9-9EB4-4C48-916C-0C1F42788832}"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E002A0-4AF1-43E0-A976-62BF047AA8B8}" type="datetime1">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228C088-63F7-41CA-B997-4AA1095A6D5C}" type="datetime1">
              <a:rPr lang="en-US" smtClean="0"/>
              <a:pPr/>
              <a:t>3/11/2013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95400"/>
            <a:ext cx="7772400" cy="1470025"/>
          </a:xfrm>
          <a:scene3d>
            <a:camera prst="perspectiveContrastingRightFacing"/>
            <a:lightRig rig="threePt" dir="t"/>
          </a:scene3d>
        </p:spPr>
        <p:txBody>
          <a:bodyPr>
            <a:normAutofit/>
          </a:bodyPr>
          <a:lstStyle/>
          <a:p>
            <a:pPr rtl="1"/>
            <a:r>
              <a:rPr lang="fa-IR" sz="7200" dirty="0" smtClean="0">
                <a:solidFill>
                  <a:schemeClr val="bg1">
                    <a:lumMod val="50000"/>
                    <a:lumOff val="50000"/>
                  </a:schemeClr>
                </a:solidFill>
                <a:cs typeface="B Morvarid" pitchFamily="2" charset="-78"/>
              </a:rPr>
              <a:t>نرم افزار لینگو</a:t>
            </a:r>
            <a:endParaRPr lang="en-US" sz="7200" dirty="0">
              <a:solidFill>
                <a:schemeClr val="bg1">
                  <a:lumMod val="50000"/>
                  <a:lumOff val="50000"/>
                </a:schemeClr>
              </a:solidFill>
              <a:cs typeface="B Morvarid" pitchFamily="2" charset="-78"/>
            </a:endParaRPr>
          </a:p>
        </p:txBody>
      </p:sp>
      <p:sp>
        <p:nvSpPr>
          <p:cNvPr id="4" name="Slide Number Placeholder 3"/>
          <p:cNvSpPr>
            <a:spLocks noGrp="1"/>
          </p:cNvSpPr>
          <p:nvPr>
            <p:ph type="sldNum" sz="quarter" idx="12"/>
          </p:nvPr>
        </p:nvSpPr>
        <p:spPr/>
        <p:txBody>
          <a:bodyPr/>
          <a:lstStyle/>
          <a:p>
            <a:r>
              <a:rPr lang="en-US" dirty="0" smtClean="0"/>
              <a:t>1/19</a:t>
            </a:r>
            <a:endParaRPr lang="en-US" dirty="0"/>
          </a:p>
        </p:txBody>
      </p:sp>
      <p:sp>
        <p:nvSpPr>
          <p:cNvPr id="3" name="Subtitle 2"/>
          <p:cNvSpPr>
            <a:spLocks noGrp="1"/>
          </p:cNvSpPr>
          <p:nvPr>
            <p:ph type="subTitle" idx="1"/>
          </p:nvPr>
        </p:nvSpPr>
        <p:spPr/>
        <p:txBody>
          <a:bodyPr>
            <a:noAutofit/>
          </a:bodyPr>
          <a:lstStyle/>
          <a:p>
            <a:pPr rtl="1"/>
            <a:r>
              <a:rPr lang="fa-IR" sz="4400" b="1" dirty="0" smtClean="0">
                <a:solidFill>
                  <a:schemeClr val="tx1">
                    <a:lumMod val="65000"/>
                    <a:lumOff val="35000"/>
                  </a:schemeClr>
                </a:solidFill>
                <a:cs typeface="B Ziba" pitchFamily="2" charset="-78"/>
              </a:rPr>
              <a:t>تهیه کنندگان</a:t>
            </a:r>
          </a:p>
          <a:p>
            <a:pPr rtl="1"/>
            <a:r>
              <a:rPr lang="fa-IR" sz="4400" b="1" dirty="0" smtClean="0">
                <a:solidFill>
                  <a:schemeClr val="bg1">
                    <a:lumMod val="50000"/>
                    <a:lumOff val="50000"/>
                  </a:schemeClr>
                </a:solidFill>
                <a:cs typeface="B Ziba" pitchFamily="2" charset="-78"/>
              </a:rPr>
              <a:t>   سحرفرهمند راد	</a:t>
            </a:r>
          </a:p>
          <a:p>
            <a:pPr rtl="1"/>
            <a:r>
              <a:rPr lang="fa-IR" sz="4400" b="1" dirty="0" smtClean="0">
                <a:solidFill>
                  <a:schemeClr val="bg1">
                    <a:lumMod val="50000"/>
                    <a:lumOff val="50000"/>
                  </a:schemeClr>
                </a:solidFill>
                <a:cs typeface="B Ziba" pitchFamily="2" charset="-78"/>
              </a:rPr>
              <a:t>آتناغلامی</a:t>
            </a:r>
            <a:endParaRPr lang="en-US" sz="4400" b="1" dirty="0">
              <a:solidFill>
                <a:schemeClr val="bg1">
                  <a:lumMod val="50000"/>
                  <a:lumOff val="50000"/>
                </a:schemeClr>
              </a:solidFill>
              <a:cs typeface="B Ziba" pitchFamily="2" charset="-78"/>
            </a:endParaRPr>
          </a:p>
        </p:txBody>
      </p:sp>
    </p:spTree>
    <p:extLst>
      <p:ext uri="{BB962C8B-B14F-4D97-AF65-F5344CB8AC3E}">
        <p14:creationId xmlns:p14="http://schemas.microsoft.com/office/powerpoint/2010/main" val="169346628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3000"/>
                            </p:stCondLst>
                            <p:childTnLst>
                              <p:par>
                                <p:cTn id="14" presetID="42"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1"/>
            <a:ext cx="8229600" cy="3384376"/>
          </a:xfrm>
        </p:spPr>
        <p:txBody>
          <a:bodyPr>
            <a:normAutofit/>
          </a:bodyPr>
          <a:lstStyle/>
          <a:p>
            <a:pPr algn="r" rtl="1">
              <a:buFontTx/>
              <a:buNone/>
            </a:pPr>
            <a:r>
              <a:rPr lang="fa-IR" b="1" dirty="0">
                <a:solidFill>
                  <a:schemeClr val="bg1"/>
                </a:solidFill>
                <a:latin typeface="Times New Roman" pitchFamily="18" charset="0"/>
                <a:cs typeface="B Yas" pitchFamily="2" charset="-78"/>
              </a:rPr>
              <a:t>در حال حاضر، 48 فوت تخته از الوارها، 20 ساعت زمان پرداخت و </a:t>
            </a:r>
            <a:r>
              <a:rPr lang="fa-IR" b="1" dirty="0" smtClean="0">
                <a:solidFill>
                  <a:schemeClr val="bg1"/>
                </a:solidFill>
                <a:latin typeface="Times New Roman" pitchFamily="18" charset="0"/>
                <a:cs typeface="B Yas" pitchFamily="2" charset="-78"/>
              </a:rPr>
              <a:t>8 ساعت </a:t>
            </a:r>
            <a:r>
              <a:rPr lang="fa-IR" b="1" dirty="0">
                <a:solidFill>
                  <a:schemeClr val="bg1"/>
                </a:solidFill>
                <a:latin typeface="Times New Roman" pitchFamily="18" charset="0"/>
                <a:cs typeface="B Yas" pitchFamily="2" charset="-78"/>
              </a:rPr>
              <a:t>زمان نجاری موجود است. هر میز </a:t>
            </a:r>
            <a:r>
              <a:rPr lang="fa-IR" b="1" dirty="0" smtClean="0">
                <a:solidFill>
                  <a:schemeClr val="bg1"/>
                </a:solidFill>
                <a:latin typeface="Times New Roman" pitchFamily="18" charset="0"/>
                <a:cs typeface="B Yas" pitchFamily="2" charset="-78"/>
              </a:rPr>
              <a:t>تحریر </a:t>
            </a:r>
            <a:r>
              <a:rPr lang="fa-IR" b="1" dirty="0">
                <a:solidFill>
                  <a:schemeClr val="bg1"/>
                </a:solidFill>
                <a:latin typeface="Times New Roman" pitchFamily="18" charset="0"/>
                <a:cs typeface="B Yas" pitchFamily="2" charset="-78"/>
              </a:rPr>
              <a:t>60 دلار، میز 30 دلار و صندلی 20 دلار به فروش می </a:t>
            </a:r>
            <a:r>
              <a:rPr lang="fa-IR" b="1" dirty="0" smtClean="0">
                <a:solidFill>
                  <a:schemeClr val="bg1"/>
                </a:solidFill>
                <a:latin typeface="Times New Roman" pitchFamily="18" charset="0"/>
                <a:cs typeface="B Yas" pitchFamily="2" charset="-78"/>
              </a:rPr>
              <a:t>رسد. </a:t>
            </a:r>
            <a:r>
              <a:rPr lang="fa-IR" b="1" dirty="0">
                <a:solidFill>
                  <a:schemeClr val="bg1"/>
                </a:solidFill>
                <a:latin typeface="Times New Roman" pitchFamily="18" charset="0"/>
                <a:cs typeface="B Yas" pitchFamily="2" charset="-78"/>
              </a:rPr>
              <a:t>با فرض اینکه منابع در دسترس به تازگی تدارک دیده شده باشند، شرکت داکوتا می خواهد کل سود خود را به حداکثر برساند.</a:t>
            </a:r>
          </a:p>
        </p:txBody>
      </p:sp>
      <p:sp>
        <p:nvSpPr>
          <p:cNvPr id="4" name="Slide Number Placeholder 3"/>
          <p:cNvSpPr>
            <a:spLocks noGrp="1"/>
          </p:cNvSpPr>
          <p:nvPr>
            <p:ph type="sldNum" sz="quarter" idx="12"/>
          </p:nvPr>
        </p:nvSpPr>
        <p:spPr>
          <a:xfrm>
            <a:off x="6477000" y="6324600"/>
            <a:ext cx="2133600" cy="365125"/>
          </a:xfrm>
        </p:spPr>
        <p:txBody>
          <a:bodyPr/>
          <a:lstStyle/>
          <a:p>
            <a:r>
              <a:rPr lang="en-US" dirty="0" smtClean="0">
                <a:solidFill>
                  <a:schemeClr val="bg1"/>
                </a:solidFill>
              </a:rPr>
              <a:t>10/19</a:t>
            </a:r>
            <a:endParaRPr lang="en-US" dirty="0">
              <a:solidFill>
                <a:schemeClr val="bg1"/>
              </a:solidFill>
            </a:endParaRPr>
          </a:p>
        </p:txBody>
      </p:sp>
      <p:sp>
        <p:nvSpPr>
          <p:cNvPr id="6" name="Rectangle 5"/>
          <p:cNvSpPr/>
          <p:nvPr/>
        </p:nvSpPr>
        <p:spPr>
          <a:xfrm>
            <a:off x="1043608" y="3356992"/>
            <a:ext cx="7416824" cy="1569660"/>
          </a:xfrm>
          <a:prstGeom prst="rect">
            <a:avLst/>
          </a:prstGeom>
        </p:spPr>
        <p:txBody>
          <a:bodyPr wrap="square">
            <a:spAutoFit/>
          </a:bodyPr>
          <a:lstStyle/>
          <a:p>
            <a:pPr algn="just" rtl="1">
              <a:buFontTx/>
              <a:buNone/>
            </a:pPr>
            <a:r>
              <a:rPr lang="fa-IR" sz="2400" b="1" dirty="0">
                <a:solidFill>
                  <a:schemeClr val="bg1"/>
                </a:solidFill>
                <a:latin typeface="Times New Roman" pitchFamily="18" charset="0"/>
                <a:cs typeface="B Yas" pitchFamily="2" charset="-78"/>
              </a:rPr>
              <a:t>متغیر های تصمیم بصورت ذیل تعریف شده اند :</a:t>
            </a:r>
          </a:p>
          <a:p>
            <a:pPr algn="just" rtl="1">
              <a:buFontTx/>
              <a:buNone/>
            </a:pPr>
            <a:r>
              <a:rPr lang="en-US" sz="2400" b="1" dirty="0" smtClean="0">
                <a:solidFill>
                  <a:schemeClr val="bg1"/>
                </a:solidFill>
                <a:latin typeface="Times New Roman" pitchFamily="18" charset="0"/>
                <a:cs typeface="B Yas" pitchFamily="2" charset="-78"/>
              </a:rPr>
              <a:t>Desk</a:t>
            </a:r>
            <a:r>
              <a:rPr lang="fa-IR" sz="2400" b="1" dirty="0" smtClean="0">
                <a:solidFill>
                  <a:schemeClr val="bg1"/>
                </a:solidFill>
                <a:latin typeface="Times New Roman" pitchFamily="18" charset="0"/>
                <a:cs typeface="B Yas" pitchFamily="2" charset="-78"/>
              </a:rPr>
              <a:t> </a:t>
            </a:r>
            <a:r>
              <a:rPr lang="fa-IR" sz="2400" b="1" dirty="0">
                <a:solidFill>
                  <a:schemeClr val="bg1"/>
                </a:solidFill>
                <a:latin typeface="Times New Roman" pitchFamily="18" charset="0"/>
                <a:cs typeface="B Yas" pitchFamily="2" charset="-78"/>
              </a:rPr>
              <a:t>: تعداد میز تحریرهای تولید شده</a:t>
            </a:r>
          </a:p>
          <a:p>
            <a:pPr algn="just" rtl="1">
              <a:buFontTx/>
              <a:buNone/>
            </a:pPr>
            <a:r>
              <a:rPr lang="en-US" sz="2400" b="1" dirty="0" smtClean="0">
                <a:solidFill>
                  <a:schemeClr val="bg1"/>
                </a:solidFill>
                <a:latin typeface="Times New Roman" pitchFamily="18" charset="0"/>
                <a:cs typeface="B Yas" pitchFamily="2" charset="-78"/>
              </a:rPr>
              <a:t>Table</a:t>
            </a:r>
            <a:r>
              <a:rPr lang="fa-IR" sz="2400" b="1" dirty="0" smtClean="0">
                <a:solidFill>
                  <a:schemeClr val="bg1"/>
                </a:solidFill>
                <a:latin typeface="Times New Roman" pitchFamily="18" charset="0"/>
                <a:cs typeface="B Yas" pitchFamily="2" charset="-78"/>
              </a:rPr>
              <a:t> </a:t>
            </a:r>
            <a:r>
              <a:rPr lang="fa-IR" sz="2400" b="1" dirty="0">
                <a:solidFill>
                  <a:schemeClr val="bg1"/>
                </a:solidFill>
                <a:latin typeface="Times New Roman" pitchFamily="18" charset="0"/>
                <a:cs typeface="B Yas" pitchFamily="2" charset="-78"/>
              </a:rPr>
              <a:t>: تعداد میزهای تولید شده</a:t>
            </a:r>
          </a:p>
          <a:p>
            <a:pPr algn="just" rtl="1">
              <a:buFontTx/>
              <a:buNone/>
            </a:pPr>
            <a:r>
              <a:rPr lang="en-US" sz="2400" b="1" dirty="0" smtClean="0">
                <a:solidFill>
                  <a:schemeClr val="bg1"/>
                </a:solidFill>
                <a:latin typeface="Times New Roman" pitchFamily="18" charset="0"/>
                <a:cs typeface="B Yas" pitchFamily="2" charset="-78"/>
              </a:rPr>
              <a:t>Chair</a:t>
            </a:r>
            <a:r>
              <a:rPr lang="fa-IR" sz="2400" b="1" dirty="0" smtClean="0">
                <a:solidFill>
                  <a:schemeClr val="bg1"/>
                </a:solidFill>
                <a:latin typeface="Times New Roman" pitchFamily="18" charset="0"/>
                <a:cs typeface="B Yas" pitchFamily="2" charset="-78"/>
              </a:rPr>
              <a:t> </a:t>
            </a:r>
            <a:r>
              <a:rPr lang="fa-IR" sz="2400" b="1" dirty="0">
                <a:solidFill>
                  <a:schemeClr val="bg1"/>
                </a:solidFill>
                <a:latin typeface="Times New Roman" pitchFamily="18" charset="0"/>
                <a:cs typeface="B Yas" pitchFamily="2" charset="-78"/>
              </a:rPr>
              <a:t>: تعداد صندلی های تولید شده</a:t>
            </a:r>
          </a:p>
        </p:txBody>
      </p:sp>
    </p:spTree>
    <p:extLst>
      <p:ext uri="{BB962C8B-B14F-4D97-AF65-F5344CB8AC3E}">
        <p14:creationId xmlns:p14="http://schemas.microsoft.com/office/powerpoint/2010/main" val="229766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7544" y="692696"/>
            <a:ext cx="8229600" cy="5616624"/>
          </a:xfrm>
        </p:spPr>
        <p:txBody>
          <a:bodyPr>
            <a:normAutofit/>
          </a:bodyPr>
          <a:lstStyle/>
          <a:p>
            <a:pPr algn="just" rtl="1">
              <a:buFontTx/>
              <a:buNone/>
            </a:pPr>
            <a:r>
              <a:rPr lang="fa-IR" sz="2800" b="1" dirty="0">
                <a:solidFill>
                  <a:schemeClr val="bg1"/>
                </a:solidFill>
                <a:latin typeface="Times New Roman" pitchFamily="18" charset="0"/>
                <a:cs typeface="B Zar" pitchFamily="2" charset="-78"/>
              </a:rPr>
              <a:t>شرکت داکوتا به حل مدل خطی زیر نیاز دارد :</a:t>
            </a:r>
          </a:p>
          <a:p>
            <a:pPr algn="just" rtl="1">
              <a:buFontTx/>
              <a:buNone/>
            </a:pPr>
            <a:endParaRPr lang="fa-IR" sz="2800" b="1" dirty="0">
              <a:solidFill>
                <a:srgbClr val="5F3D23"/>
              </a:solidFill>
              <a:latin typeface="Times New Roman" pitchFamily="18" charset="0"/>
              <a:cs typeface="B Zar" pitchFamily="2" charset="-78"/>
            </a:endParaRPr>
          </a:p>
          <a:p>
            <a:pPr rtl="1">
              <a:buFontTx/>
              <a:buNone/>
            </a:pPr>
            <a:r>
              <a:rPr lang="en-US" sz="2400" b="1" dirty="0">
                <a:solidFill>
                  <a:schemeClr val="bg1"/>
                </a:solidFill>
                <a:latin typeface="Times New Roman" pitchFamily="18" charset="0"/>
                <a:cs typeface="Times New Roman" pitchFamily="18" charset="0"/>
              </a:rPr>
              <a:t>Max z = 60 Desk + 30 Table + 20 </a:t>
            </a:r>
            <a:r>
              <a:rPr lang="en-US" sz="2400" b="1" dirty="0" smtClean="0">
                <a:solidFill>
                  <a:schemeClr val="bg1"/>
                </a:solidFill>
                <a:latin typeface="Times New Roman" pitchFamily="18" charset="0"/>
                <a:cs typeface="Times New Roman" pitchFamily="18" charset="0"/>
              </a:rPr>
              <a:t>Chair</a:t>
            </a:r>
            <a:endParaRPr lang="fa-IR" sz="2400" b="1" dirty="0" smtClean="0">
              <a:solidFill>
                <a:schemeClr val="bg1"/>
              </a:solidFill>
              <a:latin typeface="Times New Roman" pitchFamily="18" charset="0"/>
              <a:cs typeface="Times New Roman" pitchFamily="18" charset="0"/>
            </a:endParaRPr>
          </a:p>
          <a:p>
            <a:pPr algn="r">
              <a:buFontTx/>
              <a:buNone/>
            </a:pPr>
            <a:r>
              <a:rPr lang="en-US" sz="2400" b="1" dirty="0" smtClean="0">
                <a:solidFill>
                  <a:schemeClr val="bg1"/>
                </a:solidFill>
                <a:latin typeface="Times New Roman" pitchFamily="18" charset="0"/>
                <a:cs typeface="Times New Roman" pitchFamily="18" charset="0"/>
              </a:rPr>
              <a:t>s.t		8 Desk + 6 Table + Chair &lt;= 48 </a:t>
            </a:r>
            <a:r>
              <a:rPr lang="fa-IR" sz="2000" b="1" dirty="0" smtClean="0">
                <a:latin typeface="Times New Roman" pitchFamily="18" charset="0"/>
                <a:cs typeface="B Zar" pitchFamily="2" charset="-78"/>
              </a:rPr>
              <a:t>(محدیدیت الوار)</a:t>
            </a:r>
            <a:endParaRPr lang="en-US" sz="2000" b="1" dirty="0" smtClean="0">
              <a:latin typeface="Times New Roman" pitchFamily="18" charset="0"/>
              <a:cs typeface="B Zar" pitchFamily="2" charset="-78"/>
            </a:endParaRPr>
          </a:p>
          <a:p>
            <a:pPr algn="l">
              <a:buFontTx/>
              <a:buNone/>
            </a:pPr>
            <a:r>
              <a:rPr lang="fa-IR" sz="2400" b="1"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4 Desk + 2 Table + 1.5 Chair &lt;= 20 </a:t>
            </a:r>
            <a:r>
              <a:rPr lang="fa-IR" sz="2000" b="1" dirty="0">
                <a:latin typeface="Times New Roman" pitchFamily="18" charset="0"/>
                <a:cs typeface="B Zar" pitchFamily="2" charset="-78"/>
              </a:rPr>
              <a:t>(محدودیت پرداخت)</a:t>
            </a:r>
            <a:endParaRPr lang="en-US" sz="2000" b="1" dirty="0">
              <a:latin typeface="Times New Roman" pitchFamily="18" charset="0"/>
              <a:cs typeface="B Zar" pitchFamily="2" charset="-78"/>
            </a:endParaRPr>
          </a:p>
          <a:p>
            <a:pPr algn="l">
              <a:buFontTx/>
              <a:buNone/>
            </a:pPr>
            <a:r>
              <a:rPr lang="fa-IR" sz="2400" b="1"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2 Desk + 1.5 Table + 0.5 Chair &lt;= 8 </a:t>
            </a:r>
            <a:r>
              <a:rPr lang="fa-IR" sz="2000" b="1" dirty="0">
                <a:latin typeface="Times New Roman" pitchFamily="18" charset="0"/>
                <a:cs typeface="B Zar" pitchFamily="2" charset="-78"/>
              </a:rPr>
              <a:t>(محدودیت نجاری)</a:t>
            </a:r>
            <a:endParaRPr lang="en-US" sz="2000" b="1" dirty="0">
              <a:latin typeface="Times New Roman" pitchFamily="18" charset="0"/>
              <a:cs typeface="B Zar" pitchFamily="2" charset="-78"/>
            </a:endParaRPr>
          </a:p>
          <a:p>
            <a:pPr algn="l">
              <a:buFontTx/>
              <a:buNone/>
            </a:pPr>
            <a:r>
              <a:rPr lang="fa-IR" sz="2400" b="1" dirty="0">
                <a:solidFill>
                  <a:schemeClr val="bg1"/>
                </a:solidFill>
                <a:latin typeface="Times New Roman" pitchFamily="18" charset="0"/>
                <a:cs typeface="Times New Roman" pitchFamily="18" charset="0"/>
              </a:rPr>
              <a:t>		</a:t>
            </a:r>
            <a:r>
              <a:rPr lang="en-US" sz="2400" b="1" dirty="0">
                <a:solidFill>
                  <a:schemeClr val="bg1"/>
                </a:solidFill>
                <a:latin typeface="Times New Roman" pitchFamily="18" charset="0"/>
                <a:cs typeface="Times New Roman" pitchFamily="18" charset="0"/>
              </a:rPr>
              <a:t>Table &lt;= 5 </a:t>
            </a:r>
            <a:r>
              <a:rPr lang="fa-IR" sz="2000" b="1" dirty="0">
                <a:latin typeface="Times New Roman" pitchFamily="18" charset="0"/>
                <a:cs typeface="B Zar" pitchFamily="2" charset="-78"/>
              </a:rPr>
              <a:t>(محدودیت تقاضای میز)</a:t>
            </a:r>
            <a:endParaRPr lang="en-US" sz="2000" b="1" dirty="0">
              <a:latin typeface="Times New Roman" pitchFamily="18" charset="0"/>
              <a:cs typeface="B Zar" pitchFamily="2" charset="-78"/>
            </a:endParaRPr>
          </a:p>
          <a:p>
            <a:pPr algn="l">
              <a:buFontTx/>
              <a:buNone/>
            </a:pPr>
            <a:r>
              <a:rPr lang="en-US" sz="2400" b="1" dirty="0">
                <a:solidFill>
                  <a:schemeClr val="bg1"/>
                </a:solidFill>
                <a:latin typeface="Times New Roman" pitchFamily="18" charset="0"/>
                <a:cs typeface="Times New Roman" pitchFamily="18" charset="0"/>
              </a:rPr>
              <a:t>		Desk, Table, Chair &gt;= 0</a:t>
            </a:r>
            <a:endParaRPr lang="fa-IR" sz="2400" b="1" dirty="0">
              <a:solidFill>
                <a:schemeClr val="bg1"/>
              </a:solidFill>
              <a:latin typeface="Times New Roman" pitchFamily="18" charset="0"/>
              <a:cs typeface="Times New Roman" pitchFamily="18" charset="0"/>
            </a:endParaRPr>
          </a:p>
          <a:p>
            <a:endParaRPr lang="en-US" sz="2400" dirty="0"/>
          </a:p>
        </p:txBody>
      </p:sp>
      <p:sp>
        <p:nvSpPr>
          <p:cNvPr id="4" name="Slide Number Placeholder 3"/>
          <p:cNvSpPr>
            <a:spLocks noGrp="1"/>
          </p:cNvSpPr>
          <p:nvPr>
            <p:ph type="sldNum" sz="quarter" idx="12"/>
          </p:nvPr>
        </p:nvSpPr>
        <p:spPr>
          <a:xfrm>
            <a:off x="7086600" y="6400800"/>
            <a:ext cx="762000" cy="365125"/>
          </a:xfrm>
        </p:spPr>
        <p:txBody>
          <a:bodyPr/>
          <a:lstStyle/>
          <a:p>
            <a:r>
              <a:rPr lang="en-US" dirty="0" smtClean="0">
                <a:solidFill>
                  <a:schemeClr val="bg1"/>
                </a:solidFill>
              </a:rPr>
              <a:t>11/19</a:t>
            </a:r>
            <a:endParaRPr lang="en-US" dirty="0">
              <a:solidFill>
                <a:schemeClr val="bg1"/>
              </a:solidFill>
            </a:endParaRPr>
          </a:p>
        </p:txBody>
      </p:sp>
    </p:spTree>
    <p:extLst>
      <p:ext uri="{BB962C8B-B14F-4D97-AF65-F5344CB8AC3E}">
        <p14:creationId xmlns:p14="http://schemas.microsoft.com/office/powerpoint/2010/main" val="3748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pPr algn="r" rtl="1"/>
            <a:r>
              <a:rPr lang="fa-IR" b="1" dirty="0">
                <a:solidFill>
                  <a:schemeClr val="bg1"/>
                </a:solidFill>
                <a:latin typeface="Times New Roman" pitchFamily="18" charset="0"/>
                <a:cs typeface="B Yas" pitchFamily="2" charset="-78"/>
              </a:rPr>
              <a:t>مدل فوق به زبان لینگو در قسمت </a:t>
            </a:r>
            <a:r>
              <a:rPr lang="en-US" b="1" dirty="0">
                <a:solidFill>
                  <a:schemeClr val="bg1"/>
                </a:solidFill>
                <a:latin typeface="Times New Roman" pitchFamily="18" charset="0"/>
                <a:cs typeface="B Yas" pitchFamily="2" charset="-78"/>
              </a:rPr>
              <a:t>Lingo Model</a:t>
            </a:r>
            <a:r>
              <a:rPr lang="fa-IR" b="1" dirty="0">
                <a:solidFill>
                  <a:schemeClr val="bg1"/>
                </a:solidFill>
                <a:latin typeface="Times New Roman" pitchFamily="18" charset="0"/>
                <a:cs typeface="B Yas" pitchFamily="2" charset="-78"/>
              </a:rPr>
              <a:t> وارد می </a:t>
            </a:r>
            <a:r>
              <a:rPr lang="fa-IR" b="1" dirty="0" smtClean="0">
                <a:solidFill>
                  <a:schemeClr val="bg1"/>
                </a:solidFill>
                <a:latin typeface="Times New Roman" pitchFamily="18" charset="0"/>
                <a:cs typeface="B Yas" pitchFamily="2" charset="-78"/>
              </a:rPr>
              <a:t>شود: </a:t>
            </a:r>
            <a:r>
              <a:rPr lang="en-US" b="1" dirty="0">
                <a:solidFill>
                  <a:schemeClr val="bg1"/>
                </a:solidFill>
                <a:latin typeface="Times New Roman" pitchFamily="18" charset="0"/>
                <a:cs typeface="B Yas" pitchFamily="2" charset="-78"/>
              </a:rPr>
              <a:t/>
            </a:r>
            <a:br>
              <a:rPr lang="en-US" b="1" dirty="0">
                <a:solidFill>
                  <a:schemeClr val="bg1"/>
                </a:solidFill>
                <a:latin typeface="Times New Roman" pitchFamily="18" charset="0"/>
                <a:cs typeface="B Yas" pitchFamily="2" charset="-78"/>
              </a:rPr>
            </a:br>
            <a:endParaRPr lang="en-US" dirty="0">
              <a:solidFill>
                <a:schemeClr val="bg1"/>
              </a:solidFill>
              <a:cs typeface="B Yas" pitchFamily="2" charset="-78"/>
            </a:endParaRPr>
          </a:p>
        </p:txBody>
      </p:sp>
      <p:pic>
        <p:nvPicPr>
          <p:cNvPr id="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916832"/>
            <a:ext cx="694826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r>
              <a:rPr lang="en-US" dirty="0" smtClean="0">
                <a:solidFill>
                  <a:schemeClr val="bg1"/>
                </a:solidFill>
              </a:rPr>
              <a:t>12/19</a:t>
            </a:r>
            <a:endParaRPr lang="fa-IR" dirty="0" smtClean="0">
              <a:solidFill>
                <a:schemeClr val="bg1"/>
              </a:solidFill>
            </a:endParaRPr>
          </a:p>
          <a:p>
            <a:endParaRPr lang="en-US" dirty="0"/>
          </a:p>
        </p:txBody>
      </p:sp>
    </p:spTree>
    <p:extLst>
      <p:ext uri="{BB962C8B-B14F-4D97-AF65-F5344CB8AC3E}">
        <p14:creationId xmlns:p14="http://schemas.microsoft.com/office/powerpoint/2010/main" val="24667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1143000"/>
          </a:xfrm>
        </p:spPr>
        <p:txBody>
          <a:bodyPr>
            <a:normAutofit fontScale="90000"/>
          </a:bodyPr>
          <a:lstStyle/>
          <a:p>
            <a:pPr algn="r" rtl="1"/>
            <a:r>
              <a:rPr lang="fa-IR" b="1" dirty="0">
                <a:solidFill>
                  <a:schemeClr val="bg1"/>
                </a:solidFill>
                <a:latin typeface="Times New Roman" pitchFamily="18" charset="0"/>
                <a:cs typeface="B Yas" pitchFamily="2" charset="-78"/>
              </a:rPr>
              <a:t>با استفاده از گزینه </a:t>
            </a:r>
            <a:r>
              <a:rPr lang="en-US" b="1" dirty="0">
                <a:solidFill>
                  <a:schemeClr val="bg1"/>
                </a:solidFill>
                <a:latin typeface="Times New Roman" pitchFamily="18" charset="0"/>
                <a:cs typeface="B Yas" pitchFamily="2" charset="-78"/>
              </a:rPr>
              <a:t>Solve</a:t>
            </a:r>
            <a:r>
              <a:rPr lang="fa-IR" b="1" dirty="0">
                <a:solidFill>
                  <a:schemeClr val="bg1"/>
                </a:solidFill>
                <a:latin typeface="Times New Roman" pitchFamily="18" charset="0"/>
                <a:cs typeface="B Yas" pitchFamily="2" charset="-78"/>
              </a:rPr>
              <a:t> جواب نهایی سیمپلکس بصورت زیر خواهد </a:t>
            </a:r>
            <a:r>
              <a:rPr lang="fa-IR" b="1" dirty="0" smtClean="0">
                <a:solidFill>
                  <a:schemeClr val="bg1"/>
                </a:solidFill>
                <a:latin typeface="Times New Roman" pitchFamily="18" charset="0"/>
                <a:cs typeface="B Yas" pitchFamily="2" charset="-78"/>
              </a:rPr>
              <a:t>بود:</a:t>
            </a:r>
            <a:r>
              <a:rPr lang="en-US" b="1" dirty="0">
                <a:solidFill>
                  <a:schemeClr val="bg1"/>
                </a:solidFill>
                <a:latin typeface="Times New Roman" pitchFamily="18" charset="0"/>
                <a:cs typeface="B Yas" pitchFamily="2" charset="-78"/>
              </a:rPr>
              <a:t/>
            </a:r>
            <a:br>
              <a:rPr lang="en-US" b="1" dirty="0">
                <a:solidFill>
                  <a:schemeClr val="bg1"/>
                </a:solidFill>
                <a:latin typeface="Times New Roman" pitchFamily="18" charset="0"/>
                <a:cs typeface="B Yas" pitchFamily="2" charset="-78"/>
              </a:rPr>
            </a:br>
            <a:endParaRPr lang="en-US" dirty="0">
              <a:solidFill>
                <a:schemeClr val="bg1"/>
              </a:solidFill>
              <a:cs typeface="B Yas" pitchFamily="2" charset="-78"/>
            </a:endParaRPr>
          </a:p>
        </p:txBody>
      </p:sp>
      <p:pic>
        <p:nvPicPr>
          <p:cNvPr id="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756083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r>
              <a:rPr lang="en-US" dirty="0" smtClean="0">
                <a:solidFill>
                  <a:schemeClr val="bg1"/>
                </a:solidFill>
              </a:rPr>
              <a:t>13/19</a:t>
            </a:r>
            <a:endParaRPr lang="en-US" dirty="0">
              <a:solidFill>
                <a:schemeClr val="bg1"/>
              </a:solidFill>
            </a:endParaRPr>
          </a:p>
        </p:txBody>
      </p:sp>
    </p:spTree>
    <p:extLst>
      <p:ext uri="{BB962C8B-B14F-4D97-AF65-F5344CB8AC3E}">
        <p14:creationId xmlns:p14="http://schemas.microsoft.com/office/powerpoint/2010/main" val="259155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6752" y="0"/>
            <a:ext cx="8229600" cy="1143000"/>
          </a:xfrm>
        </p:spPr>
        <p:txBody>
          <a:bodyPr>
            <a:normAutofit/>
          </a:bodyPr>
          <a:lstStyle/>
          <a:p>
            <a:pPr algn="r"/>
            <a:r>
              <a:rPr lang="fa-IR" sz="6600" dirty="0" smtClean="0">
                <a:solidFill>
                  <a:schemeClr val="accent6">
                    <a:lumMod val="75000"/>
                  </a:schemeClr>
                </a:solidFill>
                <a:cs typeface="B Moj" pitchFamily="2" charset="-78"/>
              </a:rPr>
              <a:t>تحلیل خروجی</a:t>
            </a:r>
            <a:endParaRPr lang="en-US" sz="6600" dirty="0">
              <a:solidFill>
                <a:schemeClr val="accent6">
                  <a:lumMod val="75000"/>
                </a:schemeClr>
              </a:solidFill>
              <a:cs typeface="B Moj" pitchFamily="2" charset="-78"/>
            </a:endParaRPr>
          </a:p>
        </p:txBody>
      </p:sp>
      <p:sp>
        <p:nvSpPr>
          <p:cNvPr id="3" name="Content Placeholder 2"/>
          <p:cNvSpPr>
            <a:spLocks noGrp="1"/>
          </p:cNvSpPr>
          <p:nvPr>
            <p:ph idx="1"/>
          </p:nvPr>
        </p:nvSpPr>
        <p:spPr>
          <a:xfrm>
            <a:off x="323528" y="1678140"/>
            <a:ext cx="8229600" cy="5184576"/>
          </a:xfrm>
        </p:spPr>
        <p:txBody>
          <a:bodyPr>
            <a:noAutofit/>
          </a:bodyPr>
          <a:lstStyle/>
          <a:p>
            <a:pPr algn="just">
              <a:lnSpc>
                <a:spcPct val="80000"/>
              </a:lnSpc>
              <a:buFontTx/>
              <a:buNone/>
            </a:pPr>
            <a:r>
              <a:rPr lang="en-US" sz="2400" b="1" dirty="0">
                <a:solidFill>
                  <a:schemeClr val="accent6">
                    <a:lumMod val="50000"/>
                  </a:schemeClr>
                </a:solidFill>
                <a:latin typeface="Tahoma" pitchFamily="34" charset="0"/>
                <a:ea typeface="Tahoma" pitchFamily="34" charset="0"/>
                <a:cs typeface="B Yas" pitchFamily="2" charset="-78"/>
              </a:rPr>
              <a:t>Objective value: </a:t>
            </a:r>
            <a:r>
              <a:rPr lang="en-US" sz="2400" b="1" dirty="0" smtClean="0">
                <a:solidFill>
                  <a:schemeClr val="accent6">
                    <a:lumMod val="50000"/>
                  </a:schemeClr>
                </a:solidFill>
                <a:latin typeface="Tahoma" pitchFamily="34" charset="0"/>
                <a:ea typeface="Tahoma" pitchFamily="34" charset="0"/>
                <a:cs typeface="B Yas" pitchFamily="2" charset="-78"/>
              </a:rPr>
              <a:t>280.0000</a:t>
            </a:r>
            <a:endParaRPr lang="fa-IR" sz="2400" b="1" dirty="0" smtClean="0">
              <a:solidFill>
                <a:schemeClr val="accent6">
                  <a:lumMod val="50000"/>
                </a:schemeClr>
              </a:solidFill>
              <a:latin typeface="Tahoma" pitchFamily="34" charset="0"/>
              <a:ea typeface="Tahoma" pitchFamily="34" charset="0"/>
              <a:cs typeface="B Yas" pitchFamily="2" charset="-78"/>
            </a:endParaRPr>
          </a:p>
          <a:p>
            <a:pPr algn="just">
              <a:lnSpc>
                <a:spcPct val="80000"/>
              </a:lnSpc>
              <a:buFontTx/>
              <a:buNone/>
            </a:pPr>
            <a:endParaRPr lang="fa-IR" sz="2400" b="1" dirty="0">
              <a:solidFill>
                <a:schemeClr val="accent6">
                  <a:lumMod val="50000"/>
                </a:schemeClr>
              </a:solidFill>
              <a:latin typeface="Tahoma" pitchFamily="34" charset="0"/>
              <a:ea typeface="Tahoma" pitchFamily="34" charset="0"/>
              <a:cs typeface="B Yas" pitchFamily="2" charset="-78"/>
            </a:endParaRPr>
          </a:p>
          <a:p>
            <a:pPr algn="just" rtl="1">
              <a:lnSpc>
                <a:spcPct val="80000"/>
              </a:lnSpc>
              <a:buFontTx/>
              <a:buNone/>
            </a:pPr>
            <a:r>
              <a:rPr lang="fa-IR" sz="2400" b="1" dirty="0">
                <a:solidFill>
                  <a:schemeClr val="accent6">
                    <a:lumMod val="50000"/>
                  </a:schemeClr>
                </a:solidFill>
                <a:latin typeface="Tahoma" pitchFamily="34" charset="0"/>
                <a:ea typeface="Tahoma" pitchFamily="34" charset="0"/>
                <a:cs typeface="B Yas" pitchFamily="2" charset="-78"/>
              </a:rPr>
              <a:t>	مشخص می کند که مقدار بهینه تابع هدف 280 است.</a:t>
            </a:r>
          </a:p>
          <a:p>
            <a:pPr algn="just" rtl="1">
              <a:lnSpc>
                <a:spcPct val="80000"/>
              </a:lnSpc>
              <a:buFontTx/>
              <a:buNone/>
            </a:pPr>
            <a:r>
              <a:rPr lang="fa-IR" sz="2400" b="1" dirty="0">
                <a:solidFill>
                  <a:schemeClr val="accent6">
                    <a:lumMod val="50000"/>
                  </a:schemeClr>
                </a:solidFill>
                <a:latin typeface="Tahoma" pitchFamily="34" charset="0"/>
                <a:ea typeface="Tahoma" pitchFamily="34" charset="0"/>
                <a:cs typeface="B Yas" pitchFamily="2" charset="-78"/>
              </a:rPr>
              <a:t>		</a:t>
            </a:r>
            <a:endParaRPr lang="fa-IR" sz="2400" b="1" dirty="0" smtClean="0">
              <a:solidFill>
                <a:schemeClr val="accent6">
                  <a:lumMod val="50000"/>
                </a:schemeClr>
              </a:solidFill>
              <a:latin typeface="Tahoma" pitchFamily="34" charset="0"/>
              <a:ea typeface="Tahoma" pitchFamily="34" charset="0"/>
              <a:cs typeface="B Yas" pitchFamily="2" charset="-78"/>
            </a:endParaRPr>
          </a:p>
          <a:p>
            <a:pPr algn="just" rtl="1">
              <a:lnSpc>
                <a:spcPct val="80000"/>
              </a:lnSpc>
              <a:buFontTx/>
              <a:buNone/>
            </a:pPr>
            <a:endParaRPr lang="fa-IR" sz="2400" b="1" dirty="0" smtClean="0">
              <a:solidFill>
                <a:schemeClr val="accent6">
                  <a:lumMod val="50000"/>
                </a:schemeClr>
              </a:solidFill>
              <a:latin typeface="Tahoma" pitchFamily="34" charset="0"/>
              <a:ea typeface="Tahoma" pitchFamily="34" charset="0"/>
              <a:cs typeface="B Yas" pitchFamily="2" charset="-78"/>
            </a:endParaRPr>
          </a:p>
          <a:p>
            <a:pPr algn="just" rtl="1">
              <a:lnSpc>
                <a:spcPct val="80000"/>
              </a:lnSpc>
              <a:buFontTx/>
              <a:buNone/>
            </a:pPr>
            <a:r>
              <a:rPr lang="en-US" sz="2400" b="1" dirty="0" smtClean="0">
                <a:solidFill>
                  <a:schemeClr val="accent6">
                    <a:lumMod val="50000"/>
                  </a:schemeClr>
                </a:solidFill>
                <a:latin typeface="Tahoma" pitchFamily="34" charset="0"/>
                <a:ea typeface="Tahoma" pitchFamily="34" charset="0"/>
                <a:cs typeface="B Yas" pitchFamily="2" charset="-78"/>
              </a:rPr>
              <a:t>Value</a:t>
            </a:r>
            <a:r>
              <a:rPr lang="fa-IR" sz="2400" b="1" dirty="0" smtClean="0">
                <a:solidFill>
                  <a:schemeClr val="accent6">
                    <a:lumMod val="50000"/>
                  </a:schemeClr>
                </a:solidFill>
                <a:latin typeface="Tahoma" pitchFamily="34" charset="0"/>
                <a:ea typeface="Tahoma" pitchFamily="34" charset="0"/>
                <a:cs typeface="B Yas" pitchFamily="2" charset="-78"/>
              </a:rPr>
              <a:t> </a:t>
            </a:r>
            <a:r>
              <a:rPr lang="fa-IR" sz="2400" b="1" dirty="0">
                <a:solidFill>
                  <a:schemeClr val="accent6">
                    <a:lumMod val="50000"/>
                  </a:schemeClr>
                </a:solidFill>
                <a:latin typeface="Tahoma" pitchFamily="34" charset="0"/>
                <a:ea typeface="Tahoma" pitchFamily="34" charset="0"/>
                <a:cs typeface="B Yas" pitchFamily="2" charset="-78"/>
              </a:rPr>
              <a:t>مقدار متغیر در جواب بهینه مدل خطی را می دهد. بنابراین جواب بهینه داکوتا تولید 2 میز تحریر، صفر میز، و 8 صندلی است.</a:t>
            </a:r>
          </a:p>
          <a:p>
            <a:pPr algn="just" rtl="1">
              <a:lnSpc>
                <a:spcPct val="80000"/>
              </a:lnSpc>
              <a:buFontTx/>
              <a:buNone/>
            </a:pPr>
            <a:endParaRPr lang="fa-IR" sz="2400" b="1" dirty="0" smtClean="0">
              <a:solidFill>
                <a:schemeClr val="accent6">
                  <a:lumMod val="50000"/>
                </a:schemeClr>
              </a:solidFill>
              <a:latin typeface="Tahoma" pitchFamily="34" charset="0"/>
              <a:ea typeface="Tahoma" pitchFamily="34" charset="0"/>
              <a:cs typeface="B Yas" pitchFamily="2" charset="-78"/>
            </a:endParaRPr>
          </a:p>
          <a:p>
            <a:pPr algn="just" rtl="1">
              <a:lnSpc>
                <a:spcPct val="80000"/>
              </a:lnSpc>
              <a:buFontTx/>
              <a:buNone/>
            </a:pPr>
            <a:r>
              <a:rPr lang="fa-IR" sz="2400" b="1" dirty="0">
                <a:solidFill>
                  <a:schemeClr val="accent6">
                    <a:lumMod val="50000"/>
                  </a:schemeClr>
                </a:solidFill>
                <a:latin typeface="Tahoma" pitchFamily="34" charset="0"/>
                <a:ea typeface="Tahoma" pitchFamily="34" charset="0"/>
                <a:cs typeface="B Yas" pitchFamily="2" charset="-78"/>
              </a:rPr>
              <a:t>	</a:t>
            </a:r>
            <a:r>
              <a:rPr lang="en-US" sz="2400" b="1" dirty="0">
                <a:solidFill>
                  <a:schemeClr val="accent6">
                    <a:lumMod val="50000"/>
                  </a:schemeClr>
                </a:solidFill>
                <a:latin typeface="Tahoma" pitchFamily="34" charset="0"/>
                <a:ea typeface="Tahoma" pitchFamily="34" charset="0"/>
                <a:cs typeface="B Yas" pitchFamily="2" charset="-78"/>
              </a:rPr>
              <a:t>Reduced Cost</a:t>
            </a:r>
            <a:r>
              <a:rPr lang="fa-IR" sz="2400" b="1" dirty="0">
                <a:solidFill>
                  <a:schemeClr val="accent6">
                    <a:lumMod val="50000"/>
                  </a:schemeClr>
                </a:solidFill>
                <a:latin typeface="Tahoma" pitchFamily="34" charset="0"/>
                <a:ea typeface="Tahoma" pitchFamily="34" charset="0"/>
                <a:cs typeface="B Yas" pitchFamily="2" charset="-78"/>
              </a:rPr>
              <a:t> ضریب متغیر در سطر صفر جدول بهینه را می دهد (مسئله ماکزیمم سازی). همانگونه که می دانید باید هزینه کاهش یافته هر متغیر پایه برابر صفر باشد. برای یک متغیر غیر پایه </a:t>
            </a:r>
            <a:r>
              <a:rPr lang="en-US" sz="2400" b="1" dirty="0">
                <a:solidFill>
                  <a:schemeClr val="accent6">
                    <a:lumMod val="50000"/>
                  </a:schemeClr>
                </a:solidFill>
                <a:latin typeface="Tahoma" pitchFamily="34" charset="0"/>
                <a:ea typeface="Tahoma" pitchFamily="34" charset="0"/>
                <a:cs typeface="B Yas" pitchFamily="2" charset="-78"/>
              </a:rPr>
              <a:t>x</a:t>
            </a:r>
            <a:r>
              <a:rPr lang="en-US" sz="2400" b="1" baseline="-25000" dirty="0">
                <a:solidFill>
                  <a:schemeClr val="accent6">
                    <a:lumMod val="50000"/>
                  </a:schemeClr>
                </a:solidFill>
                <a:latin typeface="Tahoma" pitchFamily="34" charset="0"/>
                <a:ea typeface="Tahoma" pitchFamily="34" charset="0"/>
                <a:cs typeface="B Yas" pitchFamily="2" charset="-78"/>
              </a:rPr>
              <a:t>j</a:t>
            </a:r>
            <a:r>
              <a:rPr lang="fa-IR" sz="2400" b="1" dirty="0">
                <a:solidFill>
                  <a:schemeClr val="accent6">
                    <a:lumMod val="50000"/>
                  </a:schemeClr>
                </a:solidFill>
                <a:latin typeface="Tahoma" pitchFamily="34" charset="0"/>
                <a:ea typeface="Tahoma" pitchFamily="34" charset="0"/>
                <a:cs typeface="B Yas" pitchFamily="2" charset="-78"/>
              </a:rPr>
              <a:t>، هزینه کاهش یافته مقداری است که اگر</a:t>
            </a:r>
            <a:r>
              <a:rPr lang="en-US" sz="2400" b="1" dirty="0">
                <a:solidFill>
                  <a:schemeClr val="accent6">
                    <a:lumMod val="50000"/>
                  </a:schemeClr>
                </a:solidFill>
                <a:latin typeface="Tahoma" pitchFamily="34" charset="0"/>
                <a:ea typeface="Tahoma" pitchFamily="34" charset="0"/>
                <a:cs typeface="B Yas" pitchFamily="2" charset="-78"/>
              </a:rPr>
              <a:t> x</a:t>
            </a:r>
            <a:r>
              <a:rPr lang="en-US" sz="2400" b="1" baseline="-25000" dirty="0">
                <a:solidFill>
                  <a:schemeClr val="accent6">
                    <a:lumMod val="50000"/>
                  </a:schemeClr>
                </a:solidFill>
                <a:latin typeface="Tahoma" pitchFamily="34" charset="0"/>
                <a:ea typeface="Tahoma" pitchFamily="34" charset="0"/>
                <a:cs typeface="B Yas" pitchFamily="2" charset="-78"/>
              </a:rPr>
              <a:t>j </a:t>
            </a:r>
            <a:r>
              <a:rPr lang="fa-IR" sz="2400" b="1" dirty="0">
                <a:solidFill>
                  <a:schemeClr val="accent6">
                    <a:lumMod val="50000"/>
                  </a:schemeClr>
                </a:solidFill>
                <a:latin typeface="Tahoma" pitchFamily="34" charset="0"/>
                <a:ea typeface="Tahoma" pitchFamily="34" charset="0"/>
                <a:cs typeface="B Yas" pitchFamily="2" charset="-78"/>
              </a:rPr>
              <a:t>، 1 واحد اضافه شود، به آن اندازه، جواب بهینه کاهش می یابد (درحالی که بقیه متغیرهای غیر پایه برابر صفر بمانند). در خروجی لینگو برای مسئله داکوتا، هزینه کاهش یافته</a:t>
            </a:r>
            <a:r>
              <a:rPr lang="en-US" sz="2400" b="1" dirty="0">
                <a:solidFill>
                  <a:schemeClr val="accent6">
                    <a:lumMod val="50000"/>
                  </a:schemeClr>
                </a:solidFill>
                <a:latin typeface="Tahoma" pitchFamily="34" charset="0"/>
                <a:ea typeface="Tahoma" pitchFamily="34" charset="0"/>
                <a:cs typeface="B Yas" pitchFamily="2" charset="-78"/>
              </a:rPr>
              <a:t> </a:t>
            </a:r>
            <a:r>
              <a:rPr lang="fa-IR" sz="2400" b="1" dirty="0">
                <a:solidFill>
                  <a:schemeClr val="accent6">
                    <a:lumMod val="50000"/>
                  </a:schemeClr>
                </a:solidFill>
                <a:latin typeface="Tahoma" pitchFamily="34" charset="0"/>
                <a:ea typeface="Tahoma" pitchFamily="34" charset="0"/>
                <a:cs typeface="B Yas" pitchFamily="2" charset="-78"/>
              </a:rPr>
              <a:t> میز برابر 5 است. این یعنی اگر داکوتا بخواهد یک میز تولید کند، درآمد به اندازه 5 دلار کاهش خواهد یافت.</a:t>
            </a:r>
            <a:endParaRPr lang="en-US" sz="2400" b="1" baseline="-25000" dirty="0">
              <a:solidFill>
                <a:schemeClr val="accent6">
                  <a:lumMod val="50000"/>
                </a:schemeClr>
              </a:solidFill>
              <a:latin typeface="Tahoma" pitchFamily="34" charset="0"/>
              <a:ea typeface="Tahoma" pitchFamily="34" charset="0"/>
              <a:cs typeface="B Yas" pitchFamily="2" charset="-78"/>
            </a:endParaRPr>
          </a:p>
          <a:p>
            <a:endParaRPr lang="en-US" sz="2400" dirty="0">
              <a:solidFill>
                <a:schemeClr val="accent6">
                  <a:lumMod val="50000"/>
                </a:schemeClr>
              </a:solidFill>
              <a:latin typeface="Tahoma" pitchFamily="34" charset="0"/>
              <a:ea typeface="Tahoma" pitchFamily="34" charset="0"/>
              <a:cs typeface="B Yas" pitchFamily="2" charset="-78"/>
            </a:endParaRPr>
          </a:p>
        </p:txBody>
      </p:sp>
      <p:sp>
        <p:nvSpPr>
          <p:cNvPr id="4" name="Slide Number Placeholder 3"/>
          <p:cNvSpPr>
            <a:spLocks noGrp="1"/>
          </p:cNvSpPr>
          <p:nvPr>
            <p:ph type="sldNum" sz="quarter" idx="12"/>
          </p:nvPr>
        </p:nvSpPr>
        <p:spPr/>
        <p:txBody>
          <a:bodyPr/>
          <a:lstStyle/>
          <a:p>
            <a:r>
              <a:rPr lang="en-US" dirty="0" smtClean="0">
                <a:solidFill>
                  <a:schemeClr val="bg1"/>
                </a:solidFill>
              </a:rPr>
              <a:t>14/19</a:t>
            </a:r>
            <a:endParaRPr lang="en-US" dirty="0">
              <a:solidFill>
                <a:schemeClr val="bg1"/>
              </a:solidFill>
            </a:endParaRPr>
          </a:p>
        </p:txBody>
      </p:sp>
    </p:spTree>
    <p:extLst>
      <p:ext uri="{BB962C8B-B14F-4D97-AF65-F5344CB8AC3E}">
        <p14:creationId xmlns:p14="http://schemas.microsoft.com/office/powerpoint/2010/main" val="179749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800" decel="100000"/>
                                        <p:tgtEl>
                                          <p:spTgt spid="3">
                                            <p:txEl>
                                              <p:pRg st="0" end="0"/>
                                            </p:txEl>
                                          </p:spTgt>
                                        </p:tgtEl>
                                      </p:cBhvr>
                                    </p:animEffect>
                                    <p:anim calcmode="lin" valueType="num">
                                      <p:cBhvr>
                                        <p:cTn id="20"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1"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2"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800" decel="100000"/>
                                        <p:tgtEl>
                                          <p:spTgt spid="3">
                                            <p:txEl>
                                              <p:pRg st="2" end="2"/>
                                            </p:txEl>
                                          </p:spTgt>
                                        </p:tgtEl>
                                      </p:cBhvr>
                                    </p:animEffect>
                                    <p:anim calcmode="lin" valueType="num">
                                      <p:cBhvr>
                                        <p:cTn id="30"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800" decel="100000"/>
                                        <p:tgtEl>
                                          <p:spTgt spid="3">
                                            <p:txEl>
                                              <p:pRg st="3" end="3"/>
                                            </p:txEl>
                                          </p:spTgt>
                                        </p:tgtEl>
                                      </p:cBhvr>
                                    </p:animEffect>
                                    <p:anim calcmode="lin" valueType="num">
                                      <p:cBhvr>
                                        <p:cTn id="40"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800" decel="100000"/>
                                        <p:tgtEl>
                                          <p:spTgt spid="3">
                                            <p:txEl>
                                              <p:pRg st="5" end="5"/>
                                            </p:txEl>
                                          </p:spTgt>
                                        </p:tgtEl>
                                      </p:cBhvr>
                                    </p:animEffect>
                                    <p:anim calcmode="lin" valueType="num">
                                      <p:cBhvr>
                                        <p:cTn id="50"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0" presetClass="entr" presetSubtype="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fade">
                                      <p:cBhvr>
                                        <p:cTn id="59" dur="800" decel="100000"/>
                                        <p:tgtEl>
                                          <p:spTgt spid="3">
                                            <p:txEl>
                                              <p:pRg st="7" end="7"/>
                                            </p:txEl>
                                          </p:spTgt>
                                        </p:tgtEl>
                                      </p:cBhvr>
                                    </p:animEffect>
                                    <p:anim calcmode="lin" valueType="num">
                                      <p:cBhvr>
                                        <p:cTn id="60"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1"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2"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6309320"/>
          </a:xfrm>
        </p:spPr>
        <p:txBody>
          <a:bodyPr>
            <a:normAutofit/>
          </a:bodyPr>
          <a:lstStyle/>
          <a:p>
            <a:pPr algn="just" rtl="1">
              <a:lnSpc>
                <a:spcPct val="80000"/>
              </a:lnSpc>
              <a:buFontTx/>
              <a:buNone/>
            </a:pPr>
            <a:r>
              <a:rPr lang="fa-IR" sz="2800" b="1" dirty="0">
                <a:solidFill>
                  <a:schemeClr val="accent6">
                    <a:lumMod val="50000"/>
                  </a:schemeClr>
                </a:solidFill>
                <a:latin typeface="Times New Roman" pitchFamily="18" charset="0"/>
                <a:cs typeface="B Yas" pitchFamily="2" charset="-78"/>
              </a:rPr>
              <a:t>در قسمت بعدی از خروجی یا </a:t>
            </a:r>
            <a:r>
              <a:rPr lang="en-US" sz="2000" b="1" dirty="0">
                <a:solidFill>
                  <a:schemeClr val="accent6">
                    <a:lumMod val="50000"/>
                  </a:schemeClr>
                </a:solidFill>
                <a:latin typeface="Times New Roman" pitchFamily="18" charset="0"/>
                <a:cs typeface="B Yas" pitchFamily="2" charset="-78"/>
              </a:rPr>
              <a:t>Report</a:t>
            </a:r>
            <a:r>
              <a:rPr lang="fa-IR" sz="2400" b="1" dirty="0">
                <a:solidFill>
                  <a:schemeClr val="accent6">
                    <a:lumMod val="50000"/>
                  </a:schemeClr>
                </a:solidFill>
                <a:latin typeface="Times New Roman" pitchFamily="18" charset="0"/>
                <a:cs typeface="B Yas" pitchFamily="2" charset="-78"/>
              </a:rPr>
              <a:t> </a:t>
            </a:r>
            <a:r>
              <a:rPr lang="fa-IR" sz="2800" b="1" dirty="0">
                <a:solidFill>
                  <a:schemeClr val="accent6">
                    <a:lumMod val="50000"/>
                  </a:schemeClr>
                </a:solidFill>
                <a:latin typeface="Times New Roman" pitchFamily="18" charset="0"/>
                <a:cs typeface="B Yas" pitchFamily="2" charset="-78"/>
              </a:rPr>
              <a:t>مشاهده می کنیم که هر خط مدل با شماره ای مشخص شده و در مقابل آن دو عبارت </a:t>
            </a:r>
            <a:r>
              <a:rPr lang="en-US" sz="2000" b="1" dirty="0">
                <a:solidFill>
                  <a:schemeClr val="accent6">
                    <a:lumMod val="50000"/>
                  </a:schemeClr>
                </a:solidFill>
                <a:latin typeface="Times New Roman" pitchFamily="18" charset="0"/>
                <a:cs typeface="B Yas" pitchFamily="2" charset="-78"/>
              </a:rPr>
              <a:t>Slack</a:t>
            </a:r>
            <a:r>
              <a:rPr lang="en-US" sz="2400" b="1" dirty="0">
                <a:solidFill>
                  <a:schemeClr val="accent6">
                    <a:lumMod val="50000"/>
                  </a:schemeClr>
                </a:solidFill>
                <a:latin typeface="Times New Roman" pitchFamily="18" charset="0"/>
                <a:cs typeface="B Yas" pitchFamily="2" charset="-78"/>
              </a:rPr>
              <a:t> </a:t>
            </a:r>
            <a:r>
              <a:rPr lang="en-US" sz="2000" b="1" dirty="0">
                <a:solidFill>
                  <a:schemeClr val="accent6">
                    <a:lumMod val="50000"/>
                  </a:schemeClr>
                </a:solidFill>
                <a:latin typeface="Times New Roman" pitchFamily="18" charset="0"/>
                <a:cs typeface="B Yas" pitchFamily="2" charset="-78"/>
              </a:rPr>
              <a:t>or</a:t>
            </a:r>
            <a:r>
              <a:rPr lang="en-US" sz="2400" b="1" dirty="0">
                <a:solidFill>
                  <a:schemeClr val="accent6">
                    <a:lumMod val="50000"/>
                  </a:schemeClr>
                </a:solidFill>
                <a:latin typeface="Times New Roman" pitchFamily="18" charset="0"/>
                <a:cs typeface="B Yas" pitchFamily="2" charset="-78"/>
              </a:rPr>
              <a:t> </a:t>
            </a:r>
            <a:r>
              <a:rPr lang="en-US" sz="2000" b="1" dirty="0">
                <a:solidFill>
                  <a:schemeClr val="accent6">
                    <a:lumMod val="50000"/>
                  </a:schemeClr>
                </a:solidFill>
                <a:latin typeface="Times New Roman" pitchFamily="18" charset="0"/>
                <a:cs typeface="B Yas" pitchFamily="2" charset="-78"/>
              </a:rPr>
              <a:t>Surplus</a:t>
            </a:r>
            <a:r>
              <a:rPr lang="fa-IR" sz="2400" b="1" dirty="0">
                <a:solidFill>
                  <a:schemeClr val="accent6">
                    <a:lumMod val="50000"/>
                  </a:schemeClr>
                </a:solidFill>
                <a:latin typeface="Times New Roman" pitchFamily="18" charset="0"/>
                <a:cs typeface="B Yas" pitchFamily="2" charset="-78"/>
              </a:rPr>
              <a:t> </a:t>
            </a:r>
            <a:r>
              <a:rPr lang="fa-IR" sz="2800" b="1" dirty="0">
                <a:solidFill>
                  <a:schemeClr val="accent6">
                    <a:lumMod val="50000"/>
                  </a:schemeClr>
                </a:solidFill>
                <a:latin typeface="Times New Roman" pitchFamily="18" charset="0"/>
                <a:cs typeface="B Yas" pitchFamily="2" charset="-78"/>
              </a:rPr>
              <a:t>و </a:t>
            </a:r>
            <a:r>
              <a:rPr lang="en-US" sz="2000" b="1" dirty="0">
                <a:solidFill>
                  <a:schemeClr val="accent6">
                    <a:lumMod val="50000"/>
                  </a:schemeClr>
                </a:solidFill>
                <a:latin typeface="Times New Roman" pitchFamily="18" charset="0"/>
                <a:cs typeface="B Yas" pitchFamily="2" charset="-78"/>
              </a:rPr>
              <a:t>Dual</a:t>
            </a:r>
            <a:r>
              <a:rPr lang="en-US" sz="2400" b="1" dirty="0">
                <a:solidFill>
                  <a:schemeClr val="accent6">
                    <a:lumMod val="50000"/>
                  </a:schemeClr>
                </a:solidFill>
                <a:latin typeface="Times New Roman" pitchFamily="18" charset="0"/>
                <a:cs typeface="B Yas" pitchFamily="2" charset="-78"/>
              </a:rPr>
              <a:t> </a:t>
            </a:r>
            <a:r>
              <a:rPr lang="en-US" sz="2000" b="1" dirty="0">
                <a:solidFill>
                  <a:schemeClr val="accent6">
                    <a:lumMod val="50000"/>
                  </a:schemeClr>
                </a:solidFill>
                <a:latin typeface="Times New Roman" pitchFamily="18" charset="0"/>
                <a:cs typeface="B Yas" pitchFamily="2" charset="-78"/>
              </a:rPr>
              <a:t>Price</a:t>
            </a:r>
            <a:r>
              <a:rPr lang="fa-IR" sz="2400" b="1" dirty="0">
                <a:solidFill>
                  <a:schemeClr val="accent6">
                    <a:lumMod val="50000"/>
                  </a:schemeClr>
                </a:solidFill>
                <a:latin typeface="Times New Roman" pitchFamily="18" charset="0"/>
                <a:cs typeface="B Yas" pitchFamily="2" charset="-78"/>
              </a:rPr>
              <a:t> </a:t>
            </a:r>
            <a:r>
              <a:rPr lang="fa-IR" sz="2800" b="1" dirty="0">
                <a:solidFill>
                  <a:schemeClr val="accent6">
                    <a:lumMod val="50000"/>
                  </a:schemeClr>
                </a:solidFill>
                <a:latin typeface="Times New Roman" pitchFamily="18" charset="0"/>
                <a:cs typeface="B Yas" pitchFamily="2" charset="-78"/>
              </a:rPr>
              <a:t>مشاهده می شود :</a:t>
            </a:r>
          </a:p>
          <a:p>
            <a:pPr algn="just" rtl="1">
              <a:lnSpc>
                <a:spcPct val="80000"/>
              </a:lnSpc>
              <a:buFontTx/>
              <a:buNone/>
            </a:pPr>
            <a:endParaRPr lang="fa-IR" sz="2800" b="1" dirty="0">
              <a:solidFill>
                <a:schemeClr val="accent6">
                  <a:lumMod val="50000"/>
                </a:schemeClr>
              </a:solidFill>
              <a:latin typeface="Times New Roman" pitchFamily="18" charset="0"/>
              <a:cs typeface="B Yas" pitchFamily="2" charset="-78"/>
            </a:endParaRPr>
          </a:p>
          <a:p>
            <a:pPr algn="just" rtl="1">
              <a:lnSpc>
                <a:spcPct val="80000"/>
              </a:lnSpc>
              <a:buFontTx/>
              <a:buNone/>
            </a:pPr>
            <a:r>
              <a:rPr lang="fa-IR" sz="2400" b="1" dirty="0">
                <a:solidFill>
                  <a:schemeClr val="accent6">
                    <a:lumMod val="50000"/>
                  </a:schemeClr>
                </a:solidFill>
                <a:latin typeface="Times New Roman" pitchFamily="18" charset="0"/>
                <a:cs typeface="B Yas" pitchFamily="2" charset="-78"/>
              </a:rPr>
              <a:t>		</a:t>
            </a:r>
            <a:r>
              <a:rPr lang="en-US" sz="2400" b="1" dirty="0">
                <a:solidFill>
                  <a:schemeClr val="accent6">
                    <a:lumMod val="50000"/>
                  </a:schemeClr>
                </a:solidFill>
                <a:latin typeface="Times New Roman" pitchFamily="18" charset="0"/>
                <a:cs typeface="B Yas" pitchFamily="2" charset="-78"/>
              </a:rPr>
              <a:t>Slack</a:t>
            </a:r>
            <a:r>
              <a:rPr lang="en-US" sz="2800" b="1" dirty="0">
                <a:solidFill>
                  <a:schemeClr val="accent6">
                    <a:lumMod val="50000"/>
                  </a:schemeClr>
                </a:solidFill>
                <a:latin typeface="Times New Roman" pitchFamily="18" charset="0"/>
                <a:cs typeface="B Yas" pitchFamily="2" charset="-78"/>
              </a:rPr>
              <a:t> </a:t>
            </a:r>
            <a:r>
              <a:rPr lang="en-US" sz="2400" b="1" dirty="0">
                <a:solidFill>
                  <a:schemeClr val="accent6">
                    <a:lumMod val="50000"/>
                  </a:schemeClr>
                </a:solidFill>
                <a:latin typeface="Times New Roman" pitchFamily="18" charset="0"/>
                <a:cs typeface="B Yas" pitchFamily="2" charset="-78"/>
              </a:rPr>
              <a:t>or</a:t>
            </a:r>
            <a:r>
              <a:rPr lang="en-US" sz="2800" b="1" dirty="0">
                <a:solidFill>
                  <a:schemeClr val="accent6">
                    <a:lumMod val="50000"/>
                  </a:schemeClr>
                </a:solidFill>
                <a:latin typeface="Times New Roman" pitchFamily="18" charset="0"/>
                <a:cs typeface="B Yas" pitchFamily="2" charset="-78"/>
              </a:rPr>
              <a:t> </a:t>
            </a:r>
            <a:r>
              <a:rPr lang="en-US" sz="2400" b="1" dirty="0">
                <a:solidFill>
                  <a:schemeClr val="accent6">
                    <a:lumMod val="50000"/>
                  </a:schemeClr>
                </a:solidFill>
                <a:latin typeface="Times New Roman" pitchFamily="18" charset="0"/>
                <a:cs typeface="B Yas" pitchFamily="2" charset="-78"/>
              </a:rPr>
              <a:t>Surplus</a:t>
            </a:r>
            <a:r>
              <a:rPr lang="fa-IR" sz="2800" b="1" dirty="0">
                <a:solidFill>
                  <a:schemeClr val="accent6">
                    <a:lumMod val="50000"/>
                  </a:schemeClr>
                </a:solidFill>
                <a:latin typeface="Times New Roman" pitchFamily="18" charset="0"/>
                <a:cs typeface="B Yas" pitchFamily="2" charset="-78"/>
              </a:rPr>
              <a:t> مقدار کمبود یا اضافی (مازاد) در جواب بهینه را نشان می دهد. بنابراین 24 فوت تخته الوار و 5 عدد میز به صورت مازاد وجود خواهد داشت.</a:t>
            </a:r>
          </a:p>
          <a:p>
            <a:pPr algn="just" rtl="1">
              <a:lnSpc>
                <a:spcPct val="80000"/>
              </a:lnSpc>
              <a:buFontTx/>
              <a:buNone/>
            </a:pPr>
            <a:endParaRPr lang="fa-IR" sz="2800" b="1" dirty="0">
              <a:solidFill>
                <a:schemeClr val="accent6">
                  <a:lumMod val="50000"/>
                </a:schemeClr>
              </a:solidFill>
              <a:latin typeface="Times New Roman" pitchFamily="18" charset="0"/>
              <a:cs typeface="B Yas" pitchFamily="2" charset="-78"/>
            </a:endParaRPr>
          </a:p>
          <a:p>
            <a:pPr algn="just" rtl="1">
              <a:lnSpc>
                <a:spcPct val="80000"/>
              </a:lnSpc>
              <a:buFontTx/>
              <a:buNone/>
            </a:pPr>
            <a:r>
              <a:rPr lang="fa-IR" sz="2400" b="1" dirty="0">
                <a:solidFill>
                  <a:schemeClr val="accent6">
                    <a:lumMod val="50000"/>
                  </a:schemeClr>
                </a:solidFill>
                <a:latin typeface="Times New Roman" pitchFamily="18" charset="0"/>
                <a:cs typeface="B Yas" pitchFamily="2" charset="-78"/>
              </a:rPr>
              <a:t>		</a:t>
            </a:r>
            <a:r>
              <a:rPr lang="en-US" sz="2400" b="1" dirty="0">
                <a:solidFill>
                  <a:schemeClr val="accent6">
                    <a:lumMod val="50000"/>
                  </a:schemeClr>
                </a:solidFill>
                <a:latin typeface="Times New Roman" pitchFamily="18" charset="0"/>
                <a:cs typeface="B Yas" pitchFamily="2" charset="-78"/>
              </a:rPr>
              <a:t>Dual</a:t>
            </a:r>
            <a:r>
              <a:rPr lang="en-US" sz="2800" b="1" dirty="0">
                <a:solidFill>
                  <a:schemeClr val="accent6">
                    <a:lumMod val="50000"/>
                  </a:schemeClr>
                </a:solidFill>
                <a:latin typeface="Times New Roman" pitchFamily="18" charset="0"/>
                <a:cs typeface="B Yas" pitchFamily="2" charset="-78"/>
              </a:rPr>
              <a:t> </a:t>
            </a:r>
            <a:r>
              <a:rPr lang="en-US" sz="2400" b="1" dirty="0">
                <a:solidFill>
                  <a:schemeClr val="accent6">
                    <a:lumMod val="50000"/>
                  </a:schemeClr>
                </a:solidFill>
                <a:latin typeface="Times New Roman" pitchFamily="18" charset="0"/>
                <a:cs typeface="B Yas" pitchFamily="2" charset="-78"/>
              </a:rPr>
              <a:t>Price</a:t>
            </a:r>
            <a:r>
              <a:rPr lang="fa-IR" sz="2800" b="1" dirty="0">
                <a:solidFill>
                  <a:schemeClr val="accent6">
                    <a:lumMod val="50000"/>
                  </a:schemeClr>
                </a:solidFill>
                <a:latin typeface="Times New Roman" pitchFamily="18" charset="0"/>
                <a:cs typeface="B Yas" pitchFamily="2" charset="-78"/>
              </a:rPr>
              <a:t> یا قیمت سایه مقداری است که اگر سمت راست محدودیت، یک واحد اضافه شود، به آن اندازه جواب بهینه، بهبود می یابد ( با فرض اینکه این تغییرات باعث از دست رفتن پایه بهینه فعلی نمی شوند ). اگر بعد از یک تغییر در طرف راست محدودیت، پایه فعلی دیگر بهینه نماند، قیمت های سایه محدودیت ها ممکن است تغییر کند.</a:t>
            </a:r>
            <a:endParaRPr lang="en-US" sz="2800" b="1" dirty="0">
              <a:solidFill>
                <a:schemeClr val="accent6">
                  <a:lumMod val="50000"/>
                </a:schemeClr>
              </a:solidFill>
              <a:latin typeface="Times New Roman" pitchFamily="18" charset="0"/>
              <a:cs typeface="B Yas" pitchFamily="2" charset="-78"/>
            </a:endParaRPr>
          </a:p>
          <a:p>
            <a:endParaRPr lang="en-US" sz="2800" dirty="0">
              <a:solidFill>
                <a:schemeClr val="accent6">
                  <a:lumMod val="50000"/>
                </a:schemeClr>
              </a:solidFill>
              <a:cs typeface="B Yas" pitchFamily="2" charset="-78"/>
            </a:endParaRPr>
          </a:p>
        </p:txBody>
      </p:sp>
      <p:sp>
        <p:nvSpPr>
          <p:cNvPr id="4" name="Slide Number Placeholder 3"/>
          <p:cNvSpPr>
            <a:spLocks noGrp="1"/>
          </p:cNvSpPr>
          <p:nvPr>
            <p:ph type="sldNum" sz="quarter" idx="12"/>
          </p:nvPr>
        </p:nvSpPr>
        <p:spPr/>
        <p:txBody>
          <a:bodyPr/>
          <a:lstStyle/>
          <a:p>
            <a:r>
              <a:rPr lang="en-US" dirty="0" smtClean="0">
                <a:solidFill>
                  <a:schemeClr val="bg1"/>
                </a:solidFill>
              </a:rPr>
              <a:t>15/19</a:t>
            </a:r>
            <a:endParaRPr lang="fa-IR" dirty="0" smtClean="0">
              <a:solidFill>
                <a:schemeClr val="bg1"/>
              </a:solidFill>
            </a:endParaRPr>
          </a:p>
          <a:p>
            <a:endParaRPr lang="en-US" dirty="0"/>
          </a:p>
        </p:txBody>
      </p:sp>
    </p:spTree>
    <p:extLst>
      <p:ext uri="{BB962C8B-B14F-4D97-AF65-F5344CB8AC3E}">
        <p14:creationId xmlns:p14="http://schemas.microsoft.com/office/powerpoint/2010/main" val="2884653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solidFill>
                  <a:schemeClr val="bg1"/>
                </a:solidFill>
              </a:rPr>
              <a:t>16/19</a:t>
            </a:r>
            <a:endParaRPr lang="en-US" dirty="0">
              <a:solidFill>
                <a:schemeClr val="bg1"/>
              </a:solidFill>
            </a:endParaRPr>
          </a:p>
        </p:txBody>
      </p:sp>
      <p:sp>
        <p:nvSpPr>
          <p:cNvPr id="5" name="TextBox 4"/>
          <p:cNvSpPr txBox="1"/>
          <p:nvPr/>
        </p:nvSpPr>
        <p:spPr>
          <a:xfrm>
            <a:off x="6248400" y="304800"/>
            <a:ext cx="2743200" cy="523220"/>
          </a:xfrm>
          <a:prstGeom prst="rect">
            <a:avLst/>
          </a:prstGeom>
          <a:noFill/>
        </p:spPr>
        <p:txBody>
          <a:bodyPr wrap="square" rtlCol="0">
            <a:spAutoFit/>
          </a:bodyPr>
          <a:lstStyle/>
          <a:p>
            <a:pPr algn="r" rtl="1"/>
            <a:r>
              <a:rPr lang="fa-IR" sz="2800" b="1" dirty="0">
                <a:cs typeface="B Zar" pitchFamily="2" charset="-78"/>
              </a:rPr>
              <a:t>تحلیل حساسیت</a:t>
            </a:r>
            <a:endParaRPr lang="en-US" sz="2800" dirty="0"/>
          </a:p>
        </p:txBody>
      </p:sp>
      <p:sp>
        <p:nvSpPr>
          <p:cNvPr id="7" name="TextBox 6"/>
          <p:cNvSpPr txBox="1"/>
          <p:nvPr/>
        </p:nvSpPr>
        <p:spPr>
          <a:xfrm>
            <a:off x="1295400" y="2057400"/>
            <a:ext cx="5791200" cy="3385542"/>
          </a:xfrm>
          <a:prstGeom prst="rect">
            <a:avLst/>
          </a:prstGeom>
          <a:noFill/>
        </p:spPr>
        <p:txBody>
          <a:bodyPr wrap="square" rtlCol="0">
            <a:spAutoFit/>
          </a:bodyPr>
          <a:lstStyle/>
          <a:p>
            <a:pPr algn="r" rtl="1"/>
            <a:r>
              <a:rPr lang="fa-IR" sz="2800" b="1" dirty="0">
                <a:latin typeface="Times New Roman" pitchFamily="18" charset="0"/>
                <a:cs typeface="B Zar" pitchFamily="2" charset="-78"/>
              </a:rPr>
              <a:t>پس از حل مدل توسط  </a:t>
            </a:r>
            <a:r>
              <a:rPr lang="en-US" sz="2800" b="1" dirty="0">
                <a:latin typeface="Times New Roman" pitchFamily="18" charset="0"/>
                <a:cs typeface="B Zar" pitchFamily="2" charset="-78"/>
              </a:rPr>
              <a:t>Solve</a:t>
            </a:r>
            <a:r>
              <a:rPr lang="fa-IR" sz="2800" b="1" dirty="0">
                <a:latin typeface="Times New Roman" pitchFamily="18" charset="0"/>
                <a:cs typeface="B Zar" pitchFamily="2" charset="-78"/>
              </a:rPr>
              <a:t> با استفاده از گزینه </a:t>
            </a:r>
            <a:r>
              <a:rPr lang="en-US" sz="2800" b="1" dirty="0">
                <a:latin typeface="Times New Roman" pitchFamily="18" charset="0"/>
                <a:cs typeface="B Zar" pitchFamily="2" charset="-78"/>
              </a:rPr>
              <a:t>Range</a:t>
            </a:r>
            <a:r>
              <a:rPr lang="fa-IR" sz="2800" b="1" dirty="0">
                <a:latin typeface="Times New Roman" pitchFamily="18" charset="0"/>
                <a:cs typeface="B Zar" pitchFamily="2" charset="-78"/>
              </a:rPr>
              <a:t> موجود در منوی </a:t>
            </a:r>
            <a:r>
              <a:rPr lang="en-US" sz="2400" b="1" dirty="0">
                <a:latin typeface="Times New Roman" pitchFamily="18" charset="0"/>
                <a:cs typeface="B Zar" pitchFamily="2" charset="-78"/>
              </a:rPr>
              <a:t>LINGO</a:t>
            </a:r>
            <a:r>
              <a:rPr lang="fa-IR" sz="2800" b="1" dirty="0">
                <a:latin typeface="Times New Roman" pitchFamily="18" charset="0"/>
                <a:cs typeface="B Zar" pitchFamily="2" charset="-78"/>
              </a:rPr>
              <a:t> گزارش خروجی تحلیل حساسیت مدل را مشاهده می کنیم، در صورت مشاهده خطا وارد </a:t>
            </a:r>
            <a:r>
              <a:rPr lang="en-US" sz="2400" b="1" dirty="0">
                <a:latin typeface="Times New Roman" pitchFamily="18" charset="0"/>
                <a:cs typeface="B Zar" pitchFamily="2" charset="-78"/>
              </a:rPr>
              <a:t>LINGO Option</a:t>
            </a:r>
            <a:r>
              <a:rPr lang="fa-IR" sz="2800" b="1" dirty="0">
                <a:latin typeface="Times New Roman" pitchFamily="18" charset="0"/>
                <a:cs typeface="B Zar" pitchFamily="2" charset="-78"/>
              </a:rPr>
              <a:t> شده و گزینه </a:t>
            </a:r>
            <a:r>
              <a:rPr lang="en-US" sz="2400" b="1" dirty="0">
                <a:latin typeface="Times New Roman" pitchFamily="18" charset="0"/>
                <a:cs typeface="B Zar" pitchFamily="2" charset="-78"/>
              </a:rPr>
              <a:t>Dual Computations</a:t>
            </a:r>
            <a:r>
              <a:rPr lang="fa-IR" sz="2800" b="1" dirty="0">
                <a:latin typeface="Times New Roman" pitchFamily="18" charset="0"/>
                <a:cs typeface="B Zar" pitchFamily="2" charset="-78"/>
              </a:rPr>
              <a:t> از قسمت </a:t>
            </a:r>
            <a:r>
              <a:rPr lang="en-US" sz="2400" b="1" dirty="0">
                <a:latin typeface="Times New Roman" pitchFamily="18" charset="0"/>
                <a:cs typeface="B Zar" pitchFamily="2" charset="-78"/>
              </a:rPr>
              <a:t>General Solver</a:t>
            </a:r>
            <a:r>
              <a:rPr lang="fa-IR" sz="2800" b="1" dirty="0">
                <a:latin typeface="Times New Roman" pitchFamily="18" charset="0"/>
                <a:cs typeface="B Zar" pitchFamily="2" charset="-78"/>
              </a:rPr>
              <a:t> را در حالت سوم قرار دهید.</a:t>
            </a:r>
            <a:endParaRPr lang="en-US" sz="2800" b="1" dirty="0">
              <a:latin typeface="Times New Roman" pitchFamily="18" charset="0"/>
              <a:cs typeface="B Zar" pitchFamily="2" charset="-78"/>
            </a:endParaRPr>
          </a:p>
          <a:p>
            <a:endParaRPr lang="en-US" dirty="0"/>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431" y="2590800"/>
            <a:ext cx="5545138"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37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par>
                          <p:cTn id="14" fill="hold">
                            <p:stCondLst>
                              <p:cond delay="500"/>
                            </p:stCondLst>
                            <p:childTnLst>
                              <p:par>
                                <p:cTn id="15" presetID="26"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7467600" cy="5775960"/>
          </a:xfrm>
        </p:spPr>
        <p:txBody>
          <a:bodyPr>
            <a:normAutofit/>
          </a:bodyPr>
          <a:lstStyle/>
          <a:p>
            <a:pPr algn="just" rtl="1">
              <a:buFontTx/>
              <a:buNone/>
            </a:pPr>
            <a:r>
              <a:rPr lang="fa-IR" sz="2400" b="1" dirty="0">
                <a:latin typeface="Times New Roman" pitchFamily="18" charset="0"/>
                <a:cs typeface="B Zar" pitchFamily="2" charset="-78"/>
              </a:rPr>
              <a:t>تحلیل حساسیت نشان می دهد که ضرایب تابع تا چه میزان می توانند افزایش یا کاهش یابند بدون اینکه پایه بهینه مسئله (مجموعه متغیرهای غیر صفر) عوض شود. تحلیل حساسیت شامل دو بخش است، یکی مربوط به تابع هدف و دیگری مربوط به محدودیت ها، که در هر کدام به تفکیک مقدار واقعی و مقادیر کاهش و افزایش قید شده است.</a:t>
            </a:r>
          </a:p>
          <a:p>
            <a:pPr algn="just" rtl="1">
              <a:buFontTx/>
              <a:buNone/>
            </a:pPr>
            <a:r>
              <a:rPr lang="fa-IR" sz="2400" b="1" dirty="0">
                <a:latin typeface="Times New Roman" pitchFamily="18" charset="0"/>
                <a:cs typeface="B Zar" pitchFamily="2" charset="-78"/>
              </a:rPr>
              <a:t>		</a:t>
            </a:r>
          </a:p>
          <a:p>
            <a:pPr algn="just" rtl="1">
              <a:buFontTx/>
              <a:buNone/>
            </a:pPr>
            <a:r>
              <a:rPr lang="fa-IR" sz="2400" b="1" dirty="0">
                <a:latin typeface="Times New Roman" pitchFamily="18" charset="0"/>
                <a:cs typeface="B Zar" pitchFamily="2" charset="-78"/>
              </a:rPr>
              <a:t>		در پایان با استفاده از گزینه </a:t>
            </a:r>
            <a:r>
              <a:rPr lang="en-US" sz="2400" b="1" dirty="0">
                <a:latin typeface="Times New Roman" pitchFamily="18" charset="0"/>
                <a:cs typeface="B Zar" pitchFamily="2" charset="-78"/>
              </a:rPr>
              <a:t>Solution</a:t>
            </a:r>
            <a:r>
              <a:rPr lang="fa-IR" sz="2400" b="1" dirty="0">
                <a:latin typeface="Times New Roman" pitchFamily="18" charset="0"/>
                <a:cs typeface="B Zar" pitchFamily="2" charset="-78"/>
              </a:rPr>
              <a:t> در منوی </a:t>
            </a:r>
            <a:r>
              <a:rPr lang="en-US" sz="2400" b="1" dirty="0">
                <a:latin typeface="Times New Roman" pitchFamily="18" charset="0"/>
                <a:cs typeface="B Zar" pitchFamily="2" charset="-78"/>
              </a:rPr>
              <a:t>LINGO</a:t>
            </a:r>
            <a:r>
              <a:rPr lang="fa-IR" sz="2400" b="1" dirty="0">
                <a:latin typeface="Times New Roman" pitchFamily="18" charset="0"/>
                <a:cs typeface="B Zar" pitchFamily="2" charset="-78"/>
              </a:rPr>
              <a:t> می توانید نمایش گرافیکی از هر یک از متغیرهای موجود در مدل را داشته باشید.</a:t>
            </a:r>
            <a:endParaRPr lang="en-US" sz="2400" b="1" dirty="0">
              <a:latin typeface="Times New Roman" pitchFamily="18" charset="0"/>
              <a:cs typeface="B Zar" pitchFamily="2" charset="-78"/>
            </a:endParaRPr>
          </a:p>
          <a:p>
            <a:endParaRPr lang="en-US" sz="2400" dirty="0"/>
          </a:p>
        </p:txBody>
      </p:sp>
      <p:sp>
        <p:nvSpPr>
          <p:cNvPr id="4" name="Slide Number Placeholder 3"/>
          <p:cNvSpPr>
            <a:spLocks noGrp="1"/>
          </p:cNvSpPr>
          <p:nvPr>
            <p:ph type="sldNum" sz="quarter" idx="12"/>
          </p:nvPr>
        </p:nvSpPr>
        <p:spPr/>
        <p:txBody>
          <a:bodyPr/>
          <a:lstStyle/>
          <a:p>
            <a:r>
              <a:rPr lang="en-US" dirty="0" smtClean="0">
                <a:solidFill>
                  <a:schemeClr val="bg1"/>
                </a:solidFill>
              </a:rPr>
              <a:t>17/19</a:t>
            </a:r>
            <a:endParaRPr lang="en-US" dirty="0">
              <a:solidFill>
                <a:schemeClr val="bg1"/>
              </a:solidFill>
            </a:endParaRPr>
          </a:p>
        </p:txBody>
      </p:sp>
    </p:spTree>
    <p:extLst>
      <p:ext uri="{BB962C8B-B14F-4D97-AF65-F5344CB8AC3E}">
        <p14:creationId xmlns:p14="http://schemas.microsoft.com/office/powerpoint/2010/main" val="41191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148840"/>
            <a:ext cx="8229600" cy="4709160"/>
          </a:xfrm>
        </p:spPr>
        <p:txBody>
          <a:bodyPr>
            <a:normAutofit/>
            <a:scene3d>
              <a:camera prst="orthographicFront"/>
              <a:lightRig rig="brightRoom" dir="t"/>
            </a:scene3d>
            <a:sp3d contourW="6350" prstMaterial="plastic">
              <a:contourClr>
                <a:schemeClr val="accent1">
                  <a:tint val="100000"/>
                  <a:shade val="100000"/>
                  <a:hueMod val="100000"/>
                  <a:satMod val="100000"/>
                </a:schemeClr>
              </a:contourClr>
            </a:sp3d>
          </a:bodyPr>
          <a:lstStyle/>
          <a:p>
            <a:pPr>
              <a:buNone/>
            </a:pPr>
            <a:r>
              <a:rPr lang="en-US" sz="4800" b="1" cap="all" dirty="0" smtClean="0">
                <a:ln/>
                <a:solidFill>
                  <a:schemeClr val="accent1"/>
                </a:solidFill>
                <a:effectLst>
                  <a:outerShdw blurRad="19685" dist="12700" dir="5400000" algn="tl" rotWithShape="0">
                    <a:schemeClr val="accent1">
                      <a:satMod val="130000"/>
                      <a:alpha val="60000"/>
                    </a:schemeClr>
                  </a:outerShdw>
                  <a:reflection blurRad="6350" stA="60000" endA="900" endPos="60000" dist="29997" dir="5400000" sy="-100000" algn="bl" rotWithShape="0"/>
                </a:effectLst>
              </a:rPr>
              <a:t>any question?</a:t>
            </a:r>
            <a:endParaRPr lang="en-US" sz="4800" b="1" cap="all" dirty="0">
              <a:ln/>
              <a:solidFill>
                <a:schemeClr val="accent1"/>
              </a:solidFill>
              <a:effectLst>
                <a:outerShdw blurRad="19685" dist="12700" dir="5400000" algn="tl" rotWithShape="0">
                  <a:schemeClr val="accent1">
                    <a:satMod val="130000"/>
                    <a:alpha val="60000"/>
                  </a:schemeClr>
                </a:outerShdw>
                <a:reflection blurRad="6350" stA="60000" endA="900" endPos="60000" dist="29997" dir="5400000" sy="-100000" algn="bl" rotWithShape="0"/>
              </a:effectLst>
            </a:endParaRPr>
          </a:p>
        </p:txBody>
      </p:sp>
      <p:sp>
        <p:nvSpPr>
          <p:cNvPr id="4" name="Slide Number Placeholder 3"/>
          <p:cNvSpPr>
            <a:spLocks noGrp="1"/>
          </p:cNvSpPr>
          <p:nvPr>
            <p:ph type="sldNum" sz="quarter" idx="12"/>
          </p:nvPr>
        </p:nvSpPr>
        <p:spPr/>
        <p:txBody>
          <a:bodyPr/>
          <a:lstStyle/>
          <a:p>
            <a:r>
              <a:rPr lang="en-US" dirty="0" smtClean="0">
                <a:solidFill>
                  <a:schemeClr val="bg1"/>
                </a:solidFill>
              </a:rPr>
              <a:t>18/19</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343400"/>
            <a:ext cx="3276600" cy="838199"/>
          </a:xfrm>
        </p:spPr>
        <p:txBody>
          <a:bodyPr>
            <a:normAutofit/>
          </a:bodyPr>
          <a:lstStyle/>
          <a:p>
            <a:pPr algn="r" rtl="1"/>
            <a:r>
              <a:rPr lang="fa-IR" dirty="0" smtClean="0">
                <a:solidFill>
                  <a:srgbClr val="FF0000"/>
                </a:solidFill>
                <a:cs typeface="B Morvarid" pitchFamily="2" charset="-78"/>
              </a:rPr>
              <a:t>با تشکر از توجه شما</a:t>
            </a:r>
            <a:endParaRPr lang="en-US" dirty="0">
              <a:solidFill>
                <a:srgbClr val="FF0000"/>
              </a:solidFill>
              <a:cs typeface="B Morvarid" pitchFamily="2" charset="-78"/>
            </a:endParaRPr>
          </a:p>
        </p:txBody>
      </p:sp>
      <p:sp>
        <p:nvSpPr>
          <p:cNvPr id="2" name="Slide Number Placeholder 1"/>
          <p:cNvSpPr>
            <a:spLocks noGrp="1"/>
          </p:cNvSpPr>
          <p:nvPr>
            <p:ph type="sldNum" sz="quarter" idx="12"/>
          </p:nvPr>
        </p:nvSpPr>
        <p:spPr/>
        <p:txBody>
          <a:bodyPr/>
          <a:lstStyle/>
          <a:p>
            <a:r>
              <a:rPr lang="en-US" dirty="0" smtClean="0">
                <a:solidFill>
                  <a:schemeClr val="bg1"/>
                </a:solidFill>
              </a:rPr>
              <a:t>19/19</a:t>
            </a:r>
            <a:endParaRPr lang="en-US" dirty="0">
              <a:solidFill>
                <a:schemeClr val="bg1"/>
              </a:solidFill>
            </a:endParaRPr>
          </a:p>
        </p:txBody>
      </p:sp>
      <p:sp>
        <p:nvSpPr>
          <p:cNvPr id="4" name="TextBox 3"/>
          <p:cNvSpPr txBox="1"/>
          <p:nvPr/>
        </p:nvSpPr>
        <p:spPr>
          <a:xfrm>
            <a:off x="1981200" y="3733800"/>
            <a:ext cx="2286000" cy="400110"/>
          </a:xfrm>
          <a:prstGeom prst="rect">
            <a:avLst/>
          </a:prstGeom>
          <a:noFill/>
        </p:spPr>
        <p:txBody>
          <a:bodyPr wrap="square" rtlCol="0">
            <a:spAutoFit/>
          </a:bodyPr>
          <a:lstStyle/>
          <a:p>
            <a:pPr algn="r" rtl="1"/>
            <a:r>
              <a:rPr lang="fa-IR" sz="2000" dirty="0">
                <a:solidFill>
                  <a:schemeClr val="accent6">
                    <a:lumMod val="75000"/>
                  </a:schemeClr>
                </a:solidFill>
                <a:cs typeface="B Morvarid" pitchFamily="2" charset="-78"/>
              </a:rPr>
              <a:t>با تشکر از توجه شما</a:t>
            </a:r>
            <a:endParaRPr lang="en-US" sz="2000" dirty="0">
              <a:solidFill>
                <a:schemeClr val="accent6">
                  <a:lumMod val="75000"/>
                </a:schemeClr>
              </a:solidFill>
              <a:cs typeface="B Morvarid" pitchFamily="2" charset="-78"/>
            </a:endParaRPr>
          </a:p>
        </p:txBody>
      </p:sp>
      <p:sp>
        <p:nvSpPr>
          <p:cNvPr id="5" name="TextBox 4"/>
          <p:cNvSpPr txBox="1"/>
          <p:nvPr/>
        </p:nvSpPr>
        <p:spPr>
          <a:xfrm>
            <a:off x="2609840" y="2924944"/>
            <a:ext cx="1905000" cy="615553"/>
          </a:xfrm>
          <a:prstGeom prst="rect">
            <a:avLst/>
          </a:prstGeom>
          <a:noFill/>
        </p:spPr>
        <p:txBody>
          <a:bodyPr wrap="square" rtlCol="0">
            <a:spAutoFit/>
          </a:bodyPr>
          <a:lstStyle/>
          <a:p>
            <a:r>
              <a:rPr lang="fa-IR" sz="1600" dirty="0">
                <a:solidFill>
                  <a:srgbClr val="00B0F0"/>
                </a:solidFill>
                <a:cs typeface="B Morvarid" pitchFamily="2" charset="-78"/>
              </a:rPr>
              <a:t>با تشکر از توجه شما</a:t>
            </a:r>
            <a:endParaRPr lang="en-US" sz="1600" dirty="0">
              <a:solidFill>
                <a:srgbClr val="00B0F0"/>
              </a:solidFill>
              <a:cs typeface="B Morvarid" pitchFamily="2" charset="-78"/>
            </a:endParaRPr>
          </a:p>
          <a:p>
            <a:endParaRPr lang="en-US" dirty="0"/>
          </a:p>
        </p:txBody>
      </p:sp>
      <p:sp>
        <p:nvSpPr>
          <p:cNvPr id="6" name="TextBox 5"/>
          <p:cNvSpPr txBox="1"/>
          <p:nvPr/>
        </p:nvSpPr>
        <p:spPr>
          <a:xfrm>
            <a:off x="2876540" y="2221936"/>
            <a:ext cx="1905000" cy="584775"/>
          </a:xfrm>
          <a:prstGeom prst="rect">
            <a:avLst/>
          </a:prstGeom>
          <a:noFill/>
        </p:spPr>
        <p:txBody>
          <a:bodyPr wrap="square" rtlCol="0">
            <a:spAutoFit/>
          </a:bodyPr>
          <a:lstStyle/>
          <a:p>
            <a:r>
              <a:rPr lang="fa-IR" sz="1400" dirty="0">
                <a:solidFill>
                  <a:schemeClr val="accent4">
                    <a:lumMod val="75000"/>
                  </a:schemeClr>
                </a:solidFill>
                <a:cs typeface="B Morvarid" pitchFamily="2" charset="-78"/>
              </a:rPr>
              <a:t>با تشکر از توجه شما</a:t>
            </a:r>
            <a:endParaRPr lang="en-US" sz="1400" dirty="0">
              <a:solidFill>
                <a:schemeClr val="accent4">
                  <a:lumMod val="75000"/>
                </a:schemeClr>
              </a:solidFill>
              <a:cs typeface="B Morvarid" pitchFamily="2" charset="-78"/>
            </a:endParaRPr>
          </a:p>
          <a:p>
            <a:endParaRPr lang="en-US" dirty="0"/>
          </a:p>
        </p:txBody>
      </p:sp>
      <p:sp>
        <p:nvSpPr>
          <p:cNvPr id="7" name="TextBox 6"/>
          <p:cNvSpPr txBox="1"/>
          <p:nvPr/>
        </p:nvSpPr>
        <p:spPr>
          <a:xfrm>
            <a:off x="3003978" y="1518389"/>
            <a:ext cx="1371600" cy="553998"/>
          </a:xfrm>
          <a:prstGeom prst="rect">
            <a:avLst/>
          </a:prstGeom>
          <a:noFill/>
        </p:spPr>
        <p:txBody>
          <a:bodyPr wrap="square" rtlCol="0">
            <a:spAutoFit/>
          </a:bodyPr>
          <a:lstStyle/>
          <a:p>
            <a:r>
              <a:rPr lang="fa-IR" sz="1200" dirty="0">
                <a:solidFill>
                  <a:srgbClr val="92D050"/>
                </a:solidFill>
                <a:cs typeface="B Morvarid" pitchFamily="2" charset="-78"/>
              </a:rPr>
              <a:t>با تشکر از توجه شما</a:t>
            </a:r>
            <a:endParaRPr lang="en-US" sz="1200" dirty="0">
              <a:solidFill>
                <a:srgbClr val="92D050"/>
              </a:solidFill>
              <a:cs typeface="B Morvarid" pitchFamily="2" charset="-78"/>
            </a:endParaRPr>
          </a:p>
          <a:p>
            <a:endParaRPr lang="en-US" dirty="0"/>
          </a:p>
        </p:txBody>
      </p:sp>
      <p:sp>
        <p:nvSpPr>
          <p:cNvPr id="8" name="TextBox 7"/>
          <p:cNvSpPr txBox="1"/>
          <p:nvPr/>
        </p:nvSpPr>
        <p:spPr>
          <a:xfrm>
            <a:off x="3124200" y="938754"/>
            <a:ext cx="1981200" cy="553998"/>
          </a:xfrm>
          <a:prstGeom prst="rect">
            <a:avLst/>
          </a:prstGeom>
          <a:noFill/>
        </p:spPr>
        <p:txBody>
          <a:bodyPr wrap="square" rtlCol="0">
            <a:spAutoFit/>
          </a:bodyPr>
          <a:lstStyle/>
          <a:p>
            <a:r>
              <a:rPr lang="fa-IR" sz="1200" dirty="0">
                <a:solidFill>
                  <a:schemeClr val="accent2">
                    <a:lumMod val="60000"/>
                    <a:lumOff val="40000"/>
                  </a:schemeClr>
                </a:solidFill>
                <a:cs typeface="B Morvarid" pitchFamily="2" charset="-78"/>
              </a:rPr>
              <a:t>با تشکر </a:t>
            </a:r>
            <a:r>
              <a:rPr lang="fa-IR" sz="1100" dirty="0">
                <a:solidFill>
                  <a:schemeClr val="accent2">
                    <a:lumMod val="60000"/>
                    <a:lumOff val="40000"/>
                  </a:schemeClr>
                </a:solidFill>
                <a:cs typeface="B Morvarid" pitchFamily="2" charset="-78"/>
              </a:rPr>
              <a:t>از </a:t>
            </a:r>
            <a:r>
              <a:rPr lang="fa-IR" sz="1200" dirty="0">
                <a:solidFill>
                  <a:schemeClr val="accent2">
                    <a:lumMod val="60000"/>
                    <a:lumOff val="40000"/>
                  </a:schemeClr>
                </a:solidFill>
                <a:cs typeface="B Morvarid" pitchFamily="2" charset="-78"/>
              </a:rPr>
              <a:t>توجه شما</a:t>
            </a:r>
            <a:endParaRPr lang="en-US" sz="1200" dirty="0">
              <a:solidFill>
                <a:schemeClr val="accent2">
                  <a:lumMod val="60000"/>
                  <a:lumOff val="40000"/>
                </a:schemeClr>
              </a:solidFill>
              <a:cs typeface="B Morvarid" pitchFamily="2" charset="-78"/>
            </a:endParaRPr>
          </a:p>
          <a:p>
            <a:endParaRPr lang="en-US" dirty="0"/>
          </a:p>
        </p:txBody>
      </p:sp>
    </p:spTree>
    <p:extLst>
      <p:ext uri="{BB962C8B-B14F-4D97-AF65-F5344CB8AC3E}">
        <p14:creationId xmlns:p14="http://schemas.microsoft.com/office/powerpoint/2010/main" val="8835361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304800"/>
            <a:ext cx="8229600" cy="1143000"/>
          </a:xfrm>
        </p:spPr>
        <p:txBody>
          <a:bodyPr>
            <a:normAutofit/>
          </a:bodyPr>
          <a:lstStyle/>
          <a:p>
            <a:r>
              <a:rPr lang="fa-IR" sz="6000" dirty="0" smtClean="0">
                <a:solidFill>
                  <a:schemeClr val="bg1"/>
                </a:solidFill>
                <a:cs typeface="B Cheshmeh" pitchFamily="2" charset="-78"/>
              </a:rPr>
              <a:t> </a:t>
            </a:r>
            <a:r>
              <a:rPr lang="fa-IR" sz="6000" dirty="0" smtClean="0">
                <a:solidFill>
                  <a:schemeClr val="tx1"/>
                </a:solidFill>
                <a:cs typeface="B Cheshmeh" pitchFamily="2" charset="-78"/>
              </a:rPr>
              <a:t>لینگو</a:t>
            </a:r>
            <a:endParaRPr lang="en-US" sz="6000" dirty="0">
              <a:solidFill>
                <a:schemeClr val="tx1"/>
              </a:solidFill>
              <a:cs typeface="B Cheshmeh" pitchFamily="2" charset="-78"/>
            </a:endParaRPr>
          </a:p>
        </p:txBody>
      </p:sp>
      <p:sp>
        <p:nvSpPr>
          <p:cNvPr id="3" name="Slide Number Placeholder 2"/>
          <p:cNvSpPr>
            <a:spLocks noGrp="1"/>
          </p:cNvSpPr>
          <p:nvPr>
            <p:ph type="sldNum" sz="quarter" idx="12"/>
          </p:nvPr>
        </p:nvSpPr>
        <p:spPr/>
        <p:txBody>
          <a:bodyPr/>
          <a:lstStyle/>
          <a:p>
            <a:r>
              <a:rPr lang="en-US" dirty="0" smtClean="0"/>
              <a:t>2/19</a:t>
            </a:r>
            <a:endParaRPr lang="en-US" dirty="0"/>
          </a:p>
        </p:txBody>
      </p:sp>
      <p:sp>
        <p:nvSpPr>
          <p:cNvPr id="4" name="Rounded Rectangle 3"/>
          <p:cNvSpPr/>
          <p:nvPr/>
        </p:nvSpPr>
        <p:spPr>
          <a:xfrm>
            <a:off x="2209800" y="1828800"/>
            <a:ext cx="4800600" cy="4191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4000" b="1" dirty="0">
                <a:cs typeface="B Tabassom" pitchFamily="2" charset="-78"/>
              </a:rPr>
              <a:t>لینگو ابزاری ساده برای بهره گیری از قدرت برنامه ریزی خطی و غیر خطی در فرموله کردن مسائل خیلی بزرگ به صورت مختصر و تجزیه و تحلیل آنهاست</a:t>
            </a:r>
            <a:endParaRPr lang="en-US" sz="4000" dirty="0">
              <a:cs typeface="B Tabassom" pitchFamily="2" charset="-78"/>
            </a:endParaRPr>
          </a:p>
        </p:txBody>
      </p:sp>
    </p:spTree>
    <p:extLst>
      <p:ext uri="{BB962C8B-B14F-4D97-AF65-F5344CB8AC3E}">
        <p14:creationId xmlns:p14="http://schemas.microsoft.com/office/powerpoint/2010/main" val="23564186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8" presetClass="emph" presetSubtype="0" fill="hold" grpId="1" nodeType="afterEffect">
                                  <p:stCondLst>
                                    <p:cond delay="0"/>
                                  </p:stCondLst>
                                  <p:childTnLst>
                                    <p:animRot by="21600000">
                                      <p:cBhvr>
                                        <p:cTn id="22"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smtClean="0">
                <a:solidFill>
                  <a:schemeClr val="accent5">
                    <a:lumMod val="75000"/>
                  </a:schemeClr>
                </a:solidFill>
                <a:cs typeface="B Arash" pitchFamily="2" charset="-78"/>
              </a:rPr>
              <a:t>مقدمه ای بر لینگو</a:t>
            </a:r>
            <a:endParaRPr lang="en-US" b="1" dirty="0">
              <a:solidFill>
                <a:schemeClr val="accent5">
                  <a:lumMod val="75000"/>
                </a:schemeClr>
              </a:solidFill>
              <a:cs typeface="B Arash" pitchFamily="2" charset="-78"/>
            </a:endParaRPr>
          </a:p>
        </p:txBody>
      </p:sp>
      <p:sp>
        <p:nvSpPr>
          <p:cNvPr id="3" name="Content Placeholder 2"/>
          <p:cNvSpPr>
            <a:spLocks noGrp="1"/>
          </p:cNvSpPr>
          <p:nvPr>
            <p:ph idx="1"/>
          </p:nvPr>
        </p:nvSpPr>
        <p:spPr>
          <a:xfrm>
            <a:off x="457200" y="1600201"/>
            <a:ext cx="8229600" cy="685800"/>
          </a:xfrm>
        </p:spPr>
        <p:txBody>
          <a:bodyPr>
            <a:normAutofit/>
          </a:bodyPr>
          <a:lstStyle/>
          <a:p>
            <a:pPr algn="r" rtl="1">
              <a:buFont typeface="Wingdings" pitchFamily="2" charset="2"/>
              <a:buChar char="ü"/>
            </a:pPr>
            <a:r>
              <a:rPr lang="fa-IR" sz="3600" dirty="0" smtClean="0">
                <a:solidFill>
                  <a:schemeClr val="accent5">
                    <a:lumMod val="50000"/>
                  </a:schemeClr>
                </a:solidFill>
                <a:cs typeface="B Jalal" pitchFamily="2" charset="-78"/>
              </a:rPr>
              <a:t>توسط شرکت لیندو سیستمز طراحی گردیده است.</a:t>
            </a:r>
          </a:p>
          <a:p>
            <a:pPr marL="0" indent="0" algn="r" rtl="1">
              <a:buNone/>
            </a:pPr>
            <a:endParaRPr lang="en-US" sz="3600" dirty="0">
              <a:cs typeface="B Nazanin" pitchFamily="2" charset="-78"/>
            </a:endParaRPr>
          </a:p>
        </p:txBody>
      </p:sp>
      <p:sp>
        <p:nvSpPr>
          <p:cNvPr id="7" name="Slide Number Placeholder 6"/>
          <p:cNvSpPr>
            <a:spLocks noGrp="1"/>
          </p:cNvSpPr>
          <p:nvPr>
            <p:ph type="sldNum" sz="quarter" idx="12"/>
          </p:nvPr>
        </p:nvSpPr>
        <p:spPr/>
        <p:txBody>
          <a:bodyPr/>
          <a:lstStyle/>
          <a:p>
            <a:r>
              <a:rPr lang="en-US" dirty="0" smtClean="0"/>
              <a:t>3/19</a:t>
            </a:r>
            <a:endParaRPr lang="en-US" dirty="0"/>
          </a:p>
        </p:txBody>
      </p:sp>
      <p:sp>
        <p:nvSpPr>
          <p:cNvPr id="4" name="TextBox 3"/>
          <p:cNvSpPr txBox="1"/>
          <p:nvPr/>
        </p:nvSpPr>
        <p:spPr>
          <a:xfrm>
            <a:off x="681251" y="2615989"/>
            <a:ext cx="8001000" cy="1200329"/>
          </a:xfrm>
          <a:prstGeom prst="rect">
            <a:avLst/>
          </a:prstGeom>
          <a:noFill/>
        </p:spPr>
        <p:txBody>
          <a:bodyPr wrap="square" rtlCol="0">
            <a:spAutoFit/>
          </a:bodyPr>
          <a:lstStyle/>
          <a:p>
            <a:pPr marL="571500" indent="-571500" algn="r" rtl="1">
              <a:buFont typeface="Wingdings" pitchFamily="2" charset="2"/>
              <a:buChar char="ü"/>
            </a:pPr>
            <a:r>
              <a:rPr lang="fa-IR" sz="3600" dirty="0" smtClean="0">
                <a:solidFill>
                  <a:schemeClr val="accent5">
                    <a:lumMod val="50000"/>
                  </a:schemeClr>
                </a:solidFill>
                <a:cs typeface="B Jalal" pitchFamily="2" charset="-78"/>
              </a:rPr>
              <a:t>برای حل مسائل بهینه سازی در دانشگاه، صنعت، تجارت</a:t>
            </a:r>
          </a:p>
        </p:txBody>
      </p:sp>
      <p:sp>
        <p:nvSpPr>
          <p:cNvPr id="5" name="TextBox 4"/>
          <p:cNvSpPr txBox="1"/>
          <p:nvPr/>
        </p:nvSpPr>
        <p:spPr>
          <a:xfrm>
            <a:off x="-152400" y="3733800"/>
            <a:ext cx="9067800" cy="646331"/>
          </a:xfrm>
          <a:prstGeom prst="rect">
            <a:avLst/>
          </a:prstGeom>
          <a:noFill/>
        </p:spPr>
        <p:txBody>
          <a:bodyPr wrap="square" rtlCol="0">
            <a:spAutoFit/>
          </a:bodyPr>
          <a:lstStyle/>
          <a:p>
            <a:pPr marL="571500" indent="-571500" algn="r" rtl="1">
              <a:buFont typeface="Wingdings" pitchFamily="2" charset="2"/>
              <a:buChar char="ü"/>
            </a:pPr>
            <a:r>
              <a:rPr lang="fa-IR" sz="3600" dirty="0" smtClean="0">
                <a:solidFill>
                  <a:schemeClr val="accent5">
                    <a:lumMod val="50000"/>
                  </a:schemeClr>
                </a:solidFill>
                <a:cs typeface="B Jalal" pitchFamily="2" charset="-78"/>
              </a:rPr>
              <a:t>نرم افزارهای مشابهی همچون</a:t>
            </a:r>
            <a:r>
              <a:rPr lang="en-US" sz="3200" dirty="0" smtClean="0">
                <a:solidFill>
                  <a:schemeClr val="accent5">
                    <a:lumMod val="50000"/>
                  </a:schemeClr>
                </a:solidFill>
                <a:cs typeface="B Jalal" pitchFamily="2" charset="-78"/>
              </a:rPr>
              <a:t>GAMS,GINO,QSB,TORA</a:t>
            </a:r>
            <a:endParaRPr lang="en-US" sz="3200" dirty="0">
              <a:solidFill>
                <a:schemeClr val="accent5">
                  <a:lumMod val="50000"/>
                </a:schemeClr>
              </a:solidFill>
              <a:cs typeface="B Jalal" pitchFamily="2" charset="-78"/>
            </a:endParaRPr>
          </a:p>
        </p:txBody>
      </p:sp>
      <p:sp>
        <p:nvSpPr>
          <p:cNvPr id="6" name="TextBox 5"/>
          <p:cNvSpPr txBox="1"/>
          <p:nvPr/>
        </p:nvSpPr>
        <p:spPr>
          <a:xfrm>
            <a:off x="-152399" y="4782951"/>
            <a:ext cx="9372600" cy="646331"/>
          </a:xfrm>
          <a:prstGeom prst="rect">
            <a:avLst/>
          </a:prstGeom>
          <a:noFill/>
        </p:spPr>
        <p:txBody>
          <a:bodyPr wrap="square" rtlCol="0">
            <a:spAutoFit/>
          </a:bodyPr>
          <a:lstStyle/>
          <a:p>
            <a:pPr marL="571500" indent="-571500" algn="r" rtl="1">
              <a:buFont typeface="Wingdings" pitchFamily="2" charset="2"/>
              <a:buChar char="ü"/>
            </a:pPr>
            <a:r>
              <a:rPr lang="fa-IR" sz="3600" dirty="0">
                <a:solidFill>
                  <a:schemeClr val="accent5">
                    <a:lumMod val="50000"/>
                  </a:schemeClr>
                </a:solidFill>
                <a:cs typeface="B Jalal" pitchFamily="2" charset="-78"/>
              </a:rPr>
              <a:t>بعد از </a:t>
            </a:r>
            <a:r>
              <a:rPr lang="en-US" sz="3200" dirty="0">
                <a:solidFill>
                  <a:schemeClr val="accent5">
                    <a:lumMod val="50000"/>
                  </a:schemeClr>
                </a:solidFill>
                <a:cs typeface="B Jalal" pitchFamily="2" charset="-78"/>
              </a:rPr>
              <a:t>GAMS</a:t>
            </a:r>
            <a:r>
              <a:rPr lang="fa-IR" sz="3200" dirty="0">
                <a:solidFill>
                  <a:schemeClr val="accent5">
                    <a:lumMod val="50000"/>
                  </a:schemeClr>
                </a:solidFill>
                <a:cs typeface="B Jalal" pitchFamily="2" charset="-78"/>
              </a:rPr>
              <a:t> </a:t>
            </a:r>
            <a:r>
              <a:rPr lang="fa-IR" sz="3600" dirty="0">
                <a:solidFill>
                  <a:schemeClr val="accent5">
                    <a:lumMod val="50000"/>
                  </a:schemeClr>
                </a:solidFill>
                <a:cs typeface="B Jalal" pitchFamily="2" charset="-78"/>
              </a:rPr>
              <a:t>قویترین نرم افزار تحقیق در عملیات </a:t>
            </a:r>
            <a:r>
              <a:rPr lang="fa-IR" sz="3600" dirty="0" smtClean="0">
                <a:solidFill>
                  <a:schemeClr val="accent5">
                    <a:lumMod val="50000"/>
                  </a:schemeClr>
                </a:solidFill>
                <a:cs typeface="B Jalal" pitchFamily="2" charset="-78"/>
              </a:rPr>
              <a:t>می باشد</a:t>
            </a:r>
            <a:endParaRPr lang="en-US" sz="3600" dirty="0">
              <a:solidFill>
                <a:schemeClr val="accent5">
                  <a:lumMod val="50000"/>
                </a:schemeClr>
              </a:solidFill>
              <a:cs typeface="B Jalal" pitchFamily="2" charset="-78"/>
            </a:endParaRPr>
          </a:p>
        </p:txBody>
      </p:sp>
    </p:spTree>
    <p:extLst>
      <p:ext uri="{BB962C8B-B14F-4D97-AF65-F5344CB8AC3E}">
        <p14:creationId xmlns:p14="http://schemas.microsoft.com/office/powerpoint/2010/main" val="14680378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580">
                                          <p:stCondLst>
                                            <p:cond delay="0"/>
                                          </p:stCondLst>
                                        </p:cTn>
                                        <p:tgtEl>
                                          <p:spTgt spid="6"/>
                                        </p:tgtEl>
                                      </p:cBhvr>
                                    </p:animEffect>
                                    <p:anim calcmode="lin" valueType="num">
                                      <p:cBhvr>
                                        <p:cTn id="7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5" dur="26">
                                          <p:stCondLst>
                                            <p:cond delay="650"/>
                                          </p:stCondLst>
                                        </p:cTn>
                                        <p:tgtEl>
                                          <p:spTgt spid="6"/>
                                        </p:tgtEl>
                                      </p:cBhvr>
                                      <p:to x="100000" y="60000"/>
                                    </p:animScale>
                                    <p:animScale>
                                      <p:cBhvr>
                                        <p:cTn id="76" dur="166" decel="50000">
                                          <p:stCondLst>
                                            <p:cond delay="676"/>
                                          </p:stCondLst>
                                        </p:cTn>
                                        <p:tgtEl>
                                          <p:spTgt spid="6"/>
                                        </p:tgtEl>
                                      </p:cBhvr>
                                      <p:to x="100000" y="100000"/>
                                    </p:animScale>
                                    <p:animScale>
                                      <p:cBhvr>
                                        <p:cTn id="77" dur="26">
                                          <p:stCondLst>
                                            <p:cond delay="1312"/>
                                          </p:stCondLst>
                                        </p:cTn>
                                        <p:tgtEl>
                                          <p:spTgt spid="6"/>
                                        </p:tgtEl>
                                      </p:cBhvr>
                                      <p:to x="100000" y="80000"/>
                                    </p:animScale>
                                    <p:animScale>
                                      <p:cBhvr>
                                        <p:cTn id="78" dur="166" decel="50000">
                                          <p:stCondLst>
                                            <p:cond delay="1338"/>
                                          </p:stCondLst>
                                        </p:cTn>
                                        <p:tgtEl>
                                          <p:spTgt spid="6"/>
                                        </p:tgtEl>
                                      </p:cBhvr>
                                      <p:to x="100000" y="100000"/>
                                    </p:animScale>
                                    <p:animScale>
                                      <p:cBhvr>
                                        <p:cTn id="79" dur="26">
                                          <p:stCondLst>
                                            <p:cond delay="1642"/>
                                          </p:stCondLst>
                                        </p:cTn>
                                        <p:tgtEl>
                                          <p:spTgt spid="6"/>
                                        </p:tgtEl>
                                      </p:cBhvr>
                                      <p:to x="100000" y="90000"/>
                                    </p:animScale>
                                    <p:animScale>
                                      <p:cBhvr>
                                        <p:cTn id="80" dur="166" decel="50000">
                                          <p:stCondLst>
                                            <p:cond delay="1668"/>
                                          </p:stCondLst>
                                        </p:cTn>
                                        <p:tgtEl>
                                          <p:spTgt spid="6"/>
                                        </p:tgtEl>
                                      </p:cBhvr>
                                      <p:to x="100000" y="100000"/>
                                    </p:animScale>
                                    <p:animScale>
                                      <p:cBhvr>
                                        <p:cTn id="81" dur="26">
                                          <p:stCondLst>
                                            <p:cond delay="1808"/>
                                          </p:stCondLst>
                                        </p:cTn>
                                        <p:tgtEl>
                                          <p:spTgt spid="6"/>
                                        </p:tgtEl>
                                      </p:cBhvr>
                                      <p:to x="100000" y="95000"/>
                                    </p:animScale>
                                    <p:animScale>
                                      <p:cBhvr>
                                        <p:cTn id="8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332001"/>
            <a:ext cx="8724900" cy="3230563"/>
          </a:xfrm>
        </p:spPr>
        <p:txBody>
          <a:bodyPr/>
          <a:lstStyle/>
          <a:p>
            <a:pPr algn="r" rtl="1">
              <a:buFont typeface="Wingdings" pitchFamily="2" charset="2"/>
              <a:buChar char="ü"/>
            </a:pPr>
            <a:r>
              <a:rPr lang="fa-IR" b="1" dirty="0">
                <a:solidFill>
                  <a:schemeClr val="accent4">
                    <a:lumMod val="75000"/>
                  </a:schemeClr>
                </a:solidFill>
                <a:cs typeface="B Jalal" pitchFamily="2" charset="-78"/>
              </a:rPr>
              <a:t>از جمله برتری های لینگو نسبت به</a:t>
            </a:r>
            <a:r>
              <a:rPr lang="en-US" b="1" dirty="0">
                <a:solidFill>
                  <a:schemeClr val="accent4">
                    <a:lumMod val="75000"/>
                  </a:schemeClr>
                </a:solidFill>
                <a:cs typeface="B Jalal" pitchFamily="2" charset="-78"/>
              </a:rPr>
              <a:t> </a:t>
            </a:r>
            <a:r>
              <a:rPr lang="en-US" sz="2800" b="1" dirty="0">
                <a:solidFill>
                  <a:schemeClr val="accent4">
                    <a:lumMod val="75000"/>
                  </a:schemeClr>
                </a:solidFill>
                <a:latin typeface="Times New Roman" pitchFamily="18" charset="0"/>
                <a:cs typeface="B Jalal" pitchFamily="2" charset="-78"/>
              </a:rPr>
              <a:t>LINDO</a:t>
            </a:r>
            <a:r>
              <a:rPr lang="en-US" b="1" dirty="0">
                <a:solidFill>
                  <a:schemeClr val="accent4">
                    <a:lumMod val="75000"/>
                  </a:schemeClr>
                </a:solidFill>
                <a:cs typeface="B Jalal" pitchFamily="2" charset="-78"/>
              </a:rPr>
              <a:t> </a:t>
            </a:r>
            <a:r>
              <a:rPr lang="fa-IR" b="1" dirty="0">
                <a:solidFill>
                  <a:schemeClr val="accent4">
                    <a:lumMod val="75000"/>
                  </a:schemeClr>
                </a:solidFill>
                <a:cs typeface="B Jalal" pitchFamily="2" charset="-78"/>
              </a:rPr>
              <a:t> یا</a:t>
            </a:r>
            <a:r>
              <a:rPr lang="en-US" b="1" dirty="0">
                <a:solidFill>
                  <a:schemeClr val="accent4">
                    <a:lumMod val="75000"/>
                  </a:schemeClr>
                </a:solidFill>
                <a:cs typeface="B Jalal" pitchFamily="2" charset="-78"/>
              </a:rPr>
              <a:t> </a:t>
            </a:r>
            <a:r>
              <a:rPr lang="en-US" sz="2800" b="1" dirty="0">
                <a:solidFill>
                  <a:schemeClr val="accent4">
                    <a:lumMod val="75000"/>
                  </a:schemeClr>
                </a:solidFill>
                <a:latin typeface="Times New Roman" pitchFamily="18" charset="0"/>
                <a:cs typeface="B Jalal" pitchFamily="2" charset="-78"/>
              </a:rPr>
              <a:t>GAMS</a:t>
            </a:r>
            <a:r>
              <a:rPr lang="en-US" b="1" dirty="0">
                <a:solidFill>
                  <a:schemeClr val="accent4">
                    <a:lumMod val="75000"/>
                  </a:schemeClr>
                </a:solidFill>
                <a:cs typeface="B Jalal" pitchFamily="2" charset="-78"/>
              </a:rPr>
              <a:t> </a:t>
            </a:r>
            <a:r>
              <a:rPr lang="fa-IR" b="1" dirty="0">
                <a:solidFill>
                  <a:schemeClr val="accent4">
                    <a:lumMod val="75000"/>
                  </a:schemeClr>
                </a:solidFill>
                <a:cs typeface="B Jalal" pitchFamily="2" charset="-78"/>
              </a:rPr>
              <a:t>، قدرت آن در مدل سازی تمام مسائلی است که توسط لیندو مدل شده اند، بدون این که نیازی به تعیین نوع مدل توسط کاربر باشد، در حالی که</a:t>
            </a:r>
            <a:r>
              <a:rPr lang="en-US" b="1" dirty="0">
                <a:solidFill>
                  <a:schemeClr val="accent4">
                    <a:lumMod val="75000"/>
                  </a:schemeClr>
                </a:solidFill>
                <a:cs typeface="B Jalal" pitchFamily="2" charset="-78"/>
              </a:rPr>
              <a:t> </a:t>
            </a:r>
            <a:r>
              <a:rPr lang="en-US" sz="2800" b="1" dirty="0">
                <a:solidFill>
                  <a:schemeClr val="accent4">
                    <a:lumMod val="75000"/>
                  </a:schemeClr>
                </a:solidFill>
                <a:latin typeface="Times New Roman" pitchFamily="18" charset="0"/>
                <a:cs typeface="B Jalal" pitchFamily="2" charset="-78"/>
              </a:rPr>
              <a:t>LINDO</a:t>
            </a:r>
            <a:r>
              <a:rPr lang="en-US" b="1" dirty="0">
                <a:solidFill>
                  <a:schemeClr val="accent4">
                    <a:lumMod val="75000"/>
                  </a:schemeClr>
                </a:solidFill>
                <a:cs typeface="B Jalal" pitchFamily="2" charset="-78"/>
              </a:rPr>
              <a:t> </a:t>
            </a:r>
            <a:r>
              <a:rPr lang="fa-IR" b="1" dirty="0">
                <a:solidFill>
                  <a:schemeClr val="accent4">
                    <a:lumMod val="75000"/>
                  </a:schemeClr>
                </a:solidFill>
                <a:cs typeface="B Jalal" pitchFamily="2" charset="-78"/>
              </a:rPr>
              <a:t>یا</a:t>
            </a:r>
            <a:r>
              <a:rPr lang="en-US" b="1" dirty="0">
                <a:solidFill>
                  <a:schemeClr val="accent4">
                    <a:lumMod val="75000"/>
                  </a:schemeClr>
                </a:solidFill>
                <a:cs typeface="B Jalal" pitchFamily="2" charset="-78"/>
              </a:rPr>
              <a:t> </a:t>
            </a:r>
            <a:r>
              <a:rPr lang="en-US" sz="2800" b="1" dirty="0">
                <a:solidFill>
                  <a:schemeClr val="accent4">
                    <a:lumMod val="75000"/>
                  </a:schemeClr>
                </a:solidFill>
                <a:latin typeface="Times New Roman" pitchFamily="18" charset="0"/>
                <a:cs typeface="B Jalal" pitchFamily="2" charset="-78"/>
              </a:rPr>
              <a:t>GAMS</a:t>
            </a:r>
            <a:r>
              <a:rPr lang="en-US" b="1" dirty="0">
                <a:solidFill>
                  <a:schemeClr val="accent4">
                    <a:lumMod val="75000"/>
                  </a:schemeClr>
                </a:solidFill>
                <a:cs typeface="B Jalal" pitchFamily="2" charset="-78"/>
              </a:rPr>
              <a:t> </a:t>
            </a:r>
            <a:r>
              <a:rPr lang="fa-IR" b="1" dirty="0">
                <a:solidFill>
                  <a:schemeClr val="accent4">
                    <a:lumMod val="75000"/>
                  </a:schemeClr>
                </a:solidFill>
                <a:cs typeface="B Jalal" pitchFamily="2" charset="-78"/>
              </a:rPr>
              <a:t>چنین قابلیتی را دارا نمی باشد.</a:t>
            </a:r>
            <a:endParaRPr lang="en-US" dirty="0">
              <a:solidFill>
                <a:schemeClr val="accent4">
                  <a:lumMod val="75000"/>
                </a:schemeClr>
              </a:solidFill>
              <a:cs typeface="B Jalal" pitchFamily="2" charset="-78"/>
            </a:endParaRPr>
          </a:p>
        </p:txBody>
      </p:sp>
      <p:sp>
        <p:nvSpPr>
          <p:cNvPr id="2" name="Slide Number Placeholder 1"/>
          <p:cNvSpPr>
            <a:spLocks noGrp="1"/>
          </p:cNvSpPr>
          <p:nvPr>
            <p:ph type="sldNum" sz="quarter" idx="12"/>
          </p:nvPr>
        </p:nvSpPr>
        <p:spPr/>
        <p:txBody>
          <a:bodyPr/>
          <a:lstStyle/>
          <a:p>
            <a:r>
              <a:rPr lang="en-US" dirty="0" smtClean="0"/>
              <a:t>4/19</a:t>
            </a:r>
            <a:endParaRPr lang="en-US" dirty="0"/>
          </a:p>
        </p:txBody>
      </p:sp>
      <p:sp>
        <p:nvSpPr>
          <p:cNvPr id="4" name="TextBox 3"/>
          <p:cNvSpPr txBox="1"/>
          <p:nvPr/>
        </p:nvSpPr>
        <p:spPr>
          <a:xfrm>
            <a:off x="228600" y="3966949"/>
            <a:ext cx="8686800" cy="646331"/>
          </a:xfrm>
          <a:prstGeom prst="rect">
            <a:avLst/>
          </a:prstGeom>
          <a:noFill/>
        </p:spPr>
        <p:txBody>
          <a:bodyPr wrap="square" rtlCol="0">
            <a:spAutoFit/>
          </a:bodyPr>
          <a:lstStyle/>
          <a:p>
            <a:pPr marL="457200" indent="-457200" algn="r" rtl="1">
              <a:buFont typeface="Wingdings" pitchFamily="2" charset="2"/>
              <a:buChar char="ü"/>
            </a:pPr>
            <a:r>
              <a:rPr lang="fa-IR" sz="3200" b="1" dirty="0">
                <a:solidFill>
                  <a:schemeClr val="accent4">
                    <a:lumMod val="75000"/>
                  </a:schemeClr>
                </a:solidFill>
                <a:cs typeface="B Jalal" pitchFamily="2" charset="-78"/>
              </a:rPr>
              <a:t>برخورداری</a:t>
            </a:r>
            <a:r>
              <a:rPr lang="fa-IR" sz="3600" b="1" dirty="0">
                <a:solidFill>
                  <a:schemeClr val="accent4">
                    <a:lumMod val="75000"/>
                  </a:schemeClr>
                </a:solidFill>
                <a:cs typeface="B Jalal" pitchFamily="2" charset="-78"/>
              </a:rPr>
              <a:t> </a:t>
            </a:r>
            <a:r>
              <a:rPr lang="fa-IR" sz="3200" b="1" dirty="0">
                <a:solidFill>
                  <a:schemeClr val="accent4">
                    <a:lumMod val="75000"/>
                  </a:schemeClr>
                </a:solidFill>
                <a:cs typeface="B Jalal" pitchFamily="2" charset="-78"/>
              </a:rPr>
              <a:t>از</a:t>
            </a:r>
            <a:r>
              <a:rPr lang="en-US" sz="3200" b="1" dirty="0">
                <a:solidFill>
                  <a:schemeClr val="accent4">
                    <a:lumMod val="75000"/>
                  </a:schemeClr>
                </a:solidFill>
                <a:cs typeface="B Jalal" pitchFamily="2" charset="-78"/>
              </a:rPr>
              <a:t> </a:t>
            </a:r>
            <a:r>
              <a:rPr lang="en-US" sz="2800" b="1" dirty="0">
                <a:solidFill>
                  <a:schemeClr val="accent4">
                    <a:lumMod val="75000"/>
                  </a:schemeClr>
                </a:solidFill>
                <a:latin typeface="Times New Roman" pitchFamily="18" charset="0"/>
                <a:cs typeface="B Jalal" pitchFamily="2" charset="-78"/>
              </a:rPr>
              <a:t>Help</a:t>
            </a:r>
            <a:r>
              <a:rPr lang="fa-IR" sz="3200" b="1" dirty="0">
                <a:solidFill>
                  <a:schemeClr val="accent4">
                    <a:lumMod val="75000"/>
                  </a:schemeClr>
                </a:solidFill>
                <a:cs typeface="B Jalal" pitchFamily="2" charset="-78"/>
              </a:rPr>
              <a:t>ی</a:t>
            </a:r>
            <a:r>
              <a:rPr lang="fa-IR" sz="3600" b="1" dirty="0">
                <a:solidFill>
                  <a:schemeClr val="accent4">
                    <a:lumMod val="75000"/>
                  </a:schemeClr>
                </a:solidFill>
                <a:cs typeface="B Jalal" pitchFamily="2" charset="-78"/>
              </a:rPr>
              <a:t> </a:t>
            </a:r>
            <a:r>
              <a:rPr lang="fa-IR" sz="3200" b="1" dirty="0">
                <a:solidFill>
                  <a:schemeClr val="accent4">
                    <a:lumMod val="75000"/>
                  </a:schemeClr>
                </a:solidFill>
                <a:cs typeface="B Jalal" pitchFamily="2" charset="-78"/>
              </a:rPr>
              <a:t>بسیار قوی، ساده و کامل</a:t>
            </a:r>
            <a:endParaRPr lang="en-US" sz="3200" b="1" dirty="0">
              <a:solidFill>
                <a:schemeClr val="accent4">
                  <a:lumMod val="75000"/>
                </a:schemeClr>
              </a:solidFill>
              <a:cs typeface="B Jalal" pitchFamily="2" charset="-78"/>
            </a:endParaRPr>
          </a:p>
        </p:txBody>
      </p:sp>
      <p:sp>
        <p:nvSpPr>
          <p:cNvPr id="5" name="TextBox 4"/>
          <p:cNvSpPr txBox="1"/>
          <p:nvPr/>
        </p:nvSpPr>
        <p:spPr>
          <a:xfrm>
            <a:off x="3048000" y="304800"/>
            <a:ext cx="2590800" cy="707886"/>
          </a:xfrm>
          <a:prstGeom prst="rect">
            <a:avLst/>
          </a:prstGeom>
          <a:noFill/>
        </p:spPr>
        <p:txBody>
          <a:bodyPr wrap="square" rtlCol="0">
            <a:spAutoFit/>
          </a:bodyPr>
          <a:lstStyle/>
          <a:p>
            <a:pPr algn="r" rtl="1"/>
            <a:r>
              <a:rPr lang="fa-IR" sz="4000" dirty="0" smtClean="0">
                <a:solidFill>
                  <a:schemeClr val="accent4">
                    <a:lumMod val="75000"/>
                  </a:schemeClr>
                </a:solidFill>
                <a:cs typeface="B Vosta" pitchFamily="2" charset="-78"/>
              </a:rPr>
              <a:t>مزایای لینگو</a:t>
            </a:r>
            <a:endParaRPr lang="en-US" sz="4000" dirty="0">
              <a:solidFill>
                <a:schemeClr val="accent4">
                  <a:lumMod val="75000"/>
                </a:schemeClr>
              </a:solidFill>
              <a:cs typeface="B Vosta" pitchFamily="2" charset="-78"/>
            </a:endParaRPr>
          </a:p>
        </p:txBody>
      </p:sp>
    </p:spTree>
    <p:extLst>
      <p:ext uri="{BB962C8B-B14F-4D97-AF65-F5344CB8AC3E}">
        <p14:creationId xmlns:p14="http://schemas.microsoft.com/office/powerpoint/2010/main" val="24251057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a:solidFill>
                  <a:srgbClr val="002060"/>
                </a:solidFill>
                <a:cs typeface="B Siavash" pitchFamily="2" charset="-78"/>
              </a:rPr>
              <a:t>ویژگیهای بارز لینگو </a:t>
            </a:r>
            <a:endParaRPr lang="en-US" dirty="0">
              <a:solidFill>
                <a:srgbClr val="002060"/>
              </a:solidFill>
              <a:cs typeface="B Siavash" pitchFamily="2" charset="-78"/>
            </a:endParaRPr>
          </a:p>
        </p:txBody>
      </p:sp>
      <p:sp>
        <p:nvSpPr>
          <p:cNvPr id="3" name="Content Placeholder 2"/>
          <p:cNvSpPr>
            <a:spLocks noGrp="1"/>
          </p:cNvSpPr>
          <p:nvPr>
            <p:ph idx="1"/>
          </p:nvPr>
        </p:nvSpPr>
        <p:spPr>
          <a:xfrm>
            <a:off x="457200" y="1600201"/>
            <a:ext cx="8229600" cy="902731"/>
          </a:xfrm>
        </p:spPr>
        <p:txBody>
          <a:bodyPr/>
          <a:lstStyle/>
          <a:p>
            <a:pPr algn="r" rtl="1">
              <a:buFont typeface="Wingdings" pitchFamily="2" charset="2"/>
              <a:buChar char="ü"/>
            </a:pPr>
            <a:r>
              <a:rPr lang="fa-IR" b="1" dirty="0">
                <a:solidFill>
                  <a:srgbClr val="002060"/>
                </a:solidFill>
                <a:cs typeface="B Zar" pitchFamily="2" charset="-78"/>
              </a:rPr>
              <a:t> قابلیت مدل سازی بصورت کارا و </a:t>
            </a:r>
            <a:r>
              <a:rPr lang="fa-IR" b="1" dirty="0" smtClean="0">
                <a:solidFill>
                  <a:srgbClr val="002060"/>
                </a:solidFill>
                <a:cs typeface="B Zar" pitchFamily="2" charset="-78"/>
              </a:rPr>
              <a:t>صحیح</a:t>
            </a:r>
            <a:endParaRPr lang="fa-IR" b="1" dirty="0">
              <a:solidFill>
                <a:srgbClr val="002060"/>
              </a:solidFill>
              <a:cs typeface="B Zar" pitchFamily="2" charset="-78"/>
            </a:endParaRPr>
          </a:p>
          <a:p>
            <a:pPr algn="r" rtl="1">
              <a:buFont typeface="Wingdings" pitchFamily="2" charset="2"/>
              <a:buChar char="ü"/>
            </a:pPr>
            <a:endParaRPr lang="en-US" dirty="0"/>
          </a:p>
        </p:txBody>
      </p:sp>
      <p:sp>
        <p:nvSpPr>
          <p:cNvPr id="4" name="Slide Number Placeholder 3"/>
          <p:cNvSpPr>
            <a:spLocks noGrp="1"/>
          </p:cNvSpPr>
          <p:nvPr>
            <p:ph type="sldNum" sz="quarter" idx="12"/>
          </p:nvPr>
        </p:nvSpPr>
        <p:spPr/>
        <p:txBody>
          <a:bodyPr/>
          <a:lstStyle/>
          <a:p>
            <a:r>
              <a:rPr lang="en-US" dirty="0" smtClean="0"/>
              <a:t>5/19</a:t>
            </a:r>
            <a:endParaRPr lang="en-US" dirty="0"/>
          </a:p>
        </p:txBody>
      </p:sp>
      <p:sp>
        <p:nvSpPr>
          <p:cNvPr id="5" name="TextBox 4"/>
          <p:cNvSpPr txBox="1"/>
          <p:nvPr/>
        </p:nvSpPr>
        <p:spPr>
          <a:xfrm>
            <a:off x="723900" y="3254009"/>
            <a:ext cx="5867400" cy="861774"/>
          </a:xfrm>
          <a:prstGeom prst="rect">
            <a:avLst/>
          </a:prstGeom>
          <a:noFill/>
        </p:spPr>
        <p:txBody>
          <a:bodyPr wrap="square" rtlCol="0">
            <a:spAutoFit/>
          </a:bodyPr>
          <a:lstStyle/>
          <a:p>
            <a:pPr marL="457200" indent="-457200" algn="r" rtl="1">
              <a:buFont typeface="Wingdings" pitchFamily="2" charset="2"/>
              <a:buChar char="ü"/>
            </a:pPr>
            <a:r>
              <a:rPr lang="fa-IR" sz="3200" b="1" dirty="0">
                <a:solidFill>
                  <a:srgbClr val="002060"/>
                </a:solidFill>
                <a:cs typeface="B Zar" pitchFamily="2" charset="-78"/>
              </a:rPr>
              <a:t> قابلیت بالای تحلیل </a:t>
            </a:r>
            <a:r>
              <a:rPr lang="fa-IR" sz="3200" b="1" dirty="0" smtClean="0">
                <a:solidFill>
                  <a:srgbClr val="002060"/>
                </a:solidFill>
                <a:cs typeface="B Zar" pitchFamily="2" charset="-78"/>
              </a:rPr>
              <a:t>مدل</a:t>
            </a:r>
            <a:endParaRPr lang="fa-IR" sz="3200" b="1" dirty="0">
              <a:solidFill>
                <a:srgbClr val="002060"/>
              </a:solidFill>
              <a:cs typeface="B Zar" pitchFamily="2" charset="-78"/>
            </a:endParaRPr>
          </a:p>
          <a:p>
            <a:pPr rtl="1"/>
            <a:endParaRPr lang="en-US" dirty="0"/>
          </a:p>
        </p:txBody>
      </p:sp>
      <p:sp>
        <p:nvSpPr>
          <p:cNvPr id="6" name="TextBox 5"/>
          <p:cNvSpPr txBox="1"/>
          <p:nvPr/>
        </p:nvSpPr>
        <p:spPr>
          <a:xfrm>
            <a:off x="-457200" y="2447497"/>
            <a:ext cx="8229600" cy="861774"/>
          </a:xfrm>
          <a:prstGeom prst="rect">
            <a:avLst/>
          </a:prstGeom>
          <a:noFill/>
        </p:spPr>
        <p:txBody>
          <a:bodyPr wrap="square" rtlCol="0">
            <a:spAutoFit/>
          </a:bodyPr>
          <a:lstStyle/>
          <a:p>
            <a:pPr marL="457200" indent="-457200" algn="r" rtl="1">
              <a:buFont typeface="Wingdings" pitchFamily="2" charset="2"/>
              <a:buChar char="ü"/>
            </a:pPr>
            <a:r>
              <a:rPr lang="fa-IR" sz="3200" b="1" dirty="0">
                <a:solidFill>
                  <a:srgbClr val="002060"/>
                </a:solidFill>
                <a:cs typeface="B Zar" pitchFamily="2" charset="-78"/>
              </a:rPr>
              <a:t> دارا بودن توابع مختلف ریاضی، آماری و </a:t>
            </a:r>
            <a:r>
              <a:rPr lang="fa-IR" sz="3200" b="1" dirty="0" smtClean="0">
                <a:solidFill>
                  <a:srgbClr val="002060"/>
                </a:solidFill>
                <a:cs typeface="B Zar" pitchFamily="2" charset="-78"/>
              </a:rPr>
              <a:t>احتمالی</a:t>
            </a:r>
            <a:endParaRPr lang="fa-IR" sz="3200" b="1" dirty="0">
              <a:solidFill>
                <a:srgbClr val="002060"/>
              </a:solidFill>
              <a:cs typeface="B Zar" pitchFamily="2" charset="-78"/>
            </a:endParaRPr>
          </a:p>
          <a:p>
            <a:endParaRPr lang="en-US" dirty="0"/>
          </a:p>
        </p:txBody>
      </p:sp>
      <p:sp>
        <p:nvSpPr>
          <p:cNvPr id="7" name="TextBox 6"/>
          <p:cNvSpPr txBox="1"/>
          <p:nvPr/>
        </p:nvSpPr>
        <p:spPr>
          <a:xfrm>
            <a:off x="0" y="4115783"/>
            <a:ext cx="6248400" cy="1415772"/>
          </a:xfrm>
          <a:prstGeom prst="rect">
            <a:avLst/>
          </a:prstGeom>
          <a:noFill/>
        </p:spPr>
        <p:txBody>
          <a:bodyPr wrap="square" rtlCol="0">
            <a:spAutoFit/>
          </a:bodyPr>
          <a:lstStyle/>
          <a:p>
            <a:pPr marL="457200" indent="-457200" algn="r" rtl="1">
              <a:buFont typeface="Wingdings" pitchFamily="2" charset="2"/>
              <a:buChar char="ü"/>
            </a:pPr>
            <a:r>
              <a:rPr lang="fa-IR" sz="3600" b="1" dirty="0">
                <a:solidFill>
                  <a:srgbClr val="002060"/>
                </a:solidFill>
                <a:cs typeface="B Zar" pitchFamily="2" charset="-78"/>
              </a:rPr>
              <a:t> </a:t>
            </a:r>
            <a:r>
              <a:rPr lang="fa-IR" sz="3200" b="1" dirty="0">
                <a:solidFill>
                  <a:srgbClr val="002060"/>
                </a:solidFill>
                <a:cs typeface="B Zar" pitchFamily="2" charset="-78"/>
              </a:rPr>
              <a:t>قابلیت خواندن اطلاعات از </a:t>
            </a:r>
            <a:r>
              <a:rPr lang="en-US" sz="2800" b="1" dirty="0">
                <a:solidFill>
                  <a:srgbClr val="002060"/>
                </a:solidFill>
                <a:latin typeface="Times New Roman" pitchFamily="18" charset="0"/>
                <a:cs typeface="B Zar" pitchFamily="2" charset="-78"/>
              </a:rPr>
              <a:t>File</a:t>
            </a:r>
            <a:r>
              <a:rPr lang="fa-IR" sz="2800" b="1" dirty="0">
                <a:solidFill>
                  <a:srgbClr val="002060"/>
                </a:solidFill>
                <a:cs typeface="B Zar" pitchFamily="2" charset="-78"/>
              </a:rPr>
              <a:t> </a:t>
            </a:r>
            <a:r>
              <a:rPr lang="fa-IR" sz="3200" b="1" dirty="0">
                <a:solidFill>
                  <a:srgbClr val="002060"/>
                </a:solidFill>
                <a:cs typeface="B Zar" pitchFamily="2" charset="-78"/>
              </a:rPr>
              <a:t>ها و </a:t>
            </a:r>
            <a:r>
              <a:rPr lang="en-US" sz="2800" b="1" dirty="0">
                <a:solidFill>
                  <a:srgbClr val="002060"/>
                </a:solidFill>
                <a:latin typeface="Times New Roman" pitchFamily="18" charset="0"/>
                <a:cs typeface="B Zar" pitchFamily="2" charset="-78"/>
              </a:rPr>
              <a:t>Worksheet</a:t>
            </a:r>
            <a:r>
              <a:rPr lang="fa-IR" sz="2800" b="1" dirty="0">
                <a:solidFill>
                  <a:srgbClr val="002060"/>
                </a:solidFill>
                <a:cs typeface="B Zar" pitchFamily="2" charset="-78"/>
              </a:rPr>
              <a:t> </a:t>
            </a:r>
            <a:r>
              <a:rPr lang="fa-IR" sz="3200" b="1" dirty="0">
                <a:solidFill>
                  <a:srgbClr val="002060"/>
                </a:solidFill>
                <a:cs typeface="B Zar" pitchFamily="2" charset="-78"/>
              </a:rPr>
              <a:t>های </a:t>
            </a:r>
            <a:r>
              <a:rPr lang="fa-IR" sz="3200" b="1" dirty="0" smtClean="0">
                <a:solidFill>
                  <a:srgbClr val="002060"/>
                </a:solidFill>
                <a:cs typeface="B Zar" pitchFamily="2" charset="-78"/>
              </a:rPr>
              <a:t>دیگر</a:t>
            </a:r>
            <a:endParaRPr lang="fa-IR" sz="3600" b="1" dirty="0">
              <a:solidFill>
                <a:srgbClr val="002060"/>
              </a:solidFill>
              <a:cs typeface="B Zar" pitchFamily="2" charset="-78"/>
            </a:endParaRPr>
          </a:p>
          <a:p>
            <a:endParaRPr lang="en-US" dirty="0"/>
          </a:p>
        </p:txBody>
      </p:sp>
      <p:sp>
        <p:nvSpPr>
          <p:cNvPr id="8" name="TextBox 7"/>
          <p:cNvSpPr txBox="1"/>
          <p:nvPr/>
        </p:nvSpPr>
        <p:spPr>
          <a:xfrm>
            <a:off x="-1143000" y="5360313"/>
            <a:ext cx="7086600" cy="861774"/>
          </a:xfrm>
          <a:prstGeom prst="rect">
            <a:avLst/>
          </a:prstGeom>
          <a:noFill/>
        </p:spPr>
        <p:txBody>
          <a:bodyPr wrap="square" rtlCol="0">
            <a:spAutoFit/>
          </a:bodyPr>
          <a:lstStyle/>
          <a:p>
            <a:pPr marL="571500" indent="-571500" algn="r" rtl="1">
              <a:buFont typeface="Wingdings" pitchFamily="2" charset="2"/>
              <a:buChar char="ü"/>
            </a:pPr>
            <a:r>
              <a:rPr lang="fa-IR" sz="3200" b="1" dirty="0">
                <a:solidFill>
                  <a:srgbClr val="002060"/>
                </a:solidFill>
                <a:cs typeface="B Zar" pitchFamily="2" charset="-78"/>
              </a:rPr>
              <a:t> کار کردن در محیط </a:t>
            </a:r>
            <a:r>
              <a:rPr lang="en-US" sz="2800" b="1" dirty="0" smtClean="0">
                <a:solidFill>
                  <a:srgbClr val="002060"/>
                </a:solidFill>
                <a:latin typeface="Times New Roman" pitchFamily="18" charset="0"/>
                <a:cs typeface="B Zar" pitchFamily="2" charset="-78"/>
              </a:rPr>
              <a:t>Windows</a:t>
            </a:r>
            <a:endParaRPr lang="en-US" sz="3200" b="1" dirty="0">
              <a:solidFill>
                <a:srgbClr val="002060"/>
              </a:solidFill>
              <a:cs typeface="B Zar" pitchFamily="2" charset="-78"/>
            </a:endParaRPr>
          </a:p>
          <a:p>
            <a:endParaRPr lang="en-US" dirty="0"/>
          </a:p>
        </p:txBody>
      </p:sp>
    </p:spTree>
    <p:extLst>
      <p:ext uri="{BB962C8B-B14F-4D97-AF65-F5344CB8AC3E}">
        <p14:creationId xmlns:p14="http://schemas.microsoft.com/office/powerpoint/2010/main" val="282742109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66" dur="1000" fill="hold"/>
                                        <p:tgtEl>
                                          <p:spTgt spid="8"/>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1988840"/>
            <a:ext cx="8001000" cy="2086725"/>
          </a:xfrm>
          <a:prstGeom prst="rect">
            <a:avLst/>
          </a:prstGeom>
        </p:spPr>
        <p:txBody>
          <a:bodyPr wrap="square">
            <a:spAutoFit/>
          </a:bodyPr>
          <a:lstStyle/>
          <a:p>
            <a:pPr algn="just" rtl="1">
              <a:lnSpc>
                <a:spcPct val="90000"/>
              </a:lnSpc>
              <a:buFontTx/>
              <a:buNone/>
            </a:pPr>
            <a:r>
              <a:rPr lang="fa-IR" sz="3600" b="1" dirty="0">
                <a:solidFill>
                  <a:schemeClr val="accent6">
                    <a:lumMod val="75000"/>
                  </a:schemeClr>
                </a:solidFill>
                <a:cs typeface="B Ziba" pitchFamily="2" charset="-78"/>
              </a:rPr>
              <a:t>عناصر مورد نیاز در لینگو مشابه لیندو است. لینگو نیازمند تابع هدف، یک یا چند متغیر و یک یا چند محدودیت است. بر خلاف لیندو، محدودیت های لینگو بعد از عبارات خاص از قبیل </a:t>
            </a:r>
            <a:r>
              <a:rPr lang="en-US" sz="2800" b="1" dirty="0">
                <a:solidFill>
                  <a:schemeClr val="accent6">
                    <a:lumMod val="75000"/>
                  </a:schemeClr>
                </a:solidFill>
                <a:latin typeface="Times New Roman" pitchFamily="18" charset="0"/>
                <a:cs typeface="B Ziba" pitchFamily="2" charset="-78"/>
              </a:rPr>
              <a:t>SUBJECT TO</a:t>
            </a:r>
            <a:r>
              <a:rPr lang="fa-IR" sz="3600" b="1" dirty="0">
                <a:solidFill>
                  <a:schemeClr val="accent6">
                    <a:lumMod val="75000"/>
                  </a:schemeClr>
                </a:solidFill>
                <a:cs typeface="B Ziba" pitchFamily="2" charset="-78"/>
              </a:rPr>
              <a:t> یا </a:t>
            </a:r>
            <a:r>
              <a:rPr lang="en-US" sz="2800" b="1" dirty="0">
                <a:solidFill>
                  <a:schemeClr val="accent6">
                    <a:lumMod val="75000"/>
                  </a:schemeClr>
                </a:solidFill>
                <a:latin typeface="Times New Roman" pitchFamily="18" charset="0"/>
                <a:cs typeface="B Ziba" pitchFamily="2" charset="-78"/>
              </a:rPr>
              <a:t>SUCH THAT</a:t>
            </a:r>
            <a:r>
              <a:rPr lang="fa-IR" sz="3200" b="1" dirty="0">
                <a:solidFill>
                  <a:schemeClr val="accent6">
                    <a:lumMod val="75000"/>
                  </a:schemeClr>
                </a:solidFill>
                <a:cs typeface="B Ziba" pitchFamily="2" charset="-78"/>
              </a:rPr>
              <a:t> </a:t>
            </a:r>
            <a:r>
              <a:rPr lang="fa-IR" sz="3600" b="1" dirty="0">
                <a:solidFill>
                  <a:schemeClr val="accent6">
                    <a:lumMod val="75000"/>
                  </a:schemeClr>
                </a:solidFill>
                <a:cs typeface="B Ziba" pitchFamily="2" charset="-78"/>
              </a:rPr>
              <a:t>نمی آیند.</a:t>
            </a:r>
          </a:p>
        </p:txBody>
      </p:sp>
      <p:sp>
        <p:nvSpPr>
          <p:cNvPr id="5" name="Slide Number Placeholder 4"/>
          <p:cNvSpPr>
            <a:spLocks noGrp="1"/>
          </p:cNvSpPr>
          <p:nvPr>
            <p:ph type="sldNum" sz="quarter" idx="12"/>
          </p:nvPr>
        </p:nvSpPr>
        <p:spPr/>
        <p:txBody>
          <a:bodyPr/>
          <a:lstStyle/>
          <a:p>
            <a:r>
              <a:rPr lang="en-US" dirty="0" smtClean="0"/>
              <a:t>6/19</a:t>
            </a:r>
            <a:endParaRPr lang="en-US" dirty="0"/>
          </a:p>
        </p:txBody>
      </p:sp>
    </p:spTree>
    <p:extLst>
      <p:ext uri="{BB962C8B-B14F-4D97-AF65-F5344CB8AC3E}">
        <p14:creationId xmlns:p14="http://schemas.microsoft.com/office/powerpoint/2010/main" val="17456652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chemeClr val="accent6">
                    <a:lumMod val="50000"/>
                  </a:schemeClr>
                </a:solidFill>
                <a:cs typeface="B Kamran" pitchFamily="2" charset="-78"/>
              </a:rPr>
              <a:t>اصول اولیه مدل نویسی</a:t>
            </a:r>
            <a:endParaRPr lang="en-US" b="1" dirty="0">
              <a:solidFill>
                <a:schemeClr val="accent6">
                  <a:lumMod val="50000"/>
                </a:schemeClr>
              </a:solidFill>
              <a:cs typeface="B Kamran" pitchFamily="2" charset="-78"/>
            </a:endParaRPr>
          </a:p>
        </p:txBody>
      </p:sp>
      <p:sp>
        <p:nvSpPr>
          <p:cNvPr id="6" name="Slide Number Placeholder 5"/>
          <p:cNvSpPr>
            <a:spLocks noGrp="1"/>
          </p:cNvSpPr>
          <p:nvPr>
            <p:ph type="sldNum" sz="quarter" idx="12"/>
          </p:nvPr>
        </p:nvSpPr>
        <p:spPr>
          <a:xfrm>
            <a:off x="0" y="6492875"/>
            <a:ext cx="2133600" cy="365125"/>
          </a:xfrm>
        </p:spPr>
        <p:txBody>
          <a:bodyPr/>
          <a:lstStyle/>
          <a:p>
            <a:r>
              <a:rPr lang="en-US" dirty="0" smtClean="0"/>
              <a:t>7/19</a:t>
            </a:r>
            <a:endParaRPr lang="en-US" dirty="0"/>
          </a:p>
        </p:txBody>
      </p:sp>
      <p:sp>
        <p:nvSpPr>
          <p:cNvPr id="5" name="Rounded Rectangle 4"/>
          <p:cNvSpPr/>
          <p:nvPr/>
        </p:nvSpPr>
        <p:spPr>
          <a:xfrm>
            <a:off x="1619672" y="1484784"/>
            <a:ext cx="5616624" cy="44644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lgn="just" rtl="1">
              <a:buClr>
                <a:schemeClr val="bg1"/>
              </a:buClr>
              <a:buFont typeface="Wingdings" pitchFamily="2" charset="2"/>
              <a:buChar char="ü"/>
            </a:pPr>
            <a:r>
              <a:rPr lang="fa-IR" sz="2800" b="1" dirty="0">
                <a:cs typeface="B Kamran" pitchFamily="2" charset="-78"/>
              </a:rPr>
              <a:t>در لینگو هر عبارت با یک </a:t>
            </a:r>
            <a:r>
              <a:rPr lang="en-US" sz="2800" b="1" dirty="0">
                <a:latin typeface="Times New Roman" pitchFamily="18" charset="0"/>
                <a:cs typeface="B Kamran" pitchFamily="2" charset="-78"/>
              </a:rPr>
              <a:t>“ ; ”</a:t>
            </a:r>
            <a:r>
              <a:rPr lang="fa-IR" sz="2800" b="1" dirty="0">
                <a:cs typeface="B Kamran" pitchFamily="2" charset="-78"/>
              </a:rPr>
              <a:t> پایان می یابد؛</a:t>
            </a:r>
          </a:p>
          <a:p>
            <a:pPr marL="457200" indent="-457200" algn="just" rtl="1">
              <a:buClr>
                <a:schemeClr val="bg1"/>
              </a:buClr>
              <a:buFont typeface="Wingdings" pitchFamily="2" charset="2"/>
              <a:buChar char="ü"/>
            </a:pPr>
            <a:r>
              <a:rPr lang="fa-IR" sz="2800" b="1" dirty="0">
                <a:cs typeface="B Kamran" pitchFamily="2" charset="-78"/>
              </a:rPr>
              <a:t> هرگاه بخواهیم یک عبارت توضیحی به متن  برنامه بیافزاییم کافیست در ابتدای عبارت از علامت تعجب ( ! ) استفاده کنیم. این توضیحات نیز به </a:t>
            </a:r>
            <a:r>
              <a:rPr lang="en-US" sz="2800" b="1" dirty="0">
                <a:latin typeface="Times New Roman" pitchFamily="18" charset="0"/>
                <a:cs typeface="B Kamran" pitchFamily="2" charset="-78"/>
              </a:rPr>
              <a:t>“ ; ”</a:t>
            </a:r>
            <a:r>
              <a:rPr lang="fa-IR" sz="2800" b="1" dirty="0">
                <a:cs typeface="B Kamran" pitchFamily="2" charset="-78"/>
              </a:rPr>
              <a:t> ختم می شوند؛</a:t>
            </a:r>
          </a:p>
          <a:p>
            <a:pPr marL="457200" indent="-457200" algn="just" rtl="1">
              <a:buClr>
                <a:schemeClr val="bg1"/>
              </a:buClr>
              <a:buFont typeface="Wingdings" pitchFamily="2" charset="2"/>
              <a:buChar char="ü"/>
            </a:pPr>
            <a:r>
              <a:rPr lang="fa-IR" sz="2800" b="1" dirty="0">
                <a:cs typeface="B Kamran" pitchFamily="2" charset="-78"/>
              </a:rPr>
              <a:t> کلیه عبارات متنی که مابین ( ! ) و </a:t>
            </a:r>
            <a:r>
              <a:rPr lang="en-US" sz="2800" b="1" dirty="0">
                <a:latin typeface="Times New Roman" pitchFamily="18" charset="0"/>
                <a:cs typeface="B Kamran" pitchFamily="2" charset="-78"/>
              </a:rPr>
              <a:t>“ ; ”</a:t>
            </a:r>
            <a:r>
              <a:rPr lang="fa-IR" sz="2800" b="1" dirty="0">
                <a:cs typeface="B Kamran" pitchFamily="2" charset="-78"/>
              </a:rPr>
              <a:t> نوشته می شوند از سوی لینگو نادیده گرفته می شوند؛</a:t>
            </a:r>
          </a:p>
          <a:p>
            <a:pPr marL="457200" indent="-457200" algn="just" rtl="1">
              <a:buClr>
                <a:schemeClr val="bg1"/>
              </a:buClr>
              <a:buFont typeface="Wingdings" pitchFamily="2" charset="2"/>
              <a:buChar char="ü"/>
            </a:pPr>
            <a:r>
              <a:rPr lang="fa-IR" sz="2800" b="1" dirty="0">
                <a:cs typeface="B Kamran" pitchFamily="2" charset="-78"/>
              </a:rPr>
              <a:t> لینگو به بزرگ یا کوچک بودن حروف حساس نیست؛</a:t>
            </a:r>
          </a:p>
        </p:txBody>
      </p:sp>
    </p:spTree>
    <p:extLst>
      <p:ext uri="{BB962C8B-B14F-4D97-AF65-F5344CB8AC3E}">
        <p14:creationId xmlns:p14="http://schemas.microsoft.com/office/powerpoint/2010/main" val="5795049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par>
                          <p:cTn id="13" fill="hold">
                            <p:stCondLst>
                              <p:cond delay="2500"/>
                            </p:stCondLst>
                            <p:childTnLst>
                              <p:par>
                                <p:cTn id="14" presetID="49" presetClass="entr" presetSubtype="0" decel="10000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8"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p:cTn id="2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6" dur="5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35" dur="500"/>
                                        <p:tgtEl>
                                          <p:spTgt spid="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 calcmode="lin" valueType="num">
                                      <p:cBhvr>
                                        <p:cTn id="4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2" dur="5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4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8764" y="685800"/>
            <a:ext cx="6048672" cy="1371600"/>
          </a:xfrm>
        </p:spPr>
        <p:txBody>
          <a:bodyPr>
            <a:noAutofit/>
          </a:bodyPr>
          <a:lstStyle/>
          <a:p>
            <a:pPr algn="just" rtl="1">
              <a:lnSpc>
                <a:spcPct val="90000"/>
              </a:lnSpc>
            </a:pPr>
            <a:r>
              <a:rPr lang="fa-IR" sz="3200" dirty="0" smtClean="0">
                <a:solidFill>
                  <a:schemeClr val="tx1"/>
                </a:solidFill>
                <a:latin typeface="Times New Roman" pitchFamily="18" charset="0"/>
                <a:cs typeface="B Nazanin" pitchFamily="2" charset="-78"/>
              </a:rPr>
              <a:t>یک </a:t>
            </a:r>
            <a:r>
              <a:rPr lang="fa-IR" sz="3200" dirty="0">
                <a:solidFill>
                  <a:schemeClr val="tx1"/>
                </a:solidFill>
                <a:latin typeface="Times New Roman" pitchFamily="18" charset="0"/>
                <a:cs typeface="B Nazanin" pitchFamily="2" charset="-78"/>
              </a:rPr>
              <a:t>برنامه در لینگو با کلمه </a:t>
            </a:r>
            <a:r>
              <a:rPr lang="en-US" sz="3200" dirty="0">
                <a:solidFill>
                  <a:schemeClr val="tx1"/>
                </a:solidFill>
                <a:latin typeface="Times New Roman" pitchFamily="18" charset="0"/>
                <a:cs typeface="B Nazanin" pitchFamily="2" charset="-78"/>
              </a:rPr>
              <a:t>“Model”</a:t>
            </a:r>
            <a:r>
              <a:rPr lang="fa-IR" sz="3200" dirty="0">
                <a:solidFill>
                  <a:schemeClr val="tx1"/>
                </a:solidFill>
                <a:latin typeface="Times New Roman" pitchFamily="18" charset="0"/>
                <a:cs typeface="B Nazanin" pitchFamily="2" charset="-78"/>
              </a:rPr>
              <a:t> آغاز و به کلمه </a:t>
            </a:r>
            <a:r>
              <a:rPr lang="en-US" sz="3200" dirty="0">
                <a:solidFill>
                  <a:schemeClr val="tx1"/>
                </a:solidFill>
                <a:latin typeface="Times New Roman" pitchFamily="18" charset="0"/>
                <a:cs typeface="B Nazanin" pitchFamily="2" charset="-78"/>
              </a:rPr>
              <a:t>“End”</a:t>
            </a:r>
            <a:r>
              <a:rPr lang="fa-IR" sz="3200" dirty="0">
                <a:solidFill>
                  <a:schemeClr val="tx1"/>
                </a:solidFill>
                <a:latin typeface="Times New Roman" pitchFamily="18" charset="0"/>
                <a:cs typeface="B Nazanin" pitchFamily="2" charset="-78"/>
              </a:rPr>
              <a:t> ختم می شود و معمولا از چهار بخش زیر تشکیل می شود :</a:t>
            </a:r>
            <a:endParaRPr lang="fa-IR" sz="3200" dirty="0">
              <a:solidFill>
                <a:schemeClr val="tx1"/>
              </a:solidFill>
              <a:latin typeface="Times New Roman" pitchFamily="18" charset="0"/>
              <a:cs typeface="B Nazanin" pitchFamily="2" charset="-78"/>
            </a:endParaRPr>
          </a:p>
        </p:txBody>
      </p:sp>
      <p:sp>
        <p:nvSpPr>
          <p:cNvPr id="3" name="Content Placeholder 2"/>
          <p:cNvSpPr>
            <a:spLocks noGrp="1"/>
          </p:cNvSpPr>
          <p:nvPr>
            <p:ph idx="1"/>
          </p:nvPr>
        </p:nvSpPr>
        <p:spPr>
          <a:xfrm>
            <a:off x="-228600" y="2819400"/>
            <a:ext cx="7391400" cy="2849563"/>
          </a:xfrm>
        </p:spPr>
        <p:txBody>
          <a:bodyPr>
            <a:normAutofit fontScale="92500" lnSpcReduction="10000"/>
          </a:bodyPr>
          <a:lstStyle/>
          <a:p>
            <a:pPr lvl="1" algn="just" rtl="1">
              <a:lnSpc>
                <a:spcPct val="90000"/>
              </a:lnSpc>
              <a:buClr>
                <a:schemeClr val="bg1"/>
              </a:buClr>
              <a:buNone/>
            </a:pPr>
            <a:endParaRPr lang="fa-IR" sz="3600" b="1" dirty="0">
              <a:solidFill>
                <a:schemeClr val="bg1"/>
              </a:solidFill>
              <a:latin typeface="Times New Roman" pitchFamily="18" charset="0"/>
              <a:cs typeface="B Siavash" pitchFamily="2" charset="-78"/>
            </a:endParaRPr>
          </a:p>
          <a:p>
            <a:pPr algn="just" rtl="1">
              <a:lnSpc>
                <a:spcPct val="90000"/>
              </a:lnSpc>
              <a:buFontTx/>
              <a:buNone/>
            </a:pPr>
            <a:endParaRPr lang="fa-IR" sz="2400" b="1" dirty="0">
              <a:latin typeface="Times New Roman" pitchFamily="18" charset="0"/>
              <a:cs typeface="B Zar" pitchFamily="2" charset="-78"/>
            </a:endParaRPr>
          </a:p>
          <a:p>
            <a:pPr lvl="1" algn="just" rtl="1">
              <a:lnSpc>
                <a:spcPct val="90000"/>
              </a:lnSpc>
              <a:buFont typeface="Wingdings" pitchFamily="2" charset="2"/>
              <a:buChar char="ü"/>
            </a:pPr>
            <a:r>
              <a:rPr lang="fa-IR" sz="3600" b="1" dirty="0" smtClean="0">
                <a:latin typeface="Times New Roman" pitchFamily="18" charset="0"/>
                <a:cs typeface="B Siavash" pitchFamily="2" charset="-78"/>
              </a:rPr>
              <a:t>بخش </a:t>
            </a:r>
            <a:r>
              <a:rPr lang="fa-IR" sz="3600" b="1" dirty="0">
                <a:latin typeface="Times New Roman" pitchFamily="18" charset="0"/>
                <a:cs typeface="B Siavash" pitchFamily="2" charset="-78"/>
              </a:rPr>
              <a:t>مجموعه ها؛</a:t>
            </a:r>
          </a:p>
          <a:p>
            <a:pPr lvl="1" algn="just" rtl="1">
              <a:lnSpc>
                <a:spcPct val="90000"/>
              </a:lnSpc>
              <a:buFont typeface="Wingdings" pitchFamily="2" charset="2"/>
              <a:buChar char="ü"/>
            </a:pPr>
            <a:r>
              <a:rPr lang="fa-IR" sz="3600" b="1" dirty="0" smtClean="0">
                <a:latin typeface="Times New Roman" pitchFamily="18" charset="0"/>
                <a:cs typeface="B Siavash" pitchFamily="2" charset="-78"/>
              </a:rPr>
              <a:t>بخش </a:t>
            </a:r>
            <a:r>
              <a:rPr lang="fa-IR" sz="3600" b="1" dirty="0">
                <a:latin typeface="Times New Roman" pitchFamily="18" charset="0"/>
                <a:cs typeface="B Siavash" pitchFamily="2" charset="-78"/>
              </a:rPr>
              <a:t>داده ها</a:t>
            </a:r>
            <a:r>
              <a:rPr lang="fa-IR" sz="3600" b="1" dirty="0" smtClean="0">
                <a:latin typeface="Times New Roman" pitchFamily="18" charset="0"/>
                <a:cs typeface="B Siavash" pitchFamily="2" charset="-78"/>
              </a:rPr>
              <a:t>؛</a:t>
            </a:r>
            <a:endParaRPr lang="en-US" sz="3600" b="1" dirty="0" smtClean="0">
              <a:latin typeface="Times New Roman" pitchFamily="18" charset="0"/>
              <a:cs typeface="B Siavash" pitchFamily="2" charset="-78"/>
            </a:endParaRPr>
          </a:p>
          <a:p>
            <a:pPr lvl="1" algn="just" rtl="1">
              <a:lnSpc>
                <a:spcPct val="90000"/>
              </a:lnSpc>
              <a:buFont typeface="Wingdings" pitchFamily="2" charset="2"/>
              <a:buChar char="ü"/>
            </a:pPr>
            <a:r>
              <a:rPr lang="fa-IR" sz="3600" b="1" dirty="0" smtClean="0">
                <a:latin typeface="Times New Roman" pitchFamily="18" charset="0"/>
                <a:cs typeface="B Siavash" pitchFamily="2" charset="-78"/>
              </a:rPr>
              <a:t> </a:t>
            </a:r>
            <a:r>
              <a:rPr lang="fa-IR" sz="3600" b="1" dirty="0">
                <a:latin typeface="Times New Roman" pitchFamily="18" charset="0"/>
                <a:cs typeface="B Siavash" pitchFamily="2" charset="-78"/>
              </a:rPr>
              <a:t>تابع هدف؛</a:t>
            </a:r>
          </a:p>
          <a:p>
            <a:pPr lvl="1" algn="just" rtl="1">
              <a:lnSpc>
                <a:spcPct val="90000"/>
              </a:lnSpc>
              <a:buFont typeface="Wingdings" pitchFamily="2" charset="2"/>
              <a:buChar char="ü"/>
            </a:pPr>
            <a:r>
              <a:rPr lang="fa-IR" sz="3600" b="1" dirty="0">
                <a:latin typeface="Times New Roman" pitchFamily="18" charset="0"/>
                <a:cs typeface="B Siavash" pitchFamily="2" charset="-78"/>
              </a:rPr>
              <a:t> بخش محدودیت ها؛</a:t>
            </a:r>
          </a:p>
          <a:p>
            <a:pPr>
              <a:buClr>
                <a:schemeClr val="bg1"/>
              </a:buClr>
            </a:pPr>
            <a:endParaRPr lang="en-US" dirty="0">
              <a:solidFill>
                <a:schemeClr val="bg1"/>
              </a:solidFill>
            </a:endParaRPr>
          </a:p>
        </p:txBody>
      </p:sp>
      <p:sp>
        <p:nvSpPr>
          <p:cNvPr id="4" name="Slide Number Placeholder 3"/>
          <p:cNvSpPr>
            <a:spLocks noGrp="1"/>
          </p:cNvSpPr>
          <p:nvPr>
            <p:ph type="sldNum" sz="quarter" idx="12"/>
          </p:nvPr>
        </p:nvSpPr>
        <p:spPr>
          <a:xfrm>
            <a:off x="6629400" y="6324600"/>
            <a:ext cx="762000" cy="365125"/>
          </a:xfrm>
        </p:spPr>
        <p:txBody>
          <a:bodyPr/>
          <a:lstStyle/>
          <a:p>
            <a:r>
              <a:rPr lang="en-US" dirty="0" smtClean="0"/>
              <a:t>8/19</a:t>
            </a:r>
            <a:endParaRPr lang="en-US" dirty="0"/>
          </a:p>
        </p:txBody>
      </p:sp>
      <p:sp>
        <p:nvSpPr>
          <p:cNvPr id="5" name="Rectangle 4"/>
          <p:cNvSpPr/>
          <p:nvPr/>
        </p:nvSpPr>
        <p:spPr>
          <a:xfrm>
            <a:off x="2362200" y="2667000"/>
            <a:ext cx="6781800" cy="878702"/>
          </a:xfrm>
          <a:prstGeom prst="rect">
            <a:avLst/>
          </a:prstGeom>
        </p:spPr>
        <p:txBody>
          <a:bodyPr wrap="square">
            <a:spAutoFit/>
          </a:bodyPr>
          <a:lstStyle/>
          <a:p>
            <a:pPr lvl="1" algn="just" rtl="1">
              <a:lnSpc>
                <a:spcPct val="90000"/>
              </a:lnSpc>
              <a:buClr>
                <a:srgbClr val="FFFF00"/>
              </a:buClr>
              <a:buFont typeface="Wingdings" pitchFamily="2" charset="2"/>
              <a:buNone/>
            </a:pPr>
            <a:r>
              <a:rPr lang="fa-IR" sz="2800" b="1" dirty="0">
                <a:cs typeface="B Vahid" pitchFamily="2" charset="-78"/>
              </a:rPr>
              <a:t>همچنین می توان در یک برنامه، تابع هدف را بعد از نوشتن محدودیت ها آورد.</a:t>
            </a:r>
            <a:endParaRPr lang="en-US" sz="2800" b="1" dirty="0">
              <a:cs typeface="B Vahid" pitchFamily="2" charset="-78"/>
            </a:endParaRPr>
          </a:p>
        </p:txBody>
      </p:sp>
    </p:spTree>
    <p:extLst>
      <p:ext uri="{BB962C8B-B14F-4D97-AF65-F5344CB8AC3E}">
        <p14:creationId xmlns:p14="http://schemas.microsoft.com/office/powerpoint/2010/main" val="1702549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iterate type="lt">
                                    <p:tmPct val="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par>
                                <p:cTn id="28" presetID="26" presetClass="entr" presetSubtype="0" fill="hold" grpId="0" nodeType="withEffect">
                                  <p:stCondLst>
                                    <p:cond delay="0"/>
                                  </p:stCondLst>
                                  <p:iterate type="lt">
                                    <p:tmPct val="0"/>
                                  </p:iterate>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iterate type="lt">
                                    <p:tmPct val="0"/>
                                  </p:iterate>
                                  <p:childTnLst>
                                    <p:set>
                                      <p:cBhvr>
                                        <p:cTn id="47" dur="1" fill="hold">
                                          <p:stCondLst>
                                            <p:cond delay="0"/>
                                          </p:stCondLst>
                                        </p:cTn>
                                        <p:tgtEl>
                                          <p:spTgt spid="3">
                                            <p:txEl>
                                              <p:pRg st="4" end="4"/>
                                            </p:txEl>
                                          </p:spTgt>
                                        </p:tgtEl>
                                        <p:attrNameLst>
                                          <p:attrName>style.visibility</p:attrName>
                                        </p:attrNameLst>
                                      </p:cBhvr>
                                      <p:to>
                                        <p:strVal val="visible"/>
                                      </p:to>
                                    </p:set>
                                    <p:animEffect transition="in" filter="wipe(down)">
                                      <p:cBhvr>
                                        <p:cTn id="48" dur="580">
                                          <p:stCondLst>
                                            <p:cond delay="0"/>
                                          </p:stCondLst>
                                        </p:cTn>
                                        <p:tgtEl>
                                          <p:spTgt spid="3">
                                            <p:txEl>
                                              <p:pRg st="4" end="4"/>
                                            </p:txEl>
                                          </p:spTgt>
                                        </p:tgtEl>
                                      </p:cBhvr>
                                    </p:animEffect>
                                    <p:anim calcmode="lin" valueType="num">
                                      <p:cBhvr>
                                        <p:cTn id="49"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4" end="4"/>
                                            </p:txEl>
                                          </p:spTgt>
                                        </p:tgtEl>
                                      </p:cBhvr>
                                      <p:to x="100000" y="60000"/>
                                    </p:animScale>
                                    <p:animScale>
                                      <p:cBhvr>
                                        <p:cTn id="55" dur="166" decel="50000">
                                          <p:stCondLst>
                                            <p:cond delay="676"/>
                                          </p:stCondLst>
                                        </p:cTn>
                                        <p:tgtEl>
                                          <p:spTgt spid="3">
                                            <p:txEl>
                                              <p:pRg st="4" end="4"/>
                                            </p:txEl>
                                          </p:spTgt>
                                        </p:tgtEl>
                                      </p:cBhvr>
                                      <p:to x="100000" y="100000"/>
                                    </p:animScale>
                                    <p:animScale>
                                      <p:cBhvr>
                                        <p:cTn id="56" dur="26">
                                          <p:stCondLst>
                                            <p:cond delay="1312"/>
                                          </p:stCondLst>
                                        </p:cTn>
                                        <p:tgtEl>
                                          <p:spTgt spid="3">
                                            <p:txEl>
                                              <p:pRg st="4" end="4"/>
                                            </p:txEl>
                                          </p:spTgt>
                                        </p:tgtEl>
                                      </p:cBhvr>
                                      <p:to x="100000" y="80000"/>
                                    </p:animScale>
                                    <p:animScale>
                                      <p:cBhvr>
                                        <p:cTn id="57" dur="166" decel="50000">
                                          <p:stCondLst>
                                            <p:cond delay="1338"/>
                                          </p:stCondLst>
                                        </p:cTn>
                                        <p:tgtEl>
                                          <p:spTgt spid="3">
                                            <p:txEl>
                                              <p:pRg st="4" end="4"/>
                                            </p:txEl>
                                          </p:spTgt>
                                        </p:tgtEl>
                                      </p:cBhvr>
                                      <p:to x="100000" y="100000"/>
                                    </p:animScale>
                                    <p:animScale>
                                      <p:cBhvr>
                                        <p:cTn id="58" dur="26">
                                          <p:stCondLst>
                                            <p:cond delay="1642"/>
                                          </p:stCondLst>
                                        </p:cTn>
                                        <p:tgtEl>
                                          <p:spTgt spid="3">
                                            <p:txEl>
                                              <p:pRg st="4" end="4"/>
                                            </p:txEl>
                                          </p:spTgt>
                                        </p:tgtEl>
                                      </p:cBhvr>
                                      <p:to x="100000" y="90000"/>
                                    </p:animScale>
                                    <p:animScale>
                                      <p:cBhvr>
                                        <p:cTn id="59" dur="166" decel="50000">
                                          <p:stCondLst>
                                            <p:cond delay="1668"/>
                                          </p:stCondLst>
                                        </p:cTn>
                                        <p:tgtEl>
                                          <p:spTgt spid="3">
                                            <p:txEl>
                                              <p:pRg st="4" end="4"/>
                                            </p:txEl>
                                          </p:spTgt>
                                        </p:tgtEl>
                                      </p:cBhvr>
                                      <p:to x="100000" y="100000"/>
                                    </p:animScale>
                                    <p:animScale>
                                      <p:cBhvr>
                                        <p:cTn id="60" dur="26">
                                          <p:stCondLst>
                                            <p:cond delay="1808"/>
                                          </p:stCondLst>
                                        </p:cTn>
                                        <p:tgtEl>
                                          <p:spTgt spid="3">
                                            <p:txEl>
                                              <p:pRg st="4" end="4"/>
                                            </p:txEl>
                                          </p:spTgt>
                                        </p:tgtEl>
                                      </p:cBhvr>
                                      <p:to x="100000" y="95000"/>
                                    </p:animScale>
                                    <p:animScale>
                                      <p:cBhvr>
                                        <p:cTn id="61" dur="166" decel="50000">
                                          <p:stCondLst>
                                            <p:cond delay="1834"/>
                                          </p:stCondLst>
                                        </p:cTn>
                                        <p:tgtEl>
                                          <p:spTgt spid="3">
                                            <p:txEl>
                                              <p:pRg st="4" end="4"/>
                                            </p:txEl>
                                          </p:spTgt>
                                        </p:tgtEl>
                                      </p:cBhvr>
                                      <p:to x="100000" y="100000"/>
                                    </p:animScale>
                                  </p:childTnLst>
                                </p:cTn>
                              </p:par>
                              <p:par>
                                <p:cTn id="62" presetID="26" presetClass="entr" presetSubtype="0" fill="hold" grpId="0" nodeType="withEffect">
                                  <p:stCondLst>
                                    <p:cond delay="0"/>
                                  </p:stCondLst>
                                  <p:iterate type="lt">
                                    <p:tmPct val="0"/>
                                  </p:iterate>
                                  <p:childTnLst>
                                    <p:set>
                                      <p:cBhvr>
                                        <p:cTn id="63" dur="1" fill="hold">
                                          <p:stCondLst>
                                            <p:cond delay="0"/>
                                          </p:stCondLst>
                                        </p:cTn>
                                        <p:tgtEl>
                                          <p:spTgt spid="3">
                                            <p:txEl>
                                              <p:pRg st="5" end="5"/>
                                            </p:txEl>
                                          </p:spTgt>
                                        </p:tgtEl>
                                        <p:attrNameLst>
                                          <p:attrName>style.visibility</p:attrName>
                                        </p:attrNameLst>
                                      </p:cBhvr>
                                      <p:to>
                                        <p:strVal val="visible"/>
                                      </p:to>
                                    </p:set>
                                    <p:animEffect transition="in" filter="wipe(down)">
                                      <p:cBhvr>
                                        <p:cTn id="64" dur="580">
                                          <p:stCondLst>
                                            <p:cond delay="0"/>
                                          </p:stCondLst>
                                        </p:cTn>
                                        <p:tgtEl>
                                          <p:spTgt spid="3">
                                            <p:txEl>
                                              <p:pRg st="5" end="5"/>
                                            </p:txEl>
                                          </p:spTgt>
                                        </p:tgtEl>
                                      </p:cBhvr>
                                    </p:animEffect>
                                    <p:anim calcmode="lin" valueType="num">
                                      <p:cBhvr>
                                        <p:cTn id="65"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txEl>
                                              <p:pRg st="5" end="5"/>
                                            </p:txEl>
                                          </p:spTgt>
                                        </p:tgtEl>
                                      </p:cBhvr>
                                      <p:to x="100000" y="60000"/>
                                    </p:animScale>
                                    <p:animScale>
                                      <p:cBhvr>
                                        <p:cTn id="71" dur="166" decel="50000">
                                          <p:stCondLst>
                                            <p:cond delay="676"/>
                                          </p:stCondLst>
                                        </p:cTn>
                                        <p:tgtEl>
                                          <p:spTgt spid="3">
                                            <p:txEl>
                                              <p:pRg st="5" end="5"/>
                                            </p:txEl>
                                          </p:spTgt>
                                        </p:tgtEl>
                                      </p:cBhvr>
                                      <p:to x="100000" y="100000"/>
                                    </p:animScale>
                                    <p:animScale>
                                      <p:cBhvr>
                                        <p:cTn id="72" dur="26">
                                          <p:stCondLst>
                                            <p:cond delay="1312"/>
                                          </p:stCondLst>
                                        </p:cTn>
                                        <p:tgtEl>
                                          <p:spTgt spid="3">
                                            <p:txEl>
                                              <p:pRg st="5" end="5"/>
                                            </p:txEl>
                                          </p:spTgt>
                                        </p:tgtEl>
                                      </p:cBhvr>
                                      <p:to x="100000" y="80000"/>
                                    </p:animScale>
                                    <p:animScale>
                                      <p:cBhvr>
                                        <p:cTn id="73" dur="166" decel="50000">
                                          <p:stCondLst>
                                            <p:cond delay="1338"/>
                                          </p:stCondLst>
                                        </p:cTn>
                                        <p:tgtEl>
                                          <p:spTgt spid="3">
                                            <p:txEl>
                                              <p:pRg st="5" end="5"/>
                                            </p:txEl>
                                          </p:spTgt>
                                        </p:tgtEl>
                                      </p:cBhvr>
                                      <p:to x="100000" y="100000"/>
                                    </p:animScale>
                                    <p:animScale>
                                      <p:cBhvr>
                                        <p:cTn id="74" dur="26">
                                          <p:stCondLst>
                                            <p:cond delay="1642"/>
                                          </p:stCondLst>
                                        </p:cTn>
                                        <p:tgtEl>
                                          <p:spTgt spid="3">
                                            <p:txEl>
                                              <p:pRg st="5" end="5"/>
                                            </p:txEl>
                                          </p:spTgt>
                                        </p:tgtEl>
                                      </p:cBhvr>
                                      <p:to x="100000" y="90000"/>
                                    </p:animScale>
                                    <p:animScale>
                                      <p:cBhvr>
                                        <p:cTn id="75" dur="166" decel="50000">
                                          <p:stCondLst>
                                            <p:cond delay="1668"/>
                                          </p:stCondLst>
                                        </p:cTn>
                                        <p:tgtEl>
                                          <p:spTgt spid="3">
                                            <p:txEl>
                                              <p:pRg st="5" end="5"/>
                                            </p:txEl>
                                          </p:spTgt>
                                        </p:tgtEl>
                                      </p:cBhvr>
                                      <p:to x="100000" y="100000"/>
                                    </p:animScale>
                                    <p:animScale>
                                      <p:cBhvr>
                                        <p:cTn id="76" dur="26">
                                          <p:stCondLst>
                                            <p:cond delay="1808"/>
                                          </p:stCondLst>
                                        </p:cTn>
                                        <p:tgtEl>
                                          <p:spTgt spid="3">
                                            <p:txEl>
                                              <p:pRg st="5" end="5"/>
                                            </p:txEl>
                                          </p:spTgt>
                                        </p:tgtEl>
                                      </p:cBhvr>
                                      <p:to x="100000" y="95000"/>
                                    </p:animScale>
                                    <p:animScale>
                                      <p:cBhvr>
                                        <p:cTn id="77" dur="166" decel="50000">
                                          <p:stCondLst>
                                            <p:cond delay="1834"/>
                                          </p:stCondLst>
                                        </p:cTn>
                                        <p:tgtEl>
                                          <p:spTgt spid="3">
                                            <p:txEl>
                                              <p:pRg st="5" end="5"/>
                                            </p:tx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56" presetClass="exit" presetSubtype="0" fill="hold" grpId="1" nodeType="clickEffect">
                                  <p:stCondLst>
                                    <p:cond delay="0"/>
                                  </p:stCondLst>
                                  <p:iterate type="lt">
                                    <p:tmPct val="10000"/>
                                  </p:iterate>
                                  <p:childTnLst>
                                    <p:anim from="(ppt_w)" to="(-ppt_w*2)" calcmode="lin" valueType="num">
                                      <p:cBhvr rctx="PPT">
                                        <p:cTn id="81" dur="500" autoRev="1">
                                          <p:stCondLst>
                                            <p:cond delay="0"/>
                                          </p:stCondLst>
                                        </p:cTn>
                                        <p:tgtEl>
                                          <p:spTgt spid="3">
                                            <p:txEl>
                                              <p:pRg st="2" end="2"/>
                                            </p:txEl>
                                          </p:spTgt>
                                        </p:tgtEl>
                                        <p:attrNameLst>
                                          <p:attrName>ppt_w</p:attrName>
                                        </p:attrNameLst>
                                      </p:cBhvr>
                                    </p:anim>
                                    <p:anim by="(ppt_w*0.50)" calcmode="lin" valueType="num">
                                      <p:cBhvr>
                                        <p:cTn id="82" dur="500" decel="50000" autoRev="1">
                                          <p:stCondLst>
                                            <p:cond delay="0"/>
                                          </p:stCondLst>
                                        </p:cTn>
                                        <p:tgtEl>
                                          <p:spTgt spid="3">
                                            <p:txEl>
                                              <p:pRg st="2" end="2"/>
                                            </p:txEl>
                                          </p:spTgt>
                                        </p:tgtEl>
                                        <p:attrNameLst>
                                          <p:attrName>ppt_x</p:attrName>
                                        </p:attrNameLst>
                                      </p:cBhvr>
                                    </p:anim>
                                    <p:anim from="(ppt_y)" to="(1+ppt_h/2)" calcmode="lin" valueType="num">
                                      <p:cBhvr>
                                        <p:cTn id="83" dur="1000">
                                          <p:stCondLst>
                                            <p:cond delay="0"/>
                                          </p:stCondLst>
                                        </p:cTn>
                                        <p:tgtEl>
                                          <p:spTgt spid="3">
                                            <p:txEl>
                                              <p:pRg st="2" end="2"/>
                                            </p:txEl>
                                          </p:spTgt>
                                        </p:tgtEl>
                                        <p:attrNameLst>
                                          <p:attrName>ppt_y</p:attrName>
                                        </p:attrNameLst>
                                      </p:cBhvr>
                                    </p:anim>
                                    <p:animRot by="21600000">
                                      <p:cBhvr>
                                        <p:cTn id="84" dur="1000">
                                          <p:stCondLst>
                                            <p:cond delay="0"/>
                                          </p:stCondLst>
                                        </p:cTn>
                                        <p:tgtEl>
                                          <p:spTgt spid="3">
                                            <p:txEl>
                                              <p:pRg st="2" end="2"/>
                                            </p:txEl>
                                          </p:spTgt>
                                        </p:tgtEl>
                                        <p:attrNameLst>
                                          <p:attrName>r</p:attrName>
                                        </p:attrNameLst>
                                      </p:cBhvr>
                                    </p:animRot>
                                    <p:set>
                                      <p:cBhvr>
                                        <p:cTn id="85" dur="1" fill="hold">
                                          <p:stCondLst>
                                            <p:cond delay="999"/>
                                          </p:stCondLst>
                                        </p:cTn>
                                        <p:tgtEl>
                                          <p:spTgt spid="3">
                                            <p:txEl>
                                              <p:pRg st="2" end="2"/>
                                            </p:txEl>
                                          </p:spTgt>
                                        </p:tgtEl>
                                        <p:attrNameLst>
                                          <p:attrName>style.visibility</p:attrName>
                                        </p:attrNameLst>
                                      </p:cBhvr>
                                      <p:to>
                                        <p:strVal val="hidden"/>
                                      </p:to>
                                    </p:set>
                                  </p:childTnLst>
                                </p:cTn>
                              </p:par>
                              <p:par>
                                <p:cTn id="86" presetID="56" presetClass="exit" presetSubtype="0" fill="hold" grpId="1" nodeType="withEffect">
                                  <p:stCondLst>
                                    <p:cond delay="0"/>
                                  </p:stCondLst>
                                  <p:iterate type="lt">
                                    <p:tmPct val="10000"/>
                                  </p:iterate>
                                  <p:childTnLst>
                                    <p:anim from="(ppt_w)" to="(-ppt_w*2)" calcmode="lin" valueType="num">
                                      <p:cBhvr rctx="PPT">
                                        <p:cTn id="87" dur="500" autoRev="1">
                                          <p:stCondLst>
                                            <p:cond delay="0"/>
                                          </p:stCondLst>
                                        </p:cTn>
                                        <p:tgtEl>
                                          <p:spTgt spid="3">
                                            <p:txEl>
                                              <p:pRg st="3" end="3"/>
                                            </p:txEl>
                                          </p:spTgt>
                                        </p:tgtEl>
                                        <p:attrNameLst>
                                          <p:attrName>ppt_w</p:attrName>
                                        </p:attrNameLst>
                                      </p:cBhvr>
                                    </p:anim>
                                    <p:anim by="(ppt_w*0.50)" calcmode="lin" valueType="num">
                                      <p:cBhvr>
                                        <p:cTn id="88" dur="500" decel="50000" autoRev="1">
                                          <p:stCondLst>
                                            <p:cond delay="0"/>
                                          </p:stCondLst>
                                        </p:cTn>
                                        <p:tgtEl>
                                          <p:spTgt spid="3">
                                            <p:txEl>
                                              <p:pRg st="3" end="3"/>
                                            </p:txEl>
                                          </p:spTgt>
                                        </p:tgtEl>
                                        <p:attrNameLst>
                                          <p:attrName>ppt_x</p:attrName>
                                        </p:attrNameLst>
                                      </p:cBhvr>
                                    </p:anim>
                                    <p:anim from="(ppt_y)" to="(1+ppt_h/2)" calcmode="lin" valueType="num">
                                      <p:cBhvr>
                                        <p:cTn id="89" dur="1000">
                                          <p:stCondLst>
                                            <p:cond delay="0"/>
                                          </p:stCondLst>
                                        </p:cTn>
                                        <p:tgtEl>
                                          <p:spTgt spid="3">
                                            <p:txEl>
                                              <p:pRg st="3" end="3"/>
                                            </p:txEl>
                                          </p:spTgt>
                                        </p:tgtEl>
                                        <p:attrNameLst>
                                          <p:attrName>ppt_y</p:attrName>
                                        </p:attrNameLst>
                                      </p:cBhvr>
                                    </p:anim>
                                    <p:animRot by="21600000">
                                      <p:cBhvr>
                                        <p:cTn id="90" dur="1000">
                                          <p:stCondLst>
                                            <p:cond delay="0"/>
                                          </p:stCondLst>
                                        </p:cTn>
                                        <p:tgtEl>
                                          <p:spTgt spid="3">
                                            <p:txEl>
                                              <p:pRg st="3" end="3"/>
                                            </p:txEl>
                                          </p:spTgt>
                                        </p:tgtEl>
                                        <p:attrNameLst>
                                          <p:attrName>r</p:attrName>
                                        </p:attrNameLst>
                                      </p:cBhvr>
                                    </p:animRot>
                                    <p:set>
                                      <p:cBhvr>
                                        <p:cTn id="91"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6" presetClass="exit" presetSubtype="0" fill="hold" grpId="1" nodeType="clickEffect">
                                  <p:stCondLst>
                                    <p:cond delay="0"/>
                                  </p:stCondLst>
                                  <p:iterate type="lt">
                                    <p:tmPct val="10000"/>
                                  </p:iterate>
                                  <p:childTnLst>
                                    <p:anim from="(ppt_w)" to="(-ppt_w*2)" calcmode="lin" valueType="num">
                                      <p:cBhvr rctx="PPT">
                                        <p:cTn id="95" dur="500" autoRev="1">
                                          <p:stCondLst>
                                            <p:cond delay="0"/>
                                          </p:stCondLst>
                                        </p:cTn>
                                        <p:tgtEl>
                                          <p:spTgt spid="3">
                                            <p:txEl>
                                              <p:pRg st="4" end="4"/>
                                            </p:txEl>
                                          </p:spTgt>
                                        </p:tgtEl>
                                        <p:attrNameLst>
                                          <p:attrName>ppt_w</p:attrName>
                                        </p:attrNameLst>
                                      </p:cBhvr>
                                    </p:anim>
                                    <p:anim by="(ppt_w*0.50)" calcmode="lin" valueType="num">
                                      <p:cBhvr>
                                        <p:cTn id="96" dur="500" decel="50000" autoRev="1">
                                          <p:stCondLst>
                                            <p:cond delay="0"/>
                                          </p:stCondLst>
                                        </p:cTn>
                                        <p:tgtEl>
                                          <p:spTgt spid="3">
                                            <p:txEl>
                                              <p:pRg st="4" end="4"/>
                                            </p:txEl>
                                          </p:spTgt>
                                        </p:tgtEl>
                                        <p:attrNameLst>
                                          <p:attrName>ppt_x</p:attrName>
                                        </p:attrNameLst>
                                      </p:cBhvr>
                                    </p:anim>
                                    <p:anim from="(ppt_y)" to="(1+ppt_h/2)" calcmode="lin" valueType="num">
                                      <p:cBhvr>
                                        <p:cTn id="97" dur="1000">
                                          <p:stCondLst>
                                            <p:cond delay="0"/>
                                          </p:stCondLst>
                                        </p:cTn>
                                        <p:tgtEl>
                                          <p:spTgt spid="3">
                                            <p:txEl>
                                              <p:pRg st="4" end="4"/>
                                            </p:txEl>
                                          </p:spTgt>
                                        </p:tgtEl>
                                        <p:attrNameLst>
                                          <p:attrName>ppt_y</p:attrName>
                                        </p:attrNameLst>
                                      </p:cBhvr>
                                    </p:anim>
                                    <p:animRot by="21600000">
                                      <p:cBhvr>
                                        <p:cTn id="98" dur="1000">
                                          <p:stCondLst>
                                            <p:cond delay="0"/>
                                          </p:stCondLst>
                                        </p:cTn>
                                        <p:tgtEl>
                                          <p:spTgt spid="3">
                                            <p:txEl>
                                              <p:pRg st="4" end="4"/>
                                            </p:txEl>
                                          </p:spTgt>
                                        </p:tgtEl>
                                        <p:attrNameLst>
                                          <p:attrName>r</p:attrName>
                                        </p:attrNameLst>
                                      </p:cBhvr>
                                    </p:animRot>
                                    <p:set>
                                      <p:cBhvr>
                                        <p:cTn id="99" dur="1" fill="hold">
                                          <p:stCondLst>
                                            <p:cond delay="999"/>
                                          </p:stCondLst>
                                        </p:cTn>
                                        <p:tgtEl>
                                          <p:spTgt spid="3">
                                            <p:txEl>
                                              <p:pRg st="4" end="4"/>
                                            </p:txEl>
                                          </p:spTgt>
                                        </p:tgtEl>
                                        <p:attrNameLst>
                                          <p:attrName>style.visibility</p:attrName>
                                        </p:attrNameLst>
                                      </p:cBhvr>
                                      <p:to>
                                        <p:strVal val="hidden"/>
                                      </p:to>
                                    </p:set>
                                  </p:childTnLst>
                                </p:cTn>
                              </p:par>
                              <p:par>
                                <p:cTn id="100" presetID="56" presetClass="exit" presetSubtype="0" fill="hold" grpId="1" nodeType="withEffect">
                                  <p:stCondLst>
                                    <p:cond delay="0"/>
                                  </p:stCondLst>
                                  <p:iterate type="lt">
                                    <p:tmPct val="10000"/>
                                  </p:iterate>
                                  <p:childTnLst>
                                    <p:anim from="(ppt_w)" to="(-ppt_w*2)" calcmode="lin" valueType="num">
                                      <p:cBhvr rctx="PPT">
                                        <p:cTn id="101" dur="500" autoRev="1">
                                          <p:stCondLst>
                                            <p:cond delay="0"/>
                                          </p:stCondLst>
                                        </p:cTn>
                                        <p:tgtEl>
                                          <p:spTgt spid="3">
                                            <p:txEl>
                                              <p:pRg st="5" end="5"/>
                                            </p:txEl>
                                          </p:spTgt>
                                        </p:tgtEl>
                                        <p:attrNameLst>
                                          <p:attrName>ppt_w</p:attrName>
                                        </p:attrNameLst>
                                      </p:cBhvr>
                                    </p:anim>
                                    <p:anim by="(ppt_w*0.50)" calcmode="lin" valueType="num">
                                      <p:cBhvr>
                                        <p:cTn id="102" dur="500" decel="50000" autoRev="1">
                                          <p:stCondLst>
                                            <p:cond delay="0"/>
                                          </p:stCondLst>
                                        </p:cTn>
                                        <p:tgtEl>
                                          <p:spTgt spid="3">
                                            <p:txEl>
                                              <p:pRg st="5" end="5"/>
                                            </p:txEl>
                                          </p:spTgt>
                                        </p:tgtEl>
                                        <p:attrNameLst>
                                          <p:attrName>ppt_x</p:attrName>
                                        </p:attrNameLst>
                                      </p:cBhvr>
                                    </p:anim>
                                    <p:anim from="(ppt_y)" to="(1+ppt_h/2)" calcmode="lin" valueType="num">
                                      <p:cBhvr>
                                        <p:cTn id="103" dur="1000">
                                          <p:stCondLst>
                                            <p:cond delay="0"/>
                                          </p:stCondLst>
                                        </p:cTn>
                                        <p:tgtEl>
                                          <p:spTgt spid="3">
                                            <p:txEl>
                                              <p:pRg st="5" end="5"/>
                                            </p:txEl>
                                          </p:spTgt>
                                        </p:tgtEl>
                                        <p:attrNameLst>
                                          <p:attrName>ppt_y</p:attrName>
                                        </p:attrNameLst>
                                      </p:cBhvr>
                                    </p:anim>
                                    <p:animRot by="21600000">
                                      <p:cBhvr>
                                        <p:cTn id="104" dur="1000">
                                          <p:stCondLst>
                                            <p:cond delay="0"/>
                                          </p:stCondLst>
                                        </p:cTn>
                                        <p:tgtEl>
                                          <p:spTgt spid="3">
                                            <p:txEl>
                                              <p:pRg st="5" end="5"/>
                                            </p:txEl>
                                          </p:spTgt>
                                        </p:tgtEl>
                                        <p:attrNameLst>
                                          <p:attrName>r</p:attrName>
                                        </p:attrNameLst>
                                      </p:cBhvr>
                                    </p:animRot>
                                    <p:set>
                                      <p:cBhvr>
                                        <p:cTn id="105" dur="1" fill="hold">
                                          <p:stCondLst>
                                            <p:cond delay="999"/>
                                          </p:stCondLst>
                                        </p:cTn>
                                        <p:tgtEl>
                                          <p:spTgt spid="3">
                                            <p:txEl>
                                              <p:pRg st="5" end="5"/>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5"/>
                                        </p:tgtEl>
                                        <p:attrNameLst>
                                          <p:attrName>style.visibility</p:attrName>
                                        </p:attrNameLst>
                                      </p:cBhvr>
                                      <p:to>
                                        <p:strVal val="visible"/>
                                      </p:to>
                                    </p:set>
                                    <p:anim calcmode="lin" valueType="num">
                                      <p:cBhvr>
                                        <p:cTn id="110" dur="1000" fill="hold"/>
                                        <p:tgtEl>
                                          <p:spTgt spid="5"/>
                                        </p:tgtEl>
                                        <p:attrNameLst>
                                          <p:attrName>ppt_w</p:attrName>
                                        </p:attrNameLst>
                                      </p:cBhvr>
                                      <p:tavLst>
                                        <p:tav tm="0">
                                          <p:val>
                                            <p:fltVal val="0"/>
                                          </p:val>
                                        </p:tav>
                                        <p:tav tm="100000">
                                          <p:val>
                                            <p:strVal val="#ppt_w"/>
                                          </p:val>
                                        </p:tav>
                                      </p:tavLst>
                                    </p:anim>
                                    <p:anim calcmode="lin" valueType="num">
                                      <p:cBhvr>
                                        <p:cTn id="111" dur="1000" fill="hold"/>
                                        <p:tgtEl>
                                          <p:spTgt spid="5"/>
                                        </p:tgtEl>
                                        <p:attrNameLst>
                                          <p:attrName>ppt_h</p:attrName>
                                        </p:attrNameLst>
                                      </p:cBhvr>
                                      <p:tavLst>
                                        <p:tav tm="0">
                                          <p:val>
                                            <p:fltVal val="0"/>
                                          </p:val>
                                        </p:tav>
                                        <p:tav tm="100000">
                                          <p:val>
                                            <p:strVal val="#ppt_h"/>
                                          </p:val>
                                        </p:tav>
                                      </p:tavLst>
                                    </p:anim>
                                    <p:anim calcmode="lin" valueType="num">
                                      <p:cBhvr>
                                        <p:cTn id="112" dur="1000" fill="hold"/>
                                        <p:tgtEl>
                                          <p:spTgt spid="5"/>
                                        </p:tgtEl>
                                        <p:attrNameLst>
                                          <p:attrName>style.rotation</p:attrName>
                                        </p:attrNameLst>
                                      </p:cBhvr>
                                      <p:tavLst>
                                        <p:tav tm="0">
                                          <p:val>
                                            <p:fltVal val="90"/>
                                          </p:val>
                                        </p:tav>
                                        <p:tav tm="100000">
                                          <p:val>
                                            <p:fltVal val="0"/>
                                          </p:val>
                                        </p:tav>
                                      </p:tavLst>
                                    </p:anim>
                                    <p:animEffect transition="in" filter="fade">
                                      <p:cBhvr>
                                        <p:cTn id="1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cs typeface="B Arash" pitchFamily="2" charset="-78"/>
              </a:rPr>
              <a:t>حل مسائل</a:t>
            </a:r>
            <a:endParaRPr lang="en-US" dirty="0">
              <a:solidFill>
                <a:schemeClr val="bg1"/>
              </a:solidFill>
              <a:cs typeface="B Arash" pitchFamily="2" charset="-78"/>
            </a:endParaRPr>
          </a:p>
        </p:txBody>
      </p:sp>
      <p:sp>
        <p:nvSpPr>
          <p:cNvPr id="3" name="Content Placeholder 2"/>
          <p:cNvSpPr>
            <a:spLocks noGrp="1"/>
          </p:cNvSpPr>
          <p:nvPr>
            <p:ph idx="1"/>
          </p:nvPr>
        </p:nvSpPr>
        <p:spPr>
          <a:xfrm>
            <a:off x="467544" y="1340768"/>
            <a:ext cx="8229600" cy="4525963"/>
          </a:xfrm>
        </p:spPr>
        <p:txBody>
          <a:bodyPr/>
          <a:lstStyle/>
          <a:p>
            <a:pPr marL="0" indent="0" algn="r" rtl="1">
              <a:buNone/>
            </a:pPr>
            <a:r>
              <a:rPr lang="fa-IR" b="1" dirty="0">
                <a:solidFill>
                  <a:schemeClr val="bg1"/>
                </a:solidFill>
                <a:latin typeface="Times New Roman" pitchFamily="18" charset="0"/>
                <a:cs typeface="B Yas" pitchFamily="2" charset="-78"/>
              </a:rPr>
              <a:t>شرکت داکوتا فرنیچر، تولید کننده میز تحریر، میز و صندلی است. </a:t>
            </a:r>
            <a:r>
              <a:rPr lang="fa-IR" b="1" dirty="0" smtClean="0">
                <a:solidFill>
                  <a:schemeClr val="bg1"/>
                </a:solidFill>
                <a:latin typeface="Times New Roman" pitchFamily="18" charset="0"/>
                <a:cs typeface="B Yas" pitchFamily="2" charset="-78"/>
              </a:rPr>
              <a:t>انواع </a:t>
            </a:r>
            <a:r>
              <a:rPr lang="fa-IR" b="1" dirty="0">
                <a:solidFill>
                  <a:schemeClr val="bg1"/>
                </a:solidFill>
                <a:latin typeface="Times New Roman" pitchFamily="18" charset="0"/>
                <a:cs typeface="B Yas" pitchFamily="2" charset="-78"/>
              </a:rPr>
              <a:t>مبلمان به الوار و دو نوع نیروی کار ماهر در دو زمینه نجاری و پرداخت نیاز دارد. مقدار هر یک از منابع مورد نیاز برای تولید هر یک از انواع مبلمان در جدول ذیل آمده است </a:t>
            </a:r>
            <a:r>
              <a:rPr lang="fa-IR" b="1" dirty="0" smtClean="0">
                <a:solidFill>
                  <a:schemeClr val="bg1"/>
                </a:solidFill>
                <a:latin typeface="Times New Roman" pitchFamily="18" charset="0"/>
                <a:cs typeface="B Yas" pitchFamily="2" charset="-78"/>
              </a:rPr>
              <a:t>.</a:t>
            </a:r>
            <a:endParaRPr lang="en-US" dirty="0">
              <a:solidFill>
                <a:schemeClr val="bg1"/>
              </a:solidFill>
            </a:endParaRPr>
          </a:p>
        </p:txBody>
      </p:sp>
      <p:sp>
        <p:nvSpPr>
          <p:cNvPr id="4" name="Slide Number Placeholder 3"/>
          <p:cNvSpPr>
            <a:spLocks noGrp="1"/>
          </p:cNvSpPr>
          <p:nvPr>
            <p:ph type="sldNum" sz="quarter" idx="12"/>
          </p:nvPr>
        </p:nvSpPr>
        <p:spPr>
          <a:xfrm>
            <a:off x="6858000" y="6465579"/>
            <a:ext cx="762000" cy="365125"/>
          </a:xfrm>
        </p:spPr>
        <p:txBody>
          <a:bodyPr/>
          <a:lstStyle/>
          <a:p>
            <a:r>
              <a:rPr lang="en-US" dirty="0" smtClean="0">
                <a:solidFill>
                  <a:schemeClr val="bg1"/>
                </a:solidFill>
              </a:rPr>
              <a:t>9/19</a:t>
            </a:r>
            <a:endParaRPr lang="en-US"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975602500"/>
              </p:ext>
            </p:extLst>
          </p:nvPr>
        </p:nvGraphicFramePr>
        <p:xfrm>
          <a:off x="971600" y="4797151"/>
          <a:ext cx="6912769" cy="1542193"/>
        </p:xfrm>
        <a:graphic>
          <a:graphicData uri="http://schemas.openxmlformats.org/drawingml/2006/table">
            <a:tbl>
              <a:tblPr rtl="1"/>
              <a:tblGrid>
                <a:gridCol w="2221092"/>
                <a:gridCol w="1563893"/>
                <a:gridCol w="1563891"/>
                <a:gridCol w="1563893"/>
              </a:tblGrid>
              <a:tr h="41255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منبع</a:t>
                      </a:r>
                      <a:endParaRPr kumimoji="0" lang="fa-IR" sz="16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میز تحریر</a:t>
                      </a:r>
                      <a:endParaRPr kumimoji="0" lang="fa-IR" sz="16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میز</a:t>
                      </a:r>
                      <a:endParaRPr kumimoji="0" lang="fa-IR" sz="16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صندلی</a:t>
                      </a:r>
                      <a:endParaRPr kumimoji="0" lang="fa-IR" sz="16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7953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الوار (فوت تخته)</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8</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6</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1</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750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زمان پرداخت (ساعت)</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4</a:t>
                      </a:r>
                      <a:endParaRPr kumimoji="0" lang="fa-IR" sz="14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2</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1/5</a:t>
                      </a:r>
                      <a:endParaRPr kumimoji="0" lang="fa-IR" sz="14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r h="3750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زمان نجاری (ساعت)</a:t>
                      </a:r>
                      <a:endParaRPr kumimoji="0" lang="fa-IR" sz="14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smtClean="0">
                          <a:ln>
                            <a:noFill/>
                          </a:ln>
                          <a:solidFill>
                            <a:schemeClr val="bg1"/>
                          </a:solidFill>
                          <a:effectLst/>
                          <a:latin typeface="Times New Roman" pitchFamily="18" charset="0"/>
                          <a:ea typeface="Times New Roman" pitchFamily="18" charset="0"/>
                          <a:cs typeface="B Zar" pitchFamily="2" charset="-78"/>
                        </a:rPr>
                        <a:t>2</a:t>
                      </a:r>
                      <a:endParaRPr kumimoji="0" lang="fa-IR" sz="1400" b="1" i="0" u="none" strike="noStrike" cap="none" normalizeH="0" baseline="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1/5</a:t>
                      </a:r>
                      <a:endParaRPr kumimoji="0" lang="fa-IR" sz="14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bg1"/>
                          </a:solidFill>
                          <a:effectLst/>
                          <a:latin typeface="Times New Roman" pitchFamily="18" charset="0"/>
                          <a:ea typeface="Times New Roman" pitchFamily="18" charset="0"/>
                          <a:cs typeface="B Zar" pitchFamily="2" charset="-78"/>
                        </a:rPr>
                        <a:t>0.5</a:t>
                      </a:r>
                      <a:endParaRPr kumimoji="0" lang="fa-IR" sz="1400" b="1" i="0" u="none" strike="noStrike" cap="none" normalizeH="0" baseline="0" dirty="0" smtClean="0">
                        <a:ln>
                          <a:noFill/>
                        </a:ln>
                        <a:solidFill>
                          <a:schemeClr val="bg1"/>
                        </a:solidFill>
                        <a:effectLst/>
                        <a:latin typeface="Arial" pitchFamily="34" charset="0"/>
                        <a:ea typeface="Times New Roman" pitchFamily="18" charset="0"/>
                        <a:cs typeface="B Zar" pitchFamily="2" charset="-78"/>
                      </a:endParaRPr>
                    </a:p>
                  </a:txBody>
                  <a:tcP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3F3F1"/>
                        </a:gs>
                        <a:gs pos="100000">
                          <a:srgbClr val="F3F3F1">
                            <a:gamma/>
                            <a:shade val="46275"/>
                            <a:invGamma/>
                          </a:srgbClr>
                        </a:gs>
                      </a:gsLst>
                      <a:lin ang="2700000" scaled="1"/>
                    </a:gradFill>
                  </a:tcPr>
                </a:tc>
              </a:tr>
            </a:tbl>
          </a:graphicData>
        </a:graphic>
      </p:graphicFrame>
    </p:spTree>
    <p:extLst>
      <p:ext uri="{BB962C8B-B14F-4D97-AF65-F5344CB8AC3E}">
        <p14:creationId xmlns:p14="http://schemas.microsoft.com/office/powerpoint/2010/main" val="21885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800" decel="100000"/>
                                        <p:tgtEl>
                                          <p:spTgt spid="3">
                                            <p:txEl>
                                              <p:pRg st="0" end="0"/>
                                            </p:txEl>
                                          </p:spTgt>
                                        </p:tgtEl>
                                      </p:cBhvr>
                                    </p:animEffect>
                                    <p:anim calcmode="lin" valueType="num">
                                      <p:cBhvr>
                                        <p:cTn id="19"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365</TotalTime>
  <Words>817</Words>
  <Application>Microsoft Office PowerPoint</Application>
  <PresentationFormat>On-screen Show (4:3)</PresentationFormat>
  <Paragraphs>115</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نرم افزار لینگو</vt:lpstr>
      <vt:lpstr> لینگو</vt:lpstr>
      <vt:lpstr>مقدمه ای بر لینگو</vt:lpstr>
      <vt:lpstr>PowerPoint Presentation</vt:lpstr>
      <vt:lpstr>ویژگیهای بارز لینگو </vt:lpstr>
      <vt:lpstr>PowerPoint Presentation</vt:lpstr>
      <vt:lpstr>اصول اولیه مدل نویسی</vt:lpstr>
      <vt:lpstr>یک برنامه در لینگو با کلمه “Model” آغاز و به کلمه “End” ختم می شود و معمولا از چهار بخش زیر تشکیل می شود :</vt:lpstr>
      <vt:lpstr>حل مسائل</vt:lpstr>
      <vt:lpstr>PowerPoint Presentation</vt:lpstr>
      <vt:lpstr>PowerPoint Presentation</vt:lpstr>
      <vt:lpstr>مدل فوق به زبان لینگو در قسمت Lingo Model وارد می شود:  </vt:lpstr>
      <vt:lpstr>با استفاده از گزینه Solve جواب نهایی سیمپلکس بصورت زیر خواهد بود: </vt:lpstr>
      <vt:lpstr>تحلیل خروجی</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نرم افزار لینگو</dc:title>
  <dc:creator>r-s</dc:creator>
  <cp:lastModifiedBy>Seven</cp:lastModifiedBy>
  <cp:revision>49</cp:revision>
  <dcterms:created xsi:type="dcterms:W3CDTF">2006-08-16T00:00:00Z</dcterms:created>
  <dcterms:modified xsi:type="dcterms:W3CDTF">2013-03-11T19:01:52Z</dcterms:modified>
</cp:coreProperties>
</file>