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8"/>
  </p:notesMasterIdLst>
  <p:sldIdLst>
    <p:sldId id="256" r:id="rId2"/>
    <p:sldId id="270" r:id="rId3"/>
    <p:sldId id="257" r:id="rId4"/>
    <p:sldId id="277" r:id="rId5"/>
    <p:sldId id="258" r:id="rId6"/>
    <p:sldId id="259" r:id="rId7"/>
    <p:sldId id="271" r:id="rId8"/>
    <p:sldId id="278" r:id="rId9"/>
    <p:sldId id="261" r:id="rId10"/>
    <p:sldId id="262" r:id="rId11"/>
    <p:sldId id="263" r:id="rId12"/>
    <p:sldId id="264" r:id="rId13"/>
    <p:sldId id="269" r:id="rId14"/>
    <p:sldId id="265" r:id="rId15"/>
    <p:sldId id="283" r:id="rId16"/>
    <p:sldId id="279" r:id="rId17"/>
    <p:sldId id="266" r:id="rId18"/>
    <p:sldId id="272" r:id="rId19"/>
    <p:sldId id="280" r:id="rId20"/>
    <p:sldId id="273" r:id="rId21"/>
    <p:sldId id="281" r:id="rId22"/>
    <p:sldId id="284" r:id="rId23"/>
    <p:sldId id="286" r:id="rId24"/>
    <p:sldId id="287" r:id="rId25"/>
    <p:sldId id="288"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BD8B425-6E68-44EF-B9FB-B3837AC32170}">
          <p14:sldIdLst>
            <p14:sldId id="256"/>
            <p14:sldId id="270"/>
            <p14:sldId id="257"/>
            <p14:sldId id="277"/>
            <p14:sldId id="258"/>
            <p14:sldId id="259"/>
            <p14:sldId id="271"/>
            <p14:sldId id="278"/>
            <p14:sldId id="261"/>
            <p14:sldId id="262"/>
            <p14:sldId id="263"/>
            <p14:sldId id="264"/>
            <p14:sldId id="269"/>
            <p14:sldId id="265"/>
            <p14:sldId id="283"/>
            <p14:sldId id="279"/>
            <p14:sldId id="266"/>
            <p14:sldId id="272"/>
            <p14:sldId id="280"/>
            <p14:sldId id="273"/>
            <p14:sldId id="281"/>
            <p14:sldId id="284"/>
            <p14:sldId id="286"/>
            <p14:sldId id="287"/>
            <p14:sldId id="288"/>
            <p14:sldId id="28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4633" autoAdjust="0"/>
  </p:normalViewPr>
  <p:slideViewPr>
    <p:cSldViewPr>
      <p:cViewPr>
        <p:scale>
          <a:sx n="76" d="100"/>
          <a:sy n="76" d="100"/>
        </p:scale>
        <p:origin x="-131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8EA70-D28B-434F-9512-0F374C137CD0}" type="datetimeFigureOut">
              <a:rPr lang="en-US" smtClean="0"/>
              <a:t>5/17/2014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11829-B2B5-428A-BD86-057D42F983C5}" type="slidenum">
              <a:rPr lang="en-US" smtClean="0"/>
              <a:t>‹#›</a:t>
            </a:fld>
            <a:endParaRPr lang="en-US"/>
          </a:p>
        </p:txBody>
      </p:sp>
    </p:spTree>
    <p:extLst>
      <p:ext uri="{BB962C8B-B14F-4D97-AF65-F5344CB8AC3E}">
        <p14:creationId xmlns:p14="http://schemas.microsoft.com/office/powerpoint/2010/main" val="15118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11829-B2B5-428A-BD86-057D42F983C5}" type="slidenum">
              <a:rPr lang="en-US" smtClean="0"/>
              <a:t>9</a:t>
            </a:fld>
            <a:endParaRPr lang="en-US"/>
          </a:p>
        </p:txBody>
      </p:sp>
    </p:spTree>
    <p:extLst>
      <p:ext uri="{BB962C8B-B14F-4D97-AF65-F5344CB8AC3E}">
        <p14:creationId xmlns:p14="http://schemas.microsoft.com/office/powerpoint/2010/main" val="18822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11829-B2B5-428A-BD86-057D42F983C5}" type="slidenum">
              <a:rPr lang="en-US" smtClean="0"/>
              <a:t>11</a:t>
            </a:fld>
            <a:endParaRPr lang="en-US"/>
          </a:p>
        </p:txBody>
      </p:sp>
    </p:spTree>
    <p:extLst>
      <p:ext uri="{BB962C8B-B14F-4D97-AF65-F5344CB8AC3E}">
        <p14:creationId xmlns:p14="http://schemas.microsoft.com/office/powerpoint/2010/main" val="223695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11829-B2B5-428A-BD86-057D42F983C5}" type="slidenum">
              <a:rPr lang="en-US" smtClean="0"/>
              <a:t>13</a:t>
            </a:fld>
            <a:endParaRPr lang="en-US"/>
          </a:p>
        </p:txBody>
      </p:sp>
    </p:spTree>
    <p:extLst>
      <p:ext uri="{BB962C8B-B14F-4D97-AF65-F5344CB8AC3E}">
        <p14:creationId xmlns:p14="http://schemas.microsoft.com/office/powerpoint/2010/main" val="261952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53812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0607F-67E2-4B54-A4B1-9E0F1EC8A879}" type="datetimeFigureOut">
              <a:rPr lang="en-US" smtClean="0"/>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262341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224544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6969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158728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40024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422296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62164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274749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91377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13756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30607F-67E2-4B54-A4B1-9E0F1EC8A879}" type="datetimeFigureOut">
              <a:rPr lang="en-US" smtClean="0"/>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92163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30607F-67E2-4B54-A4B1-9E0F1EC8A879}" type="datetimeFigureOut">
              <a:rPr lang="en-US" smtClean="0"/>
              <a:t>5/17/2014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70448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318716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148300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530607F-67E2-4B54-A4B1-9E0F1EC8A879}" type="datetimeFigureOut">
              <a:rPr lang="en-US" smtClean="0"/>
              <a:t>5/17/2014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167997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0607F-67E2-4B54-A4B1-9E0F1EC8A879}" type="datetimeFigureOut">
              <a:rPr lang="en-US" smtClean="0"/>
              <a:t>5/17/2014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C195A-58C4-4819-8348-AA7F0A99CF7E}" type="slidenum">
              <a:rPr lang="en-US" smtClean="0"/>
              <a:t>‹#›</a:t>
            </a:fld>
            <a:endParaRPr lang="en-US"/>
          </a:p>
        </p:txBody>
      </p:sp>
    </p:spTree>
    <p:extLst>
      <p:ext uri="{BB962C8B-B14F-4D97-AF65-F5344CB8AC3E}">
        <p14:creationId xmlns:p14="http://schemas.microsoft.com/office/powerpoint/2010/main" val="203037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30607F-67E2-4B54-A4B1-9E0F1EC8A879}" type="datetimeFigureOut">
              <a:rPr lang="en-US" smtClean="0"/>
              <a:t>5/17/2014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BAC195A-58C4-4819-8348-AA7F0A99CF7E}" type="slidenum">
              <a:rPr lang="en-US" smtClean="0"/>
              <a:t>‹#›</a:t>
            </a:fld>
            <a:endParaRPr lang="en-US"/>
          </a:p>
        </p:txBody>
      </p:sp>
    </p:spTree>
    <p:extLst>
      <p:ext uri="{BB962C8B-B14F-4D97-AF65-F5344CB8AC3E}">
        <p14:creationId xmlns:p14="http://schemas.microsoft.com/office/powerpoint/2010/main" val="1871009191"/>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38125"/>
            <a:ext cx="6800850" cy="10668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Brand management  </a:t>
            </a:r>
            <a:endParaRPr lang="en-US" sz="4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81209" y="5334000"/>
            <a:ext cx="6096000" cy="1368230"/>
          </a:xfrm>
        </p:spPr>
        <p:txBody>
          <a:bodyPr>
            <a:normAutofit/>
          </a:bodyPr>
          <a:lstStyle/>
          <a:p>
            <a:r>
              <a:rPr lang="en-US" sz="2800" b="1" dirty="0" smtClean="0">
                <a:solidFill>
                  <a:schemeClr val="bg1">
                    <a:lumMod val="95000"/>
                    <a:lumOff val="5000"/>
                  </a:schemeClr>
                </a:solidFill>
              </a:rPr>
              <a:t>        The relational approach</a:t>
            </a:r>
          </a:p>
          <a:p>
            <a:r>
              <a:rPr lang="en-US" sz="2800" b="1" dirty="0" smtClean="0">
                <a:solidFill>
                  <a:schemeClr val="bg1">
                    <a:lumMod val="95000"/>
                    <a:lumOff val="5000"/>
                  </a:schemeClr>
                </a:solidFill>
              </a:rPr>
              <a:t>  </a:t>
            </a:r>
            <a:endParaRPr lang="en-US" sz="2800" b="1" dirty="0">
              <a:solidFill>
                <a:schemeClr val="bg1">
                  <a:lumMod val="95000"/>
                  <a:lumOff val="5000"/>
                </a:schemeClr>
              </a:solidFill>
            </a:endParaRPr>
          </a:p>
        </p:txBody>
      </p:sp>
      <p:pic>
        <p:nvPicPr>
          <p:cNvPr id="1026" name="Picture 2" descr="C:\Users\Behnam\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00200"/>
            <a:ext cx="34671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74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2600" y="0"/>
            <a:ext cx="3559370" cy="1603651"/>
          </a:xfrm>
        </p:spPr>
        <p:txBody>
          <a:bodyPr>
            <a:normAutofit/>
          </a:bodyPr>
          <a:lstStyle/>
          <a:p>
            <a:r>
              <a:rPr lang="en-US" sz="2800"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Animism </a:t>
            </a:r>
            <a:r>
              <a:rPr lang="en-US" sz="2800" dirty="0" smtClean="0">
                <a:solidFill>
                  <a:schemeClr val="bg1"/>
                </a:solidFill>
                <a:effectLst>
                  <a:outerShdw blurRad="38100" dist="38100" dir="2700000" algn="tl">
                    <a:srgbClr val="000000">
                      <a:alpha val="43137"/>
                    </a:srgbClr>
                  </a:outerShdw>
                </a:effectLst>
              </a:rPr>
              <a:t> </a:t>
            </a:r>
            <a:endParaRPr lang="en-US" sz="28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609600" y="1524000"/>
            <a:ext cx="8102991" cy="3416320"/>
          </a:xfrm>
          <a:prstGeom prst="rect">
            <a:avLst/>
          </a:prstGeom>
        </p:spPr>
        <p:txBody>
          <a:bodyPr wrap="square">
            <a:spAutoFit/>
          </a:bodyPr>
          <a:lstStyle/>
          <a:p>
            <a:pPr marL="82296" indent="0" algn="just" rtl="1">
              <a:lnSpc>
                <a:spcPct val="200000"/>
              </a:lnSpc>
              <a:buNone/>
            </a:pPr>
            <a:r>
              <a:rPr lang="fa-IR" sz="2400" dirty="0" smtClean="0">
                <a:solidFill>
                  <a:schemeClr val="bg1"/>
                </a:solidFill>
                <a:cs typeface="+mj-cs"/>
              </a:rPr>
              <a:t>بشر تمایل به جان بخشی اشیاء و حتی ایده های انتزاعی دارد. برندها می توانند جاندار، انسانی و دارای شخصیت شوند. علت به کار گیری دانش ناشی از رویکرد رابطه ای در مدیریت برند این است که برند به آن شخصیتی درک شود که ارتباط مشتری برند را بیشتر از پیش بهبود بخشد.</a:t>
            </a:r>
          </a:p>
          <a:p>
            <a:pPr marL="82296" indent="0" algn="just" rtl="1">
              <a:buNone/>
            </a:pPr>
            <a:endParaRPr lang="en-US" sz="2400" dirty="0">
              <a:solidFill>
                <a:schemeClr val="bg1"/>
              </a:solidFill>
              <a:cs typeface="+mj-cs"/>
            </a:endParaRPr>
          </a:p>
        </p:txBody>
      </p:sp>
      <p:pic>
        <p:nvPicPr>
          <p:cNvPr id="7170" name="Picture 2" descr="C:\Users\Behnam\Desktop\images (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5000"/>
                    </a14:imgEffect>
                  </a14:imgLayer>
                </a14:imgProps>
              </a:ext>
              <a:ext uri="{28A0092B-C50C-407E-A947-70E740481C1C}">
                <a14:useLocalDpi xmlns:a14="http://schemas.microsoft.com/office/drawing/2010/main" val="0"/>
              </a:ext>
            </a:extLst>
          </a:blip>
          <a:srcRect/>
          <a:stretch>
            <a:fillRect/>
          </a:stretch>
        </p:blipFill>
        <p:spPr bwMode="auto">
          <a:xfrm>
            <a:off x="152400" y="4267200"/>
            <a:ext cx="1981200" cy="2415716"/>
          </a:xfrm>
          <a:prstGeom prst="rect">
            <a:avLst/>
          </a:prstGeom>
          <a:noFill/>
          <a:ln>
            <a:noFill/>
          </a:ln>
          <a:effectLst>
            <a:outerShdw blurRad="1270000" dist="2400300" dir="21540000" sx="10000" sy="10000" algn="ctr" rotWithShape="0">
              <a:srgbClr val="000000">
                <a:alpha val="96000"/>
              </a:srgbClr>
            </a:outerShdw>
          </a:effectLst>
          <a:scene3d>
            <a:camera prst="orthographicFront"/>
            <a:lightRig rig="sunset" dir="t"/>
          </a:scene3d>
          <a:sp3d prstMaterial="plastic">
            <a:bevelT w="114300" prst="artDeco"/>
            <a:bevelB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445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1818" y="152400"/>
            <a:ext cx="3962400" cy="1143000"/>
          </a:xfrm>
        </p:spPr>
        <p:txBody>
          <a:bodyPr>
            <a:noAutofit/>
          </a:bodyPr>
          <a:lstStyle/>
          <a:p>
            <a:r>
              <a:rPr lang="en-US" sz="2800"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rPr>
              <a:t>Relationship Theory   </a:t>
            </a:r>
            <a:endParaRPr lang="en-US" sz="28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3733800" y="1792531"/>
            <a:ext cx="4724400" cy="1785104"/>
          </a:xfrm>
          <a:prstGeom prst="rect">
            <a:avLst/>
          </a:prstGeom>
        </p:spPr>
        <p:txBody>
          <a:bodyPr wrap="square">
            <a:spAutoFit/>
          </a:bodyPr>
          <a:lstStyle/>
          <a:p>
            <a:pPr marL="82296" indent="0" algn="r" rtl="1">
              <a:lnSpc>
                <a:spcPct val="150000"/>
              </a:lnSpc>
              <a:buNone/>
            </a:pPr>
            <a:r>
              <a:rPr lang="en-US" sz="2000" b="1" dirty="0" smtClean="0">
                <a:solidFill>
                  <a:schemeClr val="bg1"/>
                </a:solidFill>
                <a:cs typeface="+mj-cs"/>
              </a:rPr>
              <a:t>)Psychological</a:t>
            </a:r>
            <a:r>
              <a:rPr lang="fa-IR" sz="2000" b="1" dirty="0" smtClean="0">
                <a:solidFill>
                  <a:schemeClr val="bg1"/>
                </a:solidFill>
                <a:cs typeface="+mj-cs"/>
              </a:rPr>
              <a:t>روانشناختی)</a:t>
            </a:r>
            <a:endParaRPr lang="en-US" sz="2000" b="1" dirty="0" smtClean="0">
              <a:solidFill>
                <a:schemeClr val="bg1"/>
              </a:solidFill>
              <a:cs typeface="+mj-cs"/>
            </a:endParaRPr>
          </a:p>
          <a:p>
            <a:pPr marL="82296" indent="0" algn="r" rtl="1">
              <a:lnSpc>
                <a:spcPct val="150000"/>
              </a:lnSpc>
              <a:buNone/>
            </a:pPr>
            <a:r>
              <a:rPr lang="en-US" sz="2000" b="1" dirty="0" smtClean="0">
                <a:solidFill>
                  <a:schemeClr val="bg1"/>
                </a:solidFill>
                <a:cs typeface="+mj-cs"/>
              </a:rPr>
              <a:t>Socio-cultural</a:t>
            </a:r>
            <a:r>
              <a:rPr lang="fa-IR" sz="2000" b="1" dirty="0" smtClean="0">
                <a:solidFill>
                  <a:schemeClr val="bg1"/>
                </a:solidFill>
                <a:cs typeface="+mj-cs"/>
              </a:rPr>
              <a:t>(اجتماعی-فرهنگی)</a:t>
            </a:r>
            <a:endParaRPr lang="en-US" sz="2000" b="1" dirty="0" smtClean="0">
              <a:solidFill>
                <a:schemeClr val="bg1"/>
              </a:solidFill>
              <a:cs typeface="+mj-cs"/>
            </a:endParaRPr>
          </a:p>
          <a:p>
            <a:pPr marL="82296" indent="0" algn="r" rtl="1">
              <a:lnSpc>
                <a:spcPct val="150000"/>
              </a:lnSpc>
              <a:buNone/>
            </a:pPr>
            <a:r>
              <a:rPr lang="en-US" sz="2000" b="1" dirty="0" smtClean="0">
                <a:solidFill>
                  <a:schemeClr val="bg1"/>
                </a:solidFill>
                <a:cs typeface="+mj-cs"/>
              </a:rPr>
              <a:t>Relational</a:t>
            </a:r>
            <a:r>
              <a:rPr lang="fa-IR" sz="2000" b="1" dirty="0" smtClean="0">
                <a:solidFill>
                  <a:schemeClr val="bg1"/>
                </a:solidFill>
                <a:cs typeface="+mj-cs"/>
              </a:rPr>
              <a:t>(رابطه ای)</a:t>
            </a:r>
            <a:endParaRPr lang="en-US" sz="2000" b="1" dirty="0" smtClean="0">
              <a:solidFill>
                <a:schemeClr val="bg1"/>
              </a:solidFill>
              <a:cs typeface="+mj-cs"/>
            </a:endParaRPr>
          </a:p>
          <a:p>
            <a:pPr marL="82296" indent="0" algn="r" rtl="1">
              <a:buNone/>
            </a:pPr>
            <a:endParaRPr lang="en-US" sz="2000" dirty="0">
              <a:solidFill>
                <a:schemeClr val="bg1"/>
              </a:solidFill>
              <a:cs typeface="+mj-cs"/>
            </a:endParaRPr>
          </a:p>
        </p:txBody>
      </p:sp>
      <p:pic>
        <p:nvPicPr>
          <p:cNvPr id="2050" name="Picture 2" descr="C:\Users\Behnam\Desktop\human relation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00" y="311957"/>
            <a:ext cx="2971800" cy="296189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8229600" y="1905000"/>
            <a:ext cx="228600" cy="1292651"/>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0540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48561"/>
            <a:ext cx="3810000" cy="838200"/>
          </a:xfrm>
        </p:spPr>
        <p:txBody>
          <a:bodyPr>
            <a:noAutofit/>
          </a:bodyPr>
          <a:lstStyle/>
          <a:p>
            <a:r>
              <a:rPr lang="en-US" sz="3600" dirty="0" smtClean="0">
                <a:solidFill>
                  <a:schemeClr val="bg1"/>
                </a:solidFill>
              </a:rPr>
              <a:t>                     Psychological</a:t>
            </a:r>
            <a:r>
              <a:rPr lang="fa-IR" sz="3600" dirty="0">
                <a:solidFill>
                  <a:schemeClr val="bg1"/>
                </a:solidFill>
              </a:rPr>
              <a:t/>
            </a:r>
            <a:br>
              <a:rPr lang="fa-IR" sz="3600" dirty="0">
                <a:solidFill>
                  <a:schemeClr val="bg1"/>
                </a:solidFill>
              </a:rPr>
            </a:br>
            <a:endParaRPr lang="en-US" sz="3600" dirty="0">
              <a:solidFill>
                <a:schemeClr val="bg1"/>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483387"/>
            <a:ext cx="3834716" cy="383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5867399"/>
            <a:ext cx="5486400" cy="461665"/>
          </a:xfrm>
          <a:prstGeom prst="rect">
            <a:avLst/>
          </a:prstGeom>
        </p:spPr>
        <p:txBody>
          <a:bodyPr wrap="square">
            <a:spAutoFit/>
          </a:bodyPr>
          <a:lstStyle/>
          <a:p>
            <a:pPr marL="82296" indent="0" algn="r" rtl="1">
              <a:buNone/>
            </a:pPr>
            <a:r>
              <a:rPr lang="fa-IR" sz="2400" dirty="0" smtClean="0">
                <a:solidFill>
                  <a:schemeClr val="bg1"/>
                </a:solidFill>
              </a:rPr>
              <a:t>در ارتباط با هویت و </a:t>
            </a:r>
            <a:r>
              <a:rPr lang="en-US" sz="2400" dirty="0" smtClean="0">
                <a:solidFill>
                  <a:schemeClr val="bg1"/>
                </a:solidFill>
              </a:rPr>
              <a:t>Identity</a:t>
            </a:r>
            <a:r>
              <a:rPr lang="fa-IR" sz="2400" dirty="0" smtClean="0">
                <a:solidFill>
                  <a:schemeClr val="bg1"/>
                </a:solidFill>
              </a:rPr>
              <a:t> افراد است.</a:t>
            </a:r>
            <a:endParaRPr lang="en-US" sz="2400" dirty="0">
              <a:solidFill>
                <a:schemeClr val="bg1"/>
              </a:solidFill>
            </a:endParaRPr>
          </a:p>
        </p:txBody>
      </p:sp>
    </p:spTree>
    <p:extLst>
      <p:ext uri="{BB962C8B-B14F-4D97-AF65-F5344CB8AC3E}">
        <p14:creationId xmlns:p14="http://schemas.microsoft.com/office/powerpoint/2010/main" val="4128049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500206"/>
            <a:ext cx="3581400" cy="1417638"/>
          </a:xfrm>
        </p:spPr>
        <p:txBody>
          <a:bodyPr>
            <a:normAutofit/>
          </a:bodyPr>
          <a:lstStyle/>
          <a:p>
            <a:r>
              <a:rPr lang="en-US" sz="3600" dirty="0" smtClean="0">
                <a:solidFill>
                  <a:schemeClr val="bg1"/>
                </a:solidFill>
              </a:rPr>
              <a:t>Socio-cultural</a:t>
            </a:r>
            <a:r>
              <a:rPr lang="fa-IR" sz="3600" dirty="0" smtClean="0">
                <a:solidFill>
                  <a:schemeClr val="bg1"/>
                </a:solidFill>
              </a:rPr>
              <a:t/>
            </a:r>
            <a:br>
              <a:rPr lang="fa-IR" sz="3600" dirty="0" smtClean="0">
                <a:solidFill>
                  <a:schemeClr val="bg1"/>
                </a:solidFill>
              </a:rPr>
            </a:br>
            <a:endParaRPr lang="en-US" sz="3600" dirty="0">
              <a:solidFill>
                <a:schemeClr val="bg1"/>
              </a:solidFill>
            </a:endParaRPr>
          </a:p>
        </p:txBody>
      </p:sp>
      <p:sp>
        <p:nvSpPr>
          <p:cNvPr id="3" name="Content Placeholder 2"/>
          <p:cNvSpPr>
            <a:spLocks noGrp="1"/>
          </p:cNvSpPr>
          <p:nvPr>
            <p:ph idx="1"/>
          </p:nvPr>
        </p:nvSpPr>
        <p:spPr>
          <a:xfrm>
            <a:off x="827700" y="1371593"/>
            <a:ext cx="8163900" cy="4038607"/>
          </a:xfrm>
        </p:spPr>
        <p:txBody>
          <a:bodyPr>
            <a:normAutofit/>
          </a:bodyPr>
          <a:lstStyle/>
          <a:p>
            <a:pPr marL="82296" indent="0" algn="r" rtl="1">
              <a:buNone/>
            </a:pPr>
            <a:endParaRPr lang="en-US" dirty="0" smtClean="0">
              <a:solidFill>
                <a:schemeClr val="bg1"/>
              </a:solidFill>
            </a:endParaRPr>
          </a:p>
          <a:p>
            <a:pPr marL="82296" indent="0" algn="r" rtl="1">
              <a:buNone/>
            </a:pPr>
            <a:r>
              <a:rPr lang="en-US" dirty="0" smtClean="0">
                <a:solidFill>
                  <a:schemeClr val="bg1"/>
                </a:solidFill>
              </a:rPr>
              <a:t>   </a:t>
            </a:r>
            <a:r>
              <a:rPr lang="fa-IR" dirty="0" smtClean="0">
                <a:solidFill>
                  <a:schemeClr val="bg1"/>
                </a:solidFill>
              </a:rPr>
              <a:t>با </a:t>
            </a:r>
            <a:r>
              <a:rPr lang="fa-IR" dirty="0">
                <a:solidFill>
                  <a:schemeClr val="bg1"/>
                </a:solidFill>
              </a:rPr>
              <a:t>تغییرات شرایط زندگی در ارتباط است.</a:t>
            </a:r>
          </a:p>
          <a:p>
            <a:pPr marL="82296" indent="0" algn="r" rtl="1">
              <a:buNone/>
            </a:pPr>
            <a:endParaRPr lang="en-US" dirty="0">
              <a:solidFill>
                <a:schemeClr val="bg1"/>
              </a:solidFill>
            </a:endParaRPr>
          </a:p>
          <a:p>
            <a:pPr marL="82296" indent="0" algn="r" rtl="1">
              <a:buNone/>
            </a:pPr>
            <a:endParaRPr lang="fa-IR" dirty="0">
              <a:solidFill>
                <a:schemeClr val="bg1"/>
              </a:solidFill>
            </a:endParaRPr>
          </a:p>
          <a:p>
            <a:pPr marL="82296" indent="0" algn="r" rtl="1">
              <a:buNone/>
            </a:pPr>
            <a:r>
              <a:rPr lang="fa-IR" dirty="0">
                <a:solidFill>
                  <a:schemeClr val="bg1"/>
                </a:solidFill>
              </a:rPr>
              <a:t>                        </a:t>
            </a:r>
            <a:r>
              <a:rPr lang="en-US" dirty="0">
                <a:solidFill>
                  <a:schemeClr val="bg1"/>
                </a:solidFill>
              </a:rPr>
              <a:t>       </a:t>
            </a:r>
            <a:r>
              <a:rPr lang="en-US" dirty="0" smtClean="0">
                <a:solidFill>
                  <a:schemeClr val="bg1"/>
                </a:solidFill>
              </a:rPr>
              <a:t>    </a:t>
            </a:r>
            <a:r>
              <a:rPr lang="fa-IR" dirty="0" smtClean="0">
                <a:solidFill>
                  <a:schemeClr val="bg1"/>
                </a:solidFill>
              </a:rPr>
              <a:t> </a:t>
            </a:r>
            <a:r>
              <a:rPr lang="en-US" dirty="0" smtClean="0">
                <a:solidFill>
                  <a:schemeClr val="bg1"/>
                </a:solidFill>
              </a:rPr>
              <a:t>     </a:t>
            </a:r>
            <a:r>
              <a:rPr lang="en-US" b="1" dirty="0" smtClean="0">
                <a:solidFill>
                  <a:schemeClr val="bg1"/>
                </a:solidFill>
              </a:rPr>
              <a:t>Age               </a:t>
            </a:r>
            <a:r>
              <a:rPr lang="fa-IR" b="1" dirty="0" smtClean="0">
                <a:solidFill>
                  <a:schemeClr val="bg1"/>
                </a:solidFill>
              </a:rPr>
              <a:t>  </a:t>
            </a:r>
            <a:endParaRPr lang="fa-IR" b="1" dirty="0">
              <a:solidFill>
                <a:schemeClr val="bg1"/>
              </a:solidFill>
            </a:endParaRPr>
          </a:p>
          <a:p>
            <a:pPr marL="82296" indent="0" algn="r" rtl="1">
              <a:buNone/>
            </a:pPr>
            <a:r>
              <a:rPr lang="en-US" b="1" dirty="0">
                <a:solidFill>
                  <a:schemeClr val="bg1"/>
                </a:solidFill>
              </a:rPr>
              <a:t>         Life </a:t>
            </a:r>
            <a:r>
              <a:rPr lang="en-US" b="1" dirty="0" smtClean="0">
                <a:solidFill>
                  <a:schemeClr val="bg1"/>
                </a:solidFill>
              </a:rPr>
              <a:t>cycle            </a:t>
            </a:r>
            <a:r>
              <a:rPr lang="en-US" dirty="0" smtClean="0">
                <a:solidFill>
                  <a:schemeClr val="bg1"/>
                </a:solidFill>
              </a:rPr>
              <a:t>                                    </a:t>
            </a:r>
            <a:r>
              <a:rPr lang="fa-IR" dirty="0" smtClean="0">
                <a:solidFill>
                  <a:schemeClr val="bg1"/>
                </a:solidFill>
              </a:rPr>
              <a:t>  </a:t>
            </a:r>
            <a:endParaRPr lang="fa-IR" dirty="0">
              <a:solidFill>
                <a:schemeClr val="bg1"/>
              </a:solidFill>
            </a:endParaRPr>
          </a:p>
          <a:p>
            <a:pPr marL="82296" indent="0" algn="r" rtl="1">
              <a:buNone/>
            </a:pPr>
            <a:r>
              <a:rPr lang="en-US" sz="3200" b="1" dirty="0" smtClean="0">
                <a:ln w="17780" cmpd="sng">
                  <a:solidFill>
                    <a:srgbClr val="FFFFFF"/>
                  </a:solidFill>
                  <a:prstDash val="solid"/>
                  <a:miter lim="800000"/>
                </a:ln>
                <a:solidFill>
                  <a:schemeClr val="bg1"/>
                </a:solidFill>
                <a:effectLst>
                  <a:outerShdw blurRad="50800" algn="tl" rotWithShape="0">
                    <a:srgbClr val="000000"/>
                  </a:outerShdw>
                </a:effectLst>
              </a:rPr>
              <a:t>Socio-cultural</a:t>
            </a:r>
            <a:r>
              <a:rPr lang="en-US" sz="3200" b="1" dirty="0">
                <a:solidFill>
                  <a:schemeClr val="bg1"/>
                </a:solidFill>
              </a:rPr>
              <a:t> </a:t>
            </a:r>
            <a:r>
              <a:rPr lang="fa-IR" dirty="0" smtClean="0">
                <a:solidFill>
                  <a:schemeClr val="bg1"/>
                </a:solidFill>
              </a:rPr>
              <a:t>  </a:t>
            </a:r>
            <a:r>
              <a:rPr lang="en-US" dirty="0" smtClean="0">
                <a:solidFill>
                  <a:schemeClr val="bg1"/>
                </a:solidFill>
              </a:rPr>
              <a:t>     </a:t>
            </a:r>
            <a:r>
              <a:rPr lang="fa-IR" dirty="0" smtClean="0">
                <a:solidFill>
                  <a:schemeClr val="bg1"/>
                </a:solidFill>
              </a:rPr>
              <a:t> </a:t>
            </a:r>
            <a:r>
              <a:rPr lang="en-US" b="1" dirty="0">
                <a:solidFill>
                  <a:schemeClr val="bg1"/>
                </a:solidFill>
              </a:rPr>
              <a:t>Gender</a:t>
            </a:r>
          </a:p>
          <a:p>
            <a:pPr marL="82296" indent="0" algn="r" rtl="1">
              <a:buNone/>
            </a:pPr>
            <a:r>
              <a:rPr lang="en-US" b="1" dirty="0">
                <a:solidFill>
                  <a:schemeClr val="bg1"/>
                </a:solidFill>
              </a:rPr>
              <a:t>       </a:t>
            </a:r>
            <a:r>
              <a:rPr lang="fa-IR" b="1" dirty="0">
                <a:solidFill>
                  <a:schemeClr val="bg1"/>
                </a:solidFill>
              </a:rPr>
              <a:t>                 </a:t>
            </a:r>
            <a:r>
              <a:rPr lang="en-US" b="1" dirty="0">
                <a:solidFill>
                  <a:schemeClr val="bg1"/>
                </a:solidFill>
              </a:rPr>
              <a:t>   Family/Social </a:t>
            </a:r>
            <a:r>
              <a:rPr lang="en-US" b="1" dirty="0" smtClean="0">
                <a:solidFill>
                  <a:schemeClr val="bg1"/>
                </a:solidFill>
              </a:rPr>
              <a:t>                        </a:t>
            </a:r>
            <a:endParaRPr lang="en-US" b="1" dirty="0">
              <a:solidFill>
                <a:schemeClr val="bg1"/>
              </a:solidFill>
            </a:endParaRPr>
          </a:p>
          <a:p>
            <a:pPr marL="82296" indent="0" algn="r" rtl="1">
              <a:buNone/>
            </a:pPr>
            <a:r>
              <a:rPr lang="fa-IR" dirty="0">
                <a:solidFill>
                  <a:schemeClr val="bg1"/>
                </a:solidFill>
              </a:rPr>
              <a:t>             </a:t>
            </a:r>
            <a:r>
              <a:rPr lang="en-US" b="1" dirty="0">
                <a:solidFill>
                  <a:schemeClr val="bg1"/>
                </a:solidFill>
              </a:rPr>
              <a:t>Network and culture </a:t>
            </a:r>
            <a:r>
              <a:rPr lang="en-US" b="1" dirty="0" smtClean="0">
                <a:solidFill>
                  <a:schemeClr val="bg1"/>
                </a:solidFill>
              </a:rPr>
              <a:t>                                  </a:t>
            </a:r>
            <a:endParaRPr lang="en-US" b="1" dirty="0">
              <a:solidFill>
                <a:schemeClr val="bg1"/>
              </a:solidFill>
            </a:endParaRPr>
          </a:p>
          <a:p>
            <a:endParaRPr lang="en-US" dirty="0">
              <a:solidFill>
                <a:schemeClr val="bg1"/>
              </a:solidFill>
            </a:endParaRPr>
          </a:p>
        </p:txBody>
      </p:sp>
      <p:sp>
        <p:nvSpPr>
          <p:cNvPr id="4" name="Right Brace 3"/>
          <p:cNvSpPr/>
          <p:nvPr/>
        </p:nvSpPr>
        <p:spPr>
          <a:xfrm>
            <a:off x="5410200" y="3124200"/>
            <a:ext cx="457200" cy="2286000"/>
          </a:xfrm>
          <a:prstGeom prst="rightBrace">
            <a:avLst/>
          </a:prstGeom>
          <a:noFill/>
          <a:ln w="349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3074" name="Picture 2" descr="C:\Users\Behnam\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7222"/>
            <a:ext cx="3200400" cy="17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19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3657600" cy="1066800"/>
          </a:xfrm>
        </p:spPr>
        <p:txBody>
          <a:bodyPr>
            <a:normAutofit/>
          </a:bodyPr>
          <a:lstStyle/>
          <a:p>
            <a:r>
              <a:rPr lang="en-US" sz="3600" dirty="0" smtClean="0">
                <a:solidFill>
                  <a:schemeClr val="bg1"/>
                </a:solidFill>
              </a:rPr>
              <a:t>     Relational  </a:t>
            </a:r>
            <a:endParaRPr lang="en-US" sz="3600" dirty="0">
              <a:solidFill>
                <a:schemeClr val="bg1"/>
              </a:solidFill>
            </a:endParaRPr>
          </a:p>
        </p:txBody>
      </p:sp>
      <p:sp>
        <p:nvSpPr>
          <p:cNvPr id="4" name="Rectangle 3"/>
          <p:cNvSpPr/>
          <p:nvPr/>
        </p:nvSpPr>
        <p:spPr>
          <a:xfrm>
            <a:off x="1524000" y="1981200"/>
            <a:ext cx="6781800" cy="1951112"/>
          </a:xfrm>
          <a:prstGeom prst="rect">
            <a:avLst/>
          </a:prstGeom>
        </p:spPr>
        <p:txBody>
          <a:bodyPr wrap="square">
            <a:spAutoFit/>
          </a:bodyPr>
          <a:lstStyle/>
          <a:p>
            <a:pPr marL="82296" indent="0" algn="just" rtl="1">
              <a:lnSpc>
                <a:spcPct val="150000"/>
              </a:lnSpc>
              <a:buNone/>
            </a:pPr>
            <a:r>
              <a:rPr lang="fa-IR" sz="2800" dirty="0" smtClean="0">
                <a:solidFill>
                  <a:schemeClr val="bg1"/>
                </a:solidFill>
                <a:cs typeface="+mj-cs"/>
              </a:rPr>
              <a:t>به این معناست که تمامی رابطه ها خود بخشی از شبکه ارتباطات دیگریست و همچون پازلی به یکدیگر مرتبط هستند.</a:t>
            </a:r>
            <a:endParaRPr lang="en-US" sz="2800" dirty="0">
              <a:solidFill>
                <a:schemeClr val="bg1"/>
              </a:solidFill>
              <a:cs typeface="+mj-cs"/>
            </a:endParaRPr>
          </a:p>
        </p:txBody>
      </p:sp>
      <p:pic>
        <p:nvPicPr>
          <p:cNvPr id="2050" name="Picture 2" descr="C:\Users\Behnam\Desktop\kfkfkfkpoejofn2wlfgnc 9h3u6h4chnb8voiyhmytbhuny68hv ciknhtjnburgdjrsbgtnbcvyg 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292" y="0"/>
            <a:ext cx="1767708"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15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629400" cy="762000"/>
          </a:xfrm>
        </p:spPr>
        <p:txBody>
          <a:bodyPr>
            <a:normAutofit fontScale="90000"/>
          </a:bodyPr>
          <a:lstStyle/>
          <a:p>
            <a:r>
              <a:rPr lang="en-US" sz="4000" dirty="0" smtClean="0">
                <a:solidFill>
                  <a:schemeClr val="bg1"/>
                </a:solidFill>
              </a:rPr>
              <a:t>    </a:t>
            </a:r>
            <a:r>
              <a:rPr lang="en-US" sz="3800" dirty="0" smtClean="0">
                <a:solidFill>
                  <a:schemeClr val="bg1"/>
                </a:solidFill>
              </a:rPr>
              <a:t>Brand-relationship theory</a:t>
            </a:r>
            <a:r>
              <a:rPr lang="en-US" sz="3600" dirty="0">
                <a:solidFill>
                  <a:schemeClr val="bg1"/>
                </a:solidFill>
              </a:rPr>
              <a:t/>
            </a:r>
            <a:br>
              <a:rPr lang="en-US" sz="3600" dirty="0">
                <a:solidFill>
                  <a:schemeClr val="bg1"/>
                </a:solidFill>
              </a:rPr>
            </a:br>
            <a:endParaRPr lang="en-US" sz="36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01761"/>
            <a:ext cx="5410200" cy="380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343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90272" y="3505200"/>
            <a:ext cx="3529890"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2590800"/>
            <a:ext cx="3562927"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en-US" sz="2400" b="1" dirty="0">
              <a:solidFill>
                <a:srgbClr val="FF0000"/>
              </a:solidFill>
            </a:endParaRPr>
          </a:p>
          <a:p>
            <a:pPr algn="ctr"/>
            <a:endParaRPr lang="en-US" sz="24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7" y="4425220"/>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1676399"/>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6569363" y="198272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urved Left Arrow 5"/>
          <p:cNvSpPr/>
          <p:nvPr/>
        </p:nvSpPr>
        <p:spPr>
          <a:xfrm>
            <a:off x="6597072" y="29337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Left Arrow 6"/>
          <p:cNvSpPr/>
          <p:nvPr/>
        </p:nvSpPr>
        <p:spPr>
          <a:xfrm>
            <a:off x="6657570" y="391550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p:cNvSpPr txBox="1"/>
          <p:nvPr/>
        </p:nvSpPr>
        <p:spPr>
          <a:xfrm>
            <a:off x="3581400" y="3657600"/>
            <a:ext cx="2656609" cy="461665"/>
          </a:xfrm>
          <a:prstGeom prst="rect">
            <a:avLst/>
          </a:prstGeom>
          <a:noFill/>
        </p:spPr>
        <p:txBody>
          <a:bodyPr wrap="square" rtlCol="0">
            <a:spAutoFit/>
          </a:bodyPr>
          <a:lstStyle/>
          <a:p>
            <a:pPr lvl="0"/>
            <a:r>
              <a:rPr lang="en-US" sz="2400" b="1" dirty="0">
                <a:solidFill>
                  <a:schemeClr val="bg1"/>
                </a:solidFill>
              </a:rPr>
              <a:t>Methods &amp; Data</a:t>
            </a:r>
          </a:p>
        </p:txBody>
      </p:sp>
    </p:spTree>
    <p:extLst>
      <p:ext uri="{BB962C8B-B14F-4D97-AF65-F5344CB8AC3E}">
        <p14:creationId xmlns:p14="http://schemas.microsoft.com/office/powerpoint/2010/main" val="3732117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474143"/>
            <a:ext cx="6691745" cy="1143000"/>
          </a:xfrm>
        </p:spPr>
        <p:txBody>
          <a:bodyPr>
            <a:normAutofit/>
          </a:bodyPr>
          <a:lstStyle/>
          <a:p>
            <a:r>
              <a:rPr lang="en-US" sz="2800" dirty="0" smtClean="0">
                <a:solidFill>
                  <a:schemeClr val="bg1"/>
                </a:solidFill>
              </a:rPr>
              <a:t>  </a:t>
            </a:r>
            <a:r>
              <a:rPr lang="fa-IR" sz="2800" dirty="0" smtClean="0">
                <a:solidFill>
                  <a:schemeClr val="bg1"/>
                </a:solidFill>
              </a:rPr>
              <a:t>شیوه </a:t>
            </a:r>
            <a:r>
              <a:rPr lang="fa-IR" sz="2800" dirty="0">
                <a:solidFill>
                  <a:schemeClr val="bg1"/>
                </a:solidFill>
              </a:rPr>
              <a:t>ها و داده ها در رویکرد رابطه </a:t>
            </a:r>
            <a:r>
              <a:rPr lang="fa-IR" sz="2800" dirty="0" smtClean="0">
                <a:solidFill>
                  <a:schemeClr val="bg1"/>
                </a:solidFill>
              </a:rPr>
              <a:t>ای</a:t>
            </a:r>
            <a:r>
              <a:rPr lang="en-US" sz="2800" dirty="0" smtClean="0">
                <a:solidFill>
                  <a:schemeClr val="bg1"/>
                </a:solidFill>
              </a:rPr>
              <a:t> </a:t>
            </a:r>
            <a:endParaRPr lang="en-US" sz="2800" dirty="0">
              <a:solidFill>
                <a:schemeClr val="bg1"/>
              </a:solidFill>
            </a:endParaRPr>
          </a:p>
        </p:txBody>
      </p:sp>
      <p:sp>
        <p:nvSpPr>
          <p:cNvPr id="5" name="Rectangle 4"/>
          <p:cNvSpPr/>
          <p:nvPr/>
        </p:nvSpPr>
        <p:spPr>
          <a:xfrm>
            <a:off x="2057400" y="1706874"/>
            <a:ext cx="6477000" cy="3502497"/>
          </a:xfrm>
          <a:prstGeom prst="rect">
            <a:avLst/>
          </a:prstGeom>
        </p:spPr>
        <p:txBody>
          <a:bodyPr wrap="square">
            <a:spAutoFit/>
          </a:bodyPr>
          <a:lstStyle/>
          <a:p>
            <a:pPr marL="82296" indent="0" algn="just" rtl="1">
              <a:lnSpc>
                <a:spcPct val="160000"/>
              </a:lnSpc>
              <a:buNone/>
            </a:pPr>
            <a:r>
              <a:rPr lang="fa-IR" sz="2400" dirty="0" smtClean="0">
                <a:solidFill>
                  <a:schemeClr val="bg1"/>
                </a:solidFill>
                <a:cs typeface="+mj-cs"/>
              </a:rPr>
              <a:t>در اینجا، </a:t>
            </a:r>
            <a:r>
              <a:rPr lang="fa-IR" sz="2400" dirty="0" err="1" smtClean="0">
                <a:solidFill>
                  <a:schemeClr val="bg1"/>
                </a:solidFill>
                <a:cs typeface="+mj-cs"/>
              </a:rPr>
              <a:t>واقعیات</a:t>
            </a:r>
            <a:r>
              <a:rPr lang="fa-IR" sz="2400" dirty="0" smtClean="0">
                <a:solidFill>
                  <a:schemeClr val="bg1"/>
                </a:solidFill>
                <a:cs typeface="+mj-cs"/>
              </a:rPr>
              <a:t> درونی مصرف کننده بررسی می شود و یک کلی</a:t>
            </a:r>
            <a:r>
              <a:rPr lang="en-US" sz="2400" dirty="0" smtClean="0">
                <a:solidFill>
                  <a:schemeClr val="bg1"/>
                </a:solidFill>
                <a:cs typeface="+mj-cs"/>
              </a:rPr>
              <a:t> </a:t>
            </a:r>
            <a:r>
              <a:rPr lang="fa-IR" sz="2400" dirty="0" smtClean="0">
                <a:solidFill>
                  <a:schemeClr val="bg1"/>
                </a:solidFill>
                <a:cs typeface="+mj-cs"/>
              </a:rPr>
              <a:t>نگری روی زندگی مصرف کننده و تاثیرات آن در مصرف برند اعمال می </a:t>
            </a:r>
            <a:r>
              <a:rPr lang="fa-IR" sz="2400" dirty="0" err="1" smtClean="0">
                <a:solidFill>
                  <a:schemeClr val="bg1"/>
                </a:solidFill>
                <a:cs typeface="+mj-cs"/>
              </a:rPr>
              <a:t>شود.در</a:t>
            </a:r>
            <a:r>
              <a:rPr lang="fa-IR" sz="2400" dirty="0" smtClean="0">
                <a:solidFill>
                  <a:schemeClr val="bg1"/>
                </a:solidFill>
                <a:cs typeface="+mj-cs"/>
              </a:rPr>
              <a:t> اینجا تحقیقات خود را به دو روش پیش میگیریم</a:t>
            </a:r>
            <a:r>
              <a:rPr lang="en-US" sz="2400" dirty="0">
                <a:solidFill>
                  <a:schemeClr val="bg1"/>
                </a:solidFill>
                <a:cs typeface="+mj-cs"/>
              </a:rPr>
              <a:t>:</a:t>
            </a:r>
            <a:endParaRPr lang="en-US" sz="2400" dirty="0" smtClean="0">
              <a:solidFill>
                <a:schemeClr val="bg1"/>
              </a:solidFill>
              <a:cs typeface="+mj-cs"/>
            </a:endParaRPr>
          </a:p>
          <a:p>
            <a:pPr marL="82296" indent="0" algn="r" rtl="1">
              <a:buNone/>
            </a:pPr>
            <a:endParaRPr lang="en-US" sz="2000" dirty="0" smtClean="0">
              <a:solidFill>
                <a:schemeClr val="bg1"/>
              </a:solidFill>
              <a:cs typeface="+mj-cs"/>
            </a:endParaRPr>
          </a:p>
          <a:p>
            <a:pPr marL="82296" indent="0" algn="r" rtl="1">
              <a:buNone/>
            </a:pPr>
            <a:r>
              <a:rPr lang="en-US" sz="2000" b="1" dirty="0" smtClean="0">
                <a:solidFill>
                  <a:schemeClr val="bg1"/>
                </a:solidFill>
                <a:cs typeface="+mj-cs"/>
              </a:rPr>
              <a:t>Depth interviews.</a:t>
            </a:r>
            <a:r>
              <a:rPr lang="en-US" sz="2400" b="1" dirty="0" smtClean="0">
                <a:solidFill>
                  <a:schemeClr val="bg1"/>
                </a:solidFill>
                <a:cs typeface="+mj-cs"/>
              </a:rPr>
              <a:t>1</a:t>
            </a:r>
          </a:p>
          <a:p>
            <a:pPr marL="82296" indent="0" algn="r" rtl="1">
              <a:buNone/>
            </a:pPr>
            <a:r>
              <a:rPr lang="en-US" sz="2000" b="1" dirty="0" smtClean="0">
                <a:solidFill>
                  <a:schemeClr val="bg1"/>
                </a:solidFill>
                <a:cs typeface="+mj-cs"/>
              </a:rPr>
              <a:t>Life stories.</a:t>
            </a:r>
            <a:r>
              <a:rPr lang="en-US" sz="2400" b="1" dirty="0" smtClean="0">
                <a:solidFill>
                  <a:schemeClr val="bg1"/>
                </a:solidFill>
                <a:cs typeface="+mj-cs"/>
              </a:rPr>
              <a:t>2</a:t>
            </a:r>
            <a:endParaRPr lang="fa-IR" sz="2400" b="1" dirty="0" smtClean="0">
              <a:solidFill>
                <a:schemeClr val="bg1"/>
              </a:solidFill>
              <a:cs typeface="+mj-cs"/>
            </a:endParaRPr>
          </a:p>
        </p:txBody>
      </p:sp>
    </p:spTree>
    <p:extLst>
      <p:ext uri="{BB962C8B-B14F-4D97-AF65-F5344CB8AC3E}">
        <p14:creationId xmlns:p14="http://schemas.microsoft.com/office/powerpoint/2010/main" val="2963091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sz="2800" dirty="0" smtClean="0">
                <a:solidFill>
                  <a:schemeClr val="bg1"/>
                </a:solidFill>
              </a:rPr>
              <a:t>Depth interviews</a:t>
            </a:r>
            <a:endParaRPr lang="en-US" sz="2800" dirty="0">
              <a:solidFill>
                <a:schemeClr val="bg1"/>
              </a:solidFill>
            </a:endParaRPr>
          </a:p>
        </p:txBody>
      </p:sp>
      <p:sp>
        <p:nvSpPr>
          <p:cNvPr id="3" name="Content Placeholder 2"/>
          <p:cNvSpPr>
            <a:spLocks noGrp="1"/>
          </p:cNvSpPr>
          <p:nvPr>
            <p:ph idx="1"/>
          </p:nvPr>
        </p:nvSpPr>
        <p:spPr>
          <a:xfrm>
            <a:off x="914400" y="1900519"/>
            <a:ext cx="7630500" cy="4195481"/>
          </a:xfrm>
        </p:spPr>
        <p:txBody>
          <a:bodyPr>
            <a:normAutofit/>
          </a:bodyPr>
          <a:lstStyle/>
          <a:p>
            <a:pPr marL="0" indent="0" algn="r" rtl="1">
              <a:lnSpc>
                <a:spcPct val="150000"/>
              </a:lnSpc>
              <a:buNone/>
            </a:pPr>
            <a:r>
              <a:rPr lang="fa-IR" sz="2400" dirty="0">
                <a:solidFill>
                  <a:schemeClr val="bg1"/>
                </a:solidFill>
              </a:rPr>
              <a:t>یکی از پرکارپردترین رویکردهای قابل استفاده در کشف واقعیت های درونی پاسخ دهندگان، مصاحبه عمقی به </a:t>
            </a:r>
            <a:r>
              <a:rPr lang="fa-IR" sz="2400" dirty="0" smtClean="0">
                <a:solidFill>
                  <a:schemeClr val="bg1"/>
                </a:solidFill>
              </a:rPr>
              <a:t>شمار</a:t>
            </a:r>
            <a:r>
              <a:rPr lang="en-US" sz="2400" dirty="0" smtClean="0">
                <a:solidFill>
                  <a:schemeClr val="bg1"/>
                </a:solidFill>
              </a:rPr>
              <a:t> می </a:t>
            </a:r>
            <a:r>
              <a:rPr lang="en-US" sz="2400" dirty="0" err="1" smtClean="0">
                <a:solidFill>
                  <a:schemeClr val="bg1"/>
                </a:solidFill>
              </a:rPr>
              <a:t>رود</a:t>
            </a:r>
            <a:r>
              <a:rPr lang="en-US" sz="2400" dirty="0" smtClean="0">
                <a:solidFill>
                  <a:schemeClr val="bg1"/>
                </a:solidFill>
              </a:rPr>
              <a:t>.</a:t>
            </a:r>
            <a:endParaRPr lang="fa-IR" sz="2400" dirty="0">
              <a:solidFill>
                <a:schemeClr val="bg1"/>
              </a:solidFill>
            </a:endParaRPr>
          </a:p>
        </p:txBody>
      </p:sp>
      <p:pic>
        <p:nvPicPr>
          <p:cNvPr id="4" name="Picture 3" descr="C:\Users\Behnam\Desktop\interview.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52399" y="4343400"/>
            <a:ext cx="4080049" cy="2316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82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90272" y="3581400"/>
            <a:ext cx="3529890"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2667000"/>
            <a:ext cx="3562927"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en-US" sz="2400" b="1" dirty="0">
              <a:solidFill>
                <a:srgbClr val="FF0000"/>
              </a:solidFill>
            </a:endParaRPr>
          </a:p>
          <a:p>
            <a:pPr algn="ctr"/>
            <a:endParaRPr lang="en-US" sz="24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7" y="4501420"/>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1752599"/>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6569363" y="205892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urved Left Arrow 5"/>
          <p:cNvSpPr/>
          <p:nvPr/>
        </p:nvSpPr>
        <p:spPr>
          <a:xfrm>
            <a:off x="6597072" y="30099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Left Arrow 6"/>
          <p:cNvSpPr/>
          <p:nvPr/>
        </p:nvSpPr>
        <p:spPr>
          <a:xfrm>
            <a:off x="6657570" y="399170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2971800" y="4579203"/>
            <a:ext cx="3810923" cy="830997"/>
          </a:xfrm>
          <a:prstGeom prst="rect">
            <a:avLst/>
          </a:prstGeom>
          <a:noFill/>
        </p:spPr>
        <p:txBody>
          <a:bodyPr wrap="square" rtlCol="0">
            <a:spAutoFit/>
          </a:bodyPr>
          <a:lstStyle/>
          <a:p>
            <a:pPr lvl="0"/>
            <a:r>
              <a:rPr lang="en-US" sz="2200" b="1" dirty="0">
                <a:solidFill>
                  <a:schemeClr val="bg1"/>
                </a:solidFill>
              </a:rPr>
              <a:t>Managerial implications</a:t>
            </a:r>
          </a:p>
          <a:p>
            <a:endParaRPr lang="en-US" sz="2400" b="1" dirty="0">
              <a:solidFill>
                <a:schemeClr val="bg1"/>
              </a:solidFill>
            </a:endParaRPr>
          </a:p>
        </p:txBody>
      </p:sp>
    </p:spTree>
    <p:extLst>
      <p:ext uri="{BB962C8B-B14F-4D97-AF65-F5344CB8AC3E}">
        <p14:creationId xmlns:p14="http://schemas.microsoft.com/office/powerpoint/2010/main" val="2690290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90272" y="3505200"/>
            <a:ext cx="3529890"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2590800"/>
            <a:ext cx="3562927"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en-US" sz="2400" b="1" dirty="0">
              <a:solidFill>
                <a:srgbClr val="FF0000"/>
              </a:solidFill>
            </a:endParaRPr>
          </a:p>
          <a:p>
            <a:pPr algn="ctr"/>
            <a:endParaRPr lang="en-US" sz="24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7" y="4425220"/>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1676399"/>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6569363" y="198272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urved Left Arrow 5"/>
          <p:cNvSpPr/>
          <p:nvPr/>
        </p:nvSpPr>
        <p:spPr>
          <a:xfrm>
            <a:off x="6597072" y="29337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Left Arrow 6"/>
          <p:cNvSpPr/>
          <p:nvPr/>
        </p:nvSpPr>
        <p:spPr>
          <a:xfrm>
            <a:off x="6657570" y="391550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3733800" y="1828800"/>
            <a:ext cx="2133600" cy="830997"/>
          </a:xfrm>
          <a:prstGeom prst="rect">
            <a:avLst/>
          </a:prstGeom>
          <a:noFill/>
        </p:spPr>
        <p:txBody>
          <a:bodyPr wrap="square" rtlCol="0">
            <a:spAutoFit/>
          </a:bodyPr>
          <a:lstStyle/>
          <a:p>
            <a:pPr lvl="0"/>
            <a:r>
              <a:rPr lang="en-US" sz="2400" b="1" dirty="0">
                <a:solidFill>
                  <a:schemeClr val="bg1"/>
                </a:solidFill>
              </a:rPr>
              <a:t>Assumptions</a:t>
            </a:r>
          </a:p>
          <a:p>
            <a:pPr lvl="0"/>
            <a:endParaRPr lang="en-US" sz="2400" b="1" dirty="0">
              <a:solidFill>
                <a:schemeClr val="bg1"/>
              </a:solidFill>
            </a:endParaRPr>
          </a:p>
        </p:txBody>
      </p:sp>
      <p:sp>
        <p:nvSpPr>
          <p:cNvPr id="9" name="TextBox 8"/>
          <p:cNvSpPr txBox="1"/>
          <p:nvPr/>
        </p:nvSpPr>
        <p:spPr>
          <a:xfrm>
            <a:off x="4191000" y="2738735"/>
            <a:ext cx="2438400" cy="461665"/>
          </a:xfrm>
          <a:prstGeom prst="rect">
            <a:avLst/>
          </a:prstGeom>
          <a:noFill/>
        </p:spPr>
        <p:txBody>
          <a:bodyPr wrap="square" rtlCol="0">
            <a:spAutoFit/>
          </a:bodyPr>
          <a:lstStyle/>
          <a:p>
            <a:pPr lvl="0"/>
            <a:r>
              <a:rPr lang="en-US" sz="2400" b="1" dirty="0">
                <a:solidFill>
                  <a:schemeClr val="bg1"/>
                </a:solidFill>
              </a:rPr>
              <a:t>Theory</a:t>
            </a:r>
          </a:p>
        </p:txBody>
      </p:sp>
      <p:sp>
        <p:nvSpPr>
          <p:cNvPr id="10" name="TextBox 9"/>
          <p:cNvSpPr txBox="1"/>
          <p:nvPr/>
        </p:nvSpPr>
        <p:spPr>
          <a:xfrm>
            <a:off x="3581400" y="3657600"/>
            <a:ext cx="2656609" cy="461665"/>
          </a:xfrm>
          <a:prstGeom prst="rect">
            <a:avLst/>
          </a:prstGeom>
          <a:noFill/>
        </p:spPr>
        <p:txBody>
          <a:bodyPr wrap="square" rtlCol="0">
            <a:spAutoFit/>
          </a:bodyPr>
          <a:lstStyle/>
          <a:p>
            <a:pPr lvl="0"/>
            <a:r>
              <a:rPr lang="en-US" sz="2400" b="1" dirty="0">
                <a:solidFill>
                  <a:schemeClr val="bg1"/>
                </a:solidFill>
              </a:rPr>
              <a:t>Methods &amp; Data</a:t>
            </a:r>
          </a:p>
        </p:txBody>
      </p:sp>
      <p:sp>
        <p:nvSpPr>
          <p:cNvPr id="11" name="TextBox 10"/>
          <p:cNvSpPr txBox="1"/>
          <p:nvPr/>
        </p:nvSpPr>
        <p:spPr>
          <a:xfrm>
            <a:off x="2971800" y="4503003"/>
            <a:ext cx="3810923" cy="830997"/>
          </a:xfrm>
          <a:prstGeom prst="rect">
            <a:avLst/>
          </a:prstGeom>
          <a:noFill/>
        </p:spPr>
        <p:txBody>
          <a:bodyPr wrap="square" rtlCol="0">
            <a:spAutoFit/>
          </a:bodyPr>
          <a:lstStyle/>
          <a:p>
            <a:pPr lvl="0"/>
            <a:r>
              <a:rPr lang="en-US" sz="2200" b="1" dirty="0">
                <a:solidFill>
                  <a:schemeClr val="bg1"/>
                </a:solidFill>
              </a:rPr>
              <a:t>Managerial implications</a:t>
            </a:r>
          </a:p>
          <a:p>
            <a:endParaRPr lang="en-US" sz="2400" b="1" dirty="0">
              <a:solidFill>
                <a:schemeClr val="bg1"/>
              </a:solidFill>
            </a:endParaRPr>
          </a:p>
        </p:txBody>
      </p:sp>
    </p:spTree>
    <p:extLst>
      <p:ext uri="{BB962C8B-B14F-4D97-AF65-F5344CB8AC3E}">
        <p14:creationId xmlns:p14="http://schemas.microsoft.com/office/powerpoint/2010/main" val="3771401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946" y="609600"/>
            <a:ext cx="7055380" cy="1400530"/>
          </a:xfrm>
        </p:spPr>
        <p:txBody>
          <a:bodyPr/>
          <a:lstStyle/>
          <a:p>
            <a:pPr algn="r" rtl="1"/>
            <a:r>
              <a:rPr lang="en-US" sz="2800" dirty="0" smtClean="0">
                <a:solidFill>
                  <a:schemeClr val="bg1"/>
                </a:solidFill>
              </a:rPr>
              <a:t>Managerial implications</a:t>
            </a:r>
            <a:endParaRPr lang="en-US" sz="2800" dirty="0">
              <a:solidFill>
                <a:schemeClr val="bg1"/>
              </a:solidFill>
            </a:endParaRPr>
          </a:p>
        </p:txBody>
      </p:sp>
      <p:sp>
        <p:nvSpPr>
          <p:cNvPr id="3" name="Content Placeholder 2"/>
          <p:cNvSpPr>
            <a:spLocks noGrp="1"/>
          </p:cNvSpPr>
          <p:nvPr>
            <p:ph idx="1"/>
          </p:nvPr>
        </p:nvSpPr>
        <p:spPr>
          <a:xfrm>
            <a:off x="914400" y="1752600"/>
            <a:ext cx="7325700" cy="4648206"/>
          </a:xfrm>
        </p:spPr>
        <p:txBody>
          <a:bodyPr/>
          <a:lstStyle/>
          <a:p>
            <a:pPr marL="0" indent="0" algn="just" rtl="1">
              <a:lnSpc>
                <a:spcPct val="150000"/>
              </a:lnSpc>
              <a:buNone/>
            </a:pPr>
            <a:r>
              <a:rPr lang="fa-IR" dirty="0" smtClean="0">
                <a:solidFill>
                  <a:schemeClr val="bg1"/>
                </a:solidFill>
                <a:latin typeface="Arial" panose="020B0604020202020204" pitchFamily="34" charset="0"/>
              </a:rPr>
              <a:t>مدیریت </a:t>
            </a:r>
            <a:r>
              <a:rPr lang="fa-IR" dirty="0">
                <a:solidFill>
                  <a:schemeClr val="bg1"/>
                </a:solidFill>
                <a:latin typeface="Arial" panose="020B0604020202020204" pitchFamily="34" charset="0"/>
              </a:rPr>
              <a:t>باید برپایه معنا </a:t>
            </a:r>
            <a:r>
              <a:rPr lang="fa-IR" dirty="0" smtClean="0">
                <a:solidFill>
                  <a:schemeClr val="bg1"/>
                </a:solidFill>
                <a:latin typeface="Arial" panose="020B0604020202020204" pitchFamily="34" charset="0"/>
              </a:rPr>
              <a:t>باشد</a:t>
            </a:r>
            <a:r>
              <a:rPr lang="en-US" dirty="0" smtClean="0">
                <a:solidFill>
                  <a:schemeClr val="bg1"/>
                </a:solidFill>
                <a:latin typeface="Arial" panose="020B0604020202020204" pitchFamily="34" charset="0"/>
              </a:rPr>
              <a:t>.</a:t>
            </a:r>
            <a:r>
              <a:rPr lang="fa-IR" dirty="0" smtClean="0">
                <a:solidFill>
                  <a:schemeClr val="bg1"/>
                </a:solidFill>
                <a:latin typeface="Arial" panose="020B0604020202020204" pitchFamily="34" charset="0"/>
              </a:rPr>
              <a:t>برای </a:t>
            </a:r>
            <a:r>
              <a:rPr lang="fa-IR" dirty="0">
                <a:solidFill>
                  <a:schemeClr val="bg1"/>
                </a:solidFill>
                <a:latin typeface="Arial" panose="020B0604020202020204" pitchFamily="34" charset="0"/>
              </a:rPr>
              <a:t>مدیریت درست برند رابطه مدار باید از پیاده سازی فرضیات </a:t>
            </a:r>
            <a:r>
              <a:rPr lang="fa-IR" dirty="0" err="1">
                <a:solidFill>
                  <a:schemeClr val="bg1"/>
                </a:solidFill>
                <a:latin typeface="Arial" panose="020B0604020202020204" pitchFamily="34" charset="0"/>
              </a:rPr>
              <a:t>ورای</a:t>
            </a:r>
            <a:r>
              <a:rPr lang="fa-IR" dirty="0">
                <a:solidFill>
                  <a:schemeClr val="bg1"/>
                </a:solidFill>
                <a:latin typeface="Arial" panose="020B0604020202020204" pitchFamily="34" charset="0"/>
              </a:rPr>
              <a:t> نظریه شروع کرد. برند به عنوان موجودی </a:t>
            </a:r>
            <a:r>
              <a:rPr lang="fa-IR" dirty="0" smtClean="0">
                <a:solidFill>
                  <a:schemeClr val="bg1"/>
                </a:solidFill>
                <a:latin typeface="Arial" panose="020B0604020202020204" pitchFamily="34" charset="0"/>
              </a:rPr>
              <a:t>درک</a:t>
            </a:r>
            <a:r>
              <a:rPr lang="en-US" dirty="0" smtClean="0">
                <a:solidFill>
                  <a:schemeClr val="bg1"/>
                </a:solidFill>
                <a:latin typeface="Arial" panose="020B0604020202020204" pitchFamily="34" charset="0"/>
              </a:rPr>
              <a:t> </a:t>
            </a:r>
            <a:r>
              <a:rPr lang="fa-IR" dirty="0" smtClean="0">
                <a:solidFill>
                  <a:schemeClr val="bg1"/>
                </a:solidFill>
                <a:latin typeface="Arial" panose="020B0604020202020204" pitchFamily="34" charset="0"/>
              </a:rPr>
              <a:t>می </a:t>
            </a:r>
            <a:r>
              <a:rPr lang="fa-IR" dirty="0">
                <a:solidFill>
                  <a:schemeClr val="bg1"/>
                </a:solidFill>
                <a:latin typeface="Arial" panose="020B0604020202020204" pitchFamily="34" charset="0"/>
              </a:rPr>
              <a:t>شود که به آن شخصیت اعطا شده است، تبادل مصرف کننده برند دوجانبه فرض می شود </a:t>
            </a:r>
            <a:r>
              <a:rPr lang="fa-IR" dirty="0" smtClean="0">
                <a:solidFill>
                  <a:schemeClr val="bg1"/>
                </a:solidFill>
                <a:latin typeface="Arial" panose="020B0604020202020204" pitchFamily="34" charset="0"/>
              </a:rPr>
              <a:t>و</a:t>
            </a:r>
            <a:r>
              <a:rPr lang="en-US" dirty="0" smtClean="0">
                <a:solidFill>
                  <a:schemeClr val="bg1"/>
                </a:solidFill>
                <a:latin typeface="Arial" panose="020B0604020202020204" pitchFamily="34" charset="0"/>
              </a:rPr>
              <a:t> </a:t>
            </a:r>
            <a:r>
              <a:rPr lang="en-US" dirty="0" err="1" smtClean="0">
                <a:solidFill>
                  <a:schemeClr val="bg1"/>
                </a:solidFill>
                <a:latin typeface="Arial" panose="020B0604020202020204" pitchFamily="34" charset="0"/>
              </a:rPr>
              <a:t>گفتگو</a:t>
            </a:r>
            <a:r>
              <a:rPr lang="en-US" dirty="0" smtClean="0">
                <a:solidFill>
                  <a:schemeClr val="bg1"/>
                </a:solidFill>
                <a:latin typeface="Arial" panose="020B0604020202020204" pitchFamily="34" charset="0"/>
              </a:rPr>
              <a:t> و </a:t>
            </a:r>
            <a:r>
              <a:rPr lang="en-US" dirty="0" err="1" smtClean="0">
                <a:solidFill>
                  <a:schemeClr val="bg1"/>
                </a:solidFill>
                <a:latin typeface="Arial" panose="020B0604020202020204" pitchFamily="34" charset="0"/>
              </a:rPr>
              <a:t>دوستی</a:t>
            </a:r>
            <a:r>
              <a:rPr lang="en-US" dirty="0">
                <a:solidFill>
                  <a:schemeClr val="bg1"/>
                </a:solidFill>
                <a:latin typeface="Arial" panose="020B0604020202020204" pitchFamily="34" charset="0"/>
              </a:rPr>
              <a:t> </a:t>
            </a:r>
            <a:r>
              <a:rPr lang="fa-IR" dirty="0" err="1" smtClean="0">
                <a:solidFill>
                  <a:schemeClr val="bg1"/>
                </a:solidFill>
                <a:latin typeface="Arial" panose="020B0604020202020204" pitchFamily="34" charset="0"/>
              </a:rPr>
              <a:t>استعارات</a:t>
            </a:r>
            <a:r>
              <a:rPr lang="fa-IR" dirty="0" smtClean="0">
                <a:solidFill>
                  <a:schemeClr val="bg1"/>
                </a:solidFill>
                <a:latin typeface="Arial" panose="020B0604020202020204" pitchFamily="34" charset="0"/>
              </a:rPr>
              <a:t> </a:t>
            </a:r>
            <a:r>
              <a:rPr lang="fa-IR" dirty="0">
                <a:solidFill>
                  <a:schemeClr val="bg1"/>
                </a:solidFill>
                <a:latin typeface="Arial" panose="020B0604020202020204" pitchFamily="34" charset="0"/>
              </a:rPr>
              <a:t>مناسبی به نظر می رسد. همچنین شخصیت برند، هنجارها و ارزش های مصرف کننده شدیدا بر </a:t>
            </a:r>
            <a:r>
              <a:rPr lang="fa-IR" dirty="0" smtClean="0">
                <a:solidFill>
                  <a:schemeClr val="bg1"/>
                </a:solidFill>
                <a:latin typeface="Arial" panose="020B0604020202020204" pitchFamily="34" charset="0"/>
              </a:rPr>
              <a:t>ارزیابی </a:t>
            </a:r>
            <a:r>
              <a:rPr lang="fa-IR" dirty="0">
                <a:solidFill>
                  <a:schemeClr val="bg1"/>
                </a:solidFill>
                <a:latin typeface="Arial" panose="020B0604020202020204" pitchFamily="34" charset="0"/>
              </a:rPr>
              <a:t>اقدامات برند تاثیر دارند.</a:t>
            </a:r>
            <a:endParaRPr lang="en-US" dirty="0">
              <a:solidFill>
                <a:schemeClr val="bg1"/>
              </a:solidFill>
              <a:latin typeface="Arial" panose="020B0604020202020204" pitchFamily="34" charset="0"/>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41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315200" y="76200"/>
            <a:ext cx="1676400" cy="1676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4170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5">
                <a:lumMod val="16000"/>
                <a:alpha val="18000"/>
              </a:schemeClr>
            </a:gs>
            <a:gs pos="35000">
              <a:schemeClr val="accent5">
                <a:lumMod val="0"/>
                <a:lumOff val="100000"/>
              </a:schemeClr>
            </a:gs>
            <a:gs pos="61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004452"/>
            <a:ext cx="7239000" cy="779463"/>
          </a:xfrm>
        </p:spPr>
        <p:txBody>
          <a:bodyPr/>
          <a:lstStyle/>
          <a:p>
            <a:r>
              <a:rPr lang="en-US" sz="2800" b="1" dirty="0" smtClean="0">
                <a:solidFill>
                  <a:schemeClr val="bg1"/>
                </a:solidFill>
              </a:rPr>
              <a:t>  Examples </a:t>
            </a:r>
            <a:r>
              <a:rPr lang="en-US" sz="2800" b="1" dirty="0">
                <a:solidFill>
                  <a:schemeClr val="bg1"/>
                </a:solidFill>
              </a:rPr>
              <a:t>for Relational Approach</a:t>
            </a:r>
            <a:endParaRPr lang="en-US" sz="2800" b="1" dirty="0"/>
          </a:p>
        </p:txBody>
      </p:sp>
      <p:sp>
        <p:nvSpPr>
          <p:cNvPr id="3" name="Content Placeholder 2"/>
          <p:cNvSpPr>
            <a:spLocks noGrp="1"/>
          </p:cNvSpPr>
          <p:nvPr>
            <p:ph idx="4294967295"/>
          </p:nvPr>
        </p:nvSpPr>
        <p:spPr>
          <a:xfrm>
            <a:off x="0" y="2052638"/>
            <a:ext cx="6711950" cy="4195762"/>
          </a:xfrm>
        </p:spPr>
        <p:txBody>
          <a:bodyPr>
            <a:normAutofit/>
          </a:bodyPr>
          <a:lstStyle/>
          <a:p>
            <a:pPr marL="0" indent="0" algn="ctr">
              <a:buNone/>
            </a:pPr>
            <a:endParaRPr lang="en-US" sz="4000" dirty="0">
              <a:solidFill>
                <a:schemeClr val="bg1"/>
              </a:solidFill>
            </a:endParaRPr>
          </a:p>
          <a:p>
            <a:pPr marL="0" indent="0" algn="ctr">
              <a:buNone/>
            </a:pPr>
            <a:r>
              <a:rPr lang="en-US" sz="4000" dirty="0" smtClean="0">
                <a:solidFill>
                  <a:schemeClr val="bg1"/>
                </a:solidFill>
              </a:rPr>
              <a:t>    </a:t>
            </a:r>
            <a:r>
              <a:rPr lang="en-US" dirty="0" smtClean="0">
                <a:solidFill>
                  <a:schemeClr val="bg1"/>
                </a:solidFill>
              </a:rPr>
              <a:t>       </a:t>
            </a:r>
          </a:p>
          <a:p>
            <a:pPr marL="0" indent="0" algn="ctr">
              <a:buNone/>
            </a:pPr>
            <a:endParaRPr lang="en-US" dirty="0">
              <a:solidFill>
                <a:schemeClr val="bg1"/>
              </a:solidFill>
            </a:endParaRPr>
          </a:p>
        </p:txBody>
      </p:sp>
      <p:pic>
        <p:nvPicPr>
          <p:cNvPr id="4098" name="Picture 2" descr="C:\Users\Behnam\Desktop\facebook-brands-36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14400" y="2057400"/>
            <a:ext cx="7400925" cy="4160099"/>
          </a:xfrm>
          <a:prstGeom prst="rect">
            <a:avLst/>
          </a:prstGeom>
          <a:noFill/>
          <a:effectLst>
            <a:outerShdw blurRad="774700" dist="1447800" dir="14760000" sx="1000" sy="1000" algn="ctr" rotWithShape="0">
              <a:schemeClr val="tx1">
                <a:lumMod val="75000"/>
                <a:alpha val="58000"/>
              </a:schemeClr>
            </a:outerShdw>
            <a:reflection stA="8000" endPos="24000" dir="5400000" sy="-100000" algn="bl" rotWithShape="0"/>
          </a:effectLst>
          <a:scene3d>
            <a:camera prst="orthographicFront"/>
            <a:lightRig rig="sunse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689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486400" cy="786448"/>
          </a:xfrm>
        </p:spPr>
        <p:txBody>
          <a:bodyPr/>
          <a:lstStyle/>
          <a:p>
            <a:r>
              <a:rPr lang="en-US" sz="3600" dirty="0" smtClean="0">
                <a:solidFill>
                  <a:schemeClr val="bg1"/>
                </a:solidFill>
                <a:effectLst>
                  <a:outerShdw blurRad="38100" dist="38100" dir="2700000" algn="tl">
                    <a:srgbClr val="000000">
                      <a:alpha val="43137"/>
                    </a:srgbClr>
                  </a:outerShdw>
                </a:effectLst>
              </a:rPr>
              <a:t>Cadillac for blacks</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endParaRPr lang="en-US" sz="4000" dirty="0">
              <a:solidFill>
                <a:schemeClr val="bg1"/>
              </a:solidFill>
            </a:endParaRPr>
          </a:p>
          <a:p>
            <a:pPr marL="0" indent="0" algn="ctr">
              <a:buNone/>
            </a:pPr>
            <a:r>
              <a:rPr lang="en-US" dirty="0" smtClean="0">
                <a:solidFill>
                  <a:schemeClr val="bg1"/>
                </a:solidFill>
              </a:rPr>
              <a:t>       </a:t>
            </a:r>
          </a:p>
          <a:p>
            <a:pPr marL="0" indent="0" algn="ctr">
              <a:buNone/>
            </a:pPr>
            <a:endParaRPr lang="en-US" dirty="0">
              <a:solidFill>
                <a:schemeClr val="bg1"/>
              </a:solidFill>
            </a:endParaRPr>
          </a:p>
        </p:txBody>
      </p:sp>
      <p:pic>
        <p:nvPicPr>
          <p:cNvPr id="5122" name="Picture 2" descr="C:\Users\Behnam\Desktop\big krit cadillac 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555240" cy="380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53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200" y="-152400"/>
            <a:ext cx="2286000" cy="1700848"/>
          </a:xfrm>
        </p:spPr>
        <p:txBody>
          <a:bodyPr/>
          <a:lstStyle/>
          <a:p>
            <a:r>
              <a:rPr lang="en-US" sz="2800" dirty="0">
                <a:solidFill>
                  <a:schemeClr val="bg1"/>
                </a:solidFill>
                <a:effectLst>
                  <a:outerShdw blurRad="38100" dist="38100" dir="2700000" algn="tl">
                    <a:srgbClr val="000000">
                      <a:alpha val="43137"/>
                    </a:srgbClr>
                  </a:outerShdw>
                </a:effectLst>
              </a:rPr>
              <a:t/>
            </a:r>
            <a:br>
              <a:rPr lang="en-US" sz="2800" dirty="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Gerber</a:t>
            </a:r>
            <a:endParaRPr lang="en-US" sz="3600"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4294967295"/>
          </p:nvPr>
        </p:nvSpPr>
        <p:spPr>
          <a:xfrm>
            <a:off x="-76200" y="3276600"/>
            <a:ext cx="8915400" cy="2895600"/>
          </a:xfrm>
        </p:spPr>
        <p:txBody>
          <a:bodyPr>
            <a:normAutofit/>
          </a:bodyPr>
          <a:lstStyle/>
          <a:p>
            <a:pPr algn="just">
              <a:lnSpc>
                <a:spcPct val="150000"/>
              </a:lnSpc>
            </a:pPr>
            <a:r>
              <a:rPr lang="en-US" sz="2200" dirty="0">
                <a:solidFill>
                  <a:schemeClr val="bg1"/>
                </a:solidFill>
                <a:latin typeface="Times New Roman" panose="02020603050405020304" pitchFamily="18" charset="0"/>
                <a:cs typeface="Times New Roman" panose="02020603050405020304" pitchFamily="18" charset="0"/>
              </a:rPr>
              <a:t>A long-term friendship requires brands to accommodate customers as they grow and develop. The Gerber brand grows up with kids. Gerber grows with kids at every stage. From milk to baby food to toddler food. Gerber </a:t>
            </a:r>
            <a:r>
              <a:rPr lang="en-US" sz="2200" dirty="0" smtClean="0">
                <a:solidFill>
                  <a:schemeClr val="bg1"/>
                </a:solidFill>
                <a:latin typeface="Times New Roman" panose="02020603050405020304" pitchFamily="18" charset="0"/>
                <a:cs typeface="Times New Roman" panose="02020603050405020304" pitchFamily="18" charset="0"/>
              </a:rPr>
              <a:t>helps </a:t>
            </a:r>
            <a:r>
              <a:rPr lang="en-US" sz="2200" dirty="0">
                <a:solidFill>
                  <a:schemeClr val="bg1"/>
                </a:solidFill>
                <a:latin typeface="Times New Roman" panose="02020603050405020304" pitchFamily="18" charset="0"/>
                <a:cs typeface="Times New Roman" panose="02020603050405020304" pitchFamily="18" charset="0"/>
              </a:rPr>
              <a:t>parents and kids feel grown up and accomplished.</a:t>
            </a:r>
          </a:p>
        </p:txBody>
      </p:sp>
      <p:pic>
        <p:nvPicPr>
          <p:cNvPr id="8194" name="Picture 2" descr="C:\Users\Behnam\Desktop\l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18" y="1219200"/>
            <a:ext cx="80676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631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51910" y="304800"/>
            <a:ext cx="5535090" cy="537882"/>
          </a:xfrm>
        </p:spPr>
        <p:txBody>
          <a:bodyPr/>
          <a:lstStyle/>
          <a:p>
            <a:r>
              <a:rPr lang="en-US" sz="3600" dirty="0">
                <a:solidFill>
                  <a:schemeClr val="bg1"/>
                </a:solidFill>
                <a:effectLst>
                  <a:outerShdw blurRad="38100" dist="38100" dir="2700000" algn="tl">
                    <a:srgbClr val="000000">
                      <a:alpha val="43137"/>
                    </a:srgbClr>
                  </a:outerShdw>
                </a:effectLst>
              </a:rPr>
              <a:t>Jones Soda </a:t>
            </a:r>
          </a:p>
        </p:txBody>
      </p:sp>
      <p:sp>
        <p:nvSpPr>
          <p:cNvPr id="3" name="Content Placeholder 2"/>
          <p:cNvSpPr>
            <a:spLocks noGrp="1"/>
          </p:cNvSpPr>
          <p:nvPr>
            <p:ph idx="4294967295"/>
          </p:nvPr>
        </p:nvSpPr>
        <p:spPr>
          <a:xfrm>
            <a:off x="228600" y="3352800"/>
            <a:ext cx="8610600" cy="3962400"/>
          </a:xfrm>
        </p:spPr>
        <p:txBody>
          <a:bodyPr>
            <a:normAutofit/>
          </a:bodyPr>
          <a:lstStyle/>
          <a:p>
            <a:pPr marL="0" indent="0" algn="just">
              <a:lnSpc>
                <a:spcPct val="150000"/>
              </a:lnSpc>
              <a:buNone/>
            </a:pPr>
            <a:r>
              <a:rPr lang="en-US" sz="2400" dirty="0" smtClean="0">
                <a:solidFill>
                  <a:schemeClr val="bg1"/>
                </a:solidFill>
              </a:rPr>
              <a:t>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Jones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Soda </a:t>
            </a:r>
            <a:r>
              <a:rPr lang="en-US" sz="2400" dirty="0">
                <a:solidFill>
                  <a:schemeClr val="bg1"/>
                </a:solidFill>
                <a:latin typeface="Times New Roman" panose="02020603050405020304" pitchFamily="18" charset="0"/>
                <a:cs typeface="Times New Roman" panose="02020603050405020304" pitchFamily="18" charset="0"/>
              </a:rPr>
              <a:t>is a simple beverage with a powerful label. People submit photos for the beverage label .Consumers get to act as influencers to the brand. When their picture is printed on a label, people can see themselves as brand owners.</a:t>
            </a:r>
          </a:p>
          <a:p>
            <a:pPr marL="0" indent="0" algn="just">
              <a:buNone/>
            </a:pPr>
            <a:r>
              <a:rPr lang="en-US" sz="3600" dirty="0">
                <a:solidFill>
                  <a:schemeClr val="bg1"/>
                </a:solidFill>
              </a:rPr>
              <a:t> </a:t>
            </a:r>
            <a:endParaRPr lang="en-US" sz="1800" dirty="0">
              <a:solidFill>
                <a:schemeClr val="bg1"/>
              </a:solidFill>
            </a:endParaRPr>
          </a:p>
        </p:txBody>
      </p:sp>
      <p:pic>
        <p:nvPicPr>
          <p:cNvPr id="9218" name="Picture 2" descr="C:\Users\Behnam\Desktop\ygggg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67600" cy="199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348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8800"/>
            <a:ext cx="7097713" cy="4419600"/>
          </a:xfrm>
        </p:spPr>
        <p:txBody>
          <a:bodyPr>
            <a:normAutofit/>
          </a:bodyPr>
          <a:lstStyle/>
          <a:p>
            <a:pPr marL="0" indent="0" algn="ctr">
              <a:buNone/>
            </a:pPr>
            <a:endParaRPr lang="en-US" sz="4000" dirty="0">
              <a:solidFill>
                <a:schemeClr val="bg1"/>
              </a:solidFill>
            </a:endParaRPr>
          </a:p>
          <a:p>
            <a:pPr marL="0" indent="0" algn="ctr">
              <a:buNone/>
            </a:pPr>
            <a:r>
              <a:rPr lang="en-US" sz="4800" b="1" i="1" dirty="0" smtClean="0">
                <a:solidFill>
                  <a:schemeClr val="bg1"/>
                </a:solidFill>
              </a:rPr>
              <a:t>    </a:t>
            </a:r>
            <a:endParaRPr lang="en-US" dirty="0">
              <a:solidFill>
                <a:schemeClr val="bg1"/>
              </a:solidFill>
            </a:endParaRPr>
          </a:p>
        </p:txBody>
      </p:sp>
      <p:pic>
        <p:nvPicPr>
          <p:cNvPr id="1026" name="Picture 2" descr="C:\Users\Behnam\Desktop\nike-ipod-sport-ki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856" y="390661"/>
            <a:ext cx="4343400" cy="24190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descr="C:\Users\Behnam\Desktop\downloadkkkkkkkkkkk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36" y="1600200"/>
            <a:ext cx="3581400" cy="2045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ectangle 3"/>
          <p:cNvSpPr/>
          <p:nvPr/>
        </p:nvSpPr>
        <p:spPr>
          <a:xfrm>
            <a:off x="457201" y="4085272"/>
            <a:ext cx="8381999" cy="1200329"/>
          </a:xfrm>
          <a:prstGeom prst="rect">
            <a:avLst/>
          </a:prstGeom>
        </p:spPr>
        <p:txBody>
          <a:bodyPr wrap="square">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Are there shared activities between the brand and customers?</a:t>
            </a:r>
          </a:p>
          <a:p>
            <a:pPr algn="just"/>
            <a:r>
              <a:rPr lang="en-US" sz="2400" dirty="0">
                <a:solidFill>
                  <a:schemeClr val="bg1"/>
                </a:solidFill>
                <a:latin typeface="Times New Roman" panose="02020603050405020304" pitchFamily="18" charset="0"/>
                <a:cs typeface="Times New Roman" panose="02020603050405020304" pitchFamily="18" charset="0"/>
              </a:rPr>
              <a:t>Collaboration and joint participation in an activity can strengthen the friendship between consumers and </a:t>
            </a:r>
            <a:r>
              <a:rPr lang="en-US" sz="2400" dirty="0" smtClean="0">
                <a:solidFill>
                  <a:schemeClr val="bg1"/>
                </a:solidFill>
                <a:latin typeface="Times New Roman" panose="02020603050405020304" pitchFamily="18" charset="0"/>
                <a:cs typeface="Times New Roman" panose="02020603050405020304" pitchFamily="18" charset="0"/>
              </a:rPr>
              <a:t>brands.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8047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7097100" cy="4419606"/>
          </a:xfrm>
        </p:spPr>
        <p:txBody>
          <a:bodyPr>
            <a:normAutofit/>
          </a:bodyPr>
          <a:lstStyle/>
          <a:p>
            <a:pPr marL="0" indent="0" algn="ctr">
              <a:buNone/>
            </a:pPr>
            <a:endParaRPr lang="en-US" sz="4000" dirty="0">
              <a:solidFill>
                <a:schemeClr val="bg1"/>
              </a:solidFill>
            </a:endParaRPr>
          </a:p>
          <a:p>
            <a:pPr marL="0" indent="0" algn="ctr">
              <a:buNone/>
            </a:pPr>
            <a:r>
              <a:rPr lang="en-US" sz="4800" b="1" i="1" dirty="0" smtClean="0">
                <a:solidFill>
                  <a:schemeClr val="bg1"/>
                </a:solidFill>
              </a:rPr>
              <a:t>      </a:t>
            </a: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20000"/>
                    <a:lumOff val="80000"/>
                  </a:schemeClr>
                </a:solidFill>
                <a:effectLst>
                  <a:outerShdw blurRad="38100" dist="38100" dir="2700000" algn="tl">
                    <a:srgbClr val="000000">
                      <a:alpha val="43137"/>
                    </a:srgbClr>
                  </a:outerShdw>
                </a:effectLst>
              </a:rPr>
              <a:t>The end</a:t>
            </a:r>
            <a:endParaRPr lang="en-US" sz="4800" b="1" dirty="0" smtClean="0">
              <a:solidFill>
                <a:schemeClr val="accent6">
                  <a:lumMod val="20000"/>
                  <a:lumOff val="80000"/>
                </a:schemeClr>
              </a:solidFill>
              <a:effectLst>
                <a:outerShdw blurRad="38100" dist="38100" dir="2700000" algn="tl">
                  <a:srgbClr val="000000">
                    <a:alpha val="43137"/>
                  </a:srgbClr>
                </a:outerShdw>
              </a:effectLst>
            </a:endParaRPr>
          </a:p>
          <a:p>
            <a:pPr marL="0" indent="0" algn="ctr">
              <a:buNone/>
            </a:pPr>
            <a:r>
              <a:rPr lang="en-US" dirty="0">
                <a:solidFill>
                  <a:schemeClr val="bg1"/>
                </a:solidFill>
              </a:rPr>
              <a:t> </a:t>
            </a:r>
            <a:r>
              <a:rPr lang="en-US" dirty="0" smtClean="0">
                <a:solidFill>
                  <a:schemeClr val="bg1"/>
                </a:solidFill>
              </a:rPr>
              <a:t>      </a:t>
            </a:r>
          </a:p>
          <a:p>
            <a:pPr marL="0" indent="0" algn="ctr">
              <a:buNone/>
            </a:pPr>
            <a:endParaRPr lang="en-US" dirty="0">
              <a:solidFill>
                <a:schemeClr val="bg1"/>
              </a:solidFill>
            </a:endParaRPr>
          </a:p>
        </p:txBody>
      </p:sp>
      <p:pic>
        <p:nvPicPr>
          <p:cNvPr id="1026" name="Picture 2" descr="C:\Users\Behnam\Desktop\jjj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59436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056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0" y="190500"/>
            <a:ext cx="3048000" cy="1252210"/>
          </a:xfrm>
        </p:spPr>
        <p:txBody>
          <a:bodyPr>
            <a:normAutofit/>
          </a:bodyPr>
          <a:lstStyle/>
          <a:p>
            <a:r>
              <a:rPr lang="fa-IR" sz="4400" dirty="0">
                <a:solidFill>
                  <a:schemeClr val="bg1"/>
                </a:solidFill>
              </a:rPr>
              <a:t>پیشگفتار</a:t>
            </a:r>
            <a:endParaRPr lang="en-US" dirty="0">
              <a:solidFill>
                <a:schemeClr val="bg1"/>
              </a:solidFill>
            </a:endParaRPr>
          </a:p>
        </p:txBody>
      </p:sp>
      <p:sp>
        <p:nvSpPr>
          <p:cNvPr id="4" name="Rectangle 3"/>
          <p:cNvSpPr/>
          <p:nvPr/>
        </p:nvSpPr>
        <p:spPr>
          <a:xfrm>
            <a:off x="1143000" y="762000"/>
            <a:ext cx="7848600" cy="523220"/>
          </a:xfrm>
          <a:prstGeom prst="rect">
            <a:avLst/>
          </a:prstGeom>
        </p:spPr>
        <p:txBody>
          <a:bodyPr wrap="square">
            <a:spAutoFit/>
          </a:bodyPr>
          <a:lstStyle/>
          <a:p>
            <a:pPr algn="r"/>
            <a:endParaRPr lang="fa-IR" sz="2800" dirty="0"/>
          </a:p>
        </p:txBody>
      </p:sp>
      <p:sp>
        <p:nvSpPr>
          <p:cNvPr id="5" name="Rectangle 4"/>
          <p:cNvSpPr/>
          <p:nvPr/>
        </p:nvSpPr>
        <p:spPr>
          <a:xfrm>
            <a:off x="1143000" y="1600200"/>
            <a:ext cx="7620000" cy="3293209"/>
          </a:xfrm>
          <a:prstGeom prst="rect">
            <a:avLst/>
          </a:prstGeom>
        </p:spPr>
        <p:txBody>
          <a:bodyPr wrap="square">
            <a:spAutoFit/>
          </a:bodyPr>
          <a:lstStyle/>
          <a:p>
            <a:pPr algn="r" rtl="1"/>
            <a:r>
              <a:rPr lang="fa-IR" sz="2800" dirty="0" smtClean="0">
                <a:solidFill>
                  <a:schemeClr val="bg1"/>
                </a:solidFill>
                <a:cs typeface="+mj-cs"/>
              </a:rPr>
              <a:t>روابط انسانی تحت تاثیر ارزش های شکل گرفته در جامعه و خانواده و بسته به ارزش و اهمیت </a:t>
            </a:r>
            <a:r>
              <a:rPr lang="en-US" sz="2800" dirty="0" smtClean="0">
                <a:solidFill>
                  <a:schemeClr val="bg1"/>
                </a:solidFill>
                <a:cs typeface="+mj-cs"/>
              </a:rPr>
              <a:t>آ</a:t>
            </a:r>
            <a:r>
              <a:rPr lang="fa-IR" sz="2800" dirty="0" smtClean="0">
                <a:solidFill>
                  <a:schemeClr val="bg1"/>
                </a:solidFill>
                <a:cs typeface="+mj-cs"/>
              </a:rPr>
              <a:t>نها متفاوت هستند.</a:t>
            </a:r>
          </a:p>
          <a:p>
            <a:pPr algn="r" rtl="1"/>
            <a:endParaRPr lang="fa-IR" sz="2800" dirty="0" smtClean="0">
              <a:solidFill>
                <a:schemeClr val="bg1"/>
              </a:solidFill>
              <a:cs typeface="+mj-cs"/>
            </a:endParaRPr>
          </a:p>
          <a:p>
            <a:pPr algn="r" rtl="1"/>
            <a:r>
              <a:rPr lang="fa-IR" sz="2800" dirty="0" smtClean="0">
                <a:solidFill>
                  <a:schemeClr val="bg1"/>
                </a:solidFill>
                <a:cs typeface="+mj-cs"/>
              </a:rPr>
              <a:t>رفتار </a:t>
            </a:r>
            <a:r>
              <a:rPr lang="fa-IR" sz="3600" b="1" dirty="0" smtClean="0">
                <a:solidFill>
                  <a:schemeClr val="bg1"/>
                </a:solidFill>
                <a:cs typeface="+mj-cs"/>
              </a:rPr>
              <a:t>مشتری-برند</a:t>
            </a:r>
            <a:r>
              <a:rPr lang="fa-IR" sz="2800" dirty="0" smtClean="0">
                <a:solidFill>
                  <a:schemeClr val="bg1"/>
                </a:solidFill>
                <a:cs typeface="+mj-cs"/>
              </a:rPr>
              <a:t> همچون روابط انسانی اشکال مختلفی دارد.</a:t>
            </a:r>
          </a:p>
          <a:p>
            <a:pPr algn="r" rtl="1"/>
            <a:endParaRPr lang="fa-IR" sz="2800" dirty="0" smtClean="0">
              <a:solidFill>
                <a:schemeClr val="bg1"/>
              </a:solidFill>
              <a:cs typeface="+mj-cs"/>
            </a:endParaRPr>
          </a:p>
          <a:p>
            <a:pPr algn="r" rtl="1"/>
            <a:r>
              <a:rPr lang="en-US" sz="2800" dirty="0" smtClean="0">
                <a:solidFill>
                  <a:schemeClr val="bg1"/>
                </a:solidFill>
                <a:cs typeface="+mj-cs"/>
              </a:rPr>
              <a:t>Fournier</a:t>
            </a:r>
            <a:r>
              <a:rPr lang="fa-IR" sz="2800" dirty="0" smtClean="0">
                <a:solidFill>
                  <a:schemeClr val="bg1"/>
                </a:solidFill>
                <a:cs typeface="+mj-cs"/>
              </a:rPr>
              <a:t> سعی بر آن داشت تا با معرفی یک چارچوب کلی روابط مشتری-برند</a:t>
            </a:r>
            <a:r>
              <a:rPr lang="fa-IR" sz="3200" b="1" dirty="0" smtClean="0">
                <a:solidFill>
                  <a:schemeClr val="bg1"/>
                </a:solidFill>
                <a:cs typeface="+mj-cs"/>
              </a:rPr>
              <a:t> </a:t>
            </a:r>
            <a:r>
              <a:rPr lang="fa-IR" sz="2800" dirty="0" smtClean="0">
                <a:solidFill>
                  <a:schemeClr val="bg1"/>
                </a:solidFill>
                <a:cs typeface="+mj-cs"/>
              </a:rPr>
              <a:t>را تشریح کند</a:t>
            </a:r>
            <a:r>
              <a:rPr lang="fa-IR" sz="3200" dirty="0" smtClean="0">
                <a:solidFill>
                  <a:schemeClr val="bg1"/>
                </a:solidFill>
                <a:cs typeface="+mj-cs"/>
              </a:rPr>
              <a:t>.</a:t>
            </a:r>
            <a:endParaRPr lang="en-US" sz="2800" dirty="0">
              <a:solidFill>
                <a:schemeClr val="bg1"/>
              </a:solidFill>
              <a:cs typeface="+mj-cs"/>
            </a:endParaRPr>
          </a:p>
        </p:txBody>
      </p:sp>
    </p:spTree>
    <p:extLst>
      <p:ext uri="{BB962C8B-B14F-4D97-AF65-F5344CB8AC3E}">
        <p14:creationId xmlns:p14="http://schemas.microsoft.com/office/powerpoint/2010/main" val="338524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90272" y="3505200"/>
            <a:ext cx="3529890"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2590800"/>
            <a:ext cx="3562927"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en-US" sz="2400" b="1" dirty="0">
              <a:solidFill>
                <a:srgbClr val="FF0000"/>
              </a:solidFill>
            </a:endParaRPr>
          </a:p>
          <a:p>
            <a:pPr algn="ctr"/>
            <a:endParaRPr lang="en-US" sz="24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7" y="4425220"/>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1676399"/>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6569363" y="198272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urved Left Arrow 5"/>
          <p:cNvSpPr/>
          <p:nvPr/>
        </p:nvSpPr>
        <p:spPr>
          <a:xfrm>
            <a:off x="6597072" y="29337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Left Arrow 6"/>
          <p:cNvSpPr/>
          <p:nvPr/>
        </p:nvSpPr>
        <p:spPr>
          <a:xfrm>
            <a:off x="6657570" y="391550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3733800" y="1828800"/>
            <a:ext cx="2133600" cy="830997"/>
          </a:xfrm>
          <a:prstGeom prst="rect">
            <a:avLst/>
          </a:prstGeom>
          <a:noFill/>
        </p:spPr>
        <p:txBody>
          <a:bodyPr wrap="square" rtlCol="0">
            <a:spAutoFit/>
          </a:bodyPr>
          <a:lstStyle/>
          <a:p>
            <a:pPr lvl="0"/>
            <a:r>
              <a:rPr lang="en-US" sz="2400" b="1" dirty="0">
                <a:solidFill>
                  <a:schemeClr val="bg1"/>
                </a:solidFill>
              </a:rPr>
              <a:t>Assumptions</a:t>
            </a:r>
          </a:p>
          <a:p>
            <a:pPr lvl="0"/>
            <a:endParaRPr lang="en-US" sz="2400" b="1" dirty="0">
              <a:solidFill>
                <a:schemeClr val="bg1"/>
              </a:solidFill>
            </a:endParaRPr>
          </a:p>
        </p:txBody>
      </p:sp>
    </p:spTree>
    <p:extLst>
      <p:ext uri="{BB962C8B-B14F-4D97-AF65-F5344CB8AC3E}">
        <p14:creationId xmlns:p14="http://schemas.microsoft.com/office/powerpoint/2010/main" val="1246096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6019800" cy="533400"/>
          </a:xfrm>
        </p:spPr>
        <p:txBody>
          <a:bodyPr>
            <a:noAutofit/>
          </a:bodyPr>
          <a:lstStyle/>
          <a:p>
            <a:r>
              <a:rPr lang="fa-IR" sz="3200" dirty="0">
                <a:solidFill>
                  <a:schemeClr val="bg1"/>
                </a:solidFill>
                <a:effectLst>
                  <a:outerShdw blurRad="38100" dist="38100" dir="2700000" algn="tl">
                    <a:srgbClr val="000000">
                      <a:alpha val="43137"/>
                    </a:srgbClr>
                  </a:outerShdw>
                </a:effectLst>
              </a:rPr>
              <a:t>فرضیات رویکرد رابطه ای</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00200"/>
            <a:ext cx="8305800" cy="4785360"/>
          </a:xfrm>
        </p:spPr>
        <p:txBody>
          <a:bodyPr>
            <a:normAutofit/>
          </a:bodyPr>
          <a:lstStyle/>
          <a:p>
            <a:pPr marL="137160" indent="0" algn="just" rtl="1">
              <a:lnSpc>
                <a:spcPct val="160000"/>
              </a:lnSpc>
              <a:buNone/>
            </a:pPr>
            <a:r>
              <a:rPr lang="fa-IR" sz="2400" dirty="0">
                <a:solidFill>
                  <a:schemeClr val="bg1"/>
                </a:solidFill>
              </a:rPr>
              <a:t>این رویکرد ریشه در فلسفه پدیدار شناسی دارد و اولین </a:t>
            </a:r>
            <a:r>
              <a:rPr lang="fa-IR" sz="2400" dirty="0" smtClean="0">
                <a:solidFill>
                  <a:schemeClr val="bg1"/>
                </a:solidFill>
              </a:rPr>
              <a:t>رویکردیست </a:t>
            </a:r>
            <a:r>
              <a:rPr lang="fa-IR" sz="2400" dirty="0">
                <a:solidFill>
                  <a:schemeClr val="bg1"/>
                </a:solidFill>
              </a:rPr>
              <a:t>که بر پایه تحقیقات کیفی بنا شده </a:t>
            </a:r>
            <a:r>
              <a:rPr lang="fa-IR" sz="2400" dirty="0" smtClean="0">
                <a:solidFill>
                  <a:schemeClr val="bg1"/>
                </a:solidFill>
              </a:rPr>
              <a:t>است. در </a:t>
            </a:r>
            <a:r>
              <a:rPr lang="fa-IR" sz="2400" dirty="0">
                <a:solidFill>
                  <a:schemeClr val="bg1"/>
                </a:solidFill>
              </a:rPr>
              <a:t>صورت داشتن فهمی کلی وعمیق از موقعیت ها و تجارب اشخاص در زندگی میتوان به دلایل استقبال از برند پی برد. </a:t>
            </a:r>
          </a:p>
          <a:p>
            <a:pPr algn="r" rtl="1">
              <a:lnSpc>
                <a:spcPct val="160000"/>
              </a:lnSpc>
            </a:pPr>
            <a:r>
              <a:rPr lang="fa-IR" sz="2400" dirty="0">
                <a:solidFill>
                  <a:schemeClr val="bg1"/>
                </a:solidFill>
              </a:rPr>
              <a:t>      پدیدارشناسی </a:t>
            </a:r>
            <a:r>
              <a:rPr lang="en-US" sz="2400" dirty="0">
                <a:solidFill>
                  <a:schemeClr val="bg1"/>
                </a:solidFill>
              </a:rPr>
              <a:t>Phenomenology</a:t>
            </a:r>
            <a:r>
              <a:rPr lang="fa-IR" sz="2400" dirty="0">
                <a:solidFill>
                  <a:schemeClr val="bg1"/>
                </a:solidFill>
              </a:rPr>
              <a:t>   </a:t>
            </a:r>
          </a:p>
          <a:p>
            <a:pPr algn="r" rtl="1">
              <a:lnSpc>
                <a:spcPct val="160000"/>
              </a:lnSpc>
            </a:pPr>
            <a:r>
              <a:rPr lang="fa-IR" sz="2400" dirty="0">
                <a:solidFill>
                  <a:schemeClr val="bg1"/>
                </a:solidFill>
              </a:rPr>
              <a:t>      تبادل برند - مصرف کننده</a:t>
            </a:r>
          </a:p>
          <a:p>
            <a:pPr algn="r" rtl="1">
              <a:lnSpc>
                <a:spcPct val="160000"/>
              </a:lnSpc>
            </a:pP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751944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4457700" cy="1273126"/>
          </a:xfrm>
        </p:spPr>
        <p:txBody>
          <a:bodyPr>
            <a:normAutofit fontScale="90000"/>
          </a:bodyPr>
          <a:lstStyle/>
          <a:p>
            <a:r>
              <a:rPr lang="en-US" dirty="0" smtClean="0">
                <a:solidFill>
                  <a:schemeClr val="bg1"/>
                </a:solidFill>
              </a:rPr>
              <a:t>                            Phenomenology </a:t>
            </a:r>
            <a:endParaRPr lang="en-US" dirty="0">
              <a:solidFill>
                <a:schemeClr val="bg1"/>
              </a:solidFill>
            </a:endParaRPr>
          </a:p>
        </p:txBody>
      </p:sp>
      <p:sp>
        <p:nvSpPr>
          <p:cNvPr id="4" name="Rectangle 3"/>
          <p:cNvSpPr/>
          <p:nvPr/>
        </p:nvSpPr>
        <p:spPr>
          <a:xfrm>
            <a:off x="533400" y="1295400"/>
            <a:ext cx="8305800" cy="3637919"/>
          </a:xfrm>
          <a:prstGeom prst="rect">
            <a:avLst/>
          </a:prstGeom>
        </p:spPr>
        <p:txBody>
          <a:bodyPr wrap="square">
            <a:spAutoFit/>
          </a:bodyPr>
          <a:lstStyle/>
          <a:p>
            <a:pPr algn="just" rtl="1">
              <a:lnSpc>
                <a:spcPct val="160000"/>
              </a:lnSpc>
            </a:pPr>
            <a:endParaRPr lang="en-US" sz="2400" dirty="0" smtClean="0">
              <a:solidFill>
                <a:schemeClr val="bg1"/>
              </a:solidFill>
              <a:cs typeface="+mj-cs"/>
            </a:endParaRPr>
          </a:p>
          <a:p>
            <a:pPr algn="just" rtl="1">
              <a:lnSpc>
                <a:spcPct val="160000"/>
              </a:lnSpc>
            </a:pPr>
            <a:r>
              <a:rPr lang="fa-IR" sz="2400" dirty="0" smtClean="0">
                <a:solidFill>
                  <a:schemeClr val="bg1"/>
                </a:solidFill>
                <a:cs typeface="+mj-cs"/>
              </a:rPr>
              <a:t>این مکتب سعی در آن دارد </a:t>
            </a:r>
            <a:r>
              <a:rPr lang="en-US" sz="2400" dirty="0" smtClean="0">
                <a:solidFill>
                  <a:schemeClr val="bg1"/>
                </a:solidFill>
                <a:cs typeface="+mj-cs"/>
              </a:rPr>
              <a:t>آ</a:t>
            </a:r>
            <a:r>
              <a:rPr lang="fa-IR" sz="2400" dirty="0" smtClean="0">
                <a:solidFill>
                  <a:schemeClr val="bg1"/>
                </a:solidFill>
                <a:cs typeface="+mj-cs"/>
              </a:rPr>
              <a:t>گاهی انسان را از دریافت های ذهنی که بدون واسطه در ذهن وی ظاهر میشوند و ممکن است حتی </a:t>
            </a:r>
            <a:r>
              <a:rPr lang="fa-IR" sz="2400" dirty="0" err="1" smtClean="0">
                <a:solidFill>
                  <a:schemeClr val="bg1"/>
                </a:solidFill>
                <a:cs typeface="+mj-cs"/>
              </a:rPr>
              <a:t>عینیتی</a:t>
            </a:r>
            <a:r>
              <a:rPr lang="fa-IR" sz="2400" dirty="0" smtClean="0">
                <a:solidFill>
                  <a:schemeClr val="bg1"/>
                </a:solidFill>
                <a:cs typeface="+mj-cs"/>
              </a:rPr>
              <a:t> هم نداشته باشد مورد مطالعه قرار می </a:t>
            </a:r>
            <a:r>
              <a:rPr lang="fa-IR" sz="2400" dirty="0" err="1" smtClean="0">
                <a:solidFill>
                  <a:schemeClr val="bg1"/>
                </a:solidFill>
                <a:cs typeface="+mj-cs"/>
              </a:rPr>
              <a:t>دهد.پدیدارشناسی</a:t>
            </a:r>
            <a:r>
              <a:rPr lang="fa-IR" sz="2400" dirty="0" smtClean="0">
                <a:solidFill>
                  <a:schemeClr val="bg1"/>
                </a:solidFill>
                <a:cs typeface="+mj-cs"/>
              </a:rPr>
              <a:t> یک تحقیق کیفی ساختارگرایانه است که بر ذهنیت  و </a:t>
            </a:r>
            <a:r>
              <a:rPr lang="fa-IR" sz="2400" dirty="0" err="1" smtClean="0">
                <a:solidFill>
                  <a:schemeClr val="bg1"/>
                </a:solidFill>
                <a:cs typeface="+mj-cs"/>
              </a:rPr>
              <a:t>واقعیات</a:t>
            </a:r>
            <a:r>
              <a:rPr lang="fa-IR" sz="2400" dirty="0" smtClean="0">
                <a:solidFill>
                  <a:schemeClr val="bg1"/>
                </a:solidFill>
                <a:cs typeface="+mj-cs"/>
              </a:rPr>
              <a:t> درونی پدیده های اجتماعی تاکید دارد و درست بر خلاف فلسفه اثبات گرایی است.</a:t>
            </a:r>
            <a:endParaRPr lang="en-US" sz="2400" dirty="0">
              <a:solidFill>
                <a:schemeClr val="bg1"/>
              </a:solidFill>
              <a:cs typeface="+mj-cs"/>
            </a:endParaRPr>
          </a:p>
        </p:txBody>
      </p:sp>
    </p:spTree>
    <p:extLst>
      <p:ext uri="{BB962C8B-B14F-4D97-AF65-F5344CB8AC3E}">
        <p14:creationId xmlns:p14="http://schemas.microsoft.com/office/powerpoint/2010/main" val="3442900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dirty="0">
                <a:solidFill>
                  <a:schemeClr val="bg1"/>
                </a:solidFill>
                <a:effectLst>
                  <a:outerShdw blurRad="38100" dist="38100" dir="2700000" algn="tl">
                    <a:srgbClr val="000000">
                      <a:alpha val="43137"/>
                    </a:srgbClr>
                  </a:outerShdw>
                </a:effectLst>
              </a:rPr>
              <a:t>تبادل برند - مصرف کننده</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75346" y="1676400"/>
            <a:ext cx="7620000" cy="4195481"/>
          </a:xfrm>
        </p:spPr>
        <p:txBody>
          <a:bodyPr/>
          <a:lstStyle/>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                </a:t>
            </a:r>
          </a:p>
          <a:p>
            <a:pPr marL="0" indent="0">
              <a:buNone/>
            </a:pPr>
            <a:r>
              <a:rPr lang="en-US" sz="2400" dirty="0">
                <a:solidFill>
                  <a:schemeClr val="accent6">
                    <a:lumMod val="50000"/>
                  </a:schemeClr>
                </a:solidFill>
              </a:rPr>
              <a:t> </a:t>
            </a:r>
            <a:r>
              <a:rPr lang="en-US" sz="2400" dirty="0" smtClean="0">
                <a:solidFill>
                  <a:schemeClr val="accent6">
                    <a:lumMod val="50000"/>
                  </a:schemeClr>
                </a:solidFill>
              </a:rPr>
              <a:t>          Dyadic brand _consumer relationship</a:t>
            </a:r>
          </a:p>
        </p:txBody>
      </p:sp>
      <p:sp>
        <p:nvSpPr>
          <p:cNvPr id="4" name="Oval 3"/>
          <p:cNvSpPr/>
          <p:nvPr/>
        </p:nvSpPr>
        <p:spPr>
          <a:xfrm>
            <a:off x="1266126" y="2667000"/>
            <a:ext cx="262711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Brand</a:t>
            </a:r>
            <a:endParaRPr lang="en-US" sz="2000" b="1" dirty="0">
              <a:solidFill>
                <a:schemeClr val="bg1"/>
              </a:solidFill>
            </a:endParaRPr>
          </a:p>
        </p:txBody>
      </p:sp>
      <p:sp>
        <p:nvSpPr>
          <p:cNvPr id="5" name="Oval 4"/>
          <p:cNvSpPr/>
          <p:nvPr/>
        </p:nvSpPr>
        <p:spPr>
          <a:xfrm>
            <a:off x="5450181" y="2667000"/>
            <a:ext cx="262711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Consumer</a:t>
            </a:r>
            <a:endParaRPr lang="en-US" sz="2000" b="1" dirty="0">
              <a:solidFill>
                <a:schemeClr val="bg1"/>
              </a:solidFill>
            </a:endParaRPr>
          </a:p>
        </p:txBody>
      </p:sp>
      <p:sp>
        <p:nvSpPr>
          <p:cNvPr id="6" name="Curved Up Arrow 5"/>
          <p:cNvSpPr/>
          <p:nvPr/>
        </p:nvSpPr>
        <p:spPr>
          <a:xfrm rot="16200000">
            <a:off x="4353098" y="3099604"/>
            <a:ext cx="1426820" cy="76232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Right Arrow 6"/>
          <p:cNvSpPr/>
          <p:nvPr/>
        </p:nvSpPr>
        <p:spPr>
          <a:xfrm>
            <a:off x="3893236" y="2819400"/>
            <a:ext cx="735800"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98703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990272" y="3505200"/>
            <a:ext cx="3529890" cy="70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71800" y="2590800"/>
            <a:ext cx="3562927" cy="6858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en-US" sz="2400" b="1" dirty="0">
              <a:solidFill>
                <a:srgbClr val="FF0000"/>
              </a:solidFill>
            </a:endParaRPr>
          </a:p>
          <a:p>
            <a:pPr algn="ctr"/>
            <a:endParaRPr lang="en-US" sz="2400"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27" y="4425220"/>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971800" y="1676399"/>
            <a:ext cx="3530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6569363" y="198272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urved Left Arrow 5"/>
          <p:cNvSpPr/>
          <p:nvPr/>
        </p:nvSpPr>
        <p:spPr>
          <a:xfrm>
            <a:off x="6597072" y="293370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urved Left Arrow 6"/>
          <p:cNvSpPr/>
          <p:nvPr/>
        </p:nvSpPr>
        <p:spPr>
          <a:xfrm>
            <a:off x="6657570" y="3915505"/>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4191000" y="2738735"/>
            <a:ext cx="2438400" cy="461665"/>
          </a:xfrm>
          <a:prstGeom prst="rect">
            <a:avLst/>
          </a:prstGeom>
          <a:noFill/>
        </p:spPr>
        <p:txBody>
          <a:bodyPr wrap="square" rtlCol="0">
            <a:spAutoFit/>
          </a:bodyPr>
          <a:lstStyle/>
          <a:p>
            <a:pPr lvl="0"/>
            <a:r>
              <a:rPr lang="en-US" sz="2400" b="1" dirty="0">
                <a:solidFill>
                  <a:schemeClr val="bg1"/>
                </a:solidFill>
              </a:rPr>
              <a:t>Theory</a:t>
            </a:r>
          </a:p>
        </p:txBody>
      </p:sp>
      <p:sp>
        <p:nvSpPr>
          <p:cNvPr id="11" name="TextBox 10"/>
          <p:cNvSpPr txBox="1"/>
          <p:nvPr/>
        </p:nvSpPr>
        <p:spPr>
          <a:xfrm>
            <a:off x="2971800" y="4503003"/>
            <a:ext cx="3810923" cy="461665"/>
          </a:xfrm>
          <a:prstGeom prst="rect">
            <a:avLst/>
          </a:prstGeom>
          <a:noFill/>
        </p:spPr>
        <p:txBody>
          <a:bodyPr wrap="square" rtlCol="0">
            <a:spAutoFit/>
          </a:bodyPr>
          <a:lstStyle/>
          <a:p>
            <a:endParaRPr lang="en-US" sz="2400" b="1" dirty="0">
              <a:solidFill>
                <a:schemeClr val="bg1"/>
              </a:solidFill>
            </a:endParaRPr>
          </a:p>
        </p:txBody>
      </p:sp>
    </p:spTree>
    <p:extLst>
      <p:ext uri="{BB962C8B-B14F-4D97-AF65-F5344CB8AC3E}">
        <p14:creationId xmlns:p14="http://schemas.microsoft.com/office/powerpoint/2010/main" val="1460583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974" y="328435"/>
            <a:ext cx="7055380" cy="1400530"/>
          </a:xfrm>
        </p:spPr>
        <p:txBody>
          <a:bodyPr>
            <a:normAutofit/>
          </a:bodyPr>
          <a:lstStyle/>
          <a:p>
            <a:pPr algn="r" rtl="1"/>
            <a:r>
              <a:rPr lang="fa-IR" sz="3200" dirty="0">
                <a:solidFill>
                  <a:schemeClr val="bg1"/>
                </a:solidFill>
                <a:effectLst>
                  <a:outerShdw blurRad="38100" dist="38100" dir="2700000" algn="tl">
                    <a:srgbClr val="000000">
                      <a:alpha val="43137"/>
                    </a:srgbClr>
                  </a:outerShdw>
                </a:effectLst>
              </a:rPr>
              <a:t>ساختار نظری رویکرد رابطه ای </a:t>
            </a:r>
            <a:endParaRPr lang="en-US" sz="3200" dirty="0">
              <a:solidFill>
                <a:schemeClr val="bg1"/>
              </a:solidFill>
              <a:effectLst>
                <a:outerShdw blurRad="38100" dist="38100" dir="2700000" algn="tl">
                  <a:srgbClr val="000000">
                    <a:alpha val="43137"/>
                  </a:srgbClr>
                </a:outerShdw>
              </a:effectLst>
            </a:endParaRPr>
          </a:p>
        </p:txBody>
      </p:sp>
      <p:sp>
        <p:nvSpPr>
          <p:cNvPr id="3" name="Oval 2"/>
          <p:cNvSpPr/>
          <p:nvPr/>
        </p:nvSpPr>
        <p:spPr>
          <a:xfrm>
            <a:off x="1143000" y="2133600"/>
            <a:ext cx="3352800" cy="182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Supporting theme</a:t>
            </a:r>
            <a:r>
              <a:rPr lang="en-US" dirty="0" smtClean="0">
                <a:solidFill>
                  <a:schemeClr val="bg1"/>
                </a:solidFill>
              </a:rPr>
              <a:t>:</a:t>
            </a:r>
          </a:p>
          <a:p>
            <a:pPr algn="ctr"/>
            <a:r>
              <a:rPr lang="en-US" b="1" dirty="0">
                <a:solidFill>
                  <a:schemeClr val="bg1"/>
                </a:solidFill>
              </a:rPr>
              <a:t>A</a:t>
            </a:r>
            <a:r>
              <a:rPr lang="en-US" b="1" dirty="0" smtClean="0">
                <a:solidFill>
                  <a:schemeClr val="bg1"/>
                </a:solidFill>
              </a:rPr>
              <a:t>nimism</a:t>
            </a:r>
            <a:endParaRPr lang="en-US" b="1" dirty="0">
              <a:solidFill>
                <a:schemeClr val="bg1"/>
              </a:solidFill>
            </a:endParaRPr>
          </a:p>
        </p:txBody>
      </p:sp>
      <p:sp>
        <p:nvSpPr>
          <p:cNvPr id="8" name="Oval 7"/>
          <p:cNvSpPr/>
          <p:nvPr/>
        </p:nvSpPr>
        <p:spPr>
          <a:xfrm>
            <a:off x="4795767" y="2133600"/>
            <a:ext cx="3360761" cy="182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Supporting theme</a:t>
            </a:r>
            <a:r>
              <a:rPr lang="en-US" dirty="0" smtClean="0">
                <a:solidFill>
                  <a:schemeClr val="bg1"/>
                </a:solidFill>
              </a:rPr>
              <a:t>:</a:t>
            </a:r>
          </a:p>
          <a:p>
            <a:pPr algn="ctr"/>
            <a:r>
              <a:rPr lang="en-US" b="1" dirty="0" smtClean="0">
                <a:solidFill>
                  <a:schemeClr val="bg1"/>
                </a:solidFill>
              </a:rPr>
              <a:t>Relationship theory</a:t>
            </a:r>
            <a:endParaRPr lang="en-US" b="1" dirty="0">
              <a:solidFill>
                <a:schemeClr val="bg1"/>
              </a:solidFill>
            </a:endParaRPr>
          </a:p>
        </p:txBody>
      </p:sp>
      <p:sp>
        <p:nvSpPr>
          <p:cNvPr id="9" name="Oval 8"/>
          <p:cNvSpPr/>
          <p:nvPr/>
        </p:nvSpPr>
        <p:spPr>
          <a:xfrm>
            <a:off x="2819400" y="3352800"/>
            <a:ext cx="3429000" cy="1752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60000"/>
                    <a:lumOff val="40000"/>
                  </a:schemeClr>
                </a:solidFill>
              </a:rPr>
              <a:t>Core theme</a:t>
            </a:r>
            <a:r>
              <a:rPr lang="en-US" sz="1600" dirty="0" smtClean="0">
                <a:solidFill>
                  <a:schemeClr val="bg1"/>
                </a:solidFill>
              </a:rPr>
              <a:t>:</a:t>
            </a:r>
          </a:p>
          <a:p>
            <a:pPr algn="ctr"/>
            <a:r>
              <a:rPr lang="en-US" sz="1400" dirty="0" smtClean="0">
                <a:solidFill>
                  <a:schemeClr val="bg1"/>
                </a:solidFill>
              </a:rPr>
              <a:t>  </a:t>
            </a:r>
            <a:r>
              <a:rPr lang="en-US" b="1" dirty="0" smtClean="0">
                <a:solidFill>
                  <a:schemeClr val="bg1"/>
                </a:solidFill>
              </a:rPr>
              <a:t>Brand-relationship theory</a:t>
            </a:r>
            <a:endParaRPr lang="en-US" sz="1600" b="1" dirty="0">
              <a:solidFill>
                <a:schemeClr val="bg1"/>
              </a:solidFill>
            </a:endParaRPr>
          </a:p>
        </p:txBody>
      </p:sp>
    </p:spTree>
    <p:extLst>
      <p:ext uri="{BB962C8B-B14F-4D97-AF65-F5344CB8AC3E}">
        <p14:creationId xmlns:p14="http://schemas.microsoft.com/office/powerpoint/2010/main" val="3233939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12474</TotalTime>
  <Words>650</Words>
  <Application>Microsoft Office PowerPoint</Application>
  <PresentationFormat>On-screen Show (4:3)</PresentationFormat>
  <Paragraphs>93</Paragraphs>
  <Slides>26</Slides>
  <Notes>3</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Ion</vt:lpstr>
      <vt:lpstr>Brand management  </vt:lpstr>
      <vt:lpstr>PowerPoint Presentation</vt:lpstr>
      <vt:lpstr>پیشگفتار</vt:lpstr>
      <vt:lpstr>PowerPoint Presentation</vt:lpstr>
      <vt:lpstr>فرضیات رویکرد رابطه ای</vt:lpstr>
      <vt:lpstr>                            Phenomenology </vt:lpstr>
      <vt:lpstr>تبادل برند - مصرف کننده</vt:lpstr>
      <vt:lpstr>PowerPoint Presentation</vt:lpstr>
      <vt:lpstr>ساختار نظری رویکرد رابطه ای </vt:lpstr>
      <vt:lpstr>                                            Animism  </vt:lpstr>
      <vt:lpstr>                          Relationship Theory   </vt:lpstr>
      <vt:lpstr>                     Psychological </vt:lpstr>
      <vt:lpstr>Socio-cultural </vt:lpstr>
      <vt:lpstr>     Relational  </vt:lpstr>
      <vt:lpstr>    Brand-relationship theory </vt:lpstr>
      <vt:lpstr>PowerPoint Presentation</vt:lpstr>
      <vt:lpstr>  شیوه ها و داده ها در رویکرد رابطه ای </vt:lpstr>
      <vt:lpstr>Depth interviews</vt:lpstr>
      <vt:lpstr>PowerPoint Presentation</vt:lpstr>
      <vt:lpstr>Managerial implications</vt:lpstr>
      <vt:lpstr>  Examples for Relational Approach</vt:lpstr>
      <vt:lpstr>Cadillac for blacks</vt:lpstr>
      <vt:lpstr> Gerber</vt:lpstr>
      <vt:lpstr>Jones Soda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Behnam</dc:creator>
  <cp:lastModifiedBy>Behnam</cp:lastModifiedBy>
  <cp:revision>97</cp:revision>
  <dcterms:created xsi:type="dcterms:W3CDTF">2014-05-03T12:16:51Z</dcterms:created>
  <dcterms:modified xsi:type="dcterms:W3CDTF">2014-05-17T09:12:30Z</dcterms:modified>
</cp:coreProperties>
</file>