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8" r:id="rId2"/>
    <p:sldMasterId id="2147483746" r:id="rId3"/>
  </p:sldMasterIdLst>
  <p:notesMasterIdLst>
    <p:notesMasterId r:id="rId34"/>
  </p:notesMasterIdLst>
  <p:handoutMasterIdLst>
    <p:handoutMasterId r:id="rId35"/>
  </p:handoutMasterIdLst>
  <p:sldIdLst>
    <p:sldId id="256" r:id="rId4"/>
    <p:sldId id="717" r:id="rId5"/>
    <p:sldId id="718" r:id="rId6"/>
    <p:sldId id="719" r:id="rId7"/>
    <p:sldId id="753" r:id="rId8"/>
    <p:sldId id="720" r:id="rId9"/>
    <p:sldId id="722" r:id="rId10"/>
    <p:sldId id="754" r:id="rId11"/>
    <p:sldId id="755" r:id="rId12"/>
    <p:sldId id="756" r:id="rId13"/>
    <p:sldId id="734" r:id="rId14"/>
    <p:sldId id="723" r:id="rId15"/>
    <p:sldId id="724" r:id="rId16"/>
    <p:sldId id="725" r:id="rId17"/>
    <p:sldId id="726" r:id="rId18"/>
    <p:sldId id="727" r:id="rId19"/>
    <p:sldId id="728" r:id="rId20"/>
    <p:sldId id="729" r:id="rId21"/>
    <p:sldId id="730" r:id="rId22"/>
    <p:sldId id="731" r:id="rId23"/>
    <p:sldId id="732" r:id="rId24"/>
    <p:sldId id="735" r:id="rId25"/>
    <p:sldId id="757" r:id="rId26"/>
    <p:sldId id="758" r:id="rId27"/>
    <p:sldId id="759" r:id="rId28"/>
    <p:sldId id="760" r:id="rId29"/>
    <p:sldId id="761" r:id="rId30"/>
    <p:sldId id="738" r:id="rId31"/>
    <p:sldId id="739" r:id="rId32"/>
    <p:sldId id="762" r:id="rId33"/>
  </p:sldIdLst>
  <p:sldSz cx="9144000" cy="6858000" type="screen4x3"/>
  <p:notesSz cx="7104063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9900"/>
    <a:srgbClr val="0000FF"/>
    <a:srgbClr val="0066FF"/>
    <a:srgbClr val="008000"/>
    <a:srgbClr val="006600"/>
    <a:srgbClr val="D60093"/>
    <a:srgbClr val="E2AC00"/>
    <a:srgbClr val="00CC00"/>
    <a:srgbClr val="0015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813" autoAdjust="0"/>
  </p:normalViewPr>
  <p:slideViewPr>
    <p:cSldViewPr snapToGrid="0">
      <p:cViewPr varScale="1">
        <p:scale>
          <a:sx n="60" d="100"/>
          <a:sy n="60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2058" y="-102"/>
      </p:cViewPr>
      <p:guideLst>
        <p:guide orient="horz" pos="3224"/>
        <p:guide pos="223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993" y="2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0789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993" y="9720789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FACBE203-1BC1-4F71-A448-5834D1337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746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637" y="2"/>
            <a:ext cx="3078427" cy="512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210" y="4862141"/>
            <a:ext cx="5209646" cy="4605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534"/>
            <a:ext cx="3078427" cy="51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637" y="9722534"/>
            <a:ext cx="3078427" cy="51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69" tIns="49535" rIns="99069" bIns="495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314118A9-CB4A-4147-AFDB-356762E25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710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804936" indent="-309591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238364" indent="-247672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733708" indent="-247672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229054" indent="-247672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724398" indent="-2476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3219744" indent="-2476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715090" indent="-2476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4210435" indent="-24767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fld id="{EB0B6EDF-8D7A-40B1-8BB5-467DC8CB59B3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 rot="10800000" flipV="1">
            <a:off x="685800" y="2397459"/>
            <a:ext cx="7772400" cy="108000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99689 h 1000"/>
              <a:gd name="T6" fmla="*/ 0 w 1000"/>
              <a:gd name="T7" fmla="*/ 1314299689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 algn="r" rtl="1">
              <a:defRPr sz="40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 algn="r" rtl="1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33413" y="6078538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</a:defRPr>
            </a:lvl1pPr>
          </a:lstStyle>
          <a:p>
            <a:pPr>
              <a:defRPr/>
            </a:pPr>
            <a:r>
              <a:rPr lang="en-US" altLang="zh-CN" dirty="0" smtClean="0">
                <a:ea typeface="宋体" pitchFamily="2" charset="-122"/>
              </a:rPr>
              <a:t>Fall 2011</a:t>
            </a:r>
            <a:endParaRPr lang="en-US" altLang="zh-CN" dirty="0">
              <a:ea typeface="宋体" pitchFamily="2" charset="-122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dirty="0" smtClean="0"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H. Khosravi</a:t>
            </a:r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BC669-A84A-4B76-BA3E-B594E8AA4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7416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F9B1D-70F4-4BC6-BA84-81C4AEEAE4EA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470EB-CF6F-4489-AC87-C211230F502A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0795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CF06-C8AF-4E64-98B8-69156C2C65EB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09471-B4B6-457C-AE27-897941F86838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30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07A0E-CC9F-4D32-A096-A900D4742030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AC727-1E67-4AD7-B7F4-642E4FECC1A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19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905B0-E55F-4855-90CA-F48F11331488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AFA72-0590-4C73-BFB8-2F07594849E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46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AE626-4FEC-4E15-B9A1-D1CFA43F8278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F3E81-3C08-4D8A-A4D6-3476E26876C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01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E232E-D26C-4F62-A04E-C80293882D3F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54B4-0346-44D4-A5D7-91BBC3CA1E0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47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prstClr val="black"/>
              </a:solidFill>
              <a:latin typeface="Constantia"/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prstClr val="black"/>
              </a:solidFill>
              <a:latin typeface="Constantia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9F82A-0EFD-4CE1-AAFF-FF1310F90889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B57FC-7A42-4F73-AD45-FD36A9A0142D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83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0605E-9E89-4B4F-BEC4-FEA18E73FE7F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75C5-DA4C-4AD7-A6BE-55B7514037D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30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F03D-C271-44EF-969C-A71F136F908F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46A0-2B22-457C-9EC6-FCDDE4C91519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00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4803343 w 1000"/>
              <a:gd name="T3" fmla="*/ 0 h 1000"/>
              <a:gd name="T4" fmla="*/ 4803343 w 1000"/>
              <a:gd name="T5" fmla="*/ 109538 h 1000"/>
              <a:gd name="T6" fmla="*/ 0 w 1000"/>
              <a:gd name="T7" fmla="*/ 109538 h 1000"/>
              <a:gd name="T8" fmla="*/ 0 w 1000"/>
              <a:gd name="T9" fmla="*/ 0 h 1000"/>
              <a:gd name="T10" fmla="*/ 77724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29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AVR Microcontroller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18450E-551F-461F-8D82-2517D8FC2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237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42044"/>
            <a:ext cx="8001000" cy="46438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lang="en-US" sz="2800" b="1" i="0" dirty="0">
                <a:solidFill>
                  <a:srgbClr val="215083"/>
                </a:solidFill>
                <a:effectLst/>
                <a:latin typeface="Arial" charset="0"/>
                <a:cs typeface="B Titr" pitchFamily="2" charset="-78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9900" indent="-469900" algn="r" rtl="1">
              <a:buFont typeface="Wingdings" pitchFamily="2" charset="2"/>
              <a:buChar char="q"/>
              <a:defRPr sz="2800">
                <a:solidFill>
                  <a:srgbClr val="002060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1pPr>
            <a:lvl2pPr algn="r" rtl="1">
              <a:defRPr sz="240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2pPr>
            <a:lvl3pPr algn="r" rtl="1">
              <a:defRPr sz="2000">
                <a:solidFill>
                  <a:srgbClr val="0066FF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3pPr>
            <a:lvl4pPr algn="r" rtl="1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4pPr>
            <a:lvl5pPr algn="r" rtl="1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sp>
        <p:nvSpPr>
          <p:cNvPr id="9" name="Oval 8"/>
          <p:cNvSpPr/>
          <p:nvPr userDrawn="1"/>
        </p:nvSpPr>
        <p:spPr bwMode="auto">
          <a:xfrm>
            <a:off x="4325124" y="6176772"/>
            <a:ext cx="504000" cy="50292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86DE2AC-F0B6-4F20-936F-66C2C022B304}" type="slidenum">
              <a:rPr lang="en-US" smtClean="0"/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1410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English Title and Content">
    <p:bg>
      <p:bgPr>
        <a:gradFill>
          <a:gsLst>
            <a:gs pos="0">
              <a:srgbClr val="FFFFFF"/>
            </a:gs>
            <a:gs pos="100000">
              <a:srgbClr val="FFF9C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42044"/>
            <a:ext cx="8001000" cy="46438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lang="en-US" sz="2800" b="1" i="0" dirty="0" smtClean="0">
                <a:solidFill>
                  <a:srgbClr val="0000FF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9900" indent="-469900" algn="l" rtl="0">
              <a:buClr>
                <a:srgbClr val="0066FF"/>
              </a:buClr>
              <a:buSzPct val="100000"/>
              <a:buFont typeface="Wingdings" pitchFamily="2" charset="2"/>
              <a:buChar char="Ø"/>
              <a:defRPr lang="en-US" sz="2400" b="0" dirty="0" smtClean="0">
                <a:solidFill>
                  <a:srgbClr val="002060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1pPr>
            <a:lvl2pPr marL="908050" indent="-436563" algn="l" rtl="0">
              <a:buClr>
                <a:srgbClr val="FF9900"/>
              </a:buClr>
              <a:buFont typeface="Wingdings" pitchFamily="2" charset="2"/>
              <a:buChar char="q"/>
              <a:defRPr sz="240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2pPr>
            <a:lvl3pPr algn="l" rtl="0">
              <a:defRPr sz="2000">
                <a:solidFill>
                  <a:srgbClr val="0066FF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3pPr>
            <a:lvl4pPr algn="l" rtl="0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4pPr>
            <a:lvl5pPr algn="l" rtl="0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sp>
        <p:nvSpPr>
          <p:cNvPr id="7" name="AutoShape 4"/>
          <p:cNvSpPr>
            <a:spLocks noChangeArrowheads="1"/>
          </p:cNvSpPr>
          <p:nvPr userDrawn="1"/>
        </p:nvSpPr>
        <p:spPr bwMode="auto">
          <a:xfrm flipV="1">
            <a:off x="598055" y="644822"/>
            <a:ext cx="7958138" cy="108000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8055" y="6437376"/>
            <a:ext cx="7958138" cy="0"/>
          </a:xfrm>
          <a:prstGeom prst="line">
            <a:avLst/>
          </a:prstGeom>
          <a:solidFill>
            <a:schemeClr val="accent1"/>
          </a:solidFill>
          <a:ln w="57150" cap="flat" cmpd="thickThin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Oval 10"/>
          <p:cNvSpPr/>
          <p:nvPr userDrawn="1"/>
        </p:nvSpPr>
        <p:spPr bwMode="auto">
          <a:xfrm>
            <a:off x="4325124" y="6176772"/>
            <a:ext cx="504000" cy="50292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86DE2AC-F0B6-4F20-936F-66C2C022B304}" type="slidenum">
              <a:rPr lang="en-US" smtClean="0">
                <a:latin typeface="Brush Script MT" pitchFamily="66" charset="0"/>
              </a:rPr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us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49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after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mple Code">
    <p:bg>
      <p:bgPr>
        <a:gradFill>
          <a:gsLst>
            <a:gs pos="0">
              <a:srgbClr val="FFFFFF"/>
            </a:gs>
            <a:gs pos="100000">
              <a:srgbClr val="FFF9C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303" y="142044"/>
            <a:ext cx="8001000" cy="46438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lang="en-US" sz="2800" b="1" i="0" dirty="0" smtClean="0">
                <a:solidFill>
                  <a:srgbClr val="0000FF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6734" y="6437376"/>
            <a:ext cx="7958138" cy="0"/>
          </a:xfrm>
          <a:prstGeom prst="line">
            <a:avLst/>
          </a:prstGeom>
          <a:solidFill>
            <a:schemeClr val="accent1"/>
          </a:solidFill>
          <a:ln w="5715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Oval 10"/>
          <p:cNvSpPr/>
          <p:nvPr userDrawn="1"/>
        </p:nvSpPr>
        <p:spPr bwMode="auto">
          <a:xfrm>
            <a:off x="4323803" y="6176772"/>
            <a:ext cx="504000" cy="50292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86DE2AC-F0B6-4F20-936F-66C2C022B304}" type="slidenum">
              <a:rPr lang="en-US" smtClean="0">
                <a:latin typeface="Brush Script MT" pitchFamily="66" charset="0"/>
              </a:rPr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rush Script MT" pitchFamily="66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 bwMode="auto">
          <a:xfrm>
            <a:off x="596734" y="724235"/>
            <a:ext cx="7958138" cy="0"/>
          </a:xfrm>
          <a:prstGeom prst="line">
            <a:avLst/>
          </a:prstGeom>
          <a:solidFill>
            <a:schemeClr val="accent1"/>
          </a:solidFill>
          <a:ln w="57150" cap="flat" cmpd="thickThin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15803" y="1651000"/>
            <a:ext cx="7920000" cy="131099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0" indent="0">
              <a:buNone/>
              <a:defRPr lang="en-US" sz="1600" b="1" kern="1200" smtClean="0">
                <a:solidFill>
                  <a:srgbClr val="0000FF"/>
                </a:solidFill>
                <a:latin typeface="Consolas"/>
              </a:defRPr>
            </a:lvl1pPr>
            <a:lvl2pPr>
              <a:defRPr lang="en-US" b="1" kern="1200" smtClean="0">
                <a:solidFill>
                  <a:prstClr val="black"/>
                </a:solidFill>
                <a:latin typeface="Consolas"/>
                <a:ea typeface="+mn-ea"/>
                <a:cs typeface="+mn-cs"/>
              </a:defRPr>
            </a:lvl2pPr>
            <a:lvl3pPr>
              <a:defRPr lang="en-US" kern="1200" smtClean="0">
                <a:solidFill>
                  <a:schemeClr val="dk1"/>
                </a:solidFill>
                <a:ea typeface="+mn-ea"/>
                <a:cs typeface="+mn-cs"/>
              </a:defRPr>
            </a:lvl3pPr>
            <a:lvl4pPr>
              <a:defRPr lang="en-US" kern="1200" smtClean="0">
                <a:solidFill>
                  <a:schemeClr val="dk1"/>
                </a:solidFill>
                <a:ea typeface="+mn-ea"/>
                <a:cs typeface="+mn-cs"/>
              </a:defRPr>
            </a:lvl4pPr>
            <a:lvl5pPr>
              <a:defRPr lang="en-US" kern="1200">
                <a:solidFill>
                  <a:schemeClr val="dk1"/>
                </a:solidFill>
                <a:ea typeface="+mn-ea"/>
                <a:cs typeface="+mn-cs"/>
              </a:defRPr>
            </a:lvl5pPr>
          </a:lstStyle>
          <a:p>
            <a:pPr lvl="0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  <a:p>
            <a:pPr marL="357188" lvl="1">
              <a:spcBef>
                <a:spcPct val="0"/>
              </a:spcBef>
            </a:pPr>
            <a:r>
              <a:rPr lang="en-US" dirty="0" smtClean="0"/>
              <a:t>Second level</a:t>
            </a:r>
          </a:p>
          <a:p>
            <a:pPr marL="914400" lvl="2">
              <a:spcBef>
                <a:spcPct val="0"/>
              </a:spcBef>
            </a:pPr>
            <a:r>
              <a:rPr lang="en-US" dirty="0" smtClean="0"/>
              <a:t>Third level</a:t>
            </a:r>
          </a:p>
          <a:p>
            <a:pPr marL="1371600" lvl="3">
              <a:spcBef>
                <a:spcPct val="0"/>
              </a:spcBef>
            </a:pPr>
            <a:r>
              <a:rPr lang="en-US" dirty="0" smtClean="0"/>
              <a:t>Fourth level</a:t>
            </a:r>
          </a:p>
          <a:p>
            <a:pPr marL="1828800" lvl="4">
              <a:spcBef>
                <a:spcPct val="0"/>
              </a:spcBef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15803" y="892734"/>
            <a:ext cx="7920000" cy="568093"/>
          </a:xfrm>
          <a:prstGeom prst="roundRect">
            <a:avLst/>
          </a:prstGeom>
          <a:solidFill>
            <a:srgbClr val="0099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lnSpc>
                <a:spcPct val="120000"/>
              </a:lnSpc>
              <a:buNone/>
              <a:defRPr kumimoji="0" lang="en-US" sz="1600" b="1" i="0" u="none" strike="noStrike" kern="1200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Verdana" pitchFamily="34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Verdana" pitchFamily="34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Verdana" pitchFamily="34" charset="0"/>
              </a:defRPr>
            </a:lvl4pPr>
            <a:lvl5pPr>
              <a:defRPr lang="en-US" kern="1200">
                <a:solidFill>
                  <a:schemeClr val="tx1"/>
                </a:solidFill>
                <a:latin typeface="Verdana" pitchFamily="34" charset="0"/>
              </a:defRPr>
            </a:lvl5pPr>
          </a:lstStyle>
          <a:p>
            <a:pPr lvl="0" algn="ctr">
              <a:spcBef>
                <a:spcPct val="0"/>
              </a:spcBef>
            </a:pPr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80266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>
        <p:tmplLst>
          <p:tmpl>
            <p:tnLst>
              <p:par>
                <p:cTn presetID="2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4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uiExpand="1" build="p" animBg="1">
        <p:tmplLst>
          <p:tmpl>
            <p:tnLst>
              <p:par>
                <p:cTn presetID="16" presetClass="entr" presetSubtype="2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arn(inVertical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(Blue) English Title and Content">
    <p:bg>
      <p:bgPr>
        <a:pattFill prst="openDmnd">
          <a:fgClr>
            <a:schemeClr val="accent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42044"/>
            <a:ext cx="8001000" cy="46438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lang="en-US" sz="2800" b="1" i="0" dirty="0" smtClean="0">
                <a:solidFill>
                  <a:srgbClr val="0000FF"/>
                </a:solidFill>
                <a:effectLst/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69900" indent="-469900" algn="l" rtl="0">
              <a:buClr>
                <a:srgbClr val="0066FF"/>
              </a:buClr>
              <a:buSzPct val="100000"/>
              <a:buFont typeface="Wingdings" pitchFamily="2" charset="2"/>
              <a:buChar char="Ø"/>
              <a:defRPr lang="en-US" sz="2400" b="0" dirty="0" smtClean="0">
                <a:solidFill>
                  <a:srgbClr val="002060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1pPr>
            <a:lvl2pPr marL="908050" indent="-436563" algn="l" rtl="0">
              <a:buClr>
                <a:srgbClr val="FF9900"/>
              </a:buClr>
              <a:buFont typeface="Wingdings" pitchFamily="2" charset="2"/>
              <a:buChar char="q"/>
              <a:defRPr sz="240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2pPr>
            <a:lvl3pPr algn="l" rtl="0">
              <a:defRPr sz="2000">
                <a:solidFill>
                  <a:srgbClr val="0066FF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3pPr>
            <a:lvl4pPr algn="l" rtl="0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4pPr>
            <a:lvl5pPr algn="l" rtl="0">
              <a:defRPr sz="1800">
                <a:latin typeface="Calibri" pitchFamily="34" charset="0"/>
                <a:ea typeface="Cambria Math" pitchFamily="18" charset="0"/>
                <a:cs typeface="B Nazanin" pitchFamily="2" charset="-78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AutoShape 4"/>
          <p:cNvSpPr>
            <a:spLocks noChangeArrowheads="1"/>
          </p:cNvSpPr>
          <p:nvPr userDrawn="1"/>
        </p:nvSpPr>
        <p:spPr bwMode="auto">
          <a:xfrm flipV="1">
            <a:off x="598055" y="644822"/>
            <a:ext cx="7958138" cy="108000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598055" y="6437376"/>
            <a:ext cx="7958138" cy="0"/>
          </a:xfrm>
          <a:prstGeom prst="line">
            <a:avLst/>
          </a:prstGeom>
          <a:solidFill>
            <a:schemeClr val="accent1"/>
          </a:solidFill>
          <a:ln w="57150" cap="flat" cmpd="thickThin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sp>
        <p:nvSpPr>
          <p:cNvPr id="13" name="Oval 12"/>
          <p:cNvSpPr/>
          <p:nvPr userDrawn="1"/>
        </p:nvSpPr>
        <p:spPr bwMode="auto">
          <a:xfrm>
            <a:off x="4325124" y="6176772"/>
            <a:ext cx="504000" cy="50292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86DE2AC-F0B6-4F20-936F-66C2C022B304}" type="slidenum">
              <a:rPr lang="en-US" smtClean="0"/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85042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after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42044"/>
            <a:ext cx="8001000" cy="464382"/>
          </a:xfrm>
        </p:spPr>
        <p:txBody>
          <a:bodyPr/>
          <a:lstStyle>
            <a:lvl1pPr>
              <a:defRPr b="1" i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211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2CBF6-7BBB-4791-A4DF-6E3ADE2C2D6B}" type="datetimeFigureOut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9CCE0-7291-4814-B531-804E9660E015}" type="slidenum">
              <a:rPr lang="en-US">
                <a:solidFill>
                  <a:srgbClr val="DBF5F9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916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0AA9E-E0A9-49B2-87D6-1F7D7D1114A6}" type="datetimeFigureOut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F8C71-8E19-48DC-8960-459F2AE1AEF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0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1314263702 h 1000"/>
              <a:gd name="T6" fmla="*/ 0 w 1000"/>
              <a:gd name="T7" fmla="*/ 1314263702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0FC56A-0F9D-46E4-8D11-683443C1E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ransition spd="slow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CFCFE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3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836613"/>
            <a:ext cx="8001000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 rot="10800000" flipV="1">
            <a:off x="598055" y="644822"/>
            <a:ext cx="7958138" cy="108000"/>
          </a:xfrm>
          <a:custGeom>
            <a:avLst/>
            <a:gdLst>
              <a:gd name="T0" fmla="*/ 0 w 1000"/>
              <a:gd name="T1" fmla="*/ 0 h 1000"/>
              <a:gd name="T2" fmla="*/ 4655511 w 1000"/>
              <a:gd name="T3" fmla="*/ 0 h 1000"/>
              <a:gd name="T4" fmla="*/ 4655511 w 1000"/>
              <a:gd name="T5" fmla="*/ 109537 h 1000"/>
              <a:gd name="T6" fmla="*/ 0 w 1000"/>
              <a:gd name="T7" fmla="*/ 109537 h 1000"/>
              <a:gd name="T8" fmla="*/ 0 w 1000"/>
              <a:gd name="T9" fmla="*/ 0 h 1000"/>
              <a:gd name="T10" fmla="*/ 7958138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02273"/>
            <a:ext cx="1981200" cy="252000"/>
          </a:xfrm>
          <a:prstGeom prst="rect">
            <a:avLst/>
          </a:prstGeom>
        </p:spPr>
        <p:txBody>
          <a:bodyPr/>
          <a:lstStyle>
            <a:lvl1pPr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60593" y="6511417"/>
            <a:ext cx="2895600" cy="252000"/>
          </a:xfrm>
          <a:prstGeom prst="rect">
            <a:avLst/>
          </a:prstGeom>
        </p:spPr>
        <p:txBody>
          <a:bodyPr/>
          <a:lstStyle>
            <a:lvl1pPr algn="r">
              <a:defRPr sz="1000" dirty="0" smtClean="0"/>
            </a:lvl1pPr>
          </a:lstStyle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598055" y="6437376"/>
            <a:ext cx="7958138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2" name="Oval 11"/>
          <p:cNvSpPr/>
          <p:nvPr userDrawn="1"/>
        </p:nvSpPr>
        <p:spPr bwMode="auto">
          <a:xfrm>
            <a:off x="4325124" y="6176772"/>
            <a:ext cx="504000" cy="502920"/>
          </a:xfrm>
          <a:prstGeom prst="ellips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fld id="{A86DE2AC-F0B6-4F20-936F-66C2C022B304}" type="slidenum">
              <a:rPr lang="en-US" smtClean="0"/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42" r:id="rId3"/>
    <p:sldLayoutId id="2147483745" r:id="rId4"/>
    <p:sldLayoutId id="2147483744" r:id="rId5"/>
    <p:sldLayoutId id="2147483717" r:id="rId6"/>
  </p:sldLayoutIdLst>
  <p:transition spd="slow">
    <p:wipe dir="r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15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prstClr val="black"/>
              </a:solidFill>
              <a:latin typeface="Constantia"/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prstClr val="black"/>
              </a:solidFill>
              <a:latin typeface="Constantia"/>
              <a:cs typeface="Arial" pitchFamily="34" charset="0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143BFFE-1EB9-4EAA-96CC-3D689D510F98}" type="datetimeFigureOut">
              <a:rPr lang="en-US">
                <a:solidFill>
                  <a:srgbClr val="04617B">
                    <a:shade val="90000"/>
                  </a:srgb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5/19/2012</a:t>
            </a:fld>
            <a:endParaRPr lang="en-US">
              <a:solidFill>
                <a:srgbClr val="04617B">
                  <a:shade val="9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E26B768-3CF5-4532-9D92-251A64922FA6}" type="slidenum">
              <a:rPr lang="en-US">
                <a:solidFill>
                  <a:srgbClr val="04617B">
                    <a:shade val="90000"/>
                  </a:srgbClr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3187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9574" y="2666565"/>
            <a:ext cx="7772400" cy="1092635"/>
          </a:xfrm>
        </p:spPr>
        <p:txBody>
          <a:bodyPr/>
          <a:lstStyle/>
          <a:p>
            <a:pPr algn="ctr" rtl="1" eaLnBrk="1" hangingPunct="1">
              <a:defRPr/>
            </a:pPr>
            <a:r>
              <a:rPr lang="fa-IR" sz="3600" dirty="0" smtClean="0">
                <a:cs typeface="B Nazanin" pitchFamily="2" charset="-78"/>
              </a:rPr>
              <a:t>میکرو کنترلرهای 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AVR</a:t>
            </a:r>
            <a:br>
              <a:rPr lang="en-US" sz="3200" dirty="0" smtClean="0">
                <a:latin typeface="Calibri" pitchFamily="34" charset="0"/>
                <a:cs typeface="Calibri" pitchFamily="34" charset="0"/>
              </a:rPr>
            </a:br>
            <a:r>
              <a:rPr lang="fa-IR" sz="8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fa-IR" sz="800" dirty="0" smtClean="0">
                <a:latin typeface="Calibri" pitchFamily="34" charset="0"/>
                <a:cs typeface="Calibri" pitchFamily="34" charset="0"/>
              </a:rPr>
            </a:br>
            <a:r>
              <a:rPr lang="en-US" sz="2800" b="1" dirty="0" smtClean="0">
                <a:solidFill>
                  <a:srgbClr val="0066FF"/>
                </a:solidFill>
                <a:cs typeface="B Nazanin" pitchFamily="2" charset="-78"/>
              </a:rPr>
              <a:t>LCD</a:t>
            </a:r>
            <a:r>
              <a:rPr lang="en-US" sz="3200" dirty="0" smtClean="0">
                <a:solidFill>
                  <a:srgbClr val="0066FF"/>
                </a:solidFill>
                <a:cs typeface="B Nazanin" pitchFamily="2" charset="-78"/>
              </a:rPr>
              <a:t> </a:t>
            </a:r>
            <a:r>
              <a:rPr lang="fa-IR" sz="3200" dirty="0" smtClean="0">
                <a:solidFill>
                  <a:srgbClr val="0066FF"/>
                </a:solidFill>
                <a:cs typeface="B Nazanin" pitchFamily="2" charset="-78"/>
              </a:rPr>
              <a:t> </a:t>
            </a:r>
            <a:r>
              <a:rPr lang="fa-IR" sz="3200" b="1" dirty="0" smtClean="0">
                <a:solidFill>
                  <a:srgbClr val="0066FF"/>
                </a:solidFill>
                <a:cs typeface="B Nazanin" pitchFamily="2" charset="-78"/>
              </a:rPr>
              <a:t>و</a:t>
            </a:r>
            <a:r>
              <a:rPr lang="fa-IR" sz="3200" dirty="0" smtClean="0">
                <a:solidFill>
                  <a:srgbClr val="0066FF"/>
                </a:solidFill>
                <a:cs typeface="B Nazanin" pitchFamily="2" charset="-78"/>
              </a:rPr>
              <a:t> </a:t>
            </a:r>
            <a:r>
              <a:rPr lang="en-US" sz="3200" dirty="0" smtClean="0">
                <a:solidFill>
                  <a:srgbClr val="0066FF"/>
                </a:solidFill>
                <a:cs typeface="B Nazanin" pitchFamily="2" charset="-78"/>
              </a:rPr>
              <a:t> </a:t>
            </a:r>
            <a:r>
              <a:rPr lang="en-US" sz="2800" b="1" dirty="0" err="1" smtClean="0">
                <a:solidFill>
                  <a:srgbClr val="0066FF"/>
                </a:solidFill>
                <a:cs typeface="B Nazanin" pitchFamily="2" charset="-78"/>
              </a:rPr>
              <a:t>KeyPad</a:t>
            </a:r>
            <a:endParaRPr lang="en-US" sz="3600" b="1" dirty="0" smtClean="0">
              <a:solidFill>
                <a:srgbClr val="0066FF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0574" y="4306824"/>
            <a:ext cx="7010400" cy="1600200"/>
          </a:xfrm>
        </p:spPr>
        <p:txBody>
          <a:bodyPr/>
          <a:lstStyle/>
          <a:p>
            <a:pPr algn="ctr" eaLnBrk="1" hangingPunct="1">
              <a:defRPr/>
            </a:pPr>
            <a:r>
              <a:rPr lang="fa-I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دانشکده برق و رباتیک</a:t>
            </a:r>
          </a:p>
          <a:p>
            <a:pPr algn="ctr" eaLnBrk="1" hangingPunct="1">
              <a:defRPr/>
            </a:pPr>
            <a:r>
              <a:rPr lang="fa-I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Nazanin" pitchFamily="2" charset="-78"/>
              </a:rPr>
              <a:t>دانشگاه صنعتی شاهرود</a:t>
            </a:r>
          </a:p>
          <a:p>
            <a:pPr algn="ctr" eaLnBrk="1" hangingPunct="1">
              <a:defRPr/>
            </a:pPr>
            <a:endParaRPr lang="fa-IR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itchFamily="2" charset="-78"/>
            </a:endParaRPr>
          </a:p>
          <a:p>
            <a:pPr algn="ctr" eaLnBrk="1" hangingPunct="1">
              <a:defRPr/>
            </a:pPr>
            <a:r>
              <a:rPr lang="fa-IR" altLang="zh-CN" sz="1600" b="1" dirty="0" smtClean="0">
                <a:ea typeface="宋体" pitchFamily="2" charset="-122"/>
                <a:cs typeface="B Nazanin" pitchFamily="2" charset="-78"/>
              </a:rPr>
              <a:t>حسین خسروی</a:t>
            </a:r>
          </a:p>
          <a:p>
            <a:pPr algn="ctr" eaLnBrk="1" hangingPunct="1">
              <a:defRPr/>
            </a:pPr>
            <a:r>
              <a:rPr lang="fa-IR" sz="1600" b="1" dirty="0" smtClean="0">
                <a:ea typeface="宋体" pitchFamily="2" charset="-122"/>
                <a:cs typeface="B Nazanin" pitchFamily="2" charset="-78"/>
              </a:rPr>
              <a:t>91-1390</a:t>
            </a:r>
            <a:endParaRPr lang="en-US" sz="1600" b="1" dirty="0" smtClean="0">
              <a:cs typeface="B Nazanin" pitchFamily="2" charset="-78"/>
            </a:endParaRPr>
          </a:p>
          <a:p>
            <a:pPr algn="ctr" eaLnBrk="1" hangingPunct="1">
              <a:defRPr/>
            </a:pPr>
            <a:endParaRPr lang="en-US" sz="1600" dirty="0" smtClean="0">
              <a:cs typeface="B Nazanin" pitchFamily="2" charset="-78"/>
            </a:endParaRPr>
          </a:p>
          <a:p>
            <a:pPr algn="ctr" eaLnBrk="1" hangingPunct="1">
              <a:defRPr/>
            </a:pPr>
            <a:endParaRPr lang="en-US" sz="1600" dirty="0" smtClean="0">
              <a:effectLst>
                <a:outerShdw blurRad="38100" dist="38100" dir="2700000" algn="tl">
                  <a:srgbClr val="C0C0C0"/>
                </a:outerShdw>
              </a:effectLst>
              <a:cs typeface="B Nazanin" pitchFamily="2" charset="-78"/>
            </a:endParaRPr>
          </a:p>
        </p:txBody>
      </p:sp>
      <p:pic>
        <p:nvPicPr>
          <p:cNvPr id="8196" name="Picture 7" descr="C:\Users\Khosravi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973138"/>
            <a:ext cx="290671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4-bit data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133" y="1794648"/>
            <a:ext cx="4230262" cy="3679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09655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ubtitle 3"/>
          <p:cNvSpPr>
            <a:spLocks noGrp="1"/>
          </p:cNvSpPr>
          <p:nvPr>
            <p:ph type="subTitle" idx="1"/>
          </p:nvPr>
        </p:nvSpPr>
        <p:spPr>
          <a:xfrm>
            <a:off x="642938" y="2500313"/>
            <a:ext cx="7854950" cy="1752600"/>
          </a:xfrm>
        </p:spPr>
        <p:txBody>
          <a:bodyPr/>
          <a:lstStyle/>
          <a:p>
            <a:pPr marR="0" algn="ctr">
              <a:lnSpc>
                <a:spcPct val="80000"/>
              </a:lnSpc>
            </a:pPr>
            <a:r>
              <a:rPr lang="en-US" sz="6600" dirty="0"/>
              <a:t>Using LCD in </a:t>
            </a:r>
            <a:r>
              <a:rPr lang="en-US" sz="6600" dirty="0" err="1"/>
              <a:t>CodeVision</a:t>
            </a:r>
            <a:endParaRPr lang="en-US" sz="8000" b="1" dirty="0" smtClean="0">
              <a:latin typeface="Times New Roman" pitchFamily="18" charset="0"/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19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Initialization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/* the LCD module is connected to PORTC */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asm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equ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 __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lcd_port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=0x15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endasm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/* now you can include the LCD Functions */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#include &lt;</a:t>
            </a: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lcd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. h&gt;</a:t>
            </a:r>
            <a:endParaRPr lang="fa-IR" sz="2000" b="1" dirty="0" smtClean="0">
              <a:latin typeface="Courier New" pitchFamily="49" charset="0"/>
              <a:cs typeface="Courier New" pitchFamily="49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err="1" smtClean="0">
                <a:latin typeface="Courier New" pitchFamily="49" charset="0"/>
                <a:cs typeface="Courier New" pitchFamily="49" charset="0"/>
              </a:rPr>
              <a:t>Lcd_init</a:t>
            </a:r>
            <a:r>
              <a:rPr lang="en-US" sz="2000" b="1" dirty="0" smtClean="0">
                <a:latin typeface="Courier New" pitchFamily="49" charset="0"/>
                <a:cs typeface="Courier New" pitchFamily="49" charset="0"/>
              </a:rPr>
              <a:t>(16);</a:t>
            </a:r>
            <a:endParaRPr lang="fa-IR" sz="2000" b="1" dirty="0" smtClean="0">
              <a:latin typeface="Courier New" pitchFamily="49" charset="0"/>
              <a:cs typeface="Courier New" pitchFamily="49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2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PORT ADDRESS</a:t>
            </a:r>
          </a:p>
        </p:txBody>
      </p:sp>
      <p:pic>
        <p:nvPicPr>
          <p:cNvPr id="1064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25" y="2143125"/>
            <a:ext cx="3281363" cy="3744913"/>
          </a:xfrm>
        </p:spPr>
      </p:pic>
    </p:spTree>
    <p:extLst>
      <p:ext uri="{BB962C8B-B14F-4D97-AF65-F5344CB8AC3E}">
        <p14:creationId xmlns:p14="http://schemas.microsoft.com/office/powerpoint/2010/main" val="149817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LCD Configuration With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CodeWizard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75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28938" y="1928813"/>
            <a:ext cx="2809875" cy="4776787"/>
          </a:xfrm>
        </p:spPr>
      </p:pic>
    </p:spTree>
    <p:extLst>
      <p:ext uri="{BB962C8B-B14F-4D97-AF65-F5344CB8AC3E}">
        <p14:creationId xmlns:p14="http://schemas.microsoft.com/office/powerpoint/2010/main" val="158231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smtClean="0">
                <a:latin typeface="Times New Roman" pitchFamily="18" charset="0"/>
                <a:cs typeface="Times New Roman" pitchFamily="18" charset="0"/>
              </a:rPr>
              <a:t>lcd.h – High Level</a:t>
            </a:r>
          </a:p>
        </p:txBody>
      </p:sp>
      <p:sp>
        <p:nvSpPr>
          <p:cNvPr id="1085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unsigned char lcd_init(unsigned char lcd_columns)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lcd_clear(void)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lcd_gotoxy(unsigned char x, unsigned char y)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lcd_putchar(char c)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lcd_puts(char *str)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lcd_putsf(char flash *str)</a:t>
            </a:r>
          </a:p>
        </p:txBody>
      </p:sp>
    </p:spTree>
    <p:extLst>
      <p:ext uri="{BB962C8B-B14F-4D97-AF65-F5344CB8AC3E}">
        <p14:creationId xmlns:p14="http://schemas.microsoft.com/office/powerpoint/2010/main" val="38073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095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unsigned char lcd_init(unsigned char lcd_columns)</a:t>
            </a:r>
          </a:p>
          <a:p>
            <a:pPr>
              <a:buFont typeface="Wingdings 2" pitchFamily="18" charset="2"/>
              <a:buNone/>
            </a:pPr>
            <a:endParaRPr lang="en-US" sz="2800" smtClean="0">
              <a:latin typeface="Times New Roman" pitchFamily="18" charset="0"/>
              <a:cs typeface="B Nazanin" pitchFamily="2" charset="-78"/>
            </a:endParaRP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Example: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lcd_init(16)</a:t>
            </a:r>
          </a:p>
        </p:txBody>
      </p:sp>
    </p:spTree>
    <p:extLst>
      <p:ext uri="{BB962C8B-B14F-4D97-AF65-F5344CB8AC3E}">
        <p14:creationId xmlns:p14="http://schemas.microsoft.com/office/powerpoint/2010/main" val="124047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05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smtClean="0">
                <a:latin typeface="Courier New" pitchFamily="49" charset="0"/>
                <a:cs typeface="Courier New" pitchFamily="49" charset="0"/>
              </a:rPr>
              <a:t>lcd_clear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(void)</a:t>
            </a:r>
          </a:p>
          <a:p>
            <a:endParaRPr lang="en-US" sz="2800" smtClean="0">
              <a:latin typeface="Courier New" pitchFamily="49" charset="0"/>
              <a:cs typeface="Courier New" pitchFamily="49" charset="0"/>
            </a:endParaRPr>
          </a:p>
          <a:p>
            <a:pPr algn="r">
              <a:buFont typeface="Wingdings 2" pitchFamily="18" charset="2"/>
              <a:buNone/>
            </a:pPr>
            <a:r>
              <a:rPr lang="fa-IR" sz="2800" smtClean="0">
                <a:latin typeface="Courier New" pitchFamily="49" charset="0"/>
                <a:cs typeface="2  Baran" pitchFamily="2" charset="-78"/>
              </a:rPr>
              <a:t>صفحه ال سی دی را پاک می کند</a:t>
            </a:r>
            <a:endParaRPr lang="en-US" sz="2800" smtClean="0">
              <a:latin typeface="Courier New" pitchFamily="49" charset="0"/>
              <a:cs typeface="2  Baran" pitchFamily="2" charset="-78"/>
            </a:endParaRPr>
          </a:p>
          <a:p>
            <a:endParaRPr lang="en-US" sz="28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r>
              <a:rPr lang="en-US" sz="210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smtClean="0">
                <a:latin typeface="Courier New" pitchFamily="49" charset="0"/>
                <a:cs typeface="Courier New" pitchFamily="49" charset="0"/>
              </a:rPr>
              <a:t>lcd_gotoxy</a:t>
            </a:r>
            <a:r>
              <a:rPr lang="en-US" sz="2100" smtClean="0">
                <a:latin typeface="Courier New" pitchFamily="49" charset="0"/>
                <a:cs typeface="Courier New" pitchFamily="49" charset="0"/>
              </a:rPr>
              <a:t>(unsigned char x, unsigned char y)</a:t>
            </a:r>
          </a:p>
          <a:p>
            <a:pPr algn="r">
              <a:buFont typeface="Wingdings 2" pitchFamily="18" charset="2"/>
              <a:buNone/>
            </a:pPr>
            <a:r>
              <a:rPr lang="fa-IR" sz="2800" smtClean="0">
                <a:latin typeface="Courier New" pitchFamily="49" charset="0"/>
                <a:cs typeface="2  Baran" pitchFamily="2" charset="-78"/>
              </a:rPr>
              <a:t>مکان نما را به سطر و ستون دلخواه می برد</a:t>
            </a:r>
            <a:endParaRPr lang="en-US" sz="2800" smtClean="0">
              <a:latin typeface="Courier New" pitchFamily="49" charset="0"/>
              <a:cs typeface="2  Baran" pitchFamily="2" charset="-78"/>
            </a:endParaRPr>
          </a:p>
          <a:p>
            <a:pPr>
              <a:buFont typeface="Wingdings 2" pitchFamily="18" charset="2"/>
              <a:buNone/>
            </a:pPr>
            <a:r>
              <a:rPr lang="en-US" sz="2100" b="1" smtClean="0">
                <a:latin typeface="Courier New" pitchFamily="49" charset="0"/>
                <a:cs typeface="Courier New" pitchFamily="49" charset="0"/>
              </a:rPr>
              <a:t>Lcd_gotoxy(4,2)</a:t>
            </a:r>
          </a:p>
          <a:p>
            <a:pPr>
              <a:buFont typeface="Wingdings 2" pitchFamily="18" charset="2"/>
              <a:buNone/>
            </a:pPr>
            <a:endParaRPr lang="en-US" sz="2100" b="1" smtClean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8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16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lcd_putchar(char c)</a:t>
            </a:r>
            <a:endParaRPr lang="fa-IR" sz="2800" smtClean="0">
              <a:latin typeface="Times New Roman" pitchFamily="18" charset="0"/>
              <a:cs typeface="B Nazanin" pitchFamily="2" charset="-78"/>
            </a:endParaRP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Example :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lcd_putchar('a');</a:t>
            </a:r>
          </a:p>
          <a:p>
            <a:pPr>
              <a:buFont typeface="Wingdings 2" pitchFamily="18" charset="2"/>
              <a:buNone/>
            </a:pPr>
            <a:endParaRPr lang="fa-IR" sz="2800" smtClean="0">
              <a:latin typeface="Times New Roman" pitchFamily="18" charset="0"/>
              <a:cs typeface="B Nazanin" pitchFamily="2" charset="-78"/>
            </a:endParaRPr>
          </a:p>
          <a:p>
            <a:pPr>
              <a:buFont typeface="Wingdings 2" pitchFamily="18" charset="2"/>
              <a:buNone/>
            </a:pPr>
            <a:endParaRPr lang="fa-IR" sz="2800" smtClean="0">
              <a:latin typeface="Times New Roman" pitchFamily="18" charset="0"/>
              <a:cs typeface="B Nazanin" pitchFamily="2" charset="-78"/>
            </a:endParaRP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void lcd_putsf(char flash *str)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latin typeface="Times New Roman" pitchFamily="18" charset="0"/>
                <a:cs typeface="B Nazanin" pitchFamily="2" charset="-78"/>
              </a:rPr>
              <a:t>lcd_putsf(”Hello World");</a:t>
            </a:r>
          </a:p>
          <a:p>
            <a:pPr>
              <a:buFont typeface="Wingdings 2" pitchFamily="18" charset="2"/>
              <a:buNone/>
            </a:pPr>
            <a:endParaRPr lang="en-US" sz="28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endParaRPr lang="en-US" sz="280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0028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126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z="3200" smtClean="0">
                <a:latin typeface="Times New Roman" pitchFamily="18" charset="0"/>
                <a:cs typeface="B Nazanin" pitchFamily="2" charset="-78"/>
              </a:rPr>
              <a:t>void lcd_puts(char *str)</a:t>
            </a:r>
          </a:p>
          <a:p>
            <a:pPr>
              <a:buFont typeface="Wingdings 2" pitchFamily="18" charset="2"/>
              <a:buNone/>
            </a:pPr>
            <a:r>
              <a:rPr lang="en-US" sz="3200" smtClean="0">
                <a:latin typeface="Times New Roman" pitchFamily="18" charset="0"/>
                <a:cs typeface="B Nazanin" pitchFamily="2" charset="-78"/>
              </a:rPr>
              <a:t>Example:</a:t>
            </a:r>
          </a:p>
          <a:p>
            <a:pPr>
              <a:buFont typeface="Wingdings 2" pitchFamily="18" charset="2"/>
              <a:buNone/>
            </a:pPr>
            <a:r>
              <a:rPr lang="en-US" sz="3200" smtClean="0">
                <a:latin typeface="Times New Roman" pitchFamily="18" charset="0"/>
                <a:cs typeface="B Nazanin" pitchFamily="2" charset="-78"/>
              </a:rPr>
              <a:t>sprintf(buffer, “tempreture= %d”, temp);</a:t>
            </a:r>
          </a:p>
          <a:p>
            <a:pPr>
              <a:buFont typeface="Wingdings 2" pitchFamily="18" charset="2"/>
              <a:buNone/>
            </a:pPr>
            <a:r>
              <a:rPr lang="en-US" sz="3200" smtClean="0">
                <a:latin typeface="Times New Roman" pitchFamily="18" charset="0"/>
                <a:cs typeface="B Nazanin" pitchFamily="2" charset="-78"/>
              </a:rPr>
              <a:t>lcd_puts(buffer);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4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Interfacing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LCD is finding widespread </a:t>
            </a:r>
            <a:r>
              <a:rPr lang="en-US" sz="2800" dirty="0" smtClean="0"/>
              <a:t>use replacing LEDs</a:t>
            </a:r>
          </a:p>
          <a:p>
            <a:pPr lvl="1"/>
            <a:r>
              <a:rPr lang="en-US" sz="2800" dirty="0"/>
              <a:t>The declining prices of LCD</a:t>
            </a:r>
          </a:p>
          <a:p>
            <a:pPr lvl="1"/>
            <a:r>
              <a:rPr lang="en-US" sz="2800" dirty="0" smtClean="0"/>
              <a:t>The </a:t>
            </a:r>
            <a:r>
              <a:rPr lang="en-US" sz="2800" dirty="0"/>
              <a:t>ability to display numbers, characters</a:t>
            </a:r>
            <a:r>
              <a:rPr lang="en-US" sz="2800" dirty="0" smtClean="0"/>
              <a:t>, and </a:t>
            </a:r>
            <a:r>
              <a:rPr lang="en-US" sz="2800" dirty="0"/>
              <a:t>graphics</a:t>
            </a:r>
          </a:p>
          <a:p>
            <a:pPr lvl="1"/>
            <a:r>
              <a:rPr lang="en-US" sz="2800" dirty="0" smtClean="0"/>
              <a:t>Incorporation </a:t>
            </a:r>
            <a:r>
              <a:rPr lang="en-US" sz="2800" dirty="0"/>
              <a:t>of a refreshing </a:t>
            </a:r>
            <a:r>
              <a:rPr lang="en-US" sz="2800" dirty="0" smtClean="0"/>
              <a:t>controller into </a:t>
            </a:r>
            <a:r>
              <a:rPr lang="en-US" sz="2800" dirty="0"/>
              <a:t>the LCD, thereby relieving the CPU </a:t>
            </a:r>
            <a:r>
              <a:rPr lang="en-US" sz="2800" dirty="0" smtClean="0"/>
              <a:t>of the </a:t>
            </a:r>
            <a:r>
              <a:rPr lang="en-US" sz="2800" dirty="0"/>
              <a:t>task of refreshing the LCD</a:t>
            </a:r>
          </a:p>
          <a:p>
            <a:pPr lvl="1"/>
            <a:r>
              <a:rPr lang="en-US" sz="2800" dirty="0" smtClean="0"/>
              <a:t>Ease </a:t>
            </a:r>
            <a:r>
              <a:rPr lang="en-US" sz="2800" dirty="0"/>
              <a:t>of programming for characters </a:t>
            </a:r>
            <a:r>
              <a:rPr lang="en-US" sz="2800" dirty="0" smtClean="0"/>
              <a:t>and graphics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58799102"/>
      </p:ext>
    </p:extLst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en-US" smtClean="0"/>
              <a:t>Example - 7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895850"/>
          </a:xfrm>
        </p:spPr>
        <p:txBody>
          <a:bodyPr>
            <a:normAutofit fontScale="25000" lnSpcReduction="20000"/>
          </a:bodyPr>
          <a:lstStyle/>
          <a:p>
            <a:pPr marL="274320" indent="-274320" algn="just" rtl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9600" dirty="0" smtClean="0">
                <a:latin typeface="Times New Roman" pitchFamily="18" charset="0"/>
                <a:cs typeface="B Nazanin" pitchFamily="2" charset="-78"/>
              </a:rPr>
              <a:t> در سطر اول ستون پنجم كاراكتر </a:t>
            </a:r>
            <a:r>
              <a:rPr lang="en-US" sz="9600" dirty="0" smtClean="0">
                <a:latin typeface="Times New Roman" pitchFamily="18" charset="0"/>
                <a:cs typeface="B Nazanin" pitchFamily="2" charset="-78"/>
              </a:rPr>
              <a:t>‘a’</a:t>
            </a:r>
            <a:r>
              <a:rPr lang="fa-IR" sz="9600" dirty="0" smtClean="0">
                <a:latin typeface="Times New Roman" pitchFamily="18" charset="0"/>
                <a:cs typeface="B Nazanin" pitchFamily="2" charset="-78"/>
              </a:rPr>
              <a:t> و در سطر دوم ستون اول عبارت </a:t>
            </a:r>
            <a:r>
              <a:rPr lang="en-US" sz="9600" dirty="0" smtClean="0">
                <a:latin typeface="Times New Roman" pitchFamily="18" charset="0"/>
                <a:cs typeface="B Nazanin" pitchFamily="2" charset="-78"/>
              </a:rPr>
              <a:t>“</a:t>
            </a:r>
            <a:r>
              <a:rPr lang="en-US" sz="9600" dirty="0" err="1" smtClean="0">
                <a:latin typeface="Times New Roman" pitchFamily="18" charset="0"/>
                <a:cs typeface="B Nazanin" pitchFamily="2" charset="-78"/>
              </a:rPr>
              <a:t>CodeVisionAVR</a:t>
            </a:r>
            <a:r>
              <a:rPr lang="en-US" sz="9600" dirty="0" smtClean="0">
                <a:latin typeface="Times New Roman" pitchFamily="18" charset="0"/>
                <a:cs typeface="B Nazanin" pitchFamily="2" charset="-78"/>
              </a:rPr>
              <a:t>”</a:t>
            </a:r>
            <a:r>
              <a:rPr lang="fa-IR" sz="9600" dirty="0" smtClean="0">
                <a:latin typeface="Times New Roman" pitchFamily="18" charset="0"/>
                <a:cs typeface="B Nazanin" pitchFamily="2" charset="-78"/>
              </a:rPr>
              <a:t> را بر روي يك </a:t>
            </a:r>
            <a:r>
              <a:rPr lang="en-US" sz="9600" dirty="0" smtClean="0">
                <a:latin typeface="Times New Roman" pitchFamily="18" charset="0"/>
                <a:cs typeface="B Nazanin" pitchFamily="2" charset="-78"/>
              </a:rPr>
              <a:t>LCD 2x16</a:t>
            </a:r>
            <a:r>
              <a:rPr lang="fa-IR" sz="9600" dirty="0" smtClean="0">
                <a:latin typeface="Times New Roman" pitchFamily="18" charset="0"/>
                <a:cs typeface="B Nazanin" pitchFamily="2" charset="-78"/>
              </a:rPr>
              <a:t> نمايش دهيد.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#include &lt;mega16.h&gt;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#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asm</a:t>
            </a:r>
            <a:endParaRPr lang="en-US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   .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equ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 __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lcd_port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=0x1B ;PORTA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#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endasm</a:t>
            </a:r>
            <a:endParaRPr lang="en-US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#include &lt;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lcd.h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#include &lt;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delay.h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void main(void)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{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lcd_init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(16);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while (1)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      {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lcd_clear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lcd_gotoxy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(5,0);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lcd_putchar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('a');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lcd_gotoxy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(0,1);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lcd_putsf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("</a:t>
            </a: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CodeVisionAVR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");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err="1" smtClean="0">
                <a:latin typeface="Times New Roman" pitchFamily="18" charset="0"/>
                <a:cs typeface="B Nazanin" pitchFamily="2" charset="-78"/>
              </a:rPr>
              <a:t>delay_ms</a:t>
            </a: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(200);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      };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600" dirty="0" smtClean="0">
                <a:latin typeface="Times New Roman" pitchFamily="18" charset="0"/>
                <a:cs typeface="B Nazanin" pitchFamily="2" charset="-78"/>
              </a:rPr>
              <a:t>}</a:t>
            </a:r>
            <a:endParaRPr lang="fa-IR" sz="56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rtl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>
              <a:latin typeface="Times New Roman" pitchFamily="18" charset="0"/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7338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r>
              <a:rPr lang="en-US" smtClean="0"/>
              <a:t>Example-8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389437"/>
          </a:xfrm>
        </p:spPr>
        <p:txBody>
          <a:bodyPr>
            <a:normAutofit fontScale="25000" lnSpcReduction="20000"/>
          </a:bodyPr>
          <a:lstStyle/>
          <a:p>
            <a:pPr marL="274320" indent="-274320" algn="just" rtl="1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a-IR" sz="9600" dirty="0" smtClean="0">
                <a:cs typeface="B Nazanin" pitchFamily="2" charset="-78"/>
              </a:rPr>
              <a:t>تابعي بنويسيد كه بصورت روان كلمه </a:t>
            </a:r>
            <a:r>
              <a:rPr lang="en-US" sz="9600" dirty="0" err="1" smtClean="0">
                <a:cs typeface="B Nazanin" pitchFamily="2" charset="-78"/>
              </a:rPr>
              <a:t>CodeVision</a:t>
            </a:r>
            <a:r>
              <a:rPr lang="fa-IR" sz="9600" dirty="0" smtClean="0">
                <a:cs typeface="B Nazanin" pitchFamily="2" charset="-78"/>
              </a:rPr>
              <a:t> را بر روي </a:t>
            </a:r>
            <a:r>
              <a:rPr lang="en-US" sz="9600" dirty="0" smtClean="0">
                <a:cs typeface="B Nazanin" pitchFamily="2" charset="-78"/>
              </a:rPr>
              <a:t>LCD</a:t>
            </a:r>
            <a:r>
              <a:rPr lang="fa-IR" sz="9600" dirty="0" smtClean="0">
                <a:cs typeface="B Nazanin" pitchFamily="2" charset="-78"/>
              </a:rPr>
              <a:t> نمايش دهد.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#include &lt;mega16.h&gt;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// Alphanumeric LCD Module functions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#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asm</a:t>
            </a:r>
            <a:endParaRPr lang="en-US" sz="52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.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equ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__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lcd_port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=0x1B ;PORTA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#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endasm</a:t>
            </a:r>
            <a:endParaRPr lang="en-US" sz="52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#include &lt;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lcd.h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#include &lt;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delay.h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&gt;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void main(void)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{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int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i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lcd_init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(16);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5200" dirty="0" smtClean="0">
              <a:latin typeface="Times New Roman" pitchFamily="18" charset="0"/>
              <a:cs typeface="B Nazanin" pitchFamily="2" charset="-78"/>
            </a:endParaRP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while (1)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{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for (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i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=0;i&lt;7;i++)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{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lcd_clear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();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lcd_gotoxy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(i,0);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lcd_putsf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("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CodeVision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");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</a:t>
            </a:r>
            <a:r>
              <a:rPr lang="en-US" sz="5200" dirty="0" err="1" smtClean="0">
                <a:latin typeface="Times New Roman" pitchFamily="18" charset="0"/>
                <a:cs typeface="B Nazanin" pitchFamily="2" charset="-78"/>
              </a:rPr>
              <a:t>delay_ms</a:t>
            </a: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(400);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}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      };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5200" dirty="0" smtClean="0">
                <a:latin typeface="Times New Roman" pitchFamily="18" charset="0"/>
                <a:cs typeface="B Nazanin" pitchFamily="2" charset="-78"/>
              </a:rPr>
              <a:t>}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8087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ubtitle 3"/>
          <p:cNvSpPr>
            <a:spLocks noGrp="1"/>
          </p:cNvSpPr>
          <p:nvPr>
            <p:ph type="subTitle" idx="1"/>
          </p:nvPr>
        </p:nvSpPr>
        <p:spPr>
          <a:xfrm>
            <a:off x="642938" y="2214563"/>
            <a:ext cx="7854950" cy="1752600"/>
          </a:xfrm>
        </p:spPr>
        <p:txBody>
          <a:bodyPr/>
          <a:lstStyle/>
          <a:p>
            <a:pPr marR="0" algn="ctr">
              <a:lnSpc>
                <a:spcPct val="80000"/>
              </a:lnSpc>
            </a:pPr>
            <a:r>
              <a:rPr lang="en-US" sz="7200" b="1" dirty="0" smtClean="0">
                <a:latin typeface="Times New Roman" pitchFamily="18" charset="0"/>
                <a:cs typeface="B Titr" pitchFamily="2" charset="-78"/>
              </a:rPr>
              <a:t> Keypad</a:t>
            </a:r>
          </a:p>
        </p:txBody>
      </p:sp>
    </p:spTree>
    <p:extLst>
      <p:ext uri="{BB962C8B-B14F-4D97-AF65-F5344CB8AC3E}">
        <p14:creationId xmlns:p14="http://schemas.microsoft.com/office/powerpoint/2010/main" val="106375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Keyboard Interfacing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ahoma"/>
              </a:rPr>
              <a:t>Keyboards are organized in a matrix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of rows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and columns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The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CPU accesses both rows and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columns through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ports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  <a:latin typeface="Tahoma"/>
              </a:rPr>
              <a:t>Therefore</a:t>
            </a:r>
            <a:r>
              <a:rPr lang="en-US" dirty="0">
                <a:solidFill>
                  <a:srgbClr val="0070C0"/>
                </a:solidFill>
                <a:latin typeface="Tahoma"/>
              </a:rPr>
              <a:t>, with two 8-bit ports, an 8 x 8 </a:t>
            </a:r>
            <a:r>
              <a:rPr lang="en-US" dirty="0" smtClean="0">
                <a:solidFill>
                  <a:srgbClr val="0070C0"/>
                </a:solidFill>
                <a:latin typeface="Tahoma"/>
              </a:rPr>
              <a:t>matrix of </a:t>
            </a:r>
            <a:r>
              <a:rPr lang="en-US" dirty="0">
                <a:solidFill>
                  <a:srgbClr val="0070C0"/>
                </a:solidFill>
                <a:latin typeface="Tahoma"/>
              </a:rPr>
              <a:t>keys can be connected to a microprocessor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When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a key is pressed, a row and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a column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make a contact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  <a:latin typeface="Tahoma"/>
              </a:rPr>
              <a:t>Otherwise</a:t>
            </a:r>
            <a:r>
              <a:rPr lang="en-US" dirty="0">
                <a:solidFill>
                  <a:srgbClr val="0070C0"/>
                </a:solidFill>
                <a:latin typeface="Tahoma"/>
              </a:rPr>
              <a:t>, there is no connection </a:t>
            </a:r>
            <a:r>
              <a:rPr lang="en-US" dirty="0" smtClean="0">
                <a:solidFill>
                  <a:srgbClr val="0070C0"/>
                </a:solidFill>
                <a:latin typeface="Tahoma"/>
              </a:rPr>
              <a:t>between rows </a:t>
            </a:r>
            <a:r>
              <a:rPr lang="en-US" dirty="0">
                <a:solidFill>
                  <a:srgbClr val="0070C0"/>
                </a:solidFill>
                <a:latin typeface="Tahoma"/>
              </a:rPr>
              <a:t>and </a:t>
            </a:r>
            <a:r>
              <a:rPr lang="en-US" dirty="0" smtClean="0">
                <a:solidFill>
                  <a:srgbClr val="0070C0"/>
                </a:solidFill>
                <a:latin typeface="Tahoma"/>
              </a:rPr>
              <a:t>columns</a:t>
            </a:r>
          </a:p>
          <a:p>
            <a:pPr lvl="2"/>
            <a:endParaRPr lang="en-US" dirty="0">
              <a:solidFill>
                <a:srgbClr val="545471"/>
              </a:solidFill>
              <a:latin typeface="Tahoma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ahoma"/>
              </a:rPr>
              <a:t>In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IBM PC keyboards, a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single microcontroller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takes care of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hardware and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software interfacing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903690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Scanning </a:t>
            </a:r>
            <a:r>
              <a:rPr lang="en-US" dirty="0" smtClean="0"/>
              <a:t>and Identifying the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000000"/>
                </a:solidFill>
                <a:latin typeface="Tahoma"/>
              </a:rPr>
              <a:t>A 4x4 matrix connected to two ports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The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rows are connected to an output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port and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the columns are connected to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an input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port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95" y="2276587"/>
            <a:ext cx="7968343" cy="3893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48493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Grounding Rows and Reading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371" y="847246"/>
            <a:ext cx="8001000" cy="5183187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Tahoma"/>
              </a:rPr>
              <a:t>It is the function of the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microcontroller to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scan the keyboard continuously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to detect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and identify the key pressed</a:t>
            </a:r>
          </a:p>
          <a:p>
            <a:r>
              <a:rPr lang="en-US" dirty="0" smtClean="0">
                <a:solidFill>
                  <a:srgbClr val="000000"/>
                </a:solidFill>
                <a:latin typeface="Tahoma"/>
              </a:rPr>
              <a:t>To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detect a pressed key,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the microcontroller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grounds all rows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by providing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0 to the output latch, then </a:t>
            </a:r>
            <a:r>
              <a:rPr lang="en-US" dirty="0" smtClean="0">
                <a:solidFill>
                  <a:srgbClr val="000000"/>
                </a:solidFill>
                <a:latin typeface="Tahoma"/>
              </a:rPr>
              <a:t>it reads </a:t>
            </a:r>
            <a:r>
              <a:rPr lang="en-US" dirty="0">
                <a:solidFill>
                  <a:srgbClr val="000000"/>
                </a:solidFill>
                <a:latin typeface="Tahoma"/>
              </a:rPr>
              <a:t>the columns</a:t>
            </a:r>
          </a:p>
          <a:p>
            <a:pPr lvl="1"/>
            <a:r>
              <a:rPr lang="en-US" sz="2000" dirty="0" smtClean="0">
                <a:solidFill>
                  <a:srgbClr val="545471"/>
                </a:solidFill>
                <a:latin typeface="Tahoma"/>
              </a:rPr>
              <a:t>If 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the data read from columns is D3 </a:t>
            </a:r>
            <a:r>
              <a:rPr lang="en-US" sz="2000" dirty="0">
                <a:solidFill>
                  <a:srgbClr val="545471"/>
                </a:solidFill>
                <a:latin typeface="Times New Roman"/>
              </a:rPr>
              <a:t>– 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D0 </a:t>
            </a:r>
            <a:r>
              <a:rPr lang="en-US" sz="2000" dirty="0" smtClean="0">
                <a:solidFill>
                  <a:srgbClr val="545471"/>
                </a:solidFill>
                <a:latin typeface="Tahoma"/>
              </a:rPr>
              <a:t>= 1111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, no key has been pressed and </a:t>
            </a:r>
            <a:r>
              <a:rPr lang="en-US" sz="2000" dirty="0" smtClean="0">
                <a:solidFill>
                  <a:srgbClr val="545471"/>
                </a:solidFill>
                <a:latin typeface="Tahoma"/>
              </a:rPr>
              <a:t>the process 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continues till key press is detected</a:t>
            </a:r>
          </a:p>
          <a:p>
            <a:pPr lvl="1"/>
            <a:r>
              <a:rPr lang="en-US" sz="2000" dirty="0" smtClean="0">
                <a:solidFill>
                  <a:srgbClr val="545471"/>
                </a:solidFill>
                <a:latin typeface="Tahoma"/>
              </a:rPr>
              <a:t>If 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one of the column bits has a zero, </a:t>
            </a:r>
            <a:r>
              <a:rPr lang="en-US" sz="2000" dirty="0" smtClean="0">
                <a:solidFill>
                  <a:srgbClr val="545471"/>
                </a:solidFill>
                <a:latin typeface="Tahoma"/>
              </a:rPr>
              <a:t>this means </a:t>
            </a:r>
            <a:r>
              <a:rPr lang="en-US" sz="2000" dirty="0">
                <a:solidFill>
                  <a:srgbClr val="545471"/>
                </a:solidFill>
                <a:latin typeface="Tahoma"/>
              </a:rPr>
              <a:t>that a key press has occurred</a:t>
            </a:r>
          </a:p>
          <a:p>
            <a:pPr lvl="2"/>
            <a:r>
              <a:rPr lang="en-US" sz="1800" dirty="0">
                <a:solidFill>
                  <a:srgbClr val="0070C0"/>
                </a:solidFill>
                <a:latin typeface="Tahoma"/>
              </a:rPr>
              <a:t>For example, if D3 – D0 = 1101, this means that a key in the D1 column has been pressed</a:t>
            </a:r>
          </a:p>
          <a:p>
            <a:pPr lvl="2"/>
            <a:r>
              <a:rPr lang="en-US" sz="1800" dirty="0">
                <a:solidFill>
                  <a:srgbClr val="0070C0"/>
                </a:solidFill>
                <a:latin typeface="Tahoma"/>
              </a:rPr>
              <a:t>After detecting a key press, microcontroller will go through the process of identifying the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0434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Grounding Rows and Reading </a:t>
            </a:r>
            <a:r>
              <a:rPr lang="en-US" dirty="0" smtClean="0"/>
              <a:t>Columns (cnt’d)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>
                <a:solidFill>
                  <a:srgbClr val="000000"/>
                </a:solidFill>
                <a:latin typeface="Tahoma"/>
              </a:rPr>
              <a:t>Starting with the top row, </a:t>
            </a:r>
            <a:r>
              <a:rPr lang="en-US" sz="2600" dirty="0" smtClean="0">
                <a:solidFill>
                  <a:srgbClr val="000000"/>
                </a:solidFill>
                <a:latin typeface="Tahoma"/>
              </a:rPr>
              <a:t>the microcontroller </a:t>
            </a:r>
            <a:r>
              <a:rPr lang="en-US" sz="2600" dirty="0">
                <a:solidFill>
                  <a:srgbClr val="000000"/>
                </a:solidFill>
                <a:latin typeface="Tahoma"/>
              </a:rPr>
              <a:t>grounds it by </a:t>
            </a:r>
            <a:r>
              <a:rPr lang="en-US" sz="2600" dirty="0" smtClean="0">
                <a:solidFill>
                  <a:srgbClr val="000000"/>
                </a:solidFill>
                <a:latin typeface="Tahoma"/>
              </a:rPr>
              <a:t>providing a </a:t>
            </a:r>
            <a:r>
              <a:rPr lang="en-US" sz="2600" dirty="0">
                <a:solidFill>
                  <a:srgbClr val="000000"/>
                </a:solidFill>
                <a:latin typeface="Tahoma"/>
              </a:rPr>
              <a:t>low to row D0 only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It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reads the columns, if the data read is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all 1s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, no key in that row is activated and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the process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is moved to the next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row</a:t>
            </a:r>
          </a:p>
          <a:p>
            <a:pPr lvl="1"/>
            <a:endParaRPr lang="en-US" sz="1600" dirty="0">
              <a:solidFill>
                <a:srgbClr val="545471"/>
              </a:solidFill>
              <a:latin typeface="Tahoma"/>
            </a:endParaRPr>
          </a:p>
          <a:p>
            <a:r>
              <a:rPr lang="en-US" sz="2600" dirty="0" smtClean="0">
                <a:solidFill>
                  <a:srgbClr val="000000"/>
                </a:solidFill>
                <a:latin typeface="Tahoma"/>
              </a:rPr>
              <a:t>It </a:t>
            </a:r>
            <a:r>
              <a:rPr lang="en-US" sz="2600" dirty="0">
                <a:solidFill>
                  <a:srgbClr val="000000"/>
                </a:solidFill>
                <a:latin typeface="Tahoma"/>
              </a:rPr>
              <a:t>grounds the next row, reads </a:t>
            </a:r>
            <a:r>
              <a:rPr lang="en-US" sz="2600" dirty="0" smtClean="0">
                <a:solidFill>
                  <a:srgbClr val="000000"/>
                </a:solidFill>
                <a:latin typeface="Tahoma"/>
              </a:rPr>
              <a:t>the columns</a:t>
            </a:r>
            <a:r>
              <a:rPr lang="en-US" sz="2600" dirty="0">
                <a:solidFill>
                  <a:srgbClr val="000000"/>
                </a:solidFill>
                <a:latin typeface="Tahoma"/>
              </a:rPr>
              <a:t>, and checks for any zero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This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process continues until the row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is identified</a:t>
            </a:r>
          </a:p>
          <a:p>
            <a:pPr lvl="1"/>
            <a:endParaRPr lang="en-US" sz="1600" dirty="0">
              <a:solidFill>
                <a:srgbClr val="545471"/>
              </a:solidFill>
              <a:latin typeface="Tahoma"/>
            </a:endParaRPr>
          </a:p>
          <a:p>
            <a:r>
              <a:rPr lang="en-US" sz="2600" dirty="0">
                <a:solidFill>
                  <a:srgbClr val="000000"/>
                </a:solidFill>
                <a:latin typeface="Tahoma"/>
              </a:rPr>
              <a:t>After identification of the row in which the key has been pressed</a:t>
            </a:r>
          </a:p>
          <a:p>
            <a:pPr lvl="1"/>
            <a:r>
              <a:rPr lang="en-US" dirty="0" smtClean="0">
                <a:solidFill>
                  <a:srgbClr val="545471"/>
                </a:solidFill>
                <a:latin typeface="Tahoma"/>
              </a:rPr>
              <a:t>Find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out which column the pressed </a:t>
            </a:r>
            <a:r>
              <a:rPr lang="en-US" dirty="0" smtClean="0">
                <a:solidFill>
                  <a:srgbClr val="545471"/>
                </a:solidFill>
                <a:latin typeface="Tahoma"/>
              </a:rPr>
              <a:t>key belongs </a:t>
            </a:r>
            <a:r>
              <a:rPr lang="en-US" dirty="0">
                <a:solidFill>
                  <a:srgbClr val="545471"/>
                </a:solidFill>
                <a:latin typeface="Tahoma"/>
              </a:rPr>
              <a:t>to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90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Grounding Rows and Reading Columns (cnt’d)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  <a:latin typeface="Times New Roman"/>
              </a:rPr>
              <a:t>Example: </a:t>
            </a:r>
            <a:r>
              <a:rPr lang="en-US" dirty="0" smtClean="0">
                <a:solidFill>
                  <a:srgbClr val="008000"/>
                </a:solidFill>
                <a:latin typeface="Times New Roman"/>
              </a:rPr>
              <a:t>identify </a:t>
            </a:r>
            <a:r>
              <a:rPr lang="en-US" dirty="0">
                <a:solidFill>
                  <a:srgbClr val="008000"/>
                </a:solidFill>
                <a:latin typeface="Times New Roman"/>
              </a:rPr>
              <a:t>the row and column of the pressed key </a:t>
            </a:r>
            <a:r>
              <a:rPr lang="en-US" dirty="0" smtClean="0">
                <a:solidFill>
                  <a:srgbClr val="008000"/>
                </a:solidFill>
                <a:latin typeface="Times New Roman"/>
              </a:rPr>
              <a:t>for each </a:t>
            </a:r>
            <a:r>
              <a:rPr lang="en-US" dirty="0">
                <a:solidFill>
                  <a:srgbClr val="008000"/>
                </a:solidFill>
                <a:latin typeface="Times New Roman"/>
              </a:rPr>
              <a:t>of the following.</a:t>
            </a:r>
          </a:p>
          <a:p>
            <a:r>
              <a:rPr lang="en-US" dirty="0">
                <a:latin typeface="Times New Roman"/>
              </a:rPr>
              <a:t>(a) D3 – D0 = 1110 for the row, </a:t>
            </a:r>
            <a:r>
              <a:rPr lang="en-US" dirty="0" smtClean="0">
                <a:latin typeface="Times New Roman"/>
              </a:rPr>
              <a:t/>
            </a:r>
            <a:br>
              <a:rPr lang="en-US" dirty="0" smtClean="0">
                <a:latin typeface="Times New Roman"/>
              </a:rPr>
            </a:br>
            <a:r>
              <a:rPr lang="en-US" dirty="0" smtClean="0">
                <a:latin typeface="Times New Roman"/>
              </a:rPr>
              <a:t>D3 </a:t>
            </a:r>
            <a:r>
              <a:rPr lang="en-US" dirty="0">
                <a:latin typeface="Times New Roman"/>
              </a:rPr>
              <a:t>– D0 = 1011 for the column</a:t>
            </a:r>
          </a:p>
          <a:p>
            <a:r>
              <a:rPr lang="en-US" dirty="0">
                <a:latin typeface="Times New Roman"/>
              </a:rPr>
              <a:t>(b) D3 – D0 = 1101 for the row, </a:t>
            </a:r>
            <a:r>
              <a:rPr lang="en-US" dirty="0" smtClean="0">
                <a:latin typeface="Times New Roman"/>
              </a:rPr>
              <a:t/>
            </a:r>
            <a:br>
              <a:rPr lang="en-US" dirty="0" smtClean="0">
                <a:latin typeface="Times New Roman"/>
              </a:rPr>
            </a:br>
            <a:r>
              <a:rPr lang="en-US" dirty="0" smtClean="0">
                <a:latin typeface="Times New Roman"/>
              </a:rPr>
              <a:t>D3 </a:t>
            </a:r>
            <a:r>
              <a:rPr lang="en-US" dirty="0">
                <a:latin typeface="Times New Roman"/>
              </a:rPr>
              <a:t>– D0 = 0111 for the column</a:t>
            </a:r>
          </a:p>
          <a:p>
            <a:endParaRPr lang="en-US" b="1" dirty="0" smtClean="0">
              <a:solidFill>
                <a:srgbClr val="008000"/>
              </a:solidFill>
              <a:latin typeface="Times New Roman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Times New Roman"/>
              </a:rPr>
              <a:t>Solution </a:t>
            </a:r>
            <a:r>
              <a:rPr lang="en-US" b="1" dirty="0">
                <a:solidFill>
                  <a:srgbClr val="008000"/>
                </a:solidFill>
                <a:latin typeface="Times New Roman"/>
              </a:rPr>
              <a:t>:</a:t>
            </a:r>
          </a:p>
          <a:p>
            <a:r>
              <a:rPr lang="en-US" dirty="0" smtClean="0">
                <a:latin typeface="Times New Roman"/>
              </a:rPr>
              <a:t>(</a:t>
            </a:r>
            <a:r>
              <a:rPr lang="en-US" dirty="0">
                <a:latin typeface="Times New Roman"/>
              </a:rPr>
              <a:t>a) The row belongs to D0 and the column belongs to D2; therefore</a:t>
            </a:r>
            <a:r>
              <a:rPr lang="en-US" dirty="0" smtClean="0">
                <a:latin typeface="Times New Roman"/>
              </a:rPr>
              <a:t>, </a:t>
            </a:r>
            <a:r>
              <a:rPr lang="en-US" dirty="0">
                <a:solidFill>
                  <a:srgbClr val="C00000"/>
                </a:solidFill>
                <a:latin typeface="Times New Roman"/>
              </a:rPr>
              <a:t>key number 2 was pressed</a:t>
            </a:r>
            <a:r>
              <a:rPr lang="en-US" dirty="0">
                <a:latin typeface="Times New Roman"/>
              </a:rPr>
              <a:t>.</a:t>
            </a:r>
          </a:p>
          <a:p>
            <a:r>
              <a:rPr lang="en-US" dirty="0">
                <a:latin typeface="Times New Roman"/>
              </a:rPr>
              <a:t>(b) The row belongs to D1 and the column belongs to D3; therefore</a:t>
            </a:r>
            <a:r>
              <a:rPr lang="en-US" dirty="0" smtClean="0">
                <a:latin typeface="Times New Roman"/>
              </a:rPr>
              <a:t>, </a:t>
            </a:r>
            <a:r>
              <a:rPr lang="en-US" dirty="0" smtClean="0">
                <a:solidFill>
                  <a:srgbClr val="C00000"/>
                </a:solidFill>
                <a:latin typeface="Times New Roman"/>
              </a:rPr>
              <a:t>key </a:t>
            </a:r>
            <a:r>
              <a:rPr lang="en-US" dirty="0">
                <a:solidFill>
                  <a:srgbClr val="C00000"/>
                </a:solidFill>
                <a:latin typeface="Times New Roman"/>
              </a:rPr>
              <a:t>number 7 was pressed</a:t>
            </a:r>
            <a:r>
              <a:rPr lang="en-US" dirty="0">
                <a:latin typeface="Times New Roman"/>
              </a:rPr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977" y="1499840"/>
            <a:ext cx="3475181" cy="247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816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0328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1858" name="Content Placeholder 7" descr="003.bmp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250" y="1068349"/>
            <a:ext cx="2844188" cy="5020218"/>
          </a:xfrm>
        </p:spPr>
      </p:pic>
    </p:spTree>
    <p:extLst>
      <p:ext uri="{BB962C8B-B14F-4D97-AF65-F5344CB8AC3E}">
        <p14:creationId xmlns:p14="http://schemas.microsoft.com/office/powerpoint/2010/main" val="13170139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Pin out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428750"/>
            <a:ext cx="756126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860087"/>
      </p:ext>
    </p:extLst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sample code (Keypad)</a:t>
            </a:r>
            <a:endParaRPr lang="en-US" dirty="0"/>
          </a:p>
        </p:txBody>
      </p:sp>
      <p:pic>
        <p:nvPicPr>
          <p:cNvPr id="6" name="Content Placeholder 5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38880" y="30117"/>
            <a:ext cx="4033930" cy="65592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3910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LCD Pins Description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207030"/>
              </p:ext>
            </p:extLst>
          </p:nvPr>
        </p:nvGraphicFramePr>
        <p:xfrm>
          <a:off x="130803" y="836613"/>
          <a:ext cx="8874974" cy="5537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9170"/>
                <a:gridCol w="1020725"/>
                <a:gridCol w="1360967"/>
                <a:gridCol w="5784112"/>
              </a:tblGrid>
              <a:tr h="4631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Pin</a:t>
                      </a:r>
                      <a:endParaRPr lang="en-US" sz="16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Symbol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n-US" sz="16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6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Description</a:t>
                      </a:r>
                      <a:endParaRPr lang="en-US" sz="1600" b="1" i="0" u="none" strike="noStrike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4631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VSS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Ground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0V (GND)</a:t>
                      </a:r>
                    </a:p>
                  </a:txBody>
                  <a:tcPr marL="68580" marR="68580" marT="0" marB="0" anchor="ctr"/>
                </a:tc>
              </a:tr>
              <a:tr h="4631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VDD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Power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Power supply for logic circuit and LCD (+4. 5V~+5. 5V)</a:t>
                      </a:r>
                    </a:p>
                  </a:txBody>
                  <a:tcPr marL="68580" marR="68580" marT="0" marB="0" anchor="ctr"/>
                </a:tc>
              </a:tr>
              <a:tr h="463121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V</a:t>
                      </a:r>
                      <a:r>
                        <a:rPr lang="en-US" sz="1800" b="0" baseline="-25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EE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or</a:t>
                      </a:r>
                      <a:r>
                        <a:rPr lang="en-US" sz="1800" b="0" baseline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V</a:t>
                      </a:r>
                      <a:r>
                        <a:rPr lang="en-US" sz="1800" b="0" baseline="-2500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O</a:t>
                      </a:r>
                      <a:endParaRPr lang="en-US" sz="1800" b="0" baseline="-250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Contrast Supply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Bias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voltage level 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to control contrast</a:t>
                      </a:r>
                      <a:endParaRPr lang="en-US" sz="1800" b="0" kern="1200" dirty="0">
                        <a:solidFill>
                          <a:schemeClr val="dk1"/>
                        </a:solidFill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7464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Register select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When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RS=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1,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data register is selected</a:t>
                      </a:r>
                      <a:r>
                        <a:rPr lang="ar-SA" sz="1800" b="0" dirty="0"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When RS=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0,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instruction register is selected</a:t>
                      </a:r>
                      <a:r>
                        <a:rPr lang="ar-SA" sz="1800" b="0" dirty="0"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48586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RW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Read/Write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When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RW=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1,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read operation</a:t>
                      </a:r>
                      <a:r>
                        <a:rPr lang="ar-SA" sz="1800" b="0" dirty="0"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When RW=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0,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write operation</a:t>
                      </a:r>
                      <a:r>
                        <a:rPr lang="ar-SA" sz="1800" b="0" dirty="0"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48909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Read Write enable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enable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signal to read or write the data</a:t>
                      </a:r>
                    </a:p>
                  </a:txBody>
                  <a:tcPr marL="68580" marR="68580" marT="0" marB="0" anchor="ctr"/>
                </a:tc>
              </a:tr>
              <a:tr h="85053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7-10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DB0-DB3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Data bus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0-3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40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in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8-bit bus mode, used as </a:t>
                      </a:r>
                      <a:r>
                        <a:rPr lang="en-US" sz="1800" b="0" dirty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low order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bi-directional data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bus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</a:p>
                    <a:p>
                      <a:pPr algn="l" rtl="0">
                        <a:spcAft>
                          <a:spcPts val="40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During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4-bit bus mode, </a:t>
                      </a:r>
                      <a:r>
                        <a:rPr lang="en-US" sz="1800" b="0" dirty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open these pins</a:t>
                      </a:r>
                    </a:p>
                  </a:txBody>
                  <a:tcPr marL="68580" marR="68580" marT="0" marB="0" anchor="ctr"/>
                </a:tc>
              </a:tr>
              <a:tr h="976995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11-14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DB4-DB7</a:t>
                      </a:r>
                      <a:endParaRPr lang="en-US" sz="1800" b="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Data bus 4-7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400"/>
                        </a:spcAft>
                      </a:pP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in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8-bit bus mode, used as high order bi-directional data bus. </a:t>
                      </a:r>
                      <a:r>
                        <a:rPr lang="en-US" sz="1800" b="0" dirty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In case of 4-bit bus mode, used as both high and low </a:t>
                      </a:r>
                      <a:r>
                        <a:rPr lang="en-US" sz="1800" b="0" dirty="0" smtClean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order</a:t>
                      </a:r>
                      <a:r>
                        <a:rPr lang="en-US" sz="1800" b="0" dirty="0" smtClean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r>
                        <a:rPr lang="en-US" sz="1800" b="0" baseline="0" dirty="0" smtClean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dirty="0" smtClean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DB7 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used for 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Busy</a:t>
                      </a:r>
                      <a:r>
                        <a:rPr lang="en-US" sz="1800" b="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Flag output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511674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Contrast and Optional Backlight </a:t>
            </a: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836613"/>
            <a:ext cx="8001000" cy="1672671"/>
          </a:xfrm>
        </p:spPr>
        <p:txBody>
          <a:bodyPr/>
          <a:lstStyle/>
          <a:p>
            <a:r>
              <a:rPr lang="en-US" dirty="0" smtClean="0"/>
              <a:t>Optional </a:t>
            </a:r>
            <a:r>
              <a:rPr lang="en-US" dirty="0"/>
              <a:t>Pins</a:t>
            </a:r>
            <a:endParaRPr lang="en-US" dirty="0" smtClean="0"/>
          </a:p>
          <a:p>
            <a:pPr lvl="1"/>
            <a:r>
              <a:rPr lang="en-US" dirty="0" smtClean="0"/>
              <a:t>15 </a:t>
            </a:r>
            <a:r>
              <a:rPr lang="en-US" dirty="0"/>
              <a:t>	A (LED +) 	</a:t>
            </a:r>
            <a:r>
              <a:rPr lang="en-US" dirty="0" smtClean="0"/>
              <a:t>Optional</a:t>
            </a:r>
            <a:r>
              <a:rPr lang="en-US" dirty="0"/>
              <a:t>: LED Backlight </a:t>
            </a:r>
            <a:r>
              <a:rPr lang="en-US" dirty="0" smtClean="0"/>
              <a:t>Anode </a:t>
            </a:r>
          </a:p>
          <a:p>
            <a:pPr lvl="1"/>
            <a:r>
              <a:rPr lang="en-US" dirty="0" smtClean="0"/>
              <a:t>16 </a:t>
            </a:r>
            <a:r>
              <a:rPr lang="en-US" dirty="0"/>
              <a:t>	</a:t>
            </a:r>
            <a:r>
              <a:rPr lang="en-US" dirty="0" smtClean="0"/>
              <a:t>K </a:t>
            </a:r>
            <a:r>
              <a:rPr lang="en-US" dirty="0"/>
              <a:t>(LED -) 	</a:t>
            </a:r>
            <a:r>
              <a:rPr lang="en-US" dirty="0" smtClean="0"/>
              <a:t>Optional</a:t>
            </a:r>
            <a:r>
              <a:rPr lang="en-US" dirty="0"/>
              <a:t>: LED Backlight Cathode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920" y="1974296"/>
            <a:ext cx="3114650" cy="279636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56105" y="2580352"/>
            <a:ext cx="5546983" cy="3469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Pct val="100000"/>
              <a:buFont typeface="Wingdings" pitchFamily="2" charset="2"/>
              <a:buChar char="Ø"/>
              <a:defRPr lang="en-US" sz="2400" b="0" dirty="0" smtClean="0">
                <a:solidFill>
                  <a:srgbClr val="002060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q"/>
              <a:defRPr sz="240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000">
                <a:solidFill>
                  <a:srgbClr val="0066FF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Calibri" pitchFamily="34" charset="0"/>
                <a:ea typeface="Cambria Math" pitchFamily="18" charset="0"/>
                <a:cs typeface="B Nazanin" pitchFamily="2" charset="-78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/>
              <a:t>The optimal contrast for the LCD (V</a:t>
            </a:r>
            <a:r>
              <a:rPr lang="en-US" baseline="-25000" dirty="0"/>
              <a:t>O</a:t>
            </a:r>
            <a:r>
              <a:rPr lang="en-US" dirty="0"/>
              <a:t>) is 3.3 - 3.7V, but this may vary with viewing angle, ambient temperature and per-LCD. </a:t>
            </a:r>
          </a:p>
          <a:p>
            <a:r>
              <a:rPr lang="en-US" dirty="0"/>
              <a:t>Setting the backlight up is optional, but may increase the readability of the LCD and is pretty cool. The backlight on your LCD is one large green LED </a:t>
            </a:r>
          </a:p>
        </p:txBody>
      </p:sp>
    </p:spTree>
    <p:extLst>
      <p:ext uri="{BB962C8B-B14F-4D97-AF65-F5344CB8AC3E}">
        <p14:creationId xmlns:p14="http://schemas.microsoft.com/office/powerpoint/2010/main" val="6083252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4486941"/>
            <a:ext cx="8001000" cy="1532860"/>
          </a:xfrm>
        </p:spPr>
        <p:txBody>
          <a:bodyPr/>
          <a:lstStyle/>
          <a:p>
            <a:r>
              <a:rPr lang="en-US" dirty="0"/>
              <a:t>You can verify that your LCD works properly </a:t>
            </a:r>
            <a:r>
              <a:rPr lang="en-US" dirty="0" smtClean="0"/>
              <a:t>before connecting </a:t>
            </a:r>
            <a:r>
              <a:rPr lang="en-US" dirty="0"/>
              <a:t>your LCD data pins. </a:t>
            </a:r>
            <a:endParaRPr lang="en-US" dirty="0" smtClean="0"/>
          </a:p>
          <a:p>
            <a:pPr lvl="1"/>
            <a:r>
              <a:rPr lang="en-US" dirty="0" smtClean="0"/>
              <a:t>Give </a:t>
            </a:r>
            <a:r>
              <a:rPr lang="en-US" dirty="0"/>
              <a:t>power to the device and twist the potentiometer one way or the other until you see black lines appear.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94" y="796004"/>
            <a:ext cx="8149429" cy="356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16857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LCD </a:t>
            </a:r>
            <a:r>
              <a:rPr lang="en-US" dirty="0" smtClean="0"/>
              <a:t>Initialization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module powers up in 8-bit mode. Additional commands are required to put the module into 4-bit </a:t>
            </a:r>
            <a:r>
              <a:rPr lang="en-US" dirty="0" smtClean="0">
                <a:solidFill>
                  <a:schemeClr val="tx1"/>
                </a:solidFill>
              </a:rPr>
              <a:t>mode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Now we </a:t>
            </a:r>
            <a:r>
              <a:rPr lang="en-US" dirty="0">
                <a:solidFill>
                  <a:schemeClr val="tx1"/>
                </a:solidFill>
              </a:rPr>
              <a:t>are going to continue using it in 8-bit mode.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Wait 40us or till BF=0&gt; 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BF = Busy Flag (D7 of data)</a:t>
            </a:r>
          </a:p>
          <a:p>
            <a:r>
              <a:rPr lang="en-US" b="1" dirty="0"/>
              <a:t>(Two </a:t>
            </a:r>
            <a:r>
              <a:rPr lang="en-US" b="1" dirty="0" smtClean="0"/>
              <a:t>lines LCD with 5×7 matrix) </a:t>
            </a:r>
            <a:r>
              <a:rPr lang="en-US" b="1" dirty="0">
                <a:solidFill>
                  <a:srgbClr val="C00000"/>
                </a:solidFill>
              </a:rPr>
              <a:t>[</a:t>
            </a:r>
            <a:r>
              <a:rPr lang="en-US" b="1" dirty="0" smtClean="0">
                <a:solidFill>
                  <a:srgbClr val="C00000"/>
                </a:solidFill>
              </a:rPr>
              <a:t>DB=0x38</a:t>
            </a:r>
            <a:r>
              <a:rPr lang="en-US" b="1" dirty="0">
                <a:solidFill>
                  <a:srgbClr val="C00000"/>
                </a:solidFill>
              </a:rPr>
              <a:t>] </a:t>
            </a:r>
            <a:endParaRPr lang="en-US" dirty="0">
              <a:solidFill>
                <a:srgbClr val="C00000"/>
              </a:solidFill>
            </a:endParaRPr>
          </a:p>
          <a:p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&lt;Wait 40us or till BF=0&gt; </a:t>
            </a:r>
          </a:p>
          <a:p>
            <a:r>
              <a:rPr lang="en-US" b="1" dirty="0"/>
              <a:t>(Display on; cursor on; blink on) </a:t>
            </a:r>
            <a:r>
              <a:rPr lang="en-US" b="1" dirty="0">
                <a:solidFill>
                  <a:srgbClr val="C00000"/>
                </a:solidFill>
              </a:rPr>
              <a:t>[</a:t>
            </a:r>
            <a:r>
              <a:rPr lang="en-US" b="1" dirty="0" smtClean="0">
                <a:solidFill>
                  <a:srgbClr val="C00000"/>
                </a:solidFill>
              </a:rPr>
              <a:t>DB=0x0F</a:t>
            </a:r>
            <a:r>
              <a:rPr lang="en-US" b="1" dirty="0">
                <a:solidFill>
                  <a:srgbClr val="C00000"/>
                </a:solidFill>
              </a:rPr>
              <a:t>] 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&lt;Wait 40us or till BF=0&gt; </a:t>
            </a:r>
          </a:p>
          <a:p>
            <a:r>
              <a:rPr lang="en-US" b="1" dirty="0"/>
              <a:t>(Clear screen; cursor home) </a:t>
            </a:r>
            <a:r>
              <a:rPr lang="en-US" b="1" dirty="0">
                <a:solidFill>
                  <a:srgbClr val="C00000"/>
                </a:solidFill>
              </a:rPr>
              <a:t>[DB=0x01] </a:t>
            </a:r>
          </a:p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Wait 1.64ms or till BF=0&gt; </a:t>
            </a:r>
            <a:endParaRPr lang="en-U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Initialization Complete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718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useful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[</a:t>
            </a:r>
            <a:r>
              <a:rPr lang="en-US" b="1" dirty="0" smtClean="0">
                <a:solidFill>
                  <a:srgbClr val="C00000"/>
                </a:solidFill>
              </a:rPr>
              <a:t>DB=0x06</a:t>
            </a:r>
            <a:r>
              <a:rPr lang="en-US" b="1" dirty="0">
                <a:solidFill>
                  <a:srgbClr val="C00000"/>
                </a:solidFill>
              </a:rPr>
              <a:t>] </a:t>
            </a:r>
          </a:p>
          <a:p>
            <a:pPr lvl="1"/>
            <a:r>
              <a:rPr lang="en-US" b="1" dirty="0" smtClean="0"/>
              <a:t>Increment </a:t>
            </a:r>
            <a:r>
              <a:rPr lang="en-US" b="1" dirty="0"/>
              <a:t>cursor to the right when writing; don’t shift </a:t>
            </a:r>
            <a:r>
              <a:rPr lang="en-US" b="1" dirty="0" smtClean="0"/>
              <a:t>screen</a:t>
            </a:r>
          </a:p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&lt;Wait 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40us or till BF=0&gt; </a:t>
            </a:r>
          </a:p>
          <a:p>
            <a:r>
              <a:rPr lang="en-US" b="1" dirty="0">
                <a:solidFill>
                  <a:srgbClr val="C00000"/>
                </a:solidFill>
              </a:rPr>
              <a:t>[</a:t>
            </a:r>
            <a:r>
              <a:rPr lang="en-US" b="1" dirty="0" smtClean="0">
                <a:solidFill>
                  <a:srgbClr val="C00000"/>
                </a:solidFill>
              </a:rPr>
              <a:t>DB=0x08</a:t>
            </a:r>
            <a:r>
              <a:rPr lang="en-US" b="1" dirty="0">
                <a:solidFill>
                  <a:srgbClr val="C00000"/>
                </a:solidFill>
              </a:rPr>
              <a:t>] 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b="1" dirty="0" smtClean="0"/>
              <a:t>(</a:t>
            </a:r>
            <a:r>
              <a:rPr lang="en-US" b="1" dirty="0"/>
              <a:t>Display off; cursor off; blink off) </a:t>
            </a:r>
            <a:endParaRPr lang="en-US" b="1" dirty="0" smtClean="0"/>
          </a:p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&lt;</a:t>
            </a:r>
            <a:r>
              <a:rPr lang="en-US" sz="1800" b="1" dirty="0">
                <a:solidFill>
                  <a:schemeClr val="bg1">
                    <a:lumMod val="50000"/>
                  </a:schemeClr>
                </a:solidFill>
              </a:rPr>
              <a:t>Wait 40us or till BF=0&gt;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138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LCD COMMANDS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Hossein Khosravi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Shahrood University of Technology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49" y="742208"/>
            <a:ext cx="4973905" cy="56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47655" y="5639968"/>
            <a:ext cx="2783396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Run sample program:</a:t>
            </a:r>
          </a:p>
          <a:p>
            <a:pPr algn="ctr"/>
            <a:r>
              <a:rPr lang="en-US" sz="2000" dirty="0">
                <a:latin typeface="Calibri" pitchFamily="34" charset="0"/>
                <a:cs typeface="Calibri" pitchFamily="34" charset="0"/>
              </a:rPr>
              <a:t>LCD_Functions_8bit</a:t>
            </a:r>
          </a:p>
        </p:txBody>
      </p:sp>
      <p:sp>
        <p:nvSpPr>
          <p:cNvPr id="8" name="Rectangle 7"/>
          <p:cNvSpPr/>
          <p:nvPr/>
        </p:nvSpPr>
        <p:spPr>
          <a:xfrm>
            <a:off x="5747655" y="4725568"/>
            <a:ext cx="2783396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For more detail see:</a:t>
            </a:r>
          </a:p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LCD_Notes_8-bit.pdf</a:t>
            </a:r>
            <a:endParaRPr lang="en-US" sz="20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30063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ofile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26508</TotalTime>
  <Words>1309</Words>
  <Application>Microsoft Office PowerPoint</Application>
  <PresentationFormat>On-screen Show (4:3)</PresentationFormat>
  <Paragraphs>242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Profile</vt:lpstr>
      <vt:lpstr>1_Profile</vt:lpstr>
      <vt:lpstr>Flow</vt:lpstr>
      <vt:lpstr>میکرو کنترلرهای AVR  LCD  و  KeyPad</vt:lpstr>
      <vt:lpstr>LCD Interfacing</vt:lpstr>
      <vt:lpstr>LCD Pin out </vt:lpstr>
      <vt:lpstr>LCD Pins Description</vt:lpstr>
      <vt:lpstr>Contrast and Optional Backlight Information</vt:lpstr>
      <vt:lpstr>Typical connection</vt:lpstr>
      <vt:lpstr>LCD Initialization</vt:lpstr>
      <vt:lpstr>Other useful Commands</vt:lpstr>
      <vt:lpstr>MORE LCD COMMANDS</vt:lpstr>
      <vt:lpstr>LCD 4-bit data mode</vt:lpstr>
      <vt:lpstr>PowerPoint Presentation</vt:lpstr>
      <vt:lpstr>Initialization</vt:lpstr>
      <vt:lpstr>PORT ADDRESS</vt:lpstr>
      <vt:lpstr>LCD Configuration With CodeWizard</vt:lpstr>
      <vt:lpstr>lcd.h – High Level</vt:lpstr>
      <vt:lpstr>PowerPoint Presentation</vt:lpstr>
      <vt:lpstr>PowerPoint Presentation</vt:lpstr>
      <vt:lpstr>PowerPoint Presentation</vt:lpstr>
      <vt:lpstr>PowerPoint Presentation</vt:lpstr>
      <vt:lpstr>Example - 7</vt:lpstr>
      <vt:lpstr>Example-8</vt:lpstr>
      <vt:lpstr>PowerPoint Presentation</vt:lpstr>
      <vt:lpstr>Keyboard Interfacing</vt:lpstr>
      <vt:lpstr>Scanning and Identifying the Key</vt:lpstr>
      <vt:lpstr>Grounding Rows and Reading Columns</vt:lpstr>
      <vt:lpstr>Grounding Rows and Reading Columns (cnt’d)</vt:lpstr>
      <vt:lpstr>Grounding Rows and Reading Columns (cnt’d)</vt:lpstr>
      <vt:lpstr>PowerPoint Presentation</vt:lpstr>
      <vt:lpstr>PowerPoint Presentation</vt:lpstr>
      <vt:lpstr>Run sample code (Keypad)</vt:lpstr>
    </vt:vector>
  </TitlesOfParts>
  <Company>Silicon Laboratories,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Khosravi</cp:lastModifiedBy>
  <cp:revision>1345</cp:revision>
  <cp:lastPrinted>2012-03-02T16:29:33Z</cp:lastPrinted>
  <dcterms:created xsi:type="dcterms:W3CDTF">2005-01-04T22:47:34Z</dcterms:created>
  <dcterms:modified xsi:type="dcterms:W3CDTF">2012-05-19T08:06:30Z</dcterms:modified>
</cp:coreProperties>
</file>