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4"/>
  </p:notesMasterIdLst>
  <p:sldIdLst>
    <p:sldId id="256" r:id="rId2"/>
    <p:sldId id="257" r:id="rId3"/>
    <p:sldId id="258" r:id="rId4"/>
    <p:sldId id="265" r:id="rId5"/>
    <p:sldId id="259" r:id="rId6"/>
    <p:sldId id="260" r:id="rId7"/>
    <p:sldId id="261" r:id="rId8"/>
    <p:sldId id="262" r:id="rId9"/>
    <p:sldId id="263"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71" autoAdjust="0"/>
  </p:normalViewPr>
  <p:slideViewPr>
    <p:cSldViewPr>
      <p:cViewPr>
        <p:scale>
          <a:sx n="80" d="100"/>
          <a:sy n="80" d="100"/>
        </p:scale>
        <p:origin x="-360"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84999C2-7133-45A9-9054-83A2B00AA11E}" type="datetimeFigureOut">
              <a:rPr lang="fa-IR" smtClean="0"/>
              <a:t>1435/02/28</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6E5A37A-5A89-4342-9D30-F88415F16C92}" type="slidenum">
              <a:rPr lang="fa-IR" smtClean="0"/>
              <a:t>‹#›</a:t>
            </a:fld>
            <a:endParaRPr lang="fa-IR"/>
          </a:p>
        </p:txBody>
      </p:sp>
    </p:spTree>
    <p:extLst>
      <p:ext uri="{BB962C8B-B14F-4D97-AF65-F5344CB8AC3E}">
        <p14:creationId xmlns:p14="http://schemas.microsoft.com/office/powerpoint/2010/main" val="141675609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86E5A37A-5A89-4342-9D30-F88415F16C92}" type="slidenum">
              <a:rPr lang="fa-IR" smtClean="0"/>
              <a:t>3</a:t>
            </a:fld>
            <a:endParaRPr lang="fa-IR"/>
          </a:p>
        </p:txBody>
      </p:sp>
    </p:spTree>
    <p:extLst>
      <p:ext uri="{BB962C8B-B14F-4D97-AF65-F5344CB8AC3E}">
        <p14:creationId xmlns:p14="http://schemas.microsoft.com/office/powerpoint/2010/main" val="7786765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D8BD707-D9CF-40AE-B4C6-C98DA3205C09}" type="datetimeFigureOut">
              <a:rPr lang="en-US" smtClean="0"/>
              <a:pPr/>
              <a:t>12/31/2013</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6F15528-21DE-4FAA-801E-634DDDAF4B2B}" type="slidenum">
              <a:rPr lang="en-US" smtClean="0"/>
              <a:pPr/>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12/31/2013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12/31/2013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12/31/2013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D8BD707-D9CF-40AE-B4C6-C98DA3205C09}" type="datetimeFigureOut">
              <a:rPr lang="en-US" smtClean="0"/>
              <a:pPr/>
              <a:t>12/31/2013</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a-IR" dirty="0" smtClean="0">
                <a:cs typeface="B Lotus" pitchFamily="2" charset="-78"/>
              </a:rPr>
              <a:t/>
            </a:r>
            <a:br>
              <a:rPr lang="fa-IR" dirty="0" smtClean="0">
                <a:cs typeface="B Lotus" pitchFamily="2" charset="-78"/>
              </a:rPr>
            </a:br>
            <a:r>
              <a:rPr lang="fa-IR" dirty="0" smtClean="0">
                <a:cs typeface="B Lotus" pitchFamily="2" charset="-78"/>
              </a:rPr>
              <a:t>اقتصاد سیاسی آموزش و فرهنگ</a:t>
            </a:r>
            <a:br>
              <a:rPr lang="fa-IR" dirty="0" smtClean="0">
                <a:cs typeface="B Lotus" pitchFamily="2" charset="-78"/>
              </a:rPr>
            </a:br>
            <a:endParaRPr lang="fa-IR" dirty="0">
              <a:cs typeface="B Lotus" pitchFamily="2" charset="-78"/>
            </a:endParaRPr>
          </a:p>
        </p:txBody>
      </p:sp>
      <p:sp>
        <p:nvSpPr>
          <p:cNvPr id="3" name="Subtitle 2"/>
          <p:cNvSpPr>
            <a:spLocks noGrp="1"/>
          </p:cNvSpPr>
          <p:nvPr>
            <p:ph type="subTitle" idx="1"/>
          </p:nvPr>
        </p:nvSpPr>
        <p:spPr/>
        <p:txBody>
          <a:bodyPr>
            <a:normAutofit lnSpcReduction="10000"/>
          </a:bodyPr>
          <a:lstStyle/>
          <a:p>
            <a:r>
              <a:rPr lang="fa-IR" dirty="0">
                <a:cs typeface="B Lotus" pitchFamily="2" charset="-78"/>
              </a:rPr>
              <a:t>اقتصاد سیاسی تطبیقی- فصل </a:t>
            </a:r>
            <a:r>
              <a:rPr lang="fa-IR" dirty="0" smtClean="0">
                <a:cs typeface="B Lotus" pitchFamily="2" charset="-78"/>
              </a:rPr>
              <a:t>سیزدهم کتاب کلارک</a:t>
            </a:r>
            <a:endParaRPr lang="fa-IR" dirty="0" smtClean="0">
              <a:cs typeface="B Lotus" pitchFamily="2" charset="-78"/>
            </a:endParaRPr>
          </a:p>
          <a:p>
            <a:r>
              <a:rPr lang="fa-IR" dirty="0" smtClean="0">
                <a:cs typeface="B Lotus" pitchFamily="2" charset="-78"/>
              </a:rPr>
              <a:t>ارائه: مجید صادقی</a:t>
            </a:r>
          </a:p>
          <a:p>
            <a:r>
              <a:rPr lang="fa-IR" dirty="0" smtClean="0">
                <a:cs typeface="B Lotus" pitchFamily="2" charset="-78"/>
              </a:rPr>
              <a:t>درس نظام های اقتصادی</a:t>
            </a:r>
          </a:p>
          <a:p>
            <a:r>
              <a:rPr lang="fa-IR" dirty="0" smtClean="0">
                <a:cs typeface="B Lotus" pitchFamily="2" charset="-78"/>
              </a:rPr>
              <a:t>نیمسال 3921 دانشگاه امام صادق علیه السلام</a:t>
            </a:r>
            <a:endParaRPr lang="fa-IR" dirty="0">
              <a:cs typeface="B Lotus" pitchFamily="2" charset="-78"/>
            </a:endParaRPr>
          </a:p>
        </p:txBody>
      </p:sp>
    </p:spTree>
    <p:extLst>
      <p:ext uri="{BB962C8B-B14F-4D97-AF65-F5344CB8AC3E}">
        <p14:creationId xmlns:p14="http://schemas.microsoft.com/office/powerpoint/2010/main" val="10191864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fa-IR" b="1" dirty="0" smtClean="0">
                <a:cs typeface="B Lotus" pitchFamily="2" charset="-78"/>
              </a:rPr>
              <a:t>لیبرال های کلاسیک و نقش فرهنگ</a:t>
            </a:r>
          </a:p>
          <a:p>
            <a:r>
              <a:rPr lang="fa-IR" dirty="0" smtClean="0">
                <a:cs typeface="B Lotus" pitchFamily="2" charset="-78"/>
              </a:rPr>
              <a:t>افراد در تعقیب اهداف و بیان اولویت هایشان آزادند، اما محدوده این آزادی تا آن جاست که به دیگران صدمه ای نرساند.</a:t>
            </a:r>
          </a:p>
          <a:p>
            <a:r>
              <a:rPr lang="fa-IR" dirty="0" smtClean="0">
                <a:cs typeface="B Lotus" pitchFamily="2" charset="-78"/>
              </a:rPr>
              <a:t>تمامی رویه های اجتماعی به صورت برابر مشروع در نظر گرفته می شوند. </a:t>
            </a:r>
          </a:p>
          <a:p>
            <a:pPr lvl="1">
              <a:buFont typeface="Arial" pitchFamily="34" charset="0"/>
              <a:buChar char="•"/>
            </a:pPr>
            <a:r>
              <a:rPr lang="fa-IR" dirty="0" smtClean="0">
                <a:cs typeface="B Lotus" pitchFamily="2" charset="-78"/>
              </a:rPr>
              <a:t>این دیدگاه ناشی از آن است که لیبرال های کلاسیک، انسان را فاقد قواعد عینی می دانند که بتوان بر اساس آن خوب یا بد بودن یک فرهنگ را سنجید. ممکن است امری برای فردی زشت و برای دیگری متعالی دیده شود.</a:t>
            </a:r>
          </a:p>
          <a:p>
            <a:endParaRPr lang="fa-IR" dirty="0" smtClean="0">
              <a:cs typeface="B Lotus" pitchFamily="2" charset="-78"/>
            </a:endParaRPr>
          </a:p>
          <a:p>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لیبرالیسم کلاسیک</a:t>
            </a:r>
            <a:endParaRPr lang="fa-IR" sz="4000" dirty="0"/>
          </a:p>
        </p:txBody>
      </p:sp>
    </p:spTree>
    <p:extLst>
      <p:ext uri="{BB962C8B-B14F-4D97-AF65-F5344CB8AC3E}">
        <p14:creationId xmlns:p14="http://schemas.microsoft.com/office/powerpoint/2010/main" val="25323256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fa-IR" b="1" dirty="0" smtClean="0">
                <a:cs typeface="B Lotus" pitchFamily="2" charset="-78"/>
              </a:rPr>
              <a:t>یک اشکال در تعریف محدوده آزادی:</a:t>
            </a:r>
          </a:p>
          <a:p>
            <a:pPr marL="0" indent="0">
              <a:buNone/>
            </a:pPr>
            <a:r>
              <a:rPr lang="fa-IR" dirty="0">
                <a:cs typeface="B Lotus" pitchFamily="2" charset="-78"/>
              </a:rPr>
              <a:t>عدم توجه به پیامدهای برخی رفتارها و فرهنگ ها بر دیگران (اقداماتی نظیر استفاده از مواد مخدر، روسپیگری و فروش عکس های سکسی)</a:t>
            </a:r>
          </a:p>
          <a:p>
            <a:r>
              <a:rPr lang="fa-IR" b="1" dirty="0" smtClean="0">
                <a:cs typeface="B Lotus" pitchFamily="2" charset="-78"/>
              </a:rPr>
              <a:t>اصل تسامح و تساهل:</a:t>
            </a:r>
          </a:p>
          <a:p>
            <a:pPr marL="0" indent="0">
              <a:buNone/>
            </a:pPr>
            <a:r>
              <a:rPr lang="fa-IR" dirty="0" smtClean="0">
                <a:cs typeface="B Lotus" pitchFamily="2" charset="-78"/>
              </a:rPr>
              <a:t>لیبرال های کلاسیک با پذیرش پیامدهای این اصل، نگرانی درباره تأثیرات خوب و بد فرهنگ بر افراد را ندارند. این بی تفاوتی از دیدگاهی ناشی می شود که بر اساس آن، افراد به عنوان موجودیت های مستقلی در نظر گرفته شده اند که اولویت های آنان توسط خودشان و فارغ از محیط های اجتماعی شان تعیین می شود. از این رو بازیگران معقول به سمت آن دسته از فرهنگ هایی کشیده می شوند که اولویت ها و منافع آن ها را تأمین کند و از فرهنگ هایی که برای آن ها زیان بخش باشد، فاصله خواهندگرفت. </a:t>
            </a:r>
            <a:endParaRPr lang="fa-IR" dirty="0">
              <a:cs typeface="B Lotus" pitchFamily="2" charset="-78"/>
            </a:endParaRPr>
          </a:p>
          <a:p>
            <a:endParaRPr lang="fa-IR" dirty="0" smtClean="0">
              <a:cs typeface="B Lotus" pitchFamily="2" charset="-78"/>
            </a:endParaRPr>
          </a:p>
          <a:p>
            <a:pPr marL="0" indent="0">
              <a:buNone/>
            </a:pPr>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لیبرالیسم کلاسیک</a:t>
            </a:r>
            <a:endParaRPr lang="fa-IR" sz="4000" dirty="0"/>
          </a:p>
        </p:txBody>
      </p:sp>
    </p:spTree>
    <p:extLst>
      <p:ext uri="{BB962C8B-B14F-4D97-AF65-F5344CB8AC3E}">
        <p14:creationId xmlns:p14="http://schemas.microsoft.com/office/powerpoint/2010/main" val="9900753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fa-IR" sz="4800" dirty="0" smtClean="0">
              <a:latin typeface="IranNastaliq" pitchFamily="18" charset="0"/>
              <a:cs typeface="IranNastaliq" pitchFamily="18" charset="0"/>
            </a:endParaRPr>
          </a:p>
          <a:p>
            <a:r>
              <a:rPr lang="fa-IR" sz="4800" dirty="0" smtClean="0">
                <a:latin typeface="IranNastaliq" pitchFamily="18" charset="0"/>
                <a:cs typeface="IranNastaliq" pitchFamily="18" charset="0"/>
              </a:rPr>
              <a:t>آموزش و فرهنگ در رهیافت رادیکال</a:t>
            </a:r>
            <a:endParaRPr lang="fa-IR" sz="4800" dirty="0">
              <a:latin typeface="IranNastaliq" pitchFamily="18" charset="0"/>
              <a:cs typeface="IranNastaliq" pitchFamily="18" charset="0"/>
            </a:endParaRPr>
          </a:p>
        </p:txBody>
      </p:sp>
      <p:sp>
        <p:nvSpPr>
          <p:cNvPr id="3" name="Title 2"/>
          <p:cNvSpPr>
            <a:spLocks noGrp="1"/>
          </p:cNvSpPr>
          <p:nvPr>
            <p:ph type="title"/>
          </p:nvPr>
        </p:nvSpPr>
        <p:spPr/>
        <p:txBody>
          <a:bodyPr/>
          <a:lstStyle/>
          <a:p>
            <a:endParaRPr lang="fa-IR"/>
          </a:p>
        </p:txBody>
      </p:sp>
    </p:spTree>
    <p:extLst>
      <p:ext uri="{BB962C8B-B14F-4D97-AF65-F5344CB8AC3E}">
        <p14:creationId xmlns:p14="http://schemas.microsoft.com/office/powerpoint/2010/main" val="832526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fa-IR" b="1" dirty="0" smtClean="0">
                <a:cs typeface="B Lotus" pitchFamily="2" charset="-78"/>
              </a:rPr>
              <a:t>هدف آموزش</a:t>
            </a:r>
          </a:p>
          <a:p>
            <a:r>
              <a:rPr lang="fa-IR" dirty="0" smtClean="0">
                <a:cs typeface="B Lotus" pitchFamily="2" charset="-78"/>
              </a:rPr>
              <a:t>مدارس در جوامع سرمایه داری از طریق شکل دادن به شخصیت و خودآگاهی دانش آموزان به شیوه ای که کنترل اجتماعی یک طبقه بر طبقات دیگر را تسهیل می کند، عملا نظام سلسله مراتبی موجود در نظام سرمایه داری را بازتولید و بسط می دهند.</a:t>
            </a:r>
          </a:p>
          <a:p>
            <a:r>
              <a:rPr lang="fa-IR" dirty="0" smtClean="0">
                <a:cs typeface="B Lotus" pitchFamily="2" charset="-78"/>
              </a:rPr>
              <a:t>رد این نظر که تحصیلات وسیله ای است که افراد مستعد و سخت کوش فارغ از پایگاه طبقاتی می توانند از طریق آن کسب موفقیت کنند.</a:t>
            </a:r>
          </a:p>
          <a:p>
            <a:r>
              <a:rPr lang="fa-IR" dirty="0" smtClean="0">
                <a:cs typeface="B Lotus" pitchFamily="2" charset="-78"/>
              </a:rPr>
              <a:t>برعکس، رادیکال ها معتقدند که پایگاه طبقاتی اصلی ترین عامل تعیین کننده موقعیت فرد است و مدارس نیز همانند یک تسمه نقاله، موقعیت و جایگاه خانواده ها را از یک نسل به نسل بعدی منتقل می سازد. </a:t>
            </a:r>
          </a:p>
          <a:p>
            <a:r>
              <a:rPr lang="fa-IR" dirty="0" smtClean="0">
                <a:cs typeface="B Lotus" pitchFamily="2" charset="-78"/>
              </a:rPr>
              <a:t>ارائه آماری که نشان می دهد علی رغم آن که شاخص سال های تحصیلات در نیم قرن اخیر در میان طبقات اجتماعی به سمت توازن و تعادل حرکت کرده، اما نابرابری درآمدها در این مدت هیچ تغییری نکرده است.</a:t>
            </a:r>
          </a:p>
          <a:p>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a:t>
            </a:r>
            <a:r>
              <a:rPr lang="fa-IR" sz="4000" dirty="0" smtClean="0">
                <a:latin typeface="IranNastaliq" pitchFamily="18" charset="0"/>
                <a:cs typeface="IranNastaliq" pitchFamily="18" charset="0"/>
              </a:rPr>
              <a:t>رادیکال</a:t>
            </a:r>
            <a:endParaRPr lang="fa-IR" sz="4000" dirty="0"/>
          </a:p>
        </p:txBody>
      </p:sp>
    </p:spTree>
    <p:extLst>
      <p:ext uri="{BB962C8B-B14F-4D97-AF65-F5344CB8AC3E}">
        <p14:creationId xmlns:p14="http://schemas.microsoft.com/office/powerpoint/2010/main" val="40579650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fa-IR" b="1" dirty="0" smtClean="0">
                <a:cs typeface="B Lotus" pitchFamily="2" charset="-78"/>
              </a:rPr>
              <a:t>نکته کلیدی در انتقال بین نسلی موقعیت ها در نظام آموزشی: </a:t>
            </a:r>
          </a:p>
          <a:p>
            <a:pPr>
              <a:buFont typeface="Wingdings" pitchFamily="2" charset="2"/>
              <a:buChar char="v"/>
            </a:pPr>
            <a:r>
              <a:rPr lang="fa-IR" dirty="0" smtClean="0">
                <a:cs typeface="B Lotus" pitchFamily="2" charset="-78"/>
              </a:rPr>
              <a:t>تفکیک نوع آموزش متناسب با پایگاه طبقاتی و موقعیت مورد انتظار در بزرگسالی</a:t>
            </a:r>
          </a:p>
          <a:p>
            <a:pPr>
              <a:buFont typeface="Wingdings" pitchFamily="2" charset="2"/>
              <a:buChar char="v"/>
            </a:pPr>
            <a:r>
              <a:rPr lang="fa-IR" dirty="0" smtClean="0">
                <a:cs typeface="B Lotus" pitchFamily="2" charset="-78"/>
              </a:rPr>
              <a:t>از طریق: جداسازی سکونتی خانواده ها بر حسب درآمد</a:t>
            </a:r>
          </a:p>
          <a:p>
            <a:pPr lvl="1">
              <a:buFont typeface="Arial" pitchFamily="34" charset="0"/>
              <a:buChar char="•"/>
            </a:pPr>
            <a:r>
              <a:rPr lang="fa-IR" dirty="0" smtClean="0">
                <a:cs typeface="B Lotus" pitchFamily="2" charset="-78"/>
              </a:rPr>
              <a:t>مدارس در محله های مرفه تر عموما بر موضوعاتی مانند خلاقیت، استقلال، پیشرفت و مهارت های رهبری تأکید می کنند، در حالی که مدارس محله های فقیرتر بر موضوعاتی مانند دنباله روی و فرمانبرداری متمرکز می شوند. </a:t>
            </a:r>
          </a:p>
          <a:p>
            <a:pPr>
              <a:buFont typeface="Wingdings" pitchFamily="2" charset="2"/>
              <a:buChar char="v"/>
            </a:pPr>
            <a:r>
              <a:rPr lang="fa-IR" dirty="0" smtClean="0">
                <a:cs typeface="B Lotus" pitchFamily="2" charset="-78"/>
              </a:rPr>
              <a:t>انتظار متفاوت والدین از نظام آموزشی متناسب با طبقه خود:</a:t>
            </a:r>
          </a:p>
          <a:p>
            <a:pPr lvl="1">
              <a:buFont typeface="Arial" pitchFamily="34" charset="0"/>
              <a:buChar char="•"/>
            </a:pPr>
            <a:r>
              <a:rPr lang="fa-IR" dirty="0" smtClean="0">
                <a:cs typeface="B Lotus" pitchFamily="2" charset="-78"/>
              </a:rPr>
              <a:t>یقه سفیدها داشتن مهارت های رهبری و تفکر خلاق را شرط موفقیت می دانند.</a:t>
            </a:r>
          </a:p>
          <a:p>
            <a:pPr lvl="1">
              <a:buFont typeface="Arial" pitchFamily="34" charset="0"/>
              <a:buChar char="•"/>
            </a:pPr>
            <a:r>
              <a:rPr lang="fa-IR" dirty="0" smtClean="0">
                <a:cs typeface="B Lotus" pitchFamily="2" charset="-78"/>
              </a:rPr>
              <a:t>یقه آبی ها درگیر مشاغلی اند که نیاز به پشتکار در انجام تکالیف تکراری و اطاعت از اقتدار را ایجاب می کند.</a:t>
            </a:r>
          </a:p>
          <a:p>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رادیکال</a:t>
            </a:r>
            <a:endParaRPr lang="fa-IR" sz="4000" dirty="0"/>
          </a:p>
        </p:txBody>
      </p:sp>
    </p:spTree>
    <p:extLst>
      <p:ext uri="{BB962C8B-B14F-4D97-AF65-F5344CB8AC3E}">
        <p14:creationId xmlns:p14="http://schemas.microsoft.com/office/powerpoint/2010/main" val="7657265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b="1" dirty="0" smtClean="0">
                <a:cs typeface="B Lotus" pitchFamily="2" charset="-78"/>
              </a:rPr>
              <a:t>نقش تحصیلات در تقویت نظام سرمایه داری:</a:t>
            </a:r>
          </a:p>
          <a:p>
            <a:pPr lvl="1"/>
            <a:r>
              <a:rPr lang="fa-IR" dirty="0" smtClean="0">
                <a:cs typeface="B Lotus" pitchFamily="2" charset="-78"/>
              </a:rPr>
              <a:t>مشروعیت بخشی و بازتولید نظام سلسله مراتبی</a:t>
            </a:r>
          </a:p>
          <a:p>
            <a:pPr lvl="1"/>
            <a:r>
              <a:rPr lang="fa-IR" dirty="0" smtClean="0">
                <a:cs typeface="B Lotus" pitchFamily="2" charset="-78"/>
              </a:rPr>
              <a:t>تربیت نیروی کار مولد و حامی ایدئولوژی نظام سرمایه داری</a:t>
            </a:r>
          </a:p>
          <a:p>
            <a:pPr lvl="1"/>
            <a:r>
              <a:rPr lang="fa-IR" dirty="0" smtClean="0">
                <a:cs typeface="B Lotus" pitchFamily="2" charset="-78"/>
              </a:rPr>
              <a:t>کاهش هزینه شرکت ها در آموزش نیروی کار</a:t>
            </a:r>
          </a:p>
          <a:p>
            <a:pPr marL="0" lvl="1" indent="0">
              <a:buNone/>
            </a:pPr>
            <a:r>
              <a:rPr lang="fa-IR" dirty="0" smtClean="0">
                <a:cs typeface="B Lotus" pitchFamily="2" charset="-78"/>
              </a:rPr>
              <a:t>از این رو نیروی </a:t>
            </a:r>
            <a:r>
              <a:rPr lang="fa-IR" dirty="0">
                <a:cs typeface="B Lotus" pitchFamily="2" charset="-78"/>
              </a:rPr>
              <a:t>عمده ای که از تحصیلات دولتی حمایت می کند، خواست کارفرمایان </a:t>
            </a:r>
            <a:r>
              <a:rPr lang="fa-IR" dirty="0" smtClean="0">
                <a:cs typeface="B Lotus" pitchFamily="2" charset="-78"/>
              </a:rPr>
              <a:t>است. </a:t>
            </a:r>
            <a:endParaRPr lang="fa-IR" dirty="0">
              <a:cs typeface="B Lotus" pitchFamily="2" charset="-78"/>
            </a:endParaRPr>
          </a:p>
          <a:p>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رادیکال</a:t>
            </a:r>
            <a:endParaRPr lang="fa-IR" sz="4000" dirty="0"/>
          </a:p>
        </p:txBody>
      </p:sp>
    </p:spTree>
    <p:extLst>
      <p:ext uri="{BB962C8B-B14F-4D97-AF65-F5344CB8AC3E}">
        <p14:creationId xmlns:p14="http://schemas.microsoft.com/office/powerpoint/2010/main" val="3477686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fa-IR" b="1" dirty="0" smtClean="0">
                <a:cs typeface="B Lotus" pitchFamily="2" charset="-78"/>
              </a:rPr>
              <a:t>جنبه های بالقوه آشوبگرانه و انقلابی تحصیلات</a:t>
            </a:r>
          </a:p>
          <a:p>
            <a:r>
              <a:rPr lang="fa-IR" dirty="0" smtClean="0">
                <a:cs typeface="B Lotus" pitchFamily="2" charset="-78"/>
              </a:rPr>
              <a:t>وجود تناقضات در ذات سرمایه داری:</a:t>
            </a:r>
          </a:p>
          <a:p>
            <a:pPr lvl="1"/>
            <a:r>
              <a:rPr lang="fa-IR" dirty="0" smtClean="0">
                <a:cs typeface="B Lotus" pitchFamily="2" charset="-78"/>
              </a:rPr>
              <a:t>سرمایه داری از یک سو به عنوان نظام تولیدی دارای ویژگی سلسله مراتبی بودن و سلطه است، به گونه ای که در این نظام، دارندگان ابزار تولید برای کسب سود بیشتر بر کارگران اعمال قدرت می کنند.</a:t>
            </a:r>
          </a:p>
          <a:p>
            <a:pPr lvl="1"/>
            <a:r>
              <a:rPr lang="fa-IR" dirty="0" smtClean="0">
                <a:cs typeface="B Lotus" pitchFamily="2" charset="-78"/>
              </a:rPr>
              <a:t>در سوی دیگر، سرمایه داری به عنوان نظامی از مبادله بر آزادی افراد مستقل برای یافتن معاملات چندجانبه سودآور تأکید می کند. </a:t>
            </a:r>
          </a:p>
          <a:p>
            <a:pPr marL="0" indent="0">
              <a:buNone/>
            </a:pPr>
            <a:r>
              <a:rPr lang="fa-IR" dirty="0" smtClean="0">
                <a:cs typeface="B Lotus" pitchFamily="2" charset="-78"/>
              </a:rPr>
              <a:t>وجود مناسبات اجتماعی اقتدارگرایانه و هم وجود مناسبات اجتماعی تساوی طلبانه در نظام سرمایه داری تقاضاهای متناقضی را بر نظام آموزشی بار می کند تا هم کارویژه های رهایی بخشی و توسعه ای و هم کارویژه های سرکوب گرایانه و ادغام را انجام دهد.</a:t>
            </a:r>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رادیکال</a:t>
            </a:r>
            <a:endParaRPr lang="fa-IR" sz="4000" dirty="0"/>
          </a:p>
        </p:txBody>
      </p:sp>
    </p:spTree>
    <p:extLst>
      <p:ext uri="{BB962C8B-B14F-4D97-AF65-F5344CB8AC3E}">
        <p14:creationId xmlns:p14="http://schemas.microsoft.com/office/powerpoint/2010/main" val="19297010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b="1" dirty="0" smtClean="0">
                <a:cs typeface="B Lotus" pitchFamily="2" charset="-78"/>
              </a:rPr>
              <a:t>رادیکال ها و سیاستگذاری آموزشی</a:t>
            </a:r>
          </a:p>
          <a:p>
            <a:pPr>
              <a:buFont typeface="Arial" pitchFamily="34" charset="0"/>
              <a:buChar char="•"/>
            </a:pPr>
            <a:r>
              <a:rPr lang="fa-IR" dirty="0" smtClean="0">
                <a:cs typeface="B Lotus" pitchFamily="2" charset="-78"/>
              </a:rPr>
              <a:t>بدبین ها: کارکرد تحصیلات در نظام سرمایه داری، حفظ نظام سلسله مراتبی و سرکوب گری است.</a:t>
            </a:r>
          </a:p>
          <a:p>
            <a:pPr>
              <a:buFont typeface="Arial" pitchFamily="34" charset="0"/>
              <a:buChar char="•"/>
            </a:pPr>
            <a:r>
              <a:rPr lang="fa-IR" dirty="0" smtClean="0">
                <a:cs typeface="B Lotus" pitchFamily="2" charset="-78"/>
              </a:rPr>
              <a:t>خوشبین ها: تحصیلات می تواند جنبه رهایی بخش پیدا کند در صورتی که اقتدار معلمین و الزامات برنامه های درسی به حداقل برسد تا دانش آموزان قادر شوند مطابق علایق خود و به علاوه جنبه های عملی زندگی، دانش را فراگیرند.</a:t>
            </a:r>
          </a:p>
          <a:p>
            <a:pPr lvl="1">
              <a:buFont typeface="Wingdings" pitchFamily="2" charset="2"/>
              <a:buChar char="§"/>
            </a:pPr>
            <a:r>
              <a:rPr lang="fa-IR" dirty="0" smtClean="0">
                <a:cs typeface="B Lotus" pitchFamily="2" charset="-78"/>
              </a:rPr>
              <a:t>ایده «مدارس آزاد»: تأکید کمتر بر نمره، قواعد موجود و حفظ کردن های مرسوم و در عوض، فراگیری مهارت هایی برای بهتر عمل کردن در نقش های متفاوت اجتماعی</a:t>
            </a:r>
          </a:p>
          <a:p>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رادیکال</a:t>
            </a:r>
            <a:endParaRPr lang="fa-IR" sz="4000" dirty="0"/>
          </a:p>
        </p:txBody>
      </p:sp>
    </p:spTree>
    <p:extLst>
      <p:ext uri="{BB962C8B-B14F-4D97-AF65-F5344CB8AC3E}">
        <p14:creationId xmlns:p14="http://schemas.microsoft.com/office/powerpoint/2010/main" val="42825998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fa-IR" dirty="0" smtClean="0">
                <a:cs typeface="B Lotus" pitchFamily="2" charset="-78"/>
              </a:rPr>
              <a:t>برنامه کار و دانش (تحصیل همراه با کار)</a:t>
            </a:r>
          </a:p>
          <a:p>
            <a:pPr lvl="1">
              <a:buFont typeface="Arial" pitchFamily="34" charset="0"/>
              <a:buChar char="•"/>
            </a:pPr>
            <a:r>
              <a:rPr lang="fa-IR" dirty="0">
                <a:cs typeface="B Lotus" pitchFamily="2" charset="-78"/>
              </a:rPr>
              <a:t>تحصیل و آموزش به عنوان یک فرآیند در طول </a:t>
            </a:r>
            <a:r>
              <a:rPr lang="fa-IR" dirty="0" smtClean="0">
                <a:cs typeface="B Lotus" pitchFamily="2" charset="-78"/>
              </a:rPr>
              <a:t>زندگی</a:t>
            </a:r>
          </a:p>
          <a:p>
            <a:pPr lvl="2">
              <a:buFont typeface="Wingdings" pitchFamily="2" charset="2"/>
              <a:buChar char="§"/>
            </a:pPr>
            <a:r>
              <a:rPr lang="fa-IR" dirty="0" smtClean="0">
                <a:cs typeface="B Lotus" pitchFamily="2" charset="-78"/>
              </a:rPr>
              <a:t>بزرگسالان باید مدام درگیر یادگیری و پیشرفت تحصیلی شان باشند و کار تنها یکی از کانال های تخلیه انرژی مولد آن ها باشد.</a:t>
            </a:r>
            <a:endParaRPr lang="fa-IR" dirty="0">
              <a:cs typeface="B Lotus" pitchFamily="2" charset="-78"/>
            </a:endParaRPr>
          </a:p>
          <a:p>
            <a:r>
              <a:rPr lang="fa-IR" dirty="0" smtClean="0">
                <a:cs typeface="B Lotus" pitchFamily="2" charset="-78"/>
              </a:rPr>
              <a:t>ایده ایوان ایلیچ: تحصیلات زدایی از جامعه</a:t>
            </a:r>
          </a:p>
          <a:p>
            <a:pPr>
              <a:buFont typeface="Arial" pitchFamily="34" charset="0"/>
              <a:buChar char="•"/>
            </a:pPr>
            <a:r>
              <a:rPr lang="fa-IR" dirty="0" smtClean="0">
                <a:cs typeface="B Lotus" pitchFamily="2" charset="-78"/>
              </a:rPr>
              <a:t>متخصصان شامل آموزگاران، دانشمندان، بروکرات ها و مدیران آن چنان کنترلی بر نهادهای اجتماعی دارند که اکثر مردم به صورت مستقل، فکر و عمل نمی کنند و آزادی ها توسط تمامی نهادهای جامعه سرکوب شده اند.</a:t>
            </a:r>
          </a:p>
          <a:p>
            <a:pPr>
              <a:buFont typeface="Arial" pitchFamily="34" charset="0"/>
              <a:buChar char="•"/>
            </a:pPr>
            <a:r>
              <a:rPr lang="fa-IR" dirty="0" smtClean="0">
                <a:cs typeface="B Lotus" pitchFamily="2" charset="-78"/>
              </a:rPr>
              <a:t>تنها راه پیش رو، تحصیلات زدایی جامعه از طریق نقد و نهایتا برانداختن اقتدار متخصصان و نهادهایی ست که آن ها عرضه می کنند.</a:t>
            </a:r>
          </a:p>
          <a:p>
            <a:pPr>
              <a:buFont typeface="Arial" pitchFamily="34" charset="0"/>
              <a:buChar char="•"/>
            </a:pPr>
            <a:r>
              <a:rPr lang="fa-IR" dirty="0" smtClean="0">
                <a:cs typeface="B Lotus" pitchFamily="2" charset="-78"/>
              </a:rPr>
              <a:t>یادگیری از طریق تجریه: دو ساعت در روز کار برای کودکان، همراه با دسترسی آن ها به کارخانه ها، ادارات، آزمایشگاه ها و مزارع</a:t>
            </a:r>
          </a:p>
          <a:p>
            <a:pPr>
              <a:buFont typeface="Arial" pitchFamily="34" charset="0"/>
              <a:buChar char="•"/>
            </a:pPr>
            <a:r>
              <a:rPr lang="fa-IR" dirty="0" smtClean="0">
                <a:cs typeface="B Lotus" pitchFamily="2" charset="-78"/>
              </a:rPr>
              <a:t>انتقاد به ایده «مدارس آزاد»: بیش از حد نهادی شدن و تمرکز بر کلاس های درس</a:t>
            </a:r>
          </a:p>
          <a:p>
            <a:pPr lvl="1">
              <a:buFont typeface="Wingdings" pitchFamily="2" charset="2"/>
              <a:buChar char="§"/>
            </a:pPr>
            <a:r>
              <a:rPr lang="fa-IR" sz="1900" dirty="0" smtClean="0">
                <a:cs typeface="B Lotus" pitchFamily="2" charset="-78"/>
              </a:rPr>
              <a:t>تحصیلات واقعی را نمی توان به ساختمانی خاص همراه با شخصیت های دارای اقتدار ویژه محدود کرد، بلکه امکان کسب تحصیل باید به صورت همیشگی برای کودکان و بزرگسالان به صورت یکسان در کل جامعه وجود داشته باشد.</a:t>
            </a:r>
            <a:endParaRPr lang="fa-IR" sz="1900"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رادیکال</a:t>
            </a:r>
            <a:endParaRPr lang="fa-IR" sz="4000" dirty="0"/>
          </a:p>
        </p:txBody>
      </p:sp>
    </p:spTree>
    <p:extLst>
      <p:ext uri="{BB962C8B-B14F-4D97-AF65-F5344CB8AC3E}">
        <p14:creationId xmlns:p14="http://schemas.microsoft.com/office/powerpoint/2010/main" val="1454138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buNone/>
            </a:pPr>
            <a:r>
              <a:rPr lang="fa-IR" b="1" dirty="0" smtClean="0">
                <a:cs typeface="B Lotus" pitchFamily="2" charset="-78"/>
              </a:rPr>
              <a:t>رادیکال ها و نقش فرهنگ</a:t>
            </a:r>
          </a:p>
          <a:p>
            <a:pPr marL="0" indent="0">
              <a:buNone/>
            </a:pPr>
            <a:r>
              <a:rPr lang="fa-IR" dirty="0" smtClean="0">
                <a:cs typeface="B Lotus" pitchFamily="2" charset="-78"/>
              </a:rPr>
              <a:t>اکثر تحلیل رادیکال ها از تفکرات مارکس که بر فرآیند تولید و مبادله تأکید می کرد، سرچشمه نمی گیرد، بلکه متأثر از گروهی از نظریه پردازان آلمانی تحت عنوان «مکتب فرانکفورت» است. </a:t>
            </a:r>
          </a:p>
          <a:p>
            <a:r>
              <a:rPr lang="fa-IR" dirty="0" smtClean="0">
                <a:cs typeface="B Lotus" pitchFamily="2" charset="-78"/>
              </a:rPr>
              <a:t>فرهنگ، تریاک مدرن توده ها</a:t>
            </a:r>
          </a:p>
          <a:p>
            <a:pPr lvl="1">
              <a:buFont typeface="Wingdings" pitchFamily="2" charset="2"/>
              <a:buChar char="§"/>
            </a:pPr>
            <a:r>
              <a:rPr lang="fa-IR" dirty="0" smtClean="0">
                <a:cs typeface="B Lotus" pitchFamily="2" charset="-78"/>
              </a:rPr>
              <a:t>ماهیت مبتذل و کسل کننده اکثر برنامه های تلویزیونی، فیلم و ادبیات به آرام کردن مردم کمک کرده و توجه آن ها را از نارضایتی های فردی دور می سازد.</a:t>
            </a:r>
          </a:p>
          <a:p>
            <a:r>
              <a:rPr lang="fa-IR" dirty="0" smtClean="0">
                <a:cs typeface="B Lotus" pitchFamily="2" charset="-78"/>
              </a:rPr>
              <a:t>تسلط شرکت ها بر فرهنگ</a:t>
            </a:r>
          </a:p>
          <a:p>
            <a:pPr lvl="1">
              <a:buFont typeface="Wingdings" pitchFamily="2" charset="2"/>
              <a:buChar char="§"/>
            </a:pPr>
            <a:r>
              <a:rPr lang="fa-IR" dirty="0" smtClean="0">
                <a:cs typeface="B Lotus" pitchFamily="2" charset="-78"/>
              </a:rPr>
              <a:t>فرهنگ نیز مانند سایر کالاها از طریق تبلیغات، بازاریابی می شود.</a:t>
            </a:r>
          </a:p>
          <a:p>
            <a:pPr lvl="1">
              <a:buFont typeface="Wingdings" pitchFamily="2" charset="2"/>
              <a:buChar char="§"/>
            </a:pPr>
            <a:r>
              <a:rPr lang="fa-IR" dirty="0" smtClean="0">
                <a:cs typeface="B Lotus" pitchFamily="2" charset="-78"/>
              </a:rPr>
              <a:t>این تسلط شرکت ها بر فرهنگ باعث می شود تا فرهنگ از هدف واقعی خود یعنی بیان خلاقانه احساسات و ایده هایی که ریشه در زندگی فردی شهروندان دارد، بازماند.</a:t>
            </a:r>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رادیکال</a:t>
            </a:r>
            <a:endParaRPr lang="fa-IR" sz="4000" dirty="0"/>
          </a:p>
        </p:txBody>
      </p:sp>
    </p:spTree>
    <p:extLst>
      <p:ext uri="{BB962C8B-B14F-4D97-AF65-F5344CB8AC3E}">
        <p14:creationId xmlns:p14="http://schemas.microsoft.com/office/powerpoint/2010/main" val="4196980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r>
              <a:rPr lang="fa-IR" sz="5400" dirty="0" smtClean="0">
                <a:latin typeface="IranNastaliq" pitchFamily="18" charset="0"/>
                <a:cs typeface="IranNastaliq" pitchFamily="18" charset="0"/>
              </a:rPr>
              <a:t>بسم الله الرحمن الرحیم</a:t>
            </a:r>
            <a:endParaRPr lang="fa-IR" sz="5400" dirty="0">
              <a:latin typeface="IranNastaliq" pitchFamily="18" charset="0"/>
              <a:cs typeface="IranNastaliq" pitchFamily="18" charset="0"/>
            </a:endParaRPr>
          </a:p>
        </p:txBody>
      </p:sp>
    </p:spTree>
    <p:extLst>
      <p:ext uri="{BB962C8B-B14F-4D97-AF65-F5344CB8AC3E}">
        <p14:creationId xmlns:p14="http://schemas.microsoft.com/office/powerpoint/2010/main" val="21069254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fa-IR" dirty="0" smtClean="0">
                <a:cs typeface="B Lotus" pitchFamily="2" charset="-78"/>
              </a:rPr>
              <a:t>با این حال، فرهنگ تنها ابزار طبقه سرمایه دار نیست و منافع و خواست های طبقه کارگر را نیز بیان می کند.</a:t>
            </a:r>
          </a:p>
          <a:p>
            <a:pPr lvl="1">
              <a:buFont typeface="Arial" pitchFamily="34" charset="0"/>
              <a:buChar char="•"/>
            </a:pPr>
            <a:r>
              <a:rPr lang="fa-IR" dirty="0" smtClean="0">
                <a:cs typeface="B Lotus" pitchFamily="2" charset="-78"/>
              </a:rPr>
              <a:t>هنرمندان برای جذب مخاطب، ناگزیر از پرداختن به خواست طبقه کارگرند.</a:t>
            </a:r>
          </a:p>
          <a:p>
            <a:r>
              <a:rPr lang="fa-IR" dirty="0" smtClean="0">
                <a:cs typeface="B Lotus" pitchFamily="2" charset="-78"/>
              </a:rPr>
              <a:t>سرمایه داران هم بدشان نمی آید تا خواست های طبقه کارگر به جای محل کار و صندوق های رأی، در تئاترها و داستان ها تجلی کند.</a:t>
            </a:r>
          </a:p>
          <a:p>
            <a:pPr lvl="1">
              <a:buFont typeface="Arial" pitchFamily="34" charset="0"/>
              <a:buChar char="•"/>
            </a:pPr>
            <a:r>
              <a:rPr lang="fa-IR" dirty="0" smtClean="0">
                <a:cs typeface="B Lotus" pitchFamily="2" charset="-78"/>
              </a:rPr>
              <a:t>مارکوزه: این تساهل سرمایه داری، عملا خود نوعی سرکوب است. (سرپوش گذاشتن بر محرومیت مردم در کار و سیاست از طریق اعمال آزادی های ظاهری)</a:t>
            </a:r>
          </a:p>
          <a:p>
            <a:r>
              <a:rPr lang="fa-IR" dirty="0" smtClean="0">
                <a:cs typeface="B Lotus" pitchFamily="2" charset="-78"/>
              </a:rPr>
              <a:t>فرهنگ ضدسیستمی می تواند ثبات جامعه سرمایه داری را تهدید کند.</a:t>
            </a:r>
          </a:p>
          <a:p>
            <a:pPr lvl="1">
              <a:buFont typeface="Arial" pitchFamily="34" charset="0"/>
              <a:buChar char="•"/>
            </a:pPr>
            <a:r>
              <a:rPr lang="fa-IR" dirty="0" smtClean="0">
                <a:cs typeface="B Lotus" pitchFamily="2" charset="-78"/>
              </a:rPr>
              <a:t>مثلا آهنگ هایی که توسط شرکت های غول پیکر صنعت سرگرمی و تفریحات تولید می شود و در آن مردم به انقلاب و کشتن پلیس ها دعوت می شوند.</a:t>
            </a:r>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رادیکال</a:t>
            </a:r>
            <a:endParaRPr lang="fa-IR" sz="4000" dirty="0"/>
          </a:p>
        </p:txBody>
      </p:sp>
    </p:spTree>
    <p:extLst>
      <p:ext uri="{BB962C8B-B14F-4D97-AF65-F5344CB8AC3E}">
        <p14:creationId xmlns:p14="http://schemas.microsoft.com/office/powerpoint/2010/main" val="15426321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cs typeface="B Lotus" pitchFamily="2" charset="-78"/>
              </a:rPr>
              <a:t>اگر فرهنگ سرمایه داری تا این حد سرکوبگر است، پس چرا تا این اندازه در جهان فراگیر شده است؟</a:t>
            </a:r>
          </a:p>
          <a:p>
            <a:pPr>
              <a:buFont typeface="Arial" pitchFamily="34" charset="0"/>
              <a:buChar char="•"/>
            </a:pPr>
            <a:r>
              <a:rPr lang="fa-IR" dirty="0" smtClean="0">
                <a:cs typeface="B Lotus" pitchFamily="2" charset="-78"/>
              </a:rPr>
              <a:t>پاسخ رادیکال ها با توسل به ایده «از خود بیگانگی» مارکس:</a:t>
            </a:r>
          </a:p>
          <a:p>
            <a:pPr lvl="1">
              <a:buFont typeface="Wingdings" pitchFamily="2" charset="2"/>
              <a:buChar char="§"/>
            </a:pPr>
            <a:r>
              <a:rPr lang="fa-IR" dirty="0" smtClean="0">
                <a:cs typeface="B Lotus" pitchFamily="2" charset="-78"/>
              </a:rPr>
              <a:t>افراد از خود بیگانه تمایلی ندارند خودشان را از طریق نهادهای جامعه ابراز کنند. در این صورت، هنر، موسیقی و ادبیات تنها به کالاهایی تبدیل می شوند که به خاطر ارضای نیازهای احساسی عده ای تولید شده است. </a:t>
            </a:r>
            <a:endParaRPr lang="fa-IR" dirty="0">
              <a:cs typeface="B Lotus" pitchFamily="2" charset="-78"/>
            </a:endParaRPr>
          </a:p>
          <a:p>
            <a:pPr lvl="1">
              <a:buFont typeface="Wingdings" pitchFamily="2" charset="2"/>
              <a:buChar char="§"/>
            </a:pPr>
            <a:r>
              <a:rPr lang="fa-IR" dirty="0" smtClean="0">
                <a:cs typeface="B Lotus" pitchFamily="2" charset="-78"/>
              </a:rPr>
              <a:t>در این جا فرهنگ، پا در هواست. یعنی مستقل از تولیدکنندگان خود است و افراد خود را نه تولید کننده بلکه مصرف کنندگان آن فرهنگ می دانند.</a:t>
            </a:r>
          </a:p>
          <a:p>
            <a:pPr lvl="1">
              <a:buFont typeface="Wingdings" pitchFamily="2" charset="2"/>
              <a:buChar char="§"/>
            </a:pPr>
            <a:r>
              <a:rPr lang="fa-IR" dirty="0" smtClean="0">
                <a:cs typeface="B Lotus" pitchFamily="2" charset="-78"/>
              </a:rPr>
              <a:t>فرآیند کالایی شدن فرهنگ: فرآیندی که فرهنگ به شیئی بازاری تبدیل می شود که برای کسب سود به فروش می رسد.</a:t>
            </a:r>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رادیکال</a:t>
            </a:r>
            <a:endParaRPr lang="fa-IR" sz="4000" dirty="0"/>
          </a:p>
        </p:txBody>
      </p:sp>
    </p:spTree>
    <p:extLst>
      <p:ext uri="{BB962C8B-B14F-4D97-AF65-F5344CB8AC3E}">
        <p14:creationId xmlns:p14="http://schemas.microsoft.com/office/powerpoint/2010/main" val="7233801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fa-IR" dirty="0" smtClean="0">
                <a:cs typeface="B Lotus" pitchFamily="2" charset="-78"/>
              </a:rPr>
              <a:t>چرا شهروندان، این فرهنگ معلق را می پذیرند؟</a:t>
            </a:r>
          </a:p>
          <a:p>
            <a:pPr marL="0" indent="0">
              <a:buNone/>
            </a:pPr>
            <a:r>
              <a:rPr lang="fa-IR" dirty="0" smtClean="0">
                <a:cs typeface="B Lotus" pitchFamily="2" charset="-78"/>
              </a:rPr>
              <a:t>آگاهی کذب آن ها</a:t>
            </a:r>
          </a:p>
          <a:p>
            <a:pPr lvl="1">
              <a:buFont typeface="Wingdings" pitchFamily="2" charset="2"/>
              <a:buChar char="§"/>
            </a:pPr>
            <a:r>
              <a:rPr lang="fa-IR" dirty="0" smtClean="0">
                <a:cs typeface="B Lotus" pitchFamily="2" charset="-78"/>
              </a:rPr>
              <a:t>افرادی که توسط خودبیگانگی و نیازهای برآورده نشده حرکت داده می شوند، نوعی زندگی را انتخاب می کنند که مبتنی بر ارضای نیازهای آنی از طریق مصرف و تفریح است. </a:t>
            </a:r>
          </a:p>
          <a:p>
            <a:pPr lvl="1">
              <a:buFont typeface="Wingdings" pitchFamily="2" charset="2"/>
              <a:buChar char="§"/>
            </a:pPr>
            <a:r>
              <a:rPr lang="fa-IR" dirty="0" smtClean="0">
                <a:cs typeface="B Lotus" pitchFamily="2" charset="-78"/>
              </a:rPr>
              <a:t>در نبود مناسبات اجتماعی ارضا کننده نیازهای فرد، این «مصرف» است که به سریع ترین و مستقیم ترین شکل لذت تبدیل می شود.</a:t>
            </a:r>
          </a:p>
          <a:p>
            <a:pPr lvl="1">
              <a:buFont typeface="Wingdings" pitchFamily="2" charset="2"/>
              <a:buChar char="§"/>
            </a:pPr>
            <a:r>
              <a:rPr lang="fa-IR" dirty="0" smtClean="0">
                <a:cs typeface="B Lotus" pitchFamily="2" charset="-78"/>
              </a:rPr>
              <a:t>این نوع سبک زندگی، ساختارهای اجتماعی سنتی مانند خانواده و اجتماع را از آن جا که موانعی بر سر راه تعقیب آزادانه لذات می بیند، بیش از پیش سست می کند. </a:t>
            </a:r>
          </a:p>
          <a:p>
            <a:pPr lvl="1">
              <a:buFont typeface="Wingdings" pitchFamily="2" charset="2"/>
              <a:buChar char="§"/>
            </a:pPr>
            <a:r>
              <a:rPr lang="fa-IR" dirty="0" smtClean="0">
                <a:cs typeface="B Lotus" pitchFamily="2" charset="-78"/>
              </a:rPr>
              <a:t>این نگاه بسیار شبیه نگاه لیبرال های کلاسیک است که انسان را موجودی مستقل و لذت طلب می داند، اما رادیکال ها بر خلاف لیبرال ها معتقدند این رفتار، ذاتی خلقت انسان نیست، بلکه پاسخی است به انزوا و از خودبیگانگی که سرمایه داری آن را ایجاد کرده است.</a:t>
            </a:r>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رادیکال</a:t>
            </a:r>
            <a:endParaRPr lang="fa-IR" sz="4000" dirty="0"/>
          </a:p>
        </p:txBody>
      </p:sp>
    </p:spTree>
    <p:extLst>
      <p:ext uri="{BB962C8B-B14F-4D97-AF65-F5344CB8AC3E}">
        <p14:creationId xmlns:p14="http://schemas.microsoft.com/office/powerpoint/2010/main" val="13231888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fa-IR" dirty="0" smtClean="0">
                <a:cs typeface="B Lotus" pitchFamily="2" charset="-78"/>
              </a:rPr>
              <a:t>یکی از ویژگی های فرهنگ سرمایه داری، هم شکل کردن توده هاست. اما همزمان حس استقلال طلبی و رهایی از سلسله مراتب سنتی باعث می شود تا بولهوسی و مدهای در حال تغییر غالب شوند. از آن جا که سودآوری، تغییر مداوم در محصولات فرهنگی را ایجاب می کند، گرایش به چیزهای نو تبدیل به یک خواست عمومی می شود. </a:t>
            </a:r>
          </a:p>
          <a:p>
            <a:r>
              <a:rPr lang="fa-IR" dirty="0" smtClean="0">
                <a:cs typeface="B Lotus" pitchFamily="2" charset="-78"/>
              </a:rPr>
              <a:t>هم صدایی رادیکال ها با محافظه کاران: </a:t>
            </a:r>
          </a:p>
          <a:p>
            <a:pPr lvl="1">
              <a:buFont typeface="Wingdings" pitchFamily="2" charset="2"/>
              <a:buChar char="§"/>
            </a:pPr>
            <a:r>
              <a:rPr lang="fa-IR" dirty="0" smtClean="0">
                <a:cs typeface="B Lotus" pitchFamily="2" charset="-78"/>
              </a:rPr>
              <a:t>تمرکز بر لذت مصرف، پیوندهای اجتماعی و نهادهایی را که برای ارضای نیازهای واقعی ضروری اند، سست می کند. (واهی شدن مفهوم ارضا شدن)</a:t>
            </a:r>
          </a:p>
          <a:p>
            <a:pPr lvl="1">
              <a:buFont typeface="Wingdings" pitchFamily="2" charset="2"/>
              <a:buChar char="§"/>
            </a:pPr>
            <a:r>
              <a:rPr lang="fa-IR" dirty="0" smtClean="0">
                <a:cs typeface="B Lotus" pitchFamily="2" charset="-78"/>
              </a:rPr>
              <a:t>در یک چنین جهانی، هر مفهومی از هویت با ثبات فردی تخریب می شود، چرا که اصل تداوم و سنت از حافظه ها پاک می شود.</a:t>
            </a:r>
          </a:p>
          <a:p>
            <a:r>
              <a:rPr lang="fa-IR" dirty="0" smtClean="0">
                <a:cs typeface="B Lotus" pitchFamily="2" charset="-78"/>
              </a:rPr>
              <a:t>اعتقاد به وجود استانداردهای عینی ارزشی و تقدم آن بر اولویت های فردی (برخلاف نظر لیبرال های کلاسیک) بدین گونه که آن ها خود را به لحاظ اخلاقی متعهد می دانند از خوبی دفاع کرده و بدی را سرکوب نمایند.</a:t>
            </a:r>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رادیکال</a:t>
            </a:r>
            <a:endParaRPr lang="fa-IR" sz="4000" dirty="0"/>
          </a:p>
        </p:txBody>
      </p:sp>
    </p:spTree>
    <p:extLst>
      <p:ext uri="{BB962C8B-B14F-4D97-AF65-F5344CB8AC3E}">
        <p14:creationId xmlns:p14="http://schemas.microsoft.com/office/powerpoint/2010/main" val="22575435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fa-IR" sz="5400" dirty="0" smtClean="0">
              <a:latin typeface="IranNastaliq" pitchFamily="18" charset="0"/>
              <a:cs typeface="IranNastaliq" pitchFamily="18" charset="0"/>
            </a:endParaRPr>
          </a:p>
          <a:p>
            <a:r>
              <a:rPr lang="fa-IR" sz="5400" dirty="0" smtClean="0">
                <a:latin typeface="IranNastaliq" pitchFamily="18" charset="0"/>
                <a:cs typeface="IranNastaliq" pitchFamily="18" charset="0"/>
              </a:rPr>
              <a:t>آموزش و فرهنگ در رهیافت محافظه کار</a:t>
            </a:r>
            <a:endParaRPr lang="fa-IR" sz="5400" dirty="0">
              <a:latin typeface="IranNastaliq" pitchFamily="18" charset="0"/>
              <a:cs typeface="IranNastaliq" pitchFamily="18" charset="0"/>
            </a:endParaRPr>
          </a:p>
        </p:txBody>
      </p:sp>
      <p:sp>
        <p:nvSpPr>
          <p:cNvPr id="3" name="Title 2"/>
          <p:cNvSpPr>
            <a:spLocks noGrp="1"/>
          </p:cNvSpPr>
          <p:nvPr>
            <p:ph type="title"/>
          </p:nvPr>
        </p:nvSpPr>
        <p:spPr/>
        <p:txBody>
          <a:bodyPr/>
          <a:lstStyle/>
          <a:p>
            <a:endParaRPr lang="fa-IR"/>
          </a:p>
        </p:txBody>
      </p:sp>
    </p:spTree>
    <p:extLst>
      <p:ext uri="{BB962C8B-B14F-4D97-AF65-F5344CB8AC3E}">
        <p14:creationId xmlns:p14="http://schemas.microsoft.com/office/powerpoint/2010/main" val="11022124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buNone/>
            </a:pPr>
            <a:r>
              <a:rPr lang="fa-IR" b="1" dirty="0" smtClean="0">
                <a:cs typeface="B Lotus" pitchFamily="2" charset="-78"/>
              </a:rPr>
              <a:t>هدف از آموزش</a:t>
            </a:r>
          </a:p>
          <a:p>
            <a:r>
              <a:rPr lang="fa-IR" dirty="0" smtClean="0">
                <a:cs typeface="B Lotus" pitchFamily="2" charset="-78"/>
              </a:rPr>
              <a:t>اکثر مردم قابلیت محدودی برای استفاده از خرد و فضیلت به صورت مستقل دارند و لازم است آموزش و راهنمایی توسط اشخاص دارای اقتدار علمی صورت گیرد. </a:t>
            </a:r>
          </a:p>
          <a:p>
            <a:r>
              <a:rPr lang="fa-IR" dirty="0" smtClean="0">
                <a:cs typeface="B Lotus" pitchFamily="2" charset="-78"/>
              </a:rPr>
              <a:t>آموزش باید راهنمای جامعه به سمت فضیلت و نظم باشد.</a:t>
            </a:r>
          </a:p>
          <a:p>
            <a:r>
              <a:rPr lang="fa-IR" dirty="0" smtClean="0">
                <a:cs typeface="B Lotus" pitchFamily="2" charset="-78"/>
              </a:rPr>
              <a:t>دانش شامل مهارت ها و فنون و نیز دربرگیرنده اخلاق، انضباط و فرهنگ است.</a:t>
            </a:r>
          </a:p>
          <a:p>
            <a:r>
              <a:rPr lang="fa-IR" dirty="0" smtClean="0">
                <a:cs typeface="B Lotus" pitchFamily="2" charset="-78"/>
              </a:rPr>
              <a:t>آموزش باید با آموختن ارزش های سنتی نظیر وطن دوستی، اطاعت پذیری، احترام، مدنیت و وفاداری، به تداوم و مشروعیت سلسله مراتب موجود در جامعه کمک کند. </a:t>
            </a:r>
          </a:p>
          <a:p>
            <a:r>
              <a:rPr lang="fa-IR" dirty="0" smtClean="0">
                <a:cs typeface="B Lotus" pitchFamily="2" charset="-78"/>
              </a:rPr>
              <a:t>آلن بلوم: دانشجویان نباید در تعیین برنامه های درسی و آموزشی دخالت داده شوند، چرا که آن ها هنوز از خرد کافی برای تشخیص حقیقت و فضیلت بی بهره اند. بنابراین برنامه های درسی دانشگاه ها و کلاس ها باید همچنان در کنترل استادان و مدیران دانشگاه قرار داشته باشد. </a:t>
            </a:r>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محافظه </a:t>
            </a:r>
            <a:r>
              <a:rPr lang="fa-IR" sz="4000" dirty="0" smtClean="0">
                <a:latin typeface="IranNastaliq" pitchFamily="18" charset="0"/>
                <a:cs typeface="IranNastaliq" pitchFamily="18" charset="0"/>
              </a:rPr>
              <a:t>کار</a:t>
            </a:r>
            <a:endParaRPr lang="fa-IR" sz="4000" dirty="0"/>
          </a:p>
        </p:txBody>
      </p:sp>
    </p:spTree>
    <p:extLst>
      <p:ext uri="{BB962C8B-B14F-4D97-AF65-F5344CB8AC3E}">
        <p14:creationId xmlns:p14="http://schemas.microsoft.com/office/powerpoint/2010/main" val="5032579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fa-IR" b="1" dirty="0" smtClean="0">
                <a:cs typeface="B Lotus" pitchFamily="2" charset="-78"/>
              </a:rPr>
              <a:t>محافظه کاران و سیاستگذاری آموزشی</a:t>
            </a:r>
          </a:p>
          <a:p>
            <a:pPr marL="0" indent="0">
              <a:buNone/>
            </a:pPr>
            <a:r>
              <a:rPr lang="fa-IR" dirty="0" smtClean="0">
                <a:cs typeface="B Lotus" pitchFamily="2" charset="-78"/>
              </a:rPr>
              <a:t>تمرکز بر 3 موضوع:</a:t>
            </a:r>
          </a:p>
          <a:p>
            <a:pPr marL="0" indent="0">
              <a:buNone/>
            </a:pPr>
            <a:r>
              <a:rPr lang="fa-IR" dirty="0" smtClean="0">
                <a:cs typeface="B Lotus" pitchFamily="2" charset="-78"/>
              </a:rPr>
              <a:t>1. حفظ دانش های گذشته</a:t>
            </a:r>
          </a:p>
          <a:p>
            <a:pPr>
              <a:buFont typeface="Arial" pitchFamily="34" charset="0"/>
              <a:buChar char="•"/>
            </a:pPr>
            <a:r>
              <a:rPr lang="fa-IR" dirty="0" smtClean="0">
                <a:cs typeface="B Lotus" pitchFamily="2" charset="-78"/>
              </a:rPr>
              <a:t>برنامه درسی حول کارهای کلاسیک نظیر افلاطون، ارسطو، آگوستین، آکوئیناس که تفکرات ایشان را دانش حقیقی و ارزش های مطلق می دانند. </a:t>
            </a:r>
          </a:p>
          <a:p>
            <a:pPr>
              <a:buFont typeface="Arial" pitchFamily="34" charset="0"/>
              <a:buChar char="•"/>
            </a:pPr>
            <a:r>
              <a:rPr lang="fa-IR" dirty="0" smtClean="0">
                <a:cs typeface="B Lotus" pitchFamily="2" charset="-78"/>
              </a:rPr>
              <a:t>جاودانه گرایی: اصرار بر ماهیت لایتغیر دانش حقیقی و مخالفت با اصلاحات درسی مطابق آخرین روندهای روز</a:t>
            </a:r>
          </a:p>
          <a:p>
            <a:pPr>
              <a:buFont typeface="Arial" pitchFamily="34" charset="0"/>
              <a:buChar char="•"/>
            </a:pPr>
            <a:r>
              <a:rPr lang="fa-IR" dirty="0" smtClean="0">
                <a:cs typeface="B Lotus" pitchFamily="2" charset="-78"/>
              </a:rPr>
              <a:t>تعلیم ارزش ها به عنوان بخشی از فرآیند آموزش</a:t>
            </a:r>
          </a:p>
          <a:p>
            <a:pPr lvl="1">
              <a:buFont typeface="Wingdings" pitchFamily="2" charset="2"/>
              <a:buChar char="§"/>
            </a:pPr>
            <a:r>
              <a:rPr lang="fa-IR" dirty="0" smtClean="0">
                <a:cs typeface="B Lotus" pitchFamily="2" charset="-78"/>
              </a:rPr>
              <a:t>دانش آموزان به آموزش اخلاقی نیاز دارند چرا که غرایز پرورش نیافته، راهنمای قابل اتکایی به سمت فضیلت ها نیستند.</a:t>
            </a:r>
          </a:p>
          <a:p>
            <a:pPr lvl="1">
              <a:buFont typeface="Wingdings" pitchFamily="2" charset="2"/>
              <a:buChar char="§"/>
            </a:pPr>
            <a:r>
              <a:rPr lang="fa-IR" dirty="0" smtClean="0">
                <a:cs typeface="B Lotus" pitchFamily="2" charset="-78"/>
              </a:rPr>
              <a:t>امکان تعلیم مذهبی و حمایت از مدارسی که بدان می پردازند</a:t>
            </a:r>
          </a:p>
          <a:p>
            <a:pPr lvl="1">
              <a:buFont typeface="Wingdings" pitchFamily="2" charset="2"/>
              <a:buChar char="§"/>
            </a:pPr>
            <a:r>
              <a:rPr lang="fa-IR" dirty="0" smtClean="0">
                <a:cs typeface="B Lotus" pitchFamily="2" charset="-78"/>
              </a:rPr>
              <a:t>کنترل بر انتخاب متون درسی برای جلوگیری از نسبی گرایی اخلاقی و انسان گرایی سکولار</a:t>
            </a:r>
          </a:p>
          <a:p>
            <a:pPr lvl="1">
              <a:buFont typeface="Wingdings" pitchFamily="2" charset="2"/>
              <a:buChar char="§"/>
            </a:pPr>
            <a:r>
              <a:rPr lang="fa-IR" dirty="0" smtClean="0">
                <a:cs typeface="B Lotus" pitchFamily="2" charset="-78"/>
              </a:rPr>
              <a:t>ترویج وطن دوستی در مدارس برای حفظ قدرت، نظم اجتماعی و انسجام و وحدت سیاسی (مخالفت با آموزش به دو زبان به همین دلیل)</a:t>
            </a:r>
          </a:p>
          <a:p>
            <a:pPr marL="0" indent="0">
              <a:buNone/>
            </a:pPr>
            <a:endParaRPr lang="fa-IR" dirty="0" smtClean="0">
              <a:cs typeface="B Lotus" pitchFamily="2" charset="-78"/>
            </a:endParaRPr>
          </a:p>
          <a:p>
            <a:pPr marL="0" indent="0">
              <a:buNone/>
            </a:pPr>
            <a:endParaRPr lang="fa-IR" dirty="0" smtClean="0">
              <a:cs typeface="B Lotus" pitchFamily="2" charset="-78"/>
            </a:endParaRPr>
          </a:p>
          <a:p>
            <a:pPr marL="0" indent="0">
              <a:buNone/>
            </a:pPr>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محافظه کار</a:t>
            </a:r>
            <a:endParaRPr lang="fa-IR" sz="4000" dirty="0"/>
          </a:p>
        </p:txBody>
      </p:sp>
    </p:spTree>
    <p:extLst>
      <p:ext uri="{BB962C8B-B14F-4D97-AF65-F5344CB8AC3E}">
        <p14:creationId xmlns:p14="http://schemas.microsoft.com/office/powerpoint/2010/main" val="16632323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0" indent="0">
              <a:buNone/>
            </a:pPr>
            <a:r>
              <a:rPr lang="fa-IR" dirty="0" smtClean="0">
                <a:cs typeface="B Lotus" pitchFamily="2" charset="-78"/>
              </a:rPr>
              <a:t>2. آموزش های غیر یکسان</a:t>
            </a:r>
          </a:p>
          <a:p>
            <a:pPr>
              <a:buFont typeface="Arial" pitchFamily="34" charset="0"/>
              <a:buChar char="•"/>
            </a:pPr>
            <a:r>
              <a:rPr lang="fa-IR" dirty="0" smtClean="0">
                <a:cs typeface="B Lotus" pitchFamily="2" charset="-78"/>
              </a:rPr>
              <a:t>شیوه های متفاوت آموزش برای دانش آموزان دارای توانایی های متفاوت</a:t>
            </a:r>
          </a:p>
          <a:p>
            <a:pPr>
              <a:buFont typeface="Arial" pitchFamily="34" charset="0"/>
              <a:buChar char="•"/>
            </a:pPr>
            <a:r>
              <a:rPr lang="fa-IR" dirty="0" smtClean="0">
                <a:cs typeface="B Lotus" pitchFamily="2" charset="-78"/>
              </a:rPr>
              <a:t>سنجش هوش ذاتی از طریق آزمون های هوش سنجی و هدایت دانش آموزان به سمت رشته هایی که در بزرگسالی قادر به انجام آن خواهندبود.</a:t>
            </a:r>
          </a:p>
          <a:p>
            <a:pPr lvl="1">
              <a:buFont typeface="Wingdings" pitchFamily="2" charset="2"/>
              <a:buChar char="§"/>
            </a:pPr>
            <a:r>
              <a:rPr lang="fa-IR" sz="1500" dirty="0" smtClean="0">
                <a:cs typeface="B Lotus" pitchFamily="2" charset="-78"/>
              </a:rPr>
              <a:t>دانش آموزان باهوش و نخبگان آینده: آموزش دقیق فکری در هنر، علوم انسانی و علوم طبیعی</a:t>
            </a:r>
          </a:p>
          <a:p>
            <a:pPr lvl="1">
              <a:buFont typeface="Wingdings" pitchFamily="2" charset="2"/>
              <a:buChar char="§"/>
            </a:pPr>
            <a:r>
              <a:rPr lang="fa-IR" sz="1500" dirty="0" smtClean="0">
                <a:cs typeface="B Lotus" pitchFamily="2" charset="-78"/>
              </a:rPr>
              <a:t>دانش آموزان با قابلیت کمتر: آموزش های متناسب با مشاغل تجاری و صنعتی</a:t>
            </a:r>
          </a:p>
          <a:p>
            <a:pPr lvl="1">
              <a:buFont typeface="Wingdings" pitchFamily="2" charset="2"/>
              <a:buChar char="§"/>
            </a:pPr>
            <a:r>
              <a:rPr lang="fa-IR" sz="1500" dirty="0" smtClean="0">
                <a:cs typeface="B Lotus" pitchFamily="2" charset="-78"/>
              </a:rPr>
              <a:t>دانش آموزان با کمترین میزان قابلیت: مهارت های مربوط به کار یدی</a:t>
            </a:r>
            <a:endParaRPr lang="fa-IR" dirty="0" smtClean="0">
              <a:cs typeface="B Lotus" pitchFamily="2" charset="-78"/>
            </a:endParaRPr>
          </a:p>
          <a:p>
            <a:pPr>
              <a:buFont typeface="Arial" pitchFamily="34" charset="0"/>
              <a:buChar char="•"/>
            </a:pPr>
            <a:r>
              <a:rPr lang="fa-IR" dirty="0" smtClean="0">
                <a:cs typeface="B Lotus" pitchFamily="2" charset="-78"/>
              </a:rPr>
              <a:t>2 ایراد عمده آموزش های یکسان:</a:t>
            </a:r>
          </a:p>
          <a:p>
            <a:pPr lvl="1">
              <a:buFont typeface="Wingdings" pitchFamily="2" charset="2"/>
              <a:buChar char="§"/>
            </a:pPr>
            <a:r>
              <a:rPr lang="fa-IR" dirty="0" smtClean="0">
                <a:cs typeface="B Lotus" pitchFamily="2" charset="-78"/>
              </a:rPr>
              <a:t>برای دانش آموزان سطح بالا چالشی را برای قرارگرفتن در موقعیت های متناسب با توانایی هایشان ایجاد نمی کند</a:t>
            </a:r>
          </a:p>
          <a:p>
            <a:pPr lvl="1">
              <a:buFont typeface="Wingdings" pitchFamily="2" charset="2"/>
              <a:buChar char="§"/>
            </a:pPr>
            <a:r>
              <a:rPr lang="fa-IR" dirty="0" smtClean="0">
                <a:cs typeface="B Lotus" pitchFamily="2" charset="-78"/>
              </a:rPr>
              <a:t>دانش آموزان دارای توانایی کمتر را در عرصه رقابت، دلسرد و منکوب می کند.</a:t>
            </a:r>
          </a:p>
          <a:p>
            <a:pPr>
              <a:buFont typeface="Wingdings" pitchFamily="2" charset="2"/>
              <a:buChar char="§"/>
            </a:pPr>
            <a:r>
              <a:rPr lang="fa-IR" dirty="0" smtClean="0">
                <a:cs typeface="B Lotus" pitchFamily="2" charset="-78"/>
              </a:rPr>
              <a:t>آموزش اجباری، اتلاف منابع است</a:t>
            </a:r>
          </a:p>
          <a:p>
            <a:pPr lvl="1">
              <a:buFont typeface="Wingdings" pitchFamily="2" charset="2"/>
              <a:buChar char="§"/>
            </a:pPr>
            <a:r>
              <a:rPr lang="fa-IR" dirty="0" smtClean="0">
                <a:cs typeface="B Lotus" pitchFamily="2" charset="-78"/>
              </a:rPr>
              <a:t>برخی از دانش آموزان قادر نیستند فراتر از مهارت های شغلی معمولی، چیزی را فراگیرند.</a:t>
            </a:r>
          </a:p>
          <a:p>
            <a:pPr lvl="1">
              <a:buFont typeface="Wingdings" pitchFamily="2" charset="2"/>
              <a:buChar char="§"/>
            </a:pPr>
            <a:r>
              <a:rPr lang="fa-IR" dirty="0" smtClean="0">
                <a:cs typeface="B Lotus" pitchFamily="2" charset="-78"/>
              </a:rPr>
              <a:t>آموزش برابر و اجباری باعث افزایش بیش از اندازه تعداد افراد تحصیل کرده دارای مدرک و بنابراین توقعات بالا برای درآمد آینده می شود. اما از آن جا که مشاغلی که نیاز به تحصیلات دانشگاهی دارند، محدود هستند، فارغ التحصیلان بیکار را دچار سرخوردگی و مأیوس می کند. </a:t>
            </a:r>
          </a:p>
          <a:p>
            <a:pPr>
              <a:buFont typeface="Wingdings" pitchFamily="2" charset="2"/>
              <a:buChar char="§"/>
            </a:pPr>
            <a:r>
              <a:rPr lang="fa-IR" dirty="0" smtClean="0">
                <a:cs typeface="B Lotus" pitchFamily="2" charset="-78"/>
              </a:rPr>
              <a:t>راهکار پیشنهادی: محدود کردن تحصیلات مقاطع بالا و افزایش ثبت نام در مدارس فنی و حرفه ای</a:t>
            </a:r>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محافظه کار</a:t>
            </a:r>
            <a:endParaRPr lang="fa-IR" sz="4000" dirty="0"/>
          </a:p>
        </p:txBody>
      </p:sp>
    </p:spTree>
    <p:extLst>
      <p:ext uri="{BB962C8B-B14F-4D97-AF65-F5344CB8AC3E}">
        <p14:creationId xmlns:p14="http://schemas.microsoft.com/office/powerpoint/2010/main" val="2347490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fa-IR" dirty="0">
                <a:cs typeface="B Lotus" pitchFamily="2" charset="-78"/>
              </a:rPr>
              <a:t>3</a:t>
            </a:r>
            <a:r>
              <a:rPr lang="fa-IR" dirty="0" smtClean="0">
                <a:cs typeface="B Lotus" pitchFamily="2" charset="-78"/>
              </a:rPr>
              <a:t>. کنترل سلسله مراتبی:</a:t>
            </a:r>
          </a:p>
          <a:p>
            <a:pPr>
              <a:buFont typeface="Arial" pitchFamily="34" charset="0"/>
              <a:buChar char="•"/>
            </a:pPr>
            <a:r>
              <a:rPr lang="fa-IR" dirty="0" smtClean="0">
                <a:cs typeface="B Lotus" pitchFamily="2" charset="-78"/>
              </a:rPr>
              <a:t>کنترل بر ساختار و محتوای آموزش در سطوح دانشگاهی:</a:t>
            </a:r>
          </a:p>
          <a:p>
            <a:pPr marL="0" indent="0">
              <a:buNone/>
            </a:pPr>
            <a:r>
              <a:rPr lang="fa-IR" dirty="0" smtClean="0">
                <a:cs typeface="B Lotus" pitchFamily="2" charset="-78"/>
              </a:rPr>
              <a:t>بر عهده مدیران متخصص و کمیته تخصصی دانشکده ها</a:t>
            </a:r>
          </a:p>
          <a:p>
            <a:r>
              <a:rPr lang="fa-IR" dirty="0" smtClean="0">
                <a:cs typeface="B Lotus" pitchFamily="2" charset="-78"/>
              </a:rPr>
              <a:t>اختلاف در مورد چگونگی اعمال کنترل بر دبیرستان ها:</a:t>
            </a:r>
          </a:p>
          <a:p>
            <a:pPr lvl="1">
              <a:buFont typeface="Wingdings" pitchFamily="2" charset="2"/>
              <a:buChar char="§"/>
            </a:pPr>
            <a:r>
              <a:rPr lang="fa-IR" sz="1700" dirty="0" smtClean="0">
                <a:cs typeface="B Lotus" pitchFamily="2" charset="-78"/>
              </a:rPr>
              <a:t>معلمان و مدیران ممکن است مادی گری تنگ نظرانه را عرضه کنند</a:t>
            </a:r>
          </a:p>
          <a:p>
            <a:pPr lvl="1">
              <a:buFont typeface="Wingdings" pitchFamily="2" charset="2"/>
              <a:buChar char="§"/>
            </a:pPr>
            <a:r>
              <a:rPr lang="fa-IR" sz="1700" dirty="0" smtClean="0">
                <a:cs typeface="B Lotus" pitchFamily="2" charset="-78"/>
              </a:rPr>
              <a:t>کنترل دولت نیز منجر به قیمومیت دولت است که نسبت به میراث فرهنگی جوامع گوناگون بی توجه است</a:t>
            </a:r>
          </a:p>
          <a:p>
            <a:pPr lvl="1">
              <a:buFont typeface="Wingdings" pitchFamily="2" charset="2"/>
              <a:buChar char="§"/>
            </a:pPr>
            <a:r>
              <a:rPr lang="fa-IR" sz="1700" dirty="0" smtClean="0">
                <a:cs typeface="B Lotus" pitchFamily="2" charset="-78"/>
              </a:rPr>
              <a:t>والدین و رهبران نیز فاقد مهارت های لازم برای تدوین متون درسی اند</a:t>
            </a:r>
          </a:p>
          <a:p>
            <a:pPr marL="0" indent="0">
              <a:buNone/>
            </a:pPr>
            <a:r>
              <a:rPr lang="fa-IR" dirty="0" smtClean="0">
                <a:cs typeface="B Lotus" pitchFamily="2" charset="-78"/>
              </a:rPr>
              <a:t>در نهایت، محافظه کاران به مدیران متوسل می شوند تا به همراه معلمان و والدین به این امر بپردازند. مدارس باید به تقویت آن دست از تعالیم اخلاقی بپردازند که دانش آموز در خانه فرامی گیرد.</a:t>
            </a:r>
          </a:p>
          <a:p>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محافظه کار</a:t>
            </a:r>
            <a:endParaRPr lang="fa-IR" sz="4000" dirty="0"/>
          </a:p>
        </p:txBody>
      </p:sp>
    </p:spTree>
    <p:extLst>
      <p:ext uri="{BB962C8B-B14F-4D97-AF65-F5344CB8AC3E}">
        <p14:creationId xmlns:p14="http://schemas.microsoft.com/office/powerpoint/2010/main" val="10170373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fa-IR" b="1" dirty="0" smtClean="0">
                <a:cs typeface="B Lotus" pitchFamily="2" charset="-78"/>
              </a:rPr>
              <a:t>محافظه کاران و نقش فرهنگ</a:t>
            </a:r>
          </a:p>
          <a:p>
            <a:r>
              <a:rPr lang="fa-IR" dirty="0" smtClean="0">
                <a:cs typeface="B Lotus" pitchFamily="2" charset="-78"/>
              </a:rPr>
              <a:t>فرهنگ برای ایجاد پیوندهای اجتماعی میان افراد و حفظ خرد و دستاوردهای نسل گذشته ضروری است.</a:t>
            </a:r>
          </a:p>
          <a:p>
            <a:r>
              <a:rPr lang="fa-IR" dirty="0" smtClean="0">
                <a:cs typeface="B Lotus" pitchFamily="2" charset="-78"/>
              </a:rPr>
              <a:t>نگرانی محافظه کاران در مورد کیفیت فرهنگ</a:t>
            </a:r>
          </a:p>
          <a:p>
            <a:pPr lvl="1">
              <a:buFont typeface="Wingdings" pitchFamily="2" charset="2"/>
              <a:buChar char="§"/>
            </a:pPr>
            <a:r>
              <a:rPr lang="fa-IR" dirty="0" smtClean="0">
                <a:cs typeface="B Lotus" pitchFamily="2" charset="-78"/>
              </a:rPr>
              <a:t>در قرن 19 محافظه کاران، هم دموکراسی و هم سرمایه داری را به دلیل زوال فرهنگی سرزنش می کردند. به نظر آن ها دموکراسی به شهروندان ناآگاه اهمیت و وزنی یکسان با شهروندان آگاه و بافضیلت می داد و سرمایه داری نیز با میل سیری ناپذیر برای کسب سود، جامعه را مملو از کالا می کرد و سپس میل مصرف کنندگان را از طریق تبلیغات تهییج می نمود. از این رو هر دو آن ها کیفیت فرهنگ را به پایین ترین حد خود رساند. </a:t>
            </a:r>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محافظه کار</a:t>
            </a:r>
            <a:endParaRPr lang="fa-IR" sz="4000" dirty="0"/>
          </a:p>
        </p:txBody>
      </p:sp>
    </p:spTree>
    <p:extLst>
      <p:ext uri="{BB962C8B-B14F-4D97-AF65-F5344CB8AC3E}">
        <p14:creationId xmlns:p14="http://schemas.microsoft.com/office/powerpoint/2010/main" val="371380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fa-IR" dirty="0" smtClean="0">
                <a:cs typeface="B Lotus" pitchFamily="2" charset="-78"/>
              </a:rPr>
              <a:t>فرهنگ، دربرگیرنده ارزش ها، عقاید، رسوم و عاداتی است که به رفتار انسان ها جهت می دهد. </a:t>
            </a:r>
          </a:p>
          <a:p>
            <a:pPr algn="just"/>
            <a:r>
              <a:rPr lang="fa-IR" dirty="0" smtClean="0">
                <a:cs typeface="B Lotus" pitchFamily="2" charset="-78"/>
              </a:rPr>
              <a:t>اقتصاددانان به جز در دو مورد (تأمین مالی مدارس و دانشگاه ها و تأثیر تحصیلات بر درآمد افراد) تمایل داشتند تا مطالعه فرآیند تحصیل و آموزش را به دیگر رشته ها واگذار کنند. اما اخیرا متوجه شدند بدون بررسی این نهاد، از فهم کامل رفتارهای انسان و انتخاب های او در عرصه سیاسی ناتوان خواهندبود. </a:t>
            </a:r>
            <a:endParaRPr lang="fa-IR" dirty="0">
              <a:cs typeface="B Lotus" pitchFamily="2" charset="-78"/>
            </a:endParaRPr>
          </a:p>
        </p:txBody>
      </p:sp>
      <p:sp>
        <p:nvSpPr>
          <p:cNvPr id="3" name="Title 2"/>
          <p:cNvSpPr>
            <a:spLocks noGrp="1"/>
          </p:cNvSpPr>
          <p:nvPr>
            <p:ph type="title"/>
          </p:nvPr>
        </p:nvSpPr>
        <p:spPr/>
        <p:txBody>
          <a:bodyPr/>
          <a:lstStyle/>
          <a:p>
            <a:r>
              <a:rPr lang="fa-IR" sz="4000" dirty="0" smtClean="0">
                <a:latin typeface="IranNastaliq" pitchFamily="18" charset="0"/>
                <a:cs typeface="IranNastaliq" pitchFamily="18" charset="0"/>
              </a:rPr>
              <a:t>مقدمه</a:t>
            </a:r>
            <a:endParaRPr lang="fa-IR" dirty="0">
              <a:latin typeface="IranNastaliq" pitchFamily="18" charset="0"/>
              <a:cs typeface="IranNastaliq" pitchFamily="18" charset="0"/>
            </a:endParaRPr>
          </a:p>
        </p:txBody>
      </p:sp>
    </p:spTree>
    <p:extLst>
      <p:ext uri="{BB962C8B-B14F-4D97-AF65-F5344CB8AC3E}">
        <p14:creationId xmlns:p14="http://schemas.microsoft.com/office/powerpoint/2010/main" val="8652555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cs typeface="B Lotus" pitchFamily="2" charset="-78"/>
              </a:rPr>
              <a:t>بعدها انتقاد محافظه کاران از سرمایه داری و دموکراسی به سمت دولت تغییر یافت:</a:t>
            </a:r>
          </a:p>
          <a:p>
            <a:pPr lvl="1"/>
            <a:r>
              <a:rPr lang="fa-IR" dirty="0" smtClean="0">
                <a:cs typeface="B Lotus" pitchFamily="2" charset="-78"/>
              </a:rPr>
              <a:t>تمرکز قدرت سیاسی در سطح ملی و برنامه های حکومت برای فراهم سازی رفاه و امنیت، اهمیت نهادهای واسط مانند خانواده، کلیسا و محله ها را زیر سؤال برده است. کاهش اقتدار نهادهای واسط منجر به شکل گرفتن هویت های فردی می شود. از این رو محافظه کاران رواج زبان مستهجن، بی بند و باری های جنسی و روی آوردن به مواد مخدر را به تشویشی نسبت می دهند که از افرادی سر می زند که قادر نیستند هدفی را در زندگی پیدا کنند. </a:t>
            </a:r>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محافظه کار</a:t>
            </a:r>
            <a:endParaRPr lang="fa-IR" sz="4000" dirty="0"/>
          </a:p>
        </p:txBody>
      </p:sp>
    </p:spTree>
    <p:extLst>
      <p:ext uri="{BB962C8B-B14F-4D97-AF65-F5344CB8AC3E}">
        <p14:creationId xmlns:p14="http://schemas.microsoft.com/office/powerpoint/2010/main" val="24324424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fa-IR" dirty="0" smtClean="0">
                <a:cs typeface="B Lotus" pitchFamily="2" charset="-78"/>
              </a:rPr>
              <a:t>فرهنگ باید مبین ارزش ها و سنن مشترک باشد، اما زمانی که جامعه به سمت واگرایی و فردگرایی حرکت می کند، به جای آن عصبانیت، انزجار، بدبینی، شک و تردید و حس پوچی را منعکس می کند. </a:t>
            </a:r>
          </a:p>
          <a:p>
            <a:r>
              <a:rPr lang="fa-IR" dirty="0" smtClean="0">
                <a:cs typeface="B Lotus" pitchFamily="2" charset="-78"/>
              </a:rPr>
              <a:t>مثلا محافظه کاران، موسیقی راک را مورد انتقاد قرار می دهند، چرا که این موسیقی این هدف را دنبال می کند تا شور و هیجان تصنعی ایجاد کرده و تشویش و نگرانی جوانان منزوی را تسکین دهد.</a:t>
            </a:r>
          </a:p>
          <a:p>
            <a:r>
              <a:rPr lang="fa-IR" dirty="0" smtClean="0">
                <a:cs typeface="B Lotus" pitchFamily="2" charset="-78"/>
              </a:rPr>
              <a:t>محافظه کاران جایگاه پایینی را برای سینما در قیاس با کتاب قائلند، چرا که از نظر آنان تصاویر، ذهن را در خود فرو می برند و قدرت تفکر خلاقانه را منکوب می کنند. </a:t>
            </a:r>
          </a:p>
          <a:p>
            <a:r>
              <a:rPr lang="fa-IR" dirty="0" smtClean="0">
                <a:cs typeface="B Lotus" pitchFamily="2" charset="-78"/>
              </a:rPr>
              <a:t>رواج فرهنگ مصرف مواد مخدر در جوامع مدرن، پیامد منطقی انباشت آموزه های لیبرالی مکتب اصالت فایده است که در آن لذت تنها معیار ارزش محسوب می شود. </a:t>
            </a:r>
          </a:p>
          <a:p>
            <a:r>
              <a:rPr lang="fa-IR" dirty="0" smtClean="0">
                <a:cs typeface="B Lotus" pitchFamily="2" charset="-78"/>
              </a:rPr>
              <a:t>محافظه کاران، بسیاری از روشنفکران، نویسندگان، موسیقی دانان و هنرمندان معاصر را اعضای یک طبقه جدید یا فرهنگ رقیبی می دانند که آگاهانه تلاش می کنند جامعه سنتی را ویران کنند. </a:t>
            </a:r>
          </a:p>
          <a:p>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محافظه کار</a:t>
            </a:r>
            <a:endParaRPr lang="fa-IR" sz="4000" dirty="0"/>
          </a:p>
        </p:txBody>
      </p:sp>
    </p:spTree>
    <p:extLst>
      <p:ext uri="{BB962C8B-B14F-4D97-AF65-F5344CB8AC3E}">
        <p14:creationId xmlns:p14="http://schemas.microsoft.com/office/powerpoint/2010/main" val="24936593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cs typeface="B Lotus" pitchFamily="2" charset="-78"/>
              </a:rPr>
              <a:t>یک تناقض ذاتی میان اقتصاد سرمایه داری و فرهنگ سرمایه داری:</a:t>
            </a:r>
          </a:p>
          <a:p>
            <a:pPr marL="0" indent="0">
              <a:buNone/>
            </a:pPr>
            <a:r>
              <a:rPr lang="fa-IR" dirty="0">
                <a:cs typeface="B Lotus" pitchFamily="2" charset="-78"/>
              </a:rPr>
              <a:t>از یک سو اقتصاد سرمایه داری، کارگرانی می خواهد که منضبط و قابل اعتمادند و قادرند تا ارضای نیازهایشان را به تأخیر اندازند، در حالی که در آن سو فرهنگ سرمایه داری بر لذت گرایی و عدم پذیرش اقتدار تأکید می کند. </a:t>
            </a:r>
          </a:p>
          <a:p>
            <a:endParaRPr lang="fa-IR" dirty="0" smtClean="0">
              <a:cs typeface="B Lotus" pitchFamily="2" charset="-78"/>
            </a:endParaRPr>
          </a:p>
          <a:p>
            <a:r>
              <a:rPr lang="fa-IR" dirty="0" smtClean="0">
                <a:cs typeface="B Lotus" pitchFamily="2" charset="-78"/>
              </a:rPr>
              <a:t>در نهایت، قضاوت محافظه کاران در مورد فرهنگ ها بر اساس نقش آن ها در حفظ نظم اجتماعی تعین می یابد و از این بابت تفاوتی میان فرهنگ کلاسیک و فرهنگ عوام نیست.</a:t>
            </a:r>
          </a:p>
          <a:p>
            <a:pPr marL="0" indent="0">
              <a:buNone/>
            </a:pPr>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محافظه کار</a:t>
            </a:r>
            <a:endParaRPr lang="fa-IR" sz="4000" dirty="0"/>
          </a:p>
        </p:txBody>
      </p:sp>
    </p:spTree>
    <p:extLst>
      <p:ext uri="{BB962C8B-B14F-4D97-AF65-F5344CB8AC3E}">
        <p14:creationId xmlns:p14="http://schemas.microsoft.com/office/powerpoint/2010/main" val="6369994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fa-IR" dirty="0" smtClean="0"/>
          </a:p>
          <a:p>
            <a:r>
              <a:rPr lang="fa-IR" sz="4800" dirty="0" smtClean="0">
                <a:latin typeface="IranNastaliq" pitchFamily="18" charset="0"/>
                <a:cs typeface="IranNastaliq" pitchFamily="18" charset="0"/>
              </a:rPr>
              <a:t>آموزش و فرهنگ در رهیافت لیبرالیسم مدرن</a:t>
            </a:r>
            <a:endParaRPr lang="fa-IR" sz="4800" dirty="0">
              <a:latin typeface="IranNastaliq" pitchFamily="18" charset="0"/>
              <a:cs typeface="IranNastaliq" pitchFamily="18" charset="0"/>
            </a:endParaRPr>
          </a:p>
        </p:txBody>
      </p:sp>
      <p:sp>
        <p:nvSpPr>
          <p:cNvPr id="3" name="Title 2"/>
          <p:cNvSpPr>
            <a:spLocks noGrp="1"/>
          </p:cNvSpPr>
          <p:nvPr>
            <p:ph type="title"/>
          </p:nvPr>
        </p:nvSpPr>
        <p:spPr/>
        <p:txBody>
          <a:bodyPr/>
          <a:lstStyle/>
          <a:p>
            <a:endParaRPr lang="fa-IR"/>
          </a:p>
        </p:txBody>
      </p:sp>
    </p:spTree>
    <p:extLst>
      <p:ext uri="{BB962C8B-B14F-4D97-AF65-F5344CB8AC3E}">
        <p14:creationId xmlns:p14="http://schemas.microsoft.com/office/powerpoint/2010/main" val="28021954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fa-IR" dirty="0" smtClean="0">
                <a:cs typeface="B Lotus" pitchFamily="2" charset="-78"/>
              </a:rPr>
              <a:t>هدف آموزش</a:t>
            </a:r>
          </a:p>
          <a:p>
            <a:r>
              <a:rPr lang="fa-IR" dirty="0" smtClean="0">
                <a:cs typeface="B Lotus" pitchFamily="2" charset="-78"/>
              </a:rPr>
              <a:t>آمادگی کودکان برای جامعه جدید از طریق بسط و پرورش ظرفیت های تفکر نقادانه و مستقل</a:t>
            </a:r>
          </a:p>
          <a:p>
            <a:r>
              <a:rPr lang="fa-IR" dirty="0" smtClean="0">
                <a:cs typeface="B Lotus" pitchFamily="2" charset="-78"/>
              </a:rPr>
              <a:t>سه هدف عمده تحصیلات و آموزش:</a:t>
            </a:r>
          </a:p>
          <a:p>
            <a:pPr marL="0" indent="0">
              <a:buNone/>
            </a:pPr>
            <a:r>
              <a:rPr lang="fa-IR" dirty="0" smtClean="0">
                <a:cs typeface="B Lotus" pitchFamily="2" charset="-78"/>
              </a:rPr>
              <a:t>1. پیشرفت و تکامل فردی</a:t>
            </a:r>
          </a:p>
          <a:p>
            <a:pPr marL="0" indent="0">
              <a:buNone/>
            </a:pPr>
            <a:r>
              <a:rPr lang="fa-IR" dirty="0" smtClean="0">
                <a:cs typeface="B Lotus" pitchFamily="2" charset="-78"/>
              </a:rPr>
              <a:t>تحصیلات و آموزش می تواند استعدادها، آمال و آرزوهای پنهان افراد را بیدار کند، افراد را تشویق می کند تا به چیزی فراتر از جایگاه اجتماعی فعلی شان برسند. همچنین احترام به افراد و فرهنگ های دیگر و روابط اجتماعی مبتنی بر اعتماد را می آموزد. </a:t>
            </a:r>
            <a:endParaRPr lang="fa-IR" dirty="0">
              <a:cs typeface="B Lotus" pitchFamily="2" charset="-78"/>
            </a:endParaRPr>
          </a:p>
          <a:p>
            <a:pPr marL="0" indent="0">
              <a:buNone/>
            </a:pPr>
            <a:r>
              <a:rPr lang="fa-IR" dirty="0" smtClean="0">
                <a:cs typeface="B Lotus" pitchFamily="2" charset="-78"/>
              </a:rPr>
              <a:t>اما فقر، جهالت و سرکوب می تواند سد راه این تکامل شود. بر این اساس، دسترسی برابر به تحصیلات با کیفیت بالا به عنوان امری ضروری در نظر گرفته می شود تا همه افراد قادر باشند تمامی پتانسیل های خود را بالفعل کنند. </a:t>
            </a:r>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لیبرالیسم </a:t>
            </a:r>
            <a:r>
              <a:rPr lang="fa-IR" sz="4000" dirty="0" smtClean="0">
                <a:latin typeface="IranNastaliq" pitchFamily="18" charset="0"/>
                <a:cs typeface="IranNastaliq" pitchFamily="18" charset="0"/>
              </a:rPr>
              <a:t>مدرن</a:t>
            </a:r>
            <a:endParaRPr lang="fa-IR" sz="4000" dirty="0"/>
          </a:p>
        </p:txBody>
      </p:sp>
    </p:spTree>
    <p:extLst>
      <p:ext uri="{BB962C8B-B14F-4D97-AF65-F5344CB8AC3E}">
        <p14:creationId xmlns:p14="http://schemas.microsoft.com/office/powerpoint/2010/main" val="24533687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fa-IR" dirty="0" smtClean="0">
                <a:cs typeface="B Lotus" pitchFamily="2" charset="-78"/>
              </a:rPr>
              <a:t>2. برابری اجتماعی</a:t>
            </a:r>
          </a:p>
          <a:p>
            <a:pPr marL="0" indent="0">
              <a:buNone/>
            </a:pPr>
            <a:r>
              <a:rPr lang="fa-IR" dirty="0" smtClean="0">
                <a:cs typeface="B Lotus" pitchFamily="2" charset="-78"/>
              </a:rPr>
              <a:t>لیبرال های مدرن معتقدند توانایی انسان ها بسیار برابرتر از آن چیزی است که توزیع کنونی درآمدها نشان می دهد. بر این اساس، در صورتی که به همه کودکان تحصیلات یکسان ارائه شود و دسترسی برابر به مشاغل وجود داشته باشد، توانایی و تلاش و نه موقعیت خانوادگی عامل اصلی تعیین کننده موفقیت اقتصادی خواهدبود و توزیع درآمد نیز برابرتر از وضعیت کنونی خواهدشد.</a:t>
            </a:r>
          </a:p>
          <a:p>
            <a:pPr marL="0" indent="0">
              <a:buNone/>
            </a:pPr>
            <a:r>
              <a:rPr lang="fa-IR" dirty="0" smtClean="0">
                <a:cs typeface="B Lotus" pitchFamily="2" charset="-78"/>
              </a:rPr>
              <a:t>به باور لیبرال های مدرن تحصیلات می تواند سیکل نسلی فقر را بشکند.</a:t>
            </a:r>
          </a:p>
          <a:p>
            <a:pPr marL="0" indent="0">
              <a:buNone/>
            </a:pPr>
            <a:r>
              <a:rPr lang="fa-IR" dirty="0" smtClean="0">
                <a:cs typeface="B Lotus" pitchFamily="2" charset="-78"/>
              </a:rPr>
              <a:t>همچنین آموزش و تحصیل دولتی یک حس مشترک فرهنگی را در میان کودکان دارای پیشینه های خانوادگی متفاوت ایجاد و بنابراین به حفظ انسجام و ثبات جامعه کمک می کند. </a:t>
            </a:r>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لیبرالیسم </a:t>
            </a:r>
            <a:r>
              <a:rPr lang="fa-IR" sz="4000" dirty="0" smtClean="0">
                <a:latin typeface="IranNastaliq" pitchFamily="18" charset="0"/>
                <a:cs typeface="IranNastaliq" pitchFamily="18" charset="0"/>
              </a:rPr>
              <a:t>مدرن</a:t>
            </a:r>
            <a:endParaRPr lang="fa-IR" sz="4000" dirty="0"/>
          </a:p>
        </p:txBody>
      </p:sp>
    </p:spTree>
    <p:extLst>
      <p:ext uri="{BB962C8B-B14F-4D97-AF65-F5344CB8AC3E}">
        <p14:creationId xmlns:p14="http://schemas.microsoft.com/office/powerpoint/2010/main" val="28366113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fa-IR" dirty="0" smtClean="0">
                <a:cs typeface="B Lotus" pitchFamily="2" charset="-78"/>
              </a:rPr>
              <a:t>3. کارآیی</a:t>
            </a:r>
          </a:p>
          <a:p>
            <a:pPr marL="0" indent="0">
              <a:buNone/>
            </a:pPr>
            <a:r>
              <a:rPr lang="fa-IR" dirty="0" smtClean="0">
                <a:cs typeface="B Lotus" pitchFamily="2" charset="-78"/>
              </a:rPr>
              <a:t>ایجاد </a:t>
            </a:r>
            <a:r>
              <a:rPr lang="en-US" dirty="0" smtClean="0">
                <a:cs typeface="B Lotus" pitchFamily="2" charset="-78"/>
              </a:rPr>
              <a:t>externality</a:t>
            </a:r>
            <a:r>
              <a:rPr lang="fa-IR" dirty="0" smtClean="0">
                <a:cs typeface="B Lotus" pitchFamily="2" charset="-78"/>
              </a:rPr>
              <a:t> مثبت</a:t>
            </a:r>
          </a:p>
          <a:p>
            <a:pPr>
              <a:buFont typeface="Wingdings" pitchFamily="2" charset="2"/>
              <a:buChar char="§"/>
            </a:pPr>
            <a:r>
              <a:rPr lang="fa-IR" dirty="0" smtClean="0">
                <a:cs typeface="B Lotus" pitchFamily="2" charset="-78"/>
              </a:rPr>
              <a:t>تحصیلات علاوه بر آن که متضمن منافع فردی مانند درآمد و موقعیت بهتر برای هر یک از افراد تحصیل کرده است، به وسیله منافعی مانند پایین آوردن نرخ جنایات، نیاز کمتر به اقدامات رفاهی دولت، درآمدهای مالیاتی بیشتر از محل درآمدهای بالای شهروندان تحصیل کرده و تقویت دموکراسی به دلیل وجود سواد همگانی و حضور افراد تحصیل کرده در بخش های عمومی به سود کل جامعه هم عمل می کند. </a:t>
            </a:r>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لیبرالیسم </a:t>
            </a:r>
            <a:r>
              <a:rPr lang="fa-IR" sz="4000" dirty="0" smtClean="0">
                <a:latin typeface="IranNastaliq" pitchFamily="18" charset="0"/>
                <a:cs typeface="IranNastaliq" pitchFamily="18" charset="0"/>
              </a:rPr>
              <a:t>مدرن</a:t>
            </a:r>
            <a:endParaRPr lang="fa-IR" sz="4000" dirty="0"/>
          </a:p>
        </p:txBody>
      </p:sp>
    </p:spTree>
    <p:extLst>
      <p:ext uri="{BB962C8B-B14F-4D97-AF65-F5344CB8AC3E}">
        <p14:creationId xmlns:p14="http://schemas.microsoft.com/office/powerpoint/2010/main" val="8050943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fa-IR" b="1" dirty="0" smtClean="0">
                <a:latin typeface="IranNastaliq" pitchFamily="18" charset="0"/>
                <a:cs typeface="B Lotus" pitchFamily="2" charset="-78"/>
              </a:rPr>
              <a:t>لیبرال های مدرن و سیاستگذاری آموزشی</a:t>
            </a:r>
          </a:p>
          <a:p>
            <a:r>
              <a:rPr lang="fa-IR" dirty="0" smtClean="0">
                <a:latin typeface="IranNastaliq" pitchFamily="18" charset="0"/>
                <a:cs typeface="B Lotus" pitchFamily="2" charset="-78"/>
              </a:rPr>
              <a:t>تحصیلات هم باید اجباری باشد و هم جبرانی</a:t>
            </a:r>
          </a:p>
          <a:p>
            <a:r>
              <a:rPr lang="fa-IR" dirty="0" smtClean="0">
                <a:latin typeface="IranNastaliq" pitchFamily="18" charset="0"/>
                <a:cs typeface="B Lotus" pitchFamily="2" charset="-78"/>
              </a:rPr>
              <a:t>هدف آموزش جبرانی: غلبه بر محرومیت هایی که کودکان دارای پیشینه خانوادگی فقیر با آن مواجهند. </a:t>
            </a:r>
          </a:p>
          <a:p>
            <a:pPr lvl="1">
              <a:buFont typeface="Arial" pitchFamily="34" charset="0"/>
              <a:buChar char="•"/>
            </a:pPr>
            <a:r>
              <a:rPr lang="fa-IR" dirty="0" smtClean="0">
                <a:latin typeface="IranNastaliq" pitchFamily="18" charset="0"/>
                <a:cs typeface="B Lotus" pitchFamily="2" charset="-78"/>
              </a:rPr>
              <a:t>البته تحصیلات به تنهایی نمی تواند بار تمامی مشکلات مربوط به مقابله با فقر را به دوش گیرد و لذا برنامه تحصیل جبرانی باید با برنامه های گسترده تر دولت برای مقابله با فقر همراه شود. </a:t>
            </a:r>
          </a:p>
          <a:p>
            <a:r>
              <a:rPr lang="fa-IR" dirty="0" smtClean="0">
                <a:latin typeface="IranNastaliq" pitchFamily="18" charset="0"/>
                <a:cs typeface="B Lotus" pitchFamily="2" charset="-78"/>
              </a:rPr>
              <a:t>دموکراتیک کردن فضای آموزش:</a:t>
            </a:r>
          </a:p>
          <a:p>
            <a:pPr lvl="1">
              <a:buFont typeface="Arial" pitchFamily="34" charset="0"/>
              <a:buChar char="•"/>
            </a:pPr>
            <a:r>
              <a:rPr lang="fa-IR" dirty="0" smtClean="0">
                <a:latin typeface="IranNastaliq" pitchFamily="18" charset="0"/>
                <a:cs typeface="B Lotus" pitchFamily="2" charset="-78"/>
              </a:rPr>
              <a:t>مشارکت دانش آموزان در تدوین ساختار و محتوای متون درسی</a:t>
            </a:r>
          </a:p>
          <a:p>
            <a:pPr lvl="1">
              <a:buFont typeface="Arial" pitchFamily="34" charset="0"/>
              <a:buChar char="•"/>
            </a:pPr>
            <a:r>
              <a:rPr lang="fa-IR" dirty="0" smtClean="0">
                <a:latin typeface="IranNastaliq" pitchFamily="18" charset="0"/>
                <a:cs typeface="B Lotus" pitchFamily="2" charset="-78"/>
              </a:rPr>
              <a:t>تأکید بر اهمیت فعالان فرامدرسه ای مانند شورای دانش آموزی</a:t>
            </a:r>
            <a:endParaRPr lang="fa-IR" dirty="0">
              <a:latin typeface="IranNastaliq" pitchFamily="18" charset="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لیبرالیسم </a:t>
            </a:r>
            <a:r>
              <a:rPr lang="fa-IR" sz="4000" dirty="0" smtClean="0">
                <a:latin typeface="IranNastaliq" pitchFamily="18" charset="0"/>
                <a:cs typeface="IranNastaliq" pitchFamily="18" charset="0"/>
              </a:rPr>
              <a:t>مدرن</a:t>
            </a:r>
            <a:endParaRPr lang="fa-IR" sz="4000" dirty="0"/>
          </a:p>
        </p:txBody>
      </p:sp>
    </p:spTree>
    <p:extLst>
      <p:ext uri="{BB962C8B-B14F-4D97-AF65-F5344CB8AC3E}">
        <p14:creationId xmlns:p14="http://schemas.microsoft.com/office/powerpoint/2010/main" val="34673760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fa-IR" dirty="0" smtClean="0">
                <a:cs typeface="B Lotus" pitchFamily="2" charset="-78"/>
              </a:rPr>
              <a:t>تأکید بر مدارس دولتی و مخالفت با طرح هایی مانند نظام حواله ای یا تخفیف های مالیاتی برای مدارس خصوصی با دلایلی نظیر:</a:t>
            </a:r>
          </a:p>
          <a:p>
            <a:pPr lvl="1">
              <a:buFont typeface="Arial" pitchFamily="34" charset="0"/>
              <a:buChar char="•"/>
            </a:pPr>
            <a:r>
              <a:rPr lang="fa-IR" dirty="0" smtClean="0">
                <a:cs typeface="B Lotus" pitchFamily="2" charset="-78"/>
              </a:rPr>
              <a:t>تشویق به جداسازی نژادی دانش آموزان</a:t>
            </a:r>
          </a:p>
          <a:p>
            <a:pPr lvl="1">
              <a:buFont typeface="Arial" pitchFamily="34" charset="0"/>
              <a:buChar char="•"/>
            </a:pPr>
            <a:r>
              <a:rPr lang="fa-IR" dirty="0" smtClean="0">
                <a:cs typeface="B Lotus" pitchFamily="2" charset="-78"/>
              </a:rPr>
              <a:t>کاهش کنترل دولت بر کیفیت آموزش</a:t>
            </a:r>
          </a:p>
          <a:p>
            <a:pPr lvl="1">
              <a:buFont typeface="Arial" pitchFamily="34" charset="0"/>
              <a:buChar char="•"/>
            </a:pPr>
            <a:r>
              <a:rPr lang="fa-IR" dirty="0" smtClean="0">
                <a:cs typeface="B Lotus" pitchFamily="2" charset="-78"/>
              </a:rPr>
              <a:t>نقض اصل جدایی قانونی کلیسا از دولت</a:t>
            </a:r>
          </a:p>
          <a:p>
            <a:r>
              <a:rPr lang="fa-IR" dirty="0" smtClean="0">
                <a:cs typeface="B Lotus" pitchFamily="2" charset="-78"/>
              </a:rPr>
              <a:t>مخالفت با اصل شایستگی در پرداخت به معلمان</a:t>
            </a:r>
          </a:p>
          <a:p>
            <a:pPr lvl="1">
              <a:buFont typeface="Arial" pitchFamily="34" charset="0"/>
              <a:buChar char="•"/>
            </a:pPr>
            <a:r>
              <a:rPr lang="fa-IR" dirty="0" smtClean="0">
                <a:cs typeface="B Lotus" pitchFamily="2" charset="-78"/>
              </a:rPr>
              <a:t>دشوار بودن سنجش میزان بهره وری معلمان</a:t>
            </a:r>
          </a:p>
          <a:p>
            <a:pPr lvl="1">
              <a:buFont typeface="Arial" pitchFamily="34" charset="0"/>
              <a:buChar char="•"/>
            </a:pPr>
            <a:r>
              <a:rPr lang="fa-IR" dirty="0" smtClean="0">
                <a:cs typeface="B Lotus" pitchFamily="2" charset="-78"/>
              </a:rPr>
              <a:t>سوق دادن معلمان به سمت شیوه های آموزش مورد نظر دانش آموزان (از طریق نظرسنجی از دانش آموزان)</a:t>
            </a:r>
          </a:p>
          <a:p>
            <a:pPr lvl="1">
              <a:buFont typeface="Arial" pitchFamily="34" charset="0"/>
              <a:buChar char="•"/>
            </a:pPr>
            <a:r>
              <a:rPr lang="fa-IR" dirty="0" smtClean="0">
                <a:cs typeface="B Lotus" pitchFamily="2" charset="-78"/>
              </a:rPr>
              <a:t>تفرقه افکنی و اخلاق زدایی از کار معلمان</a:t>
            </a:r>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لیبرالیسم مدرن</a:t>
            </a:r>
            <a:endParaRPr lang="fa-IR" sz="4000" dirty="0"/>
          </a:p>
        </p:txBody>
      </p:sp>
    </p:spTree>
    <p:extLst>
      <p:ext uri="{BB962C8B-B14F-4D97-AF65-F5344CB8AC3E}">
        <p14:creationId xmlns:p14="http://schemas.microsoft.com/office/powerpoint/2010/main" val="34027187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fa-IR" dirty="0" smtClean="0">
                <a:cs typeface="B Lotus" pitchFamily="2" charset="-78"/>
              </a:rPr>
              <a:t>راهکار پیشنهادی لیبرال های مدرن:</a:t>
            </a:r>
          </a:p>
          <a:p>
            <a:pPr marL="0" indent="0">
              <a:buNone/>
            </a:pPr>
            <a:r>
              <a:rPr lang="fa-IR" dirty="0" smtClean="0">
                <a:cs typeface="B Lotus" pitchFamily="2" charset="-78"/>
              </a:rPr>
              <a:t>ایجاد بستر مناسب برای رفت و آمد دانش آموزان به مدرسه ای در نقطه دلخواه خود</a:t>
            </a:r>
          </a:p>
          <a:p>
            <a:pPr lvl="1">
              <a:buFont typeface="Arial" pitchFamily="34" charset="0"/>
              <a:buChar char="•"/>
            </a:pPr>
            <a:r>
              <a:rPr lang="fa-IR" dirty="0" smtClean="0">
                <a:cs typeface="B Lotus" pitchFamily="2" charset="-78"/>
              </a:rPr>
              <a:t>ایجاد تعادل و توازن نژادی در سراسر نواحی</a:t>
            </a:r>
          </a:p>
          <a:p>
            <a:pPr lvl="2">
              <a:buFont typeface="Wingdings" pitchFamily="2" charset="2"/>
              <a:buChar char="§"/>
            </a:pPr>
            <a:r>
              <a:rPr lang="fa-IR" dirty="0" smtClean="0">
                <a:cs typeface="B Lotus" pitchFamily="2" charset="-78"/>
              </a:rPr>
              <a:t>اگر پرداخت های دولتی به مدارس از محل پرداخت های مالیاتی همان محل صورت گیرد، نمی توان فرصت آموزش برابر برای همگان متصور شد.</a:t>
            </a:r>
          </a:p>
          <a:p>
            <a:pPr lvl="2">
              <a:buFont typeface="Wingdings" pitchFamily="2" charset="2"/>
              <a:buChar char="§"/>
            </a:pPr>
            <a:r>
              <a:rPr lang="fa-IR" dirty="0" smtClean="0">
                <a:cs typeface="B Lotus" pitchFamily="2" charset="-78"/>
              </a:rPr>
              <a:t>کنار هم نشستن دانش آموزان با نژادهای متفاوت از برخوردهای نژادی در آینده جلوگیری می کند. </a:t>
            </a:r>
          </a:p>
          <a:p>
            <a:pPr>
              <a:buFont typeface="Courier New" pitchFamily="49" charset="0"/>
              <a:buChar char="o"/>
            </a:pPr>
            <a:r>
              <a:rPr lang="fa-IR" dirty="0" smtClean="0">
                <a:cs typeface="B Lotus" pitchFamily="2" charset="-78"/>
              </a:rPr>
              <a:t>مخالفت محافظه کاران و لیبرال های کلاسیک</a:t>
            </a:r>
          </a:p>
          <a:p>
            <a:pPr lvl="1">
              <a:buFont typeface="Arial" pitchFamily="34" charset="0"/>
              <a:buChar char="•"/>
            </a:pPr>
            <a:r>
              <a:rPr lang="fa-IR" dirty="0" smtClean="0">
                <a:cs typeface="B Lotus" pitchFamily="2" charset="-78"/>
              </a:rPr>
              <a:t>کاهش یادگیری دانش آموزان به علت نامأنوس بودن با محیط آموزشی</a:t>
            </a:r>
          </a:p>
          <a:p>
            <a:pPr lvl="1">
              <a:buFont typeface="Arial" pitchFamily="34" charset="0"/>
              <a:buChar char="•"/>
            </a:pPr>
            <a:r>
              <a:rPr lang="fa-IR" dirty="0" smtClean="0">
                <a:cs typeface="B Lotus" pitchFamily="2" charset="-78"/>
              </a:rPr>
              <a:t>افزایش جداسازی محل سکونت</a:t>
            </a:r>
          </a:p>
          <a:p>
            <a:pPr lvl="1">
              <a:buFont typeface="Arial" pitchFamily="34" charset="0"/>
              <a:buChar char="•"/>
            </a:pPr>
            <a:r>
              <a:rPr lang="fa-IR" dirty="0" smtClean="0">
                <a:cs typeface="B Lotus" pitchFamily="2" charset="-78"/>
              </a:rPr>
              <a:t>عزیمت دسته جمعی دانش آموزان از مدارس دولتی به سمت مدارس خصوصی</a:t>
            </a:r>
          </a:p>
          <a:p>
            <a:pPr lvl="1"/>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لیبرالیسم مدرن</a:t>
            </a:r>
            <a:endParaRPr lang="fa-IR" sz="4000" dirty="0"/>
          </a:p>
        </p:txBody>
      </p:sp>
    </p:spTree>
    <p:extLst>
      <p:ext uri="{BB962C8B-B14F-4D97-AF65-F5344CB8AC3E}">
        <p14:creationId xmlns:p14="http://schemas.microsoft.com/office/powerpoint/2010/main" val="2843122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fa-IR" sz="4800" dirty="0" smtClean="0">
              <a:latin typeface="IranNastaliq" pitchFamily="18" charset="0"/>
              <a:cs typeface="IranNastaliq" pitchFamily="18" charset="0"/>
            </a:endParaRPr>
          </a:p>
          <a:p>
            <a:r>
              <a:rPr lang="fa-IR" sz="4800" dirty="0" smtClean="0">
                <a:latin typeface="IranNastaliq" pitchFamily="18" charset="0"/>
                <a:cs typeface="IranNastaliq" pitchFamily="18" charset="0"/>
              </a:rPr>
              <a:t>آموزش </a:t>
            </a:r>
            <a:r>
              <a:rPr lang="fa-IR" sz="4800" dirty="0">
                <a:latin typeface="IranNastaliq" pitchFamily="18" charset="0"/>
                <a:cs typeface="IranNastaliq" pitchFamily="18" charset="0"/>
              </a:rPr>
              <a:t>و فرهنگ در رهیافت لیبرالیسم کلاسیک</a:t>
            </a:r>
            <a:endParaRPr lang="fa-IR" sz="4800" dirty="0"/>
          </a:p>
        </p:txBody>
      </p:sp>
      <p:sp>
        <p:nvSpPr>
          <p:cNvPr id="3" name="Title 2"/>
          <p:cNvSpPr>
            <a:spLocks noGrp="1"/>
          </p:cNvSpPr>
          <p:nvPr>
            <p:ph type="title"/>
          </p:nvPr>
        </p:nvSpPr>
        <p:spPr/>
        <p:txBody>
          <a:bodyPr/>
          <a:lstStyle/>
          <a:p>
            <a:endParaRPr lang="fa-IR"/>
          </a:p>
        </p:txBody>
      </p:sp>
    </p:spTree>
    <p:extLst>
      <p:ext uri="{BB962C8B-B14F-4D97-AF65-F5344CB8AC3E}">
        <p14:creationId xmlns:p14="http://schemas.microsoft.com/office/powerpoint/2010/main" val="24017771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fa-IR" dirty="0" smtClean="0">
                <a:cs typeface="B Lotus" pitchFamily="2" charset="-78"/>
              </a:rPr>
              <a:t>پذیرش دیدگاه محافظه کاران در گنجاندن آموزش های اخلاقی در برنامه های درسی مدارس</a:t>
            </a:r>
          </a:p>
          <a:p>
            <a:pPr lvl="1">
              <a:buFont typeface="Arial" pitchFamily="34" charset="0"/>
              <a:buChar char="•"/>
            </a:pPr>
            <a:r>
              <a:rPr lang="fa-IR" dirty="0" smtClean="0">
                <a:cs typeface="B Lotus" pitchFamily="2" charset="-78"/>
              </a:rPr>
              <a:t>از طریق برگزاری جلسات آزاداندیشی: بحث و تبادل نظر دانش آموزان پیرامون ارزش های خود و آموختن ارزش های لیبرالی مانند تساهل، مسؤولیت پذیری، شرافت و احترام به حقوق دیگران</a:t>
            </a:r>
          </a:p>
          <a:p>
            <a:r>
              <a:rPr lang="fa-IR" dirty="0" smtClean="0">
                <a:cs typeface="B Lotus" pitchFamily="2" charset="-78"/>
              </a:rPr>
              <a:t>نگرانی لیبرال های مدرن در مورد توانایی ایالات متحده برای رقابت در بازارهای جهانی</a:t>
            </a:r>
          </a:p>
          <a:p>
            <a:pPr marL="0" indent="0">
              <a:buNone/>
            </a:pPr>
            <a:r>
              <a:rPr lang="fa-IR" dirty="0" smtClean="0">
                <a:cs typeface="B Lotus" pitchFamily="2" charset="-78"/>
              </a:rPr>
              <a:t>انتقال تمرکز از نقش های تکامل گرایانه و تساوی طلبانه آموزش به نقش اقتصادی آن در بهبود کارایی و رشد اقتصادی</a:t>
            </a:r>
          </a:p>
          <a:p>
            <a:pPr lvl="1">
              <a:buFont typeface="Arial" pitchFamily="34" charset="0"/>
              <a:buChar char="•"/>
            </a:pPr>
            <a:r>
              <a:rPr lang="fa-IR" dirty="0" smtClean="0">
                <a:cs typeface="B Lotus" pitchFamily="2" charset="-78"/>
              </a:rPr>
              <a:t>تمرکز بر تحلیل های مبتنی بر سود و زیان در سنجش میزان کارایی تحصیلات: مقایسه منافع مالی تحصیلات با دیگر اشکال سرمایه گذاری دولتی</a:t>
            </a:r>
          </a:p>
          <a:p>
            <a:pPr marL="0" indent="0">
              <a:buNone/>
            </a:pPr>
            <a:r>
              <a:rPr lang="fa-IR" dirty="0">
                <a:cs typeface="B Lotus" pitchFamily="2" charset="-78"/>
              </a:rPr>
              <a:t>نتیجه: دولت ها باید تأمین مالی بخش های عمومی را به سمت آن بخش از آموزش جابجا کنند که در ایجاد بهره وری در آینده بیشترین دستاوردها را خواهدداشت.</a:t>
            </a:r>
          </a:p>
          <a:p>
            <a:pPr lvl="1">
              <a:buFont typeface="Arial" pitchFamily="34" charset="0"/>
              <a:buChar char="•"/>
            </a:pPr>
            <a:r>
              <a:rPr lang="fa-IR" dirty="0" smtClean="0">
                <a:cs typeface="B Lotus" pitchFamily="2" charset="-78"/>
              </a:rPr>
              <a:t>بروز یک </a:t>
            </a:r>
            <a:r>
              <a:rPr lang="fa-IR" dirty="0">
                <a:cs typeface="B Lotus" pitchFamily="2" charset="-78"/>
              </a:rPr>
              <a:t>نگرانی: نادیده گرفتن منافع نامحسوس آموزش مانند برابری اجتماعی، ثبات سیاسی و رشد فردی در پی تأکید بر شاخص های قابل سنجش نظیر درآمدهای فردی و </a:t>
            </a:r>
            <a:r>
              <a:rPr lang="en-US" dirty="0">
                <a:cs typeface="B Lotus" pitchFamily="2" charset="-78"/>
              </a:rPr>
              <a:t>GDP</a:t>
            </a:r>
            <a:r>
              <a:rPr lang="fa-IR" dirty="0">
                <a:cs typeface="B Lotus" pitchFamily="2" charset="-78"/>
              </a:rPr>
              <a:t>.</a:t>
            </a:r>
          </a:p>
          <a:p>
            <a:pPr lvl="1">
              <a:buFont typeface="Arial" pitchFamily="34" charset="0"/>
              <a:buChar char="•"/>
            </a:pPr>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لیبرالیسم مدرن</a:t>
            </a:r>
            <a:endParaRPr lang="fa-IR" sz="4000" dirty="0"/>
          </a:p>
        </p:txBody>
      </p:sp>
    </p:spTree>
    <p:extLst>
      <p:ext uri="{BB962C8B-B14F-4D97-AF65-F5344CB8AC3E}">
        <p14:creationId xmlns:p14="http://schemas.microsoft.com/office/powerpoint/2010/main" val="27875258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0" indent="0">
              <a:buNone/>
            </a:pPr>
            <a:r>
              <a:rPr lang="fa-IR" b="1" dirty="0" smtClean="0">
                <a:cs typeface="B Lotus" pitchFamily="2" charset="-78"/>
              </a:rPr>
              <a:t>لیبرال های مدرن و نقش فرهنگ</a:t>
            </a:r>
          </a:p>
          <a:p>
            <a:r>
              <a:rPr lang="fa-IR" dirty="0" smtClean="0">
                <a:cs typeface="B Lotus" pitchFamily="2" charset="-78"/>
              </a:rPr>
              <a:t>نظریات جان استوارت میل:</a:t>
            </a:r>
          </a:p>
          <a:p>
            <a:pPr lvl="1">
              <a:buFont typeface="Arial" pitchFamily="34" charset="0"/>
              <a:buChar char="•"/>
            </a:pPr>
            <a:r>
              <a:rPr lang="fa-IR" dirty="0" smtClean="0">
                <a:cs typeface="B Lotus" pitchFamily="2" charset="-78"/>
              </a:rPr>
              <a:t>از یک سو تنوع فرهنگی را نشانه پویایی و حیات جامعه می دانست و در نتیجه به تساهل در مورد تمامی اشکال تجلیات فرهنگی توصیه می کرد</a:t>
            </a:r>
          </a:p>
          <a:p>
            <a:pPr lvl="1">
              <a:buFont typeface="Arial" pitchFamily="34" charset="0"/>
              <a:buChar char="•"/>
            </a:pPr>
            <a:r>
              <a:rPr lang="fa-IR" dirty="0" smtClean="0">
                <a:cs typeface="B Lotus" pitchFamily="2" charset="-78"/>
              </a:rPr>
              <a:t>از سوی دیگر مایل به ایجاد معیاری برای تمایز فرهنگ خوب از بد بود. </a:t>
            </a:r>
          </a:p>
          <a:p>
            <a:pPr lvl="2">
              <a:buFont typeface="Wingdings" pitchFamily="2" charset="2"/>
              <a:buChar char="§"/>
            </a:pPr>
            <a:r>
              <a:rPr lang="fa-IR" dirty="0" smtClean="0">
                <a:cs typeface="B Lotus" pitchFamily="2" charset="-78"/>
              </a:rPr>
              <a:t>گرچه انسان ها قادرند لذت را از منابع گوناگونی تجربه نمایند، اما برخی از لذت ها بی معنی و در نهایت مخربند، حال آن که برخی دیگر از لذت ها نشاط بخش هستند و به تحقق کامل پتانسیل های انسان کمک می کنند. </a:t>
            </a:r>
          </a:p>
          <a:p>
            <a:pPr>
              <a:buFont typeface="Wingdings" pitchFamily="2" charset="2"/>
              <a:buChar char="v"/>
            </a:pPr>
            <a:r>
              <a:rPr lang="fa-IR" dirty="0" smtClean="0">
                <a:cs typeface="B Lotus" pitchFamily="2" charset="-78"/>
              </a:rPr>
              <a:t>لیبرال های مدرن بیشتر تمایل به تساهل دارند، به دو دلیل:</a:t>
            </a:r>
          </a:p>
          <a:p>
            <a:pPr lvl="1">
              <a:buFont typeface="Arial" pitchFamily="34" charset="0"/>
              <a:buChar char="•"/>
            </a:pPr>
            <a:r>
              <a:rPr lang="fa-IR" dirty="0" smtClean="0">
                <a:cs typeface="B Lotus" pitchFamily="2" charset="-78"/>
              </a:rPr>
              <a:t>اول آن که اصل تجربه انتخاب کردن از میان گزینه های متعدد فرهنگی، ارزشمند است و موجب رشد و ارتقای فرد می شود و تنها در این تجربه کردن است که انسان به مرحله دانستن می رسد و برای آن چه خوب است ارزش قائل می شود.</a:t>
            </a:r>
          </a:p>
          <a:p>
            <a:pPr lvl="1">
              <a:buFont typeface="Arial" pitchFamily="34" charset="0"/>
              <a:buChar char="•"/>
            </a:pPr>
            <a:r>
              <a:rPr lang="fa-IR" dirty="0" smtClean="0">
                <a:cs typeface="B Lotus" pitchFamily="2" charset="-78"/>
              </a:rPr>
              <a:t>دوم آن که آن ها نگرانند تلاش برای تنظیم فرهنگ در نبود توافق اجتماعی بر سر معیارهای فرهنگ خوب، به سوءاستفاده حکومت از قدرت بیانجامد و برخی از اشکال ارزشمند تجلیات فرهنیگ را منکوب کند. </a:t>
            </a:r>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لیبرالیسم مدرن</a:t>
            </a:r>
            <a:endParaRPr lang="fa-IR" sz="4000" dirty="0"/>
          </a:p>
        </p:txBody>
      </p:sp>
    </p:spTree>
    <p:extLst>
      <p:ext uri="{BB962C8B-B14F-4D97-AF65-F5344CB8AC3E}">
        <p14:creationId xmlns:p14="http://schemas.microsoft.com/office/powerpoint/2010/main" val="21999780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cs typeface="B Lotus" pitchFamily="2" charset="-78"/>
              </a:rPr>
              <a:t>اعتقاد به نقش عمده دولت در پیشبرد فرهنگ</a:t>
            </a:r>
          </a:p>
          <a:p>
            <a:pPr lvl="1">
              <a:buFont typeface="Arial" pitchFamily="34" charset="0"/>
              <a:buChar char="•"/>
            </a:pPr>
            <a:r>
              <a:rPr lang="fa-IR" dirty="0" smtClean="0">
                <a:cs typeface="B Lotus" pitchFamily="2" charset="-78"/>
              </a:rPr>
              <a:t>حمایت مالی از طیف متنوعی از فعالیت های هنری به خاطر وجود </a:t>
            </a:r>
            <a:r>
              <a:rPr lang="en-US" dirty="0" smtClean="0">
                <a:cs typeface="B Lotus" pitchFamily="2" charset="-78"/>
              </a:rPr>
              <a:t>externality</a:t>
            </a:r>
            <a:r>
              <a:rPr lang="fa-IR" dirty="0" smtClean="0">
                <a:cs typeface="B Lotus" pitchFamily="2" charset="-78"/>
              </a:rPr>
              <a:t>های مثبت هنر (توسعه و ارتقاء اکثر جمعیت زیادی از شهروندان)</a:t>
            </a:r>
          </a:p>
          <a:p>
            <a:pPr lvl="1">
              <a:buFont typeface="Arial" pitchFamily="34" charset="0"/>
              <a:buChar char="•"/>
            </a:pPr>
            <a:r>
              <a:rPr lang="fa-IR" dirty="0" smtClean="0">
                <a:cs typeface="B Lotus" pitchFamily="2" charset="-78"/>
              </a:rPr>
              <a:t>تأثیر غیرمستقیم بر فرهنگ از طریق تعدیل بیکاری و فقری که به سرخوردگی و پوچ گرایی و دیگر پیامدهایی که در جهان مدرن انجامیده است: تلاش برای ایجاد امنیت اقتصادی</a:t>
            </a:r>
          </a:p>
          <a:p>
            <a:pPr lvl="2">
              <a:buFont typeface="Wingdings" pitchFamily="2" charset="2"/>
              <a:buChar char="§"/>
            </a:pPr>
            <a:r>
              <a:rPr lang="fa-IR" dirty="0" smtClean="0">
                <a:cs typeface="B Lotus" pitchFamily="2" charset="-78"/>
              </a:rPr>
              <a:t>لیبرال های مدرن به جای مقابله با نشانه های خودبیگانگی از طریق سرکوب یا سانسور، بهبود اوضاع اقتصادی را تنها راه حل قابل اتکا برای مقابله با زوال فرهنگی می دانند. </a:t>
            </a:r>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لیبرالیسم مدرن</a:t>
            </a:r>
            <a:endParaRPr lang="fa-IR" sz="4000" dirty="0"/>
          </a:p>
        </p:txBody>
      </p:sp>
    </p:spTree>
    <p:extLst>
      <p:ext uri="{BB962C8B-B14F-4D97-AF65-F5344CB8AC3E}">
        <p14:creationId xmlns:p14="http://schemas.microsoft.com/office/powerpoint/2010/main" val="95570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fa-IR" sz="2000" b="1" dirty="0" smtClean="0">
                <a:cs typeface="B Lotus" pitchFamily="2" charset="-78"/>
              </a:rPr>
              <a:t>مقدمه:</a:t>
            </a:r>
          </a:p>
          <a:p>
            <a:pPr lvl="1">
              <a:buFont typeface="Wingdings" pitchFamily="2" charset="2"/>
              <a:buChar char="v"/>
            </a:pPr>
            <a:r>
              <a:rPr lang="fa-IR" sz="2000" dirty="0" smtClean="0">
                <a:cs typeface="B Lotus" pitchFamily="2" charset="-78"/>
              </a:rPr>
              <a:t>وجود یک نوع تضاد:</a:t>
            </a:r>
          </a:p>
          <a:p>
            <a:pPr lvl="2">
              <a:buFont typeface="Arial" pitchFamily="34" charset="0"/>
              <a:buChar char="•"/>
            </a:pPr>
            <a:r>
              <a:rPr lang="fa-IR" dirty="0" smtClean="0">
                <a:cs typeface="B Lotus" pitchFamily="2" charset="-78"/>
              </a:rPr>
              <a:t>لیبرالیسم کلاسیک حامی استقلال و انتخاب افراد</a:t>
            </a:r>
          </a:p>
          <a:p>
            <a:pPr lvl="2">
              <a:buFont typeface="Arial" pitchFamily="34" charset="0"/>
              <a:buChar char="•"/>
            </a:pPr>
            <a:r>
              <a:rPr lang="fa-IR" dirty="0" smtClean="0">
                <a:cs typeface="B Lotus" pitchFamily="2" charset="-78"/>
              </a:rPr>
              <a:t>آموزش به عنوان حوزه ای از اقتدار (ناظر به دو گروه کودکان و مجانین که قادر نیستند تصمیمات عقلایی بگیرند و ناگزیرند از خرد والدین و معلمان خود اطاعت کنند)</a:t>
            </a:r>
          </a:p>
          <a:p>
            <a:pPr lvl="1">
              <a:buFont typeface="Wingdings" pitchFamily="2" charset="2"/>
              <a:buChar char="v"/>
            </a:pPr>
            <a:r>
              <a:rPr lang="fa-IR" sz="2000" dirty="0" smtClean="0">
                <a:cs typeface="B Lotus" pitchFamily="2" charset="-78"/>
              </a:rPr>
              <a:t>نتیجه: لیبرال های کلاسیک، آموزش، تحصیل اجباری و تأمین مالی مدارس از سوی دولت را به عنوان استثنایی از قاعده عمومی «لسه فر» می پذیرند. </a:t>
            </a:r>
            <a:endParaRPr lang="fa-IR" sz="2000" dirty="0">
              <a:cs typeface="B Lotus" pitchFamily="2" charset="-78"/>
            </a:endParaRPr>
          </a:p>
        </p:txBody>
      </p:sp>
      <p:sp>
        <p:nvSpPr>
          <p:cNvPr id="3" name="Title 2"/>
          <p:cNvSpPr>
            <a:spLocks noGrp="1"/>
          </p:cNvSpPr>
          <p:nvPr>
            <p:ph type="title"/>
          </p:nvPr>
        </p:nvSpPr>
        <p:spPr/>
        <p:txBody>
          <a:bodyPr/>
          <a:lstStyle/>
          <a:p>
            <a:r>
              <a:rPr lang="fa-IR" sz="4000" dirty="0" smtClean="0">
                <a:latin typeface="IranNastaliq" pitchFamily="18" charset="0"/>
                <a:cs typeface="IranNastaliq" pitchFamily="18" charset="0"/>
              </a:rPr>
              <a:t>آموزش و فرهنگ در رهیافت لیبرالیسم کلاسیک</a:t>
            </a:r>
            <a:endParaRPr lang="fa-IR" sz="4000" dirty="0">
              <a:latin typeface="IranNastaliq" pitchFamily="18" charset="0"/>
              <a:cs typeface="IranNastaliq" pitchFamily="18" charset="0"/>
            </a:endParaRPr>
          </a:p>
        </p:txBody>
      </p:sp>
    </p:spTree>
    <p:extLst>
      <p:ext uri="{BB962C8B-B14F-4D97-AF65-F5344CB8AC3E}">
        <p14:creationId xmlns:p14="http://schemas.microsoft.com/office/powerpoint/2010/main" val="28060006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fa-IR" sz="2000" b="1" dirty="0" smtClean="0">
                <a:cs typeface="B Lotus" pitchFamily="2" charset="-78"/>
              </a:rPr>
              <a:t>استدلال هایی بر وجود مدارس دولتی و تحصیلات اجباری:</a:t>
            </a:r>
          </a:p>
          <a:p>
            <a:pPr marL="0" indent="0">
              <a:buNone/>
            </a:pPr>
            <a:r>
              <a:rPr lang="fa-IR" sz="2000" dirty="0" smtClean="0">
                <a:cs typeface="B Lotus" pitchFamily="2" charset="-78"/>
              </a:rPr>
              <a:t>1. کنترل کنندگی:</a:t>
            </a:r>
          </a:p>
          <a:p>
            <a:pPr marL="0" indent="0">
              <a:buNone/>
            </a:pPr>
            <a:r>
              <a:rPr lang="fa-IR" sz="2000" dirty="0" smtClean="0">
                <a:cs typeface="B Lotus" pitchFamily="2" charset="-78"/>
              </a:rPr>
              <a:t>اگر تمامی شهروندان، سواد و مهارت های شهروندی را نیاموزند ممکن است دست به شورش و خشونت سیاسی بزنند.</a:t>
            </a:r>
          </a:p>
          <a:p>
            <a:pPr marL="0" indent="0">
              <a:buNone/>
            </a:pPr>
            <a:endParaRPr lang="fa-IR" sz="2000" dirty="0" smtClean="0">
              <a:cs typeface="B Lotus" pitchFamily="2" charset="-78"/>
            </a:endParaRPr>
          </a:p>
          <a:p>
            <a:pPr marL="0" indent="0">
              <a:buNone/>
            </a:pPr>
            <a:r>
              <a:rPr lang="fa-IR" sz="2000" dirty="0" smtClean="0">
                <a:cs typeface="B Lotus" pitchFamily="2" charset="-78"/>
              </a:rPr>
              <a:t>2. ایجاد بهره وری و افزایش درآمد دولت:</a:t>
            </a:r>
          </a:p>
          <a:p>
            <a:pPr marL="0" indent="0">
              <a:buNone/>
            </a:pPr>
            <a:r>
              <a:rPr lang="fa-IR" sz="2000" dirty="0" smtClean="0">
                <a:cs typeface="B Lotus" pitchFamily="2" charset="-78"/>
              </a:rPr>
              <a:t>آموزش خصوصی مبتنی بر توانایی پرداخت پول ممکن است برخی والدین را درباره تحصیل فرزندانشان دچار تردید کند. (عدم همسویی منافع فرزندان با منافع والدین)</a:t>
            </a:r>
          </a:p>
          <a:p>
            <a:pPr marL="0" indent="0">
              <a:buNone/>
            </a:pPr>
            <a:r>
              <a:rPr lang="fa-IR" sz="2000" dirty="0" smtClean="0">
                <a:cs typeface="B Lotus" pitchFamily="2" charset="-78"/>
              </a:rPr>
              <a:t>تحصیلات: افزایش بهره وری: درآمد بالاتر برای افراد: مالیات بیشتر برای دولت</a:t>
            </a:r>
          </a:p>
          <a:p>
            <a:pPr marL="0" indent="0">
              <a:buNone/>
            </a:pPr>
            <a:endParaRPr lang="fa-IR" sz="2000" dirty="0" smtClean="0">
              <a:cs typeface="B Lotus" pitchFamily="2" charset="-78"/>
            </a:endParaRPr>
          </a:p>
          <a:p>
            <a:pPr marL="0" indent="0">
              <a:buNone/>
            </a:pPr>
            <a:r>
              <a:rPr lang="fa-IR" sz="2000" dirty="0" smtClean="0">
                <a:cs typeface="B Lotus" pitchFamily="2" charset="-78"/>
              </a:rPr>
              <a:t>3. افزایش کارآیی بازار نیروی کار:</a:t>
            </a:r>
          </a:p>
          <a:p>
            <a:pPr marL="0" indent="0">
              <a:buNone/>
            </a:pPr>
            <a:r>
              <a:rPr lang="fa-IR" sz="2000" dirty="0" smtClean="0">
                <a:cs typeface="B Lotus" pitchFamily="2" charset="-78"/>
              </a:rPr>
              <a:t>هدایت دانش آموزان به سمت انواع آموزش و مشاغلی که در آن بهترین هستند و نیز ایجاد رقابت برای کسب آن</a:t>
            </a:r>
            <a:endParaRPr lang="fa-IR" sz="2000"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لیبرالیسم کلاسیک</a:t>
            </a:r>
            <a:endParaRPr lang="fa-IR" sz="4000" dirty="0"/>
          </a:p>
        </p:txBody>
      </p:sp>
    </p:spTree>
    <p:extLst>
      <p:ext uri="{BB962C8B-B14F-4D97-AF65-F5344CB8AC3E}">
        <p14:creationId xmlns:p14="http://schemas.microsoft.com/office/powerpoint/2010/main" val="41307596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fa-IR" sz="2000" dirty="0" smtClean="0">
                <a:cs typeface="B Lotus" pitchFamily="2" charset="-78"/>
              </a:rPr>
              <a:t>تحصیل و آموزش دولتی برای لیبرال های کلاسیک همچنین می تواند جذابیت ایدئولوژیکی نیز داشته باشد، به عنوان راهی برای مقابله با توزیع بسیار نابرابر درآمد و ثروت که بازار آزاد آن را ایجاد می کند:</a:t>
            </a:r>
          </a:p>
          <a:p>
            <a:pPr marL="0" indent="0">
              <a:buNone/>
            </a:pPr>
            <a:r>
              <a:rPr lang="fa-IR" sz="2000" dirty="0" smtClean="0">
                <a:cs typeface="B Lotus" pitchFamily="2" charset="-78"/>
              </a:rPr>
              <a:t>به باور آن ها مدارس دولتی با اعطای فرصت تحصیلات اولیه برابر به همه کودکان بدون آن که بازتوزیع دولتی عمده ای در ثروت صورت دهد یا در بازار کار دخالت کند، </a:t>
            </a:r>
            <a:r>
              <a:rPr lang="fa-IR" sz="2000" u="sng" dirty="0" smtClean="0">
                <a:cs typeface="B Lotus" pitchFamily="2" charset="-78"/>
              </a:rPr>
              <a:t>برابری فرصت ها</a:t>
            </a:r>
            <a:r>
              <a:rPr lang="fa-IR" sz="2000" dirty="0" smtClean="0">
                <a:cs typeface="B Lotus" pitchFamily="2" charset="-78"/>
              </a:rPr>
              <a:t> را محقق کند.</a:t>
            </a:r>
          </a:p>
          <a:p>
            <a:pPr marL="0" indent="0">
              <a:buNone/>
            </a:pPr>
            <a:r>
              <a:rPr lang="fa-IR" sz="2000" dirty="0" smtClean="0">
                <a:cs typeface="B Lotus" pitchFamily="2" charset="-78"/>
              </a:rPr>
              <a:t>در واقع هدف لیبرال های کلاسیک، ایجاد یک جامعه شایسته </a:t>
            </a:r>
            <a:r>
              <a:rPr lang="fa-IR" sz="2000" smtClean="0">
                <a:cs typeface="B Lotus" pitchFamily="2" charset="-78"/>
              </a:rPr>
              <a:t>سالار است </a:t>
            </a:r>
            <a:r>
              <a:rPr lang="fa-IR" sz="2000" dirty="0" smtClean="0">
                <a:cs typeface="B Lotus" pitchFamily="2" charset="-78"/>
              </a:rPr>
              <a:t>که در آن، موقعیت و درآمد افراد به جای آن که توسط عواملی مانند نژاد، قومیت، جنسیت و مذهب تعیین گردد، توسط </a:t>
            </a:r>
            <a:r>
              <a:rPr lang="fa-IR" sz="2000" u="sng" dirty="0" smtClean="0">
                <a:cs typeface="B Lotus" pitchFamily="2" charset="-78"/>
              </a:rPr>
              <a:t>میزان بهره وری</a:t>
            </a:r>
            <a:r>
              <a:rPr lang="fa-IR" sz="2000" dirty="0" smtClean="0">
                <a:cs typeface="B Lotus" pitchFamily="2" charset="-78"/>
              </a:rPr>
              <a:t> مشخص شود.</a:t>
            </a:r>
            <a:endParaRPr lang="fa-IR" sz="2000" dirty="0">
              <a:cs typeface="B Lotus" pitchFamily="2" charset="-78"/>
            </a:endParaRPr>
          </a:p>
          <a:p>
            <a:pPr marL="0" indent="0">
              <a:buNone/>
            </a:pPr>
            <a:endParaRPr lang="fa-IR" sz="2000"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لیبرالیسم کلاسیک</a:t>
            </a:r>
            <a:endParaRPr lang="fa-IR" sz="4000" dirty="0"/>
          </a:p>
        </p:txBody>
      </p:sp>
    </p:spTree>
    <p:extLst>
      <p:ext uri="{BB962C8B-B14F-4D97-AF65-F5344CB8AC3E}">
        <p14:creationId xmlns:p14="http://schemas.microsoft.com/office/powerpoint/2010/main" val="12710637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fa-IR" b="1" dirty="0" smtClean="0">
                <a:cs typeface="B Lotus" pitchFamily="2" charset="-78"/>
              </a:rPr>
              <a:t>دو نگرانی لیبرال های کلاسیک:</a:t>
            </a:r>
          </a:p>
          <a:p>
            <a:pPr marL="0" indent="0">
              <a:buNone/>
            </a:pPr>
            <a:r>
              <a:rPr lang="fa-IR" dirty="0">
                <a:cs typeface="B Lotus" pitchFamily="2" charset="-78"/>
              </a:rPr>
              <a:t>1. انحصار دولت بر تحصیلات به هزینه های بالا و کیفیت پایین آموزش بیانجامد.</a:t>
            </a:r>
          </a:p>
          <a:p>
            <a:pPr marL="0" indent="0">
              <a:buNone/>
            </a:pPr>
            <a:r>
              <a:rPr lang="fa-IR" dirty="0">
                <a:cs typeface="B Lotus" pitchFamily="2" charset="-78"/>
              </a:rPr>
              <a:t>2. محدودشدن اختیارات مدارس محلی، معلم ها و والدین با توجه به وجود سیاست های آموزشی و تدوین برنامه درسی یک دست.</a:t>
            </a:r>
          </a:p>
          <a:p>
            <a:r>
              <a:rPr lang="fa-IR" b="1" dirty="0" smtClean="0">
                <a:cs typeface="B Lotus" pitchFamily="2" charset="-78"/>
              </a:rPr>
              <a:t>راهکار پیشنهادی:</a:t>
            </a:r>
          </a:p>
          <a:p>
            <a:pPr marL="0" indent="0">
              <a:buNone/>
            </a:pPr>
            <a:r>
              <a:rPr lang="fa-IR" dirty="0" smtClean="0">
                <a:cs typeface="B Lotus" pitchFamily="2" charset="-78"/>
              </a:rPr>
              <a:t>انتشار حواله های قابل معاوضه برای تحصیل در مدارس دولتی یا خصوصی از سوی دولت: ایجاد رقابت بین مدارس به گونه ای که مدارسی که با ارائه کیفیت آموزشی بهتر، بتوانند دانش آموز بیشتری جذب کنند، حواله های بیشتری را به خود اختصاص خواهندداد.</a:t>
            </a:r>
          </a:p>
          <a:p>
            <a:pPr>
              <a:buFont typeface="Arial" pitchFamily="34" charset="0"/>
              <a:buChar char="•"/>
            </a:pPr>
            <a:r>
              <a:rPr lang="fa-IR" dirty="0" smtClean="0">
                <a:cs typeface="B Lotus" pitchFamily="2" charset="-78"/>
              </a:rPr>
              <a:t>ویژگی ها: عدم دخالت مستقیم دولت، امکان فرصت برابر تحصیل، شکستن انحصار دولت بر تحصیل و ایجاد امکان انتخاب خانواده ها بین مدارس دولتی و خصوصی با برداشتن مانع مالی.</a:t>
            </a: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لیبرالیسم کلاسیک</a:t>
            </a:r>
            <a:endParaRPr lang="fa-IR" sz="4000" dirty="0"/>
          </a:p>
        </p:txBody>
      </p:sp>
    </p:spTree>
    <p:extLst>
      <p:ext uri="{BB962C8B-B14F-4D97-AF65-F5344CB8AC3E}">
        <p14:creationId xmlns:p14="http://schemas.microsoft.com/office/powerpoint/2010/main" val="3629848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fa-IR" dirty="0" smtClean="0">
                <a:cs typeface="B Lotus" pitchFamily="2" charset="-78"/>
              </a:rPr>
              <a:t>پرداخت های مبتنی بر شایستگی به معلمان</a:t>
            </a:r>
          </a:p>
          <a:p>
            <a:r>
              <a:rPr lang="fa-IR" dirty="0" smtClean="0">
                <a:cs typeface="B Lotus" pitchFamily="2" charset="-78"/>
              </a:rPr>
              <a:t>روش حمایت از سطوح دانشگاهی:</a:t>
            </a:r>
          </a:p>
          <a:p>
            <a:pPr marL="0" indent="0">
              <a:buNone/>
            </a:pPr>
            <a:r>
              <a:rPr lang="fa-IR" dirty="0" smtClean="0">
                <a:cs typeface="B Lotus" pitchFamily="2" charset="-78"/>
              </a:rPr>
              <a:t>ایجاد </a:t>
            </a:r>
            <a:r>
              <a:rPr lang="fa-IR" dirty="0">
                <a:cs typeface="B Lotus" pitchFamily="2" charset="-78"/>
              </a:rPr>
              <a:t>دسترسی برابر به وام های آموزشی با نرخ های بهره بازاری</a:t>
            </a:r>
          </a:p>
          <a:p>
            <a:pPr>
              <a:buFont typeface="Arial" pitchFamily="34" charset="0"/>
              <a:buChar char="•"/>
            </a:pPr>
            <a:r>
              <a:rPr lang="fa-IR" dirty="0">
                <a:cs typeface="B Lotus" pitchFamily="2" charset="-78"/>
              </a:rPr>
              <a:t>علت: کمک مالی مستقیم به دانشجویان باعث اختلال در بازار شده و نیز بسیاری از دانشجویان، شیوه تحصیلات بلندمدت را انتخاب می کنند.</a:t>
            </a:r>
          </a:p>
          <a:p>
            <a:r>
              <a:rPr lang="fa-IR" dirty="0" smtClean="0">
                <a:cs typeface="B Lotus" pitchFamily="2" charset="-78"/>
              </a:rPr>
              <a:t>شرط ادامه تحصیل:</a:t>
            </a:r>
          </a:p>
          <a:p>
            <a:pPr marL="0" indent="0">
              <a:buNone/>
            </a:pPr>
            <a:r>
              <a:rPr lang="fa-IR" dirty="0" smtClean="0">
                <a:cs typeface="B Lotus" pitchFamily="2" charset="-78"/>
              </a:rPr>
              <a:t>کارآیی اقتصادی (تنها در صورتی که ارزش درآمدهای اضافی ناشی از تحصیل بیش از هزینه فرصت آن باشد).</a:t>
            </a:r>
          </a:p>
          <a:p>
            <a:r>
              <a:rPr lang="fa-IR" dirty="0" smtClean="0">
                <a:cs typeface="B Lotus" pitchFamily="2" charset="-78"/>
              </a:rPr>
              <a:t>برنامه های درسی مبتنی بر آموزش مهارت ها و دانش مورد نیاز برای شهروندی خوب و اشتغال مولد: تحصیلات کاربردی و تأکید بر علوم طبیعی و اجتماعی، تاریخ، ریاضیات و مهارت های ارتباطی و برعکس تأکید کمتر بر ادبیات و هنر.</a:t>
            </a:r>
          </a:p>
          <a:p>
            <a:pPr marL="0" indent="0">
              <a:buNone/>
            </a:pPr>
            <a:endParaRPr lang="fa-IR" dirty="0" smtClean="0">
              <a:cs typeface="B Lotus" pitchFamily="2" charset="-78"/>
            </a:endParaRPr>
          </a:p>
          <a:p>
            <a:endParaRPr lang="fa-IR" dirty="0">
              <a:cs typeface="B Lotus" pitchFamily="2" charset="-78"/>
            </a:endParaRPr>
          </a:p>
        </p:txBody>
      </p:sp>
      <p:sp>
        <p:nvSpPr>
          <p:cNvPr id="3" name="Title 2"/>
          <p:cNvSpPr>
            <a:spLocks noGrp="1"/>
          </p:cNvSpPr>
          <p:nvPr>
            <p:ph type="title"/>
          </p:nvPr>
        </p:nvSpPr>
        <p:spPr/>
        <p:txBody>
          <a:bodyPr/>
          <a:lstStyle/>
          <a:p>
            <a:r>
              <a:rPr lang="fa-IR" sz="4000" dirty="0">
                <a:latin typeface="IranNastaliq" pitchFamily="18" charset="0"/>
                <a:cs typeface="IranNastaliq" pitchFamily="18" charset="0"/>
              </a:rPr>
              <a:t>آموزش و فرهنگ در رهیافت لیبرالیسم کلاسیک</a:t>
            </a:r>
            <a:endParaRPr lang="fa-IR" sz="4000" dirty="0"/>
          </a:p>
        </p:txBody>
      </p:sp>
    </p:spTree>
    <p:extLst>
      <p:ext uri="{BB962C8B-B14F-4D97-AF65-F5344CB8AC3E}">
        <p14:creationId xmlns:p14="http://schemas.microsoft.com/office/powerpoint/2010/main" val="22097089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1528</TotalTime>
  <Words>4867</Words>
  <Application>Microsoft Office PowerPoint</Application>
  <PresentationFormat>On-screen Show (4:3)</PresentationFormat>
  <Paragraphs>265</Paragraphs>
  <Slides>42</Slides>
  <Notes>1</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Hardcover</vt:lpstr>
      <vt:lpstr> اقتصاد سیاسی آموزش و فرهنگ </vt:lpstr>
      <vt:lpstr>PowerPoint Presentation</vt:lpstr>
      <vt:lpstr>مقدمه</vt:lpstr>
      <vt:lpstr>PowerPoint Presentation</vt:lpstr>
      <vt:lpstr>آموزش و فرهنگ در رهیافت لیبرالیسم کلاسیک</vt:lpstr>
      <vt:lpstr>آموزش و فرهنگ در رهیافت لیبرالیسم کلاسیک</vt:lpstr>
      <vt:lpstr>آموزش و فرهنگ در رهیافت لیبرالیسم کلاسیک</vt:lpstr>
      <vt:lpstr>آموزش و فرهنگ در رهیافت لیبرالیسم کلاسیک</vt:lpstr>
      <vt:lpstr>آموزش و فرهنگ در رهیافت لیبرالیسم کلاسیک</vt:lpstr>
      <vt:lpstr>آموزش و فرهنگ در رهیافت لیبرالیسم کلاسیک</vt:lpstr>
      <vt:lpstr>آموزش و فرهنگ در رهیافت لیبرالیسم کلاسیک</vt:lpstr>
      <vt:lpstr>PowerPoint Presentation</vt:lpstr>
      <vt:lpstr>آموزش و فرهنگ در رهیافت رادیکال</vt:lpstr>
      <vt:lpstr>آموزش و فرهنگ در رهیافت رادیکال</vt:lpstr>
      <vt:lpstr>آموزش و فرهنگ در رهیافت رادیکال</vt:lpstr>
      <vt:lpstr>آموزش و فرهنگ در رهیافت رادیکال</vt:lpstr>
      <vt:lpstr>آموزش و فرهنگ در رهیافت رادیکال</vt:lpstr>
      <vt:lpstr>آموزش و فرهنگ در رهیافت رادیکال</vt:lpstr>
      <vt:lpstr>آموزش و فرهنگ در رهیافت رادیکال</vt:lpstr>
      <vt:lpstr>آموزش و فرهنگ در رهیافت رادیکال</vt:lpstr>
      <vt:lpstr>آموزش و فرهنگ در رهیافت رادیکال</vt:lpstr>
      <vt:lpstr>آموزش و فرهنگ در رهیافت رادیکال</vt:lpstr>
      <vt:lpstr>آموزش و فرهنگ در رهیافت رادیکال</vt:lpstr>
      <vt:lpstr>PowerPoint Presentation</vt:lpstr>
      <vt:lpstr>آموزش و فرهنگ در رهیافت محافظه کار</vt:lpstr>
      <vt:lpstr>آموزش و فرهنگ در رهیافت محافظه کار</vt:lpstr>
      <vt:lpstr>آموزش و فرهنگ در رهیافت محافظه کار</vt:lpstr>
      <vt:lpstr>آموزش و فرهنگ در رهیافت محافظه کار</vt:lpstr>
      <vt:lpstr>آموزش و فرهنگ در رهیافت محافظه کار</vt:lpstr>
      <vt:lpstr>آموزش و فرهنگ در رهیافت محافظه کار</vt:lpstr>
      <vt:lpstr>آموزش و فرهنگ در رهیافت محافظه کار</vt:lpstr>
      <vt:lpstr>آموزش و فرهنگ در رهیافت محافظه کار</vt:lpstr>
      <vt:lpstr>PowerPoint Presentation</vt:lpstr>
      <vt:lpstr>آموزش و فرهنگ در رهیافت لیبرالیسم مدرن</vt:lpstr>
      <vt:lpstr>آموزش و فرهنگ در رهیافت لیبرالیسم مدرن</vt:lpstr>
      <vt:lpstr>آموزش و فرهنگ در رهیافت لیبرالیسم مدرن</vt:lpstr>
      <vt:lpstr>آموزش و فرهنگ در رهیافت لیبرالیسم مدرن</vt:lpstr>
      <vt:lpstr>آموزش و فرهنگ در رهیافت لیبرالیسم مدرن</vt:lpstr>
      <vt:lpstr>آموزش و فرهنگ در رهیافت لیبرالیسم مدرن</vt:lpstr>
      <vt:lpstr>آموزش و فرهنگ در رهیافت لیبرالیسم مدرن</vt:lpstr>
      <vt:lpstr>آموزش و فرهنگ در رهیافت لیبرالیسم مدرن</vt:lpstr>
      <vt:lpstr>آموزش و فرهنگ در رهیافت لیبرالیسم مدرن</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اقتصاد سیاسی آموزش و فرهنگ </dc:title>
  <dc:creator>majid</dc:creator>
  <cp:lastModifiedBy>Javad</cp:lastModifiedBy>
  <cp:revision>78</cp:revision>
  <dcterms:created xsi:type="dcterms:W3CDTF">2006-08-16T00:00:00Z</dcterms:created>
  <dcterms:modified xsi:type="dcterms:W3CDTF">2013-12-31T16:48:30Z</dcterms:modified>
</cp:coreProperties>
</file>