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6" r:id="rId2"/>
    <p:sldId id="307" r:id="rId3"/>
    <p:sldId id="30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65E80B5-BBBF-461A-8DB3-9FDDA4B33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06320CB-5C3A-4600-9EBB-E81AA29B7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C476A-585B-4D79-B122-156D41C503B7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9A91BD-04D9-476D-B6F4-6E1C97950BC5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134D4-382C-4ED0-B39D-1451F4977546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AA497-F5A5-4D55-9CC2-F7AA11EFE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E99C4-79E1-4BD3-8312-7715C6C91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054A4-0BA7-4A65-8EA4-F181E759A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5668B-543E-421D-8B0A-7FD4BB2FA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4D7E2-71D8-41FD-A95F-876E82DDD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7ED0D-DB90-4BF5-B85F-E835B9B98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4679F-707C-41C2-8A2C-5E6E9A866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53AA3-80EF-468B-A0AA-0FFE97CC1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9E2CD-9112-4763-BC5F-2A45EC721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FF1A5-2601-4669-B141-9E3329FCB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CE6C9-3647-4120-A83A-7A4F292D1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ED700-A758-48B8-9EF1-5EC777D2C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54C4B-0EB6-4772-AF37-0BE39843E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5CEFD-DB23-43B9-B76A-703986F0C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6C70D-A186-4133-B963-700D05480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7DC96-53B0-4A0E-98B2-A192F904A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B3143-0F83-4C76-A95C-E9C11D031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D0147-3285-4AB1-8B7E-777356753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8" name="Group 2"/>
          <p:cNvGraphicFramePr>
            <a:graphicFrameLocks noGrp="1"/>
          </p:cNvGraphicFramePr>
          <p:nvPr>
            <p:ph idx="1"/>
          </p:nvPr>
        </p:nvGraphicFramePr>
        <p:xfrm>
          <a:off x="611188" y="1916113"/>
          <a:ext cx="7696200" cy="3772916"/>
        </p:xfrm>
        <a:graphic>
          <a:graphicData uri="http://schemas.openxmlformats.org/drawingml/2006/table">
            <a:tbl>
              <a:tblPr/>
              <a:tblGrid>
                <a:gridCol w="952500"/>
                <a:gridCol w="1347787"/>
                <a:gridCol w="1009650"/>
                <a:gridCol w="1820863"/>
                <a:gridCol w="1949450"/>
                <a:gridCol w="615950"/>
              </a:tblGrid>
              <a:tr h="412750">
                <a:tc gridSpan="6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هدف: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زمان مورد نياز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وسايل مورد نياز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روش تدريس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شرح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موضوعات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رئوس مطالب و مفاهيم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رديف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5803" name="Group 27"/>
          <p:cNvGraphicFramePr>
            <a:graphicFrameLocks noGrp="1"/>
          </p:cNvGraphicFramePr>
          <p:nvPr/>
        </p:nvGraphicFramePr>
        <p:xfrm>
          <a:off x="1692275" y="5661025"/>
          <a:ext cx="6551613" cy="950976"/>
        </p:xfrm>
        <a:graphic>
          <a:graphicData uri="http://schemas.openxmlformats.org/drawingml/2006/table">
            <a:tbl>
              <a:tblPr/>
              <a:tblGrid>
                <a:gridCol w="655161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پرسش هاي مربوط به فراگيران كه در طرح درس لحاظ نشده است: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            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29" name="Text Box 33"/>
          <p:cNvSpPr txBox="1">
            <a:spLocks noChangeArrowheads="1"/>
          </p:cNvSpPr>
          <p:nvPr/>
        </p:nvSpPr>
        <p:spPr bwMode="auto">
          <a:xfrm>
            <a:off x="611188" y="5614988"/>
            <a:ext cx="1008062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b="1"/>
              <a:t>جمع :</a:t>
            </a:r>
            <a:endParaRPr lang="en-US" b="1"/>
          </a:p>
        </p:txBody>
      </p:sp>
      <p:sp>
        <p:nvSpPr>
          <p:cNvPr id="51230" name="Text Box 34"/>
          <p:cNvSpPr txBox="1">
            <a:spLocks noChangeArrowheads="1"/>
          </p:cNvSpPr>
          <p:nvPr/>
        </p:nvSpPr>
        <p:spPr bwMode="auto">
          <a:xfrm>
            <a:off x="5651500" y="333375"/>
            <a:ext cx="2484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نام كار يا موضوع آموزش:</a:t>
            </a:r>
            <a:endParaRPr lang="en-US" sz="1600">
              <a:cs typeface="Titr" pitchFamily="2" charset="-78"/>
            </a:endParaRPr>
          </a:p>
        </p:txBody>
      </p:sp>
      <p:sp>
        <p:nvSpPr>
          <p:cNvPr id="51231" name="Text Box 35"/>
          <p:cNvSpPr txBox="1">
            <a:spLocks noChangeArrowheads="1"/>
          </p:cNvSpPr>
          <p:nvPr/>
        </p:nvSpPr>
        <p:spPr bwMode="auto">
          <a:xfrm>
            <a:off x="5724525" y="765175"/>
            <a:ext cx="248443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ساعات نظري :</a:t>
            </a:r>
          </a:p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ساعات عملي:</a:t>
            </a:r>
            <a:endParaRPr lang="en-US" sz="1600">
              <a:cs typeface="Titr" pitchFamily="2" charset="-78"/>
            </a:endParaRPr>
          </a:p>
        </p:txBody>
      </p:sp>
      <p:sp>
        <p:nvSpPr>
          <p:cNvPr id="51232" name="Text Box 36"/>
          <p:cNvSpPr txBox="1">
            <a:spLocks noChangeArrowheads="1"/>
          </p:cNvSpPr>
          <p:nvPr/>
        </p:nvSpPr>
        <p:spPr bwMode="auto">
          <a:xfrm>
            <a:off x="71438" y="188913"/>
            <a:ext cx="2484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شماره جلسه:</a:t>
            </a:r>
            <a:endParaRPr lang="en-US" sz="1600">
              <a:cs typeface="Titr" pitchFamily="2" charset="-78"/>
            </a:endParaRPr>
          </a:p>
        </p:txBody>
      </p:sp>
      <p:sp>
        <p:nvSpPr>
          <p:cNvPr id="51233" name="Text Box 37"/>
          <p:cNvSpPr txBox="1">
            <a:spLocks noChangeArrowheads="1"/>
          </p:cNvSpPr>
          <p:nvPr/>
        </p:nvSpPr>
        <p:spPr bwMode="auto">
          <a:xfrm>
            <a:off x="-684213" y="549275"/>
            <a:ext cx="32400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سطح فراگيران:</a:t>
            </a:r>
          </a:p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شماره صفحه :</a:t>
            </a:r>
          </a:p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نوع آموزش :</a:t>
            </a:r>
            <a:endParaRPr lang="en-US" sz="1600">
              <a:cs typeface="Titr" pitchFamily="2" charset="-78"/>
            </a:endParaRPr>
          </a:p>
        </p:txBody>
      </p:sp>
      <p:sp>
        <p:nvSpPr>
          <p:cNvPr id="51234" name="Text Box 38"/>
          <p:cNvSpPr txBox="1">
            <a:spLocks noChangeArrowheads="1"/>
          </p:cNvSpPr>
          <p:nvPr/>
        </p:nvSpPr>
        <p:spPr bwMode="auto">
          <a:xfrm>
            <a:off x="3708400" y="1125538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cs typeface="Titr" pitchFamily="2" charset="-78"/>
              </a:rPr>
              <a:t>طرح درس روزانه</a:t>
            </a:r>
            <a:endParaRPr lang="en-US">
              <a:cs typeface="Titr" pitchFamily="2" charset="-78"/>
            </a:endParaRPr>
          </a:p>
        </p:txBody>
      </p:sp>
      <p:pic>
        <p:nvPicPr>
          <p:cNvPr id="51235" name="Picture 39" descr="logota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333375"/>
            <a:ext cx="1800225" cy="790575"/>
          </a:xfrm>
          <a:prstGeom prst="rect">
            <a:avLst/>
          </a:prstGeom>
          <a:solidFill>
            <a:srgbClr val="CC99FF">
              <a:alpha val="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3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6" name="Group 2"/>
          <p:cNvGraphicFramePr>
            <a:graphicFrameLocks noGrp="1"/>
          </p:cNvGraphicFramePr>
          <p:nvPr>
            <p:ph idx="1"/>
          </p:nvPr>
        </p:nvGraphicFramePr>
        <p:xfrm>
          <a:off x="187325" y="1700213"/>
          <a:ext cx="8848725" cy="3772917"/>
        </p:xfrm>
        <a:graphic>
          <a:graphicData uri="http://schemas.openxmlformats.org/drawingml/2006/table">
            <a:tbl>
              <a:tblPr/>
              <a:tblGrid>
                <a:gridCol w="720725"/>
                <a:gridCol w="720725"/>
                <a:gridCol w="792163"/>
                <a:gridCol w="431800"/>
                <a:gridCol w="576262"/>
                <a:gridCol w="719138"/>
                <a:gridCol w="1081087"/>
                <a:gridCol w="647700"/>
                <a:gridCol w="863600"/>
                <a:gridCol w="720725"/>
                <a:gridCol w="1079500"/>
                <a:gridCol w="495300"/>
              </a:tblGrid>
              <a:tr h="412750">
                <a:tc gridSpan="1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هدف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 </a:t>
                      </a:r>
                      <a:r>
                        <a:rPr kumimoji="0" lang="fa-I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 كلي درس:</a:t>
                      </a: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24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ارزشيابي پاياني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فعاليتهاي فراگيران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ارزشيابي در حين تدريس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زمان مورد نياز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وسايل مورد نياز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شرح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موضوعات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روش تدريس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ارزشيابي تشخيصي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هدفهاي درسي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رئوس مطالب و مفاهيم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رديف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عملي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تئوري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71" name="Text Box 47"/>
          <p:cNvSpPr txBox="1">
            <a:spLocks noChangeArrowheads="1"/>
          </p:cNvSpPr>
          <p:nvPr/>
        </p:nvSpPr>
        <p:spPr bwMode="auto">
          <a:xfrm>
            <a:off x="5651500" y="333375"/>
            <a:ext cx="2484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نام كار يا موضوع آموزش:</a:t>
            </a:r>
            <a:endParaRPr lang="en-US" sz="1600">
              <a:cs typeface="Titr" pitchFamily="2" charset="-78"/>
            </a:endParaRPr>
          </a:p>
        </p:txBody>
      </p:sp>
      <p:sp>
        <p:nvSpPr>
          <p:cNvPr id="52272" name="Text Box 48"/>
          <p:cNvSpPr txBox="1">
            <a:spLocks noChangeArrowheads="1"/>
          </p:cNvSpPr>
          <p:nvPr/>
        </p:nvSpPr>
        <p:spPr bwMode="auto">
          <a:xfrm>
            <a:off x="5724525" y="765175"/>
            <a:ext cx="248443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ساعات نظري :</a:t>
            </a:r>
          </a:p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ساعات عملي:</a:t>
            </a:r>
            <a:endParaRPr lang="en-US" sz="1600">
              <a:cs typeface="Titr" pitchFamily="2" charset="-78"/>
            </a:endParaRPr>
          </a:p>
        </p:txBody>
      </p:sp>
      <p:sp>
        <p:nvSpPr>
          <p:cNvPr id="52273" name="Text Box 49"/>
          <p:cNvSpPr txBox="1">
            <a:spLocks noChangeArrowheads="1"/>
          </p:cNvSpPr>
          <p:nvPr/>
        </p:nvSpPr>
        <p:spPr bwMode="auto">
          <a:xfrm>
            <a:off x="287338" y="188913"/>
            <a:ext cx="2484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شماره جلسه:</a:t>
            </a:r>
            <a:endParaRPr lang="en-US" sz="1600">
              <a:cs typeface="Titr" pitchFamily="2" charset="-78"/>
            </a:endParaRPr>
          </a:p>
        </p:txBody>
      </p:sp>
      <p:sp>
        <p:nvSpPr>
          <p:cNvPr id="52274" name="Text Box 50"/>
          <p:cNvSpPr txBox="1">
            <a:spLocks noChangeArrowheads="1"/>
          </p:cNvSpPr>
          <p:nvPr/>
        </p:nvSpPr>
        <p:spPr bwMode="auto">
          <a:xfrm>
            <a:off x="-468313" y="549275"/>
            <a:ext cx="32400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سطح فراگيران:</a:t>
            </a:r>
          </a:p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شماره صفحه :</a:t>
            </a:r>
          </a:p>
          <a:p>
            <a:pPr algn="r" rtl="1">
              <a:spcBef>
                <a:spcPct val="50000"/>
              </a:spcBef>
            </a:pPr>
            <a:r>
              <a:rPr lang="fa-IR" sz="1600">
                <a:cs typeface="Titr" pitchFamily="2" charset="-78"/>
              </a:rPr>
              <a:t>نوع آموزش :</a:t>
            </a:r>
            <a:endParaRPr lang="en-US" sz="1600">
              <a:cs typeface="Titr" pitchFamily="2" charset="-78"/>
            </a:endParaRPr>
          </a:p>
        </p:txBody>
      </p:sp>
      <p:graphicFrame>
        <p:nvGraphicFramePr>
          <p:cNvPr id="77875" name="Group 51"/>
          <p:cNvGraphicFramePr>
            <a:graphicFrameLocks noGrp="1"/>
          </p:cNvGraphicFramePr>
          <p:nvPr/>
        </p:nvGraphicFramePr>
        <p:xfrm>
          <a:off x="2268538" y="5373688"/>
          <a:ext cx="6551612" cy="1090613"/>
        </p:xfrm>
        <a:graphic>
          <a:graphicData uri="http://schemas.openxmlformats.org/drawingml/2006/table">
            <a:tbl>
              <a:tblPr/>
              <a:tblGrid>
                <a:gridCol w="6551612"/>
              </a:tblGrid>
              <a:tr h="10906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پرسش هاي مربوط به فراگيران كه در طرح درس لحاظ نشده است: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               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77" name="Text Box 57"/>
          <p:cNvSpPr txBox="1">
            <a:spLocks noChangeArrowheads="1"/>
          </p:cNvSpPr>
          <p:nvPr/>
        </p:nvSpPr>
        <p:spPr bwMode="auto">
          <a:xfrm>
            <a:off x="179388" y="5373688"/>
            <a:ext cx="1439862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b="1"/>
              <a:t>نام مربي :</a:t>
            </a:r>
            <a:endParaRPr lang="en-US" b="1"/>
          </a:p>
        </p:txBody>
      </p:sp>
      <p:sp>
        <p:nvSpPr>
          <p:cNvPr id="52278" name="Text Box 58"/>
          <p:cNvSpPr txBox="1">
            <a:spLocks noChangeArrowheads="1"/>
          </p:cNvSpPr>
          <p:nvPr/>
        </p:nvSpPr>
        <p:spPr bwMode="auto">
          <a:xfrm>
            <a:off x="3779838" y="1125538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cs typeface="Titr" pitchFamily="2" charset="-78"/>
              </a:rPr>
              <a:t>طرح درس روزانه</a:t>
            </a:r>
            <a:endParaRPr lang="en-US">
              <a:cs typeface="Titr" pitchFamily="2" charset="-78"/>
            </a:endParaRPr>
          </a:p>
        </p:txBody>
      </p:sp>
      <p:pic>
        <p:nvPicPr>
          <p:cNvPr id="52279" name="Picture 59" descr="logota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334963"/>
            <a:ext cx="1800225" cy="790575"/>
          </a:xfrm>
          <a:prstGeom prst="rect">
            <a:avLst/>
          </a:prstGeom>
          <a:solidFill>
            <a:srgbClr val="CC99FF">
              <a:alpha val="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3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651500" y="188913"/>
            <a:ext cx="2484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>
                <a:cs typeface="Titr" pitchFamily="2" charset="-78"/>
              </a:rPr>
              <a:t>نام كار يا موضوع آموزش:</a:t>
            </a:r>
            <a:endParaRPr lang="en-US" sz="1400">
              <a:cs typeface="Titr" pitchFamily="2" charset="-78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724525" y="620713"/>
            <a:ext cx="248443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>
                <a:cs typeface="Titr" pitchFamily="2" charset="-78"/>
              </a:rPr>
              <a:t>ساعات نظري :</a:t>
            </a:r>
          </a:p>
          <a:p>
            <a:pPr algn="r" rtl="1">
              <a:spcBef>
                <a:spcPct val="50000"/>
              </a:spcBef>
            </a:pPr>
            <a:r>
              <a:rPr lang="fa-IR" sz="1400">
                <a:cs typeface="Titr" pitchFamily="2" charset="-78"/>
              </a:rPr>
              <a:t>ساعات عملي:</a:t>
            </a:r>
            <a:endParaRPr lang="en-US" sz="1400">
              <a:cs typeface="Titr" pitchFamily="2" charset="-78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14313" y="188913"/>
            <a:ext cx="2484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>
                <a:cs typeface="Titr" pitchFamily="2" charset="-78"/>
              </a:rPr>
              <a:t>شماره جلسه:</a:t>
            </a:r>
            <a:endParaRPr lang="en-US" sz="1400">
              <a:cs typeface="Titr" pitchFamily="2" charset="-78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-541338" y="404813"/>
            <a:ext cx="324008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>
                <a:cs typeface="Titr" pitchFamily="2" charset="-78"/>
              </a:rPr>
              <a:t>سطح فراگيران:</a:t>
            </a:r>
          </a:p>
          <a:p>
            <a:pPr algn="r" rtl="1">
              <a:spcBef>
                <a:spcPct val="50000"/>
              </a:spcBef>
            </a:pPr>
            <a:r>
              <a:rPr lang="fa-IR" sz="1400">
                <a:cs typeface="Titr" pitchFamily="2" charset="-78"/>
              </a:rPr>
              <a:t>شماره صفحه :</a:t>
            </a:r>
          </a:p>
          <a:p>
            <a:pPr algn="r" rtl="1">
              <a:spcBef>
                <a:spcPct val="50000"/>
              </a:spcBef>
            </a:pPr>
            <a:r>
              <a:rPr lang="fa-IR" sz="1400">
                <a:cs typeface="Titr" pitchFamily="2" charset="-78"/>
              </a:rPr>
              <a:t>نوع آموزش :</a:t>
            </a:r>
            <a:endParaRPr lang="en-US" sz="1400">
              <a:cs typeface="Titr" pitchFamily="2" charset="-78"/>
            </a:endParaRPr>
          </a:p>
        </p:txBody>
      </p:sp>
      <p:graphicFrame>
        <p:nvGraphicFramePr>
          <p:cNvPr id="79878" name="Group 6"/>
          <p:cNvGraphicFramePr>
            <a:graphicFrameLocks noGrp="1"/>
          </p:cNvGraphicFramePr>
          <p:nvPr/>
        </p:nvGraphicFramePr>
        <p:xfrm>
          <a:off x="2051050" y="5516563"/>
          <a:ext cx="6551613" cy="950976"/>
        </p:xfrm>
        <a:graphic>
          <a:graphicData uri="http://schemas.openxmlformats.org/drawingml/2006/table">
            <a:tbl>
              <a:tblPr/>
              <a:tblGrid>
                <a:gridCol w="6551613"/>
              </a:tblGrid>
              <a:tr h="7302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پرسش هاي مربوط به فراگيران كه در طرح درس لحاظ نشده است: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               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755650" y="5589588"/>
            <a:ext cx="1439863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b="1"/>
              <a:t>نام مربي :</a:t>
            </a:r>
            <a:endParaRPr lang="en-US" b="1"/>
          </a:p>
        </p:txBody>
      </p:sp>
      <p:graphicFrame>
        <p:nvGraphicFramePr>
          <p:cNvPr id="79885" name="Group 13"/>
          <p:cNvGraphicFramePr>
            <a:graphicFrameLocks noGrp="1"/>
          </p:cNvGraphicFramePr>
          <p:nvPr>
            <p:ph idx="1"/>
          </p:nvPr>
        </p:nvGraphicFramePr>
        <p:xfrm>
          <a:off x="755650" y="1341438"/>
          <a:ext cx="7696200" cy="4227642"/>
        </p:xfrm>
        <a:graphic>
          <a:graphicData uri="http://schemas.openxmlformats.org/drawingml/2006/table">
            <a:tbl>
              <a:tblPr/>
              <a:tblGrid>
                <a:gridCol w="496888"/>
                <a:gridCol w="5473700"/>
                <a:gridCol w="1725612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هدفهاي كلي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هدفهاي جزيي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هدفهاي رفتاري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زمان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مواد آموزشي مورد نياز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روش تدريس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ارزشيابي تشخيصي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ايجاد انگيزه و آماده سازي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ارائه درس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ارزشيابي در حين تدريس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خلاصه و نتيجه گيري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tr" pitchFamily="2" charset="-78"/>
                        </a:rPr>
                        <a:t>ارزشيابي پاياني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tr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03" name="Text Box 59"/>
          <p:cNvSpPr txBox="1">
            <a:spLocks noChangeArrowheads="1"/>
          </p:cNvSpPr>
          <p:nvPr/>
        </p:nvSpPr>
        <p:spPr bwMode="auto">
          <a:xfrm>
            <a:off x="3708400" y="981075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cs typeface="Titr" pitchFamily="2" charset="-78"/>
              </a:rPr>
              <a:t>طرح درس روزانه</a:t>
            </a:r>
            <a:endParaRPr lang="en-US">
              <a:cs typeface="Titr" pitchFamily="2" charset="-78"/>
            </a:endParaRPr>
          </a:p>
        </p:txBody>
      </p:sp>
      <p:sp>
        <p:nvSpPr>
          <p:cNvPr id="53304" name="Text Box 60"/>
          <p:cNvSpPr txBox="1">
            <a:spLocks noChangeArrowheads="1"/>
          </p:cNvSpPr>
          <p:nvPr/>
        </p:nvSpPr>
        <p:spPr bwMode="auto">
          <a:xfrm>
            <a:off x="2930525" y="238125"/>
            <a:ext cx="1984375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endParaRPr lang="fa-IR">
              <a:cs typeface="Titr" pitchFamily="2" charset="-78"/>
            </a:endParaRPr>
          </a:p>
        </p:txBody>
      </p:sp>
      <p:pic>
        <p:nvPicPr>
          <p:cNvPr id="53305" name="Picture 61" descr="logota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261938"/>
            <a:ext cx="1800225" cy="790575"/>
          </a:xfrm>
          <a:prstGeom prst="rect">
            <a:avLst/>
          </a:prstGeom>
          <a:solidFill>
            <a:srgbClr val="CC99FF">
              <a:alpha val="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3" name="drumroll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219</Words>
  <Application>Microsoft Office PowerPoint</Application>
  <PresentationFormat>On-screen Show (4:3)</PresentationFormat>
  <Paragraphs>81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H_Jadid</vt:lpstr>
      <vt:lpstr>Homa</vt:lpstr>
      <vt:lpstr>Traffic</vt:lpstr>
      <vt:lpstr>Titr</vt:lpstr>
      <vt:lpstr>MS PGothic</vt:lpstr>
      <vt:lpstr>Tahoma</vt:lpstr>
      <vt:lpstr>Times New Roman</vt:lpstr>
      <vt:lpstr>Agency FB</vt:lpstr>
      <vt:lpstr>Arial Unicode MS</vt:lpstr>
      <vt:lpstr>Default Design</vt:lpstr>
      <vt:lpstr>Slide 1</vt:lpstr>
      <vt:lpstr>Slide 2</vt:lpstr>
      <vt:lpstr>Slide 3</vt:lpstr>
    </vt:vector>
  </TitlesOfParts>
  <Company>ITC, TVTO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Abbas KARIMI</dc:creator>
  <cp:lastModifiedBy>top co</cp:lastModifiedBy>
  <cp:revision>9</cp:revision>
  <dcterms:created xsi:type="dcterms:W3CDTF">2008-04-05T15:16:58Z</dcterms:created>
  <dcterms:modified xsi:type="dcterms:W3CDTF">2015-12-07T16:10:39Z</dcterms:modified>
</cp:coreProperties>
</file>