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6" r:id="rId19"/>
    <p:sldId id="277" r:id="rId20"/>
    <p:sldId id="278"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ADE8FE-3B18-4949-A36B-FD56C09A6E35}" type="datetimeFigureOut">
              <a:rPr lang="en-US" smtClean="0"/>
              <a:t>14/04/26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DE8FE-3B18-4949-A36B-FD56C09A6E35}" type="datetimeFigureOut">
              <a:rPr lang="en-US" smtClean="0"/>
              <a:t>14/04/26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DE8FE-3B18-4949-A36B-FD56C09A6E35}" type="datetimeFigureOut">
              <a:rPr lang="en-US" smtClean="0"/>
              <a:t>14/04/26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DE8FE-3B18-4949-A36B-FD56C09A6E35}" type="datetimeFigureOut">
              <a:rPr lang="en-US" smtClean="0"/>
              <a:t>14/04/26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ADE8FE-3B18-4949-A36B-FD56C09A6E35}" type="datetimeFigureOut">
              <a:rPr lang="en-US" smtClean="0"/>
              <a:t>14/04/26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ADE8FE-3B18-4949-A36B-FD56C09A6E35}" type="datetimeFigureOut">
              <a:rPr lang="en-US" smtClean="0"/>
              <a:t>14/04/26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ADE8FE-3B18-4949-A36B-FD56C09A6E35}" type="datetimeFigureOut">
              <a:rPr lang="en-US" smtClean="0"/>
              <a:t>14/04/26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ADE8FE-3B18-4949-A36B-FD56C09A6E35}" type="datetimeFigureOut">
              <a:rPr lang="en-US" smtClean="0"/>
              <a:t>14/04/26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ADE8FE-3B18-4949-A36B-FD56C09A6E35}" type="datetimeFigureOut">
              <a:rPr lang="en-US" smtClean="0"/>
              <a:t>14/04/26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DE8FE-3B18-4949-A36B-FD56C09A6E35}" type="datetimeFigureOut">
              <a:rPr lang="en-US" smtClean="0"/>
              <a:t>14/04/26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25282-97A3-4347-AD44-72AA292A13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DE8FE-3B18-4949-A36B-FD56C09A6E35}" type="datetimeFigureOut">
              <a:rPr lang="en-US" smtClean="0"/>
              <a:t>14/04/26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25282-97A3-4347-AD44-72AA292A1387}" type="slidenum">
              <a:rPr lang="en-US" smtClean="0"/>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E4ADE8FE-3B18-4949-A36B-FD56C09A6E35}" type="datetimeFigureOut">
              <a:rPr lang="en-US" smtClean="0"/>
              <a:t>14/04/26</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88025282-97A3-4347-AD44-72AA292A138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09800"/>
            <a:ext cx="7117180" cy="1470025"/>
          </a:xfrm>
        </p:spPr>
        <p:txBody>
          <a:bodyPr/>
          <a:lstStyle/>
          <a:p>
            <a:pPr algn="ctr"/>
            <a:r>
              <a:rPr lang="fa-IR" sz="7200" dirty="0" smtClean="0">
                <a:solidFill>
                  <a:schemeClr val="accent6">
                    <a:lumMod val="50000"/>
                  </a:schemeClr>
                </a:solidFill>
              </a:rPr>
              <a:t>بسم الله الرحمن الرحیم</a:t>
            </a:r>
            <a:endParaRPr lang="en-US" sz="7200" dirty="0">
              <a:solidFill>
                <a:schemeClr val="accent6">
                  <a:lumMod val="50000"/>
                </a:schemeClr>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407414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6">
                    <a:lumMod val="50000"/>
                  </a:schemeClr>
                </a:solidFill>
              </a:rPr>
              <a:t>حسابداری تعهدی دربخش عمومی استرالیا</a:t>
            </a:r>
            <a:endParaRPr lang="en-US" sz="4000" dirty="0">
              <a:solidFill>
                <a:schemeClr val="accent6">
                  <a:lumMod val="50000"/>
                </a:schemeClr>
              </a:solidFill>
            </a:endParaRPr>
          </a:p>
        </p:txBody>
      </p:sp>
      <p:sp>
        <p:nvSpPr>
          <p:cNvPr id="3" name="Content Placeholder 2"/>
          <p:cNvSpPr>
            <a:spLocks noGrp="1"/>
          </p:cNvSpPr>
          <p:nvPr>
            <p:ph idx="1"/>
          </p:nvPr>
        </p:nvSpPr>
        <p:spPr>
          <a:xfrm>
            <a:off x="1009443" y="1676400"/>
            <a:ext cx="7125112" cy="4182398"/>
          </a:xfrm>
        </p:spPr>
        <p:txBody>
          <a:bodyPr>
            <a:normAutofit fontScale="85000" lnSpcReduction="20000"/>
          </a:bodyPr>
          <a:lstStyle/>
          <a:p>
            <a:pPr marL="0" indent="0" algn="justLow" rtl="1">
              <a:buNone/>
            </a:pPr>
            <a:endParaRPr lang="fa-IR" sz="2000" dirty="0" smtClean="0">
              <a:solidFill>
                <a:schemeClr val="tx1">
                  <a:lumMod val="95000"/>
                  <a:lumOff val="5000"/>
                </a:schemeClr>
              </a:solidFill>
            </a:endParaRPr>
          </a:p>
          <a:p>
            <a:pPr marL="0" indent="0" algn="justLow" rtl="1">
              <a:buNone/>
            </a:pPr>
            <a:r>
              <a:rPr lang="fa-IR" sz="2000" dirty="0" smtClean="0">
                <a:solidFill>
                  <a:schemeClr val="tx1">
                    <a:lumMod val="95000"/>
                    <a:lumOff val="5000"/>
                  </a:schemeClr>
                </a:solidFill>
              </a:rPr>
              <a:t>به طورسنتی،دولتهابرمبنای حسابداری نقدی عمل میکنند.این موضوع نشان میدهدکه وجوه عمومی بایددرمسیرهای تعیین شده وبه میزان تخصیص یافته توسط مجلس،مصرف گردد.</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درمتون </a:t>
            </a:r>
            <a:r>
              <a:rPr lang="fa-IR" sz="2000" dirty="0">
                <a:solidFill>
                  <a:schemeClr val="tx1">
                    <a:lumMod val="95000"/>
                    <a:lumOff val="5000"/>
                  </a:schemeClr>
                </a:solidFill>
              </a:rPr>
              <a:t>د</a:t>
            </a:r>
            <a:r>
              <a:rPr lang="fa-IR" sz="2000" dirty="0" smtClean="0">
                <a:solidFill>
                  <a:schemeClr val="tx1">
                    <a:lumMod val="95000"/>
                    <a:lumOff val="5000"/>
                  </a:schemeClr>
                </a:solidFill>
              </a:rPr>
              <a:t>رسی،حسابداری به عنوان شناسایی درآمدهاوهزیته ها دردوره ای توضیح داده میشودکه کسب شده اند،نه دردوره ای که دریافت یاپرداخت شده اند.ازاین روتفاوت اصلی میان این دو سیستم حسابداری،زمان شناسایی مبادلات است.ماهیت حسابداری تعهدی،انتقال زمان ثبت مبادلات وشناسایی هزینه هابه دوره ای است که روی داده اند.هزینه استهلاک دارایی درطول عمرمفیدآن بابهای تمام شده خریدیاهزینه های جایگزین آن برابراست.اکنون </a:t>
            </a:r>
            <a:r>
              <a:rPr lang="fa-IR" sz="2000" dirty="0">
                <a:solidFill>
                  <a:schemeClr val="tx1">
                    <a:lumMod val="95000"/>
                    <a:lumOff val="5000"/>
                  </a:schemeClr>
                </a:solidFill>
              </a:rPr>
              <a:t>برای آشنایی باسیستم حسابداری تعهدی دربخش عمومی،چهاربخش سیستم حسابداری تعهدی استرالیارابررسی میکنیم</a:t>
            </a:r>
            <a:r>
              <a:rPr lang="fa-IR" sz="2000" dirty="0" smtClean="0">
                <a:solidFill>
                  <a:schemeClr val="tx1">
                    <a:lumMod val="95000"/>
                    <a:lumOff val="5000"/>
                  </a:schemeClr>
                </a:solidFill>
              </a:rPr>
              <a:t>:</a:t>
            </a:r>
          </a:p>
          <a:p>
            <a:pPr algn="justLow" rtl="1">
              <a:buFont typeface="Wingdings" panose="05000000000000000000" pitchFamily="2" charset="2"/>
              <a:buChar char="q"/>
            </a:pPr>
            <a:r>
              <a:rPr lang="fa-IR" sz="2000" dirty="0">
                <a:solidFill>
                  <a:schemeClr val="tx1">
                    <a:lumMod val="95000"/>
                    <a:lumOff val="5000"/>
                  </a:schemeClr>
                </a:solidFill>
              </a:rPr>
              <a:t>	</a:t>
            </a:r>
            <a:r>
              <a:rPr lang="fa-IR" sz="2000" dirty="0" smtClean="0">
                <a:solidFill>
                  <a:schemeClr val="tx1">
                    <a:lumMod val="95000"/>
                    <a:lumOff val="5000"/>
                  </a:schemeClr>
                </a:solidFill>
              </a:rPr>
              <a:t>گزارشهای </a:t>
            </a:r>
            <a:r>
              <a:rPr lang="fa-IR" sz="2000" dirty="0">
                <a:solidFill>
                  <a:schemeClr val="tx1">
                    <a:lumMod val="95000"/>
                    <a:lumOff val="5000"/>
                  </a:schemeClr>
                </a:solidFill>
              </a:rPr>
              <a:t>مالی تعهدی</a:t>
            </a:r>
          </a:p>
          <a:p>
            <a:pPr algn="justLow" rtl="1">
              <a:buFont typeface="Wingdings" panose="05000000000000000000" pitchFamily="2" charset="2"/>
              <a:buChar char="q"/>
            </a:pPr>
            <a:r>
              <a:rPr lang="fa-IR" sz="2000" dirty="0" smtClean="0">
                <a:solidFill>
                  <a:schemeClr val="tx1">
                    <a:lumMod val="95000"/>
                    <a:lumOff val="5000"/>
                  </a:schemeClr>
                </a:solidFill>
              </a:rPr>
              <a:t>	سیستم </a:t>
            </a:r>
            <a:r>
              <a:rPr lang="fa-IR" sz="2000" dirty="0">
                <a:solidFill>
                  <a:schemeClr val="tx1">
                    <a:lumMod val="95000"/>
                    <a:lumOff val="5000"/>
                  </a:schemeClr>
                </a:solidFill>
              </a:rPr>
              <a:t>های مدیریتی تعهدی</a:t>
            </a:r>
          </a:p>
          <a:p>
            <a:pPr algn="justLow" rtl="1">
              <a:buFont typeface="Wingdings" panose="05000000000000000000" pitchFamily="2" charset="2"/>
              <a:buChar char="q"/>
            </a:pPr>
            <a:r>
              <a:rPr lang="fa-IR" sz="2000" dirty="0" smtClean="0">
                <a:solidFill>
                  <a:schemeClr val="tx1">
                    <a:lumMod val="95000"/>
                    <a:lumOff val="5000"/>
                  </a:schemeClr>
                </a:solidFill>
              </a:rPr>
              <a:t>	گزارشگری </a:t>
            </a:r>
            <a:r>
              <a:rPr lang="fa-IR" sz="2000" dirty="0">
                <a:solidFill>
                  <a:schemeClr val="tx1">
                    <a:lumMod val="95000"/>
                    <a:lumOff val="5000"/>
                  </a:schemeClr>
                </a:solidFill>
              </a:rPr>
              <a:t>جامع دولت</a:t>
            </a:r>
          </a:p>
          <a:p>
            <a:pPr algn="justLow" rtl="1">
              <a:buFont typeface="Wingdings" panose="05000000000000000000" pitchFamily="2" charset="2"/>
              <a:buChar char="q"/>
            </a:pPr>
            <a:r>
              <a:rPr lang="fa-IR" sz="2000" dirty="0" smtClean="0">
                <a:solidFill>
                  <a:schemeClr val="tx1">
                    <a:lumMod val="95000"/>
                    <a:lumOff val="5000"/>
                  </a:schemeClr>
                </a:solidFill>
              </a:rPr>
              <a:t>	بودجه </a:t>
            </a:r>
            <a:r>
              <a:rPr lang="fa-IR" sz="2000" dirty="0">
                <a:solidFill>
                  <a:schemeClr val="tx1">
                    <a:lumMod val="95000"/>
                    <a:lumOff val="5000"/>
                  </a:schemeClr>
                </a:solidFill>
              </a:rPr>
              <a:t>بندی تعهدی</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117981638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r" rtl="1">
              <a:buFont typeface="Wingdings" pitchFamily="2" charset="2"/>
              <a:buChar char="q"/>
            </a:pPr>
            <a:r>
              <a:rPr lang="fa-IR" sz="4000" dirty="0" smtClean="0">
                <a:solidFill>
                  <a:schemeClr val="accent6">
                    <a:lumMod val="50000"/>
                  </a:schemeClr>
                </a:solidFill>
              </a:rPr>
              <a:t>گزارشهای مالی تعهدی</a:t>
            </a:r>
            <a:endParaRPr lang="en-US" sz="4000" dirty="0">
              <a:solidFill>
                <a:schemeClr val="accent6">
                  <a:lumMod val="50000"/>
                </a:schemeClr>
              </a:solidFill>
            </a:endParaRPr>
          </a:p>
        </p:txBody>
      </p:sp>
      <p:sp>
        <p:nvSpPr>
          <p:cNvPr id="3" name="Content Placeholder 2"/>
          <p:cNvSpPr>
            <a:spLocks noGrp="1"/>
          </p:cNvSpPr>
          <p:nvPr>
            <p:ph idx="1"/>
          </p:nvPr>
        </p:nvSpPr>
        <p:spPr>
          <a:xfrm>
            <a:off x="1009443" y="1828800"/>
            <a:ext cx="7067757" cy="4029998"/>
          </a:xfrm>
        </p:spPr>
        <p:txBody>
          <a:bodyPr>
            <a:normAutofit fontScale="92500" lnSpcReduction="10000"/>
          </a:bodyPr>
          <a:lstStyle/>
          <a:p>
            <a:pPr marL="0" indent="0" algn="justLow" rtl="1">
              <a:buNone/>
            </a:pPr>
            <a:r>
              <a:rPr lang="fa-IR" sz="2000" dirty="0" smtClean="0">
                <a:solidFill>
                  <a:schemeClr val="tx1">
                    <a:lumMod val="95000"/>
                    <a:lumOff val="5000"/>
                  </a:schemeClr>
                </a:solidFill>
              </a:rPr>
              <a:t>گزارشهای مالی تعهدی به تهیه صورتهای مالی وگزارشهای سالانه برمبنای اطلاعات تعهدی اشاره دارد.</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صورتهای مالی برمبنای تعهدی،اطلاعات حسابداری جامع تری نسبت به حسابداری نقدی ارائه میدهند.صورتهای مالی برمبنای تعهدی برای یک بخش،شامل صورت عملیات،صورت برنامه،صورت دارایی هاوبدهی ها،صورت جریانهای نقدی،صورت مبادلات حسابهای مستقل ویادداشت های همراه ومدارک مربوط به مدیروحسابرس مستقل است.</a:t>
            </a:r>
          </a:p>
          <a:p>
            <a:pPr marL="0" indent="0" algn="justLow" rtl="1">
              <a:buNone/>
            </a:pPr>
            <a:r>
              <a:rPr lang="fa-IR" sz="2000" dirty="0" smtClean="0">
                <a:solidFill>
                  <a:schemeClr val="tx1">
                    <a:lumMod val="95000"/>
                    <a:lumOff val="5000"/>
                  </a:schemeClr>
                </a:solidFill>
              </a:rPr>
              <a:t>بیشتراطلاعات تهیه شده ازطریق گزارشگری مالی برمبنای تعهدی،نطیردارایی هاوحقوق مالکانه،نمی توانددرتصمیم گیری درباره عملکرد،پاسخگویی یاتامین مالی دربخش دولتی مورداستفاده قراربگیرد.بااین حال،مراجعه به ارقام حسابداری تعهدی به عنوان ابزارهایی برای اندازه گیری ومدیریت مخارج دولت باسرعت درحال گسترش است.</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2058183125"/>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r" rtl="1">
              <a:buFont typeface="Wingdings" pitchFamily="2" charset="2"/>
              <a:buChar char="q"/>
            </a:pPr>
            <a:r>
              <a:rPr lang="fa-IR" sz="4000" dirty="0" smtClean="0">
                <a:solidFill>
                  <a:schemeClr val="accent6">
                    <a:lumMod val="50000"/>
                  </a:schemeClr>
                </a:solidFill>
              </a:rPr>
              <a:t>سیستم های مدیریتی تعهدی</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fontScale="92500" lnSpcReduction="10000"/>
          </a:bodyPr>
          <a:lstStyle/>
          <a:p>
            <a:pPr marL="0" indent="0" algn="justLow" rtl="1">
              <a:buNone/>
            </a:pPr>
            <a:r>
              <a:rPr lang="fa-IR" sz="2000" dirty="0">
                <a:solidFill>
                  <a:schemeClr val="tx1">
                    <a:lumMod val="95000"/>
                    <a:lumOff val="5000"/>
                  </a:schemeClr>
                </a:solidFill>
              </a:rPr>
              <a:t>معرفی حسابداری تعهدی درادارات دولتی برای تغییرفناوری وفرهنگ موجوددرادارات دولتی الزاماتی به </a:t>
            </a:r>
            <a:r>
              <a:rPr lang="fa-IR" sz="2000" dirty="0" smtClean="0">
                <a:solidFill>
                  <a:schemeClr val="tx1">
                    <a:lumMod val="95000"/>
                    <a:lumOff val="5000"/>
                  </a:schemeClr>
                </a:solidFill>
              </a:rPr>
              <a:t>همراه دارد.سرمایه گذاری درسیستم های اطلاعاتی واستخدام یانربیت کارکنان با مهارت های مناسب الزامی است.معرفی حسابداری تعهدی الزام داردکه سرمایه گذاری جدی درسیستم های اطلاعاتی مدیریت به منظورحمایت ازنیازهای بودجه ای وارتقای رویه های مدیریتی انجام شود.این امرتغییری فرهنگی توسط مدیران ازطریق درک وپذیرش چگونگی استفاده ازاطلاعات اضافی ومزایای بالقوه حاصل ازآن وتعهدبه تغییررامی طلبد.</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برخی تلاش های موردنیازدراین زمینه عبارتنداز:تعدیل سیستم های اطلاعاتی یااجرای سیستم جدیددرادارات، الزام برای آموزش، نیازبه کارکنان جدیدبامهارتهای مالی وحسابداری،بالابردن پاسخگویی،مدیریت بدهی،مدیریت موجودی کالا و اتدازه گیری بهای تمام شده کامل خدمات که بعضی مزایای بالقوه ایجادیک سیستم مدیریتی تعهدی هستند</a:t>
            </a:r>
            <a:r>
              <a:rPr lang="fa-IR" sz="2000" dirty="0">
                <a:solidFill>
                  <a:schemeClr val="tx1">
                    <a:lumMod val="95000"/>
                    <a:lumOff val="5000"/>
                  </a:schemeClr>
                </a:solidFill>
              </a:rPr>
              <a:t>. </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994558318"/>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09443" y="1523999"/>
            <a:ext cx="7125112" cy="4334799"/>
          </a:xfrm>
        </p:spPr>
        <p:txBody>
          <a:bodyPr>
            <a:normAutofit/>
          </a:bodyPr>
          <a:lstStyle/>
          <a:p>
            <a:pPr marL="0" indent="0" algn="justLow" rtl="1">
              <a:buNone/>
            </a:pPr>
            <a:r>
              <a:rPr lang="fa-IR" sz="2000" dirty="0" smtClean="0">
                <a:solidFill>
                  <a:schemeClr val="tx1">
                    <a:lumMod val="95000"/>
                    <a:lumOff val="5000"/>
                  </a:schemeClr>
                </a:solidFill>
              </a:rPr>
              <a:t>دلیل برگزیدن سیستم مدیریت تعهدی آن است که امکان میدهد هزینه کامل خدمات یاهزینه های واقعی محاسبه شود.یک نمونه دراین مورد،یک ساختمان مدرسه است.درسیستم نقدی،کل هزینه های ساخت یاخریدساختمان به عنوان بخشی ازپرداختهای طی سال برای کارهاوخدمات صرف شده ثبت میشودوکاهش ارزش دارایی(یعنی استهلاک)یاافزایش بهای ساختمان درسالهای بعد،به جزمخارج تکراری برای تعمیرونگهداری ساختمان،ثبت نمیشود.</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درسیستم مدیریت تعهدی،ازادارات دولتی انتظارمیرود ساختمان رابه عنوان دارایی ثبت </a:t>
            </a:r>
            <a:r>
              <a:rPr lang="fa-IR" sz="2000" dirty="0" smtClean="0">
                <a:solidFill>
                  <a:schemeClr val="tx1">
                    <a:lumMod val="95000"/>
                    <a:lumOff val="5000"/>
                  </a:schemeClr>
                </a:solidFill>
              </a:rPr>
              <a:t>کنندوسپس </a:t>
            </a:r>
            <a:r>
              <a:rPr lang="fa-IR" sz="2000" dirty="0" smtClean="0">
                <a:solidFill>
                  <a:schemeClr val="tx1">
                    <a:lumMod val="95000"/>
                    <a:lumOff val="5000"/>
                  </a:schemeClr>
                </a:solidFill>
              </a:rPr>
              <a:t>بخشی ازبهای تمام شده آنرابه عنوان هزینه سالانه(استهلاک)تخصیص دهندکه موجب افزایش بهای خدمات ارائه شده درسالهای بعدمیشود.هم چنین موجب تخصیص بهای تمام شده ساختمان طی عمرمفیدآن میگردد.</a:t>
            </a:r>
          </a:p>
        </p:txBody>
      </p:sp>
    </p:spTree>
    <p:extLst>
      <p:ext uri="{BB962C8B-B14F-4D97-AF65-F5344CB8AC3E}">
        <p14:creationId xmlns:p14="http://schemas.microsoft.com/office/powerpoint/2010/main" val="720712861"/>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r" rtl="1">
              <a:buFont typeface="Wingdings" pitchFamily="2" charset="2"/>
              <a:buChar char="q"/>
            </a:pPr>
            <a:r>
              <a:rPr lang="fa-IR" sz="4000" dirty="0" smtClean="0">
                <a:solidFill>
                  <a:schemeClr val="accent6">
                    <a:lumMod val="50000"/>
                  </a:schemeClr>
                </a:solidFill>
              </a:rPr>
              <a:t>گزارشگری جامع دولت</a:t>
            </a:r>
            <a:endParaRPr lang="en-US" sz="4000" dirty="0">
              <a:solidFill>
                <a:schemeClr val="accent6">
                  <a:lumMod val="50000"/>
                </a:schemeClr>
              </a:solidFill>
            </a:endParaRPr>
          </a:p>
        </p:txBody>
      </p:sp>
      <p:sp>
        <p:nvSpPr>
          <p:cNvPr id="3" name="Content Placeholder 2"/>
          <p:cNvSpPr>
            <a:spLocks noGrp="1"/>
          </p:cNvSpPr>
          <p:nvPr>
            <p:ph idx="1"/>
          </p:nvPr>
        </p:nvSpPr>
        <p:spPr>
          <a:xfrm>
            <a:off x="1009443" y="1807361"/>
            <a:ext cx="7125112" cy="3526639"/>
          </a:xfrm>
        </p:spPr>
        <p:txBody>
          <a:bodyPr>
            <a:normAutofit/>
          </a:bodyPr>
          <a:lstStyle/>
          <a:p>
            <a:pPr marL="0" indent="0" algn="justLow" rtl="1">
              <a:buNone/>
            </a:pPr>
            <a:r>
              <a:rPr lang="fa-IR" sz="2000" dirty="0" smtClean="0">
                <a:solidFill>
                  <a:schemeClr val="tx1">
                    <a:lumMod val="95000"/>
                    <a:lumOff val="5000"/>
                  </a:schemeClr>
                </a:solidFill>
              </a:rPr>
              <a:t>همانند گزارشهای سالانه ادارات،مسائل بسیاری نیزدررابطه با گزارشگری برای کل دولت وجوددارد.برای تهیه صورت سودوزیان و </a:t>
            </a:r>
            <a:r>
              <a:rPr lang="fa-IR" sz="2000" dirty="0" smtClean="0">
                <a:solidFill>
                  <a:schemeClr val="tx1">
                    <a:lumMod val="95000"/>
                    <a:lumOff val="5000"/>
                  </a:schemeClr>
                </a:solidFill>
              </a:rPr>
              <a:t>ترازنامه درارائه </a:t>
            </a:r>
            <a:r>
              <a:rPr lang="fa-IR" sz="2000" dirty="0" smtClean="0">
                <a:solidFill>
                  <a:schemeClr val="tx1">
                    <a:lumMod val="95000"/>
                    <a:lumOff val="5000"/>
                  </a:schemeClr>
                </a:solidFill>
              </a:rPr>
              <a:t>فعالیت های مالی جامع دولت،سیستم حسابداری تلفیقی به کارمیرود.به </a:t>
            </a:r>
            <a:r>
              <a:rPr lang="fa-IR" sz="2000" dirty="0" smtClean="0">
                <a:solidFill>
                  <a:schemeClr val="tx1">
                    <a:lumMod val="95000"/>
                    <a:lumOff val="5000"/>
                  </a:schemeClr>
                </a:solidFill>
              </a:rPr>
              <a:t>نظرمیرسدسیستم </a:t>
            </a:r>
            <a:r>
              <a:rPr lang="fa-IR" sz="2000" dirty="0" smtClean="0">
                <a:solidFill>
                  <a:schemeClr val="tx1">
                    <a:lumMod val="95000"/>
                    <a:lumOff val="5000"/>
                  </a:schemeClr>
                </a:solidFill>
              </a:rPr>
              <a:t>حسابداری تعهدی،نتایج عملیات وارزش ویژه رابارویه های صورت سودوزیان وترازنامه در واحدهای تجاری اندازه گیری میکند.</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گزارشگری جامع دولت به دیدگاه کلی درباره وضعیت مالی دولت درحوزه ای خاص اشاره داردوازطریق تلفیق صورتهای مالی ومبادلات واحدهای تجاری تحت کنترل حوزه های دولتی تهیه میشود.</a:t>
            </a:r>
          </a:p>
        </p:txBody>
      </p:sp>
    </p:spTree>
    <p:extLst>
      <p:ext uri="{BB962C8B-B14F-4D97-AF65-F5344CB8AC3E}">
        <p14:creationId xmlns:p14="http://schemas.microsoft.com/office/powerpoint/2010/main" val="1982712813"/>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r" rtl="1">
              <a:buFont typeface="Wingdings" pitchFamily="2" charset="2"/>
              <a:buChar char="q"/>
            </a:pPr>
            <a:r>
              <a:rPr lang="fa-IR" sz="4000" dirty="0" smtClean="0">
                <a:solidFill>
                  <a:schemeClr val="accent6">
                    <a:lumMod val="50000"/>
                  </a:schemeClr>
                </a:solidFill>
              </a:rPr>
              <a:t>بودجه بندی تعهدی</a:t>
            </a:r>
            <a:endParaRPr lang="en-US" sz="4000" dirty="0">
              <a:solidFill>
                <a:schemeClr val="accent6">
                  <a:lumMod val="50000"/>
                </a:schemeClr>
              </a:solidFill>
            </a:endParaRPr>
          </a:p>
        </p:txBody>
      </p:sp>
      <p:sp>
        <p:nvSpPr>
          <p:cNvPr id="3" name="Content Placeholder 2"/>
          <p:cNvSpPr>
            <a:spLocks noGrp="1"/>
          </p:cNvSpPr>
          <p:nvPr>
            <p:ph idx="1"/>
          </p:nvPr>
        </p:nvSpPr>
        <p:spPr>
          <a:xfrm>
            <a:off x="1066800" y="1828800"/>
            <a:ext cx="7125112" cy="4051437"/>
          </a:xfrm>
        </p:spPr>
        <p:txBody>
          <a:bodyPr>
            <a:normAutofit/>
          </a:bodyPr>
          <a:lstStyle/>
          <a:p>
            <a:pPr marL="0" indent="0" algn="justLow" rtl="1">
              <a:buNone/>
            </a:pPr>
            <a:r>
              <a:rPr lang="fa-IR" sz="2000" dirty="0" smtClean="0">
                <a:solidFill>
                  <a:schemeClr val="tx1">
                    <a:lumMod val="95000"/>
                    <a:lumOff val="5000"/>
                  </a:schemeClr>
                </a:solidFill>
              </a:rPr>
              <a:t>بودجه بندی تعهدی کامل به این معنی است که بودجه هاوتخصیص منابع مالی باارقام  حسابداری تعهدی صورت میگیرد.تفاوت میان رقم های نقدی وتعهدی میتواندبا اهمیت باشد.</a:t>
            </a:r>
          </a:p>
          <a:p>
            <a:pPr marL="0" indent="0" algn="justLow" rtl="1">
              <a:buNone/>
            </a:pPr>
            <a:r>
              <a:rPr lang="fa-IR" sz="2000" dirty="0" smtClean="0">
                <a:solidFill>
                  <a:schemeClr val="tx1">
                    <a:lumMod val="95000"/>
                    <a:lumOff val="5000"/>
                  </a:schemeClr>
                </a:solidFill>
              </a:rPr>
              <a:t>اگرالگوی بودجه تعهدی،برای تخصیص منابع نقدی،انتخاب شود،به نظرمیرسدناسازگاری ویژه ای دراندازه گیری بهای تمام شده برنامه ها درزمان تورم وجودداشته باشد.درواقع می توان استدلال کردکه از آنجایی که منابع نقدی ازسوی جامعه وازطریق مجلس تخصیص می یابدوبرای ارائه خدمات به جامعه دراختیاردولت قرارمیگیرد،بودجه بندی برمبنای تعهدی الزامات پاشخگویی رابرآوردنمی کند.</a:t>
            </a:r>
          </a:p>
          <a:p>
            <a:pPr marL="0" indent="0" algn="justLow" rtl="1">
              <a:buNone/>
            </a:pPr>
            <a:r>
              <a:rPr lang="fa-IR" sz="2000" dirty="0" smtClean="0">
                <a:solidFill>
                  <a:schemeClr val="tx1">
                    <a:lumMod val="95000"/>
                    <a:lumOff val="5000"/>
                  </a:schemeClr>
                </a:solidFill>
              </a:rPr>
              <a:t>اصطلاحاتی همچون«مازادبودجه»یا«کسری بودجه» نمادهایی سیاسی نیرومندی هستند.سیاستمداران اگرازکسری بودجه جلوگیری کنندیابودجه رامتعادل سازند،ادعای موفقیت میکنند.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183869243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09443" y="1981200"/>
            <a:ext cx="7125112" cy="3124200"/>
          </a:xfrm>
        </p:spPr>
        <p:txBody>
          <a:bodyPr>
            <a:normAutofit/>
          </a:bodyPr>
          <a:lstStyle/>
          <a:p>
            <a:pPr marL="0" indent="0" algn="justLow" rtl="1">
              <a:buNone/>
            </a:pPr>
            <a:r>
              <a:rPr lang="fa-IR" sz="2000" dirty="0" smtClean="0">
                <a:solidFill>
                  <a:schemeClr val="tx1">
                    <a:lumMod val="95000"/>
                    <a:lumOff val="5000"/>
                  </a:schemeClr>
                </a:solidFill>
              </a:rPr>
              <a:t>به طورسنتی ماموران دولت،بودجه هارا برمبنای نقدی تخصیص می دادند.پیشنهادشده است که این وضعیت به مبنای تعهدی تغییرکندکه هزینه هایی چون استهلاک یاحقوق معوق کارمندان را دربودجه سالانه درنظربگیرد.این امرموجب تاکیدبرتخصیص منابع برمبنای ارقام تعهدی به جای تخصیص وجه نقدتوسط مجلس می شود.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39259373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smtClean="0">
                <a:solidFill>
                  <a:schemeClr val="accent6">
                    <a:lumMod val="50000"/>
                  </a:schemeClr>
                </a:solidFill>
              </a:rPr>
              <a:t>دیدگاه موافقان ومخالفان</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smtClean="0">
                <a:solidFill>
                  <a:schemeClr val="tx1">
                    <a:lumMod val="95000"/>
                    <a:lumOff val="5000"/>
                  </a:schemeClr>
                </a:solidFill>
              </a:rPr>
              <a:t>این استدلال اهمیت خاصی برای حامیان این اصلاحات داشته است که حسابداری تعهدی دیددقیق تری ازخدمات دولت ارائه میکند.گفته میشود دولت بااستفاده ازحسابداری نقدی قادراست خدمات ارزانترازبخش خصوصی ارائه کند،زیراهزینه های غیرنقدی ماننداستهلاک راحذف میکند.این نظراین واقعیت رانادیده میگیردکه تفاوت بین ارقام حسابداری برمبنای نقدی وتعهدی فقط زمان است.</a:t>
            </a:r>
          </a:p>
          <a:p>
            <a:pPr marL="0" indent="0" algn="justLow" rtl="1">
              <a:buNone/>
            </a:pPr>
            <a:r>
              <a:rPr lang="fa-IR" sz="2000" dirty="0" smtClean="0">
                <a:solidFill>
                  <a:schemeClr val="tx1">
                    <a:lumMod val="95000"/>
                    <a:lumOff val="5000"/>
                  </a:schemeClr>
                </a:solidFill>
              </a:rPr>
              <a:t>	بایداذعان </a:t>
            </a:r>
            <a:r>
              <a:rPr lang="fa-IR" sz="2000" dirty="0">
                <a:solidFill>
                  <a:schemeClr val="tx1">
                    <a:lumMod val="95000"/>
                    <a:lumOff val="5000"/>
                  </a:schemeClr>
                </a:solidFill>
              </a:rPr>
              <a:t>کردکه گزینش سیستم تعهدی دربخش عمومی به افزایش پاسخگویی دولت به موکلان آن ومدیریت مالی بهترمدیران منجر میشودواین تغییرات مهم،ریشه درتغییرنگاه حسابداری بخش عمومی ازتغییرات وجه نقدبه وقوع رویدادهایی داردکه منجربه تغییروجه نقدمی شوند</a:t>
            </a:r>
            <a:r>
              <a:rPr lang="fa-IR" sz="2000" dirty="0" smtClean="0">
                <a:solidFill>
                  <a:schemeClr val="tx1">
                    <a:lumMod val="95000"/>
                    <a:lumOff val="5000"/>
                  </a:schemeClr>
                </a:solidFill>
              </a:rPr>
              <a:t>.</a:t>
            </a:r>
          </a:p>
          <a:p>
            <a:pPr marL="0" indent="0" algn="justLow" rtl="1">
              <a:buNone/>
            </a:pPr>
            <a:r>
              <a:rPr lang="fa-IR" sz="2000" dirty="0" smtClean="0">
                <a:solidFill>
                  <a:schemeClr val="tx1">
                    <a:lumMod val="95000"/>
                    <a:lumOff val="5000"/>
                  </a:schemeClr>
                </a:solidFill>
              </a:rPr>
              <a:t>(</a:t>
            </a:r>
            <a:r>
              <a:rPr lang="en-US" sz="2000" dirty="0" smtClean="0">
                <a:solidFill>
                  <a:schemeClr val="tx1">
                    <a:lumMod val="95000"/>
                    <a:lumOff val="5000"/>
                  </a:schemeClr>
                </a:solidFill>
              </a:rPr>
              <a:t>Conn,1996</a:t>
            </a:r>
            <a:r>
              <a:rPr lang="fa-IR" sz="2000" dirty="0" smtClean="0">
                <a:solidFill>
                  <a:schemeClr val="tx1">
                    <a:lumMod val="95000"/>
                    <a:lumOff val="5000"/>
                  </a:schemeClr>
                </a:solidFill>
              </a:rPr>
              <a:t>)</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91043389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6800" y="1295400"/>
            <a:ext cx="7125112" cy="5172998"/>
          </a:xfrm>
        </p:spPr>
        <p:txBody>
          <a:bodyPr>
            <a:normAutofit fontScale="92500" lnSpcReduction="10000"/>
          </a:bodyPr>
          <a:lstStyle/>
          <a:p>
            <a:pPr marL="0" indent="0" algn="justLow" rtl="1">
              <a:buNone/>
            </a:pPr>
            <a:r>
              <a:rPr lang="fa-IR" sz="2000" dirty="0" smtClean="0">
                <a:solidFill>
                  <a:schemeClr val="tx1">
                    <a:lumMod val="95000"/>
                    <a:lumOff val="5000"/>
                  </a:schemeClr>
                </a:solidFill>
              </a:rPr>
              <a:t>بااین حال بررسی های نسبتاکمی درباره به کارگیری حسابداری تعهدی وپیامدهای آن برای یک جامعه بزرگ صورت گرفته است ودر بسیاری مواردبه مسائل ومشکلاتی  که ممکن است رخ دهداشاره نشده است.</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باوجودفراوانی مقالات حامیان حسابداری تعهدی،پیدایش حسابداری مدیریت تعهدی وگزارشگری مالی تعهدی خالی ازانتقادنبوده است.منتقدانی مانند(آیکن وکاپیتانو،1995)،(لوییز،1995)و (مک کری،1995) دربرابرگزارشگری مالی تعهدی برای واحدهای دولتی استدلال میکنندکه:</a:t>
            </a:r>
          </a:p>
          <a:p>
            <a:pPr algn="justLow" rtl="1">
              <a:buFont typeface="Wingdings" pitchFamily="2" charset="2"/>
              <a:buChar char="Ø"/>
            </a:pPr>
            <a:r>
              <a:rPr lang="fa-IR" sz="2000" dirty="0" smtClean="0">
                <a:solidFill>
                  <a:schemeClr val="tx1">
                    <a:lumMod val="95000"/>
                    <a:lumOff val="5000"/>
                  </a:schemeClr>
                </a:solidFill>
              </a:rPr>
              <a:t>هدف واحدهای دولتی سودآوری نیست،بنابراین سودمعیار مناسبی برای سنجش عملکردآن نمی باشد.</a:t>
            </a:r>
          </a:p>
          <a:p>
            <a:pPr algn="justLow" rtl="1">
              <a:buFont typeface="Wingdings" pitchFamily="2" charset="2"/>
              <a:buChar char="Ø"/>
            </a:pPr>
            <a:r>
              <a:rPr lang="fa-IR" sz="2000" dirty="0" smtClean="0">
                <a:solidFill>
                  <a:schemeClr val="tx1">
                    <a:lumMod val="95000"/>
                    <a:lumOff val="5000"/>
                  </a:schemeClr>
                </a:solidFill>
              </a:rPr>
              <a:t>دربخش دولتی،سرمایه درگردش،شاخص توانایی ادامه فعالیت نیست این موضوغ باتمایل مجلس برای ادامه تخصیص اعتباردرارنباط است.</a:t>
            </a:r>
          </a:p>
          <a:p>
            <a:pPr algn="justLow" rtl="1">
              <a:buFont typeface="Wingdings" pitchFamily="2" charset="2"/>
              <a:buChar char="Ø"/>
            </a:pPr>
            <a:r>
              <a:rPr lang="fa-IR" sz="2000" dirty="0" smtClean="0">
                <a:solidFill>
                  <a:schemeClr val="tx1">
                    <a:lumMod val="95000"/>
                    <a:lumOff val="5000"/>
                  </a:schemeClr>
                </a:solidFill>
              </a:rPr>
              <a:t>ظرفیت های انتخاب برای دولت نامربوط است.برای نمونه،ممکن است واحدی مجازبه فروش دارایی ها ونگاه داشتن عوایدآن یاتغییرات تجاری نباشد.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4262793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smtClean="0">
                <a:solidFill>
                  <a:schemeClr val="accent6">
                    <a:lumMod val="50000"/>
                  </a:schemeClr>
                </a:solidFill>
              </a:rPr>
              <a:t>ناسازگاری هاوتضادها</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بسیاری ازمسائل مربوط به مزایای بالقوه اصلاحات سیستم حسابداری تعهدی،حل نشده باقی مانده است،ازجمله آن،شیوه ارزیابی دارایی هادربخش عمومی است.تعریف ارائه شده ازدارایی هاباتوجه به منافع اقتصادی آنهاممکن است برای بسیاری ازدارایی های تحت کنترل دولت مناسب نباشد.برای دارایی هایی مانندمجموعه های هنری،ساختمانهای </a:t>
            </a:r>
            <a:r>
              <a:rPr lang="fa-IR" sz="2000" dirty="0" smtClean="0">
                <a:solidFill>
                  <a:schemeClr val="tx1">
                    <a:lumMod val="95000"/>
                    <a:lumOff val="5000"/>
                  </a:schemeClr>
                </a:solidFill>
              </a:rPr>
              <a:t>مدارس،موزه </a:t>
            </a:r>
            <a:r>
              <a:rPr lang="fa-IR" sz="2000" dirty="0" smtClean="0">
                <a:solidFill>
                  <a:schemeClr val="tx1">
                    <a:lumMod val="95000"/>
                    <a:lumOff val="5000"/>
                  </a:schemeClr>
                </a:solidFill>
              </a:rPr>
              <a:t>ها،جاده </a:t>
            </a:r>
            <a:r>
              <a:rPr lang="fa-IR" sz="2000" dirty="0" smtClean="0">
                <a:solidFill>
                  <a:schemeClr val="tx1">
                    <a:lumMod val="95000"/>
                    <a:lumOff val="5000"/>
                  </a:schemeClr>
                </a:solidFill>
              </a:rPr>
              <a:t>ها،پلها </a:t>
            </a:r>
            <a:r>
              <a:rPr lang="fa-IR" sz="2000" dirty="0" smtClean="0">
                <a:solidFill>
                  <a:schemeClr val="tx1">
                    <a:lumMod val="95000"/>
                    <a:lumOff val="5000"/>
                  </a:schemeClr>
                </a:solidFill>
              </a:rPr>
              <a:t>وکتابخانه ها،پارکهاوساختمانهای دولتی،ارزیابی پولی مناسب نیست.آیاارزیابی یک پارک ملی بامبلغی مشخص،به معنی آن است که می توان برای ساخت مثلایک جاده به همان مبلغ،آن پارک رافروخت؟</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37048438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6">
                    <a:lumMod val="50000"/>
                  </a:schemeClr>
                </a:solidFill>
                <a:cs typeface="+mn-cs"/>
              </a:rPr>
              <a:t>کاربرد مبنای تعهدی در حسابداری دولتی</a:t>
            </a:r>
            <a:endParaRPr lang="en-US" sz="4000" dirty="0">
              <a:solidFill>
                <a:schemeClr val="accent6">
                  <a:lumMod val="50000"/>
                </a:schemeClr>
              </a:solidFill>
              <a:cs typeface="+mn-cs"/>
            </a:endParaRPr>
          </a:p>
        </p:txBody>
      </p:sp>
      <p:sp>
        <p:nvSpPr>
          <p:cNvPr id="3" name="Content Placeholder 2"/>
          <p:cNvSpPr>
            <a:spLocks noGrp="1"/>
          </p:cNvSpPr>
          <p:nvPr>
            <p:ph idx="1"/>
          </p:nvPr>
        </p:nvSpPr>
        <p:spPr>
          <a:xfrm>
            <a:off x="1009443" y="2362200"/>
            <a:ext cx="7125112" cy="4191000"/>
          </a:xfrm>
        </p:spPr>
        <p:txBody>
          <a:bodyPr>
            <a:normAutofit/>
          </a:bodyPr>
          <a:lstStyle/>
          <a:p>
            <a:pPr marL="0" indent="0" algn="r">
              <a:buNone/>
            </a:pPr>
            <a:r>
              <a:rPr lang="fa-IR" sz="3200" dirty="0" smtClean="0">
                <a:solidFill>
                  <a:schemeClr val="tx1">
                    <a:lumMod val="95000"/>
                    <a:lumOff val="5000"/>
                  </a:schemeClr>
                </a:solidFill>
                <a:latin typeface="Urdu Typesetting" pitchFamily="66" charset="-78"/>
                <a:cs typeface="Urdu Typesetting" pitchFamily="66" charset="-78"/>
              </a:rPr>
              <a:t>استاد :جناب اقای دکتر محمدی</a:t>
            </a:r>
          </a:p>
          <a:p>
            <a:pPr marL="0" indent="0" algn="r">
              <a:buNone/>
            </a:pPr>
            <a:endParaRPr lang="fa-IR" sz="3200" dirty="0">
              <a:solidFill>
                <a:schemeClr val="tx1">
                  <a:lumMod val="95000"/>
                  <a:lumOff val="5000"/>
                </a:schemeClr>
              </a:solidFill>
              <a:latin typeface="Urdu Typesetting" pitchFamily="66" charset="-78"/>
              <a:cs typeface="Urdu Typesetting" pitchFamily="66" charset="-78"/>
            </a:endParaRPr>
          </a:p>
          <a:p>
            <a:pPr marL="0" indent="0" algn="r">
              <a:buNone/>
            </a:pPr>
            <a:r>
              <a:rPr lang="fa-IR" sz="3200" dirty="0" smtClean="0">
                <a:solidFill>
                  <a:schemeClr val="tx1">
                    <a:lumMod val="95000"/>
                    <a:lumOff val="5000"/>
                  </a:schemeClr>
                </a:solidFill>
                <a:latin typeface="Urdu Typesetting" pitchFamily="66" charset="-78"/>
                <a:cs typeface="Urdu Typesetting" pitchFamily="66" charset="-78"/>
              </a:rPr>
              <a:t>ارائه دهندگان :خالد سعیدی  و  آزاد مرادیان</a:t>
            </a:r>
          </a:p>
          <a:p>
            <a:pPr marL="0" indent="0" algn="r">
              <a:buNone/>
            </a:pPr>
            <a:endParaRPr lang="fa-IR" sz="3200" dirty="0">
              <a:solidFill>
                <a:schemeClr val="tx1">
                  <a:lumMod val="95000"/>
                  <a:lumOff val="5000"/>
                </a:schemeClr>
              </a:solidFill>
              <a:latin typeface="Urdu Typesetting" pitchFamily="66" charset="-78"/>
              <a:cs typeface="Urdu Typesetting" pitchFamily="66" charset="-78"/>
            </a:endParaRPr>
          </a:p>
          <a:p>
            <a:pPr marL="0" indent="0" algn="r">
              <a:buNone/>
            </a:pPr>
            <a:r>
              <a:rPr lang="fa-IR" sz="3200" dirty="0" smtClean="0">
                <a:solidFill>
                  <a:schemeClr val="tx1">
                    <a:lumMod val="95000"/>
                    <a:lumOff val="5000"/>
                  </a:schemeClr>
                </a:solidFill>
                <a:latin typeface="Urdu Typesetting" pitchFamily="66" charset="-78"/>
                <a:cs typeface="Urdu Typesetting" pitchFamily="66" charset="-78"/>
              </a:rPr>
              <a:t>درس :حسابداری دولتی پیشرفته</a:t>
            </a:r>
            <a:endParaRPr lang="en-US" sz="3200" dirty="0">
              <a:solidFill>
                <a:schemeClr val="tx1">
                  <a:lumMod val="95000"/>
                  <a:lumOff val="5000"/>
                </a:schemeClr>
              </a:solidFill>
              <a:latin typeface="Urdu Typesetting" pitchFamily="66" charset="-78"/>
              <a:cs typeface="Urdu Typesetting" pitchFamily="66" charset="-78"/>
            </a:endParaRPr>
          </a:p>
        </p:txBody>
      </p:sp>
    </p:spTree>
    <p:extLst>
      <p:ext uri="{BB962C8B-B14F-4D97-AF65-F5344CB8AC3E}">
        <p14:creationId xmlns:p14="http://schemas.microsoft.com/office/powerpoint/2010/main" val="8200764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smtClean="0">
                <a:solidFill>
                  <a:schemeClr val="accent6">
                    <a:lumMod val="50000"/>
                  </a:schemeClr>
                </a:solidFill>
              </a:rPr>
              <a:t>خلاصه ونتیجه گیری</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smtClean="0">
                <a:solidFill>
                  <a:schemeClr val="tx1">
                    <a:lumMod val="95000"/>
                    <a:lumOff val="5000"/>
                  </a:schemeClr>
                </a:solidFill>
              </a:rPr>
              <a:t>ادعامیشودکه درسیستم حسابداری تعهدی،تاکیدبیشتری براثربخشی ونتایج عملکردمیشودومدیران،مسئول هزینه یابی کامل عملیات میشوند،هم چنین سیستم حسابداری تعهدی بهترمیتواند تعهدات درازمدت وکل وضعیت مالی رامنعکس کندوبایداذعان کردکه سیستم حسابداری تعهدی دربخش عمومی منجربه افزایش پاسخگویی دولت به موکلان آن،مدیریت مالی بهترمدیران خدمات عمومی وقابلیت مقایسه عملکردمدیریت درحوزه های مختلف میشود.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18478660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09443" y="1371600"/>
            <a:ext cx="7125112" cy="3886200"/>
          </a:xfrm>
        </p:spPr>
        <p:txBody>
          <a:bodyPr>
            <a:normAutofit/>
          </a:bodyPr>
          <a:lstStyle/>
          <a:p>
            <a:pPr marL="0" indent="0" algn="justLow" rtl="1">
              <a:buNone/>
            </a:pPr>
            <a:r>
              <a:rPr lang="fa-IR" sz="2000" dirty="0" smtClean="0">
                <a:solidFill>
                  <a:schemeClr val="tx1">
                    <a:lumMod val="95000"/>
                    <a:lumOff val="5000"/>
                  </a:schemeClr>
                </a:solidFill>
              </a:rPr>
              <a:t>اماتوجه به این نکته ضروری است که فعالیت های بخش عمومی، جنبه های دیگری نیزدارد:همچون توزیع رفاه اجتماعی،ایجادفرصت های برابر،تامین مالی برای حفظ وگسترش زیرساختهاوحفاظت و نگهداری محیط زیست که به نظرمیرسدباگرایش بخش عمومی به سمت معیارهای بخش خصوصی _ودرراس آن سودآوری که هدف وزیربنای سیستم حسابداری نعهدی است _این جنبه های مهم نادیده گرفته میشود.</a:t>
            </a:r>
          </a:p>
          <a:p>
            <a:pPr marL="0" indent="0" algn="justLow" rtl="1">
              <a:buNone/>
            </a:pPr>
            <a:r>
              <a:rPr lang="fa-IR" sz="2000" dirty="0" smtClean="0">
                <a:solidFill>
                  <a:schemeClr val="tx1">
                    <a:lumMod val="95000"/>
                    <a:lumOff val="5000"/>
                  </a:schemeClr>
                </a:solidFill>
              </a:rPr>
              <a:t>  بسیاری ازمسائل مربوط به مزایاومعایب سیستم حسابداری تعهدی هنوز حل نشده باقی مانده است ولازم است درکوشش برای تغییرمبنای حسابداری دربخش عمومی این مسائل درنطر گرفته شود.</a:t>
            </a:r>
          </a:p>
        </p:txBody>
      </p:sp>
    </p:spTree>
    <p:extLst>
      <p:ext uri="{BB962C8B-B14F-4D97-AF65-F5344CB8AC3E}">
        <p14:creationId xmlns:p14="http://schemas.microsoft.com/office/powerpoint/2010/main" val="17932231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000" dirty="0" smtClean="0">
                <a:solidFill>
                  <a:schemeClr val="accent6">
                    <a:lumMod val="50000"/>
                  </a:schemeClr>
                </a:solidFill>
              </a:rPr>
              <a:t>منابع</a:t>
            </a:r>
            <a:endParaRPr lang="en-US" sz="4000" dirty="0">
              <a:solidFill>
                <a:schemeClr val="accent6">
                  <a:lumMod val="50000"/>
                </a:schemeClr>
              </a:solidFill>
            </a:endParaRPr>
          </a:p>
        </p:txBody>
      </p:sp>
      <p:sp>
        <p:nvSpPr>
          <p:cNvPr id="3" name="Content Placeholder 2"/>
          <p:cNvSpPr>
            <a:spLocks noGrp="1"/>
          </p:cNvSpPr>
          <p:nvPr>
            <p:ph idx="1"/>
          </p:nvPr>
        </p:nvSpPr>
        <p:spPr>
          <a:xfrm>
            <a:off x="990600" y="1524000"/>
            <a:ext cx="7125112" cy="3069439"/>
          </a:xfrm>
        </p:spPr>
        <p:txBody>
          <a:bodyPr>
            <a:normAutofit/>
          </a:bodyPr>
          <a:lstStyle/>
          <a:p>
            <a:pPr marL="0" indent="0" algn="justLow" rtl="1">
              <a:buNone/>
            </a:pPr>
            <a:r>
              <a:rPr lang="fa-IR" sz="1600" dirty="0" smtClean="0">
                <a:solidFill>
                  <a:schemeClr val="tx1">
                    <a:lumMod val="95000"/>
                    <a:lumOff val="5000"/>
                  </a:schemeClr>
                </a:solidFill>
              </a:rPr>
              <a:t>1)رفیعی،افسانه،کاربردمبنای تعهدی درحسابداری دولتی،مجله حسابرس،بهار1387،شماره 40</a:t>
            </a:r>
          </a:p>
          <a:p>
            <a:pPr marL="0" indent="0" algn="justLow" rtl="1">
              <a:buNone/>
            </a:pPr>
            <a:r>
              <a:rPr lang="fa-IR" sz="1600" dirty="0" smtClean="0">
                <a:solidFill>
                  <a:schemeClr val="tx1">
                    <a:lumMod val="95000"/>
                    <a:lumOff val="5000"/>
                  </a:schemeClr>
                </a:solidFill>
              </a:rPr>
              <a:t>2)باباجانی،جعفر،حسابداری وکنترلهای </a:t>
            </a:r>
            <a:r>
              <a:rPr lang="fa-IR" sz="1600" dirty="0" smtClean="0">
                <a:solidFill>
                  <a:schemeClr val="tx1">
                    <a:lumMod val="95000"/>
                    <a:lumOff val="5000"/>
                  </a:schemeClr>
                </a:solidFill>
              </a:rPr>
              <a:t>مالی،تهران،دانشگاه </a:t>
            </a:r>
            <a:r>
              <a:rPr lang="fa-IR" sz="1600" dirty="0" smtClean="0">
                <a:solidFill>
                  <a:schemeClr val="tx1">
                    <a:lumMod val="95000"/>
                    <a:lumOff val="5000"/>
                  </a:schemeClr>
                </a:solidFill>
              </a:rPr>
              <a:t>علامه طباطبایی، چاپ دوم،1385</a:t>
            </a:r>
            <a:endParaRPr lang="en-US" sz="1600" dirty="0">
              <a:solidFill>
                <a:schemeClr val="tx1">
                  <a:lumMod val="95000"/>
                  <a:lumOff val="5000"/>
                </a:schemeClr>
              </a:solidFill>
            </a:endParaRPr>
          </a:p>
        </p:txBody>
      </p:sp>
    </p:spTree>
    <p:extLst>
      <p:ext uri="{BB962C8B-B14F-4D97-AF65-F5344CB8AC3E}">
        <p14:creationId xmlns:p14="http://schemas.microsoft.com/office/powerpoint/2010/main" val="32343924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000" dirty="0" smtClean="0">
                <a:solidFill>
                  <a:schemeClr val="accent6">
                    <a:lumMod val="50000"/>
                  </a:schemeClr>
                </a:solidFill>
              </a:rPr>
              <a:t>مقدمه</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a:solidFill>
                  <a:schemeClr val="tx1">
                    <a:lumMod val="95000"/>
                    <a:lumOff val="5000"/>
                  </a:schemeClr>
                </a:solidFill>
              </a:rPr>
              <a:t>اغلب </a:t>
            </a:r>
            <a:r>
              <a:rPr lang="fa-IR" sz="2000" dirty="0" smtClean="0">
                <a:solidFill>
                  <a:schemeClr val="tx1">
                    <a:lumMod val="95000"/>
                    <a:lumOff val="5000"/>
                  </a:schemeClr>
                </a:solidFill>
              </a:rPr>
              <a:t>استا</a:t>
            </a:r>
            <a:r>
              <a:rPr lang="fa-IR" sz="2000" dirty="0">
                <a:solidFill>
                  <a:schemeClr val="tx1">
                    <a:lumMod val="95000"/>
                    <a:lumOff val="5000"/>
                  </a:schemeClr>
                </a:solidFill>
              </a:rPr>
              <a:t>ن</a:t>
            </a:r>
            <a:r>
              <a:rPr lang="fa-IR" sz="2000" dirty="0" smtClean="0">
                <a:solidFill>
                  <a:schemeClr val="tx1">
                    <a:lumMod val="95000"/>
                    <a:lumOff val="5000"/>
                  </a:schemeClr>
                </a:solidFill>
              </a:rPr>
              <a:t>داردهای </a:t>
            </a:r>
            <a:r>
              <a:rPr lang="fa-IR" sz="2000" dirty="0">
                <a:solidFill>
                  <a:schemeClr val="tx1">
                    <a:lumMod val="95000"/>
                    <a:lumOff val="5000"/>
                  </a:schemeClr>
                </a:solidFill>
              </a:rPr>
              <a:t>حسابداری بخش دولتی،بااین فرض تدوین میشودکه دولت درگیرفعالیتهای بی طرفانه وغیرانتفاعی است و وظیفه حسابداری دولتی،به گزارش فراغت دولت ازبودجه،شرح تامین ومصرف وجوه،محدودمیشودونیازی به محاسبه دقیق نتایج عملکرد ووضعیت مالی دولت نیست.امااخیرادربعضی ازکشورها، ازجمله </a:t>
            </a:r>
            <a:r>
              <a:rPr lang="fa-IR" sz="2000" dirty="0" smtClean="0">
                <a:solidFill>
                  <a:schemeClr val="tx1">
                    <a:lumMod val="95000"/>
                    <a:lumOff val="5000"/>
                  </a:schemeClr>
                </a:solidFill>
              </a:rPr>
              <a:t>بریتانیا،زلاندنو واسترالیا،رویکردی </a:t>
            </a:r>
            <a:r>
              <a:rPr lang="fa-IR" sz="2000" dirty="0">
                <a:solidFill>
                  <a:schemeClr val="tx1">
                    <a:lumMod val="95000"/>
                    <a:lumOff val="5000"/>
                  </a:schemeClr>
                </a:solidFill>
              </a:rPr>
              <a:t>به سوی استفاده ازمبنای تعهدی کامل درحسابداری بخش عمومی ایجادشده است.</a:t>
            </a:r>
            <a:br>
              <a:rPr lang="fa-IR" sz="2000" dirty="0">
                <a:solidFill>
                  <a:schemeClr val="tx1">
                    <a:lumMod val="95000"/>
                    <a:lumOff val="5000"/>
                  </a:schemeClr>
                </a:solidFill>
              </a:rPr>
            </a:br>
            <a:r>
              <a:rPr lang="fa-IR" sz="2000" dirty="0">
                <a:solidFill>
                  <a:schemeClr val="tx1">
                    <a:lumMod val="95000"/>
                    <a:lumOff val="5000"/>
                  </a:schemeClr>
                </a:solidFill>
              </a:rPr>
              <a:t>   	به منظورتحلیل هزینه ومنفعت سیستم حسابداری تعهدی،لازم است ابتدا آنرابشناسیم وسپس ضمن آشنایی باالگوی حسابداری تعهدی مورداستفاده دراسترالیا،تفاوتهای آن باالگوی حسابداری نقدی ودلایل موافقان ومخالفان هریک ازدوسیستم راموردتوجه قرار دهیم.</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201629367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125113" cy="924475"/>
          </a:xfrm>
        </p:spPr>
        <p:txBody>
          <a:bodyPr/>
          <a:lstStyle/>
          <a:p>
            <a:pPr algn="ctr"/>
            <a:r>
              <a:rPr lang="fa-IR" sz="4000" dirty="0" smtClean="0">
                <a:solidFill>
                  <a:schemeClr val="accent6">
                    <a:lumMod val="50000"/>
                  </a:schemeClr>
                </a:solidFill>
              </a:rPr>
              <a:t>مبنای حسابداری</a:t>
            </a:r>
            <a:endParaRPr lang="en-US" sz="4000" dirty="0">
              <a:solidFill>
                <a:schemeClr val="accent6">
                  <a:lumMod val="50000"/>
                </a:schemeClr>
              </a:solidFill>
            </a:endParaRPr>
          </a:p>
        </p:txBody>
      </p:sp>
      <p:sp>
        <p:nvSpPr>
          <p:cNvPr id="3" name="Content Placeholder 2"/>
          <p:cNvSpPr>
            <a:spLocks noGrp="1"/>
          </p:cNvSpPr>
          <p:nvPr>
            <p:ph idx="1"/>
          </p:nvPr>
        </p:nvSpPr>
        <p:spPr>
          <a:xfrm>
            <a:off x="914400" y="1752600"/>
            <a:ext cx="7125112" cy="4051437"/>
          </a:xfrm>
        </p:spPr>
        <p:txBody>
          <a:bodyPr>
            <a:normAutofit fontScale="92500" lnSpcReduction="10000"/>
          </a:bodyPr>
          <a:lstStyle/>
          <a:p>
            <a:pPr marL="0" indent="0" algn="justLow" rtl="1">
              <a:buNone/>
            </a:pPr>
            <a:r>
              <a:rPr lang="fa-IR" sz="2000" dirty="0" smtClean="0">
                <a:solidFill>
                  <a:schemeClr val="tx1">
                    <a:lumMod val="95000"/>
                    <a:lumOff val="5000"/>
                  </a:schemeClr>
                </a:solidFill>
              </a:rPr>
              <a:t>مبنای حسابداری،انتخاب زمان شناسایی وثبت درآمدهاوهزینه هادر دفاترحسابداری است.انتخاب هریک ازروشهای شناسایی وثبت درآمدهاوهزینه ها،نوعی مبنای حسابداری محسوب میشودکه حسب مورددرحسابداری موسسات بازرگانی وغیرانتفاعی مورداستفاده قرارمیگیرد.(باباجانی،1385)</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باباجانی درکتاب حسابداری کنترلهای دولتی،انواع مبانی حسابداری رابه شرح زیرمعرفی میکند:</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1)مبنای نقدی(کامل)</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2)مبنای تعهدی(کامل)</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a:t>
            </a:r>
            <a:r>
              <a:rPr lang="fa-IR" sz="2000" dirty="0" smtClean="0">
                <a:solidFill>
                  <a:schemeClr val="tx1">
                    <a:lumMod val="95000"/>
                    <a:lumOff val="5000"/>
                  </a:schemeClr>
                </a:solidFill>
              </a:rPr>
              <a:t>3)</a:t>
            </a:r>
            <a:r>
              <a:rPr lang="fa-IR" sz="2000" dirty="0">
                <a:solidFill>
                  <a:schemeClr val="tx1">
                    <a:lumMod val="95000"/>
                    <a:lumOff val="5000"/>
                  </a:schemeClr>
                </a:solidFill>
              </a:rPr>
              <a:t>م</a:t>
            </a:r>
            <a:r>
              <a:rPr lang="fa-IR" sz="2000" dirty="0" smtClean="0">
                <a:solidFill>
                  <a:schemeClr val="tx1">
                    <a:lumMod val="95000"/>
                    <a:lumOff val="5000"/>
                  </a:schemeClr>
                </a:solidFill>
              </a:rPr>
              <a:t>بنای </a:t>
            </a:r>
            <a:r>
              <a:rPr lang="fa-IR" sz="2000" dirty="0" smtClean="0">
                <a:solidFill>
                  <a:schemeClr val="tx1">
                    <a:lumMod val="95000"/>
                    <a:lumOff val="5000"/>
                  </a:schemeClr>
                </a:solidFill>
              </a:rPr>
              <a:t>نیمه تعهدی</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4)مبنای تعهدی تعدیل شده</a:t>
            </a:r>
          </a:p>
          <a:p>
            <a:pPr marL="0" indent="0" algn="justLow" rtl="1">
              <a:buNone/>
            </a:pPr>
            <a:r>
              <a:rPr lang="fa-IR" sz="2000" dirty="0">
                <a:solidFill>
                  <a:schemeClr val="tx1">
                    <a:lumMod val="95000"/>
                    <a:lumOff val="5000"/>
                  </a:schemeClr>
                </a:solidFill>
              </a:rPr>
              <a:t> </a:t>
            </a:r>
            <a:r>
              <a:rPr lang="fa-IR" sz="2000" dirty="0" smtClean="0">
                <a:solidFill>
                  <a:schemeClr val="tx1">
                    <a:lumMod val="95000"/>
                    <a:lumOff val="5000"/>
                  </a:schemeClr>
                </a:solidFill>
              </a:rPr>
              <a:t> 5)مبنای نقدی تعدیل شده</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121826071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4000" dirty="0" smtClean="0">
                <a:solidFill>
                  <a:schemeClr val="accent6">
                    <a:lumMod val="50000"/>
                  </a:schemeClr>
                </a:solidFill>
              </a:rPr>
              <a:t>1)مبنای نقدی(کامل)</a:t>
            </a:r>
            <a:endParaRPr lang="en-US" sz="4000" dirty="0">
              <a:solidFill>
                <a:schemeClr val="accent6">
                  <a:lumMod val="50000"/>
                </a:schemeClr>
              </a:solidFill>
            </a:endParaRPr>
          </a:p>
        </p:txBody>
      </p:sp>
      <p:sp>
        <p:nvSpPr>
          <p:cNvPr id="3" name="Content Placeholder 2"/>
          <p:cNvSpPr>
            <a:spLocks noGrp="1"/>
          </p:cNvSpPr>
          <p:nvPr>
            <p:ph idx="1"/>
          </p:nvPr>
        </p:nvSpPr>
        <p:spPr>
          <a:xfrm>
            <a:off x="1009443" y="1807361"/>
            <a:ext cx="7125112" cy="3221839"/>
          </a:xfrm>
        </p:spPr>
        <p:txBody>
          <a:bodyPr>
            <a:normAutofit/>
          </a:bodyPr>
          <a:lstStyle/>
          <a:p>
            <a:pPr marL="0" indent="0" algn="justLow" rtl="1">
              <a:buNone/>
            </a:pPr>
            <a:r>
              <a:rPr lang="fa-IR" sz="2000" dirty="0" smtClean="0">
                <a:solidFill>
                  <a:schemeClr val="tx1">
                    <a:lumMod val="95000"/>
                    <a:lumOff val="5000"/>
                  </a:schemeClr>
                </a:solidFill>
              </a:rPr>
              <a:t>حسابداری نقدی،روش حسابداری است که اساس آن بردریافت وپرداخت وجه نقداستواراست.دراین سیستم هرگونه تغییردروضعیت مالی موسسه،مستلزم مبادله وجه نقداست ودرآمدهازمانی شناسایی ودردفاترثبت میشوندکه وجه نقدآنهادریافت وهزینه هازمانی شناسایی ودردفاترثبت میشوندکه وجه آنهابه صورت نقدپرداخت گردد.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13754969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6">
                    <a:lumMod val="50000"/>
                  </a:schemeClr>
                </a:solidFill>
              </a:rPr>
              <a:t>2)مبنای تعهدی(کامل)</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smtClean="0">
                <a:solidFill>
                  <a:schemeClr val="tx1">
                    <a:lumMod val="95000"/>
                    <a:lumOff val="5000"/>
                  </a:schemeClr>
                </a:solidFill>
              </a:rPr>
              <a:t>درمبنای تعهدی کامل،درآمدهازمانی شناسایی ودردفاترحسابداری ثبت می گردندکه تحصیل میشوندیاتحقق می یابند.دراین مبنا،زمان تحصیل یاتحقق درآمد،هنگامی است که درآمدبه صورت قطعی مشخص میشودیابراثرادامه خدمات حاصل میگردد.لذازمان وصول وجه دراین روش موردتوجه قرارنمی گیردبلکه زمان تحصیل یاتحقق درآمددرشناسایی وثبت درآمداهمیت دارد.همچنبن دراین مبنا،زمان شناسایی وثبت هزینه ها،زمان ایجادویاتحقق هزینه هاست وزمانی که کالایی تحویل میگرددیاخدمتی انجام میشود،معادل بهای تمام شده کالای تحویلی یاخدمت انجام یافته،بدهی قابل پرداخت ایجادمیشود.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29505590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6">
                    <a:lumMod val="50000"/>
                  </a:schemeClr>
                </a:solidFill>
              </a:rPr>
              <a:t>3)مبنای نیمه تعهدی</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smtClean="0">
                <a:solidFill>
                  <a:schemeClr val="tx1">
                    <a:lumMod val="95000"/>
                    <a:lumOff val="5000"/>
                  </a:schemeClr>
                </a:solidFill>
              </a:rPr>
              <a:t>مبنای نیمه تعهدی درحسابداری به سیستمی گفته میشودکه درآن،هزینه هابرمبنای تعهدی ودرآمدهابرمبنای نقدی،شناسایی ودردفاترثبت میشوند.مبنای نبمه تعهدی،ترکیبی ازدومبنای تعهدی ونقدی است وبه لحاظ سهولت وقابلیت اجرا،موردپذیرش تعدادی از کشورهاقرارگرفته است.به عبارت دیگر،چون درثبت وشناسایی هزینه ها،امکان استفاده ازمبنای تعهدی وجوددارد،بنابراین هزینه ها به محض ایجاد،بدون توجه به زمان پرداخت وجه آنها،دردفاترثبت میشوند.به این ترتیب،یکی ازمزایای مبنای تعهدی یعنی انعکاس واقعی هزینه های دوره مالی،دراین سیستم مورداستفاده قرار میگیرد.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10524770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6">
                    <a:lumMod val="50000"/>
                  </a:schemeClr>
                </a:solidFill>
              </a:rPr>
              <a:t>4)مبنای تعهدی تعدیل شده</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lnSpcReduction="10000"/>
          </a:bodyPr>
          <a:lstStyle/>
          <a:p>
            <a:pPr marL="0" indent="0" algn="justLow" rtl="1">
              <a:buNone/>
            </a:pPr>
            <a:r>
              <a:rPr lang="fa-IR" sz="2000" dirty="0" smtClean="0">
                <a:solidFill>
                  <a:schemeClr val="tx1">
                    <a:lumMod val="95000"/>
                    <a:lumOff val="5000"/>
                  </a:schemeClr>
                </a:solidFill>
              </a:rPr>
              <a:t>مبنای تعهدی تعدیل شده،روش حسابداری است که درآن هزینه ها هنگام ایجادیاتحمیل،شناسایی ودردفاترثبت میشوند،به همان ترتیبی که درمبنای تعهدی کامل ومبنای نیمه تعهدی عمل میشوند.ولی درآمدها دراین مبنابرحسب طبع وماهیت آنهابه دو دسته تقسیم میشوند:</a:t>
            </a:r>
          </a:p>
          <a:p>
            <a:pPr algn="justLow" rtl="1">
              <a:buFont typeface="Wingdings" pitchFamily="2" charset="2"/>
              <a:buChar char="ü"/>
            </a:pPr>
            <a:r>
              <a:rPr lang="fa-IR" sz="2000" dirty="0" smtClean="0">
                <a:solidFill>
                  <a:schemeClr val="tx1">
                    <a:lumMod val="95000"/>
                    <a:lumOff val="5000"/>
                  </a:schemeClr>
                </a:solidFill>
              </a:rPr>
              <a:t>دسته ای ازدرآمدها،آنهایی هستندکه قابل اندازه گیری بوده ودر عین حال دردسترس می باشند،لذادرزمان کوتاهی پس ازتشخیص قابل وصول خواهندبود.</a:t>
            </a:r>
          </a:p>
          <a:p>
            <a:pPr algn="justLow" rtl="1">
              <a:buFont typeface="Wingdings" pitchFamily="2" charset="2"/>
              <a:buChar char="ü"/>
            </a:pPr>
            <a:r>
              <a:rPr lang="fa-IR" sz="2000" dirty="0" smtClean="0">
                <a:solidFill>
                  <a:schemeClr val="tx1">
                    <a:lumMod val="95000"/>
                    <a:lumOff val="5000"/>
                  </a:schemeClr>
                </a:solidFill>
              </a:rPr>
              <a:t>دسته دیگردرآمدها،درآمدهایی هستندکه فاقدویژگیهای پیش گفته بوده ولذا اندازه گیری وتشخیص آنهامشکل ومعمولاناممکن است ویاوصول آنهاپس ازتشخیص،درطول دوره مالی یا مدت کوتاهی بعدازدوره مالی امکان پذیرنیست.این درآمدهابااستفاده ازحسابداری نقدی شناسایی ودردفاترثبت می شوند.</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27629827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smtClean="0">
                <a:solidFill>
                  <a:schemeClr val="accent6">
                    <a:lumMod val="50000"/>
                  </a:schemeClr>
                </a:solidFill>
              </a:rPr>
              <a:t>5)مبنای نقدی تعدیل شده</a:t>
            </a:r>
            <a:endParaRPr lang="en-US" sz="4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0" indent="0" algn="justLow" rtl="1">
              <a:buNone/>
            </a:pPr>
            <a:r>
              <a:rPr lang="fa-IR" sz="2000" dirty="0" smtClean="0">
                <a:solidFill>
                  <a:schemeClr val="tx1">
                    <a:lumMod val="95000"/>
                    <a:lumOff val="5000"/>
                  </a:schemeClr>
                </a:solidFill>
              </a:rPr>
              <a:t>مبنای نقدی تعدیل شده،روش حسابداری است که به روش حسابداری نقدی کامل شباهت زیادی دارد.تفاوت مبنای نقدی کامل بامبنای نقدی تعدیل شده درنحوه شناسایی وثبت هزینه هاست. درآمدها،هم درمبنای نقدی کامل،وهم درمبنای نقدی تعدیل شده فقط درزمان وصول وجه شناسایی ودردفاترثبت میشوند،لذا این دو مبنادرمورددرآمدهامشابه عمل میکنندوتفاوتی باهم ندارند. (باباجانی 1385)</a:t>
            </a:r>
            <a:endParaRPr lang="en-US" sz="2000" dirty="0">
              <a:solidFill>
                <a:schemeClr val="tx1">
                  <a:lumMod val="95000"/>
                  <a:lumOff val="5000"/>
                </a:schemeClr>
              </a:solidFill>
            </a:endParaRPr>
          </a:p>
        </p:txBody>
      </p:sp>
    </p:spTree>
    <p:extLst>
      <p:ext uri="{BB962C8B-B14F-4D97-AF65-F5344CB8AC3E}">
        <p14:creationId xmlns:p14="http://schemas.microsoft.com/office/powerpoint/2010/main" val="4101857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pring">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Template>
  <TotalTime>479</TotalTime>
  <Words>1439</Words>
  <Application>Microsoft Office PowerPoint</Application>
  <PresentationFormat>On-screen Show (4:3)</PresentationFormat>
  <Paragraphs>72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Spring</vt:lpstr>
      <vt:lpstr>بسم الله الرحمن الرحیم</vt:lpstr>
      <vt:lpstr>کاربرد مبنای تعهدی در حسابداری دولتی</vt:lpstr>
      <vt:lpstr>مقدمه</vt:lpstr>
      <vt:lpstr>مبنای حسابداری</vt:lpstr>
      <vt:lpstr>1)مبنای نقدی(کامل)</vt:lpstr>
      <vt:lpstr>2)مبنای تعهدی(کامل)</vt:lpstr>
      <vt:lpstr>3)مبنای نیمه تعهدی</vt:lpstr>
      <vt:lpstr>4)مبنای تعهدی تعدیل شده</vt:lpstr>
      <vt:lpstr>5)مبنای نقدی تعدیل شده</vt:lpstr>
      <vt:lpstr>حسابداری تعهدی دربخش عمومی استرالیا</vt:lpstr>
      <vt:lpstr>گزارشهای مالی تعهدی</vt:lpstr>
      <vt:lpstr>سیستم های مدیریتی تعهدی</vt:lpstr>
      <vt:lpstr>PowerPoint Presentation</vt:lpstr>
      <vt:lpstr>گزارشگری جامع دولت</vt:lpstr>
      <vt:lpstr>بودجه بندی تعهدی</vt:lpstr>
      <vt:lpstr>PowerPoint Presentation</vt:lpstr>
      <vt:lpstr>دیدگاه موافقان ومخالفان</vt:lpstr>
      <vt:lpstr>PowerPoint Presentation</vt:lpstr>
      <vt:lpstr>ناسازگاری هاوتضادها</vt:lpstr>
      <vt:lpstr>خلاصه ونتیجه گیری</vt:lpstr>
      <vt:lpstr>PowerPoint Presentation</vt:lpstr>
      <vt:lpstr>منابع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Zagros</dc:creator>
  <cp:lastModifiedBy>Zagros</cp:lastModifiedBy>
  <cp:revision>95</cp:revision>
  <dcterms:created xsi:type="dcterms:W3CDTF">2014-04-11T19:05:06Z</dcterms:created>
  <dcterms:modified xsi:type="dcterms:W3CDTF">2014-04-26T06:35:21Z</dcterms:modified>
</cp:coreProperties>
</file>