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4" r:id="rId2"/>
    <p:sldId id="295" r:id="rId3"/>
    <p:sldId id="304" r:id="rId4"/>
    <p:sldId id="256" r:id="rId5"/>
    <p:sldId id="279" r:id="rId6"/>
    <p:sldId id="257" r:id="rId7"/>
    <p:sldId id="280" r:id="rId8"/>
    <p:sldId id="258" r:id="rId9"/>
    <p:sldId id="281" r:id="rId10"/>
    <p:sldId id="259" r:id="rId11"/>
    <p:sldId id="282" r:id="rId12"/>
    <p:sldId id="260" r:id="rId13"/>
    <p:sldId id="283" r:id="rId14"/>
    <p:sldId id="261" r:id="rId15"/>
    <p:sldId id="262" r:id="rId16"/>
    <p:sldId id="284" r:id="rId17"/>
    <p:sldId id="263" r:id="rId18"/>
    <p:sldId id="285" r:id="rId19"/>
    <p:sldId id="305" r:id="rId20"/>
    <p:sldId id="264" r:id="rId21"/>
    <p:sldId id="286" r:id="rId22"/>
    <p:sldId id="265" r:id="rId23"/>
    <p:sldId id="287" r:id="rId24"/>
    <p:sldId id="266" r:id="rId25"/>
    <p:sldId id="288" r:id="rId26"/>
    <p:sldId id="267" r:id="rId27"/>
    <p:sldId id="289" r:id="rId28"/>
    <p:sldId id="268" r:id="rId29"/>
    <p:sldId id="269" r:id="rId30"/>
    <p:sldId id="290" r:id="rId31"/>
    <p:sldId id="270" r:id="rId32"/>
    <p:sldId id="291" r:id="rId33"/>
    <p:sldId id="271" r:id="rId34"/>
    <p:sldId id="272" r:id="rId35"/>
    <p:sldId id="292" r:id="rId36"/>
    <p:sldId id="273" r:id="rId37"/>
    <p:sldId id="293" r:id="rId38"/>
    <p:sldId id="274" r:id="rId39"/>
    <p:sldId id="275" r:id="rId40"/>
    <p:sldId id="306"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79D502D-68ED-4D1B-8DF7-FCE930F5027B}" type="datetimeFigureOut">
              <a:rPr lang="en-US" smtClean="0"/>
              <a:pPr/>
              <a:t>2/24/2015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4B6C866-4E00-4D0A-B42B-E48FC9FAA43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9D502D-68ED-4D1B-8DF7-FCE930F5027B}" type="datetimeFigureOut">
              <a:rPr lang="en-US" smtClean="0"/>
              <a:pPr/>
              <a:t>2/24/2015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4B6C866-4E00-4D0A-B42B-E48FC9FAA43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9D502D-68ED-4D1B-8DF7-FCE930F5027B}" type="datetimeFigureOut">
              <a:rPr lang="en-US" smtClean="0"/>
              <a:pPr/>
              <a:t>2/24/2015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4B6C866-4E00-4D0A-B42B-E48FC9FAA43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9D502D-68ED-4D1B-8DF7-FCE930F5027B}" type="datetimeFigureOut">
              <a:rPr lang="en-US" smtClean="0"/>
              <a:pPr/>
              <a:t>2/24/2015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4B6C866-4E00-4D0A-B42B-E48FC9FAA439}"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79D502D-68ED-4D1B-8DF7-FCE930F5027B}" type="datetimeFigureOut">
              <a:rPr lang="en-US" smtClean="0"/>
              <a:pPr/>
              <a:t>2/24/2015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4B6C866-4E00-4D0A-B42B-E48FC9FAA43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79D502D-68ED-4D1B-8DF7-FCE930F5027B}" type="datetimeFigureOut">
              <a:rPr lang="en-US" smtClean="0"/>
              <a:pPr/>
              <a:t>2/24/2015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4B6C866-4E00-4D0A-B42B-E48FC9FAA439}"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79D502D-68ED-4D1B-8DF7-FCE930F5027B}" type="datetimeFigureOut">
              <a:rPr lang="en-US" smtClean="0"/>
              <a:pPr/>
              <a:t>2/24/2015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4B6C866-4E00-4D0A-B42B-E48FC9FAA43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79D502D-68ED-4D1B-8DF7-FCE930F5027B}" type="datetimeFigureOut">
              <a:rPr lang="en-US" smtClean="0"/>
              <a:pPr/>
              <a:t>2/24/2015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4B6C866-4E00-4D0A-B42B-E48FC9FAA439}"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79D502D-68ED-4D1B-8DF7-FCE930F5027B}" type="datetimeFigureOut">
              <a:rPr lang="en-US" smtClean="0"/>
              <a:pPr/>
              <a:t>2/24/2015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4B6C866-4E00-4D0A-B42B-E48FC9FAA43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79D502D-68ED-4D1B-8DF7-FCE930F5027B}" type="datetimeFigureOut">
              <a:rPr lang="en-US" smtClean="0"/>
              <a:pPr/>
              <a:t>2/24/2015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4B6C866-4E00-4D0A-B42B-E48FC9FAA43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79D502D-68ED-4D1B-8DF7-FCE930F5027B}" type="datetimeFigureOut">
              <a:rPr lang="en-US" smtClean="0"/>
              <a:pPr/>
              <a:t>2/24/2015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4B6C866-4E00-4D0A-B42B-E48FC9FAA43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79D502D-68ED-4D1B-8DF7-FCE930F5027B}" type="datetimeFigureOut">
              <a:rPr lang="en-US" smtClean="0"/>
              <a:pPr/>
              <a:t>2/24/2015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4B6C866-4E00-4D0A-B42B-E48FC9FAA43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bism2"/>
          <p:cNvPicPr>
            <a:picLocks noChangeAspect="1" noChangeArrowheads="1"/>
          </p:cNvPicPr>
          <p:nvPr/>
        </p:nvPicPr>
        <p:blipFill>
          <a:blip r:embed="rId2"/>
          <a:srcRect/>
          <a:stretch>
            <a:fillRect/>
          </a:stretch>
        </p:blipFill>
        <p:spPr bwMode="auto">
          <a:xfrm>
            <a:off x="1643042" y="500042"/>
            <a:ext cx="6408737" cy="4286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285720" y="214290"/>
            <a:ext cx="8572560" cy="72019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Zar" pitchFamily="2" charset="-78"/>
              </a:rPr>
              <a:t>اقلیم</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3-1- تابش افتاب و اتلاف حرارت</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3-1-1- طراحی مجموعه و نحوه ی قرار گیری بلوک ها با در نظر گرفتن ظوابط خاص اقلیم محل ان صورت پذیرد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3-1-2- از احداث ساختمان در شیب های معکوس بیش از 8 % و فرورفتگی ها اجتناب گردد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3-1-3- توصیه می شود در مناطق گرمسیر حاشیه های بنا که در معرض عوامل مضر جوی قرار دارند با گیاهان همیشه سبز پوشانده شود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3-1-4- پراکندگی و فشردگی بافت با توجه به اقلیم طراحی گردد به عنوان مثال در گروه های اقلیمی 11 و 2 ( مناطق دارای تابستانهای گرم و خشک یا خیلی گرم و خشک ) بافت فشرده و متراکم ودر گروه های اقلیمی 3 و 4 و 8 ( مناطق مرطوب ) بافتی پراکنده برای جریان یافتن هوا طراحی شود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Arial" pitchFamily="34" charset="0"/>
              <a:cs typeface="B Zar"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928670"/>
            <a:ext cx="8143932" cy="3970318"/>
          </a:xfrm>
          <a:prstGeom prst="rect">
            <a:avLst/>
          </a:prstGeom>
        </p:spPr>
        <p:txBody>
          <a:bodyPr wrap="square">
            <a:spAutoFit/>
          </a:bodyPr>
          <a:lstStyle/>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3-1-5- سطوح خارجی ساختمان با توجه به شرایط محیطی تعیین و در طرح بلوکها لحاظ گردد( در مناطق گرم وسرد حداقل سطوح خارجی ودر مناطق معتدل ومرطوب حداکثرسطح خارجی با روزنه های مناسب طراحی شود</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3-1-6- طراحی سایت به گونه ای باشد که بلوکها در زمستان حداقل سایه اندازی را بریک دیگر داشته باشند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3-1-7- رعیت فاصله دو بلوک مقابل هم حداقل 20متر یا برابرارتفاع بلوک واقع در </a:t>
            </a:r>
          </a:p>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سمت جنوب (هرکدام که بیشتر باشد )الزامی است</a:t>
            </a:r>
            <a:endParaRPr lang="en-US" sz="2400" dirty="0">
              <a:cs typeface="B Zar"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285720" y="142852"/>
            <a:ext cx="8501122"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r" fontAlgn="base">
              <a:lnSpc>
                <a:spcPct val="150000"/>
              </a:lnSpc>
              <a:spcBef>
                <a:spcPct val="0"/>
              </a:spcBef>
              <a:spcAft>
                <a:spcPct val="0"/>
              </a:spcAft>
            </a:pPr>
            <a:r>
              <a:rPr lang="fa-IR" sz="2400" dirty="0" smtClean="0">
                <a:latin typeface="Calibri" pitchFamily="34" charset="0"/>
                <a:ea typeface="Calibri" pitchFamily="34" charset="0"/>
                <a:cs typeface="B Zar" pitchFamily="2" charset="-78"/>
              </a:rPr>
              <a:t>3-2- باران بادوجریان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هوا</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3-2-1- روش وراهکار مناسب جهت دفع اب باران وجمع اوری ابهای سطحی محوطه پیشبینی گردد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3-2-2 – درگروهای اقلیمی 3و4 که دارای بارشهی شدید میباشند محافظت ساختمانها در برابر کج باران بارعایت جهت مناسب استنقرار ساختمان ونیز عایق نمودن جداره هایی که درمعرض کج باران قرار میگیرند الزامی است</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3-2-3- لازم است به منظور جریان یافتن هوا از میان احجام ساختمانی در گرو ه های اقلیمی 3 و 4و 8 جداره های ساختمان حداقل از 3 سنت باز باشند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Arial" pitchFamily="34" charset="0"/>
              <a:cs typeface="B Zar"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0100" y="1357298"/>
            <a:ext cx="7429552" cy="3416320"/>
          </a:xfrm>
          <a:prstGeom prst="rect">
            <a:avLst/>
          </a:prstGeom>
        </p:spPr>
        <p:txBody>
          <a:bodyPr wrap="square">
            <a:spAutoFit/>
          </a:bodyPr>
          <a:lstStyle/>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3-2-4- در گروه های اقلیمی 3 و 4 به منظور ایجاد کوران هوا در فضاهای داخل ساختمان کشیدگی بلوکها در امتداد شرقی – غربی باشد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3-2-5- به منظور استفاده از باد مناسب و پرهیز از باد های مزاحم باید بر اساس گروه های اقلیمی منطقه و باد غالب محل اقدام و راه حل مطلوب ارائه شود و ضمن پیشبینی فرم کالبدی مناسب به منظور کاهش تاثیر باد مزاحم ساختمان حدالمقدور در جهت باد های مطلوب استقراریابد</a:t>
            </a:r>
            <a:endParaRPr kumimoji="0" lang="en-US" sz="4000" b="0" i="0" u="none" strike="noStrike" cap="none" normalizeH="0" baseline="0" dirty="0" smtClean="0">
              <a:ln>
                <a:noFill/>
              </a:ln>
              <a:solidFill>
                <a:schemeClr val="tx1"/>
              </a:solidFill>
              <a:effectLst/>
              <a:latin typeface="Arial" pitchFamily="34" charset="0"/>
              <a:cs typeface="B Zar"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428596" y="785794"/>
            <a:ext cx="8286808"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4- </a:t>
            </a:r>
            <a:r>
              <a:rPr kumimoji="0" lang="fa-IR" sz="2800" i="0" u="none" strike="noStrike" cap="none" normalizeH="0" baseline="0" dirty="0" smtClean="0">
                <a:ln>
                  <a:noFill/>
                </a:ln>
                <a:solidFill>
                  <a:schemeClr val="tx1"/>
                </a:solidFill>
                <a:effectLst/>
                <a:latin typeface="Calibri" pitchFamily="34" charset="0"/>
                <a:ea typeface="Calibri" pitchFamily="34" charset="0"/>
                <a:cs typeface="B Zar" pitchFamily="2" charset="-78"/>
              </a:rPr>
              <a:t>اشراف</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4-1- اشراف بلوک ها نسبت به یکدیگر میدان دید ناضر به داخل بناهای </a:t>
            </a:r>
            <a:r>
              <a:rPr kumimoji="0" lang="fa-IR" sz="2400" b="0" i="0" u="none" strike="noStrike" cap="none" normalizeH="0" baseline="0" smtClean="0">
                <a:ln>
                  <a:noFill/>
                </a:ln>
                <a:solidFill>
                  <a:schemeClr val="tx1"/>
                </a:solidFill>
                <a:effectLst/>
                <a:latin typeface="Calibri" pitchFamily="34" charset="0"/>
                <a:ea typeface="Calibri" pitchFamily="34" charset="0"/>
                <a:cs typeface="B Zar" pitchFamily="2" charset="-78"/>
              </a:rPr>
              <a:t>مسکونی مجتمع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و سطوح قابل رویت بنا ها از پنجره های بلوک های مقابل باید به حداقل ممکن برسد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4-2- به حداقل رساندن اشراف بدون حذف دید و منظر مناسب واحد های مسکونی الزامی است و نباید به هیچ وجه امکام استفاده از تابش و نور طبیعی از واحد ها صلب گردد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4-3- حداقل ارتفاع کف پنجره از سطح معبر 170 سانتی متر میباشد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4-4- مسیر عبور پیاده از کنار بلوک هایی که طبقه همکف انها مسکونی است با فاصله مناسب طراحی گردد و از ایجاد معبر در جلوی پنجره واحد های مسکونی پرهیز شود</a:t>
            </a:r>
            <a:endParaRPr kumimoji="0" lang="en-US" sz="4000" b="0" i="0" u="none" strike="noStrike" cap="none" normalizeH="0" baseline="0" dirty="0" smtClean="0">
              <a:ln>
                <a:noFill/>
              </a:ln>
              <a:solidFill>
                <a:schemeClr val="tx1"/>
              </a:solidFill>
              <a:effectLst/>
              <a:latin typeface="Arial" pitchFamily="34" charset="0"/>
              <a:cs typeface="B Zar"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642910" y="357166"/>
            <a:ext cx="7715304"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fa-IR" sz="2800" i="0" u="none" strike="noStrike" cap="none" normalizeH="0" baseline="0" dirty="0" smtClean="0">
                <a:ln>
                  <a:noFill/>
                </a:ln>
                <a:solidFill>
                  <a:schemeClr val="tx1"/>
                </a:solidFill>
                <a:effectLst/>
                <a:latin typeface="Calibri" pitchFamily="34" charset="0"/>
                <a:ea typeface="Calibri" pitchFamily="34" charset="0"/>
                <a:cs typeface="B Zar" pitchFamily="2" charset="-78"/>
              </a:rPr>
              <a:t>5- سیمای شهری</a:t>
            </a:r>
            <a:endParaRPr kumimoji="0" lang="en-US" sz="160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5-1- توجه به ویژگی های فرهنگی محل و تداوم و حفظ ان در طراحی مجتمع های مسکونی الزامی است</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5-2- با استفاده از ترکیب مناسب مصالح نما و یا به کارگیری رنگ های متعادل و معمول سیمای مطلوب و هماهنگ با اطراف و موقعیت محلی و جغرافیایی برای مجتمع طراحی گردد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5-3- استفاده مناسب و حداکثر از دید و منظر موجود در اطراف مجموعه الزامی است</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Arial" pitchFamily="34" charset="0"/>
              <a:cs typeface="B Zar"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285728"/>
            <a:ext cx="8572560" cy="6186309"/>
          </a:xfrm>
          <a:prstGeom prst="rect">
            <a:avLst/>
          </a:prstGeom>
        </p:spPr>
        <p:txBody>
          <a:bodyPr wrap="square">
            <a:spAutoFit/>
          </a:bodyPr>
          <a:lstStyle/>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5-4- سیمای خارجی مجموعه باید با ویژگی های فرهنگی منطقه همسو بوده و در این راستا دارای رشد و پویایی باشد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5-5- در مجموعه های مسکونی سعی شود با استفاده از تغییر در ارتفاع ساختمان و سایر تمهیدات از ایجاد خط اسمان یکنواخت پرهیز گردد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5-6- به منظور طرح فضاهایی زیبا دلنشین و کار امد لازم است به ترکیبی از سطوح پر و خالی پرداخته شود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5-7- لازم است تو رفتگی ها و بیرونزدگی های نمای خارجی و ترکیب بلوک ها به گونه ای باشد که ضمن رعایت مسائل اقلیمی مجموعه ای زیبا٬همگن متعادل و دلنشین را در پرسپکتیو های مختلف شهری پدید اورد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5-8- ارائه طرح برای ایجاد و خلق فضاهای سبز در ترکیب با احجام ساختمانی </a:t>
            </a:r>
          </a:p>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مجمو عه الزامی است</a:t>
            </a:r>
            <a:endParaRPr lang="en-US" sz="2400" dirty="0">
              <a:cs typeface="B Zar"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285720" y="642918"/>
            <a:ext cx="8358246"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6- انطباق با شکل و فرم بستر</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6-1- طرح مجموعه باید منطبق بر توپوگرافی بستر بوده وازنظر هزینه های تسطیح</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خاکبرداری و ویژگیهای مورد انتظار بهینه باشد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6-2- لازم است شکل مجموعه وجانمایی بلوکها باابعادزمین هماهنگی داشته باشد وبعد سوم مجموع را شلوغ ومغشوش جلوه ندهد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6-3- دسترسیهای داخلی مجموعه باتوجه به شکل وفرم بستر صورت پذیرد به گونه ای که دسترسی به تمام بلوکها تقریبایکسان ومناسب باشد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Arial" pitchFamily="34" charset="0"/>
              <a:cs typeface="B Zar"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285728"/>
            <a:ext cx="8643998" cy="4524315"/>
          </a:xfrm>
          <a:prstGeom prst="rect">
            <a:avLst/>
          </a:prstGeom>
        </p:spPr>
        <p:txBody>
          <a:bodyPr wrap="square">
            <a:spAutoFit/>
          </a:bodyPr>
          <a:lstStyle/>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6-4- بافت مجموعه نباید درتعارض وتقابل بابافت پیثرامون خود باشد و میبایست ضمن انطباق باان ویژگی های مناسب بافت شهری پیرامن را تقویت نمایید</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6-5- جمع اوری و دفع ابهای سطحی در انطباق کامل با ویژگی های زمین از طریق شبکه</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جمع اوری ابهای سطحی مورد تو جه قرار گیرد و در نحوه ی طراحی استفاده از مصالح کف سازی و ... تلاش شود تا هزینه ها به حداقل ممکن رسیده و نگهداری ان نیز اسان باشد</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6-6- عوارض زمین و محدودیت ها و حریم های احتمالی ان باید در طرح دیده شود و راه حل اساسی و قابل اجرا برای ان پیشنهاد گردد و تلاش شود تا استفاده مثبت و مناسبی </a:t>
            </a:r>
          </a:p>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از این عوارض صورت پذیرد</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14612" y="1214422"/>
            <a:ext cx="4006225" cy="1107996"/>
          </a:xfrm>
          <a:prstGeom prst="rect">
            <a:avLst/>
          </a:prstGeom>
        </p:spPr>
        <p:txBody>
          <a:bodyPr wrap="none">
            <a:spAutoFit/>
          </a:bodyPr>
          <a:lstStyle/>
          <a:p>
            <a:pPr lvl="0" algn="r" fontAlgn="base">
              <a:lnSpc>
                <a:spcPct val="150000"/>
              </a:lnSpc>
              <a:spcBef>
                <a:spcPct val="0"/>
              </a:spcBef>
              <a:spcAft>
                <a:spcPct val="0"/>
              </a:spcAft>
            </a:pPr>
            <a:r>
              <a:rPr lang="fa-IR" sz="4800" b="1" dirty="0" smtClean="0">
                <a:latin typeface="Calibri" pitchFamily="34" charset="0"/>
                <a:ea typeface="Calibri" pitchFamily="34" charset="0"/>
                <a:cs typeface="B Titr" pitchFamily="2" charset="-78"/>
              </a:rPr>
              <a:t>تهیه طرح معماری</a:t>
            </a:r>
          </a:p>
        </p:txBody>
      </p:sp>
      <p:sp>
        <p:nvSpPr>
          <p:cNvPr id="5" name="Rectangle 4"/>
          <p:cNvSpPr/>
          <p:nvPr/>
        </p:nvSpPr>
        <p:spPr>
          <a:xfrm>
            <a:off x="3571868" y="3071810"/>
            <a:ext cx="2520242" cy="1107996"/>
          </a:xfrm>
          <a:prstGeom prst="rect">
            <a:avLst/>
          </a:prstGeom>
        </p:spPr>
        <p:txBody>
          <a:bodyPr wrap="none">
            <a:spAutoFit/>
          </a:bodyPr>
          <a:lstStyle/>
          <a:p>
            <a:pPr lvl="0" algn="r" fontAlgn="base">
              <a:lnSpc>
                <a:spcPct val="150000"/>
              </a:lnSpc>
              <a:spcBef>
                <a:spcPct val="0"/>
              </a:spcBef>
              <a:spcAft>
                <a:spcPct val="0"/>
              </a:spcAft>
            </a:pPr>
            <a:r>
              <a:rPr lang="fa-IR" sz="4800" b="1" dirty="0" smtClean="0">
                <a:latin typeface="Calibri" pitchFamily="34" charset="0"/>
                <a:ea typeface="Calibri" pitchFamily="34" charset="0"/>
                <a:cs typeface="B Titr" pitchFamily="2" charset="-78"/>
              </a:rPr>
              <a:t>مرحله دوم</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4" name="Rectangle 3"/>
          <p:cNvSpPr/>
          <p:nvPr/>
        </p:nvSpPr>
        <p:spPr>
          <a:xfrm>
            <a:off x="2372596" y="142852"/>
            <a:ext cx="6771404" cy="707886"/>
          </a:xfrm>
          <a:prstGeom prst="rect">
            <a:avLst/>
          </a:prstGeom>
        </p:spPr>
        <p:txBody>
          <a:bodyPr wrap="none">
            <a:spAutoFit/>
          </a:bodyPr>
          <a:lstStyle/>
          <a:p>
            <a:pPr lvl="0" algn="r" fontAlgn="base">
              <a:spcBef>
                <a:spcPct val="0"/>
              </a:spcBef>
              <a:spcAft>
                <a:spcPct val="0"/>
              </a:spcAft>
            </a:pPr>
            <a:r>
              <a:rPr kumimoji="0" lang="fa-IR" sz="4000" b="0" i="0" u="none" strike="noStrike" cap="none" normalizeH="0" baseline="0" dirty="0" smtClean="0">
                <a:ln>
                  <a:noFill/>
                </a:ln>
                <a:solidFill>
                  <a:schemeClr val="tx1"/>
                </a:solidFill>
                <a:effectLst/>
                <a:latin typeface="Calibri" pitchFamily="34" charset="0"/>
                <a:ea typeface="Calibri" pitchFamily="34" charset="0"/>
                <a:cs typeface="B Titr" pitchFamily="2" charset="-78"/>
              </a:rPr>
              <a:t>طراحی معماری پروژه های مسکونی</a:t>
            </a:r>
            <a:r>
              <a:rPr kumimoji="0" lang="en-US" sz="4000" b="0" i="0" u="none" strike="noStrike" cap="none" normalizeH="0" baseline="0" dirty="0" smtClean="0">
                <a:ln>
                  <a:noFill/>
                </a:ln>
                <a:solidFill>
                  <a:schemeClr val="tx1"/>
                </a:solidFill>
                <a:effectLst/>
                <a:latin typeface="Calibri" pitchFamily="34" charset="0"/>
                <a:ea typeface="Calibri" pitchFamily="34" charset="0"/>
                <a:cs typeface="B Titr" pitchFamily="2" charset="-78"/>
              </a:rPr>
              <a:t> </a:t>
            </a:r>
            <a:endParaRPr kumimoji="0" lang="en-US" sz="2400" b="0" i="0" u="none" strike="noStrike" cap="none" normalizeH="0" baseline="0" dirty="0" smtClean="0">
              <a:ln>
                <a:noFill/>
              </a:ln>
              <a:solidFill>
                <a:schemeClr val="tx1"/>
              </a:solidFill>
              <a:effectLst/>
              <a:latin typeface="Arial" pitchFamily="34" charset="0"/>
              <a:cs typeface="B Titr"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571472" y="714356"/>
            <a:ext cx="8072462"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r" fontAlgn="base">
              <a:lnSpc>
                <a:spcPct val="150000"/>
              </a:lnSpc>
              <a:spcBef>
                <a:spcPct val="0"/>
              </a:spcBef>
              <a:spcAft>
                <a:spcPct val="0"/>
              </a:spcAft>
            </a:pPr>
            <a:r>
              <a:rPr lang="fa-IR" sz="2400" dirty="0" smtClean="0">
                <a:latin typeface="Calibri" pitchFamily="34" charset="0"/>
                <a:ea typeface="Calibri" pitchFamily="34" charset="0"/>
                <a:cs typeface="B Zar" pitchFamily="2" charset="-78"/>
              </a:rPr>
              <a:t>1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 معیارهای عمومی طراحی بلوکها</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endParaRPr kumimoji="0" lang="en-US" sz="2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1-1- طرح پروژه ها به صورت مجتمع مسکونی و با رعایت ظوابط شهرداری محل به شرح بند های ذیل و استفاده حداکثر از تراکم ساختمانی و حداقل سطح اشغال با رعایت ضوابط طرح های توسعه بالا دست و اقتصاد طرح در صورت ضرورت اخذ مجوز از مراجع قانونی تهیه گردد</a:t>
            </a:r>
            <a:endParaRPr kumimoji="0" lang="en-US" sz="2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endParaRPr kumimoji="0" lang="en-US" sz="2400" b="0" i="0" u="none" strike="noStrike" cap="none" normalizeH="0" baseline="0" dirty="0" smtClean="0">
              <a:ln>
                <a:noFill/>
              </a:ln>
              <a:solidFill>
                <a:schemeClr val="tx1"/>
              </a:solidFill>
              <a:effectLst/>
              <a:latin typeface="Arial" pitchFamily="34" charset="0"/>
              <a:cs typeface="B Zar"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428604"/>
            <a:ext cx="8286808" cy="5401479"/>
          </a:xfrm>
          <a:prstGeom prst="rect">
            <a:avLst/>
          </a:prstGeom>
        </p:spPr>
        <p:txBody>
          <a:bodyPr wrap="square">
            <a:spAutoFit/>
          </a:bodyPr>
          <a:lstStyle/>
          <a:p>
            <a:pPr lvl="0" algn="r" eaLnBrk="0" fontAlgn="base" hangingPunct="0">
              <a:lnSpc>
                <a:spcPct val="150000"/>
              </a:lnSpc>
              <a:spcBef>
                <a:spcPct val="0"/>
              </a:spcBef>
              <a:spcAft>
                <a:spcPct val="0"/>
              </a:spcAft>
            </a:pP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1-2- در طراحی پروژه های مسکونی حداکثر تراکم جمعیتی مجموعه های مسکونی در 600 نفر در هکتار با رعایت ضوابط طرح های توسعه بالا دست مجاز می باشد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rtl="1"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1-3- در پروژه های مسکونی در هر مجموعه ترکیبی از واحد ها ی 1 و 2 و 3 اتاق خوابه با رعایت نسبت 20 در صد واحد های 1 خوابه با زیر بنای 60-50 متر مربع 75 درصد 2 خوابه </a:t>
            </a:r>
            <a:r>
              <a:rPr lang="fa-IR" sz="2400" dirty="0" smtClean="0">
                <a:latin typeface="Calibri" pitchFamily="34" charset="0"/>
                <a:ea typeface="Calibri" pitchFamily="34" charset="0"/>
                <a:cs typeface="B Zar" pitchFamily="2" charset="-78"/>
              </a:rPr>
              <a:t>با زیر بنای 80-60 متر مربع و 5 درصد 3 خوابه با زیر بنای 110 -100 متر مربع طراحی گردد</a:t>
            </a:r>
          </a:p>
          <a:p>
            <a:pPr algn="r" rtl="1" eaLnBrk="0" fontAlgn="base" hangingPunct="0">
              <a:lnSpc>
                <a:spcPct val="150000"/>
              </a:lnSpc>
              <a:spcBef>
                <a:spcPct val="0"/>
              </a:spcBef>
              <a:spcAft>
                <a:spcPct val="0"/>
              </a:spcAft>
            </a:pPr>
            <a:r>
              <a:rPr lang="fa-IR" sz="2400" dirty="0" smtClean="0">
                <a:latin typeface="Calibri" pitchFamily="34" charset="0"/>
                <a:ea typeface="Calibri" pitchFamily="34" charset="0"/>
                <a:cs typeface="B Zar" pitchFamily="2" charset="-78"/>
              </a:rPr>
              <a:t>*** در پروژه های خاص </a:t>
            </a:r>
            <a:r>
              <a:rPr lang="fa-IR" sz="2400" dirty="0" smtClean="0">
                <a:latin typeface="Calibri" pitchFamily="34" charset="0"/>
                <a:ea typeface="Calibri" pitchFamily="34" charset="0"/>
                <a:cs typeface="B Zar" pitchFamily="2" charset="-78"/>
              </a:rPr>
              <a:t>( با توجه به نیاز منطقه ) این </a:t>
            </a:r>
            <a:r>
              <a:rPr lang="fa-IR" sz="2400" dirty="0" smtClean="0">
                <a:latin typeface="Calibri" pitchFamily="34" charset="0"/>
                <a:ea typeface="Calibri" pitchFamily="34" charset="0"/>
                <a:cs typeface="B Zar" pitchFamily="2" charset="-78"/>
              </a:rPr>
              <a:t>در صد ها قابل تغییر می </a:t>
            </a:r>
            <a:r>
              <a:rPr lang="fa-IR" sz="2400" dirty="0" smtClean="0">
                <a:latin typeface="Calibri" pitchFamily="34" charset="0"/>
                <a:ea typeface="Calibri" pitchFamily="34" charset="0"/>
                <a:cs typeface="B Zar" pitchFamily="2" charset="-78"/>
              </a:rPr>
              <a:t>باشد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rtl="1"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نکته : در کلیه پروژه های مسکونی مشارکتی و پیمانی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دولتی رعایت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ضابطه الگوی مصرف مسکن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در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طراحی واحد های مسکونی الزامی است</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endPar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4282" y="785794"/>
            <a:ext cx="8715404" cy="44319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1-4- به منظور رفتار مناسب ساختمان در برابر زلزله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حدالمقدور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بلوک ها در پلان و ارتفاع منظم طراحی شوند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1-5- در طراحی ساختمانها ( در مرحله ی اول و دوم ) بر استفاده از نظام هماهنگ ابعادی ( مدولار ) تاکید می شود . در این خصوص استفاده از نشریه 215 مرکز تحقیقات ساختمان و مسکن با عنوان ( هماهنگی مدولار در نظام طراحی و اجرای ساختمان )و طرح تحقیقاتی ( استانداردهای ابعادی مسکن ) توصیه می شود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Arial" pitchFamily="34" charset="0"/>
              <a:cs typeface="B Zar" pitchFamily="2" charset="-7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857232"/>
            <a:ext cx="8286808" cy="4524315"/>
          </a:xfrm>
          <a:prstGeom prst="rect">
            <a:avLst/>
          </a:prstGeom>
        </p:spPr>
        <p:txBody>
          <a:bodyPr wrap="square">
            <a:spAutoFit/>
          </a:bodyPr>
          <a:lstStyle/>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1-6- به منظور استفاده بهینه از شرایط محیطی در ساختمانها ضروری است عمده ترین مسائل اقلیمی و محیطی شامل دما تابش مقدار بارش رطوبت نسبی جهت و سرعت وزش باد و ... به دقت مطالعه شده وبر این اساس نکات قابل تامل در ارتباط با فرم پلان ابعاد پنجره ها مساحت و مصالح سطوح خارجی بناجهت گیری بهینه بلوکها تاثیر باد بر ساختمان (پرهیز ازباد نامطلوب وبهره گیری ازجریان مناسب هوا درفضای داخلی )و...در طرحهامورد توجه قرار گیرد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نکته :ضمن رعایت شرایط اقلیمی منطقه درطراحی بلوکها و واحدهای مسکونی توصیه می </a:t>
            </a:r>
          </a:p>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شود کلیه واحدها به طریقی از نور جنوب بهره مند شوند</a:t>
            </a:r>
            <a:endParaRPr lang="en-US" sz="2400" dirty="0">
              <a:cs typeface="B Zar" pitchFamily="2"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428596" y="642918"/>
            <a:ext cx="8215370"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1-7- اصول معماری بومی منطقه وفرهنگ استفاده از فضاهای مختلف می بایست همواره در برنامه فیزیکی و مراحل مختلف طراحی پروژه مورد توجه قرار گیرد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1-8- رعایت ضوابط مبحث 19مقررات ملی ساختمان ایران (صرفه جویی در مصرف انرژی )الزامی است</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Arial" pitchFamily="34" charset="0"/>
              <a:cs typeface="B Zar" pitchFamily="2" charset="-7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428604"/>
            <a:ext cx="7929618" cy="5632311"/>
          </a:xfrm>
          <a:prstGeom prst="rect">
            <a:avLst/>
          </a:prstGeom>
        </p:spPr>
        <p:txBody>
          <a:bodyPr wrap="square">
            <a:spAutoFit/>
          </a:bodyPr>
          <a:lstStyle/>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نکته 2:ضمن تاکید بر محاسبه سطوح نورگیری در واحدها توصیه میشود ازطرح پنجره های متعدد دریک فضا خودداری شود وحتی الامکان یک پنجره باابعاد مناسب جهت نوردهی مناسب استفاده گردد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نکته 3 : توجه به جهت باز شو پنجره برروی لنگه دیگر آن وکارایی  لازم براساس محل قرار گیری پنجره وپرهیز ازایجاد تنوع تیپ پنجره درطراحی وارائه جزئیات لازم واجرای ان در فاز دو</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1-9- رعایت مبحث سوم مقررات ملی ساختمان ایران (حفاظت ساختمان درمقابل حرق )الزامی است</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B Zar" pitchFamily="2" charset="-78"/>
            </a:endParaRPr>
          </a:p>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Arial" pitchFamily="34" charset="0"/>
                <a:ea typeface="Calibri" pitchFamily="34" charset="0"/>
                <a:cs typeface="B Zar" pitchFamily="2" charset="-78"/>
              </a:rPr>
              <a:t>نکته :هرواحد مسکونی در ساختمان باارتفاع 6طبقه یابیشتر٬ازهمکف باید دست کم به دو راه خروج مجزا ودوراز هم دسترسی داشته باشد</a:t>
            </a:r>
            <a:endParaRPr lang="en-US" sz="2400" dirty="0">
              <a:cs typeface="B Zar" pitchFamily="2" charset="-7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500034" y="500042"/>
            <a:ext cx="821537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1-10- رعایت مبحث 15 مقررات ملی ساختمان ایران (اسانسورها وپله برقی )الزامی است</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1"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نکته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1:درساختمانهایی با بیش از 3 طبقه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با حداکثر طول مسیر حرکت بیش از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7</a:t>
            </a:r>
            <a:r>
              <a:rPr lang="fa-IR" sz="1400" dirty="0" smtClean="0">
                <a:latin typeface="Arial" pitchFamily="34" charset="0"/>
                <a:ea typeface="Calibri" pitchFamily="34" charset="0"/>
                <a:cs typeface="B Zar" pitchFamily="2" charset="-78"/>
              </a:rPr>
              <a:t>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متر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(کف </a:t>
            </a:r>
            <a:endPar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endParaRPr>
          </a:p>
          <a:p>
            <a:pPr algn="r" rtl="1" eaLnBrk="0" fontAlgn="base" hangingPunct="0">
              <a:lnSpc>
                <a:spcPct val="150000"/>
              </a:lnSpc>
              <a:spcBef>
                <a:spcPct val="0"/>
              </a:spcBef>
              <a:spcAft>
                <a:spcPct val="0"/>
              </a:spcAft>
            </a:pPr>
            <a:r>
              <a:rPr lang="fa-IR" sz="2400" dirty="0" smtClean="0">
                <a:latin typeface="Calibri" pitchFamily="34" charset="0"/>
                <a:ea typeface="Calibri" pitchFamily="34" charset="0"/>
                <a:cs typeface="B Zar" pitchFamily="2" charset="-78"/>
              </a:rPr>
              <a:t>ورودی اصلی تاکف اخرین توقف )تعبیه اسانسور الزامی است</a:t>
            </a:r>
            <a:r>
              <a:rPr lang="en-US" sz="2400" dirty="0" smtClean="0">
                <a:latin typeface="Calibri" pitchFamily="34" charset="0"/>
                <a:ea typeface="Calibri" pitchFamily="34" charset="0"/>
                <a:cs typeface="B Zar" pitchFamily="2" charset="-78"/>
              </a:rPr>
              <a:t> </a:t>
            </a:r>
            <a:endParaRPr lang="fa-IR" sz="2400" dirty="0" smtClean="0">
              <a:latin typeface="Calibri" pitchFamily="34" charset="0"/>
              <a:ea typeface="Calibri" pitchFamily="34" charset="0"/>
              <a:cs typeface="B Zar" pitchFamily="2" charset="-78"/>
            </a:endParaRPr>
          </a:p>
          <a:p>
            <a:pPr algn="r" rtl="1" eaLnBrk="0" fontAlgn="base" hangingPunct="0">
              <a:lnSpc>
                <a:spcPct val="150000"/>
              </a:lnSpc>
              <a:spcBef>
                <a:spcPct val="0"/>
              </a:spcBef>
              <a:spcAft>
                <a:spcPct val="0"/>
              </a:spcAft>
            </a:pPr>
            <a:r>
              <a:rPr lang="fa-IR" sz="2400" dirty="0" smtClean="0">
                <a:latin typeface="Calibri" pitchFamily="34" charset="0"/>
                <a:ea typeface="Calibri" pitchFamily="34" charset="0"/>
                <a:cs typeface="B Zar" pitchFamily="2" charset="-78"/>
              </a:rPr>
              <a:t>نکته 2: درساختمانهای </a:t>
            </a:r>
            <a:r>
              <a:rPr lang="fa-IR" sz="2400" dirty="0" smtClean="0">
                <a:latin typeface="Calibri" pitchFamily="34" charset="0"/>
                <a:ea typeface="Calibri" pitchFamily="34" charset="0"/>
                <a:cs typeface="B Zar" pitchFamily="2" charset="-78"/>
              </a:rPr>
              <a:t>6 طبقه </a:t>
            </a:r>
            <a:r>
              <a:rPr lang="fa-IR" sz="2400" dirty="0" smtClean="0">
                <a:latin typeface="Calibri" pitchFamily="34" charset="0"/>
                <a:ea typeface="Calibri" pitchFamily="34" charset="0"/>
                <a:cs typeface="B Zar" pitchFamily="2" charset="-78"/>
              </a:rPr>
              <a:t>یا با طول مسیرحرکت بیش از </a:t>
            </a:r>
            <a:r>
              <a:rPr lang="fa-IR" sz="2400" dirty="0" smtClean="0">
                <a:latin typeface="Calibri" pitchFamily="34" charset="0"/>
                <a:ea typeface="Calibri" pitchFamily="34" charset="0"/>
                <a:cs typeface="B Zar" pitchFamily="2" charset="-78"/>
              </a:rPr>
              <a:t>21 متر </a:t>
            </a:r>
            <a:r>
              <a:rPr lang="fa-IR" sz="2400" dirty="0" smtClean="0">
                <a:latin typeface="Calibri" pitchFamily="34" charset="0"/>
                <a:ea typeface="Calibri" pitchFamily="34" charset="0"/>
                <a:cs typeface="B Zar" pitchFamily="2" charset="-78"/>
              </a:rPr>
              <a:t>باید حداقل </a:t>
            </a:r>
            <a:r>
              <a:rPr lang="fa-IR" sz="2400" dirty="0" smtClean="0">
                <a:latin typeface="Calibri" pitchFamily="34" charset="0"/>
                <a:ea typeface="Calibri" pitchFamily="34" charset="0"/>
                <a:cs typeface="B Zar" pitchFamily="2" charset="-78"/>
              </a:rPr>
              <a:t>یک اسانسور </a:t>
            </a:r>
            <a:r>
              <a:rPr lang="fa-IR" sz="2400" dirty="0" smtClean="0">
                <a:latin typeface="Calibri" pitchFamily="34" charset="0"/>
                <a:ea typeface="Calibri" pitchFamily="34" charset="0"/>
                <a:cs typeface="B Zar" pitchFamily="2" charset="-78"/>
              </a:rPr>
              <a:t>حمل بیمار (برانکاردبر)</a:t>
            </a:r>
            <a:r>
              <a:rPr lang="fa-IR" sz="2400" dirty="0" smtClean="0">
                <a:latin typeface="Calibri" pitchFamily="34" charset="0"/>
                <a:ea typeface="Calibri" pitchFamily="34" charset="0"/>
                <a:cs typeface="B Zar" pitchFamily="2" charset="-78"/>
              </a:rPr>
              <a:t>پیش </a:t>
            </a:r>
            <a:r>
              <a:rPr lang="fa-IR" sz="2400" dirty="0" smtClean="0">
                <a:latin typeface="Calibri" pitchFamily="34" charset="0"/>
                <a:ea typeface="Calibri" pitchFamily="34" charset="0"/>
                <a:cs typeface="B Zar" pitchFamily="2" charset="-78"/>
              </a:rPr>
              <a:t>بینی شود </a:t>
            </a:r>
            <a:r>
              <a:rPr lang="fa-IR" sz="2400" dirty="0" smtClean="0">
                <a:latin typeface="Calibri" pitchFamily="34" charset="0"/>
                <a:ea typeface="Calibri" pitchFamily="34" charset="0"/>
                <a:cs typeface="B Zar" pitchFamily="2" charset="-78"/>
              </a:rPr>
              <a:t>.</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1"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نکته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3: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درساختمانهای 8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طبقه یا با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طول مسیرحرکت بیش از 28 متر باید حداقل 2 اسانسور پیش بینی شود .در این حالت یک اسانسور باید مناسب حمل بیمار (برانکاردبر)باشد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1" eaLnBrk="0" fontAlgn="base" latinLnBrk="0" hangingPunct="0">
              <a:lnSpc>
                <a:spcPct val="15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Arial" pitchFamily="34" charset="0"/>
              <a:cs typeface="B Zar" pitchFamily="2" charset="-7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500042"/>
            <a:ext cx="8215370" cy="3416320"/>
          </a:xfrm>
          <a:prstGeom prst="rect">
            <a:avLst/>
          </a:prstGeom>
        </p:spPr>
        <p:txBody>
          <a:bodyPr wrap="square">
            <a:spAutoFit/>
          </a:bodyPr>
          <a:lstStyle/>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1-11- به منظور پیشگیری ازتبادل صدا بین واحدهای همجوار از تمهیداتی نظیر استفاده از عایق صوتی دردیوار بین واحدهاویاجانمایی فضایی نظیر سرویسها کمد انباری و ... در حد فاصل بین واحد ها استفاده شود بدین منظور رعایت مبحث 18 مقررات ملی ساختمان ایران ( عایق بندی و تنظیم صدا ) الزامی است</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1-12- پیش بینی واحدهای مسکونی مناسب معلولین به میزان 5 درصد از </a:t>
            </a:r>
          </a:p>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کل واحد های هر مجموعه مسکونی الزاامی است</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642910" y="-96597"/>
            <a:ext cx="8072494"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2- دسترسی و ورودی به بلوکها</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2-1- ورودی اصلی ساختمان و فضاها </a:t>
            </a:r>
            <a:r>
              <a:rPr lang="fa-IR" sz="2400" dirty="0" smtClean="0">
                <a:latin typeface="Calibri" pitchFamily="34" charset="0"/>
                <a:ea typeface="Calibri" pitchFamily="34" charset="0"/>
                <a:cs typeface="B Zar" pitchFamily="2" charset="-78"/>
              </a:rPr>
              <a:t>بلا فاصله قبل از ورودی واحدها و شیوه دسترسی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به این فضاها به گونه ای باشد که در مسیرهای حرکت و توقف مذکور کمترین ازدحام به وجود اید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2-2- ورودی اصلی ساختمان باید فضای کافی جهت نصب تابلوی اعلانات و صندوق پست را داشته باشد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2-3- ورودیهای اصلی ساختمان باید به صورتی سر پوشیده شود که حدالمقدور از بارندگی و تابش افتاب محفوظ گردد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2-4- حداقل ارتفاع ورودی های درهای اصلی ساختمان 220 سانتی متر می باشد</a:t>
            </a:r>
            <a:endParaRPr kumimoji="0" lang="en-US" sz="2400" b="0" i="0" u="none" strike="noStrike" cap="none" normalizeH="0" baseline="0" dirty="0" smtClean="0">
              <a:ln>
                <a:noFill/>
              </a:ln>
              <a:solidFill>
                <a:schemeClr val="tx1"/>
              </a:solidFill>
              <a:effectLst/>
              <a:latin typeface="Arial" pitchFamily="34" charset="0"/>
              <a:ea typeface="Calibri"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Arial" pitchFamily="34" charset="0"/>
                <a:ea typeface="Calibri" pitchFamily="34" charset="0"/>
                <a:cs typeface="B Zar" pitchFamily="2" charset="-78"/>
              </a:rPr>
              <a:t>2-5- در طراحی ورودی بلوکها نحوه ی دسترسی معلولین جسمی و حرکتی مدنظر قرار گیرد</a:t>
            </a:r>
            <a:r>
              <a:rPr kumimoji="0" lang="en-US" sz="1400" b="0" i="0" u="none" strike="noStrike" cap="none" normalizeH="0" baseline="0" dirty="0" smtClean="0">
                <a:ln>
                  <a:noFill/>
                </a:ln>
                <a:solidFill>
                  <a:schemeClr val="tx1"/>
                </a:solidFill>
                <a:effectLst/>
                <a:latin typeface="Arial" pitchFamily="34" charset="0"/>
                <a:cs typeface="B Zar" pitchFamily="2" charset="-78"/>
              </a:rPr>
              <a:t> </a:t>
            </a:r>
            <a:endParaRPr kumimoji="0" lang="en-US" sz="4000" b="0" i="0" u="none" strike="noStrike" cap="none" normalizeH="0" baseline="0" dirty="0" smtClean="0">
              <a:ln>
                <a:noFill/>
              </a:ln>
              <a:solidFill>
                <a:schemeClr val="tx1"/>
              </a:solidFill>
              <a:effectLst/>
              <a:latin typeface="Arial" pitchFamily="34" charset="0"/>
              <a:cs typeface="B Zar" pitchFamily="2" charset="-7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428596" y="186174"/>
            <a:ext cx="821537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3- روابط بین واحد های مسکونی</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endParaRPr kumimoji="0" lang="en-US" sz="2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3-1- توصیه می شود دسترسی بیشتر از دو واحد مسکونی از طریق یک پاگرد تامین نگردد</a:t>
            </a:r>
            <a:endParaRPr kumimoji="0" lang="en-US" sz="2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3-2- فضاهای مقابل ورودی واحد ها باید از پاگرد مجزا باشد. بدین منظور دسترسی به واحد ها می تواند با استفاده از واحد های منشعب از پاگرد ( کوچه در ارتفاع ) با رعایت عرض مناسب ( حداقل 120 سانتی متر ) برخورداری از نور طبیعی در روز و امنیت ان تامین گردد</a:t>
            </a:r>
            <a:endParaRPr kumimoji="0" lang="en-US" sz="2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3-3- توصیه میشود ازفضاهایی نظیر سرویسها کمد و...بعنوان فیلتری جهت جلوگیری یا کاهش سروصدا بین دو واحد مسکونی ویا واحد مسکونی وفضاهای مشاع استفاده گردد</a:t>
            </a:r>
            <a:endParaRPr kumimoji="0" lang="en-US" sz="2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3-4- واحدهای مسکونی همجوار به گونه ای طراحی شوند که حتی الامکان عملکردهایی که نیازمند تاسیسات مثل ابرسانی تهویه گاز و...میباشند به صورت مجتمع جانمایی گردند</a:t>
            </a:r>
            <a:endParaRPr kumimoji="0" lang="en-US" sz="2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B Zar"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4414" y="1357298"/>
            <a:ext cx="7000924" cy="1107996"/>
          </a:xfrm>
          <a:prstGeom prst="rect">
            <a:avLst/>
          </a:prstGeom>
        </p:spPr>
        <p:txBody>
          <a:bodyPr wrap="square">
            <a:spAutoFit/>
          </a:bodyPr>
          <a:lstStyle/>
          <a:p>
            <a:pPr lvl="0" algn="r" eaLnBrk="0" fontAlgn="base" hangingPunct="0">
              <a:lnSpc>
                <a:spcPct val="150000"/>
              </a:lnSpc>
              <a:spcBef>
                <a:spcPct val="0"/>
              </a:spcBef>
              <a:spcAft>
                <a:spcPct val="0"/>
              </a:spcAft>
            </a:pPr>
            <a:r>
              <a:rPr lang="fa-IR" sz="4400" dirty="0" smtClean="0">
                <a:latin typeface="Calibri" pitchFamily="34" charset="0"/>
                <a:ea typeface="Calibri" pitchFamily="34" charset="0"/>
                <a:cs typeface="B Titr" pitchFamily="2" charset="-78"/>
              </a:rPr>
              <a:t>توصیه و الزامات تهیه طرح معماری</a:t>
            </a:r>
            <a:r>
              <a:rPr lang="en-US" sz="4400" dirty="0" smtClean="0">
                <a:latin typeface="Calibri" pitchFamily="34" charset="0"/>
                <a:ea typeface="Calibri" pitchFamily="34" charset="0"/>
                <a:cs typeface="B Titr" pitchFamily="2" charset="-78"/>
              </a:rPr>
              <a:t> </a:t>
            </a:r>
            <a:endParaRPr lang="en-US" sz="2800" dirty="0" smtClean="0">
              <a:latin typeface="Arial" pitchFamily="34" charset="0"/>
              <a:cs typeface="B Titr" pitchFamily="2" charset="-78"/>
            </a:endParaRPr>
          </a:p>
        </p:txBody>
      </p:sp>
      <p:sp>
        <p:nvSpPr>
          <p:cNvPr id="5" name="Rectangle 4"/>
          <p:cNvSpPr/>
          <p:nvPr/>
        </p:nvSpPr>
        <p:spPr>
          <a:xfrm>
            <a:off x="1214414" y="3071810"/>
            <a:ext cx="7000924" cy="1023357"/>
          </a:xfrm>
          <a:prstGeom prst="rect">
            <a:avLst/>
          </a:prstGeom>
        </p:spPr>
        <p:txBody>
          <a:bodyPr wrap="square">
            <a:spAutoFit/>
          </a:bodyPr>
          <a:lstStyle/>
          <a:p>
            <a:pPr lvl="0" algn="ctr" eaLnBrk="0" fontAlgn="base" hangingPunct="0">
              <a:lnSpc>
                <a:spcPct val="150000"/>
              </a:lnSpc>
              <a:spcBef>
                <a:spcPct val="0"/>
              </a:spcBef>
              <a:spcAft>
                <a:spcPct val="0"/>
              </a:spcAft>
            </a:pPr>
            <a:r>
              <a:rPr lang="fa-IR" sz="4400" dirty="0" smtClean="0">
                <a:latin typeface="Calibri" pitchFamily="34" charset="0"/>
                <a:cs typeface="B Titr" pitchFamily="2" charset="-78"/>
              </a:rPr>
              <a:t>مرحله اول</a:t>
            </a:r>
            <a:endParaRPr lang="en-US" sz="2800" dirty="0" smtClean="0">
              <a:latin typeface="Arial" pitchFamily="34" charset="0"/>
              <a:cs typeface="B Titr"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285729"/>
            <a:ext cx="8358246" cy="5632311"/>
          </a:xfrm>
          <a:prstGeom prst="rect">
            <a:avLst/>
          </a:prstGeom>
        </p:spPr>
        <p:txBody>
          <a:bodyPr wrap="square">
            <a:spAutoFit/>
          </a:bodyPr>
          <a:lstStyle/>
          <a:p>
            <a:pPr lvl="0" algn="r" eaLnBrk="0" fontAlgn="base" hangingPunct="0">
              <a:lnSpc>
                <a:spcPct val="150000"/>
              </a:lnSpc>
              <a:spcBef>
                <a:spcPct val="0"/>
              </a:spcBef>
              <a:spcAft>
                <a:spcPct val="0"/>
              </a:spcAf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3-5- ورودیهای دو واحد مسکونی حتی الامکان در یک راستا نباشد ویا به گونه ای جانمایی گردند که از ورودی به داخل واحدها اشراف وجود داشته باشد</a:t>
            </a:r>
            <a:endParaRPr kumimoji="0" lang="en-US" sz="2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3-6- به منظور کاستن مشکلات حین بهره برداری از مجتمع ها در فضاهای مشاع بویژه راه پله ها و راهروهای عمومی از مصالح مرغو وبا داوام جهت کف سازی ها وپوشش دیوارها تاارتفاع حداقل 100 سانتیمتر استفاده میشود</a:t>
            </a:r>
            <a:endParaRPr kumimoji="0" lang="en-US" sz="2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3-7- هرگونه کتیبه (شیشه خور )دردرهای ورودی واحدها ممنوع است وضروری است در نقشه های اجرایی مصالح مستحکم وبا دوام برای ورودی واحدهادرنظرگرفته شود</a:t>
            </a:r>
            <a:endParaRPr kumimoji="0" lang="en-US" sz="2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نکته : استفاده از دریک لنگه باعرض یک متر جهت ورودی واحد مسکونی الزامی میباشد</a:t>
            </a:r>
            <a:endParaRPr kumimoji="0" lang="en-US" sz="2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3-8- دربلوکهای مسکونی عرض راهپله های عمومی متناسب باتعداد واحد استفاده کننده درنظر گرفته شود</a:t>
            </a:r>
            <a:endParaRPr lang="en-US" sz="2400" dirty="0">
              <a:cs typeface="B Zar" pitchFamily="2" charset="-7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428596" y="214290"/>
            <a:ext cx="8429652" cy="61401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4- تناسب وعملکرد فضاها</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4-1- اتاق فضایی است با مساحت بیش از 8.5 متر مربع که دارای نورگیری مستقیم بوده وعرض ان از 2.70وارتفاع ان از 2.70متر کمتر نباشد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نکته 1:هراتاق می بایست برای فعالیت های متناسب باابعاد وتناسبات ان طراحی شود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نکته 2: در هر واحد مسکونی حداقل یکی از اتاقا ها باید 12 متر مربع ویا بیشتر ازان مساحت داشته باشد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نکته 3 : ار تفاع اتاق درمناطق گرم ومرطوب نبایداز2.80متر کمترباشد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4-2- هر واحد مسکونی براساس تعداد اتاق ان نام گذاری می شوند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4-3- ورودی واحدها عرصه مکث وتوقف وایجاد کننده حریم برای فضاهای داخلی است ولازم است فضاهیی برای کفدشکن دران پیشبینی گررد حداقل عرض مفید راه رو ورودی واحدها 1.20 مترمیباشد</a:t>
            </a:r>
            <a:endParaRPr kumimoji="0" lang="en-US" sz="4000" b="0" i="0" u="none" strike="noStrike" cap="none" normalizeH="0" baseline="0" dirty="0" smtClean="0">
              <a:ln>
                <a:noFill/>
              </a:ln>
              <a:solidFill>
                <a:schemeClr val="tx1"/>
              </a:solidFill>
              <a:effectLst/>
              <a:latin typeface="Arial" pitchFamily="34" charset="0"/>
              <a:cs typeface="B Zar" pitchFamily="2" charset="-7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357166"/>
            <a:ext cx="8429684" cy="5955476"/>
          </a:xfrm>
          <a:prstGeom prst="rect">
            <a:avLst/>
          </a:prstGeom>
        </p:spPr>
        <p:txBody>
          <a:bodyPr wrap="square">
            <a:spAutoFit/>
          </a:bodyPr>
          <a:lstStyle/>
          <a:p>
            <a:pPr lvl="0" algn="r" eaLnBrk="0" fontAlgn="base" hangingPunct="0">
              <a:lnSpc>
                <a:spcPct val="150000"/>
              </a:lnSpc>
              <a:spcBef>
                <a:spcPct val="0"/>
              </a:spcBef>
              <a:spcAft>
                <a:spcPct val="0"/>
              </a:spcAft>
            </a:pP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4-4- پیشبینی کفش کن درفضای داخل ورودی کلیه واحدها توصیه میشود</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4-5- نشیمن عرصه ای است که انواع فعالیتها از جمله پذیرای تماشای تلویزیون رسیدگی به درس کودکان خوردن و در مواردی خواب در ان صورت میگیرد و میباسیت ابعاد و تناسبات و دیگر ویژگی های ان بر اساس ساکنین و نوع استفاده</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محاسبه گردد</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4-6- عرصه مهمان فضایی است که استفاد ه از ان</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محدود تر بوده تا حدی از حریم زندگی خصوصی جدا باشد و تمیز بماند تنها در صورت فراهم بودن فضای مناسب میتوان این عرصه را به عنوان یک فضای مجزا در نظر گرفت</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4-7- اشپزخانه میبایست فضای کافی جهت نگه داری اماده سازی وطبخ مواد غذایی وهمچنین نصب ماشین لباس شویی داشته باشد حداقل عرض قابل قبول اشپزخانه 2.10متر وحداقل مساحت ان 4.5مترمربع میباشد</a:t>
            </a:r>
            <a:endParaRPr lang="en-US" sz="2400" dirty="0">
              <a:cs typeface="B Zar" pitchFamily="2" charset="-78"/>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85720" y="0"/>
            <a:ext cx="8643998" cy="66941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نکته 1: ماشین لباسشویی میتواند در مکان مناسبی غیراز اشپزخانه جانمایی گردد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نکته 2:پرهیزاز اختلاف سطح در کف اشپزخانه وسرویسها جهت جلوگیری از مشکلات درحین اجرا باپیش بینی تمهیدات طراحی</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نکته 3: عدم استفاده ازدیوار کوتاه دراشپزخانه های اوپن واستفاده ازکابینت مناسب به جای ان</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4-8- اشپز خانه در واحد های 2 و3 خوابه باید از نور مستقیم بر خوردار باشد تامین نور مستقیم برای اشپز خانه در واحد های یک اتاق خوابه توصیه میشود</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4-9- سرویس بهداشتی شامل حمام توالت و دستشویی است جدا بودن حمام و توالت در واحد ها الزامی است</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نکته : اجرای لوله کشی به صورت روکارمجاز نمیباشد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4-10- در صورت لزوم در بلوکهایی تا 6 طبقه ( مسکونی ) تامین نور وتهویه فضاهای غیراصلی واحد های مکسکونی شامل سرویسها و اشپزخانه از حیاط خلوت با مساحد حداقل 12 متر مربع و عمق حداقل 3 متر قابل قبول می باشد</a:t>
            </a:r>
            <a:endParaRPr kumimoji="0" lang="en-US" sz="4000" b="0" i="0" u="none" strike="noStrike" cap="none" normalizeH="0" baseline="0" dirty="0" smtClean="0">
              <a:ln>
                <a:noFill/>
              </a:ln>
              <a:solidFill>
                <a:schemeClr val="tx1"/>
              </a:solidFill>
              <a:effectLst/>
              <a:latin typeface="Arial" pitchFamily="34" charset="0"/>
              <a:cs typeface="B Zar" pitchFamily="2" charset="-78"/>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571472" y="500042"/>
            <a:ext cx="8215370" cy="50321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4-11- پیش بینی نصب توالت فرهنگی و روشویی به همراه تاسیسات لازم (لوله های اب و فاضلاب مورد نیاز ) در حمام کلیه واحد ها از الزامات طراحی می باشد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4-12- انباری فضایی است که تناسبات ان از حداقل تناسبات اتاق کمتر است و می نوان فاقد نور باشد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نکته : تامین یک انباری برای هر واحد مسکونی در داخل واحد یا مشاعات با مساحت حداقل 2 و حداکثر 5 متر مربع الزامی است</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4-13- تراس فضایی است که حداقل یک طرف ان باز است و امکان استفاده از فضایی باز را برای ساکنین میسر می سازد حداقل عرض تراس در صورت نصب کولر در ان40/1 متر می باشد در غیر اینصورت حد اقل عرض 10/1 متر جهت تراس در نظر گرفته شود</a:t>
            </a:r>
            <a:endParaRPr kumimoji="0" lang="en-US" sz="4000" b="0" i="0" u="none" strike="noStrike" cap="none" normalizeH="0" baseline="0" dirty="0" smtClean="0">
              <a:ln>
                <a:noFill/>
              </a:ln>
              <a:solidFill>
                <a:schemeClr val="tx1"/>
              </a:solidFill>
              <a:effectLst/>
              <a:latin typeface="Arial" pitchFamily="34" charset="0"/>
              <a:cs typeface="B Zar" pitchFamily="2" charset="-78"/>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214290"/>
            <a:ext cx="8215370" cy="5355312"/>
          </a:xfrm>
          <a:prstGeom prst="rect">
            <a:avLst/>
          </a:prstGeom>
        </p:spPr>
        <p:txBody>
          <a:bodyPr wrap="square">
            <a:spAutoFit/>
          </a:bodyPr>
          <a:lstStyle/>
          <a:p>
            <a:pPr lvl="0" algn="r" eaLnBrk="0" fontAlgn="base" hangingPunct="0">
              <a:lnSpc>
                <a:spcPct val="150000"/>
              </a:lnSpc>
              <a:spcBef>
                <a:spcPct val="0"/>
              </a:spcBef>
              <a:spcAft>
                <a:spcPct val="0"/>
              </a:spcAft>
            </a:pP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4-14- کمد فضایی است جهت نگهداری وسایل و لوازمی که در همه مواقع مورد استفاده قرار نمی گیرد و عمق ان حداقل 60 سانتی متر می باشد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نکته : پیش بینی یک کمد با حداقل طول 120 سانتی متر در هر اتاق توصیه می شود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4-15- طراحی واحد های مسکونی بهگونه ای انجام شود که جانمایی وسایل زندگی در ان به نحو مطلوب امکانپذیر گردد. استفاده ازاین ارتفاع بدین منظور توصیه می شود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4-16- برای هر تیپ واحد مسکونی می بایست طرح چیدمان وسایل متناسب با شیوه زندگی متقاضیان و با توجه به استفاده چند منظوره از فضاها ارائه گردد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4-17- به منظور استفاده بهینه از زیربنا حتی المقدور از ایجاد فضاهای پرت و مرده </a:t>
            </a:r>
          </a:p>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پرهیز شود</a:t>
            </a:r>
            <a:endParaRPr lang="en-US" sz="2400" dirty="0">
              <a:cs typeface="B Zar" pitchFamily="2" charset="-78"/>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500034" y="642918"/>
            <a:ext cx="8215370"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4-18- ابعاد و موقعیت استقرار داکتها و رایزرها ی تاسیساتی به گونه ای باشد که امکان دسترسی به انها به اسانی ممکن باشد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نکته : مشخص نمودن موقعیت داکتها و رایزر های عبور انواع لوله ها و کابلهای مرتبط با تاسیسات مکانیکی و برقی در نقشه های مرحله اول معماری الزامی است</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Arial" pitchFamily="34" charset="0"/>
              <a:cs typeface="B Zar" pitchFamily="2" charset="-78"/>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357167"/>
            <a:ext cx="8429684" cy="5032147"/>
          </a:xfrm>
          <a:prstGeom prst="rect">
            <a:avLst/>
          </a:prstGeom>
        </p:spPr>
        <p:txBody>
          <a:bodyPr wrap="square">
            <a:spAutoFit/>
          </a:bodyPr>
          <a:lstStyle/>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4-19- در راستای دستیابی به هدف سبک سازی ساختمان افزایش سرعت اجرا و تسهیل عملیات نازک کاری در ساختمان ضمن تاکید بر عدم استفاده از انواع اجرهای با وزن مخصوص زیاد ( فشاری – سفالی – سیمانی و ... ) در اجرای دیوارهای جداکننده پیشنهاد می شود از پانلهای پیش ساخته سبک ( نظیر گچبرگها همراه با قاب فلزی انواع تیغه های گچی و ... ) و یا دیوارهای ساندویچی سبک بدین منظور استفاده گردد ضمنا توصیه می شود جهت سبکتر کردن سقف های کاذب از سیستمهای جدید و سبک که دارای استاندارد مرکز تحقیقات مسکن می باشند استفاده گردد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4-20- با توجه به بند بالا بر حذف انواع ملات در دیوارهای داخلی و استفاده از چسب در اتصال کاشی هاتاکید می شود</a:t>
            </a:r>
            <a:endParaRPr lang="en-US" sz="2400" dirty="0">
              <a:cs typeface="B Zar" pitchFamily="2" charset="-78"/>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642910" y="357166"/>
            <a:ext cx="771527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5- نما در سطوح خارجی بلوکها هم به صورت منفرد و هم در ترکیب با یکدیگر لازم است ضمن پرهیز از هرگونه شلوغی و اغتشاش از ایجاد سطوح و جداره های ساده و یکنواخت نیز جلوگیری شود و در کل مجموعه از ترکیب حجمی مناسب</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متنوعی برخوردار باشد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5-2- از تکرار زیاد مدول یا ریتم در نما حتی در صورت تناسب و زیبایی ان به صورت منفرد خودداری 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ردد سعی شود حداقل در طول نمای مجموعه سازی ها مدل و یا ریتم تکرار ان تغییر نماید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214290"/>
            <a:ext cx="8143932" cy="5586145"/>
          </a:xfrm>
          <a:prstGeom prst="rect">
            <a:avLst/>
          </a:prstGeom>
        </p:spPr>
        <p:txBody>
          <a:bodyPr wrap="square">
            <a:spAutoFit/>
          </a:bodyPr>
          <a:lstStyle/>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5-3- نوع بام و میزان پیش امدگی ان باید با توجه به اقلیم و وضعیت بارندگی محل مشخص و تعیین گردد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5-4- از ایجاد شکستگی های غیر لازم در نما پرهیز گردد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5-5- پیش بینی نصب هرگونه کانال کولر کولر لوله بخاری ونظایران برنمای ساختمان بدون داشتن پوشش مناسب خارجی ممنوع است</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5-6- ازمصالح مقاوم وبادوام با توجه به شرایط محیطی منطقه جهت نما سازی ها استفاده شود بدین منظور استفاده از قطعات پیش ساخته سبک در نما توصیه میشود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نکته : نوع مصالح واجرا درنما سازی به نحوی باشد که احتمال ریزش ان براثر مرورزمان وهنگام وقوع زلزله وجود نداشته باشد وبه نحو مناسبی به ساختمان مهار شود</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5-7- حداقل ضخامت دیوارهای خارجی بنا 20 سانتیمتر باشد</a:t>
            </a:r>
            <a:endParaRPr kumimoji="0" lang="en-US" sz="4000" b="0" i="0" u="none" strike="noStrike" cap="none" normalizeH="0" baseline="0" dirty="0" smtClean="0">
              <a:ln>
                <a:noFill/>
              </a:ln>
              <a:solidFill>
                <a:schemeClr val="tx1"/>
              </a:solidFill>
              <a:effectLst/>
              <a:latin typeface="Arial" pitchFamily="34" charset="0"/>
              <a:cs typeface="B Zar"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285720" y="428604"/>
            <a:ext cx="857256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1-طراحی و جانمایی مجموعه</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1-1-در طراحی پروژه های مسکونی لازم است علاوه بر بلوکهای مسکونی فضاهای به شرح بندی ذیل به منظور پاسخگویی به فعالیت های اجتماعی به نیاز های ساکنین منظور شود.جانمایی این فضاها در مجموعه باید به گونه ای باشد که ضمن به حاقل رسیدن هزینه های نگهداری امکان نظارت و مدیریت بر انها به سهولت وجود داشته باشد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1-2-تامین پارکینگها با رعایت ضوابت شهرداری (در زیر بلوکها یا محوطه به صورت مسقف با استفاده از پوشش سبک الزامی است</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نکته : حداکثر فاصله پارکینگ با گنجایش مناسب از در بلوک مسکونی ی نباید بیش از 50متر باشد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Arial" pitchFamily="34" charset="0"/>
              <a:cs typeface="B Zar" pitchFamily="2" charset="-7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14480" y="1857364"/>
            <a:ext cx="7143800" cy="646331"/>
          </a:xfrm>
          <a:prstGeom prst="rect">
            <a:avLst/>
          </a:prstGeom>
          <a:noFill/>
        </p:spPr>
        <p:txBody>
          <a:bodyPr wrap="square" rtlCol="0">
            <a:spAutoFit/>
          </a:bodyPr>
          <a:lstStyle/>
          <a:p>
            <a:pPr algn="r"/>
            <a:r>
              <a:rPr lang="fa-IR" sz="3600" dirty="0" smtClean="0">
                <a:cs typeface="B Titr" pitchFamily="2" charset="-78"/>
              </a:rPr>
              <a:t>دفتر فنی عمرانی شهر جدید پرند</a:t>
            </a:r>
            <a:endParaRPr lang="en-US" sz="3600" dirty="0">
              <a:cs typeface="B Titr" pitchFamily="2" charset="-78"/>
            </a:endParaRPr>
          </a:p>
        </p:txBody>
      </p:sp>
      <p:sp>
        <p:nvSpPr>
          <p:cNvPr id="5" name="TextBox 4"/>
          <p:cNvSpPr txBox="1"/>
          <p:nvPr/>
        </p:nvSpPr>
        <p:spPr>
          <a:xfrm>
            <a:off x="1643042" y="2786058"/>
            <a:ext cx="7143800" cy="646331"/>
          </a:xfrm>
          <a:prstGeom prst="rect">
            <a:avLst/>
          </a:prstGeom>
          <a:noFill/>
        </p:spPr>
        <p:txBody>
          <a:bodyPr wrap="square" rtlCol="0">
            <a:spAutoFit/>
          </a:bodyPr>
          <a:lstStyle/>
          <a:p>
            <a:pPr algn="r"/>
            <a:r>
              <a:rPr lang="fa-IR" sz="3600" dirty="0" smtClean="0">
                <a:cs typeface="B Titr" pitchFamily="2" charset="-78"/>
              </a:rPr>
              <a:t>سایتهای اینترنتی </a:t>
            </a:r>
            <a:endParaRPr lang="en-US" sz="3600" dirty="0">
              <a:cs typeface="B Titr" pitchFamily="2" charset="-78"/>
            </a:endParaRPr>
          </a:p>
        </p:txBody>
      </p:sp>
      <p:sp>
        <p:nvSpPr>
          <p:cNvPr id="6" name="TextBox 5"/>
          <p:cNvSpPr txBox="1"/>
          <p:nvPr/>
        </p:nvSpPr>
        <p:spPr>
          <a:xfrm>
            <a:off x="1357290" y="571480"/>
            <a:ext cx="7143800" cy="923330"/>
          </a:xfrm>
          <a:prstGeom prst="rect">
            <a:avLst/>
          </a:prstGeom>
          <a:noFill/>
        </p:spPr>
        <p:txBody>
          <a:bodyPr wrap="square" rtlCol="0">
            <a:spAutoFit/>
          </a:bodyPr>
          <a:lstStyle/>
          <a:p>
            <a:pPr algn="r"/>
            <a:r>
              <a:rPr lang="fa-IR" sz="5400" dirty="0" smtClean="0">
                <a:cs typeface="B Titr" pitchFamily="2" charset="-78"/>
              </a:rPr>
              <a:t>منابع</a:t>
            </a:r>
            <a:endParaRPr lang="en-US" sz="5400" dirty="0">
              <a:cs typeface="B Titr" pitchFamily="2" charset="-78"/>
            </a:endParaRPr>
          </a:p>
        </p:txBody>
      </p:sp>
      <p:sp>
        <p:nvSpPr>
          <p:cNvPr id="7" name="TextBox 6"/>
          <p:cNvSpPr txBox="1"/>
          <p:nvPr/>
        </p:nvSpPr>
        <p:spPr>
          <a:xfrm>
            <a:off x="1714480" y="3571876"/>
            <a:ext cx="7143800" cy="646331"/>
          </a:xfrm>
          <a:prstGeom prst="rect">
            <a:avLst/>
          </a:prstGeom>
          <a:noFill/>
        </p:spPr>
        <p:txBody>
          <a:bodyPr wrap="square" rtlCol="0">
            <a:spAutoFit/>
          </a:bodyPr>
          <a:lstStyle/>
          <a:p>
            <a:pPr algn="r"/>
            <a:r>
              <a:rPr lang="fa-IR" sz="3600" dirty="0" smtClean="0">
                <a:cs typeface="B Titr" pitchFamily="2" charset="-78"/>
              </a:rPr>
              <a:t>سایت معماران جوان</a:t>
            </a:r>
            <a:endParaRPr lang="en-US" sz="3600" dirty="0">
              <a:cs typeface="B Titr"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0034" y="857232"/>
            <a:ext cx="8215370" cy="3995837"/>
          </a:xfrm>
          <a:prstGeom prst="rect">
            <a:avLst/>
          </a:prstGeom>
        </p:spPr>
        <p:txBody>
          <a:bodyPr wrap="square">
            <a:spAutoFit/>
          </a:bodyPr>
          <a:lstStyle/>
          <a:p>
            <a:pPr algn="r">
              <a:lnSpc>
                <a:spcPct val="150000"/>
              </a:lnSpc>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1-3- به ازای هر 50 تا 100 واحد مسکونی یک فضای تجمع عمومی (واحد همسایگی) در مجموعه در نظر گرفته می شود وبرای کل مجموعه تا 500 واحد یک فضای باز مرکزی پیشبینی می شود. در صورت گسترده تر شدن مجموعه طراحی فضاهای عمومی در مقیاس مناسب الزامی است. در طراحی فضاهای باز عمومی حتما باید سلسله مراتب فضایی رعایت گردد و مجموعه از نظر توجه به فاکتورهای دید منظر و چشم انداز سایه و...مناسب بوده و از جاذبه و مطلوبیت لازم برای وقوع تجمع های همسایگی برخوردار باشد</a:t>
            </a:r>
            <a:r>
              <a:rPr lang="fa-IR" sz="2400" dirty="0" smtClean="0">
                <a:latin typeface="Calibri" pitchFamily="34" charset="0"/>
                <a:ea typeface="Calibri" pitchFamily="34" charset="0"/>
                <a:cs typeface="B Zar" pitchFamily="2" charset="-78"/>
              </a:rPr>
              <a:t>.</a:t>
            </a:r>
            <a:endParaRPr kumimoji="0" lang="en-US" sz="4000" b="0" i="0" u="none" strike="noStrike" cap="none" normalizeH="0" baseline="0" dirty="0" smtClean="0">
              <a:ln>
                <a:noFill/>
              </a:ln>
              <a:solidFill>
                <a:schemeClr val="tx1"/>
              </a:solidFill>
              <a:effectLst/>
              <a:latin typeface="Arial" pitchFamily="34" charset="0"/>
              <a:cs typeface="B Zar" pitchFamily="2" charset="-78"/>
            </a:endParaRPr>
          </a:p>
          <a:p>
            <a:pPr algn="r">
              <a:lnSpc>
                <a:spcPct val="150000"/>
              </a:lnSpc>
            </a:pPr>
            <a:endParaRPr lang="en-US" sz="2400" dirty="0">
              <a:cs typeface="B Zar"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714348" y="500042"/>
            <a:ext cx="7929618"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1-4- در مجموعه های با بیش از50 واحد مسکونی به ازای هر واحد مسکونی باید حداقل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25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متر مربع فضای سبز و باز در محوطه مسکونی در نظر گرفته شود</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نکته : حداقل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15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متر مربع از فضای مذکور در این بند باید به فضای سبز اختصاص یابد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1-5- ایجاد حداقل یک </a:t>
            </a:r>
            <a:r>
              <a:rPr lang="fa-IR" sz="2400" dirty="0" smtClean="0">
                <a:latin typeface="Calibri" pitchFamily="34" charset="0"/>
                <a:ea typeface="Calibri" pitchFamily="34" charset="0"/>
                <a:cs typeface="B Zar" pitchFamily="2" charset="-78"/>
              </a:rPr>
              <a:t>فضابرای بازی بچه ها با وسعت مناسب (حداقل 2 متر مربع به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ازای هر واحد مسکونی ) ضروری است. موقعیت استقرار این فضا باید به گونه ای باشد که ا زایمنی کافی برخوردار بوده ونیز امکان نظارت والدین بر انها وجود داشته باشد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نکته : فضای بازی کودک در محلی امن و دور از مسیر های اصلی سواره طراحی گردد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Arial" pitchFamily="34" charset="0"/>
              <a:cs typeface="B Zar"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7224" y="571480"/>
            <a:ext cx="7858180" cy="3970318"/>
          </a:xfrm>
          <a:prstGeom prst="rect">
            <a:avLst/>
          </a:prstGeom>
        </p:spPr>
        <p:txBody>
          <a:bodyPr wrap="square">
            <a:spAutoFit/>
          </a:bodyPr>
          <a:lstStyle/>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1-6- در محل درب یا درب های اصلی ورودی مجتمع های با حداقل 50 واحد مسکونی که به صورت مداوم مورد استفاده قرار می گیرند در نظر گرفتن فضایی برا ی استقرار نگهبانی با حداقل مساحت 12 متر مربع الزامی است</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1-7- پیش بینی سالن چند منظوره٬ مدیریت مجتمع و ... مناسب با تعداد واحد مجموعه همزمان با طراحی فضای مسکونی</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1-8- پیش بینی محل پست برق و گاز و محل دپوی زباله و نحوه ی اتصال فاضلاب </a:t>
            </a:r>
          </a:p>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مجموعه مسکونی به فاضلاب شهری در طراحی لحاظ گردد</a:t>
            </a:r>
            <a:endParaRPr lang="en-US" sz="2400" dirty="0">
              <a:cs typeface="B Zar"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357158" y="500042"/>
            <a:ext cx="857256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fa-IR" sz="2800" i="0" u="none" strike="noStrike" cap="none" normalizeH="0" baseline="0" dirty="0" smtClean="0">
                <a:ln>
                  <a:noFill/>
                </a:ln>
                <a:solidFill>
                  <a:schemeClr val="tx1"/>
                </a:solidFill>
                <a:effectLst/>
                <a:latin typeface="Calibri" pitchFamily="34" charset="0"/>
                <a:ea typeface="Calibri" pitchFamily="34" charset="0"/>
                <a:cs typeface="B Zar" pitchFamily="2" charset="-78"/>
              </a:rPr>
              <a:t>2- دسترسی ها</a:t>
            </a:r>
            <a:r>
              <a:rPr kumimoji="0" lang="en-US" sz="2800" b="1"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endParaRPr kumimoji="0" lang="en-US" sz="2800" b="1"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1-2- دسترسی از خارج به مجموعه با توجه به ظوابط ایین نامه طراحی راه های شهری مصوب شورای عالی معماری وشهرسازی ایران وطرح تفضیلی محل صورت پذیرد</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2-2- ورودی به مجموعه باید قابل کنترل بوده ودرصورتی که فاصله دورترین دسترسی پیاده به ورودی کمتراز </a:t>
            </a:r>
            <a:r>
              <a:rPr lang="fa-IR" sz="2400" dirty="0" smtClean="0">
                <a:latin typeface="Calibri" pitchFamily="34" charset="0"/>
                <a:ea typeface="Calibri" pitchFamily="34" charset="0"/>
                <a:cs typeface="B Zar" pitchFamily="2" charset="-78"/>
              </a:rPr>
              <a:t>250 مترباشدتنها از یک ورودی استفاده گردد. همچنین پیش بینی یک ورودی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استراری به منظور استفاده از ان جهت رفت و امد ساکنین ماشین های امداد رسانی در </a:t>
            </a:r>
            <a:r>
              <a:rPr lang="fa-IR" sz="2400" dirty="0" smtClean="0">
                <a:latin typeface="Calibri" pitchFamily="34" charset="0"/>
                <a:ea typeface="Calibri" pitchFamily="34" charset="0"/>
                <a:cs typeface="B Zar" pitchFamily="2" charset="-78"/>
              </a:rPr>
              <a:t>مواقع اضطراری و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نیز در هنگام بسته بودن ورودی اصلی ضروری است</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Arial" pitchFamily="34" charset="0"/>
              <a:cs typeface="B Zar"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642918"/>
            <a:ext cx="8501122" cy="3970318"/>
          </a:xfrm>
          <a:prstGeom prst="rect">
            <a:avLst/>
          </a:prstGeom>
        </p:spPr>
        <p:txBody>
          <a:bodyPr wrap="square">
            <a:spAutoFit/>
          </a:bodyPr>
          <a:lstStyle/>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2-3- به منظور ایجاد امنیت و تامین اسایش ساکنین مجموعه ها در هنگام تهیه طرح محوطه سازی حریم مجموعه مسکونی از عرصه های مجاور جدا گردد و ورودی مجموعه هماهنگ با محیط شهری و کاربری های پیرامون سایت طراحی شود.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2-4- رعایت ظوابط و مقررات شهرسازی و معماری برای معلولین جسمی حرکتی ( مصوبه شورای عالی معماری و شهر سازی ایران ) در طراحی مجتمع های مسکونی الزامی است</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lvl="0" algn="r" eaLnBrk="0" fontAlgn="base" hangingPunct="0">
              <a:lnSpc>
                <a:spcPct val="150000"/>
              </a:lnSpc>
              <a:spcBef>
                <a:spcPct val="0"/>
              </a:spcBef>
              <a:spcAft>
                <a:spcPct val="0"/>
              </a:spcAf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2-5- در طراحی مجموعه و معابر ان حدالمقدور مسیر های سواره و پیاده از هم تفکیک شوند</a:t>
            </a:r>
            <a:endParaRPr kumimoji="0" lang="en-US" sz="1400" b="0" i="0" u="none" strike="noStrike" cap="none" normalizeH="0" baseline="0" dirty="0" smtClean="0">
              <a:ln>
                <a:noFill/>
              </a:ln>
              <a:solidFill>
                <a:schemeClr val="tx1"/>
              </a:solidFill>
              <a:effectLst/>
              <a:latin typeface="Arial" pitchFamily="34" charset="0"/>
              <a:cs typeface="B Zar" pitchFamily="2" charset="-78"/>
            </a:endParaRPr>
          </a:p>
          <a:p>
            <a:pPr algn="r">
              <a:lnSpc>
                <a:spcPct val="150000"/>
              </a:lnSpc>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2-6- برقراری دسترسی سواره اضطراری به همه ی ساختمانها باید امکان پذیر باشد</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178</TotalTime>
  <Words>3537</Words>
  <Application>Microsoft Office PowerPoint</Application>
  <PresentationFormat>On-screen Show (4:3)</PresentationFormat>
  <Paragraphs>154</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nabi</dc:creator>
  <cp:lastModifiedBy>mohamadpour</cp:lastModifiedBy>
  <cp:revision>27</cp:revision>
  <dcterms:created xsi:type="dcterms:W3CDTF">2002-07-31T05:59:14Z</dcterms:created>
  <dcterms:modified xsi:type="dcterms:W3CDTF">2015-02-24T11:08:33Z</dcterms:modified>
</cp:coreProperties>
</file>