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314" r:id="rId3"/>
    <p:sldId id="257" r:id="rId4"/>
    <p:sldId id="291" r:id="rId5"/>
    <p:sldId id="259" r:id="rId6"/>
    <p:sldId id="260" r:id="rId7"/>
    <p:sldId id="261" r:id="rId8"/>
    <p:sldId id="295" r:id="rId9"/>
    <p:sldId id="302" r:id="rId10"/>
    <p:sldId id="296" r:id="rId11"/>
    <p:sldId id="298" r:id="rId12"/>
    <p:sldId id="300" r:id="rId13"/>
    <p:sldId id="304" r:id="rId14"/>
    <p:sldId id="312" r:id="rId15"/>
    <p:sldId id="308" r:id="rId16"/>
    <p:sldId id="306" r:id="rId17"/>
    <p:sldId id="303" r:id="rId18"/>
    <p:sldId id="262" r:id="rId19"/>
    <p:sldId id="264" r:id="rId20"/>
    <p:sldId id="265" r:id="rId21"/>
    <p:sldId id="266" r:id="rId22"/>
    <p:sldId id="267" r:id="rId23"/>
    <p:sldId id="268" r:id="rId24"/>
    <p:sldId id="269" r:id="rId25"/>
    <p:sldId id="270" r:id="rId26"/>
    <p:sldId id="272" r:id="rId27"/>
    <p:sldId id="273" r:id="rId28"/>
    <p:sldId id="275" r:id="rId29"/>
    <p:sldId id="276" r:id="rId30"/>
    <p:sldId id="280" r:id="rId31"/>
    <p:sldId id="281" r:id="rId32"/>
    <p:sldId id="282" r:id="rId33"/>
    <p:sldId id="284" r:id="rId34"/>
    <p:sldId id="285" r:id="rId35"/>
    <p:sldId id="287" r:id="rId36"/>
    <p:sldId id="288" r:id="rId37"/>
    <p:sldId id="289" r:id="rId38"/>
    <p:sldId id="290" r:id="rId39"/>
    <p:sldId id="292" r:id="rId40"/>
    <p:sldId id="293" r:id="rId41"/>
    <p:sldId id="294" r:id="rId42"/>
    <p:sldId id="309" r:id="rId43"/>
    <p:sldId id="310" r:id="rId44"/>
    <p:sldId id="313"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C2A"/>
    <a:srgbClr val="6BA42C"/>
    <a:srgbClr val="0021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varScale="1">
        <p:scale>
          <a:sx n="63" d="100"/>
          <a:sy n="63" d="100"/>
        </p:scale>
        <p:origin x="151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162F469-8CC6-49D1-AD71-9AA64C827A45}" type="datetimeFigureOut">
              <a:rPr lang="en-US" smtClean="0"/>
              <a:pPr/>
              <a:t>2014-07-29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47453B9-6A1E-4026-BEEE-1E1A251009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162F469-8CC6-49D1-AD71-9AA64C827A45}" type="datetimeFigureOut">
              <a:rPr lang="en-US" smtClean="0"/>
              <a:pPr/>
              <a:t>2014-07-29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47453B9-6A1E-4026-BEEE-1E1A251009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162F469-8CC6-49D1-AD71-9AA64C827A45}" type="datetimeFigureOut">
              <a:rPr lang="en-US" smtClean="0"/>
              <a:pPr/>
              <a:t>2014-07-29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47453B9-6A1E-4026-BEEE-1E1A251009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162F469-8CC6-49D1-AD71-9AA64C827A45}" type="datetimeFigureOut">
              <a:rPr lang="en-US" smtClean="0"/>
              <a:pPr/>
              <a:t>2014-07-29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47453B9-6A1E-4026-BEEE-1E1A2510093E}"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162F469-8CC6-49D1-AD71-9AA64C827A45}" type="datetimeFigureOut">
              <a:rPr lang="en-US" smtClean="0"/>
              <a:pPr/>
              <a:t>2014-07-29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47453B9-6A1E-4026-BEEE-1E1A2510093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162F469-8CC6-49D1-AD71-9AA64C827A45}" type="datetimeFigureOut">
              <a:rPr lang="en-US" smtClean="0"/>
              <a:pPr/>
              <a:t>2014-07-29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47453B9-6A1E-4026-BEEE-1E1A2510093E}"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162F469-8CC6-49D1-AD71-9AA64C827A45}" type="datetimeFigureOut">
              <a:rPr lang="en-US" smtClean="0"/>
              <a:pPr/>
              <a:t>2014-07-29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47453B9-6A1E-4026-BEEE-1E1A2510093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162F469-8CC6-49D1-AD71-9AA64C827A45}" type="datetimeFigureOut">
              <a:rPr lang="en-US" smtClean="0"/>
              <a:pPr/>
              <a:t>2014-07-29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47453B9-6A1E-4026-BEEE-1E1A2510093E}"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162F469-8CC6-49D1-AD71-9AA64C827A45}" type="datetimeFigureOut">
              <a:rPr lang="en-US" smtClean="0"/>
              <a:pPr/>
              <a:t>2014-07-29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47453B9-6A1E-4026-BEEE-1E1A251009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162F469-8CC6-49D1-AD71-9AA64C827A45}" type="datetimeFigureOut">
              <a:rPr lang="en-US" smtClean="0"/>
              <a:pPr/>
              <a:t>2014-07-29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47453B9-6A1E-4026-BEEE-1E1A2510093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162F469-8CC6-49D1-AD71-9AA64C827A45}" type="datetimeFigureOut">
              <a:rPr lang="en-US" smtClean="0"/>
              <a:pPr/>
              <a:t>2014-07-29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47453B9-6A1E-4026-BEEE-1E1A2510093E}"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162F469-8CC6-49D1-AD71-9AA64C827A45}" type="datetimeFigureOut">
              <a:rPr lang="en-US" smtClean="0"/>
              <a:pPr/>
              <a:t>2014-07-29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47453B9-6A1E-4026-BEEE-1E1A251009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rokhshad.com/wp-content/uploads/2008/07/461178522_57804887d6_o.jp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rokhshad.com/wp-content/uploads/2008/07/2514804424_f91b0db0e2.jp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8pic.ir/images/73307739203415687431.jp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785918" y="928670"/>
            <a:ext cx="6215106" cy="3786214"/>
          </a:xfrm>
          <a:prstGeom prst="rect">
            <a:avLst/>
          </a:prstGeom>
        </p:spPr>
      </p:pic>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b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04664"/>
            <a:ext cx="2448272" cy="1296144"/>
          </a:xfrm>
          <a:prstGeom prst="rect">
            <a:avLst/>
          </a:prstGeom>
          <a:noFill/>
          <a:ln>
            <a:noFill/>
          </a:ln>
        </p:spPr>
      </p:pic>
      <p:sp>
        <p:nvSpPr>
          <p:cNvPr id="110593" name="Rectangle 1"/>
          <p:cNvSpPr>
            <a:spLocks noChangeArrowheads="1"/>
          </p:cNvSpPr>
          <p:nvPr/>
        </p:nvSpPr>
        <p:spPr bwMode="auto">
          <a:xfrm>
            <a:off x="3500430" y="453208"/>
            <a:ext cx="5227713"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Arial" pitchFamily="34" charset="0"/>
                <a:ea typeface="Times New Roman" pitchFamily="18" charset="0"/>
                <a:cs typeface="0 Titr Bold" pitchFamily="2" charset="-78"/>
              </a:rPr>
              <a:t>bbc</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0 Titr Bold" pitchFamily="2" charset="-78"/>
              </a:rPr>
              <a:t> Persian -1</a:t>
            </a:r>
            <a:r>
              <a:rPr kumimoji="0" lang="fa-IR" sz="2400" b="1" i="0" u="none" strike="noStrike" cap="none" normalizeH="0" baseline="0" dirty="0" smtClean="0">
                <a:ln>
                  <a:noFill/>
                </a:ln>
                <a:solidFill>
                  <a:schemeClr val="tx1"/>
                </a:solidFill>
                <a:effectLst/>
                <a:latin typeface="Arial" pitchFamily="34" charset="0"/>
                <a:ea typeface="Times New Roman" pitchFamily="18" charset="0"/>
                <a:cs typeface="0 Titr Bold" pitchFamily="2" charset="-78"/>
              </a:rPr>
              <a:t> (شبکه بی بی سی فارسی):</a:t>
            </a:r>
            <a:endParaRPr kumimoji="0" lang="fa-IR" sz="2400" b="0" i="0" u="none" strike="noStrike" cap="none" normalizeH="0" baseline="0" dirty="0" smtClean="0">
              <a:ln>
                <a:noFill/>
              </a:ln>
              <a:solidFill>
                <a:schemeClr val="tx1"/>
              </a:solidFill>
              <a:effectLst/>
              <a:latin typeface="Arial" pitchFamily="34" charset="0"/>
              <a:cs typeface="0 Titr Bold" pitchFamily="2" charset="-78"/>
            </a:endParaRPr>
          </a:p>
        </p:txBody>
      </p:sp>
      <p:sp>
        <p:nvSpPr>
          <p:cNvPr id="110594" name="Rectangle 2"/>
          <p:cNvSpPr>
            <a:spLocks noChangeArrowheads="1"/>
          </p:cNvSpPr>
          <p:nvPr/>
        </p:nvSpPr>
        <p:spPr bwMode="auto">
          <a:xfrm>
            <a:off x="467544" y="1834951"/>
            <a:ext cx="821537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smtClean="0">
                <a:ln>
                  <a:noFill/>
                </a:ln>
                <a:solidFill>
                  <a:srgbClr val="005C2A"/>
                </a:solidFill>
                <a:effectLst/>
                <a:latin typeface="Arial" pitchFamily="34" charset="0"/>
                <a:ea typeface="Times New Roman" pitchFamily="18" charset="0"/>
                <a:cs typeface="B Titr" pitchFamily="2" charset="-78"/>
              </a:rPr>
              <a:t>در تمام لحظات این شبکه یک خبر مثبت از ایران، لبنان، سوریه، مصر و فلسطین و عراق وجود ندارد؛ اما در عوض اکثر اخبار درباره بریتانیا، ایالات متحده و رژیم صهیونیستی به صورت زنده به نمایش در آمده و همه اخبار هم مثبت است! </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smtClean="0">
                <a:ln>
                  <a:noFill/>
                </a:ln>
                <a:solidFill>
                  <a:srgbClr val="005C2A"/>
                </a:solidFill>
                <a:effectLst/>
                <a:latin typeface="Arial" pitchFamily="34" charset="0"/>
                <a:ea typeface="Times New Roman" pitchFamily="18" charset="0"/>
                <a:cs typeface="B Titr" pitchFamily="2" charset="-78"/>
              </a:rPr>
              <a:t>بی‌بی‌سی، تنها شبکه‌ای است که از غریزۀ جمع‌گرایی توده‌ها، استفاده می کند. همچنین این شبکه، تنها شبکه سیاسی است که از ‌تصویر اعتماد ‌به ‌نفس، استفاده کرده است که باز هم بیانگر استناد به تمایلات رفتاری توده‌ها است؛ این شبکه 85% از کادر خودرا از بین روزنامه نگاران روزنامه های موسوم به اصلاحات انتخاب کرده است، همان کسانی که در </a:t>
            </a:r>
            <a:r>
              <a:rPr kumimoji="0" lang="en-US" sz="2800" b="0" i="0" u="none" strike="noStrike" cap="none" normalizeH="0" baseline="0" dirty="0" smtClean="0">
                <a:ln>
                  <a:noFill/>
                </a:ln>
                <a:solidFill>
                  <a:srgbClr val="005C2A"/>
                </a:solidFill>
                <a:effectLst/>
                <a:latin typeface="Arial" pitchFamily="34" charset="0"/>
                <a:ea typeface="Times New Roman" pitchFamily="18" charset="0"/>
                <a:cs typeface="B Titr" pitchFamily="2" charset="-78"/>
              </a:rPr>
              <a:t>NGO</a:t>
            </a:r>
            <a:r>
              <a:rPr kumimoji="0" lang="fa-IR" sz="2800" b="0" i="0" u="none" strike="noStrike" cap="none" normalizeH="0" baseline="0" dirty="0" smtClean="0">
                <a:ln>
                  <a:noFill/>
                </a:ln>
                <a:solidFill>
                  <a:srgbClr val="005C2A"/>
                </a:solidFill>
                <a:effectLst/>
                <a:latin typeface="Arial" pitchFamily="34" charset="0"/>
                <a:ea typeface="Times New Roman" pitchFamily="18" charset="0"/>
                <a:cs typeface="B Titr" pitchFamily="2" charset="-78"/>
              </a:rPr>
              <a:t> های دوره اصلاحات تربیت شدند. </a:t>
            </a:r>
            <a:endParaRPr kumimoji="0" lang="fa-IR" sz="4000" b="0" i="0" u="none" strike="noStrike" cap="none" normalizeH="0" baseline="0" dirty="0" smtClean="0">
              <a:ln>
                <a:noFill/>
              </a:ln>
              <a:solidFill>
                <a:srgbClr val="005C2A"/>
              </a:solidFill>
              <a:effectLst/>
              <a:latin typeface="Arial" pitchFamily="34" charset="0"/>
              <a:cs typeface="B Titr" pitchFamily="2" charset="-78"/>
            </a:endParaRPr>
          </a:p>
        </p:txBody>
      </p:sp>
    </p:spTree>
  </p:cSld>
  <p:clrMapOvr>
    <a:masterClrMapping/>
  </p:clrMapOvr>
  <p:transition>
    <p:cover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340768"/>
            <a:ext cx="2508310" cy="1944216"/>
          </a:xfrm>
          <a:prstGeom prst="rect">
            <a:avLst/>
          </a:prstGeom>
          <a:noFill/>
          <a:ln>
            <a:noFill/>
          </a:ln>
        </p:spPr>
      </p:pic>
      <p:sp>
        <p:nvSpPr>
          <p:cNvPr id="3" name="Rectangle 2"/>
          <p:cNvSpPr/>
          <p:nvPr/>
        </p:nvSpPr>
        <p:spPr>
          <a:xfrm>
            <a:off x="3203848" y="1196752"/>
            <a:ext cx="5655002" cy="2308324"/>
          </a:xfrm>
          <a:prstGeom prst="rect">
            <a:avLst/>
          </a:prstGeom>
        </p:spPr>
        <p:txBody>
          <a:bodyPr wrap="square">
            <a:spAutoFit/>
          </a:bodyPr>
          <a:lstStyle/>
          <a:p>
            <a:pPr algn="just" rtl="1"/>
            <a:r>
              <a:rPr lang="fa-IR" sz="2400" b="1" dirty="0">
                <a:latin typeface="0 Zar"/>
                <a:cs typeface="B Zar" pitchFamily="2" charset="-78"/>
              </a:rPr>
              <a:t>بزرگمهر شرف‌الدین:</a:t>
            </a:r>
            <a:r>
              <a:rPr lang="fa-IR" sz="2400" dirty="0">
                <a:latin typeface="0 Zar"/>
                <a:cs typeface="B Zar" pitchFamily="2" charset="-78"/>
              </a:rPr>
              <a:t> سردبیر سابق هفته نامه زرد چلچراغ که چند سالی است به بهانه تحصیل از ایران خارج است و در شبکه بی بی سی به فعالیت‌ می پردازد. هفته نامه چلچراغ از زمان آغاز به کار سعی کرده است خط شاخه جوانان حزب منحله مشارکت را ادامه دهد. وی در شبکه‌ی بی بی سی به تهیه گزارش و مستندهای ضعیف می‌پردازد.</a:t>
            </a:r>
            <a:endParaRPr lang="en-US" sz="2400" dirty="0">
              <a:latin typeface="0 Zar"/>
              <a:cs typeface="B Zar" pitchFamily="2" charset="-78"/>
            </a:endParaRPr>
          </a:p>
        </p:txBody>
      </p:sp>
      <p:sp>
        <p:nvSpPr>
          <p:cNvPr id="4" name="Rectangle 3"/>
          <p:cNvSpPr/>
          <p:nvPr/>
        </p:nvSpPr>
        <p:spPr>
          <a:xfrm>
            <a:off x="467544" y="3645024"/>
            <a:ext cx="4572000" cy="2862322"/>
          </a:xfrm>
          <a:prstGeom prst="rect">
            <a:avLst/>
          </a:prstGeom>
        </p:spPr>
        <p:txBody>
          <a:bodyPr wrap="square">
            <a:spAutoFit/>
          </a:bodyPr>
          <a:lstStyle/>
          <a:p>
            <a:pPr lvl="0" algn="justLow" rtl="1" fontAlgn="base">
              <a:spcBef>
                <a:spcPct val="0"/>
              </a:spcBef>
              <a:spcAft>
                <a:spcPct val="0"/>
              </a:spcAft>
            </a:pPr>
            <a:r>
              <a:rPr lang="fa-IR" sz="2000" dirty="0" smtClean="0">
                <a:latin typeface="Arial" pitchFamily="34" charset="0"/>
                <a:ea typeface="Times New Roman" pitchFamily="18" charset="0"/>
                <a:cs typeface="B Zar" pitchFamily="2" charset="-78"/>
              </a:rPr>
              <a:t> </a:t>
            </a:r>
            <a:r>
              <a:rPr lang="fa-IR" sz="2000" b="1" dirty="0" smtClean="0">
                <a:latin typeface="Arial" pitchFamily="34" charset="0"/>
                <a:ea typeface="Times New Roman" pitchFamily="18" charset="0"/>
                <a:cs typeface="B Zar" pitchFamily="2" charset="-78"/>
              </a:rPr>
              <a:t>فرناز قاضی‌زاده:</a:t>
            </a:r>
            <a:r>
              <a:rPr lang="fa-IR" sz="2000" dirty="0" smtClean="0">
                <a:latin typeface="Arial" pitchFamily="34" charset="0"/>
                <a:ea typeface="Times New Roman" pitchFamily="18" charset="0"/>
                <a:cs typeface="B Zar" pitchFamily="2" charset="-78"/>
              </a:rPr>
              <a:t> سال‌ها در روزنامه‌های داخل ایران از جمله نشاط، جامعه روز، عصر آزادگان، اخبار اقتصاد، آفتاب امروز، هم میهن فعالیت کرده‌است. در فوریه ۲۰۰۵، فرناز قاضی زاده به عنوان تهیه‌کننده رادیو، به استخدام بی‌بی‌سی فارسی درآمد و علاوه بر تهیه گزارش، به عنوان مجری برنامه‌های رادیویی، جام جهان‌نما، چشم‌انداز بامدادی، روز هفتم و صدای شما کار کرد تا اینکه در سال ۲۰۰۹ به عنوان مجری تلویزیون فارسی بی‌بی‌سی کار خود را آغاز کرد.</a:t>
            </a:r>
            <a:endParaRPr lang="fa-IR" sz="3200" dirty="0" smtClean="0">
              <a:latin typeface="Arial" pitchFamily="34" charset="0"/>
              <a:cs typeface="B Zar" pitchFamily="2" charset="-78"/>
            </a:endParaRPr>
          </a:p>
        </p:txBody>
      </p:sp>
      <p:pic>
        <p:nvPicPr>
          <p:cNvPr id="5" name="Picture 4" descr="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3645024"/>
            <a:ext cx="3138712" cy="2578608"/>
          </a:xfrm>
          <a:prstGeom prst="rect">
            <a:avLst/>
          </a:prstGeom>
          <a:noFill/>
          <a:ln>
            <a:noFill/>
          </a:ln>
        </p:spPr>
      </p:pic>
      <p:sp>
        <p:nvSpPr>
          <p:cNvPr id="6" name="Rectangle 5"/>
          <p:cNvSpPr/>
          <p:nvPr/>
        </p:nvSpPr>
        <p:spPr>
          <a:xfrm>
            <a:off x="1259632" y="404664"/>
            <a:ext cx="7164288" cy="523220"/>
          </a:xfrm>
          <a:prstGeom prst="rect">
            <a:avLst/>
          </a:prstGeom>
        </p:spPr>
        <p:txBody>
          <a:bodyPr wrap="square">
            <a:spAutoFit/>
          </a:bodyPr>
          <a:lstStyle/>
          <a:p>
            <a:r>
              <a:rPr lang="fa-IR" sz="2800" dirty="0" smtClean="0">
                <a:solidFill>
                  <a:srgbClr val="005C2A"/>
                </a:solidFill>
                <a:latin typeface="Arial" pitchFamily="34" charset="0"/>
                <a:ea typeface="Times New Roman" pitchFamily="18" charset="0"/>
                <a:cs typeface="B Titr" pitchFamily="2" charset="-78"/>
              </a:rPr>
              <a:t>تعدادی از خبرنگاران و نویسندگان این شبکه عبارتند از:</a:t>
            </a:r>
            <a:endParaRPr lang="en-US" sz="2800"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76672"/>
            <a:ext cx="2808312" cy="2520280"/>
          </a:xfrm>
          <a:prstGeom prst="rect">
            <a:avLst/>
          </a:prstGeom>
          <a:noFill/>
          <a:ln>
            <a:noFill/>
          </a:ln>
        </p:spPr>
      </p:pic>
      <p:sp>
        <p:nvSpPr>
          <p:cNvPr id="120833" name="Rectangle 1"/>
          <p:cNvSpPr>
            <a:spLocks noChangeArrowheads="1"/>
          </p:cNvSpPr>
          <p:nvPr/>
        </p:nvSpPr>
        <p:spPr bwMode="auto">
          <a:xfrm>
            <a:off x="3635896" y="548680"/>
            <a:ext cx="457944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Arial" pitchFamily="34" charset="0"/>
                <a:ea typeface="Times New Roman" pitchFamily="18" charset="0"/>
                <a:cs typeface="B Zar" pitchFamily="2" charset="-78"/>
              </a:rPr>
              <a:t>سیما علی‌نژاد:</a:t>
            </a: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Zar" pitchFamily="2" charset="-78"/>
              </a:rPr>
              <a:t> در سال ۱۹۹۰ با نوشتن چند مقاله برای مجله‌های ایرانی، کار خبرنگاری را در ایران آغاز کرد. وی در سال ۱۹۹۳ پس از ترک ایران به‌عنوان خبرنگار و مجری در رادیو بی‌بی‌سی فارسی کار خود را آغاز کرد. علی‌نژاد در رادیو بی‌بی‌سی سمت سردبیری را کسب کرد و در برنامه‌های مستند و زنده سوژه‌های مختلفی را تهیه کرد.</a:t>
            </a:r>
            <a:endParaRPr kumimoji="0" lang="fa-IR" sz="3600" b="0" i="0" u="none" strike="noStrike" cap="none" normalizeH="0" baseline="0" dirty="0" smtClean="0">
              <a:ln>
                <a:noFill/>
              </a:ln>
              <a:solidFill>
                <a:schemeClr val="tx1"/>
              </a:solidFill>
              <a:effectLst/>
              <a:latin typeface="Arial" pitchFamily="34" charset="0"/>
              <a:cs typeface="B Zar" pitchFamily="2" charset="-78"/>
            </a:endParaRPr>
          </a:p>
        </p:txBody>
      </p:sp>
      <p:pic>
        <p:nvPicPr>
          <p:cNvPr id="4" name="Picture 3" descr="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3861048"/>
            <a:ext cx="2808312" cy="2160240"/>
          </a:xfrm>
          <a:prstGeom prst="rect">
            <a:avLst/>
          </a:prstGeom>
          <a:noFill/>
          <a:ln>
            <a:noFill/>
          </a:ln>
        </p:spPr>
      </p:pic>
      <p:sp>
        <p:nvSpPr>
          <p:cNvPr id="5" name="Rectangle 4"/>
          <p:cNvSpPr/>
          <p:nvPr/>
        </p:nvSpPr>
        <p:spPr>
          <a:xfrm>
            <a:off x="611560" y="3573016"/>
            <a:ext cx="4716016" cy="2677656"/>
          </a:xfrm>
          <a:prstGeom prst="rect">
            <a:avLst/>
          </a:prstGeom>
        </p:spPr>
        <p:txBody>
          <a:bodyPr wrap="square">
            <a:spAutoFit/>
          </a:bodyPr>
          <a:lstStyle/>
          <a:p>
            <a:pPr algn="r"/>
            <a:r>
              <a:rPr lang="fa-IR" sz="2400" b="1" dirty="0" smtClean="0">
                <a:cs typeface="B Zar" pitchFamily="2" charset="-78"/>
              </a:rPr>
              <a:t>نفیسه کوهنورد:</a:t>
            </a:r>
            <a:r>
              <a:rPr lang="fa-IR" sz="2400" dirty="0" smtClean="0">
                <a:cs typeface="B Zar" pitchFamily="2" charset="-78"/>
              </a:rPr>
              <a:t> خبرنگار بی‌بی‌سی فارسی در استانبول او در روزنامه‌های شرق، همشهری، ایران و شبکه سی‌ان‌ان ترک در تهران سابقه خبرنگاری اشته و از سوی روزنامه همشهری دوران اصلاحات به عنوان خبرنگار اعزامی به ترکیه سفر کرد و پس از مدتی به عنوان مسئول صفحه سیاست خارجی همشهری دوران اصلاحات منصوب شد. </a:t>
            </a:r>
            <a:endParaRPr lang="en-US" sz="2400" dirty="0">
              <a:cs typeface="B Zar" pitchFamily="2" charset="-78"/>
            </a:endParaRPr>
          </a:p>
        </p:txBody>
      </p:sp>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3504" y="357166"/>
            <a:ext cx="3232668" cy="646331"/>
          </a:xfrm>
          <a:prstGeom prst="rect">
            <a:avLst/>
          </a:prstGeom>
        </p:spPr>
        <p:txBody>
          <a:bodyPr wrap="square">
            <a:spAutoFit/>
          </a:bodyPr>
          <a:lstStyle/>
          <a:p>
            <a:r>
              <a:rPr lang="en-US" sz="3600" b="1" dirty="0"/>
              <a:t>farsi1</a:t>
            </a:r>
            <a:r>
              <a:rPr lang="fa-IR" sz="3600" b="1" dirty="0"/>
              <a:t>(فارسی1):</a:t>
            </a:r>
            <a:endParaRPr lang="en-US" sz="3600" dirty="0"/>
          </a:p>
        </p:txBody>
      </p:sp>
      <p:sp>
        <p:nvSpPr>
          <p:cNvPr id="124929" name="Rectangle 1"/>
          <p:cNvSpPr>
            <a:spLocks noChangeArrowheads="1"/>
          </p:cNvSpPr>
          <p:nvPr/>
        </p:nvSpPr>
        <p:spPr bwMode="auto">
          <a:xfrm>
            <a:off x="467544" y="1556792"/>
            <a:ext cx="821537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Zar" pitchFamily="2" charset="-78"/>
              </a:rPr>
              <a:t> </a:t>
            </a: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این شبکه یکی از صدها شبکه ماهواره ای رابرت مرداک، غول رسانه ای دنیا و میلیاردر اسرائیلی است. این شبکه چهار سال است که تشکیل شده است. دوبله فیلم ها و سریال هایی از کشورهای، آمریکای جنوبی،ترکیه، کره جنوبی و ایالات متحده می باشد . این شبکه که بسیار مورد استقبال زنان فارسی زبان قرار گرفته ، سمی مهلک در جامعه ایرانی ماست</a:t>
            </a:r>
            <a:endParaRPr kumimoji="0" lang="fa-IR"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descr="1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728" y="357166"/>
            <a:ext cx="2928958" cy="914400"/>
          </a:xfrm>
          <a:prstGeom prst="rect">
            <a:avLst/>
          </a:prstGeom>
          <a:noFill/>
          <a:ln>
            <a:noFill/>
          </a:ln>
        </p:spPr>
      </p:pic>
      <p:sp>
        <p:nvSpPr>
          <p:cNvPr id="6" name="Rectangle 5"/>
          <p:cNvSpPr/>
          <p:nvPr/>
        </p:nvSpPr>
        <p:spPr>
          <a:xfrm>
            <a:off x="1331640" y="3284984"/>
            <a:ext cx="6624736" cy="3046988"/>
          </a:xfrm>
          <a:prstGeom prst="rect">
            <a:avLst/>
          </a:prstGeom>
        </p:spPr>
        <p:txBody>
          <a:bodyPr wrap="square">
            <a:spAutoFit/>
          </a:bodyPr>
          <a:lstStyle/>
          <a:p>
            <a:pPr lvl="0" algn="justLow" rtl="1" fontAlgn="base">
              <a:spcBef>
                <a:spcPct val="0"/>
              </a:spcBef>
              <a:spcAft>
                <a:spcPct val="0"/>
              </a:spcAft>
            </a:pPr>
            <a:r>
              <a:rPr lang="fa-IR" sz="2400" dirty="0" smtClean="0">
                <a:solidFill>
                  <a:srgbClr val="0070C0"/>
                </a:solidFill>
                <a:latin typeface="Arial" pitchFamily="34" charset="0"/>
                <a:ea typeface="Times New Roman" pitchFamily="18" charset="0"/>
                <a:cs typeface="B Titr" pitchFamily="2" charset="-78"/>
              </a:rPr>
              <a:t>ده سریال دیگر شبکه فارسی1 که از تلویزیون ترکیه، سینمای هالیوود و از شبکه های  برزیل همچون </a:t>
            </a:r>
            <a:r>
              <a:rPr lang="en-US" sz="2400" dirty="0" smtClean="0">
                <a:solidFill>
                  <a:srgbClr val="0070C0"/>
                </a:solidFill>
                <a:latin typeface="Arial" pitchFamily="34" charset="0"/>
                <a:ea typeface="Times New Roman" pitchFamily="18" charset="0"/>
                <a:cs typeface="B Titr" pitchFamily="2" charset="-78"/>
              </a:rPr>
              <a:t>TELLMONDOW</a:t>
            </a:r>
            <a:r>
              <a:rPr lang="fa-IR" sz="2400" dirty="0" smtClean="0">
                <a:solidFill>
                  <a:srgbClr val="0070C0"/>
                </a:solidFill>
                <a:latin typeface="Arial" pitchFamily="34" charset="0"/>
                <a:ea typeface="Times New Roman" pitchFamily="18" charset="0"/>
                <a:cs typeface="B Titr" pitchFamily="2" charset="-78"/>
              </a:rPr>
              <a:t> و دیگر شبکه های آمریکایی پخش می شود حول چهار محور زیر عمل می کنند، و موضوعات آنها عبارتند از:</a:t>
            </a:r>
            <a:endParaRPr lang="en-US" sz="2400" dirty="0" smtClean="0">
              <a:solidFill>
                <a:srgbClr val="0070C0"/>
              </a:solidFill>
              <a:latin typeface="Arial" pitchFamily="34" charset="0"/>
              <a:cs typeface="B Titr" pitchFamily="2" charset="-78"/>
            </a:endParaRPr>
          </a:p>
          <a:p>
            <a:pPr lvl="0" algn="justLow" rtl="1" eaLnBrk="0" fontAlgn="base" hangingPunct="0">
              <a:spcBef>
                <a:spcPct val="0"/>
              </a:spcBef>
              <a:spcAft>
                <a:spcPct val="0"/>
              </a:spcAft>
            </a:pPr>
            <a:r>
              <a:rPr lang="fa-IR" sz="2400" dirty="0" smtClean="0">
                <a:solidFill>
                  <a:srgbClr val="0070C0"/>
                </a:solidFill>
                <a:latin typeface="Arial" pitchFamily="34" charset="0"/>
                <a:ea typeface="Times New Roman" pitchFamily="18" charset="0"/>
                <a:cs typeface="B Titr" pitchFamily="2" charset="-78"/>
              </a:rPr>
              <a:t>1- مدل زندگی غربی</a:t>
            </a:r>
            <a:endParaRPr lang="en-US" sz="2400" dirty="0" smtClean="0">
              <a:solidFill>
                <a:srgbClr val="0070C0"/>
              </a:solidFill>
              <a:latin typeface="Arial" pitchFamily="34" charset="0"/>
              <a:cs typeface="B Titr" pitchFamily="2" charset="-78"/>
            </a:endParaRPr>
          </a:p>
          <a:p>
            <a:pPr lvl="0" algn="justLow" rtl="1" eaLnBrk="0" fontAlgn="base" hangingPunct="0">
              <a:spcBef>
                <a:spcPct val="0"/>
              </a:spcBef>
              <a:spcAft>
                <a:spcPct val="0"/>
              </a:spcAft>
            </a:pPr>
            <a:r>
              <a:rPr lang="fa-IR" sz="2400" dirty="0" smtClean="0">
                <a:solidFill>
                  <a:srgbClr val="0070C0"/>
                </a:solidFill>
                <a:latin typeface="Arial" pitchFamily="34" charset="0"/>
                <a:ea typeface="Times New Roman" pitchFamily="18" charset="0"/>
                <a:cs typeface="B Titr" pitchFamily="2" charset="-78"/>
              </a:rPr>
              <a:t>2- خیانتهای جنسی</a:t>
            </a:r>
            <a:endParaRPr lang="en-US" sz="2400" dirty="0" smtClean="0">
              <a:solidFill>
                <a:srgbClr val="0070C0"/>
              </a:solidFill>
              <a:latin typeface="Arial" pitchFamily="34" charset="0"/>
              <a:cs typeface="B Titr" pitchFamily="2" charset="-78"/>
            </a:endParaRPr>
          </a:p>
          <a:p>
            <a:pPr lvl="0" algn="justLow" rtl="1" eaLnBrk="0" fontAlgn="base" hangingPunct="0">
              <a:spcBef>
                <a:spcPct val="0"/>
              </a:spcBef>
              <a:spcAft>
                <a:spcPct val="0"/>
              </a:spcAft>
            </a:pPr>
            <a:r>
              <a:rPr lang="fa-IR" sz="2400" dirty="0" smtClean="0">
                <a:solidFill>
                  <a:srgbClr val="0070C0"/>
                </a:solidFill>
                <a:latin typeface="Arial" pitchFamily="34" charset="0"/>
                <a:ea typeface="Times New Roman" pitchFamily="18" charset="0"/>
                <a:cs typeface="B Titr" pitchFamily="2" charset="-78"/>
              </a:rPr>
              <a:t>3- عشق های مثلثی</a:t>
            </a:r>
            <a:endParaRPr lang="en-US" sz="2400" dirty="0" smtClean="0">
              <a:solidFill>
                <a:srgbClr val="0070C0"/>
              </a:solidFill>
              <a:latin typeface="Arial" pitchFamily="34" charset="0"/>
              <a:cs typeface="B Titr" pitchFamily="2" charset="-78"/>
            </a:endParaRPr>
          </a:p>
          <a:p>
            <a:pPr lvl="0" algn="justLow" rtl="1" eaLnBrk="0" fontAlgn="base" hangingPunct="0">
              <a:spcBef>
                <a:spcPct val="0"/>
              </a:spcBef>
              <a:spcAft>
                <a:spcPct val="0"/>
              </a:spcAft>
            </a:pPr>
            <a:r>
              <a:rPr lang="fa-IR" sz="2400" dirty="0" smtClean="0">
                <a:solidFill>
                  <a:srgbClr val="0070C0"/>
                </a:solidFill>
                <a:latin typeface="Arial" pitchFamily="34" charset="0"/>
                <a:ea typeface="Times New Roman" pitchFamily="18" charset="0"/>
                <a:cs typeface="B Titr" pitchFamily="2" charset="-78"/>
              </a:rPr>
              <a:t>4- رابطه ضعیف بین پدر و مادر با فرزندان</a:t>
            </a:r>
            <a:endParaRPr lang="fa-IR" sz="2800" dirty="0" smtClean="0">
              <a:solidFill>
                <a:srgbClr val="0070C0"/>
              </a:solidFill>
              <a:latin typeface="Arial" pitchFamily="34" charset="0"/>
              <a:cs typeface="B Titr" pitchFamily="2" charset="-78"/>
            </a:endParaRPr>
          </a:p>
        </p:txBody>
      </p:sp>
    </p:spTree>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549_74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8712968" cy="6408712"/>
          </a:xfrm>
          <a:prstGeom prst="rect">
            <a:avLst/>
          </a:prstGeom>
          <a:noFill/>
          <a:ln>
            <a:noFill/>
          </a:ln>
        </p:spPr>
      </p:pic>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1"/>
          <p:cNvSpPr>
            <a:spLocks noChangeArrowheads="1"/>
          </p:cNvSpPr>
          <p:nvPr/>
        </p:nvSpPr>
        <p:spPr bwMode="auto">
          <a:xfrm>
            <a:off x="5148064" y="716590"/>
            <a:ext cx="386985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شبکه های سلطنتی </a:t>
            </a:r>
          </a:p>
          <a:p>
            <a:pPr marL="0" marR="0" lvl="0" indent="0" algn="just"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 </a:t>
            </a: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CHANNEL ONE , PARSTV</a:t>
            </a:r>
            <a:endParaRPr kumimoji="0" lang="fa-IR" sz="2800" b="1" i="0" u="none" strike="noStrike" cap="none" normalizeH="0" baseline="0" dirty="0" smtClean="0">
              <a:ln>
                <a:noFill/>
              </a:ln>
              <a:solidFill>
                <a:schemeClr val="tx1"/>
              </a:solidFill>
              <a:effectLst/>
              <a:latin typeface="Arial" pitchFamily="34" charset="0"/>
              <a:ea typeface="Times New Roman" pitchFamily="18" charset="0"/>
              <a:cs typeface="B Mitra"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,TASVIR IRAN</a:t>
            </a:r>
            <a:endParaRPr kumimoji="0" lang="fa-IR" sz="2800" b="1" i="0" u="none" strike="noStrike" cap="none" normalizeH="0" baseline="0" dirty="0" smtClean="0">
              <a:ln>
                <a:noFill/>
              </a:ln>
              <a:solidFill>
                <a:schemeClr val="tx1"/>
              </a:solidFill>
              <a:effectLst/>
              <a:latin typeface="Arial" pitchFamily="34" charset="0"/>
              <a:ea typeface="Times New Roman" pitchFamily="18" charset="0"/>
              <a:cs typeface="B Mitra"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 , IRAN ARIAEE</a:t>
            </a:r>
            <a:r>
              <a:rPr kumimoji="0" lang="fa-IR" sz="2800" b="1"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 ):</a:t>
            </a:r>
            <a:endParaRPr kumimoji="0" lang="fa-IR"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13_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034" y="548680"/>
            <a:ext cx="4215982" cy="2592288"/>
          </a:xfrm>
          <a:prstGeom prst="rect">
            <a:avLst/>
          </a:prstGeom>
          <a:noFill/>
          <a:ln>
            <a:noFill/>
          </a:ln>
        </p:spPr>
      </p:pic>
      <p:sp>
        <p:nvSpPr>
          <p:cNvPr id="129026" name="Rectangle 2"/>
          <p:cNvSpPr>
            <a:spLocks noChangeArrowheads="1"/>
          </p:cNvSpPr>
          <p:nvPr/>
        </p:nvSpPr>
        <p:spPr bwMode="auto">
          <a:xfrm>
            <a:off x="714348" y="3349347"/>
            <a:ext cx="792961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1200" b="0" i="0" u="none" strike="noStrike" cap="none" normalizeH="0" baseline="0" dirty="0" smtClean="0">
                <a:ln>
                  <a:noFill/>
                </a:ln>
                <a:solidFill>
                  <a:schemeClr val="tx1"/>
                </a:solidFill>
                <a:effectLst/>
                <a:latin typeface="Arial" pitchFamily="34" charset="0"/>
                <a:ea typeface="Times New Roman" pitchFamily="18" charset="0"/>
                <a:cs typeface="B Zar" pitchFamily="2" charset="-78"/>
              </a:rPr>
              <a:t> </a:t>
            </a:r>
            <a:r>
              <a:rPr kumimoji="0" lang="fa-IR" sz="3200" b="0"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این چهار شبکه ، معروف به شبکه های سلطنت طلب هستند که هر یک داعیه انقلاب و حکومت داری دارند، هرکدام مطابق با زمان و تاریخ برای خود میتینگ های چند نفری برگزار می کنند! امثال هخاها،همایون ها و تیمسار رحمانی ها از مدیران این شبکه ها هستند.نکته حائز اهمیت اینجاست که این شبکه ها همواره یکدیگر را به استهزاء می گیرند.</a:t>
            </a:r>
            <a:endParaRPr kumimoji="0" lang="fa-I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14943" y="500042"/>
            <a:ext cx="2741434" cy="954107"/>
          </a:xfrm>
          <a:prstGeom prst="rect">
            <a:avLst/>
          </a:prstGeom>
        </p:spPr>
        <p:txBody>
          <a:bodyPr wrap="square">
            <a:spAutoFit/>
          </a:bodyPr>
          <a:lstStyle/>
          <a:p>
            <a:r>
              <a:rPr lang="en-US" sz="2800" b="1" dirty="0" err="1"/>
              <a:t>zemzemeh</a:t>
            </a:r>
            <a:r>
              <a:rPr lang="fa-IR" sz="2800" b="1" dirty="0"/>
              <a:t> (زمزمه):</a:t>
            </a:r>
            <a:endParaRPr lang="en-US" sz="2800" dirty="0"/>
          </a:p>
        </p:txBody>
      </p:sp>
      <p:pic>
        <p:nvPicPr>
          <p:cNvPr id="3" name="Picture 2" descr="1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1" y="260648"/>
            <a:ext cx="2808312" cy="1440160"/>
          </a:xfrm>
          <a:prstGeom prst="rect">
            <a:avLst/>
          </a:prstGeom>
          <a:noFill/>
          <a:ln>
            <a:noFill/>
          </a:ln>
        </p:spPr>
      </p:pic>
      <p:sp>
        <p:nvSpPr>
          <p:cNvPr id="4" name="Rectangle 3"/>
          <p:cNvSpPr/>
          <p:nvPr/>
        </p:nvSpPr>
        <p:spPr>
          <a:xfrm>
            <a:off x="428596" y="2204864"/>
            <a:ext cx="8429652" cy="1384995"/>
          </a:xfrm>
          <a:prstGeom prst="rect">
            <a:avLst/>
          </a:prstGeom>
        </p:spPr>
        <p:txBody>
          <a:bodyPr wrap="square">
            <a:spAutoFit/>
          </a:bodyPr>
          <a:lstStyle/>
          <a:p>
            <a:pPr algn="just" rtl="1"/>
            <a:r>
              <a:rPr lang="fa-IR" sz="2800" dirty="0"/>
              <a:t>این شبکه خواهر خوانده شبکه </a:t>
            </a:r>
            <a:r>
              <a:rPr lang="en-US" sz="2800" dirty="0" err="1"/>
              <a:t>farsi</a:t>
            </a:r>
            <a:r>
              <a:rPr lang="en-US" sz="2800" dirty="0"/>
              <a:t> 1</a:t>
            </a:r>
            <a:r>
              <a:rPr lang="fa-IR" sz="2800" dirty="0"/>
              <a:t>  است ولی تمرکز بیشتر این شبکه بر روی زنان و سکس مخفی آنها و همجنس بازی زنان است که به صورت مخفی در حال جریان است. </a:t>
            </a:r>
            <a:endParaRPr lang="en-US" sz="2800" dirty="0"/>
          </a:p>
        </p:txBody>
      </p:sp>
      <p:sp>
        <p:nvSpPr>
          <p:cNvPr id="126977" name="Rectangle 1"/>
          <p:cNvSpPr>
            <a:spLocks noChangeArrowheads="1"/>
          </p:cNvSpPr>
          <p:nvPr/>
        </p:nvSpPr>
        <p:spPr bwMode="auto">
          <a:xfrm>
            <a:off x="6929454" y="4110372"/>
            <a:ext cx="192876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کافه پرنس:</a:t>
            </a:r>
            <a:endParaRPr kumimoji="0" lang="fa-IR"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4067944" y="4653136"/>
            <a:ext cx="4752528" cy="1384995"/>
          </a:xfrm>
          <a:prstGeom prst="rect">
            <a:avLst/>
          </a:prstGeom>
        </p:spPr>
        <p:txBody>
          <a:bodyPr wrap="square">
            <a:spAutoFit/>
          </a:bodyPr>
          <a:lstStyle/>
          <a:p>
            <a:pPr algn="r" rtl="1"/>
            <a:r>
              <a:rPr lang="fa-IR" sz="2800" dirty="0">
                <a:cs typeface="B Titr" pitchFamily="2" charset="-78"/>
              </a:rPr>
              <a:t>داستان زندگي گو يون چان </a:t>
            </a:r>
            <a:r>
              <a:rPr lang="fa-IR" sz="2800" dirty="0" smtClean="0">
                <a:cs typeface="B Titr" pitchFamily="2" charset="-78"/>
              </a:rPr>
              <a:t>است </a:t>
            </a:r>
            <a:r>
              <a:rPr lang="fa-IR" sz="2800" dirty="0">
                <a:cs typeface="B Titr" pitchFamily="2" charset="-78"/>
              </a:rPr>
              <a:t>که براي گذران زندگيش دست به هر کاري مي زند. </a:t>
            </a:r>
            <a:endParaRPr lang="en-US" sz="2800" dirty="0">
              <a:cs typeface="B Titr" pitchFamily="2" charset="-78"/>
            </a:endParaRPr>
          </a:p>
        </p:txBody>
      </p:sp>
      <p:pic>
        <p:nvPicPr>
          <p:cNvPr id="7" name="Picture 6" descr="کافه پرنس"/>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4221088"/>
            <a:ext cx="2952328" cy="2232248"/>
          </a:xfrm>
          <a:prstGeom prst="rect">
            <a:avLst/>
          </a:prstGeom>
          <a:noFill/>
          <a:ln>
            <a:noFill/>
          </a:ln>
        </p:spPr>
      </p:pic>
    </p:spTree>
  </p:cSld>
  <p:clrMapOvr>
    <a:masterClrMapping/>
  </p:clrMapOvr>
  <p:transition>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1"/>
          <p:cNvSpPr>
            <a:spLocks noChangeArrowheads="1"/>
          </p:cNvSpPr>
          <p:nvPr/>
        </p:nvSpPr>
        <p:spPr bwMode="auto">
          <a:xfrm>
            <a:off x="827584" y="529604"/>
            <a:ext cx="7816382"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4000" b="1" i="0" u="none" strike="noStrike" cap="none" normalizeH="0" baseline="0" dirty="0" smtClean="0">
                <a:ln>
                  <a:noFill/>
                </a:ln>
                <a:solidFill>
                  <a:schemeClr val="accent2"/>
                </a:solidFill>
                <a:effectLst/>
                <a:latin typeface="Arial" pitchFamily="34" charset="0"/>
                <a:ea typeface="Times New Roman" pitchFamily="18" charset="0"/>
                <a:cs typeface="B Titr" pitchFamily="2" charset="-78"/>
              </a:rPr>
              <a:t>شگرد های تبلیغی هنری برای نفوذ:</a:t>
            </a:r>
          </a:p>
          <a:p>
            <a:pPr marL="0" marR="0" lvl="0" indent="0" algn="ctr" defTabSz="914400" rtl="1" eaLnBrk="1" fontAlgn="base" latinLnBrk="0" hangingPunct="1">
              <a:lnSpc>
                <a:spcPct val="100000"/>
              </a:lnSpc>
              <a:spcBef>
                <a:spcPct val="0"/>
              </a:spcBef>
              <a:spcAft>
                <a:spcPct val="0"/>
              </a:spcAft>
              <a:buClrTx/>
              <a:buSzTx/>
              <a:buFontTx/>
              <a:buNone/>
              <a:tabLst/>
            </a:pPr>
            <a:endParaRPr lang="fa-IR" sz="3200" b="1" dirty="0">
              <a:latin typeface="Arial" pitchFamily="34" charset="0"/>
              <a:ea typeface="Times New Roman" pitchFamily="18" charset="0"/>
              <a:cs typeface="B Titr"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fa-IR" sz="3200" b="1" i="0" u="none" strike="noStrike" cap="none" normalizeH="0" baseline="0" dirty="0" smtClean="0">
                <a:ln>
                  <a:noFill/>
                </a:ln>
                <a:effectLst/>
                <a:latin typeface="Arial" pitchFamily="34" charset="0"/>
                <a:ea typeface="Times New Roman" pitchFamily="18" charset="0"/>
                <a:cs typeface="B Titr" pitchFamily="2" charset="-78"/>
              </a:rPr>
              <a:t>1- خبر و گزارش</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3200" b="1" i="0" u="none" strike="noStrike" cap="none" normalizeH="0" baseline="0" dirty="0" smtClean="0">
              <a:ln>
                <a:noFill/>
              </a:ln>
              <a:effectLst/>
              <a:latin typeface="Arial" pitchFamily="34" charset="0"/>
              <a:ea typeface="Times New Roman" pitchFamily="18" charset="0"/>
              <a:cs typeface="B Titr"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lang="fa-IR" sz="3200" b="1" dirty="0" smtClean="0">
                <a:latin typeface="Arial" pitchFamily="34" charset="0"/>
                <a:ea typeface="Times New Roman" pitchFamily="18" charset="0"/>
                <a:cs typeface="B Titr" pitchFamily="2" charset="-78"/>
              </a:rPr>
              <a:t>2- برنامه های ورزشی یا نمایشی</a:t>
            </a:r>
          </a:p>
          <a:p>
            <a:pPr marL="0" marR="0" lvl="0" indent="0" algn="r" defTabSz="914400" rtl="1" eaLnBrk="1" fontAlgn="base" latinLnBrk="0" hangingPunct="1">
              <a:lnSpc>
                <a:spcPct val="100000"/>
              </a:lnSpc>
              <a:spcBef>
                <a:spcPct val="0"/>
              </a:spcBef>
              <a:spcAft>
                <a:spcPct val="0"/>
              </a:spcAft>
              <a:buClrTx/>
              <a:buSzTx/>
              <a:buFontTx/>
              <a:buNone/>
              <a:tabLst/>
            </a:pPr>
            <a:endParaRPr lang="fa-IR" sz="3200" b="1" dirty="0" smtClean="0">
              <a:latin typeface="Arial" pitchFamily="34" charset="0"/>
              <a:ea typeface="Times New Roman" pitchFamily="18" charset="0"/>
              <a:cs typeface="B Titr"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fa-IR" sz="3200" b="1" i="0" u="none" strike="noStrike" cap="none" normalizeH="0" baseline="0" dirty="0" smtClean="0">
                <a:ln>
                  <a:noFill/>
                </a:ln>
                <a:effectLst/>
                <a:latin typeface="Arial" pitchFamily="34" charset="0"/>
                <a:ea typeface="Times New Roman" pitchFamily="18" charset="0"/>
                <a:cs typeface="B Titr" pitchFamily="2" charset="-78"/>
              </a:rPr>
              <a:t>3- میزگردها و بمباران</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3200" b="1" i="0" u="none" strike="noStrike" cap="none" normalizeH="0" baseline="0" dirty="0" smtClean="0">
              <a:ln>
                <a:noFill/>
              </a:ln>
              <a:effectLst/>
              <a:latin typeface="Arial" pitchFamily="34" charset="0"/>
              <a:ea typeface="Times New Roman" pitchFamily="18" charset="0"/>
              <a:cs typeface="B Titr"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lang="fa-IR" sz="3200" b="1" dirty="0" smtClean="0">
                <a:latin typeface="Arial" pitchFamily="34" charset="0"/>
                <a:ea typeface="Times New Roman" pitchFamily="18" charset="0"/>
                <a:cs typeface="B Titr" pitchFamily="2" charset="-78"/>
              </a:rPr>
              <a:t>4- فیلم ها و مجموعه های تلوزیونی</a:t>
            </a:r>
            <a:endParaRPr kumimoji="0" lang="fa-IR" sz="3200" b="1" i="0" u="none" strike="noStrike" cap="none" normalizeH="0" baseline="0" dirty="0" smtClean="0">
              <a:ln>
                <a:noFill/>
              </a:ln>
              <a:effectLst/>
              <a:latin typeface="Arial" pitchFamily="34" charset="0"/>
              <a:ea typeface="Times New Roman" pitchFamily="18" charset="0"/>
              <a:cs typeface="B Titr"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lang="fa-IR" sz="2800" b="1" dirty="0">
              <a:solidFill>
                <a:schemeClr val="accent2"/>
              </a:solidFill>
              <a:latin typeface="Arial" pitchFamily="34" charset="0"/>
              <a:ea typeface="Times New Roman" pitchFamily="18" charset="0"/>
              <a:cs typeface="B Mitra"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a-IR" sz="2800" b="1" i="0" u="none" strike="noStrike" cap="none" normalizeH="0" baseline="0" dirty="0" smtClean="0">
              <a:ln>
                <a:noFill/>
              </a:ln>
              <a:solidFill>
                <a:schemeClr val="accent2"/>
              </a:solidFill>
              <a:effectLst/>
              <a:latin typeface="Arial" pitchFamily="34" charset="0"/>
              <a:ea typeface="Times New Roman" pitchFamily="18" charset="0"/>
              <a:cs typeface="B Mitra"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a-IR" sz="2800" b="1" i="0" u="none" strike="noStrike" cap="none" normalizeH="0" baseline="0" dirty="0" smtClean="0">
              <a:ln>
                <a:noFill/>
              </a:ln>
              <a:solidFill>
                <a:schemeClr val="accent2"/>
              </a:solidFill>
              <a:effectLst/>
              <a:latin typeface="Arial" pitchFamily="34" charset="0"/>
              <a:ea typeface="Times New Roman" pitchFamily="18" charset="0"/>
              <a:cs typeface="B Mitra"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a-IR" sz="4000" b="0" i="0" u="none" strike="noStrike" cap="none" normalizeH="0" baseline="0" dirty="0" smtClean="0">
              <a:ln>
                <a:noFill/>
              </a:ln>
              <a:solidFill>
                <a:schemeClr val="accent2"/>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323528" y="589661"/>
            <a:ext cx="8640960"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Times New Roman" pitchFamily="18" charset="0"/>
                <a:ea typeface="Times New Roman" pitchFamily="18" charset="0"/>
                <a:cs typeface="B Titr" pitchFamily="2" charset="-78"/>
              </a:rPr>
              <a:t>اهداف شبكه‌هاي ماهواره‌اي با گرايش خانواده چیست</a:t>
            </a:r>
            <a:r>
              <a:rPr kumimoji="0" lang="fa-IR" sz="2800" b="1" i="0" u="none" strike="noStrike" cap="none" normalizeH="0" dirty="0" smtClean="0">
                <a:ln>
                  <a:noFill/>
                </a:ln>
                <a:solidFill>
                  <a:schemeClr val="tx1"/>
                </a:solidFill>
                <a:effectLst/>
                <a:latin typeface="Times New Roman" pitchFamily="18" charset="0"/>
                <a:ea typeface="Times New Roman" pitchFamily="18" charset="0"/>
                <a:cs typeface="B Titr" pitchFamily="2" charset="-78"/>
              </a:rPr>
              <a:t> ؟</a:t>
            </a: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2800" b="1" i="0" u="none" strike="noStrike" cap="none" normalizeH="0" dirty="0" smtClean="0">
              <a:ln>
                <a:noFill/>
              </a:ln>
              <a:solidFill>
                <a:schemeClr val="tx1"/>
              </a:solidFill>
              <a:effectLst/>
              <a:latin typeface="Times New Roman" pitchFamily="18" charset="0"/>
              <a:ea typeface="Times New Roman" pitchFamily="18" charset="0"/>
              <a:cs typeface="B Zar" pitchFamily="2" charset="-78"/>
            </a:endParaRPr>
          </a:p>
          <a:p>
            <a:pPr marL="514350" lvl="0" indent="-514350" algn="justLow" rtl="1" fontAlgn="base">
              <a:spcBef>
                <a:spcPct val="0"/>
              </a:spcBef>
              <a:spcAft>
                <a:spcPct val="0"/>
              </a:spcAft>
            </a:pPr>
            <a:r>
              <a:rPr lang="fa-IR" sz="2800" dirty="0" smtClean="0">
                <a:solidFill>
                  <a:srgbClr val="7030A0"/>
                </a:solidFill>
                <a:cs typeface="B Titr" pitchFamily="2" charset="-78"/>
              </a:rPr>
              <a:t>      1- ايجاد </a:t>
            </a:r>
            <a:r>
              <a:rPr lang="fa-IR" sz="2800" dirty="0">
                <a:solidFill>
                  <a:srgbClr val="7030A0"/>
                </a:solidFill>
                <a:cs typeface="B Titr" pitchFamily="2" charset="-78"/>
              </a:rPr>
              <a:t>خانواده‌های بی‌قید در برابر خانواده‌های </a:t>
            </a:r>
            <a:r>
              <a:rPr lang="fa-IR" sz="2800" dirty="0" smtClean="0">
                <a:solidFill>
                  <a:srgbClr val="7030A0"/>
                </a:solidFill>
                <a:cs typeface="B Titr" pitchFamily="2" charset="-78"/>
              </a:rPr>
              <a:t>سنتی</a:t>
            </a:r>
          </a:p>
          <a:p>
            <a:pPr marL="514350" lvl="0" indent="-514350" algn="justLow" rtl="1" fontAlgn="base">
              <a:spcBef>
                <a:spcPct val="0"/>
              </a:spcBef>
              <a:spcAft>
                <a:spcPct val="0"/>
              </a:spcAft>
            </a:pPr>
            <a:endParaRPr lang="fa-IR" sz="2800" dirty="0" smtClean="0">
              <a:solidFill>
                <a:srgbClr val="7030A0"/>
              </a:solidFill>
              <a:cs typeface="B Titr" pitchFamily="2" charset="-78"/>
            </a:endParaRPr>
          </a:p>
          <a:p>
            <a:pPr marL="514350" lvl="0" indent="-514350" algn="justLow" rtl="1" fontAlgn="base">
              <a:spcBef>
                <a:spcPct val="0"/>
              </a:spcBef>
              <a:spcAft>
                <a:spcPct val="0"/>
              </a:spcAft>
            </a:pPr>
            <a:r>
              <a:rPr lang="fa-IR" sz="3200" dirty="0" smtClean="0">
                <a:solidFill>
                  <a:srgbClr val="C00000"/>
                </a:solidFill>
                <a:cs typeface="B Zar" pitchFamily="2" charset="-78"/>
              </a:rPr>
              <a:t>     اگر </a:t>
            </a:r>
            <a:r>
              <a:rPr lang="fa-IR" sz="3200" dirty="0">
                <a:solidFill>
                  <a:srgbClr val="C00000"/>
                </a:solidFill>
                <a:cs typeface="B Zar" pitchFamily="2" charset="-78"/>
              </a:rPr>
              <a:t>غرب بتواند در محیط خانه تعریف خودساخته‌ای از عفاف ارائه </a:t>
            </a:r>
            <a:r>
              <a:rPr lang="fa-IR" sz="3200" dirty="0" smtClean="0">
                <a:solidFill>
                  <a:srgbClr val="C00000"/>
                </a:solidFill>
                <a:cs typeface="B Zar" pitchFamily="2" charset="-78"/>
              </a:rPr>
              <a:t>دهدوسد </a:t>
            </a:r>
            <a:r>
              <a:rPr lang="fa-IR" sz="3200" dirty="0">
                <a:solidFill>
                  <a:srgbClr val="C00000"/>
                </a:solidFill>
                <a:cs typeface="B Zar" pitchFamily="2" charset="-78"/>
              </a:rPr>
              <a:t>عفاف را در محیط جامعه هم به راحتی </a:t>
            </a:r>
            <a:r>
              <a:rPr lang="fa-IR" sz="3200" dirty="0" smtClean="0">
                <a:solidFill>
                  <a:srgbClr val="C00000"/>
                </a:solidFill>
                <a:cs typeface="B Zar" pitchFamily="2" charset="-78"/>
              </a:rPr>
              <a:t>بشکند می تواند رابطه </a:t>
            </a:r>
            <a:r>
              <a:rPr lang="fa-IR" sz="3200" dirty="0">
                <a:solidFill>
                  <a:srgbClr val="C00000"/>
                </a:solidFill>
                <a:cs typeface="B Zar" pitchFamily="2" charset="-78"/>
              </a:rPr>
              <a:t>نزديكي را بين محارم </a:t>
            </a:r>
            <a:r>
              <a:rPr lang="fa-IR" sz="3200" dirty="0" smtClean="0">
                <a:solidFill>
                  <a:srgbClr val="C00000"/>
                </a:solidFill>
                <a:cs typeface="B Zar" pitchFamily="2" charset="-78"/>
              </a:rPr>
              <a:t>در </a:t>
            </a:r>
            <a:r>
              <a:rPr lang="fa-IR" sz="3200" dirty="0">
                <a:solidFill>
                  <a:srgbClr val="C00000"/>
                </a:solidFill>
                <a:cs typeface="B Zar" pitchFamily="2" charset="-78"/>
              </a:rPr>
              <a:t>خانواده توليد كند كه نتيجه آن در بيرون خانواده مشخص مي شود. يعني غرب توانسته با رسانه مادر و خواهر را در خانواده زمينه تحريك پذيري پسر خانواده قرار </a:t>
            </a:r>
            <a:r>
              <a:rPr lang="fa-IR" sz="3200" dirty="0" smtClean="0">
                <a:solidFill>
                  <a:srgbClr val="C00000"/>
                </a:solidFill>
                <a:cs typeface="B Zar" pitchFamily="2" charset="-78"/>
              </a:rPr>
              <a:t>دهد.</a:t>
            </a:r>
          </a:p>
          <a:p>
            <a:pPr marL="514350" lvl="0" indent="-514350" algn="justLow" rtl="1" fontAlgn="base">
              <a:spcBef>
                <a:spcPct val="0"/>
              </a:spcBef>
              <a:spcAft>
                <a:spcPct val="0"/>
              </a:spcAft>
            </a:pPr>
            <a:r>
              <a:rPr lang="fa-IR" sz="3200" dirty="0" smtClean="0">
                <a:solidFill>
                  <a:srgbClr val="C00000"/>
                </a:solidFill>
                <a:cs typeface="B Zar" pitchFamily="2" charset="-78"/>
              </a:rPr>
              <a:t>       در خانواده‌های سنتی جایگاه ویژۀ پدر و مادر به صورت طبیعی مانع بسیاری از انحرافات است. اما در شبکه‌های ماهواره‌ای یکی از اصلی‌ترین کارها خارج کردن پدر و مادر از محوریت خانواده و معرفی آن‌ها در اندازۀ زمینه‌ساز تولد است</a:t>
            </a:r>
            <a:endParaRPr lang="en-US" sz="3200" dirty="0" smtClean="0">
              <a:solidFill>
                <a:srgbClr val="C00000"/>
              </a:solidFill>
              <a:cs typeface="B Zar" pitchFamily="2" charset="-78"/>
            </a:endParaRPr>
          </a:p>
          <a:p>
            <a:pPr marL="514350" lvl="0" indent="-514350" algn="justLow" rtl="1" fontAlgn="base">
              <a:spcBef>
                <a:spcPct val="0"/>
              </a:spcBef>
              <a:spcAft>
                <a:spcPct val="0"/>
              </a:spcAft>
            </a:pP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928662" y="530819"/>
            <a:ext cx="7524880"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rgbClr val="7030A0"/>
                </a:solidFill>
                <a:effectLst/>
                <a:latin typeface="Times New Roman" pitchFamily="18" charset="0"/>
                <a:ea typeface="Times New Roman" pitchFamily="18" charset="0"/>
                <a:cs typeface="B Zar" pitchFamily="2" charset="-78"/>
              </a:rPr>
              <a:t>2.</a:t>
            </a:r>
            <a:r>
              <a:rPr kumimoji="0" lang="fa-IR" sz="2800" b="1" i="0" u="none" strike="noStrike" cap="none" normalizeH="0" baseline="0" dirty="0" smtClean="0">
                <a:ln>
                  <a:noFill/>
                </a:ln>
                <a:solidFill>
                  <a:srgbClr val="7030A0"/>
                </a:solidFill>
                <a:effectLst/>
                <a:latin typeface="Calibri" pitchFamily="34" charset="0"/>
                <a:ea typeface="Times New Roman" pitchFamily="18" charset="0"/>
                <a:cs typeface="B Zar" pitchFamily="2" charset="-78"/>
              </a:rPr>
              <a:t> </a:t>
            </a:r>
            <a:r>
              <a:rPr kumimoji="0" lang="fa-IR" sz="2800" b="1" i="0" u="none" strike="noStrike" cap="none" normalizeH="0" baseline="0" dirty="0" smtClean="0">
                <a:ln>
                  <a:noFill/>
                </a:ln>
                <a:solidFill>
                  <a:srgbClr val="7030A0"/>
                </a:solidFill>
                <a:effectLst/>
                <a:latin typeface="Times New Roman" pitchFamily="18" charset="0"/>
                <a:ea typeface="Times New Roman" pitchFamily="18" charset="0"/>
                <a:cs typeface="B Titr" pitchFamily="2" charset="-78"/>
              </a:rPr>
              <a:t>ترویج و عادی جلوه دادن خیانت زن و شوهر به یکدیگر</a:t>
            </a: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2800" b="1" i="0" u="none" strike="noStrike" cap="none" normalizeH="0" baseline="0" dirty="0" smtClean="0">
              <a:ln>
                <a:noFill/>
              </a:ln>
              <a:solidFill>
                <a:srgbClr val="7030A0"/>
              </a:solidFill>
              <a:effectLst/>
              <a:latin typeface="Times New Roman" pitchFamily="18" charset="0"/>
              <a:ea typeface="Times New Roman" pitchFamily="18" charset="0"/>
              <a:cs typeface="B Titr" pitchFamily="2" charset="-78"/>
            </a:endParaRPr>
          </a:p>
          <a:p>
            <a:pPr lvl="0" algn="justLow" rtl="1" fontAlgn="base">
              <a:spcBef>
                <a:spcPct val="0"/>
              </a:spcBef>
              <a:spcAft>
                <a:spcPct val="0"/>
              </a:spcAft>
            </a:pPr>
            <a:r>
              <a:rPr lang="fa-IR" sz="2800" dirty="0" smtClean="0"/>
              <a:t> </a:t>
            </a:r>
            <a:r>
              <a:rPr lang="fa-IR" sz="3200" dirty="0" smtClean="0">
                <a:solidFill>
                  <a:srgbClr val="C00000"/>
                </a:solidFill>
                <a:cs typeface="B Zar" pitchFamily="2" charset="-78"/>
              </a:rPr>
              <a:t>يكي </a:t>
            </a:r>
            <a:r>
              <a:rPr lang="fa-IR" sz="3200" dirty="0">
                <a:solidFill>
                  <a:srgbClr val="C00000"/>
                </a:solidFill>
                <a:cs typeface="B Zar" pitchFamily="2" charset="-78"/>
              </a:rPr>
              <a:t>از اصلي ترين شگردها و دسيسه‌هاي آنها براي به هم ريختن خانواده سنتي ترويج خيانت زن و شوهر به هم ديگر و عادي جلوه دادن اينها به ويژه خيانت زن به شوهر؛ مخصوصا اگر زن متوجه شد شوهرش به او خيانت كرده است يك حق مسلم و طبيعي اوست كه او هم به شوهر خيانت كرده و انتقام بگيرد و اين يك حق طبیعي است</a:t>
            </a:r>
            <a:r>
              <a:rPr lang="fa-IR" sz="3200" dirty="0" smtClean="0">
                <a:solidFill>
                  <a:srgbClr val="C00000"/>
                </a:solidFill>
                <a:cs typeface="B Zar" pitchFamily="2" charset="-78"/>
              </a:rPr>
              <a:t>.</a:t>
            </a:r>
            <a:endParaRPr lang="fa-IR" sz="2800" dirty="0" smtClean="0">
              <a:solidFill>
                <a:srgbClr val="C00000"/>
              </a:solidFill>
              <a:cs typeface="B Zar" pitchFamily="2" charset="-78"/>
            </a:endParaRPr>
          </a:p>
          <a:p>
            <a:pPr lvl="0" algn="justLow" rtl="1" fontAlgn="base">
              <a:spcBef>
                <a:spcPct val="0"/>
              </a:spcBef>
              <a:spcAft>
                <a:spcPct val="0"/>
              </a:spcAft>
            </a:pPr>
            <a:r>
              <a:rPr lang="fa-IR" sz="2800" dirty="0" smtClean="0"/>
              <a:t> </a:t>
            </a:r>
            <a:endParaRPr kumimoji="0" lang="fa-IR" sz="2800" b="1" i="0" u="none" strike="noStrike" cap="none" normalizeH="0" baseline="0" dirty="0" smtClean="0">
              <a:ln>
                <a:noFill/>
              </a:ln>
              <a:solidFill>
                <a:schemeClr val="tx1"/>
              </a:solidFill>
              <a:effectLst/>
              <a:latin typeface="Times New Roman" pitchFamily="18" charset="0"/>
              <a:ea typeface="Times New Roman" pitchFamily="18" charset="0"/>
              <a:cs typeface="B Zar"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http://www.rokhshad.com/wp-content/uploads/2008/07/461178522_57804887d6_o-300x200.jpg">
            <a:hlinkClick r:id="rId2"/>
          </p:cNvPr>
          <p:cNvPicPr/>
          <p:nvPr/>
        </p:nvPicPr>
        <p:blipFill>
          <a:blip r:embed="rId3" cstate="print"/>
          <a:srcRect/>
          <a:stretch>
            <a:fillRect/>
          </a:stretch>
        </p:blipFill>
        <p:spPr bwMode="auto">
          <a:xfrm>
            <a:off x="539552" y="4077072"/>
            <a:ext cx="3528392" cy="2780928"/>
          </a:xfrm>
          <a:prstGeom prst="rect">
            <a:avLst/>
          </a:prstGeom>
          <a:noFill/>
          <a:ln w="9525">
            <a:noFill/>
            <a:miter lim="800000"/>
            <a:headEnd/>
            <a:tailEnd/>
          </a:ln>
        </p:spPr>
      </p:pic>
    </p:spTree>
  </p:cSld>
  <p:clrMapOvr>
    <a:masterClrMapping/>
  </p:clrMapOvr>
  <p:transition>
    <p:cut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4480" y="571480"/>
            <a:ext cx="6143668" cy="2800767"/>
          </a:xfrm>
          <a:prstGeom prst="rect">
            <a:avLst/>
          </a:prstGeom>
          <a:noFill/>
        </p:spPr>
        <p:txBody>
          <a:bodyPr wrap="square" rtlCol="0">
            <a:spAutoFit/>
          </a:bodyPr>
          <a:lstStyle/>
          <a:p>
            <a:pPr algn="ctr" rtl="1"/>
            <a:r>
              <a:rPr lang="fa-IR" sz="4400" dirty="0" smtClean="0">
                <a:cs typeface="0 Titr Bold" pitchFamily="2" charset="-78"/>
              </a:rPr>
              <a:t>ماجراهای</a:t>
            </a:r>
          </a:p>
          <a:p>
            <a:pPr algn="ctr" rtl="1"/>
            <a:r>
              <a:rPr lang="fa-IR" sz="4400" dirty="0" smtClean="0">
                <a:cs typeface="0 Titr Bold" pitchFamily="2" charset="-78"/>
              </a:rPr>
              <a:t> دوست خائن </a:t>
            </a:r>
          </a:p>
          <a:p>
            <a:pPr algn="ctr" rtl="1"/>
            <a:r>
              <a:rPr lang="fa-IR" sz="4400" dirty="0" smtClean="0">
                <a:cs typeface="0 Titr Bold" pitchFamily="2" charset="-78"/>
              </a:rPr>
              <a:t>و </a:t>
            </a:r>
          </a:p>
          <a:p>
            <a:pPr algn="ctr" rtl="1"/>
            <a:r>
              <a:rPr lang="fa-IR" sz="4400" dirty="0" smtClean="0">
                <a:cs typeface="0 Titr Bold" pitchFamily="2" charset="-78"/>
              </a:rPr>
              <a:t>دزد ناموس</a:t>
            </a:r>
            <a:endParaRPr lang="en-US" sz="4400" dirty="0">
              <a:cs typeface="0 Titr Bold" pitchFamily="2" charset="-78"/>
            </a:endParaRPr>
          </a:p>
        </p:txBody>
      </p:sp>
      <p:pic>
        <p:nvPicPr>
          <p:cNvPr id="3" name="Picture 2" descr="http://www.rokhshad.com/wp-content/uploads/2008/07/2514804424_f91b0db0e2-300x204.jpg">
            <a:hlinkClick r:id="rId2"/>
          </p:cNvPr>
          <p:cNvPicPr/>
          <p:nvPr/>
        </p:nvPicPr>
        <p:blipFill>
          <a:blip r:embed="rId3"/>
          <a:stretch>
            <a:fillRect/>
          </a:stretch>
        </p:blipFill>
        <p:spPr bwMode="auto">
          <a:xfrm>
            <a:off x="0" y="0"/>
            <a:ext cx="9143999" cy="6858000"/>
          </a:xfrm>
          <a:prstGeom prst="rect">
            <a:avLst/>
          </a:prstGeom>
          <a:ln>
            <a:noFill/>
          </a:ln>
          <a:effectLst>
            <a:softEdge rad="112500"/>
          </a:effectLst>
        </p:spPr>
      </p:pic>
      <p:sp>
        <p:nvSpPr>
          <p:cNvPr id="4" name="Rectangle 3"/>
          <p:cNvSpPr/>
          <p:nvPr/>
        </p:nvSpPr>
        <p:spPr>
          <a:xfrm>
            <a:off x="500034" y="1071546"/>
            <a:ext cx="8286808" cy="1015663"/>
          </a:xfrm>
          <a:prstGeom prst="rect">
            <a:avLst/>
          </a:prstGeom>
        </p:spPr>
        <p:txBody>
          <a:bodyPr wrap="square">
            <a:spAutoFit/>
          </a:bodyPr>
          <a:lstStyle/>
          <a:p>
            <a:pPr algn="ctr" rtl="1"/>
            <a:endParaRPr lang="en-US" sz="6000" dirty="0">
              <a:solidFill>
                <a:srgbClr val="FFFF00"/>
              </a:solidFill>
              <a:cs typeface="B Titr" pitchFamily="2" charset="-78"/>
            </a:endParaRP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571472" y="745041"/>
            <a:ext cx="820658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lang="fa-IR" sz="2400" b="1" dirty="0" smtClean="0">
                <a:solidFill>
                  <a:srgbClr val="7030A0"/>
                </a:solidFill>
                <a:latin typeface="Times New Roman" pitchFamily="18" charset="0"/>
                <a:ea typeface="Times New Roman" pitchFamily="18" charset="0"/>
                <a:cs typeface="B Zar" pitchFamily="2" charset="-78"/>
              </a:rPr>
              <a:t>3- </a:t>
            </a:r>
            <a:r>
              <a:rPr kumimoji="0" lang="fa-IR" sz="2400" b="1" i="0" u="none" strike="noStrike" cap="none" normalizeH="0" baseline="0" dirty="0" smtClean="0">
                <a:ln>
                  <a:noFill/>
                </a:ln>
                <a:solidFill>
                  <a:srgbClr val="7030A0"/>
                </a:solidFill>
                <a:effectLst/>
                <a:latin typeface="Calibri" pitchFamily="34" charset="0"/>
                <a:ea typeface="Times New Roman" pitchFamily="18" charset="0"/>
                <a:cs typeface="B Zar" pitchFamily="2" charset="-78"/>
              </a:rPr>
              <a:t> </a:t>
            </a:r>
            <a:r>
              <a:rPr kumimoji="0" lang="fa-IR" sz="2400" b="1" i="0" u="none" strike="noStrike" cap="none" normalizeH="0" baseline="0" dirty="0" smtClean="0">
                <a:ln>
                  <a:noFill/>
                </a:ln>
                <a:solidFill>
                  <a:srgbClr val="7030A0"/>
                </a:solidFill>
                <a:effectLst/>
                <a:latin typeface="Times New Roman" pitchFamily="18" charset="0"/>
                <a:ea typeface="Times New Roman" pitchFamily="18" charset="0"/>
                <a:cs typeface="B Titr" pitchFamily="2" charset="-78"/>
              </a:rPr>
              <a:t>عادی جلوه دادن ارتباط دختر و پسر پیش از ازدواج تا حد باردار شدن</a:t>
            </a: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2400" b="1" i="0" u="none" strike="noStrike" cap="none" normalizeH="0" baseline="0" dirty="0" smtClean="0">
              <a:ln>
                <a:noFill/>
              </a:ln>
              <a:solidFill>
                <a:schemeClr val="tx1"/>
              </a:solidFill>
              <a:effectLst/>
              <a:latin typeface="Times New Roman" pitchFamily="18" charset="0"/>
              <a:ea typeface="Times New Roman" pitchFamily="18" charset="0"/>
              <a:cs typeface="B Zar" pitchFamily="2" charset="-78"/>
            </a:endParaRPr>
          </a:p>
          <a:p>
            <a:pPr algn="justLow" rtl="1" fontAlgn="base">
              <a:spcBef>
                <a:spcPct val="0"/>
              </a:spcBef>
              <a:spcAft>
                <a:spcPct val="0"/>
              </a:spcAft>
            </a:pPr>
            <a:r>
              <a:rPr lang="fa-IR" sz="3200" dirty="0" smtClean="0">
                <a:solidFill>
                  <a:srgbClr val="C00000"/>
                </a:solidFill>
                <a:cs typeface="B Zar" pitchFamily="2" charset="-78"/>
              </a:rPr>
              <a:t>يكي </a:t>
            </a:r>
            <a:r>
              <a:rPr lang="fa-IR" sz="3200" dirty="0">
                <a:solidFill>
                  <a:srgbClr val="C00000"/>
                </a:solidFill>
                <a:cs typeface="B Zar" pitchFamily="2" charset="-78"/>
              </a:rPr>
              <a:t>از كارهاي آنها اين است كه بتوانند خانواده‌هاي موجود را به هم بزنند و اجازه ايجاد خانواده‌هاي سنتي و پايبند و مذهبي را </a:t>
            </a:r>
            <a:r>
              <a:rPr lang="fa-IR" sz="3200" dirty="0" smtClean="0">
                <a:solidFill>
                  <a:srgbClr val="C00000"/>
                </a:solidFill>
                <a:cs typeface="B Zar" pitchFamily="2" charset="-78"/>
              </a:rPr>
              <a:t>ندهند.</a:t>
            </a:r>
            <a:r>
              <a:rPr lang="fa-IR" sz="3200" dirty="0">
                <a:solidFill>
                  <a:srgbClr val="C00000"/>
                </a:solidFill>
                <a:cs typeface="B Zar" pitchFamily="2" charset="-78"/>
              </a:rPr>
              <a:t> دختر اگر قبل از ازدواج ارتباط برقرار كرد و اين ارتباط برايش عادي شد بعد از ازدواج هم معلوم نيست چقدر پايبند باشد</a:t>
            </a:r>
            <a:r>
              <a:rPr lang="en-US" sz="3200" dirty="0" smtClean="0">
                <a:solidFill>
                  <a:srgbClr val="C00000"/>
                </a:solidFill>
                <a:cs typeface="B Zar" pitchFamily="2" charset="-78"/>
              </a:rPr>
              <a:t>.</a:t>
            </a:r>
            <a:endParaRPr lang="fa-IR" sz="3200" dirty="0" smtClean="0">
              <a:solidFill>
                <a:srgbClr val="C00000"/>
              </a:solidFill>
              <a:cs typeface="B Zar" pitchFamily="2" charset="-78"/>
            </a:endParaRPr>
          </a:p>
          <a:p>
            <a:pPr algn="justLow" rtl="1" fontAlgn="base">
              <a:spcBef>
                <a:spcPct val="0"/>
              </a:spcBef>
              <a:spcAft>
                <a:spcPct val="0"/>
              </a:spcAft>
              <a:buFontTx/>
              <a:buChar char="-"/>
            </a:pPr>
            <a:r>
              <a:rPr lang="fa-IR" sz="3200" dirty="0" smtClean="0">
                <a:solidFill>
                  <a:srgbClr val="C00000"/>
                </a:solidFill>
                <a:cs typeface="B Zar" pitchFamily="2" charset="-78"/>
              </a:rPr>
              <a:t> دغدغه ديگر دختران بارداري است،‌ كه اين را هم با ترويج سقط جنين به شدت قبحش را مي‌شكنند. </a:t>
            </a:r>
            <a:endParaRPr lang="en-US" sz="3200" dirty="0">
              <a:solidFill>
                <a:srgbClr val="C00000"/>
              </a:solidFill>
              <a:cs typeface="B Zar" pitchFamily="2" charset="-78"/>
            </a:endParaRPr>
          </a:p>
          <a:p>
            <a:pPr lvl="0" algn="justLow" rtl="1" fontAlgn="base">
              <a:spcBef>
                <a:spcPct val="0"/>
              </a:spcBef>
              <a:spcAft>
                <a:spcPct val="0"/>
              </a:spcAft>
              <a:buFontTx/>
              <a:buChar char="-"/>
            </a:pPr>
            <a:endParaRPr lang="fa-IR" sz="2400" dirty="0" smtClean="0"/>
          </a:p>
          <a:p>
            <a:pPr lvl="0" algn="justLow" rtl="1" fontAlgn="base">
              <a:spcBef>
                <a:spcPct val="0"/>
              </a:spcBef>
              <a:spcAft>
                <a:spcPct val="0"/>
              </a:spcAft>
              <a:buFontTx/>
              <a:buChar char="-"/>
            </a:pPr>
            <a:endParaRPr kumimoji="0" lang="fa-I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4139952" y="323000"/>
            <a:ext cx="4575452" cy="68018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rgbClr val="7030A0"/>
                </a:solidFill>
                <a:effectLst/>
                <a:latin typeface="Times New Roman" pitchFamily="18" charset="0"/>
                <a:ea typeface="Times New Roman" pitchFamily="18" charset="0"/>
                <a:cs typeface="B Zar" pitchFamily="2" charset="-78"/>
              </a:rPr>
              <a:t>4.</a:t>
            </a:r>
            <a:r>
              <a:rPr kumimoji="0" lang="fa-IR" sz="2800" b="1" i="0" u="none" strike="noStrike" cap="none" normalizeH="0" baseline="0" dirty="0" smtClean="0">
                <a:ln>
                  <a:noFill/>
                </a:ln>
                <a:solidFill>
                  <a:srgbClr val="7030A0"/>
                </a:solidFill>
                <a:effectLst/>
                <a:latin typeface="Calibri" pitchFamily="34" charset="0"/>
                <a:ea typeface="Times New Roman" pitchFamily="18" charset="0"/>
                <a:cs typeface="B Zar" pitchFamily="2" charset="-78"/>
              </a:rPr>
              <a:t> </a:t>
            </a:r>
            <a:r>
              <a:rPr kumimoji="0" lang="fa-IR" sz="2800" b="1" i="0" u="none" strike="noStrike" cap="none" normalizeH="0" baseline="0" dirty="0" smtClean="0">
                <a:ln>
                  <a:noFill/>
                </a:ln>
                <a:solidFill>
                  <a:srgbClr val="7030A0"/>
                </a:solidFill>
                <a:effectLst/>
                <a:latin typeface="Times New Roman" pitchFamily="18" charset="0"/>
                <a:ea typeface="Times New Roman" pitchFamily="18" charset="0"/>
                <a:cs typeface="B Titr" pitchFamily="2" charset="-78"/>
              </a:rPr>
              <a:t>هویت زدایی از مفهوم خانواده</a:t>
            </a: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2800" b="1" i="0" u="none" strike="noStrike" cap="none" normalizeH="0" baseline="0" dirty="0" smtClean="0">
              <a:ln>
                <a:noFill/>
              </a:ln>
              <a:solidFill>
                <a:schemeClr val="tx1"/>
              </a:solidFill>
              <a:effectLst/>
              <a:latin typeface="Times New Roman" pitchFamily="18" charset="0"/>
              <a:ea typeface="Times New Roman" pitchFamily="18" charset="0"/>
              <a:cs typeface="B Zar" pitchFamily="2" charset="-78"/>
            </a:endParaRPr>
          </a:p>
          <a:p>
            <a:pPr lvl="0" algn="justLow" rtl="1" fontAlgn="base">
              <a:spcBef>
                <a:spcPct val="0"/>
              </a:spcBef>
              <a:spcAft>
                <a:spcPct val="0"/>
              </a:spcAft>
            </a:pPr>
            <a:r>
              <a:rPr lang="fa-IR" sz="3200" dirty="0" smtClean="0">
                <a:solidFill>
                  <a:srgbClr val="C00000"/>
                </a:solidFill>
                <a:cs typeface="B Zar" pitchFamily="2" charset="-78"/>
              </a:rPr>
              <a:t>الان </a:t>
            </a:r>
            <a:r>
              <a:rPr lang="fa-IR" sz="3200" dirty="0">
                <a:solidFill>
                  <a:srgbClr val="C00000"/>
                </a:solidFill>
                <a:cs typeface="B Zar" pitchFamily="2" charset="-78"/>
              </a:rPr>
              <a:t>در غرب تعداد زندگي‌هاي غير رسمي كه تحت عنوان ازدواج نبوده است به شدت رو به افزايش است. </a:t>
            </a:r>
            <a:r>
              <a:rPr lang="fa-IR" sz="3200" dirty="0" smtClean="0">
                <a:solidFill>
                  <a:srgbClr val="C00000"/>
                </a:solidFill>
                <a:cs typeface="B Zar" pitchFamily="2" charset="-78"/>
              </a:rPr>
              <a:t>دونفرباهم </a:t>
            </a:r>
            <a:r>
              <a:rPr lang="fa-IR" sz="3200" dirty="0">
                <a:solidFill>
                  <a:srgbClr val="C00000"/>
                </a:solidFill>
                <a:cs typeface="B Zar" pitchFamily="2" charset="-78"/>
              </a:rPr>
              <a:t>زندگي مي‌كنند بدون اينكه تعهدات قانوني در برابر يكديگر داشته باشند</a:t>
            </a:r>
            <a:r>
              <a:rPr lang="fa-IR" sz="3200" dirty="0" smtClean="0">
                <a:solidFill>
                  <a:srgbClr val="C00000"/>
                </a:solidFill>
                <a:cs typeface="B Zar" pitchFamily="2" charset="-78"/>
              </a:rPr>
              <a:t>.</a:t>
            </a:r>
          </a:p>
          <a:p>
            <a:pPr lvl="0" algn="justLow" rtl="1" fontAlgn="base">
              <a:spcBef>
                <a:spcPct val="0"/>
              </a:spcBef>
              <a:spcAft>
                <a:spcPct val="0"/>
              </a:spcAft>
            </a:pPr>
            <a:r>
              <a:rPr lang="fa-IR" sz="3200" dirty="0">
                <a:solidFill>
                  <a:srgbClr val="C00000"/>
                </a:solidFill>
                <a:cs typeface="B Zar" pitchFamily="2" charset="-78"/>
              </a:rPr>
              <a:t>در برخي از كشورهاي اروپايي </a:t>
            </a:r>
            <a:r>
              <a:rPr lang="fa-IR" sz="3200" dirty="0" smtClean="0">
                <a:solidFill>
                  <a:srgbClr val="C00000"/>
                </a:solidFill>
                <a:cs typeface="B Zar" pitchFamily="2" charset="-78"/>
              </a:rPr>
              <a:t>این مساله33 </a:t>
            </a:r>
            <a:r>
              <a:rPr lang="fa-IR" sz="3200" dirty="0">
                <a:solidFill>
                  <a:srgbClr val="C00000"/>
                </a:solidFill>
                <a:cs typeface="B Zar" pitchFamily="2" charset="-78"/>
              </a:rPr>
              <a:t>– 34 درصد است. يعني از هر سه فرزند يكي نامشروع است. چرا كه در غرب مفهوم خانواده در حال از دست دادن معناي خود است</a:t>
            </a:r>
            <a:r>
              <a:rPr lang="en-US" sz="3200" dirty="0">
                <a:solidFill>
                  <a:srgbClr val="C00000"/>
                </a:solidFill>
                <a:cs typeface="B Zar" pitchFamily="2" charset="-78"/>
              </a:rPr>
              <a:t>.</a:t>
            </a:r>
            <a:r>
              <a:rPr lang="fa-IR" sz="3200" dirty="0" smtClean="0">
                <a:solidFill>
                  <a:srgbClr val="C00000"/>
                </a:solidFill>
                <a:cs typeface="B Zar" pitchFamily="2" charset="-78"/>
              </a:rPr>
              <a:t> </a:t>
            </a:r>
            <a:endParaRPr kumimoji="0" lang="fa-IR" sz="3200" b="1" i="0" u="none" strike="noStrike" cap="none" normalizeH="0" baseline="0" dirty="0" smtClean="0">
              <a:ln>
                <a:noFill/>
              </a:ln>
              <a:solidFill>
                <a:srgbClr val="C00000"/>
              </a:solidFill>
              <a:effectLst/>
              <a:latin typeface="Times New Roman" pitchFamily="18" charset="0"/>
              <a:ea typeface="Times New Roman" pitchFamily="18" charset="0"/>
              <a:cs typeface="B Zar"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شبکه کلمه">
            <a:hlinkClick r:id="rId2" tooltip="&quot;شبکه کلمه&quot;"/>
          </p:cNvPr>
          <p:cNvPicPr/>
          <p:nvPr/>
        </p:nvPicPr>
        <p:blipFill>
          <a:blip r:embed="rId3" cstate="print"/>
          <a:srcRect/>
          <a:stretch>
            <a:fillRect/>
          </a:stretch>
        </p:blipFill>
        <p:spPr bwMode="auto">
          <a:xfrm>
            <a:off x="323528" y="764704"/>
            <a:ext cx="3456384" cy="5184576"/>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785786" y="209022"/>
            <a:ext cx="785818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7030A0"/>
                </a:solidFill>
                <a:effectLst/>
                <a:latin typeface="Tahoma" pitchFamily="34" charset="0"/>
                <a:ea typeface="Times New Roman" pitchFamily="18" charset="0"/>
                <a:cs typeface="B Zar" pitchFamily="2" charset="-78"/>
              </a:rPr>
              <a:t>5. </a:t>
            </a:r>
            <a:r>
              <a:rPr kumimoji="0" lang="ar-SA" sz="3200" b="1" i="0" u="none" strike="noStrike" cap="none" normalizeH="0" baseline="0" dirty="0" smtClean="0">
                <a:ln>
                  <a:noFill/>
                </a:ln>
                <a:solidFill>
                  <a:srgbClr val="7030A0"/>
                </a:solidFill>
                <a:effectLst/>
                <a:latin typeface="Tahoma" pitchFamily="34" charset="0"/>
                <a:ea typeface="Times New Roman" pitchFamily="18" charset="0"/>
                <a:cs typeface="B Titr" pitchFamily="2" charset="-78"/>
              </a:rPr>
              <a:t>ارزش‌زدایی از مفهوم غیرت</a:t>
            </a:r>
            <a:endParaRPr kumimoji="0" lang="fa-IR" sz="2800" b="1" i="0" u="none" strike="noStrike" cap="none" normalizeH="0" baseline="0" dirty="0" smtClean="0">
              <a:ln>
                <a:noFill/>
              </a:ln>
              <a:solidFill>
                <a:srgbClr val="7030A0"/>
              </a:solidFill>
              <a:effectLst/>
              <a:latin typeface="Tahoma" pitchFamily="34" charset="0"/>
              <a:ea typeface="Times New Roman" pitchFamily="18" charset="0"/>
              <a:cs typeface="B Titr"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2800" b="1" i="0" u="none" strike="noStrike" cap="none" normalizeH="0" baseline="0" dirty="0" smtClean="0">
              <a:ln>
                <a:noFill/>
              </a:ln>
              <a:solidFill>
                <a:schemeClr val="tx1"/>
              </a:solidFill>
              <a:effectLst/>
              <a:latin typeface="Tahoma" pitchFamily="34" charset="0"/>
              <a:ea typeface="Times New Roman" pitchFamily="18" charset="0"/>
              <a:cs typeface="B Zar" pitchFamily="2" charset="-78"/>
            </a:endParaRPr>
          </a:p>
          <a:p>
            <a:pPr lvl="0" algn="justLow" rtl="1" fontAlgn="base">
              <a:spcBef>
                <a:spcPct val="0"/>
              </a:spcBef>
              <a:spcAft>
                <a:spcPct val="0"/>
              </a:spcAft>
              <a:buFontTx/>
              <a:buChar char="-"/>
            </a:pPr>
            <a:r>
              <a:rPr lang="ar-SA" sz="2800" dirty="0" smtClean="0">
                <a:solidFill>
                  <a:srgbClr val="C00000"/>
                </a:solidFill>
                <a:cs typeface="B Zar" pitchFamily="2" charset="-78"/>
              </a:rPr>
              <a:t>غيرت </a:t>
            </a:r>
            <a:r>
              <a:rPr lang="ar-SA" sz="2800" dirty="0">
                <a:solidFill>
                  <a:srgbClr val="C00000"/>
                </a:solidFill>
                <a:cs typeface="B Zar" pitchFamily="2" charset="-78"/>
              </a:rPr>
              <a:t>در آن حد و اندازه‌اي كه دين مشخص كرده است يك ويژگي در مردان است كه به جرأت مي‌توان گفت كه يكي از اصلي ترين عوامل مصونيت از عفاف است. ناموس یکی از واژه‌های آشنا در فرهنگ ما است. كلمه مقدسي در ادبيات ملي ماست</a:t>
            </a:r>
            <a:r>
              <a:rPr lang="ar-SA" sz="2800" dirty="0" smtClean="0">
                <a:solidFill>
                  <a:srgbClr val="C00000"/>
                </a:solidFill>
                <a:cs typeface="B Zar" pitchFamily="2" charset="-78"/>
              </a:rPr>
              <a:t>.</a:t>
            </a:r>
            <a:endParaRPr lang="fa-IR" sz="2800" dirty="0" smtClean="0">
              <a:solidFill>
                <a:srgbClr val="C00000"/>
              </a:solidFill>
              <a:cs typeface="B Zar" pitchFamily="2" charset="-78"/>
            </a:endParaRPr>
          </a:p>
          <a:p>
            <a:pPr algn="just" rtl="1">
              <a:buFontTx/>
              <a:buChar char="-"/>
            </a:pPr>
            <a:r>
              <a:rPr lang="ar-SA" sz="2800" dirty="0" smtClean="0">
                <a:solidFill>
                  <a:srgbClr val="C00000"/>
                </a:solidFill>
                <a:cs typeface="B Zar" pitchFamily="2" charset="-78"/>
              </a:rPr>
              <a:t>اگر </a:t>
            </a:r>
            <a:r>
              <a:rPr lang="ar-SA" sz="2800" dirty="0">
                <a:solidFill>
                  <a:srgbClr val="C00000"/>
                </a:solidFill>
                <a:cs typeface="B Zar" pitchFamily="2" charset="-78"/>
              </a:rPr>
              <a:t>مردی حساسیت خود را نسبت به ناموس خود از دست داد، خود مي‌تواند زمینه‌ساز انحرافاتی در خانواده شود.</a:t>
            </a:r>
            <a:endParaRPr lang="en-US" sz="2800" dirty="0">
              <a:solidFill>
                <a:srgbClr val="C00000"/>
              </a:solidFill>
              <a:cs typeface="B Zar" pitchFamily="2" charset="-78"/>
            </a:endParaRPr>
          </a:p>
          <a:p>
            <a:pPr algn="just" rtl="1"/>
            <a:r>
              <a:rPr lang="ar-SA" sz="2800" dirty="0" smtClean="0">
                <a:solidFill>
                  <a:srgbClr val="C00000"/>
                </a:solidFill>
                <a:cs typeface="B Zar" pitchFamily="2" charset="-78"/>
              </a:rPr>
              <a:t>چرا </a:t>
            </a:r>
            <a:r>
              <a:rPr lang="ar-SA" sz="2800" dirty="0">
                <a:solidFill>
                  <a:srgbClr val="C00000"/>
                </a:solidFill>
                <a:cs typeface="B Zar" pitchFamily="2" charset="-78"/>
              </a:rPr>
              <a:t>هم‌ اکنون برخی از مردان ما هیچ حساسیتی در قبال آرایش کردن و پوشش‌هاي زنندۀ همسران، دختران و نواميس خود </a:t>
            </a:r>
            <a:r>
              <a:rPr lang="ar-SA" sz="2800" dirty="0" smtClean="0">
                <a:solidFill>
                  <a:srgbClr val="C00000"/>
                </a:solidFill>
                <a:cs typeface="B Zar" pitchFamily="2" charset="-78"/>
              </a:rPr>
              <a:t>ندارند</a:t>
            </a:r>
            <a:r>
              <a:rPr lang="fa-IR" sz="2800" dirty="0" smtClean="0">
                <a:solidFill>
                  <a:srgbClr val="C00000"/>
                </a:solidFill>
                <a:cs typeface="B Zar" pitchFamily="2" charset="-78"/>
              </a:rPr>
              <a:t>آ</a:t>
            </a:r>
            <a:r>
              <a:rPr lang="ar-SA" sz="2800" dirty="0" smtClean="0">
                <a:solidFill>
                  <a:srgbClr val="C00000"/>
                </a:solidFill>
                <a:cs typeface="B Zar" pitchFamily="2" charset="-78"/>
              </a:rPr>
              <a:t>يا مي شود در اين موضوع ترديد كرد كه يك نفر مرد باشد، احساس به جنس مخالف هم داشته باشد ولي نداند، وقتي يك زن با پوشش زننده و محرك وارد جامعه مي شود، مرداني كه از چشمان خود مراقبت نمي‌كنند و نگاه رهايي دارند،‌چگونه به اين زن نگاه مي‌كنند؟ </a:t>
            </a:r>
            <a:endParaRPr lang="fa-IR" sz="2800" dirty="0" smtClean="0">
              <a:solidFill>
                <a:srgbClr val="C00000"/>
              </a:solidFill>
              <a:cs typeface="B Zar"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2910" y="0"/>
            <a:ext cx="8072494" cy="5262979"/>
          </a:xfrm>
          <a:prstGeom prst="rect">
            <a:avLst/>
          </a:prstGeom>
        </p:spPr>
        <p:txBody>
          <a:bodyPr wrap="square">
            <a:spAutoFit/>
          </a:bodyPr>
          <a:lstStyle/>
          <a:p>
            <a:pPr algn="just" rtl="1"/>
            <a:endParaRPr lang="fa-IR" sz="2800" dirty="0" smtClean="0"/>
          </a:p>
          <a:p>
            <a:pPr algn="just" rtl="1">
              <a:buFontTx/>
              <a:buChar char="-"/>
            </a:pPr>
            <a:endParaRPr lang="fa-IR" sz="2800" dirty="0"/>
          </a:p>
          <a:p>
            <a:pPr algn="just" rtl="1"/>
            <a:r>
              <a:rPr lang="fa-IR" sz="2800" b="1" dirty="0" smtClean="0">
                <a:solidFill>
                  <a:srgbClr val="7030A0"/>
                </a:solidFill>
              </a:rPr>
              <a:t>6</a:t>
            </a:r>
            <a:r>
              <a:rPr lang="ar-SA" sz="2800" b="1" dirty="0" smtClean="0">
                <a:solidFill>
                  <a:srgbClr val="7030A0"/>
                </a:solidFill>
              </a:rPr>
              <a:t>. </a:t>
            </a:r>
            <a:r>
              <a:rPr lang="ar-SA" sz="2800" b="1" dirty="0">
                <a:solidFill>
                  <a:srgbClr val="7030A0"/>
                </a:solidFill>
                <a:cs typeface="B Titr" pitchFamily="2" charset="-78"/>
              </a:rPr>
              <a:t>ترویج فیمینیسم و ایجاد حس رقابت در میان زنان و </a:t>
            </a:r>
            <a:r>
              <a:rPr lang="ar-SA" sz="2800" b="1" dirty="0" smtClean="0">
                <a:solidFill>
                  <a:srgbClr val="7030A0"/>
                </a:solidFill>
                <a:cs typeface="B Titr" pitchFamily="2" charset="-78"/>
              </a:rPr>
              <a:t>مردان</a:t>
            </a:r>
            <a:endParaRPr lang="fa-IR" sz="2800" b="1" dirty="0" smtClean="0">
              <a:solidFill>
                <a:srgbClr val="7030A0"/>
              </a:solidFill>
              <a:cs typeface="B Titr" pitchFamily="2" charset="-78"/>
            </a:endParaRPr>
          </a:p>
          <a:p>
            <a:pPr algn="just" rtl="1"/>
            <a:endParaRPr lang="fa-IR" sz="2800" b="1" dirty="0" smtClean="0"/>
          </a:p>
          <a:p>
            <a:pPr algn="just" rtl="1"/>
            <a:r>
              <a:rPr lang="ar-SA" sz="2800" dirty="0">
                <a:solidFill>
                  <a:srgbClr val="C00000"/>
                </a:solidFill>
                <a:cs typeface="B Zar" pitchFamily="2" charset="-78"/>
              </a:rPr>
              <a:t>در شبکه‌های ماهواره‌ای به شدت روی این مسأله تکیه می‌شود که زن و مرد رفیق هم نیستند؛ بلکه رقیب یکدیگرند که اگر زن اندکی غافل شده یا کوتاه بیاید، عقب می‌افتد و قافیه را می‌بازد. در برخی از برنامه‌ها مرد را تنها در اندازۀ موجودی که پاسخ‌گوی نیاز جنسی زن است، پایین می‌کشند و این رقابت را به اندازه‌ای تقویت کرده‌اند که توقع چندهمسری برای زنان را حقی معقول و عادلانه به شمار می‌آورند.</a:t>
            </a:r>
            <a:endParaRPr lang="en-US" sz="2800" dirty="0">
              <a:solidFill>
                <a:srgbClr val="C00000"/>
              </a:solidFill>
              <a:cs typeface="B Zar" pitchFamily="2" charset="-78"/>
            </a:endParaRPr>
          </a:p>
          <a:p>
            <a:pPr algn="just" rtl="1"/>
            <a:endParaRPr lang="en-US" sz="2800" dirty="0">
              <a:solidFill>
                <a:srgbClr val="C00000"/>
              </a:solidFill>
              <a:cs typeface="B Zar" pitchFamily="2" charset="-78"/>
            </a:endParaRPr>
          </a:p>
          <a:p>
            <a:pPr algn="just" rtl="1">
              <a:buFontTx/>
              <a:buChar char="-"/>
            </a:pPr>
            <a:endParaRPr lang="ar-SA" sz="2800" dirty="0"/>
          </a:p>
        </p:txBody>
      </p:sp>
      <p:pic>
        <p:nvPicPr>
          <p:cNvPr id="1026" name="Picture 2" descr="C:\Program Files (x86)\Microsoft Office\MEDIA\CAGCAT10\j0195384.wmf"/>
          <p:cNvPicPr>
            <a:picLocks noChangeAspect="1" noChangeArrowheads="1"/>
          </p:cNvPicPr>
          <p:nvPr/>
        </p:nvPicPr>
        <p:blipFill>
          <a:blip r:embed="rId2" cstate="print"/>
          <a:srcRect/>
          <a:stretch>
            <a:fillRect/>
          </a:stretch>
        </p:blipFill>
        <p:spPr bwMode="auto">
          <a:xfrm>
            <a:off x="1331640" y="4149080"/>
            <a:ext cx="3096344" cy="249289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500034" y="354798"/>
            <a:ext cx="8215370"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7030A0"/>
                </a:solidFill>
                <a:effectLst/>
                <a:latin typeface="Tahoma" pitchFamily="34" charset="0"/>
                <a:ea typeface="Times New Roman" pitchFamily="18" charset="0"/>
                <a:cs typeface="B Zar" pitchFamily="2" charset="-78"/>
              </a:rPr>
              <a:t>7. </a:t>
            </a:r>
            <a:r>
              <a:rPr kumimoji="0" lang="ar-SA" sz="2400" b="1" i="0" u="none" strike="noStrike" cap="none" normalizeH="0" baseline="0" dirty="0" smtClean="0">
                <a:ln>
                  <a:noFill/>
                </a:ln>
                <a:solidFill>
                  <a:srgbClr val="7030A0"/>
                </a:solidFill>
                <a:effectLst/>
                <a:latin typeface="Tahoma" pitchFamily="34" charset="0"/>
                <a:ea typeface="Times New Roman" pitchFamily="18" charset="0"/>
                <a:cs typeface="B Titr" pitchFamily="2" charset="-78"/>
              </a:rPr>
              <a:t>ایجاد حس رقابت در میان زنان و دختران برای جلب توجه مردان</a:t>
            </a:r>
            <a:endParaRPr kumimoji="0" lang="fa-IR" sz="2400" b="1" i="0" u="none" strike="noStrike" cap="none" normalizeH="0" baseline="0" dirty="0" smtClean="0">
              <a:ln>
                <a:noFill/>
              </a:ln>
              <a:solidFill>
                <a:srgbClr val="7030A0"/>
              </a:solidFill>
              <a:effectLst/>
              <a:latin typeface="Tahoma" pitchFamily="34" charset="0"/>
              <a:ea typeface="Times New Roman" pitchFamily="18" charset="0"/>
              <a:cs typeface="B Titr"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2800" b="1" i="0" u="none" strike="noStrike" cap="none" normalizeH="0" baseline="0" dirty="0" smtClean="0">
              <a:ln>
                <a:noFill/>
              </a:ln>
              <a:solidFill>
                <a:srgbClr val="C00000"/>
              </a:solidFill>
              <a:effectLst/>
              <a:latin typeface="Tahoma" pitchFamily="34" charset="0"/>
              <a:ea typeface="Times New Roman" pitchFamily="18" charset="0"/>
              <a:cs typeface="B Zar" pitchFamily="2" charset="-78"/>
            </a:endParaRPr>
          </a:p>
          <a:p>
            <a:pPr lvl="0" algn="justLow" rtl="1" fontAlgn="base">
              <a:spcBef>
                <a:spcPct val="0"/>
              </a:spcBef>
              <a:spcAft>
                <a:spcPct val="0"/>
              </a:spcAft>
            </a:pPr>
            <a:r>
              <a:rPr lang="ar-SA" sz="2800" dirty="0">
                <a:solidFill>
                  <a:srgbClr val="C00000"/>
                </a:solidFill>
                <a:cs typeface="B Zar" pitchFamily="2" charset="-78"/>
              </a:rPr>
              <a:t>اين نكته به وضوح در شبكه‌هاي ماهواره‌اي به خصوص در فيلم‌هاي سينمايي و بالاخص در سريال‌ها خانوادگي قابل مشاهده است. </a:t>
            </a:r>
            <a:r>
              <a:rPr lang="ar-SA" sz="2800" dirty="0" smtClean="0">
                <a:solidFill>
                  <a:srgbClr val="C00000"/>
                </a:solidFill>
                <a:cs typeface="B Zar" pitchFamily="2" charset="-78"/>
              </a:rPr>
              <a:t>در </a:t>
            </a:r>
            <a:r>
              <a:rPr lang="ar-SA" sz="2800" dirty="0">
                <a:solidFill>
                  <a:srgbClr val="C00000"/>
                </a:solidFill>
                <a:cs typeface="B Zar" pitchFamily="2" charset="-78"/>
              </a:rPr>
              <a:t>تفکر رسانه‌ای غرب که در شبکه‌های ماهواره‌ای نمود یافته، تأهل و ازدواج كردن مانعی برای هوس‌‌رانی </a:t>
            </a:r>
            <a:r>
              <a:rPr lang="ar-SA" sz="2800" dirty="0" smtClean="0">
                <a:solidFill>
                  <a:srgbClr val="C00000"/>
                </a:solidFill>
                <a:cs typeface="B Zar" pitchFamily="2" charset="-78"/>
              </a:rPr>
              <a:t>نیست</a:t>
            </a:r>
            <a:r>
              <a:rPr lang="fa-IR" sz="2800" dirty="0" smtClean="0">
                <a:solidFill>
                  <a:srgbClr val="C00000"/>
                </a:solidFill>
                <a:cs typeface="B Zar" pitchFamily="2" charset="-78"/>
              </a:rPr>
              <a:t> و</a:t>
            </a:r>
            <a:r>
              <a:rPr lang="ar-SA" sz="2800" dirty="0" smtClean="0">
                <a:solidFill>
                  <a:srgbClr val="C00000"/>
                </a:solidFill>
                <a:cs typeface="B Zar" pitchFamily="2" charset="-78"/>
              </a:rPr>
              <a:t>اين </a:t>
            </a:r>
            <a:r>
              <a:rPr lang="ar-SA" sz="2800" dirty="0">
                <a:solidFill>
                  <a:srgbClr val="C00000"/>
                </a:solidFill>
                <a:cs typeface="B Zar" pitchFamily="2" charset="-78"/>
              </a:rPr>
              <a:t>نكته را به صراحت اعلام كردند كه چشم و چراغ ما در اين موضوع زنان و دختران </a:t>
            </a:r>
            <a:r>
              <a:rPr lang="ar-SA" sz="2800" dirty="0" smtClean="0">
                <a:solidFill>
                  <a:srgbClr val="C00000"/>
                </a:solidFill>
                <a:cs typeface="B Zar" pitchFamily="2" charset="-78"/>
              </a:rPr>
              <a:t>هستند</a:t>
            </a:r>
            <a:r>
              <a:rPr lang="fa-IR" sz="2800" dirty="0" smtClean="0">
                <a:solidFill>
                  <a:srgbClr val="C00000"/>
                </a:solidFill>
                <a:cs typeface="B Zar" pitchFamily="2" charset="-78"/>
              </a:rPr>
              <a:t> و</a:t>
            </a:r>
            <a:r>
              <a:rPr lang="ar-SA" sz="2800" dirty="0">
                <a:solidFill>
                  <a:srgbClr val="C00000"/>
                </a:solidFill>
                <a:cs typeface="B Zar" pitchFamily="2" charset="-78"/>
              </a:rPr>
              <a:t> ابزار اصلی گردانندگان این رقابت هم خودآرایی است. خودآرایی در خانواده‌ای که غرب به دنبال آن است یک ضرورت است. این خودآرایی هم باید بر محور تحریک امیال جنسی مردان باشد</a:t>
            </a:r>
            <a:r>
              <a:rPr lang="ar-SA" sz="2800" dirty="0" smtClean="0">
                <a:solidFill>
                  <a:srgbClr val="C00000"/>
                </a:solidFill>
                <a:cs typeface="B Zar" pitchFamily="2" charset="-78"/>
              </a:rPr>
              <a:t>.</a:t>
            </a:r>
            <a:r>
              <a:rPr lang="ar-SA" sz="2800" dirty="0">
                <a:solidFill>
                  <a:srgbClr val="C00000"/>
                </a:solidFill>
                <a:cs typeface="B Zar" pitchFamily="2" charset="-78"/>
              </a:rPr>
              <a:t> </a:t>
            </a:r>
            <a:r>
              <a:rPr lang="ar-SA" sz="2800" dirty="0" smtClean="0">
                <a:solidFill>
                  <a:srgbClr val="C00000"/>
                </a:solidFill>
                <a:cs typeface="B Zar" pitchFamily="2" charset="-78"/>
              </a:rPr>
              <a:t>اينكه </a:t>
            </a:r>
            <a:r>
              <a:rPr lang="ar-SA" sz="2800" dirty="0">
                <a:solidFill>
                  <a:srgbClr val="C00000"/>
                </a:solidFill>
                <a:cs typeface="B Zar" pitchFamily="2" charset="-78"/>
              </a:rPr>
              <a:t>در شبكه‌هاي ماهواره‌اي آموزش آرايش به انحاء و انواع مختلف و به وفور نمايش داده مي‌شود، از لحاظ روان شناسي يك محور و يك نقطه ثقل دارد كه آن هم تحريك اميال جنسي است.</a:t>
            </a:r>
            <a:endParaRPr kumimoji="0" lang="fa-IR" sz="2800" b="1" i="0" u="none" strike="noStrike" cap="none" normalizeH="0" baseline="0" dirty="0" smtClean="0">
              <a:ln>
                <a:noFill/>
              </a:ln>
              <a:solidFill>
                <a:srgbClr val="C00000"/>
              </a:solidFill>
              <a:effectLst/>
              <a:latin typeface="Tahoma" pitchFamily="34" charset="0"/>
              <a:ea typeface="Times New Roman" pitchFamily="18" charset="0"/>
              <a:cs typeface="B Zar"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500034" y="255764"/>
            <a:ext cx="8286808" cy="74174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7030A0"/>
                </a:solidFill>
                <a:effectLst/>
                <a:latin typeface="Tahoma" pitchFamily="34" charset="0"/>
                <a:ea typeface="Times New Roman" pitchFamily="18" charset="0"/>
                <a:cs typeface="B Zar" pitchFamily="2" charset="-78"/>
              </a:rPr>
              <a:t>8. </a:t>
            </a:r>
            <a:r>
              <a:rPr kumimoji="0" lang="ar-SA" sz="2800" b="1" i="0" u="none" strike="noStrike" cap="none" normalizeH="0" baseline="0" dirty="0" smtClean="0">
                <a:ln>
                  <a:noFill/>
                </a:ln>
                <a:solidFill>
                  <a:srgbClr val="7030A0"/>
                </a:solidFill>
                <a:effectLst/>
                <a:latin typeface="Tahoma" pitchFamily="34" charset="0"/>
                <a:ea typeface="Times New Roman" pitchFamily="18" charset="0"/>
                <a:cs typeface="B Titr" pitchFamily="2" charset="-78"/>
              </a:rPr>
              <a:t>ایجاد بلوغ زودرس جنسی</a:t>
            </a:r>
            <a:endParaRPr kumimoji="0" lang="fa-IR" sz="2800" b="1" i="0" u="none" strike="noStrike" cap="none" normalizeH="0" baseline="0" dirty="0" smtClean="0">
              <a:ln>
                <a:noFill/>
              </a:ln>
              <a:solidFill>
                <a:srgbClr val="7030A0"/>
              </a:solidFill>
              <a:effectLst/>
              <a:latin typeface="Tahoma" pitchFamily="34" charset="0"/>
              <a:ea typeface="Times New Roman" pitchFamily="18" charset="0"/>
              <a:cs typeface="B Titr"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2800" b="1" i="0" u="none" strike="noStrike" cap="none" normalizeH="0" baseline="0" dirty="0" smtClean="0">
              <a:ln>
                <a:noFill/>
              </a:ln>
              <a:solidFill>
                <a:srgbClr val="C00000"/>
              </a:solidFill>
              <a:effectLst/>
              <a:latin typeface="Tahoma" pitchFamily="34" charset="0"/>
              <a:ea typeface="Times New Roman" pitchFamily="18" charset="0"/>
              <a:cs typeface="B Zar" pitchFamily="2" charset="-78"/>
            </a:endParaRPr>
          </a:p>
          <a:p>
            <a:pPr algn="just" rtl="1"/>
            <a:r>
              <a:rPr lang="ar-SA" sz="2800" dirty="0">
                <a:solidFill>
                  <a:srgbClr val="C00000"/>
                </a:solidFill>
                <a:cs typeface="B Zar" pitchFamily="2" charset="-78"/>
              </a:rPr>
              <a:t>جامعۀ ایده‌آل، جامعه‌ای است که پسرها و دخترها در سنینی با مفهوم غریزۀ جنسی آشنا شوند که اندکی پس از آن ازدواج می‌کنند. </a:t>
            </a:r>
            <a:r>
              <a:rPr lang="ar-SA" sz="2800" dirty="0" smtClean="0">
                <a:solidFill>
                  <a:srgbClr val="C00000"/>
                </a:solidFill>
                <a:cs typeface="B Zar" pitchFamily="2" charset="-78"/>
              </a:rPr>
              <a:t>جامعه‌ای </a:t>
            </a:r>
            <a:r>
              <a:rPr lang="ar-SA" sz="2800" dirty="0">
                <a:solidFill>
                  <a:srgbClr val="C00000"/>
                </a:solidFill>
                <a:cs typeface="B Zar" pitchFamily="2" charset="-78"/>
              </a:rPr>
              <a:t>را تصور کنید که پسرها و دخترها زودتر از موعد طبیعی با غریزۀ جنسی آشنا می‌شوند و سال‌ها بعد زمینۀ ازدواج برای آنان فراهم می‌شود. در حال حاضر </a:t>
            </a:r>
            <a:r>
              <a:rPr lang="ar-SA" sz="2800" dirty="0" smtClean="0">
                <a:solidFill>
                  <a:srgbClr val="C00000"/>
                </a:solidFill>
                <a:cs typeface="B Zar" pitchFamily="2" charset="-78"/>
              </a:rPr>
              <a:t>پسرانی </a:t>
            </a:r>
            <a:r>
              <a:rPr lang="ar-SA" sz="2800" dirty="0">
                <a:solidFill>
                  <a:srgbClr val="C00000"/>
                </a:solidFill>
                <a:cs typeface="B Zar" pitchFamily="2" charset="-78"/>
              </a:rPr>
              <a:t>که در سن 12 سالگی و دختراني كه در 9 سالگي به بلوغ جنسی </a:t>
            </a:r>
            <a:r>
              <a:rPr lang="ar-SA" sz="2800" dirty="0" smtClean="0">
                <a:solidFill>
                  <a:srgbClr val="C00000"/>
                </a:solidFill>
                <a:cs typeface="B Zar" pitchFamily="2" charset="-78"/>
              </a:rPr>
              <a:t>رسيده‌اند</a:t>
            </a:r>
            <a:r>
              <a:rPr lang="fa-IR" sz="2800" dirty="0" smtClean="0">
                <a:solidFill>
                  <a:srgbClr val="C00000"/>
                </a:solidFill>
                <a:cs typeface="B Zar" pitchFamily="2" charset="-78"/>
              </a:rPr>
              <a:t> کم نیستند</a:t>
            </a:r>
            <a:r>
              <a:rPr lang="ar-SA" sz="2800" dirty="0" smtClean="0">
                <a:solidFill>
                  <a:srgbClr val="C00000"/>
                </a:solidFill>
                <a:cs typeface="B Zar" pitchFamily="2" charset="-78"/>
              </a:rPr>
              <a:t>. و </a:t>
            </a:r>
            <a:r>
              <a:rPr lang="ar-SA" sz="2800" dirty="0">
                <a:solidFill>
                  <a:srgbClr val="C00000"/>
                </a:solidFill>
                <a:cs typeface="B Zar" pitchFamily="2" charset="-78"/>
              </a:rPr>
              <a:t>این پسرها و دخترها هم در سنی بالای بیست و پنج سال ازدواج می‌کنند؛ یعنی بیش از 13 سال دست و پنجه نرم کردن با این غریزه</a:t>
            </a:r>
            <a:r>
              <a:rPr lang="ar-SA" sz="2800" dirty="0" smtClean="0">
                <a:solidFill>
                  <a:srgbClr val="C00000"/>
                </a:solidFill>
                <a:cs typeface="B Zar" pitchFamily="2" charset="-78"/>
              </a:rPr>
              <a:t>. نوجوانی که در سن 12 سالگی به سن بلوغ می‌رسد؛ بسياري از  آن مديريت‌هاي عاقلانه‌اي كه بايد در زندگي وجود داشته باشد تا اين غريزه را كنترل كند، ندارد</a:t>
            </a:r>
            <a:r>
              <a:rPr lang="fa-IR" sz="2800" dirty="0" smtClean="0">
                <a:solidFill>
                  <a:srgbClr val="C00000"/>
                </a:solidFill>
                <a:cs typeface="B Zar" pitchFamily="2" charset="-78"/>
              </a:rPr>
              <a:t> </a:t>
            </a:r>
            <a:r>
              <a:rPr lang="ar-SA" sz="2800" dirty="0" smtClean="0">
                <a:solidFill>
                  <a:srgbClr val="C00000"/>
                </a:solidFill>
                <a:cs typeface="B Zar" pitchFamily="2" charset="-78"/>
              </a:rPr>
              <a:t>. بدون ترديد تماشاي صحنه‌هاي مستهجن يكي از اصلي ترين عوامل بلوغ زودرس است. پسر بچه‌هاي زير 10 سال که دچار بيماري‌ خود ارضايي شده‌اند، وقتي از خانواده آنها پرس‌وجو </a:t>
            </a:r>
            <a:r>
              <a:rPr lang="fa-IR" sz="2800" dirty="0" smtClean="0">
                <a:solidFill>
                  <a:srgbClr val="C00000"/>
                </a:solidFill>
                <a:cs typeface="B Zar" pitchFamily="2" charset="-78"/>
              </a:rPr>
              <a:t>شده</a:t>
            </a:r>
            <a:r>
              <a:rPr lang="ar-SA" sz="2800" dirty="0" smtClean="0">
                <a:solidFill>
                  <a:srgbClr val="C00000"/>
                </a:solidFill>
                <a:cs typeface="B Zar" pitchFamily="2" charset="-78"/>
              </a:rPr>
              <a:t>، </a:t>
            </a:r>
            <a:r>
              <a:rPr lang="fa-IR" sz="2800" dirty="0" smtClean="0">
                <a:solidFill>
                  <a:srgbClr val="C00000"/>
                </a:solidFill>
                <a:cs typeface="B Zar" pitchFamily="2" charset="-78"/>
              </a:rPr>
              <a:t>مشخص گردیده</a:t>
            </a:r>
            <a:r>
              <a:rPr lang="ar-SA" sz="2800" dirty="0" smtClean="0">
                <a:solidFill>
                  <a:srgbClr val="C00000"/>
                </a:solidFill>
                <a:cs typeface="B Zar" pitchFamily="2" charset="-78"/>
              </a:rPr>
              <a:t> كه </a:t>
            </a:r>
            <a:r>
              <a:rPr lang="fa-IR" sz="2800" dirty="0" smtClean="0">
                <a:solidFill>
                  <a:srgbClr val="C00000"/>
                </a:solidFill>
                <a:cs typeface="B Zar" pitchFamily="2" charset="-78"/>
              </a:rPr>
              <a:t>در خانه</a:t>
            </a:r>
            <a:r>
              <a:rPr lang="ar-SA" sz="2800" dirty="0" smtClean="0">
                <a:solidFill>
                  <a:srgbClr val="C00000"/>
                </a:solidFill>
                <a:cs typeface="B Zar" pitchFamily="2" charset="-78"/>
              </a:rPr>
              <a:t>‌ ماهواره دارند.</a:t>
            </a:r>
            <a:endParaRPr lang="en-US" sz="2800" dirty="0" smtClean="0">
              <a:solidFill>
                <a:srgbClr val="C00000"/>
              </a:solidFill>
              <a:cs typeface="B Zar" pitchFamily="2" charset="-78"/>
            </a:endParaRPr>
          </a:p>
          <a:p>
            <a:pPr algn="just" rtl="1"/>
            <a:endParaRPr lang="en-US" sz="2800" dirty="0" smtClean="0"/>
          </a:p>
          <a:p>
            <a:pPr lvl="0" algn="justLow" rtl="1" fontAlgn="base">
              <a:spcBef>
                <a:spcPct val="0"/>
              </a:spcBef>
              <a:spcAft>
                <a:spcPct val="0"/>
              </a:spcAft>
            </a:pPr>
            <a:endParaRPr kumimoji="0" lang="fa-IR" sz="2800" b="1" i="0" u="none" strike="noStrike" cap="none" normalizeH="0" baseline="0" dirty="0" smtClean="0">
              <a:ln>
                <a:noFill/>
              </a:ln>
              <a:solidFill>
                <a:srgbClr val="C00000"/>
              </a:solidFill>
              <a:effectLst/>
              <a:latin typeface="Tahoma" pitchFamily="34" charset="0"/>
              <a:ea typeface="Times New Roman" pitchFamily="18" charset="0"/>
              <a:cs typeface="B Zar"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ar-SA"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500034" y="569221"/>
            <a:ext cx="835824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7030A0"/>
                </a:solidFill>
                <a:effectLst/>
                <a:latin typeface="Tahoma" pitchFamily="34" charset="0"/>
                <a:ea typeface="Times New Roman" pitchFamily="18" charset="0"/>
                <a:cs typeface="B Zar" pitchFamily="2" charset="-78"/>
              </a:rPr>
              <a:t>9. </a:t>
            </a:r>
            <a:r>
              <a:rPr kumimoji="0" lang="ar-SA" sz="2800" b="1" i="0" u="none" strike="noStrike" cap="none" normalizeH="0" baseline="0" dirty="0" smtClean="0">
                <a:ln>
                  <a:noFill/>
                </a:ln>
                <a:solidFill>
                  <a:srgbClr val="7030A0"/>
                </a:solidFill>
                <a:effectLst/>
                <a:latin typeface="Tahoma" pitchFamily="34" charset="0"/>
                <a:ea typeface="Times New Roman" pitchFamily="18" charset="0"/>
                <a:cs typeface="B Titr" pitchFamily="2" charset="-78"/>
              </a:rPr>
              <a:t>ایجاد روحیۀ تنوع طلبی جنسی</a:t>
            </a:r>
            <a:endParaRPr kumimoji="0" lang="fa-IR" sz="2800" b="1" i="0" u="none" strike="noStrike" cap="none" normalizeH="0" baseline="0" dirty="0" smtClean="0">
              <a:ln>
                <a:noFill/>
              </a:ln>
              <a:solidFill>
                <a:srgbClr val="7030A0"/>
              </a:solidFill>
              <a:effectLst/>
              <a:latin typeface="Tahoma" pitchFamily="34" charset="0"/>
              <a:ea typeface="Times New Roman" pitchFamily="18" charset="0"/>
              <a:cs typeface="B Titr"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2800" b="1" i="0" u="none" strike="noStrike" cap="none" normalizeH="0" baseline="0" dirty="0" smtClean="0">
              <a:ln>
                <a:noFill/>
              </a:ln>
              <a:solidFill>
                <a:schemeClr val="tx1"/>
              </a:solidFill>
              <a:effectLst/>
              <a:latin typeface="Tahoma" pitchFamily="34" charset="0"/>
              <a:ea typeface="Times New Roman" pitchFamily="18" charset="0"/>
              <a:cs typeface="B Zar" pitchFamily="2" charset="-78"/>
            </a:endParaRPr>
          </a:p>
          <a:p>
            <a:pPr lvl="0" algn="justLow" rtl="1" fontAlgn="base">
              <a:spcBef>
                <a:spcPct val="0"/>
              </a:spcBef>
              <a:spcAft>
                <a:spcPct val="0"/>
              </a:spcAft>
            </a:pPr>
            <a:r>
              <a:rPr lang="ar-SA" sz="2800" dirty="0">
                <a:solidFill>
                  <a:srgbClr val="C00000"/>
                </a:solidFill>
                <a:cs typeface="B Zar" pitchFamily="2" charset="-78"/>
              </a:rPr>
              <a:t>وقتی یک مرد و زن دائم با انواع و اقسام مردها و زن‌ها و روابط میان آن‌ها آشنا شده و نگاه می‌کنند، بدون این که بخواهند و انتخاب کنند، دچار روحیۀ تنوع طلبی در امور جنسی می‌شوند. </a:t>
            </a:r>
            <a:endParaRPr lang="fa-IR" sz="2800" dirty="0" smtClean="0">
              <a:solidFill>
                <a:srgbClr val="C00000"/>
              </a:solidFill>
              <a:cs typeface="B Zar" pitchFamily="2" charset="-78"/>
            </a:endParaRPr>
          </a:p>
          <a:p>
            <a:pPr lvl="0" algn="justLow" rtl="1" fontAlgn="base">
              <a:spcBef>
                <a:spcPct val="0"/>
              </a:spcBef>
              <a:spcAft>
                <a:spcPct val="0"/>
              </a:spcAft>
            </a:pPr>
            <a:r>
              <a:rPr lang="ar-SA" sz="2800" dirty="0">
                <a:solidFill>
                  <a:srgbClr val="C00000"/>
                </a:solidFill>
                <a:cs typeface="B Zar" pitchFamily="2" charset="-78"/>
              </a:rPr>
              <a:t>در ماهواره‌ها تبليغ مي‌شود اين است كه اين تنوع‌طلبي يك حق است و نبايد آن را زشت شمرد. دو مسئله مانع اين تنوع طلبي مي‌شود: 1- حسادت زنانه 2- غيرت </a:t>
            </a:r>
            <a:r>
              <a:rPr lang="ar-SA" sz="2800" dirty="0" smtClean="0">
                <a:solidFill>
                  <a:srgbClr val="C00000"/>
                </a:solidFill>
                <a:cs typeface="B Zar" pitchFamily="2" charset="-78"/>
              </a:rPr>
              <a:t>مردانه</a:t>
            </a:r>
            <a:r>
              <a:rPr lang="fa-IR" sz="2800" dirty="0" smtClean="0">
                <a:solidFill>
                  <a:srgbClr val="C00000"/>
                </a:solidFill>
                <a:cs typeface="B Zar" pitchFamily="2" charset="-78"/>
              </a:rPr>
              <a:t>.</a:t>
            </a:r>
            <a:r>
              <a:rPr lang="ar-SA" sz="2800" dirty="0" smtClean="0">
                <a:solidFill>
                  <a:srgbClr val="C00000"/>
                </a:solidFill>
                <a:cs typeface="B Zar" pitchFamily="2" charset="-78"/>
              </a:rPr>
              <a:t> </a:t>
            </a:r>
            <a:r>
              <a:rPr lang="ar-SA" sz="2800" dirty="0">
                <a:solidFill>
                  <a:srgbClr val="C00000"/>
                </a:solidFill>
                <a:cs typeface="B Zar" pitchFamily="2" charset="-78"/>
              </a:rPr>
              <a:t>كه به </a:t>
            </a:r>
            <a:r>
              <a:rPr lang="ar-SA" sz="2800" dirty="0" smtClean="0">
                <a:solidFill>
                  <a:srgbClr val="C00000"/>
                </a:solidFill>
                <a:cs typeface="B Zar" pitchFamily="2" charset="-78"/>
              </a:rPr>
              <a:t>تعبيرآنها </a:t>
            </a:r>
            <a:r>
              <a:rPr lang="ar-SA" sz="2800" dirty="0">
                <a:solidFill>
                  <a:srgbClr val="C00000"/>
                </a:solidFill>
                <a:cs typeface="B Zar" pitchFamily="2" charset="-78"/>
              </a:rPr>
              <a:t>بايد فرهنگ مردم بالا رود و روشن‌فكري مردم ارتقا پيدا </a:t>
            </a:r>
            <a:r>
              <a:rPr lang="ar-SA" sz="2800" dirty="0" smtClean="0">
                <a:solidFill>
                  <a:srgbClr val="C00000"/>
                </a:solidFill>
                <a:cs typeface="B Zar" pitchFamily="2" charset="-78"/>
              </a:rPr>
              <a:t>كند</a:t>
            </a:r>
            <a:r>
              <a:rPr lang="fa-IR" sz="2800" dirty="0" smtClean="0">
                <a:solidFill>
                  <a:srgbClr val="C00000"/>
                </a:solidFill>
                <a:cs typeface="B Zar" pitchFamily="2" charset="-78"/>
              </a:rPr>
              <a:t>.</a:t>
            </a:r>
            <a:r>
              <a:rPr lang="ar-SA" sz="2800" dirty="0" smtClean="0">
                <a:solidFill>
                  <a:srgbClr val="C00000"/>
                </a:solidFill>
                <a:cs typeface="B Zar" pitchFamily="2" charset="-78"/>
              </a:rPr>
              <a:t>از </a:t>
            </a:r>
            <a:r>
              <a:rPr lang="ar-SA" sz="2800" dirty="0">
                <a:solidFill>
                  <a:srgbClr val="C00000"/>
                </a:solidFill>
                <a:cs typeface="B Zar" pitchFamily="2" charset="-78"/>
              </a:rPr>
              <a:t>نگاه روان‌شناسی، سیری ناپذیر کردن مخاطب نسبت به مسائل غریزی است. مردی که مشتری این صحنه‌ها شده از همسر خود همان توقعی را دارد که در این فیلم‌ها دیده، به طور حتم همسر او نمی‌تواند پاسخ‌گوی این توقعات باشد</a:t>
            </a:r>
            <a:endParaRPr kumimoji="0" lang="ar-SA" sz="2800" b="0" i="0" u="none" strike="noStrike" cap="none" normalizeH="0" baseline="0" dirty="0" smtClean="0">
              <a:ln>
                <a:noFill/>
              </a:ln>
              <a:solidFill>
                <a:srgbClr val="C00000"/>
              </a:solidFill>
              <a:effectLst/>
              <a:latin typeface="Arial" pitchFamily="34" charset="0"/>
              <a:cs typeface="B Zar"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8429684" cy="5693866"/>
          </a:xfrm>
          <a:prstGeom prst="rect">
            <a:avLst/>
          </a:prstGeom>
        </p:spPr>
        <p:txBody>
          <a:bodyPr wrap="square">
            <a:spAutoFit/>
          </a:bodyPr>
          <a:lstStyle/>
          <a:p>
            <a:pPr algn="just" rtl="1"/>
            <a:r>
              <a:rPr lang="ar-SA" sz="2800" b="1" dirty="0">
                <a:solidFill>
                  <a:srgbClr val="6BA42C"/>
                </a:solidFill>
                <a:cs typeface="B Titr" pitchFamily="2" charset="-78"/>
              </a:rPr>
              <a:t>سؤال: برخی معتقدند که اگر ماهواره در خانه باشد، بچه‌ها از همان ابتدا به آن عادت کرده و وقتی بزرگ شدند دیگر حرص و ولعی نسبت به آن نخواهند داشت؛ اما اگر آن‌ها را منع کنیم، نسبت به ماهواره حریص شده و در اولین فرصتی که به آن دست یافتند، بی‌مهابا و بدون رعایت حد اعتدال به آن هجوم خواهند برد</a:t>
            </a:r>
            <a:r>
              <a:rPr lang="ar-SA" sz="2800" b="1" dirty="0" smtClean="0">
                <a:solidFill>
                  <a:srgbClr val="6BA42C"/>
                </a:solidFill>
                <a:cs typeface="B Titr" pitchFamily="2" charset="-78"/>
              </a:rPr>
              <a:t>.</a:t>
            </a:r>
            <a:endParaRPr lang="fa-IR" sz="2800" b="1" dirty="0" smtClean="0">
              <a:solidFill>
                <a:srgbClr val="6BA42C"/>
              </a:solidFill>
              <a:cs typeface="B Titr" pitchFamily="2" charset="-78"/>
            </a:endParaRPr>
          </a:p>
          <a:p>
            <a:pPr algn="just" rtl="1"/>
            <a:endParaRPr lang="fa-IR" sz="2800" b="1" dirty="0" smtClean="0"/>
          </a:p>
          <a:p>
            <a:pPr algn="just" rtl="1"/>
            <a:r>
              <a:rPr lang="ar-SA" sz="2800" dirty="0" smtClean="0">
                <a:cs typeface="B Zar" pitchFamily="2" charset="-78"/>
              </a:rPr>
              <a:t>این </a:t>
            </a:r>
            <a:r>
              <a:rPr lang="ar-SA" sz="2800" dirty="0">
                <a:cs typeface="B Zar" pitchFamily="2" charset="-78"/>
              </a:rPr>
              <a:t>حرف‌ از آن حرف‌های زشت تزئین شده است؛ </a:t>
            </a:r>
            <a:r>
              <a:rPr lang="ar-SA" sz="2800" dirty="0" smtClean="0">
                <a:cs typeface="B Zar" pitchFamily="2" charset="-78"/>
              </a:rPr>
              <a:t>آنها </a:t>
            </a:r>
            <a:r>
              <a:rPr lang="ar-SA" sz="2800" dirty="0">
                <a:cs typeface="B Zar" pitchFamily="2" charset="-78"/>
              </a:rPr>
              <a:t>براي اثبات نظريه خود  مثال زده‌اند به قنادهايي كه به شاگردان تازه كار </a:t>
            </a:r>
            <a:r>
              <a:rPr lang="ar-SA" sz="2800" dirty="0" smtClean="0">
                <a:cs typeface="B Zar" pitchFamily="2" charset="-78"/>
              </a:rPr>
              <a:t>خود نمي‌گويند </a:t>
            </a:r>
            <a:r>
              <a:rPr lang="ar-SA" sz="2800" dirty="0">
                <a:cs typeface="B Zar" pitchFamily="2" charset="-78"/>
              </a:rPr>
              <a:t>شيريني نخور، بلكه او را آزاد مي‌گذارد تا هرچه قدر مي‌خواهد بخورد تا از آن دل‌زده شود. شايد وقتي در مقابل اين شاگرد اسم شيريني هم بيايد، حالش هم بد شود. اين افراد مي‌گويند كه مسئله جنسي هم همين‌گونه است. كه اين مطلب بسيار ساده‌انديشانه و نشان از ناآشنايي با مقوله جنسي است. مگر غريزه جنسي را مي شود با ميل به شيریني خوردن مقايسه كرد؟!</a:t>
            </a:r>
            <a:endParaRPr lang="en-US" sz="2800" dirty="0">
              <a:cs typeface="B Zar"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395536" y="1915672"/>
            <a:ext cx="821537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1"/>
            <a:r>
              <a:rPr kumimoji="0" lang="fa-IR" sz="2800" b="0" i="0" u="none" strike="noStrike" cap="none" normalizeH="0" baseline="0" dirty="0" smtClean="0">
                <a:ln>
                  <a:noFill/>
                </a:ln>
                <a:solidFill>
                  <a:srgbClr val="0070C0"/>
                </a:solidFill>
                <a:effectLst/>
                <a:latin typeface="Tahoma" pitchFamily="34" charset="0"/>
                <a:ea typeface="Times New Roman" pitchFamily="18" charset="0"/>
                <a:cs typeface="B Zar" pitchFamily="2" charset="-78"/>
              </a:rPr>
              <a:t>م</a:t>
            </a:r>
            <a:r>
              <a:rPr kumimoji="0" lang="ar-SA" sz="2800" b="0" i="0" u="none" strike="noStrike" cap="none" normalizeH="0" baseline="0" dirty="0" smtClean="0">
                <a:ln>
                  <a:noFill/>
                </a:ln>
                <a:solidFill>
                  <a:srgbClr val="0070C0"/>
                </a:solidFill>
                <a:effectLst/>
                <a:latin typeface="Tahoma" pitchFamily="34" charset="0"/>
                <a:ea typeface="Times New Roman" pitchFamily="18" charset="0"/>
                <a:cs typeface="B Zar" pitchFamily="2" charset="-78"/>
              </a:rPr>
              <a:t>گر در کشوری مثل آمریکا محدودیت خاصی برای نمایش این مسائل وجود دارد؟ آیا هم اکنون برای آن دسته از جوانان آمریکایی که از کودکی پای این فیلم‌ها نشسته‌‌اند، این مسائل عادی شده؟ اگر عادی شده، چرا این همه ناامنی جنسی در آمریکا وجود دارد؟</a:t>
            </a:r>
            <a:endParaRPr kumimoji="0" lang="fa-IR" sz="2800" b="0" i="0" u="none" strike="noStrike" cap="none" normalizeH="0" baseline="0" dirty="0" smtClean="0">
              <a:ln>
                <a:noFill/>
              </a:ln>
              <a:solidFill>
                <a:srgbClr val="0070C0"/>
              </a:solidFill>
              <a:effectLst/>
              <a:latin typeface="Tahoma" pitchFamily="34" charset="0"/>
              <a:ea typeface="Times New Roman" pitchFamily="18" charset="0"/>
              <a:cs typeface="B Zar" pitchFamily="2" charset="-78"/>
            </a:endParaRPr>
          </a:p>
          <a:p>
            <a:pPr algn="just" rtl="1"/>
            <a:endParaRPr kumimoji="0" lang="fa-IR" sz="2800" b="0" i="0" u="none" strike="noStrike" cap="none" normalizeH="0" baseline="0" dirty="0" smtClean="0">
              <a:ln>
                <a:noFill/>
              </a:ln>
              <a:solidFill>
                <a:srgbClr val="0070C0"/>
              </a:solidFill>
              <a:effectLst/>
              <a:latin typeface="Tahoma" pitchFamily="34" charset="0"/>
              <a:ea typeface="Times New Roman" pitchFamily="18" charset="0"/>
              <a:cs typeface="B Zar" pitchFamily="2" charset="-78"/>
            </a:endParaRPr>
          </a:p>
          <a:p>
            <a:pPr algn="just" rtl="1"/>
            <a:r>
              <a:rPr lang="ar-SA" sz="2800" b="1" dirty="0" smtClean="0">
                <a:solidFill>
                  <a:srgbClr val="0070C0"/>
                </a:solidFill>
                <a:cs typeface="B Zar" pitchFamily="2" charset="-78"/>
              </a:rPr>
              <a:t> </a:t>
            </a:r>
            <a:r>
              <a:rPr lang="fa-IR" sz="2800" dirty="0" smtClean="0">
                <a:solidFill>
                  <a:srgbClr val="0070C0"/>
                </a:solidFill>
                <a:cs typeface="B Zar" pitchFamily="2" charset="-78"/>
              </a:rPr>
              <a:t>ن</a:t>
            </a:r>
            <a:r>
              <a:rPr lang="ar-SA" sz="2800" dirty="0" smtClean="0">
                <a:solidFill>
                  <a:srgbClr val="0070C0"/>
                </a:solidFill>
                <a:cs typeface="B Zar" pitchFamily="2" charset="-78"/>
              </a:rPr>
              <a:t>یل پُستمن (</a:t>
            </a:r>
            <a:r>
              <a:rPr lang="en-US" sz="2800" dirty="0" err="1" smtClean="0">
                <a:solidFill>
                  <a:srgbClr val="0070C0"/>
                </a:solidFill>
                <a:cs typeface="B Zar" pitchFamily="2" charset="-78"/>
              </a:rPr>
              <a:t>neil</a:t>
            </a:r>
            <a:r>
              <a:rPr lang="en-US" sz="2800" dirty="0" smtClean="0">
                <a:solidFill>
                  <a:srgbClr val="0070C0"/>
                </a:solidFill>
                <a:cs typeface="B Zar" pitchFamily="2" charset="-78"/>
              </a:rPr>
              <a:t> postman</a:t>
            </a:r>
            <a:r>
              <a:rPr lang="ar-SA" sz="2800" dirty="0" smtClean="0">
                <a:solidFill>
                  <a:srgbClr val="0070C0"/>
                </a:solidFill>
                <a:cs typeface="B Zar" pitchFamily="2" charset="-78"/>
              </a:rPr>
              <a:t>) استاد دانشگاه نیویورک، جامعه شناس و پژوهشگر مسائل ارتباط جمعی </a:t>
            </a:r>
            <a:r>
              <a:rPr lang="fa-IR" sz="2800" dirty="0" smtClean="0">
                <a:solidFill>
                  <a:srgbClr val="0070C0"/>
                </a:solidFill>
                <a:cs typeface="B Zar" pitchFamily="2" charset="-78"/>
              </a:rPr>
              <a:t>درآمریکا، </a:t>
            </a:r>
            <a:r>
              <a:rPr lang="ar-SA" sz="2800" dirty="0" smtClean="0">
                <a:solidFill>
                  <a:srgbClr val="0070C0"/>
                </a:solidFill>
                <a:cs typeface="B Zar" pitchFamily="2" charset="-78"/>
              </a:rPr>
              <a:t>در کتاب «زوال دوران کودکی» نظریه‌ای را ارائه می‌دهد که بر مبنای آن رسانه‌های غربی در حال از بین بردن دوران کودکی و فاصلۀ میان کودک و بزرگ‌سال است.</a:t>
            </a:r>
            <a:r>
              <a:rPr lang="fa-IR" sz="2800" dirty="0" smtClean="0">
                <a:solidFill>
                  <a:srgbClr val="0070C0"/>
                </a:solidFill>
                <a:cs typeface="B Zar" pitchFamily="2" charset="-78"/>
              </a:rPr>
              <a:t> او می گوید:</a:t>
            </a:r>
            <a:endParaRPr lang="en-US" sz="2800" dirty="0" smtClean="0">
              <a:solidFill>
                <a:srgbClr val="0070C0"/>
              </a:solidFill>
              <a:cs typeface="B Zar" pitchFamily="2" charset="-78"/>
            </a:endParaRPr>
          </a:p>
          <a:p>
            <a:pPr algn="just" rtl="1"/>
            <a:endParaRPr lang="fa-IR" sz="2800" b="1" dirty="0" smtClean="0">
              <a:solidFill>
                <a:srgbClr val="0070C0"/>
              </a:solidFill>
              <a:cs typeface="B Zar"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ar-SA"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1043608" y="692696"/>
            <a:ext cx="7560840" cy="954107"/>
          </a:xfrm>
          <a:prstGeom prst="rect">
            <a:avLst/>
          </a:prstGeom>
        </p:spPr>
        <p:txBody>
          <a:bodyPr wrap="square">
            <a:spAutoFit/>
          </a:bodyPr>
          <a:lstStyle/>
          <a:p>
            <a:pPr algn="just" rtl="1" eaLnBrk="0" fontAlgn="base" hangingPunct="0">
              <a:spcBef>
                <a:spcPct val="0"/>
              </a:spcBef>
              <a:spcAft>
                <a:spcPct val="0"/>
              </a:spcAft>
            </a:pPr>
            <a:r>
              <a:rPr lang="ar-SA" sz="2800" dirty="0" smtClean="0">
                <a:cs typeface="B Titr" pitchFamily="2" charset="-78"/>
              </a:rPr>
              <a:t>اگر بنا بود که مسائل جنسی برای کسی که از کودکی به تماشای آن پرداخته عادی شود، حال و روز غرب این نبود.</a:t>
            </a:r>
            <a:endParaRPr lang="en-US" sz="2800" dirty="0">
              <a:cs typeface="B Titr"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548680"/>
            <a:ext cx="8176992" cy="6268770"/>
          </a:xfrm>
          <a:prstGeom prst="rect">
            <a:avLst/>
          </a:prstGeom>
        </p:spPr>
        <p:txBody>
          <a:bodyPr wrap="square">
            <a:spAutoFit/>
          </a:bodyPr>
          <a:lstStyle/>
          <a:p>
            <a:pPr algn="just" rtl="1"/>
            <a:r>
              <a:rPr lang="ar-SA" sz="2800" dirty="0" smtClean="0">
                <a:solidFill>
                  <a:srgbClr val="0070C0"/>
                </a:solidFill>
                <a:cs typeface="B Zar" pitchFamily="2" charset="-78"/>
              </a:rPr>
              <a:t>امروزه </a:t>
            </a:r>
            <a:r>
              <a:rPr lang="ar-SA" sz="2800" dirty="0">
                <a:solidFill>
                  <a:srgbClr val="0070C0"/>
                </a:solidFill>
                <a:cs typeface="B Zar" pitchFamily="2" charset="-78"/>
              </a:rPr>
              <a:t>تلویزیون‌های ایالات متحده کار را به جایی رسانده‌اند که تعیین حد و مرز برای سکسی(مستهجن بودن) </a:t>
            </a:r>
            <a:r>
              <a:rPr lang="ar-SA" sz="2800" dirty="0" smtClean="0">
                <a:solidFill>
                  <a:srgbClr val="0070C0"/>
                </a:solidFill>
                <a:cs typeface="B Zar" pitchFamily="2" charset="-78"/>
              </a:rPr>
              <a:t>چندان </a:t>
            </a:r>
            <a:r>
              <a:rPr lang="ar-SA" sz="2800" dirty="0">
                <a:solidFill>
                  <a:srgbClr val="0070C0"/>
                </a:solidFill>
                <a:cs typeface="B Zar" pitchFamily="2" charset="-78"/>
              </a:rPr>
              <a:t>ساده به نظر نمی‌آید. در اغلب پیام‌های بازرگانی دختران دوازده یا سیزده ساله را می‌بینیم که آن چنان با خُبرگی و کارکشتگی از جهان سکس (مسائل جنسی) خبر می‌دهند که حیرت آدمی را برمی‌انگیزد. همه به یاد داریم که تا چند سال پیش، اگر دختر پانزده شانزده ساله‌ای در مدارس، رفتار و حرکتی که نشانه‌ای از مقولۀ سکس (مقولات جنسی) داشت، از خود بروز می‌داد به عنوان یک معضل روانی و تربیتی در جلسۀ اولیاء مدارس و پدران و مادران طرح می‌شد. هرگز نمی‌خواهم ادعا کنم که در آن زمان احساس نیاز جنسی در دختر یا پسر مشاهده نمی‌شد، اما آنچه مهم است این است که در همان موقع، شرم و حیا مانع از آن می‌شد که این احساس را بروز دهد، یا لااقل از جرگۀ هم‌سن و سالان خود فراتر رود. تمامی این قباحت‌ها، این زشتی‌ها و ناپسندی‌ها را تلویزیون کم‌رنگ ساخته و این گونه وانمود می‌کند که این مسائل نباید به عنوان یک مشکل قلمداد </a:t>
            </a:r>
            <a:r>
              <a:rPr lang="ar-SA" sz="2800" dirty="0" smtClean="0">
                <a:solidFill>
                  <a:srgbClr val="0070C0"/>
                </a:solidFill>
                <a:cs typeface="B Zar" pitchFamily="2" charset="-78"/>
              </a:rPr>
              <a:t>شود</a:t>
            </a:r>
            <a:r>
              <a:rPr lang="fa-IR" sz="2800" dirty="0" smtClean="0">
                <a:solidFill>
                  <a:srgbClr val="0070C0"/>
                </a:solidFill>
                <a:cs typeface="B Zar" pitchFamily="2" charset="-78"/>
              </a:rPr>
              <a:t> « </a:t>
            </a:r>
            <a:r>
              <a:rPr lang="ar-SA" sz="2800" dirty="0">
                <a:solidFill>
                  <a:srgbClr val="0070C0"/>
                </a:solidFill>
                <a:cs typeface="B Zar" pitchFamily="2" charset="-78"/>
              </a:rPr>
              <a:t>زوال دوران کودکی، ص175</a:t>
            </a:r>
            <a:r>
              <a:rPr lang="fa-IR" sz="2800" dirty="0">
                <a:solidFill>
                  <a:srgbClr val="0070C0"/>
                </a:solidFill>
                <a:cs typeface="B Zar" pitchFamily="2" charset="-78"/>
              </a:rPr>
              <a:t>»</a:t>
            </a:r>
            <a:endParaRPr lang="en-US" sz="2800" dirty="0">
              <a:solidFill>
                <a:srgbClr val="0070C0"/>
              </a:solidFill>
              <a:cs typeface="B Zar"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7224" y="548680"/>
            <a:ext cx="7429552" cy="1754326"/>
          </a:xfrm>
          <a:prstGeom prst="rect">
            <a:avLst/>
          </a:prstGeom>
        </p:spPr>
        <p:txBody>
          <a:bodyPr wrap="square">
            <a:spAutoFit/>
          </a:bodyPr>
          <a:lstStyle/>
          <a:p>
            <a:pPr algn="ctr"/>
            <a:r>
              <a:rPr lang="fa-IR" sz="5400" b="1" dirty="0">
                <a:solidFill>
                  <a:schemeClr val="accent4"/>
                </a:solidFill>
                <a:cs typeface="B Titr" pitchFamily="2" charset="-78"/>
              </a:rPr>
              <a:t>چاقويي كه </a:t>
            </a:r>
            <a:r>
              <a:rPr lang="fa-IR" sz="5400" b="1" dirty="0" smtClean="0">
                <a:solidFill>
                  <a:schemeClr val="accent4"/>
                </a:solidFill>
                <a:cs typeface="B Titr" pitchFamily="2" charset="-78"/>
              </a:rPr>
              <a:t>مشغول </a:t>
            </a:r>
            <a:r>
              <a:rPr lang="fa-IR" sz="5400" b="1" dirty="0">
                <a:solidFill>
                  <a:schemeClr val="accent4"/>
                </a:solidFill>
                <a:cs typeface="B Titr" pitchFamily="2" charset="-78"/>
              </a:rPr>
              <a:t>بريدن </a:t>
            </a:r>
            <a:r>
              <a:rPr lang="fa-IR" sz="5400" b="1" dirty="0" smtClean="0">
                <a:solidFill>
                  <a:schemeClr val="accent4"/>
                </a:solidFill>
                <a:cs typeface="B Titr" pitchFamily="2" charset="-78"/>
              </a:rPr>
              <a:t>دست </a:t>
            </a:r>
            <a:r>
              <a:rPr lang="fa-IR" sz="5400" b="1" dirty="0">
                <a:solidFill>
                  <a:schemeClr val="accent4"/>
                </a:solidFill>
                <a:cs typeface="B Titr" pitchFamily="2" charset="-78"/>
              </a:rPr>
              <a:t>و پا و سر </a:t>
            </a:r>
            <a:r>
              <a:rPr lang="fa-IR" sz="5400" b="1" dirty="0" smtClean="0">
                <a:solidFill>
                  <a:schemeClr val="accent4"/>
                </a:solidFill>
                <a:cs typeface="B Titr" pitchFamily="2" charset="-78"/>
              </a:rPr>
              <a:t>است</a:t>
            </a:r>
            <a:endParaRPr lang="en-US" sz="5400" dirty="0">
              <a:solidFill>
                <a:schemeClr val="accent4"/>
              </a:solidFill>
              <a:cs typeface="B Titr" pitchFamily="2" charset="-78"/>
            </a:endParaRPr>
          </a:p>
        </p:txBody>
      </p:sp>
      <p:pic>
        <p:nvPicPr>
          <p:cNvPr id="38914" name="Picture 2"/>
          <p:cNvPicPr>
            <a:picLocks noChangeAspect="1" noChangeArrowheads="1"/>
          </p:cNvPicPr>
          <p:nvPr/>
        </p:nvPicPr>
        <p:blipFill>
          <a:blip r:embed="rId2" cstate="print"/>
          <a:srcRect/>
          <a:stretch>
            <a:fillRect/>
          </a:stretch>
        </p:blipFill>
        <p:spPr bwMode="auto">
          <a:xfrm>
            <a:off x="1428728" y="3064623"/>
            <a:ext cx="6215106" cy="3464763"/>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428596" y="441472"/>
            <a:ext cx="8429684"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3200" b="1" i="0" u="none" strike="noStrike" cap="none" normalizeH="0" baseline="0" dirty="0" smtClean="0">
                <a:ln>
                  <a:noFill/>
                </a:ln>
                <a:solidFill>
                  <a:schemeClr val="tx1"/>
                </a:solidFill>
                <a:effectLst/>
                <a:latin typeface="Times New Roman" pitchFamily="18" charset="0"/>
                <a:ea typeface="Times New Roman" pitchFamily="18" charset="0"/>
                <a:cs typeface="B Titr" pitchFamily="2" charset="-78"/>
              </a:rPr>
              <a:t>علل گرایش مردم به ماهواره</a:t>
            </a:r>
            <a:endPar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B Titr"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fa-IR" sz="3200" b="1" i="0" u="none" strike="noStrike" cap="none" normalizeH="0" baseline="0" dirty="0" smtClean="0">
              <a:ln>
                <a:noFill/>
              </a:ln>
              <a:solidFill>
                <a:schemeClr val="tx1"/>
              </a:solidFill>
              <a:effectLst/>
              <a:latin typeface="Times New Roman" pitchFamily="18" charset="0"/>
              <a:ea typeface="Times New Roman" pitchFamily="18" charset="0"/>
              <a:cs typeface="B Titr"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lang="fa-IR" sz="2800" b="1" dirty="0" smtClean="0">
              <a:latin typeface="Times New Roman" pitchFamily="18" charset="0"/>
              <a:ea typeface="Times New Roman" pitchFamily="18" charset="0"/>
              <a:cs typeface="B Zar"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3200" b="1" i="0" u="none" strike="noStrike" cap="none" normalizeH="0" baseline="0" dirty="0" smtClean="0">
                <a:ln>
                  <a:noFill/>
                </a:ln>
                <a:solidFill>
                  <a:srgbClr val="FF0000"/>
                </a:solidFill>
                <a:effectLst/>
                <a:latin typeface="Times New Roman" pitchFamily="18" charset="0"/>
                <a:ea typeface="Times New Roman" pitchFamily="18" charset="0"/>
                <a:cs typeface="B Titr" pitchFamily="2" charset="-78"/>
              </a:rPr>
              <a:t>1- جوّزدگی</a:t>
            </a: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2800" b="1" i="0" u="none" strike="noStrike" cap="none" normalizeH="0" baseline="0" dirty="0" smtClean="0">
              <a:ln>
                <a:noFill/>
              </a:ln>
              <a:solidFill>
                <a:schemeClr val="tx1"/>
              </a:solidFill>
              <a:effectLst/>
              <a:latin typeface="Times New Roman" pitchFamily="18" charset="0"/>
              <a:ea typeface="Times New Roman" pitchFamily="18" charset="0"/>
              <a:cs typeface="B Zar" pitchFamily="2" charset="-78"/>
            </a:endParaRPr>
          </a:p>
          <a:p>
            <a:pPr lvl="0" algn="justLow" rtl="1" fontAlgn="base">
              <a:spcBef>
                <a:spcPct val="0"/>
              </a:spcBef>
              <a:spcAft>
                <a:spcPct val="0"/>
              </a:spcAft>
            </a:pPr>
            <a:r>
              <a:rPr lang="fa-IR" sz="3200" dirty="0">
                <a:cs typeface="B Zar" pitchFamily="2" charset="-78"/>
              </a:rPr>
              <a:t>يكي از عوامل گرايش مردم به ماهواره جوزدگي است؛ باید پذیرفت که برخی از مردم در زندگی خویش فکر مستقلی ندارند و در اصل جوّ جامعۀ اطراف آن‌ها است که برایشان تصمیم می‌گیرد. در نگاه این دسته اصالت با هم‌رنگ جماعت شدن است. اگر جماعت اطراف چنین فردی، ماهواره را جزوی از زندگی بدانند، او هم به دنبال این جو رفته و ماهواره‌ای خواهد شد. </a:t>
            </a:r>
            <a:endParaRPr kumimoji="0" lang="fa-IR" sz="3200" b="0" i="0" u="none" strike="noStrike" cap="none" normalizeH="0" baseline="0" dirty="0" smtClean="0">
              <a:ln>
                <a:noFill/>
              </a:ln>
              <a:solidFill>
                <a:schemeClr val="tx1"/>
              </a:solidFill>
              <a:effectLst/>
              <a:latin typeface="Arial" pitchFamily="34" charset="0"/>
              <a:cs typeface="B Zar" pitchFamily="2" charset="-78"/>
            </a:endParaRPr>
          </a:p>
        </p:txBody>
      </p:sp>
      <p:pic>
        <p:nvPicPr>
          <p:cNvPr id="2050" name="Picture 2" descr="C:\Program Files (x86)\Microsoft Office\MEDIA\CAGCAT10\j0251301.wmf"/>
          <p:cNvPicPr>
            <a:picLocks noChangeAspect="1" noChangeArrowheads="1"/>
          </p:cNvPicPr>
          <p:nvPr/>
        </p:nvPicPr>
        <p:blipFill>
          <a:blip r:embed="rId2" cstate="print"/>
          <a:srcRect/>
          <a:stretch>
            <a:fillRect/>
          </a:stretch>
        </p:blipFill>
        <p:spPr bwMode="auto">
          <a:xfrm>
            <a:off x="755576" y="476672"/>
            <a:ext cx="3168352" cy="1922053"/>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
          <p:cNvSpPr>
            <a:spLocks noChangeArrowheads="1"/>
          </p:cNvSpPr>
          <p:nvPr/>
        </p:nvSpPr>
        <p:spPr bwMode="auto">
          <a:xfrm>
            <a:off x="357158" y="276277"/>
            <a:ext cx="8501122"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rgbClr val="6BA42C"/>
                </a:solidFill>
                <a:effectLst/>
                <a:latin typeface="Times New Roman" pitchFamily="18" charset="0"/>
                <a:ea typeface="Times New Roman" pitchFamily="18" charset="0"/>
                <a:cs typeface="B Titr" pitchFamily="2" charset="-78"/>
              </a:rPr>
              <a:t>چه باید کرد با کسانی که شخصیت اجتماعی خود را در خرید ماهواره می‌بینند؟</a:t>
            </a: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2400" b="1" i="0" u="none" strike="noStrike" cap="none" normalizeH="0" baseline="0" dirty="0" smtClean="0">
              <a:ln>
                <a:noFill/>
              </a:ln>
              <a:solidFill>
                <a:schemeClr val="accent6">
                  <a:lumMod val="75000"/>
                </a:schemeClr>
              </a:solidFill>
              <a:effectLst/>
              <a:latin typeface="Times New Roman" pitchFamily="18" charset="0"/>
              <a:ea typeface="Times New Roman" pitchFamily="18" charset="0"/>
              <a:cs typeface="B Zar" pitchFamily="2" charset="-78"/>
            </a:endParaRPr>
          </a:p>
          <a:p>
            <a:pPr lvl="0" algn="justLow" rtl="1" fontAlgn="base">
              <a:spcBef>
                <a:spcPct val="0"/>
              </a:spcBef>
              <a:spcAft>
                <a:spcPct val="0"/>
              </a:spcAft>
            </a:pPr>
            <a:r>
              <a:rPr lang="fa-IR" sz="2800" dirty="0">
                <a:solidFill>
                  <a:schemeClr val="accent6">
                    <a:lumMod val="75000"/>
                  </a:schemeClr>
                </a:solidFill>
                <a:cs typeface="B Zar" pitchFamily="2" charset="-78"/>
              </a:rPr>
              <a:t>ما بر اساس حرف کدام مردم، به سراغ ماهواره رفتیم؟ چه کسانی بودند که ما را به جهت ماهواره نداشتن تحقیر کردند؟ کسانی که برای دینشان برای ناموسشان برای خانواده‌شان برای عفاف و غیرتشان ارزش آن چنانی قائل نیستند. پدری که پس از خریدن ماهواره می‌بیند چگونه دخترش از حجاب فاصله گرفته و همسرش با مردهای غریبه چقدر راحت شده و وقتی به خودش بازمی‌گردد می‌بیند که دیگر مثل گذشته روی ناموسش حساس نیست، آیا عاقلانه است که با حرف چنین فردی من زندگی خودم را مدیریت کنم</a:t>
            </a:r>
            <a:r>
              <a:rPr lang="fa-IR" sz="2800" dirty="0" smtClean="0">
                <a:solidFill>
                  <a:schemeClr val="accent6">
                    <a:lumMod val="75000"/>
                  </a:schemeClr>
                </a:solidFill>
                <a:cs typeface="B Zar" pitchFamily="2" charset="-78"/>
              </a:rPr>
              <a:t>؟</a:t>
            </a:r>
            <a:endParaRPr lang="fa-IR" sz="2400" dirty="0" smtClean="0">
              <a:solidFill>
                <a:schemeClr val="accent6">
                  <a:lumMod val="75000"/>
                </a:schemeClr>
              </a:solidFill>
              <a:cs typeface="B Zar" pitchFamily="2" charset="-78"/>
            </a:endParaRPr>
          </a:p>
          <a:p>
            <a:pPr lvl="0" algn="justLow" rtl="1" fontAlgn="base">
              <a:spcBef>
                <a:spcPct val="0"/>
              </a:spcBef>
              <a:spcAft>
                <a:spcPct val="0"/>
              </a:spcAft>
            </a:pPr>
            <a:endParaRPr lang="fa-IR" sz="2400" dirty="0" smtClean="0"/>
          </a:p>
          <a:p>
            <a:pPr algn="justLow" rtl="1" fontAlgn="base">
              <a:spcBef>
                <a:spcPct val="0"/>
              </a:spcBef>
              <a:spcAft>
                <a:spcPct val="0"/>
              </a:spcAft>
            </a:pPr>
            <a:r>
              <a:rPr lang="fa-IR" sz="2800" b="1" dirty="0">
                <a:solidFill>
                  <a:srgbClr val="6BA42C"/>
                </a:solidFill>
                <a:cs typeface="B Titr" pitchFamily="2" charset="-78"/>
              </a:rPr>
              <a:t>يا حَسْرَةً عَلَى الْعِبادِ ما يَأْتيهِمْ مِنْ رَسُولٍ إِلاَّ كانُوا بِهِ يَسْتَهْزِؤُنَ</a:t>
            </a:r>
            <a:r>
              <a:rPr lang="fa-IR" sz="2800" dirty="0">
                <a:solidFill>
                  <a:srgbClr val="6BA42C"/>
                </a:solidFill>
                <a:cs typeface="B Titr" pitchFamily="2" charset="-78"/>
              </a:rPr>
              <a:t>؛ دريغا بر اين بندگان! هيچ فرستاده‏اى بر آنان نيامد مگر آنكه او را مسخره مى‏كردند</a:t>
            </a:r>
            <a:r>
              <a:rPr lang="en-US" sz="2800" dirty="0">
                <a:solidFill>
                  <a:srgbClr val="6BA42C"/>
                </a:solidFill>
                <a:cs typeface="B Titr" pitchFamily="2" charset="-78"/>
              </a:rPr>
              <a:t>.</a:t>
            </a:r>
          </a:p>
          <a:p>
            <a:pPr lvl="0" algn="justLow" rtl="1" fontAlgn="base">
              <a:spcBef>
                <a:spcPct val="0"/>
              </a:spcBef>
              <a:spcAft>
                <a:spcPct val="0"/>
              </a:spcAft>
            </a:pPr>
            <a:endParaRPr kumimoji="0" lang="fa-IR" sz="2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1"/>
          <p:cNvSpPr>
            <a:spLocks noChangeArrowheads="1"/>
          </p:cNvSpPr>
          <p:nvPr/>
        </p:nvSpPr>
        <p:spPr bwMode="auto">
          <a:xfrm>
            <a:off x="500034" y="473697"/>
            <a:ext cx="8425252"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rgbClr val="FF0000"/>
                </a:solidFill>
                <a:effectLst/>
                <a:latin typeface="Times New Roman" pitchFamily="18" charset="0"/>
                <a:ea typeface="Times New Roman" pitchFamily="18" charset="0"/>
                <a:cs typeface="B Zar" pitchFamily="2" charset="-78"/>
              </a:rPr>
              <a:t>2</a:t>
            </a:r>
            <a:r>
              <a:rPr kumimoji="0" lang="fa-IR" sz="2800" i="0" u="none" strike="noStrike" cap="none" normalizeH="0" baseline="0" dirty="0" smtClean="0">
                <a:ln>
                  <a:noFill/>
                </a:ln>
                <a:solidFill>
                  <a:srgbClr val="FF0000"/>
                </a:solidFill>
                <a:effectLst/>
                <a:latin typeface="Times New Roman" pitchFamily="18" charset="0"/>
                <a:ea typeface="Times New Roman" pitchFamily="18" charset="0"/>
                <a:cs typeface="B Titr" pitchFamily="2" charset="-78"/>
              </a:rPr>
              <a:t>- نقش فني صدا و سيما در گرايش مردم به ماهواره</a:t>
            </a: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2800" b="1" i="0" u="none" strike="noStrike" cap="none" normalizeH="0" baseline="0" dirty="0" smtClean="0">
              <a:ln>
                <a:noFill/>
              </a:ln>
              <a:solidFill>
                <a:schemeClr val="tx1"/>
              </a:solidFill>
              <a:effectLst/>
              <a:latin typeface="Times New Roman" pitchFamily="18" charset="0"/>
              <a:ea typeface="Times New Roman" pitchFamily="18" charset="0"/>
              <a:cs typeface="B Zar" pitchFamily="2" charset="-78"/>
            </a:endParaRPr>
          </a:p>
          <a:p>
            <a:pPr algn="justLow" rtl="1" fontAlgn="base">
              <a:spcBef>
                <a:spcPct val="0"/>
              </a:spcBef>
              <a:spcAft>
                <a:spcPct val="0"/>
              </a:spcAft>
            </a:pPr>
            <a:r>
              <a:rPr lang="fa-IR" sz="2800" dirty="0">
                <a:cs typeface="B Zar" pitchFamily="2" charset="-78"/>
              </a:rPr>
              <a:t>بسياري از مردم اعلام كرده‌اند كه پايين بودن كيفيت دريافت شبكه‌هاي ملي يكي از عوامل گرايش آنها به ماهواره </a:t>
            </a:r>
            <a:r>
              <a:rPr lang="fa-IR" sz="2800" dirty="0" smtClean="0">
                <a:cs typeface="B Zar" pitchFamily="2" charset="-78"/>
              </a:rPr>
              <a:t>است.</a:t>
            </a:r>
          </a:p>
          <a:p>
            <a:pPr algn="justLow" rtl="1" fontAlgn="base">
              <a:spcBef>
                <a:spcPct val="0"/>
              </a:spcBef>
              <a:spcAft>
                <a:spcPct val="0"/>
              </a:spcAft>
            </a:pPr>
            <a:endParaRPr lang="fa-IR" sz="2800" dirty="0" smtClean="0"/>
          </a:p>
          <a:p>
            <a:pPr algn="justLow" rtl="1" fontAlgn="base">
              <a:spcBef>
                <a:spcPct val="0"/>
              </a:spcBef>
              <a:spcAft>
                <a:spcPct val="0"/>
              </a:spcAft>
            </a:pPr>
            <a:r>
              <a:rPr lang="fa-IR" sz="3200" dirty="0" smtClean="0">
                <a:solidFill>
                  <a:srgbClr val="FF0000"/>
                </a:solidFill>
                <a:cs typeface="B Titr" pitchFamily="2" charset="-78"/>
              </a:rPr>
              <a:t>3- بیکاری وتنهایی</a:t>
            </a:r>
          </a:p>
          <a:p>
            <a:pPr algn="justLow" rtl="1" fontAlgn="base">
              <a:spcBef>
                <a:spcPct val="0"/>
              </a:spcBef>
              <a:spcAft>
                <a:spcPct val="0"/>
              </a:spcAft>
            </a:pPr>
            <a:endParaRPr lang="fa-IR" sz="2800" dirty="0" smtClean="0"/>
          </a:p>
          <a:p>
            <a:pPr algn="justLow" rtl="1" fontAlgn="base">
              <a:spcBef>
                <a:spcPct val="0"/>
              </a:spcBef>
              <a:spcAft>
                <a:spcPct val="0"/>
              </a:spcAft>
            </a:pPr>
            <a:endParaRPr lang="fa-IR" sz="2800" b="1" dirty="0" smtClean="0"/>
          </a:p>
          <a:p>
            <a:pPr algn="justLow" rtl="1" fontAlgn="base">
              <a:spcBef>
                <a:spcPct val="0"/>
              </a:spcBef>
              <a:spcAft>
                <a:spcPct val="0"/>
              </a:spcAft>
            </a:pPr>
            <a:endParaRPr lang="fa-IR" sz="2800" b="1" dirty="0"/>
          </a:p>
          <a:p>
            <a:pPr algn="justLow" rtl="1" fontAlgn="base">
              <a:spcBef>
                <a:spcPct val="0"/>
              </a:spcBef>
              <a:spcAft>
                <a:spcPct val="0"/>
              </a:spcAft>
            </a:pPr>
            <a:endParaRPr lang="fa-IR" sz="2800" dirty="0" smtClean="0"/>
          </a:p>
          <a:p>
            <a:pPr algn="justLow" rtl="1" fontAlgn="base">
              <a:spcBef>
                <a:spcPct val="0"/>
              </a:spcBef>
              <a:spcAft>
                <a:spcPct val="0"/>
              </a:spcAft>
            </a:pPr>
            <a:endParaRPr lang="fa-IR" sz="2800" dirty="0"/>
          </a:p>
          <a:p>
            <a:pPr algn="justLow" rtl="1" fontAlgn="base">
              <a:spcBef>
                <a:spcPct val="0"/>
              </a:spcBef>
              <a:spcAft>
                <a:spcPct val="0"/>
              </a:spcAft>
            </a:pPr>
            <a:endParaRPr lang="en-US" sz="2800" dirty="0"/>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683568" y="3212976"/>
            <a:ext cx="8064896" cy="2677656"/>
          </a:xfrm>
          <a:prstGeom prst="rect">
            <a:avLst/>
          </a:prstGeom>
        </p:spPr>
        <p:txBody>
          <a:bodyPr wrap="square">
            <a:spAutoFit/>
          </a:bodyPr>
          <a:lstStyle/>
          <a:p>
            <a:pPr algn="justLow" rtl="1" fontAlgn="base">
              <a:spcBef>
                <a:spcPct val="0"/>
              </a:spcBef>
              <a:spcAft>
                <a:spcPct val="0"/>
              </a:spcAft>
              <a:buFont typeface="Arial" pitchFamily="34" charset="0"/>
              <a:buChar char="•"/>
            </a:pPr>
            <a:endParaRPr lang="fa-IR" sz="2400" dirty="0" smtClean="0"/>
          </a:p>
          <a:p>
            <a:pPr algn="justLow" rtl="1" fontAlgn="base">
              <a:spcBef>
                <a:spcPct val="0"/>
              </a:spcBef>
              <a:spcAft>
                <a:spcPct val="0"/>
              </a:spcAft>
            </a:pPr>
            <a:r>
              <a:rPr lang="fa-IR" sz="2400" dirty="0" smtClean="0">
                <a:solidFill>
                  <a:srgbClr val="FF0000"/>
                </a:solidFill>
                <a:cs typeface="B Titr" pitchFamily="2" charset="-78"/>
              </a:rPr>
              <a:t>4- توجیحات سطحی مثل تماشای برنامه های علمی ، اخبارویا استفاده از برنامه های مذهبی مثل نماز مسجدالحرام و...</a:t>
            </a:r>
          </a:p>
          <a:p>
            <a:pPr algn="justLow" rtl="1" fontAlgn="base">
              <a:spcBef>
                <a:spcPct val="0"/>
              </a:spcBef>
              <a:spcAft>
                <a:spcPct val="0"/>
              </a:spcAft>
            </a:pPr>
            <a:r>
              <a:rPr lang="fa-IR" sz="2400" dirty="0" smtClean="0">
                <a:cs typeface="B Nazanin" pitchFamily="2" charset="-78"/>
              </a:rPr>
              <a:t>پدر و مادر عزیزی که برای دیدن برنامه‌های معنوی ماهواره، به سراغ این وسیله رفته و آن را تهیه کرده‌اید آیا می‌توانید ضمانت کنید که فرزندانتان از این وسیله هم استفادۀ صحیح خواهند کرد؟ آیا تعداد شبکه‌های ماهواره‌ای مبتذل و گمراه‌کننده با حجم شبکه‌های خوب قابل قیاس است؟! </a:t>
            </a:r>
            <a:endParaRPr lang="en-US" sz="2400" dirty="0">
              <a:cs typeface="B Nazanin" pitchFamily="2" charset="-78"/>
            </a:endParaRPr>
          </a:p>
        </p:txBody>
      </p:sp>
      <p:pic>
        <p:nvPicPr>
          <p:cNvPr id="4098" name="Picture 2" descr="C:\Program Files (x86)\Microsoft Office\MEDIA\CAGCAT10\j0298653.wmf"/>
          <p:cNvPicPr>
            <a:picLocks noChangeAspect="1" noChangeArrowheads="1"/>
          </p:cNvPicPr>
          <p:nvPr/>
        </p:nvPicPr>
        <p:blipFill>
          <a:blip r:embed="rId2" cstate="print"/>
          <a:srcRect/>
          <a:stretch>
            <a:fillRect/>
          </a:stretch>
        </p:blipFill>
        <p:spPr bwMode="auto">
          <a:xfrm>
            <a:off x="899592" y="1772816"/>
            <a:ext cx="2736303" cy="1625639"/>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
          <p:cNvSpPr>
            <a:spLocks noChangeArrowheads="1"/>
          </p:cNvSpPr>
          <p:nvPr/>
        </p:nvSpPr>
        <p:spPr bwMode="auto">
          <a:xfrm>
            <a:off x="642910" y="344725"/>
            <a:ext cx="7874784"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1"/>
            <a:r>
              <a:rPr lang="fa-IR" sz="2800" b="1" dirty="0" smtClean="0">
                <a:solidFill>
                  <a:srgbClr val="FF0000"/>
                </a:solidFill>
                <a:cs typeface="B Titr" pitchFamily="2" charset="-78"/>
              </a:rPr>
              <a:t>5- اخبار سیاسی</a:t>
            </a:r>
          </a:p>
          <a:p>
            <a:pPr algn="just" rtl="1"/>
            <a:endParaRPr lang="en-US" sz="2800" dirty="0"/>
          </a:p>
          <a:p>
            <a:pPr algn="just" rtl="1"/>
            <a:r>
              <a:rPr lang="fa-IR" sz="2800" dirty="0">
                <a:cs typeface="B Nazanin" pitchFamily="2" charset="-78"/>
              </a:rPr>
              <a:t>یکی از دلایل دیگر برخی از مردم برای گرایش به ماهواره اخبار سیاسی است. این عده معتقدند برای اطلاع از اوضاع دنیا و حتی ایران نمی‌توان به اخبار رسانۀ ملی بسنده کرد</a:t>
            </a:r>
            <a:r>
              <a:rPr lang="en-US" sz="2800" dirty="0" smtClean="0">
                <a:cs typeface="B Nazanin" pitchFamily="2" charset="-78"/>
              </a:rPr>
              <a:t>.</a:t>
            </a:r>
            <a:r>
              <a:rPr lang="en-US" sz="2800" dirty="0">
                <a:cs typeface="B Nazanin" pitchFamily="2" charset="-78"/>
              </a:rPr>
              <a:t> </a:t>
            </a:r>
          </a:p>
          <a:p>
            <a:pPr algn="just" rtl="1"/>
            <a:r>
              <a:rPr lang="fa-IR" sz="2800" dirty="0" smtClean="0">
                <a:cs typeface="B Nazanin" pitchFamily="2" charset="-78"/>
              </a:rPr>
              <a:t>باید </a:t>
            </a:r>
            <a:r>
              <a:rPr lang="fa-IR" sz="2800" dirty="0">
                <a:cs typeface="B Nazanin" pitchFamily="2" charset="-78"/>
              </a:rPr>
              <a:t>دید آیا آن سودی که شما از اخبار ماهواره‌ای به دست می‌آورید با آن ضرر و خطری که متوجه خانواده‌تان می‌کنید، قابل مقایسه است؟ يك عقل سليم اين حكم را مي‌كند كه اين "دزد ناموس" را داخل خانه كند براي اينكه با اخبار سياسي روز دنيا آشنا شود</a:t>
            </a:r>
            <a:r>
              <a:rPr lang="en-US" sz="2800" dirty="0" smtClean="0">
                <a:cs typeface="B Nazanin" pitchFamily="2" charset="-78"/>
              </a:rPr>
              <a:t>.</a:t>
            </a:r>
            <a:r>
              <a:rPr lang="fa-IR" sz="2800" dirty="0" smtClean="0">
                <a:cs typeface="B Nazanin" pitchFamily="2" charset="-78"/>
              </a:rPr>
              <a:t> معروفترين شبكه خبري در ماهواره شبكه بي بي سي فارسي باشد.</a:t>
            </a:r>
          </a:p>
          <a:p>
            <a:pPr algn="just" rtl="1"/>
            <a:r>
              <a:rPr lang="fa-IR" sz="2800" dirty="0" smtClean="0">
                <a:cs typeface="B Nazanin" pitchFamily="2" charset="-78"/>
              </a:rPr>
              <a:t>مجری این برنامه جوانی است که ژست روشنفكري گرفته و هر از گاهي هم حرف مذهبی هم مي‌زند. در یکی از برنامه‌های نوبت شما او این گونه آغاز می‌کند</a:t>
            </a:r>
            <a:r>
              <a:rPr lang="en-US" sz="2800" dirty="0" smtClean="0">
                <a:cs typeface="B Nazanin" pitchFamily="2" charset="-78"/>
              </a:rPr>
              <a:t>:</a:t>
            </a:r>
          </a:p>
          <a:p>
            <a:pPr algn="just" rtl="1"/>
            <a:endParaRPr lang="en-US" sz="2800" dirty="0"/>
          </a:p>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357166"/>
            <a:ext cx="8215370" cy="6555641"/>
          </a:xfrm>
          <a:prstGeom prst="rect">
            <a:avLst/>
          </a:prstGeom>
        </p:spPr>
        <p:txBody>
          <a:bodyPr wrap="square">
            <a:spAutoFit/>
          </a:bodyPr>
          <a:lstStyle/>
          <a:p>
            <a:pPr algn="just" rtl="1"/>
            <a:r>
              <a:rPr lang="en-US" sz="2800" dirty="0">
                <a:cs typeface="B Zar" pitchFamily="2" charset="-78"/>
              </a:rPr>
              <a:t> </a:t>
            </a:r>
          </a:p>
          <a:p>
            <a:pPr algn="just" rtl="1"/>
            <a:r>
              <a:rPr lang="fa-IR" sz="2800" dirty="0">
                <a:cs typeface="B Zar" pitchFamily="2" charset="-78"/>
              </a:rPr>
              <a:t>«به نام </a:t>
            </a:r>
            <a:r>
              <a:rPr lang="fa-IR" sz="2800" dirty="0" smtClean="0">
                <a:cs typeface="B Zar" pitchFamily="2" charset="-78"/>
              </a:rPr>
              <a:t>خدا؛ </a:t>
            </a:r>
            <a:r>
              <a:rPr lang="fa-IR" sz="2800" dirty="0">
                <a:cs typeface="B Zar" pitchFamily="2" charset="-78"/>
              </a:rPr>
              <a:t>خدای </a:t>
            </a:r>
            <a:r>
              <a:rPr lang="fa-IR" sz="2800" dirty="0" smtClean="0">
                <a:cs typeface="B Zar" pitchFamily="2" charset="-78"/>
              </a:rPr>
              <a:t>بخشنده؛ </a:t>
            </a:r>
            <a:r>
              <a:rPr lang="fa-IR" sz="2800" dirty="0">
                <a:cs typeface="B Zar" pitchFamily="2" charset="-78"/>
              </a:rPr>
              <a:t>خدای مهربان خدایی که می‌بخشه و می‌آمرزه؛ اما در عین حال اگه ببینه که شما نمی‌بینید که چه خدای خوبیه شاید مجازات سختی رو هم در این دنیا و هم در اون یکی براتون در نظر بگیره؛ پس خدا می‌تونه هم چهرۀ خندان داشته باشه و هم چهره‌ای دل‌خور و هم چهره‌ای دل‌گیر</a:t>
            </a:r>
            <a:r>
              <a:rPr lang="fa-IR" sz="2800" dirty="0" smtClean="0">
                <a:cs typeface="B Zar" pitchFamily="2" charset="-78"/>
              </a:rPr>
              <a:t>» مجري اين بحث را بعد از سلام و عليكش مطرح كرد: «داشتن دو یا چند تا از یه چیز اون قدرها هم بد نیست. بالاخره هر گلی یه بویی داره پس دیگه دردسر نیست، بیشتر لذته، لذتی که شوهرم دوست داره فکر کنه توام با حمایت زنه. راجع به چند همسری چی فکر می‌کنید؟ ایدۀ خوبیه یا جواب نمی‌ده حتی به شرط عدالت، چرا وقتی می‌گن چند همسری هیچ کی فکر نمی‌کنه که منظور چند شوهریه؟». بعد از این حرف‌ها یک خانم پشت خط می‌آید و رشتۀ سخن را به دست می‌گیرد و ابتدا تا انتها عالم و آدم را زير سوال مي‌برد كه چرا شما اين حق طبيعي چند شوهري را از زن سلب مي‌كنيد</a:t>
            </a:r>
            <a:r>
              <a:rPr lang="en-US" sz="2800" dirty="0" smtClean="0">
                <a:cs typeface="B Zar" pitchFamily="2" charset="-78"/>
              </a:rPr>
              <a:t>.</a:t>
            </a:r>
          </a:p>
          <a:p>
            <a:pPr algn="just" rtl="1"/>
            <a:endParaRPr lang="en-US" sz="2800" dirty="0">
              <a:cs typeface="B Zar" pitchFamily="2" charset="-78"/>
            </a:endParaRPr>
          </a:p>
          <a:p>
            <a:pPr algn="just" rtl="1"/>
            <a:endParaRPr lang="en-US" sz="2800" dirty="0">
              <a:cs typeface="B Zar" pitchFamily="2"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
          <p:cNvSpPr>
            <a:spLocks noChangeArrowheads="1"/>
          </p:cNvSpPr>
          <p:nvPr/>
        </p:nvSpPr>
        <p:spPr bwMode="auto">
          <a:xfrm>
            <a:off x="357158" y="182143"/>
            <a:ext cx="8501122"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5C2A"/>
                </a:solidFill>
                <a:effectLst/>
                <a:latin typeface="Calibri" pitchFamily="34" charset="0"/>
                <a:ea typeface="Times New Roman" pitchFamily="18" charset="0"/>
                <a:cs typeface="B Zar" pitchFamily="2" charset="-78"/>
              </a:rPr>
              <a:t>" </a:t>
            </a:r>
            <a:r>
              <a:rPr kumimoji="0" lang="fa-IR" sz="2800" b="0" i="0" u="none" strike="noStrike" cap="none" normalizeH="0" baseline="0" dirty="0" smtClean="0">
                <a:ln>
                  <a:noFill/>
                </a:ln>
                <a:solidFill>
                  <a:schemeClr val="accent6">
                    <a:lumMod val="75000"/>
                  </a:schemeClr>
                </a:solidFill>
                <a:effectLst/>
                <a:latin typeface="Times New Roman" pitchFamily="18" charset="0"/>
                <a:ea typeface="Times New Roman" pitchFamily="18" charset="0"/>
                <a:cs typeface="B Zar" pitchFamily="2" charset="-78"/>
              </a:rPr>
              <a:t>مجري مي‌پرسد كه اين يك نظريه است و تو هم يك نظريه داري، كدامشان درست است. اين خانم با كمال وقاحت مي‌گويد "من مثال نقض قضیه و خیلی زن‌های دیگر هم مثال نقض قضیه. این لزوما هوا و هوس نیست... به صورت طبیعی من اگر طرفدار این هستم که با مردان دیگری رابطه داشته باشم باید این حق را به شوهرم بدهم که او هم با زنان دیگری ارتباط داشته باشد</a:t>
            </a:r>
            <a:r>
              <a:rPr kumimoji="0" lang="en-US" sz="2800" b="0" i="0" u="none" strike="noStrike" cap="none" normalizeH="0" baseline="0" dirty="0" smtClean="0">
                <a:ln>
                  <a:noFill/>
                </a:ln>
                <a:solidFill>
                  <a:schemeClr val="accent6">
                    <a:lumMod val="75000"/>
                  </a:schemeClr>
                </a:solidFill>
                <a:effectLst/>
                <a:latin typeface="Calibri" pitchFamily="34" charset="0"/>
                <a:ea typeface="Times New Roman" pitchFamily="18" charset="0"/>
                <a:cs typeface="B Zar" pitchFamily="2" charset="-78"/>
              </a:rPr>
              <a:t>.”</a:t>
            </a:r>
            <a:endParaRPr kumimoji="0" lang="fa-IR" sz="2800" b="0" i="0" u="none" strike="noStrike" cap="none" normalizeH="0" baseline="0" dirty="0" smtClean="0">
              <a:ln>
                <a:noFill/>
              </a:ln>
              <a:solidFill>
                <a:schemeClr val="accent6">
                  <a:lumMod val="75000"/>
                </a:schemeClr>
              </a:solidFill>
              <a:effectLst/>
              <a:latin typeface="Calibri" pitchFamily="34" charset="0"/>
              <a:ea typeface="Times New Roman" pitchFamily="18" charset="0"/>
              <a:cs typeface="B Zar" pitchFamily="2" charset="-78"/>
            </a:endParaRPr>
          </a:p>
          <a:p>
            <a:pPr lvl="0" algn="justLow" rtl="1" fontAlgn="base">
              <a:spcBef>
                <a:spcPct val="0"/>
              </a:spcBef>
              <a:spcAft>
                <a:spcPct val="0"/>
              </a:spcAft>
            </a:pPr>
            <a:r>
              <a:rPr lang="fa-IR" sz="2800" dirty="0">
                <a:solidFill>
                  <a:schemeClr val="accent6">
                    <a:lumMod val="75000"/>
                  </a:schemeClr>
                </a:solidFill>
                <a:cs typeface="B Zar" pitchFamily="2" charset="-78"/>
              </a:rPr>
              <a:t>مجري وقتي سخن او را مي‌شنود اينطور كلام را تمام مي‌كند: "این جوری خیلی از آدم‌های روشن‌فکرند كه می‌توانند با این قضیه کنار بیایند" يعني آنها كه كنار نمي‌آيند آدم‌هاي متحجر و عقب‌مانده‌اند</a:t>
            </a:r>
            <a:r>
              <a:rPr lang="en-US" sz="2800" dirty="0" smtClean="0">
                <a:solidFill>
                  <a:schemeClr val="accent6">
                    <a:lumMod val="75000"/>
                  </a:schemeClr>
                </a:solidFill>
                <a:cs typeface="B Zar" pitchFamily="2" charset="-78"/>
              </a:rPr>
              <a:t>.</a:t>
            </a:r>
            <a:endParaRPr lang="fa-IR" sz="2800" dirty="0" smtClean="0">
              <a:solidFill>
                <a:schemeClr val="accent6">
                  <a:lumMod val="75000"/>
                </a:schemeClr>
              </a:solidFill>
              <a:cs typeface="B Zar" pitchFamily="2" charset="-78"/>
            </a:endParaRPr>
          </a:p>
          <a:p>
            <a:pPr lvl="0" algn="justLow" rtl="1" fontAlgn="base">
              <a:spcBef>
                <a:spcPct val="0"/>
              </a:spcBef>
              <a:spcAft>
                <a:spcPct val="0"/>
              </a:spcAft>
            </a:pPr>
            <a:endParaRPr lang="fa-IR" sz="2800" dirty="0" smtClean="0">
              <a:solidFill>
                <a:schemeClr val="accent6">
                  <a:lumMod val="75000"/>
                </a:schemeClr>
              </a:solidFill>
              <a:cs typeface="B Zar" pitchFamily="2" charset="-78"/>
            </a:endParaRPr>
          </a:p>
          <a:p>
            <a:pPr algn="justLow" rtl="1" fontAlgn="base">
              <a:spcBef>
                <a:spcPct val="0"/>
              </a:spcBef>
              <a:spcAft>
                <a:spcPct val="0"/>
              </a:spcAft>
            </a:pPr>
            <a:r>
              <a:rPr lang="fa-IR" sz="2800" dirty="0" smtClean="0">
                <a:solidFill>
                  <a:srgbClr val="6BA42C"/>
                </a:solidFill>
                <a:cs typeface="B Zar" pitchFamily="2" charset="-78"/>
              </a:rPr>
              <a:t>ای خانواده‌ها </a:t>
            </a:r>
            <a:r>
              <a:rPr lang="fa-IR" sz="2800" dirty="0">
                <a:solidFill>
                  <a:srgbClr val="6BA42C"/>
                </a:solidFill>
                <a:cs typeface="B Zar" pitchFamily="2" charset="-78"/>
              </a:rPr>
              <a:t>به هيچ وجه ماهواره را به خانه خود راه ندهيد حتي براي ديدن اخبار سياسي و برنامه‌هاي </a:t>
            </a:r>
            <a:r>
              <a:rPr lang="fa-IR" sz="2800" dirty="0" smtClean="0">
                <a:solidFill>
                  <a:srgbClr val="6BA42C"/>
                </a:solidFill>
                <a:cs typeface="B Zar" pitchFamily="2" charset="-78"/>
              </a:rPr>
              <a:t>خوب. </a:t>
            </a:r>
            <a:r>
              <a:rPr lang="fa-IR" sz="2800" dirty="0">
                <a:solidFill>
                  <a:srgbClr val="6BA42C"/>
                </a:solidFill>
                <a:cs typeface="B Zar" pitchFamily="2" charset="-78"/>
              </a:rPr>
              <a:t>ماهواره را </a:t>
            </a:r>
            <a:r>
              <a:rPr lang="fa-IR" sz="4000" dirty="0">
                <a:solidFill>
                  <a:srgbClr val="6BA42C"/>
                </a:solidFill>
                <a:cs typeface="B Zar" pitchFamily="2" charset="-78"/>
              </a:rPr>
              <a:t>براي</a:t>
            </a:r>
            <a:r>
              <a:rPr lang="fa-IR" sz="2800" dirty="0">
                <a:solidFill>
                  <a:srgbClr val="6BA42C"/>
                </a:solidFill>
                <a:cs typeface="B Zar" pitchFamily="2" charset="-78"/>
              </a:rPr>
              <a:t> خانواده خودتان حرام كنيد و مطمئن باشيد سودي كه شما از شبكه‌هاي ماهواره‌اي خوب و اخبار سياسي مي‎بريد اصلا قابل مقايسه با خطري كه اين شبكه‎ها دارند، قابل قياس نيست. خنثي كردن اين بمب به بيرون كردن آن در خانه است</a:t>
            </a:r>
            <a:r>
              <a:rPr lang="en-US" sz="2800" dirty="0">
                <a:solidFill>
                  <a:srgbClr val="6BA42C"/>
                </a:solidFill>
                <a:cs typeface="B Zar" pitchFamily="2" charset="-78"/>
              </a:rPr>
              <a:t>.</a:t>
            </a:r>
          </a:p>
          <a:p>
            <a:pPr lvl="0" algn="justLow" rtl="1" fontAlgn="base">
              <a:spcBef>
                <a:spcPct val="0"/>
              </a:spcBef>
              <a:spcAft>
                <a:spcPct val="0"/>
              </a:spcAft>
            </a:pPr>
            <a:endParaRPr kumimoji="0" lang="en-US" sz="2800" b="0" i="0" u="none" strike="noStrike" cap="none" normalizeH="0" baseline="0" dirty="0" smtClean="0">
              <a:ln>
                <a:noFill/>
              </a:ln>
              <a:solidFill>
                <a:srgbClr val="005C2A"/>
              </a:solidFill>
              <a:effectLst/>
              <a:latin typeface="Arial" pitchFamily="34" charset="0"/>
              <a:cs typeface="B Zar" pitchFamily="2" charset="-7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1"/>
          <p:cNvSpPr>
            <a:spLocks noChangeArrowheads="1"/>
          </p:cNvSpPr>
          <p:nvPr/>
        </p:nvSpPr>
        <p:spPr bwMode="auto">
          <a:xfrm>
            <a:off x="500034" y="1002367"/>
            <a:ext cx="8072494"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rgbClr val="FF0000"/>
                </a:solidFill>
                <a:effectLst/>
                <a:latin typeface="Times New Roman" pitchFamily="18" charset="0"/>
                <a:ea typeface="Times New Roman" pitchFamily="18" charset="0"/>
                <a:cs typeface="B Titr" pitchFamily="2" charset="-78"/>
              </a:rPr>
              <a:t>6- لذت گرایی و دور بودن از فضاهای لذت معنوی</a:t>
            </a: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a-IR" sz="2800" b="1" i="0" u="none" strike="noStrike" cap="none" normalizeH="0" baseline="0" dirty="0" smtClean="0">
              <a:ln>
                <a:noFill/>
              </a:ln>
              <a:solidFill>
                <a:schemeClr val="tx1"/>
              </a:solidFill>
              <a:effectLst/>
              <a:latin typeface="Times New Roman" pitchFamily="18" charset="0"/>
              <a:ea typeface="Times New Roman" pitchFamily="18" charset="0"/>
              <a:cs typeface="B Zar" pitchFamily="2" charset="-78"/>
            </a:endParaRPr>
          </a:p>
          <a:p>
            <a:pPr algn="just" rtl="1" fontAlgn="base">
              <a:spcBef>
                <a:spcPct val="0"/>
              </a:spcBef>
              <a:spcAft>
                <a:spcPct val="0"/>
              </a:spcAft>
            </a:pPr>
            <a:r>
              <a:rPr lang="en-US" sz="2800" dirty="0" smtClean="0">
                <a:cs typeface="B Zar" pitchFamily="2" charset="-78"/>
              </a:rPr>
              <a:t>"</a:t>
            </a:r>
            <a:r>
              <a:rPr lang="fa-IR" sz="2800" dirty="0" smtClean="0">
                <a:cs typeface="B Zar" pitchFamily="2" charset="-78"/>
              </a:rPr>
              <a:t>لذت </a:t>
            </a:r>
            <a:r>
              <a:rPr lang="fa-IR" sz="2800" dirty="0">
                <a:cs typeface="B Zar" pitchFamily="2" charset="-78"/>
              </a:rPr>
              <a:t>گرایی و دور بودن از فضاهای لذت معنوی"  يكي از دلايل اصلي براي گرايش به ماهواره است. </a:t>
            </a:r>
            <a:r>
              <a:rPr lang="fa-IR" sz="2800" dirty="0" smtClean="0">
                <a:cs typeface="B Zar" pitchFamily="2" charset="-78"/>
              </a:rPr>
              <a:t>این‌ها </a:t>
            </a:r>
            <a:r>
              <a:rPr lang="fa-IR" sz="2800" dirty="0">
                <a:cs typeface="B Zar" pitchFamily="2" charset="-78"/>
              </a:rPr>
              <a:t>به جهت ضعف شدید در مسائل معنوی، لذت‌گراي مادي شده و لذت را هم تنها در همین لذایذ مادی محدود کرده‌اند. از نگاه این‌ها مهم نیست که متولیان شبکه‌های ماهواره‌ای با پخش این برنامه‌ها چه اهدافی را دنبال می‌کنند، آنچه اهمیت دارد، لذت بردن من است که آن هم فراهم </a:t>
            </a:r>
            <a:r>
              <a:rPr lang="fa-IR" sz="2800" dirty="0" smtClean="0">
                <a:cs typeface="B Zar" pitchFamily="2" charset="-78"/>
              </a:rPr>
              <a:t>است.</a:t>
            </a:r>
          </a:p>
          <a:p>
            <a:pPr algn="just" rtl="1" fontAlgn="base">
              <a:spcBef>
                <a:spcPct val="0"/>
              </a:spcBef>
              <a:spcAft>
                <a:spcPct val="0"/>
              </a:spcAft>
            </a:pPr>
            <a:r>
              <a:rPr lang="fa-IR" sz="2800" dirty="0">
                <a:cs typeface="B Zar" pitchFamily="2" charset="-78"/>
              </a:rPr>
              <a:t>و لذت غريزي كه از ديدن فيلم‌ها و سريال‌هاي مبتذل و مستهجن برده‌اند، مانع از اين مي‌شود كه ديگر منطقي فكر كنند. اين يك واقعيتي غير قابل انكار است</a:t>
            </a:r>
            <a:r>
              <a:rPr lang="en-US" sz="2800" dirty="0">
                <a:cs typeface="B Zar" pitchFamily="2" charset="-78"/>
              </a:rPr>
              <a:t>.</a:t>
            </a:r>
          </a:p>
          <a:p>
            <a:pPr algn="just" rtl="1" fontAlgn="base">
              <a:spcBef>
                <a:spcPct val="0"/>
              </a:spcBef>
              <a:spcAft>
                <a:spcPct val="0"/>
              </a:spcAft>
            </a:pPr>
            <a:endParaRPr lang="fa-IR" sz="2800" dirty="0" smtClean="0"/>
          </a:p>
          <a:p>
            <a:pPr marL="0" marR="0" lvl="0" indent="0" algn="just" defTabSz="914400" rtl="1" eaLnBrk="1" fontAlgn="base" latinLnBrk="0" hangingPunct="1">
              <a:lnSpc>
                <a:spcPct val="100000"/>
              </a:lnSpc>
              <a:spcBef>
                <a:spcPct val="0"/>
              </a:spcBef>
              <a:spcAft>
                <a:spcPct val="0"/>
              </a:spcAft>
              <a:buClrTx/>
              <a:buSzTx/>
              <a:buFontTx/>
              <a:buNone/>
              <a:tabLst/>
            </a:pPr>
            <a:endParaRPr kumimoji="0" lang="fa-IR" sz="2800" b="1" i="0" u="none" strike="noStrike" cap="none" normalizeH="0" baseline="0" dirty="0" smtClean="0">
              <a:ln>
                <a:noFill/>
              </a:ln>
              <a:solidFill>
                <a:schemeClr val="tx1"/>
              </a:solidFill>
              <a:effectLst/>
              <a:latin typeface="Times New Roman" pitchFamily="18" charset="0"/>
              <a:ea typeface="Times New Roman" pitchFamily="18" charset="0"/>
              <a:cs typeface="B Zar"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620688"/>
            <a:ext cx="7858180" cy="7417415"/>
          </a:xfrm>
          <a:prstGeom prst="rect">
            <a:avLst/>
          </a:prstGeom>
        </p:spPr>
        <p:txBody>
          <a:bodyPr wrap="square">
            <a:spAutoFit/>
          </a:bodyPr>
          <a:lstStyle/>
          <a:p>
            <a:pPr algn="just" rtl="1"/>
            <a:r>
              <a:rPr lang="fa-IR" sz="2400" b="1" dirty="0" smtClean="0">
                <a:cs typeface="B Titr" pitchFamily="2" charset="-78"/>
              </a:rPr>
              <a:t>جوان حرفش این است: تو </a:t>
            </a:r>
            <a:r>
              <a:rPr lang="fa-IR" sz="2400" b="1" dirty="0">
                <a:cs typeface="B Titr" pitchFamily="2" charset="-78"/>
              </a:rPr>
              <a:t>به من مي‌گويي اينها را رها كن و به سراغ </a:t>
            </a:r>
            <a:r>
              <a:rPr lang="fa-IR" sz="2400" b="1" dirty="0" smtClean="0">
                <a:cs typeface="B Titr" pitchFamily="2" charset="-78"/>
              </a:rPr>
              <a:t>امور </a:t>
            </a:r>
            <a:r>
              <a:rPr lang="fa-IR" sz="2400" b="1" dirty="0">
                <a:cs typeface="B Titr" pitchFamily="2" charset="-78"/>
              </a:rPr>
              <a:t>معنوي برو ولي من اين لذت‌ها را به صورت نقد چشيدم به من نگفتند اين فيلم را ببين و فردا لذتش را ببر. نه همان لحظه لذتش را بردم و به خاطر آن دوباره ادامه دادم. حالا مي‌شود به من بگويي كه چه كاري انجام دهم كه لذت با خدا بودن را بچشم؟ شما مي‌گوييد لذت معنويت بسيار بيشتر از لذت گناه است، حالا چه كار كنم كه به آن لذت معنوي برسم</a:t>
            </a:r>
            <a:r>
              <a:rPr lang="fa-IR" sz="2400" b="1" dirty="0" smtClean="0">
                <a:cs typeface="B Titr" pitchFamily="2" charset="-78"/>
              </a:rPr>
              <a:t>؟ </a:t>
            </a:r>
          </a:p>
          <a:p>
            <a:pPr algn="just" rtl="1"/>
            <a:endParaRPr lang="fa-IR" sz="2400" b="1" dirty="0" smtClean="0">
              <a:cs typeface="B Titr" pitchFamily="2" charset="-78"/>
            </a:endParaRPr>
          </a:p>
          <a:p>
            <a:pPr algn="just" rtl="1"/>
            <a:endParaRPr lang="en-US" sz="2400" b="1" dirty="0" smtClean="0">
              <a:cs typeface="B Titr" pitchFamily="2" charset="-78"/>
            </a:endParaRPr>
          </a:p>
          <a:p>
            <a:pPr algn="just" rtl="1"/>
            <a:endParaRPr lang="en-US" sz="2400" b="1" dirty="0" smtClean="0">
              <a:cs typeface="B Titr" pitchFamily="2" charset="-78"/>
            </a:endParaRPr>
          </a:p>
          <a:p>
            <a:pPr algn="just" rtl="1"/>
            <a:endParaRPr lang="fa-IR" sz="2400" b="1" dirty="0" smtClean="0">
              <a:cs typeface="B Titr" pitchFamily="2" charset="-78"/>
            </a:endParaRPr>
          </a:p>
          <a:p>
            <a:pPr algn="just" rtl="1"/>
            <a:endParaRPr lang="fa-IR" sz="2800" dirty="0" smtClean="0"/>
          </a:p>
          <a:p>
            <a:pPr algn="just" rtl="1"/>
            <a:r>
              <a:rPr lang="fa-IR" sz="3200" dirty="0" smtClean="0">
                <a:solidFill>
                  <a:schemeClr val="accent6"/>
                </a:solidFill>
                <a:cs typeface="B Titr" pitchFamily="2" charset="-78"/>
              </a:rPr>
              <a:t>بايد متوليان فرهنگي به اين سوال پاسخ دهند كه چه كنيم و از چه شيوه‌هايي براي تبليغ دين استفاده كنيم كه مخاطب ما مزه با خدا بودن را بچشد؟</a:t>
            </a:r>
            <a:endParaRPr lang="en-US" sz="3200" dirty="0" smtClean="0">
              <a:solidFill>
                <a:schemeClr val="accent6"/>
              </a:solidFill>
              <a:cs typeface="B Titr" pitchFamily="2" charset="-78"/>
            </a:endParaRPr>
          </a:p>
          <a:p>
            <a:pPr algn="just" rtl="1"/>
            <a:r>
              <a:rPr lang="en-US" sz="2800" dirty="0" smtClean="0"/>
              <a:t>"</a:t>
            </a:r>
            <a:endParaRPr lang="fa-IR" sz="2800" dirty="0" smtClean="0"/>
          </a:p>
          <a:p>
            <a:pPr algn="just" rtl="1"/>
            <a:endParaRPr lang="fa-IR" sz="2800" dirty="0" smtClean="0"/>
          </a:p>
          <a:p>
            <a:pPr algn="just" rtl="1"/>
            <a:endParaRPr lang="en-US" sz="2800" dirty="0"/>
          </a:p>
          <a:p>
            <a:pPr algn="just" rtl="1"/>
            <a:endParaRPr lang="en-US" sz="2800" dirty="0"/>
          </a:p>
        </p:txBody>
      </p:sp>
      <p:pic>
        <p:nvPicPr>
          <p:cNvPr id="5123" name="Picture 3" descr="C:\Program Files (x86)\Microsoft Office\MEDIA\CAGCAT10\j0300520.gif"/>
          <p:cNvPicPr>
            <a:picLocks noChangeAspect="1" noChangeArrowheads="1" noCrop="1"/>
          </p:cNvPicPr>
          <p:nvPr/>
        </p:nvPicPr>
        <p:blipFill>
          <a:blip r:embed="rId2" cstate="print"/>
          <a:srcRect/>
          <a:stretch>
            <a:fillRect/>
          </a:stretch>
        </p:blipFill>
        <p:spPr bwMode="auto">
          <a:xfrm>
            <a:off x="1691680" y="2996952"/>
            <a:ext cx="3384376" cy="1512169"/>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692696"/>
            <a:ext cx="8072494" cy="5693866"/>
          </a:xfrm>
          <a:prstGeom prst="rect">
            <a:avLst/>
          </a:prstGeom>
        </p:spPr>
        <p:txBody>
          <a:bodyPr wrap="square">
            <a:spAutoFit/>
          </a:bodyPr>
          <a:lstStyle/>
          <a:p>
            <a:pPr algn="just" rtl="1"/>
            <a:r>
              <a:rPr lang="fa-IR" sz="2800" dirty="0" smtClean="0">
                <a:solidFill>
                  <a:srgbClr val="00B050"/>
                </a:solidFill>
                <a:cs typeface="B Titr" pitchFamily="2" charset="-78"/>
              </a:rPr>
              <a:t>امام سجاد می فرماید:"</a:t>
            </a:r>
            <a:r>
              <a:rPr lang="fa-IR" sz="2800" dirty="0" smtClean="0">
                <a:solidFill>
                  <a:srgbClr val="FF0000"/>
                </a:solidFill>
                <a:cs typeface="B Titr" pitchFamily="2" charset="-78"/>
              </a:rPr>
              <a:t>الهی </a:t>
            </a:r>
            <a:r>
              <a:rPr lang="fa-IR" sz="2800" dirty="0">
                <a:solidFill>
                  <a:srgbClr val="FF0000"/>
                </a:solidFill>
                <a:cs typeface="B Titr" pitchFamily="2" charset="-78"/>
              </a:rPr>
              <a:t>من ذا الذی ذاق حلاوه محبتک فرام منک بدلا</a:t>
            </a:r>
            <a:r>
              <a:rPr lang="fa-IR" sz="2800" dirty="0">
                <a:solidFill>
                  <a:srgbClr val="00B050"/>
                </a:solidFill>
                <a:cs typeface="B Titr" pitchFamily="2" charset="-78"/>
              </a:rPr>
              <a:t>." </a:t>
            </a:r>
            <a:r>
              <a:rPr lang="fa-IR" sz="2800" dirty="0">
                <a:cs typeface="B Titr" pitchFamily="2" charset="-78"/>
              </a:rPr>
              <a:t>ما دنيايي از استراتژي تربيتي مي‌توانيم از اين جمله بيرون بكشيم. خدايا چه كسي است كه شيريني محبت تو را بچشد و باز تو را رها كند و جاي ديگري برود</a:t>
            </a:r>
            <a:r>
              <a:rPr lang="fa-IR" sz="2800" dirty="0" smtClean="0">
                <a:cs typeface="B Titr" pitchFamily="2" charset="-78"/>
              </a:rPr>
              <a:t>.</a:t>
            </a:r>
          </a:p>
          <a:p>
            <a:pPr algn="just" rtl="1"/>
            <a:endParaRPr lang="fa-IR" sz="2800" dirty="0" smtClean="0">
              <a:solidFill>
                <a:srgbClr val="00B050"/>
              </a:solidFill>
              <a:cs typeface="B Titr" pitchFamily="2" charset="-78"/>
            </a:endParaRPr>
          </a:p>
          <a:p>
            <a:pPr algn="just" rtl="1"/>
            <a:r>
              <a:rPr lang="fa-IR" sz="2800" dirty="0">
                <a:solidFill>
                  <a:srgbClr val="00B050"/>
                </a:solidFill>
                <a:cs typeface="B Titr" pitchFamily="2" charset="-78"/>
              </a:rPr>
              <a:t>دين در روايات اينچنين معرفي شده است</a:t>
            </a:r>
            <a:r>
              <a:rPr lang="en-US" sz="2800" dirty="0">
                <a:solidFill>
                  <a:srgbClr val="00B050"/>
                </a:solidFill>
                <a:cs typeface="B Titr" pitchFamily="2" charset="-78"/>
              </a:rPr>
              <a:t>: "</a:t>
            </a:r>
            <a:r>
              <a:rPr lang="fa-IR" sz="2800" dirty="0">
                <a:solidFill>
                  <a:srgbClr val="FF0000"/>
                </a:solidFill>
                <a:cs typeface="B Titr" pitchFamily="2" charset="-78"/>
              </a:rPr>
              <a:t>الدين هو الحب و الحب هو الدين</a:t>
            </a:r>
            <a:r>
              <a:rPr lang="fa-IR" sz="2800" dirty="0">
                <a:solidFill>
                  <a:srgbClr val="00B050"/>
                </a:solidFill>
                <a:cs typeface="B Titr" pitchFamily="2" charset="-78"/>
              </a:rPr>
              <a:t>" </a:t>
            </a:r>
            <a:r>
              <a:rPr lang="fa-IR" sz="2800" dirty="0">
                <a:cs typeface="B Titr" pitchFamily="2" charset="-78"/>
              </a:rPr>
              <a:t>دين همان محبت است و محبت همان دين</a:t>
            </a:r>
            <a:r>
              <a:rPr lang="fa-IR" sz="2800" dirty="0">
                <a:solidFill>
                  <a:srgbClr val="00B050"/>
                </a:solidFill>
                <a:cs typeface="B Titr" pitchFamily="2" charset="-78"/>
              </a:rPr>
              <a:t>. در مناجات شعبانيه آورده‌اند: " </a:t>
            </a:r>
            <a:r>
              <a:rPr lang="fa-IR" sz="2800" dirty="0">
                <a:solidFill>
                  <a:srgbClr val="FF0000"/>
                </a:solidFill>
                <a:cs typeface="B Titr" pitchFamily="2" charset="-78"/>
              </a:rPr>
              <a:t>الَهِي لَمْ يَكُنْ لِي حَوْلٌ فَأَنْتَقِلَ بِهِ عَنْ مَعْصِيَتِكَ إِلا فِي وَقْتٍ أَيْقَظْتَنِي لِمَحَبَّتِكَ</a:t>
            </a:r>
            <a:r>
              <a:rPr lang="en-US" sz="2800" dirty="0">
                <a:solidFill>
                  <a:srgbClr val="00B050"/>
                </a:solidFill>
                <a:cs typeface="B Titr" pitchFamily="2" charset="-78"/>
              </a:rPr>
              <a:t>" </a:t>
            </a:r>
            <a:r>
              <a:rPr lang="fa-IR" sz="2800" dirty="0">
                <a:cs typeface="B Titr" pitchFamily="2" charset="-78"/>
              </a:rPr>
              <a:t>خدايا من هيچ قدرتي ندارم براي اينكه از وادي معصيت تو منتقل شوم الا در زماني كه تو من را با محبت خودت بيدار كني</a:t>
            </a:r>
            <a:r>
              <a:rPr lang="fa-IR" sz="2800" dirty="0">
                <a:solidFill>
                  <a:srgbClr val="00B050"/>
                </a:solidFill>
                <a:cs typeface="B Titr" pitchFamily="2" charset="-78"/>
              </a:rPr>
              <a:t>. اين يك قاعده است. ما براي اين موضوع وقت‌ها و برنامه‌ها اختصاص دهيم</a:t>
            </a:r>
            <a:r>
              <a:rPr lang="en-US" sz="2800" dirty="0">
                <a:solidFill>
                  <a:srgbClr val="00B050"/>
                </a:solidFill>
                <a:cs typeface="B Titr" pitchFamily="2" charset="-78"/>
              </a:rPr>
              <a:t>.</a:t>
            </a:r>
          </a:p>
          <a:p>
            <a:pPr algn="just" rtl="1"/>
            <a:endParaRPr lang="en-US" sz="2800" dirty="0">
              <a:solidFill>
                <a:srgbClr val="00B050"/>
              </a:solidFill>
              <a:cs typeface="B Titr" pitchFamily="2" charset="-78"/>
            </a:endParaRPr>
          </a:p>
        </p:txBody>
      </p:sp>
    </p:spTree>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764704"/>
            <a:ext cx="8032976" cy="6124754"/>
          </a:xfrm>
          <a:prstGeom prst="rect">
            <a:avLst/>
          </a:prstGeom>
          <a:noFill/>
        </p:spPr>
        <p:txBody>
          <a:bodyPr wrap="square" rtlCol="0">
            <a:spAutoFit/>
          </a:bodyPr>
          <a:lstStyle/>
          <a:p>
            <a:pPr algn="just" rtl="1"/>
            <a:r>
              <a:rPr lang="fa-IR" sz="2800" dirty="0" smtClean="0">
                <a:cs typeface="B Titr" pitchFamily="2" charset="-78"/>
              </a:rPr>
              <a:t>اثرات ماهواره :</a:t>
            </a:r>
          </a:p>
          <a:p>
            <a:pPr algn="just" rtl="1"/>
            <a:endParaRPr lang="fa-IR" sz="2800" dirty="0" smtClean="0">
              <a:cs typeface="B Titr" pitchFamily="2" charset="-78"/>
            </a:endParaRPr>
          </a:p>
          <a:p>
            <a:pPr algn="just" rtl="1"/>
            <a:endParaRPr lang="fa-IR" sz="2800" dirty="0" smtClean="0">
              <a:cs typeface="B Titr" pitchFamily="2" charset="-78"/>
            </a:endParaRPr>
          </a:p>
          <a:p>
            <a:pPr algn="just" rtl="1"/>
            <a:r>
              <a:rPr lang="fa-IR" sz="2800" b="1" dirty="0" smtClean="0">
                <a:cs typeface="B Titr" pitchFamily="2" charset="-78"/>
              </a:rPr>
              <a:t>الف ) اعتقادی: </a:t>
            </a:r>
            <a:r>
              <a:rPr lang="fa-IR" sz="2800" b="1" dirty="0" smtClean="0">
                <a:solidFill>
                  <a:srgbClr val="00B050"/>
                </a:solidFill>
                <a:cs typeface="B Titr" pitchFamily="2" charset="-78"/>
              </a:rPr>
              <a:t>با القاء شبهات زیبا اعتقادات افراد جامعه را هدف گرفته و سعی در از بین بردن اساس مکتب شیعه دارند.</a:t>
            </a:r>
          </a:p>
          <a:p>
            <a:pPr algn="just" rtl="1"/>
            <a:endParaRPr lang="fa-IR" sz="2800" b="1" dirty="0" smtClean="0">
              <a:solidFill>
                <a:srgbClr val="00B050"/>
              </a:solidFill>
              <a:cs typeface="B Titr" pitchFamily="2" charset="-78"/>
            </a:endParaRPr>
          </a:p>
          <a:p>
            <a:pPr algn="just" rtl="1"/>
            <a:r>
              <a:rPr lang="fa-IR" sz="2800" b="1" dirty="0" smtClean="0">
                <a:cs typeface="B Titr" pitchFamily="2" charset="-78"/>
              </a:rPr>
              <a:t>ب) فرهنگی و اخلاقی : </a:t>
            </a:r>
            <a:r>
              <a:rPr lang="fa-IR" sz="2800" b="1" dirty="0" smtClean="0">
                <a:solidFill>
                  <a:srgbClr val="00B050"/>
                </a:solidFill>
                <a:cs typeface="B Titr" pitchFamily="2" charset="-78"/>
              </a:rPr>
              <a:t>هویت انسان به فرهنگ او برمی گردد و انسانی که دارای فرهنگ و تمدن نباشد دچار بحران هویت گشته و ازاو یک موجود کاملاً وابسته و متکی می سازد با همین نیت با پخش فیلمها و تصاویر سکس و رواج بی بندوباری سعی در از بین بردن فرهنگ کهن ایرانی دارد.</a:t>
            </a:r>
          </a:p>
          <a:p>
            <a:pPr algn="just" rtl="1"/>
            <a:endParaRPr lang="fa-IR" sz="2800" b="1" dirty="0" smtClean="0">
              <a:solidFill>
                <a:srgbClr val="00B050"/>
              </a:solidFill>
              <a:cs typeface="B Titr" pitchFamily="2" charset="-78"/>
            </a:endParaRPr>
          </a:p>
          <a:p>
            <a:pPr algn="just" rtl="1"/>
            <a:r>
              <a:rPr lang="fa-IR" sz="2800" b="1" dirty="0" smtClean="0">
                <a:cs typeface="B Titr" pitchFamily="2" charset="-78"/>
              </a:rPr>
              <a:t>ج) سیاسی :   </a:t>
            </a:r>
          </a:p>
          <a:p>
            <a:pPr algn="just" rtl="1"/>
            <a:endParaRPr lang="en-US" sz="2800" b="1" dirty="0">
              <a:cs typeface="B Titr" pitchFamily="2" charset="-78"/>
            </a:endParaRPr>
          </a:p>
        </p:txBody>
      </p:sp>
      <p:pic>
        <p:nvPicPr>
          <p:cNvPr id="6147" name="Picture 3" descr="C:\Program Files (x86)\Microsoft Office\MEDIA\CAGCAT10\j0301050.wmf"/>
          <p:cNvPicPr>
            <a:picLocks noChangeAspect="1" noChangeArrowheads="1"/>
          </p:cNvPicPr>
          <p:nvPr/>
        </p:nvPicPr>
        <p:blipFill>
          <a:blip r:embed="rId2" cstate="print"/>
          <a:srcRect/>
          <a:stretch>
            <a:fillRect/>
          </a:stretch>
        </p:blipFill>
        <p:spPr bwMode="auto">
          <a:xfrm>
            <a:off x="755576" y="404664"/>
            <a:ext cx="2520280" cy="134051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42984"/>
            <a:ext cx="8352928" cy="4524315"/>
          </a:xfrm>
          <a:prstGeom prst="rect">
            <a:avLst/>
          </a:prstGeom>
        </p:spPr>
        <p:txBody>
          <a:bodyPr wrap="square">
            <a:spAutoFit/>
          </a:bodyPr>
          <a:lstStyle/>
          <a:p>
            <a:pPr lvl="0" algn="just" rtl="1" fontAlgn="base">
              <a:spcBef>
                <a:spcPct val="0"/>
              </a:spcBef>
              <a:spcAft>
                <a:spcPct val="0"/>
              </a:spcAft>
              <a:buFontTx/>
              <a:buChar char="•"/>
            </a:pPr>
            <a:r>
              <a:rPr kumimoji="0" lang="fa-IR" sz="3200" i="1" u="none" strike="noStrike" cap="none" normalizeH="0" baseline="0" dirty="0" smtClean="0">
                <a:ln>
                  <a:noFill/>
                </a:ln>
                <a:effectLst/>
                <a:latin typeface="Times New Roman" pitchFamily="18" charset="0"/>
                <a:ea typeface="Times New Roman" pitchFamily="18" charset="0"/>
                <a:cs typeface="B Titr" pitchFamily="2" charset="-78"/>
              </a:rPr>
              <a:t>مي‌گويند ماهواره يك وسيله‌اي است كه هم مي‌توان از آن استفاده درست كرد و هم نادرست؛ اگر بر فرض هم بتوان از ماهواره در عالم امكان استفاده خوبي هم كرد ولي آن چيزي كه در عالم واقع در حال تحقق است، غير از اين است و مانند چاقويي است كه فعلا در حال بريدن دست و پا و سر  است</a:t>
            </a:r>
            <a:r>
              <a:rPr kumimoji="0" lang="en-US" sz="3200" i="1" u="none" strike="noStrike" cap="none" normalizeH="0" baseline="0" dirty="0" smtClean="0">
                <a:ln>
                  <a:noFill/>
                </a:ln>
                <a:effectLst/>
                <a:latin typeface="Calibri" pitchFamily="34" charset="0"/>
                <a:ea typeface="Times New Roman" pitchFamily="18" charset="0"/>
                <a:cs typeface="B Titr" pitchFamily="2" charset="-78"/>
              </a:rPr>
              <a:t>.</a:t>
            </a:r>
            <a:endParaRPr kumimoji="0" lang="en-US" sz="3200" i="1" u="none" strike="noStrike" cap="none" normalizeH="0" baseline="0" dirty="0" smtClean="0">
              <a:ln>
                <a:noFill/>
              </a:ln>
              <a:effectLst/>
              <a:latin typeface="Arial" pitchFamily="34" charset="0"/>
              <a:cs typeface="B Titr" pitchFamily="2" charset="-78"/>
            </a:endParaRPr>
          </a:p>
          <a:p>
            <a:pPr lvl="0" algn="just" rtl="1" eaLnBrk="0" fontAlgn="base" hangingPunct="0">
              <a:spcBef>
                <a:spcPct val="0"/>
              </a:spcBef>
              <a:spcAft>
                <a:spcPct val="0"/>
              </a:spcAft>
            </a:pPr>
            <a:r>
              <a:rPr kumimoji="0" lang="fa-IR" sz="3200" i="1" u="none" strike="noStrike" cap="none" normalizeH="0" baseline="0" dirty="0" smtClean="0">
                <a:ln>
                  <a:noFill/>
                </a:ln>
                <a:effectLst/>
                <a:latin typeface="Times New Roman" pitchFamily="18" charset="0"/>
                <a:ea typeface="Times New Roman" pitchFamily="18" charset="0"/>
                <a:cs typeface="B Titr" pitchFamily="2" charset="-78"/>
              </a:rPr>
              <a:t>اگر الان ماهواره را يك عنصر دو منظوره حساب كنيم به نظر مي رسد مقداري نگاه ساده ‌انديشانه به ماهواره داشته‌ايم</a:t>
            </a:r>
            <a:r>
              <a:rPr kumimoji="0" lang="en-US" sz="3200" i="1" u="none" strike="noStrike" cap="none" normalizeH="0" baseline="0" dirty="0" smtClean="0">
                <a:ln>
                  <a:noFill/>
                </a:ln>
                <a:effectLst/>
                <a:latin typeface="Arial" pitchFamily="34" charset="0"/>
                <a:cs typeface="B Titr" pitchFamily="2" charset="-78"/>
              </a:rPr>
              <a:t> </a:t>
            </a:r>
          </a:p>
        </p:txBody>
      </p:sp>
    </p:spTree>
  </p:cSld>
  <p:clrMapOvr>
    <a:masterClrMapping/>
  </p:clrMapOvr>
  <p:transition>
    <p:comb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620688"/>
            <a:ext cx="8215370" cy="5324535"/>
          </a:xfrm>
          <a:prstGeom prst="rect">
            <a:avLst/>
          </a:prstGeom>
          <a:noFill/>
        </p:spPr>
        <p:txBody>
          <a:bodyPr wrap="square" rtlCol="0">
            <a:spAutoFit/>
          </a:bodyPr>
          <a:lstStyle/>
          <a:p>
            <a:pPr algn="r" rtl="1"/>
            <a:r>
              <a:rPr lang="fa-IR" sz="3200" dirty="0" smtClean="0">
                <a:cs typeface="B Titr" pitchFamily="2" charset="-78"/>
              </a:rPr>
              <a:t>آسیبهای شبکه های ماهواره ای:</a:t>
            </a:r>
          </a:p>
          <a:p>
            <a:pPr algn="r" rtl="1"/>
            <a:endParaRPr lang="fa-IR" sz="2000" dirty="0" smtClean="0">
              <a:cs typeface="B Titr" pitchFamily="2" charset="-78"/>
            </a:endParaRPr>
          </a:p>
          <a:p>
            <a:pPr marL="800100" lvl="1" indent="-342900" algn="r" rtl="1"/>
            <a:r>
              <a:rPr lang="en-US" sz="3200" dirty="0" smtClean="0">
                <a:cs typeface="B Titr" pitchFamily="2" charset="-78"/>
              </a:rPr>
              <a:t>1</a:t>
            </a:r>
            <a:r>
              <a:rPr lang="fa-IR" sz="3200" dirty="0" smtClean="0">
                <a:cs typeface="B Titr" pitchFamily="2" charset="-78"/>
              </a:rPr>
              <a:t>- ترویج خشونت </a:t>
            </a:r>
          </a:p>
          <a:p>
            <a:pPr marL="800100" lvl="1" indent="-342900" algn="r" rtl="1"/>
            <a:r>
              <a:rPr lang="fa-IR" sz="3200" dirty="0" smtClean="0">
                <a:cs typeface="B Titr" pitchFamily="2" charset="-78"/>
              </a:rPr>
              <a:t>2- سست شدن بنیاد خانواده</a:t>
            </a:r>
          </a:p>
          <a:p>
            <a:pPr marL="800100" lvl="1" indent="-342900" algn="r" rtl="1"/>
            <a:r>
              <a:rPr lang="fa-IR" sz="3200" dirty="0" smtClean="0">
                <a:cs typeface="B Titr" pitchFamily="2" charset="-78"/>
              </a:rPr>
              <a:t>3- زیاد شدن آمار دختران فراری</a:t>
            </a:r>
          </a:p>
          <a:p>
            <a:pPr marL="800100" lvl="1" indent="-342900" algn="r" rtl="1"/>
            <a:r>
              <a:rPr lang="fa-IR" sz="3200" dirty="0" smtClean="0">
                <a:cs typeface="B Titr" pitchFamily="2" charset="-78"/>
              </a:rPr>
              <a:t>4- اختلافات خانوادگی و شکستن حریمهای خانواده</a:t>
            </a:r>
          </a:p>
          <a:p>
            <a:pPr marL="800100" lvl="1" indent="-342900" algn="r" rtl="1"/>
            <a:r>
              <a:rPr lang="fa-IR" sz="3200" dirty="0" smtClean="0">
                <a:cs typeface="B Titr" pitchFamily="2" charset="-78"/>
              </a:rPr>
              <a:t>5- بد حجابی و زنان خیابانی</a:t>
            </a:r>
          </a:p>
          <a:p>
            <a:pPr marL="800100" lvl="1" indent="-342900" algn="r" rtl="1"/>
            <a:r>
              <a:rPr lang="fa-IR" sz="3200" dirty="0" smtClean="0">
                <a:cs typeface="B Titr" pitchFamily="2" charset="-78"/>
              </a:rPr>
              <a:t>6- تبلیغ تنوع طلبی و هوس بازی</a:t>
            </a:r>
          </a:p>
          <a:p>
            <a:pPr marL="800100" lvl="1" indent="-342900" algn="r" rtl="1"/>
            <a:r>
              <a:rPr lang="fa-IR" sz="3200" dirty="0" smtClean="0">
                <a:cs typeface="B Titr" pitchFamily="2" charset="-78"/>
              </a:rPr>
              <a:t>7- افزایش خریدهای کاذب و بی برنامه در زندگی ، فاصله گرفتن از ساده زیستی و تمایل به زندگی لوکس و اشرافی</a:t>
            </a:r>
          </a:p>
        </p:txBody>
      </p:sp>
      <p:pic>
        <p:nvPicPr>
          <p:cNvPr id="7170" name="Picture 2" descr="C:\Program Files (x86)\Microsoft Office\MEDIA\CAGCAT10\j0332364.wmf"/>
          <p:cNvPicPr>
            <a:picLocks noChangeAspect="1" noChangeArrowheads="1"/>
          </p:cNvPicPr>
          <p:nvPr/>
        </p:nvPicPr>
        <p:blipFill>
          <a:blip r:embed="rId2" cstate="print"/>
          <a:srcRect/>
          <a:stretch>
            <a:fillRect/>
          </a:stretch>
        </p:blipFill>
        <p:spPr bwMode="auto">
          <a:xfrm>
            <a:off x="323528" y="603469"/>
            <a:ext cx="3096344" cy="1817419"/>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785794"/>
            <a:ext cx="8424936" cy="4832092"/>
          </a:xfrm>
          <a:prstGeom prst="rect">
            <a:avLst/>
          </a:prstGeom>
          <a:noFill/>
        </p:spPr>
        <p:txBody>
          <a:bodyPr wrap="square" rtlCol="0">
            <a:spAutoFit/>
          </a:bodyPr>
          <a:lstStyle/>
          <a:p>
            <a:pPr marL="800100" lvl="1" indent="-342900" algn="just" rtl="1"/>
            <a:endParaRPr lang="fa-IR" sz="2800" dirty="0" smtClean="0">
              <a:cs typeface="B Titr" pitchFamily="2" charset="-78"/>
            </a:endParaRPr>
          </a:p>
          <a:p>
            <a:pPr marL="800100" lvl="1" indent="-342900" algn="just" rtl="1"/>
            <a:r>
              <a:rPr lang="fa-IR" sz="2800" dirty="0" smtClean="0">
                <a:cs typeface="B Titr" pitchFamily="2" charset="-78"/>
              </a:rPr>
              <a:t> 8- تبلیغات ضد دینی و ضد اسلامی</a:t>
            </a:r>
          </a:p>
          <a:p>
            <a:pPr marL="800100" lvl="1" indent="-342900" algn="just" rtl="1"/>
            <a:r>
              <a:rPr lang="fa-IR" sz="2800" dirty="0" smtClean="0">
                <a:cs typeface="B Titr" pitchFamily="2" charset="-78"/>
              </a:rPr>
              <a:t> 9- نهادینه کردن بی غیرتی</a:t>
            </a:r>
          </a:p>
          <a:p>
            <a:pPr marL="800100" lvl="1" indent="-342900" algn="just" rtl="1"/>
            <a:r>
              <a:rPr lang="fa-IR" sz="2800" dirty="0" smtClean="0">
                <a:cs typeface="B Titr" pitchFamily="2" charset="-78"/>
              </a:rPr>
              <a:t>10- بلوغ زودرس  </a:t>
            </a:r>
            <a:endParaRPr lang="en-US" sz="2800" dirty="0" smtClean="0">
              <a:cs typeface="B Titr" pitchFamily="2" charset="-78"/>
            </a:endParaRPr>
          </a:p>
          <a:p>
            <a:pPr marL="800100" lvl="1" indent="-342900" algn="just" rtl="1"/>
            <a:r>
              <a:rPr lang="fa-IR" sz="2800" dirty="0" smtClean="0">
                <a:cs typeface="B Titr" pitchFamily="2" charset="-78"/>
              </a:rPr>
              <a:t>11- اعتیاد به ماهواره</a:t>
            </a:r>
          </a:p>
          <a:p>
            <a:pPr marL="800100" lvl="1" indent="-342900" algn="just" rtl="1"/>
            <a:r>
              <a:rPr lang="fa-IR" sz="2800" dirty="0" smtClean="0">
                <a:cs typeface="B Titr" pitchFamily="2" charset="-78"/>
              </a:rPr>
              <a:t>12- افزایش جرایم</a:t>
            </a:r>
          </a:p>
          <a:p>
            <a:pPr marL="800100" lvl="1" indent="-342900" algn="just" rtl="1"/>
            <a:r>
              <a:rPr lang="fa-IR" sz="2800" dirty="0" smtClean="0">
                <a:cs typeface="B Titr" pitchFamily="2" charset="-78"/>
              </a:rPr>
              <a:t>13- ازبین رفتن قبح روابط غیر اخلاقی در بین مردم</a:t>
            </a:r>
          </a:p>
          <a:p>
            <a:pPr marL="800100" lvl="1" indent="-342900" algn="just" rtl="1"/>
            <a:r>
              <a:rPr lang="fa-IR" sz="2800" dirty="0" smtClean="0">
                <a:cs typeface="B Titr" pitchFamily="2" charset="-78"/>
              </a:rPr>
              <a:t>14- ترویج مد گرایی و ارائه مد های آرایشی و پوشش زننده</a:t>
            </a:r>
            <a:endParaRPr lang="fa-IR" sz="2800" dirty="0">
              <a:cs typeface="B Titr" pitchFamily="2" charset="-78"/>
            </a:endParaRPr>
          </a:p>
          <a:p>
            <a:pPr algn="just" rtl="1"/>
            <a:r>
              <a:rPr lang="fa-IR" sz="2800" dirty="0" smtClean="0">
                <a:cs typeface="B Titr" pitchFamily="2" charset="-78"/>
              </a:rPr>
              <a:t>       15 - </a:t>
            </a:r>
            <a:r>
              <a:rPr lang="fa-IR" sz="2800" dirty="0">
                <a:cs typeface="B Titr" pitchFamily="2" charset="-78"/>
              </a:rPr>
              <a:t>پایین آمدن سطح رضایت مندی </a:t>
            </a:r>
            <a:r>
              <a:rPr lang="fa-IR" sz="2800" dirty="0" smtClean="0">
                <a:cs typeface="B Titr" pitchFamily="2" charset="-78"/>
              </a:rPr>
              <a:t>همسران</a:t>
            </a:r>
          </a:p>
          <a:p>
            <a:pPr algn="just" rtl="1"/>
            <a:r>
              <a:rPr lang="fa-IR" sz="2800" dirty="0" smtClean="0">
                <a:cs typeface="B Titr" pitchFamily="2" charset="-78"/>
              </a:rPr>
              <a:t>       16- </a:t>
            </a:r>
            <a:r>
              <a:rPr lang="fa-IR" sz="2800" dirty="0">
                <a:cs typeface="B Titr" pitchFamily="2" charset="-78"/>
              </a:rPr>
              <a:t>رفتار نامطلوب کودکان و نوجوانان</a:t>
            </a:r>
          </a:p>
          <a:p>
            <a:pPr algn="just" rtl="1"/>
            <a:r>
              <a:rPr lang="fa-IR" sz="2800" dirty="0" smtClean="0">
                <a:cs typeface="B Titr" pitchFamily="2" charset="-78"/>
              </a:rPr>
              <a:t>      17 - </a:t>
            </a:r>
            <a:r>
              <a:rPr lang="fa-IR" sz="2800" dirty="0">
                <a:cs typeface="B Titr" pitchFamily="2" charset="-78"/>
              </a:rPr>
              <a:t>افزایش طلاق</a:t>
            </a:r>
            <a:endParaRPr lang="en-US" sz="2800" dirty="0">
              <a:cs typeface="B Titr" pitchFamily="2" charset="-78"/>
            </a:endParaRPr>
          </a:p>
        </p:txBody>
      </p:sp>
      <p:pic>
        <p:nvPicPr>
          <p:cNvPr id="8195" name="Picture 3" descr="C:\Program Files (x86)\Microsoft Office\MEDIA\CAGCAT10\j0216724.wmf"/>
          <p:cNvPicPr>
            <a:picLocks noChangeAspect="1" noChangeArrowheads="1"/>
          </p:cNvPicPr>
          <p:nvPr/>
        </p:nvPicPr>
        <p:blipFill>
          <a:blip r:embed="rId2" cstate="print"/>
          <a:srcRect/>
          <a:stretch>
            <a:fillRect/>
          </a:stretch>
        </p:blipFill>
        <p:spPr bwMode="auto">
          <a:xfrm>
            <a:off x="611560" y="476672"/>
            <a:ext cx="3024336" cy="2664296"/>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1"/>
          <p:cNvSpPr>
            <a:spLocks noChangeArrowheads="1"/>
          </p:cNvSpPr>
          <p:nvPr/>
        </p:nvSpPr>
        <p:spPr bwMode="auto">
          <a:xfrm>
            <a:off x="714348" y="357166"/>
            <a:ext cx="808266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3200" b="1"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نظر رهبر معظم انقلاب و مراجع درمورد استفاده از ماهواره:</a:t>
            </a:r>
            <a:endParaRPr kumimoji="0" lang="fa-IR"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0050" name="Rectangle 2"/>
          <p:cNvSpPr>
            <a:spLocks noChangeArrowheads="1"/>
          </p:cNvSpPr>
          <p:nvPr/>
        </p:nvSpPr>
        <p:spPr bwMode="auto">
          <a:xfrm>
            <a:off x="642910" y="1142984"/>
            <a:ext cx="8072494"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3200" b="0"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 </a:t>
            </a:r>
            <a:r>
              <a:rPr kumimoji="0" lang="fa-IR" sz="3200" b="0" i="0" u="none" strike="noStrike" cap="none" normalizeH="0" baseline="0" dirty="0" smtClean="0">
                <a:ln>
                  <a:noFill/>
                </a:ln>
                <a:solidFill>
                  <a:srgbClr val="FF0000"/>
                </a:solidFill>
                <a:effectLst/>
                <a:latin typeface="Arial" pitchFamily="34" charset="0"/>
                <a:ea typeface="Times New Roman" pitchFamily="18" charset="0"/>
                <a:cs typeface="B Zar" pitchFamily="2" charset="-78"/>
              </a:rPr>
              <a:t>دستگاه آنتن ماهواره‏اى از این جهت که صرفا وسیله‏اى براى دریافت برنامه‏هاى تلویزیونى است که هم برنامه‏هاى حلال دارد و هم برنامه‏هاى حرام، حکم آلات مشترک را دارد . لذا خرید و فروش و نگهدارى آن براى استفاده در امور حرام ، حرام است و براى استفاده‏هاى حلال جایز است. ولى چون این وسیله براى کسى که آن را در اختیار دارد زمینه دریافت برنامه‏هاى حرام را کاملا فراهم مى‏کند و گاهى نگهدارى آن مفاسد دیگرى را نیز در بر دارد، خرید و نگهدارى آن جایز نیست مگر براى کسى که به خودش مطمئن است که استفاده حرام از آن نمى‏کند و بر تهیه و نگهدارى آن در خانه‏اش مفسده‏اى هم مترتّب نمى‏شود . لکن اگر قانونى در این مورد وجود داشته باشد باید مراعات گردد.</a:t>
            </a:r>
            <a:endParaRPr kumimoji="0" lang="fa-IR" sz="4400" b="0" i="0" u="none" strike="noStrike" cap="none" normalizeH="0" baseline="0" dirty="0" smtClean="0">
              <a:ln>
                <a:noFill/>
              </a:ln>
              <a:solidFill>
                <a:srgbClr val="FF0000"/>
              </a:solidFill>
              <a:effectLst/>
              <a:latin typeface="Arial" pitchFamily="34" charset="0"/>
              <a:cs typeface="B Zar" pitchFamily="2" charset="-7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
          <p:cNvSpPr>
            <a:spLocks noChangeArrowheads="1"/>
          </p:cNvSpPr>
          <p:nvPr/>
        </p:nvSpPr>
        <p:spPr bwMode="auto">
          <a:xfrm>
            <a:off x="642910" y="361556"/>
            <a:ext cx="8001056" cy="59708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حضرت آیت الله شیخ ناصر مکارم شیرازی:</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 </a:t>
            </a:r>
            <a:r>
              <a:rPr kumimoji="0" lang="fa-IR" sz="2800" b="0" i="0" u="none" strike="noStrike" cap="none" normalizeH="0" baseline="0" dirty="0" smtClean="0">
                <a:ln>
                  <a:noFill/>
                </a:ln>
                <a:solidFill>
                  <a:schemeClr val="accent3"/>
                </a:solidFill>
                <a:effectLst/>
                <a:latin typeface="Arial" pitchFamily="34" charset="0"/>
                <a:ea typeface="Times New Roman" pitchFamily="18" charset="0"/>
                <a:cs typeface="B Mitra" pitchFamily="2" charset="-78"/>
              </a:rPr>
              <a:t>با توجّه به این که غالب برنامه هاى آن فاسد است، و اثرات منفى در پى دارد، و در هر خانه اى وارد شود غالباً از آن سوء استفاده خواهد شد، استفاده از آن جایز نیست.</a:t>
            </a:r>
            <a:endParaRPr kumimoji="0" lang="en-US" sz="2400" b="0" i="0" u="none" strike="noStrike" cap="none" normalizeH="0" baseline="0" dirty="0" smtClean="0">
              <a:ln>
                <a:noFill/>
              </a:ln>
              <a:solidFill>
                <a:schemeClr val="accent3"/>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حضرت آیت الله سید عبدالکریم موسوی اردبیلی:</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 </a:t>
            </a:r>
            <a:r>
              <a:rPr kumimoji="0" lang="fa-IR" sz="2800" b="0" i="0" u="none" strike="noStrike" cap="none" normalizeH="0" baseline="0" dirty="0" smtClean="0">
                <a:ln>
                  <a:noFill/>
                </a:ln>
                <a:solidFill>
                  <a:schemeClr val="accent3"/>
                </a:solidFill>
                <a:effectLst/>
                <a:latin typeface="Arial" pitchFamily="34" charset="0"/>
                <a:ea typeface="Times New Roman" pitchFamily="18" charset="0"/>
                <a:cs typeface="B Mitra" pitchFamily="2" charset="-78"/>
              </a:rPr>
              <a:t>به طور کلی خرید، استفاده ونگهداری آلات مشترکه، به قصد استفاده حلال از آنها چنانچه خوف وقوع در حرام نداشته باشد اشکال ندارد، البته چنانچه قوانین ومقرراتی در موردی وجود داشته باشد مراعات شود.</a:t>
            </a:r>
            <a:endParaRPr kumimoji="0" lang="en-US" sz="2400" b="0" i="0" u="none" strike="noStrike" cap="none" normalizeH="0" baseline="0" dirty="0" smtClean="0">
              <a:ln>
                <a:noFill/>
              </a:ln>
              <a:solidFill>
                <a:schemeClr val="accent3"/>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حضرت آیت الله سید محمدعلی علوی گرگانی:</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accent3"/>
                </a:solidFill>
                <a:effectLst/>
                <a:latin typeface="Arial" pitchFamily="34" charset="0"/>
                <a:ea typeface="Times New Roman" pitchFamily="18" charset="0"/>
                <a:cs typeface="B Mitra" pitchFamily="2" charset="-78"/>
              </a:rPr>
              <a:t> چنانچه از این دستگاه برای گرفتن کانالهای مجازِی که اشکال شرعی ندارند، استفاده شود خرید و نگهداری و استفاده از آن نیز مانعی ندارد.</a:t>
            </a:r>
            <a:endParaRPr kumimoji="0" lang="en-US" sz="2400" b="0" i="0" u="none" strike="noStrike" cap="none" normalizeH="0" baseline="0" dirty="0" smtClean="0">
              <a:ln>
                <a:noFill/>
              </a:ln>
              <a:solidFill>
                <a:schemeClr val="accent3"/>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حضرت آیت الله شیخ حسین مظاهری:</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accent3"/>
                </a:solidFill>
                <a:effectLst/>
                <a:latin typeface="Arial" pitchFamily="34" charset="0"/>
                <a:ea typeface="Times New Roman" pitchFamily="18" charset="0"/>
                <a:cs typeface="B Mitra" pitchFamily="2" charset="-78"/>
              </a:rPr>
              <a:t> جایز نیست.</a:t>
            </a: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Program Files (x86)\Microsoft Office\MEDIA\CAGCAT10\j0281904.wmf"/>
          <p:cNvPicPr>
            <a:picLocks noChangeAspect="1" noChangeArrowheads="1"/>
          </p:cNvPicPr>
          <p:nvPr/>
        </p:nvPicPr>
        <p:blipFill>
          <a:blip r:embed="rId2" cstate="print"/>
          <a:srcRect/>
          <a:stretch>
            <a:fillRect/>
          </a:stretch>
        </p:blipFill>
        <p:spPr bwMode="auto">
          <a:xfrm>
            <a:off x="1259632" y="1916832"/>
            <a:ext cx="6503798" cy="4032448"/>
          </a:xfrm>
          <a:prstGeom prst="rect">
            <a:avLst/>
          </a:prstGeom>
          <a:noFill/>
        </p:spPr>
      </p:pic>
      <p:sp>
        <p:nvSpPr>
          <p:cNvPr id="3" name="TextBox 2"/>
          <p:cNvSpPr txBox="1"/>
          <p:nvPr/>
        </p:nvSpPr>
        <p:spPr>
          <a:xfrm>
            <a:off x="1907704" y="836712"/>
            <a:ext cx="5256584" cy="830997"/>
          </a:xfrm>
          <a:prstGeom prst="rect">
            <a:avLst/>
          </a:prstGeom>
          <a:noFill/>
        </p:spPr>
        <p:txBody>
          <a:bodyPr wrap="square" rtlCol="0">
            <a:spAutoFit/>
          </a:bodyPr>
          <a:lstStyle/>
          <a:p>
            <a:r>
              <a:rPr lang="fa-IR" sz="4800" dirty="0" smtClean="0">
                <a:solidFill>
                  <a:srgbClr val="FF0000"/>
                </a:solidFill>
                <a:cs typeface="B Titr" pitchFamily="2" charset="-78"/>
              </a:rPr>
              <a:t>از توجه شما سپاسگزارم</a:t>
            </a:r>
            <a:endParaRPr lang="en-US" sz="4800" dirty="0">
              <a:solidFill>
                <a:srgbClr val="FF0000"/>
              </a:solidFill>
              <a:cs typeface="B Titr"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531439"/>
            <a:ext cx="7358114" cy="6924973"/>
          </a:xfrm>
          <a:prstGeom prst="rect">
            <a:avLst/>
          </a:prstGeom>
        </p:spPr>
        <p:txBody>
          <a:bodyPr wrap="square">
            <a:spAutoFit/>
          </a:bodyPr>
          <a:lstStyle/>
          <a:p>
            <a:pPr algn="just" rtl="1"/>
            <a:endParaRPr lang="fa-IR" sz="2800" dirty="0"/>
          </a:p>
          <a:p>
            <a:pPr algn="just" rtl="1"/>
            <a:endParaRPr lang="fa-IR" sz="2800" dirty="0" smtClean="0"/>
          </a:p>
          <a:p>
            <a:pPr algn="just" rtl="1"/>
            <a:endParaRPr lang="fa-IR" sz="2800" dirty="0" smtClean="0"/>
          </a:p>
          <a:p>
            <a:pPr algn="just" rtl="1"/>
            <a:r>
              <a:rPr lang="fa-IR" sz="2400" dirty="0" smtClean="0">
                <a:cs typeface="B Titr" pitchFamily="2" charset="-78"/>
              </a:rPr>
              <a:t>مخاطبان ما يا در دام ماهواره گرفتار هستند که قطعا آگاهی لازم است اما آنها که گرفتار نیستند باید به دلایل زیر اگاه شوند.</a:t>
            </a:r>
          </a:p>
          <a:p>
            <a:pPr algn="just" rtl="1"/>
            <a:endParaRPr lang="fa-IR" sz="2400" dirty="0" smtClean="0">
              <a:cs typeface="B Titr" pitchFamily="2" charset="-78"/>
            </a:endParaRPr>
          </a:p>
          <a:p>
            <a:pPr algn="just" rtl="1"/>
            <a:r>
              <a:rPr lang="fa-IR" sz="2800" dirty="0" smtClean="0"/>
              <a:t>ا</a:t>
            </a:r>
            <a:r>
              <a:rPr lang="fa-IR" sz="3200" dirty="0" smtClean="0">
                <a:solidFill>
                  <a:srgbClr val="FF0000"/>
                </a:solidFill>
                <a:cs typeface="B Zar" pitchFamily="2" charset="-78"/>
              </a:rPr>
              <a:t>لف ) اول آن که ما هیچ گاه نباید از ناحیۀ دشمن احساس امنیت کنیم و خیالمان آسوده باشد و فكر نكنيم كه دشمن ، دور ما را يك خط قرمز كشيده است و كاري به ما ندارد</a:t>
            </a:r>
          </a:p>
          <a:p>
            <a:pPr algn="just" rtl="1"/>
            <a:endParaRPr lang="fa-IR" sz="3200" dirty="0" smtClean="0">
              <a:solidFill>
                <a:srgbClr val="FF0000"/>
              </a:solidFill>
              <a:cs typeface="B Zar" pitchFamily="2" charset="-78"/>
            </a:endParaRPr>
          </a:p>
          <a:p>
            <a:pPr algn="just" rtl="1"/>
            <a:r>
              <a:rPr lang="fa-IR" sz="3200" dirty="0" smtClean="0">
                <a:solidFill>
                  <a:srgbClr val="FF0000"/>
                </a:solidFill>
                <a:cs typeface="B Zar" pitchFamily="2" charset="-78"/>
              </a:rPr>
              <a:t>ب) نكته دوم آن است كه ما الان در جنگ نرم هستیم. مشغول مبارزه در جبهه تهاجم فرهنگي هستيم. ما به عنوان کسانی که درد دين داريم و دل در گرو دین داریم، به عنوان يك سرباز در جبهۀ فرهنگی بايد با دام‌ها و دسيسه‌هاي دشمن آشنا باشيم.</a:t>
            </a:r>
            <a:endParaRPr lang="en-US" sz="3200" dirty="0">
              <a:solidFill>
                <a:srgbClr val="FF0000"/>
              </a:solidFill>
              <a:cs typeface="B Zar" pitchFamily="2" charset="-78"/>
            </a:endParaRP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827584" y="908720"/>
            <a:ext cx="7643866"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Times New Roman" pitchFamily="18" charset="0"/>
                <a:ea typeface="Times New Roman" pitchFamily="18" charset="0"/>
                <a:cs typeface="B Titr" pitchFamily="2" charset="-78"/>
              </a:rPr>
              <a:t>دلایل گرایش مردم به ماهواره </a:t>
            </a:r>
          </a:p>
          <a:p>
            <a:pPr marL="0" marR="0" lvl="0" indent="0" algn="justLow" defTabSz="914400" rtl="1" eaLnBrk="1" fontAlgn="base" latinLnBrk="0" hangingPunct="1">
              <a:lnSpc>
                <a:spcPct val="100000"/>
              </a:lnSpc>
              <a:spcBef>
                <a:spcPct val="0"/>
              </a:spcBef>
              <a:spcAft>
                <a:spcPct val="0"/>
              </a:spcAft>
              <a:buClrTx/>
              <a:buSzTx/>
              <a:buFontTx/>
              <a:buNone/>
              <a:tabLst/>
            </a:pPr>
            <a:r>
              <a:rPr lang="fa-IR" sz="2800" b="1" dirty="0">
                <a:latin typeface="Times New Roman" pitchFamily="18" charset="0"/>
                <a:cs typeface="B Zar" pitchFamily="2" charset="-78"/>
              </a:rPr>
              <a:t> </a:t>
            </a:r>
            <a:endParaRPr lang="fa-IR" sz="2800" b="1" dirty="0" smtClean="0">
              <a:latin typeface="Times New Roman" pitchFamily="18" charset="0"/>
              <a:cs typeface="B Zar" pitchFamily="2" charset="-78"/>
            </a:endParaRPr>
          </a:p>
          <a:p>
            <a:pPr lvl="0" algn="justLow" rtl="1" fontAlgn="base">
              <a:spcBef>
                <a:spcPct val="0"/>
              </a:spcBef>
              <a:spcAft>
                <a:spcPct val="0"/>
              </a:spcAft>
            </a:pPr>
            <a:r>
              <a:rPr lang="fa-IR" sz="2800" dirty="0" smtClean="0">
                <a:solidFill>
                  <a:srgbClr val="C00000"/>
                </a:solidFill>
                <a:cs typeface="B Titr" pitchFamily="2" charset="-78"/>
              </a:rPr>
              <a:t>اولين </a:t>
            </a:r>
            <a:r>
              <a:rPr lang="fa-IR" sz="2800" dirty="0">
                <a:solidFill>
                  <a:srgbClr val="C00000"/>
                </a:solidFill>
                <a:cs typeface="B Titr" pitchFamily="2" charset="-78"/>
              </a:rPr>
              <a:t>دليل </a:t>
            </a:r>
            <a:r>
              <a:rPr lang="fa-IR" sz="2800" dirty="0" smtClean="0">
                <a:solidFill>
                  <a:srgbClr val="C00000"/>
                </a:solidFill>
                <a:cs typeface="B Titr" pitchFamily="2" charset="-78"/>
              </a:rPr>
              <a:t>ناآگاهي </a:t>
            </a:r>
            <a:r>
              <a:rPr lang="fa-IR" sz="2800" dirty="0">
                <a:solidFill>
                  <a:srgbClr val="C00000"/>
                </a:solidFill>
                <a:cs typeface="B Titr" pitchFamily="2" charset="-78"/>
              </a:rPr>
              <a:t>است. </a:t>
            </a:r>
            <a:endParaRPr lang="fa-IR" sz="2800" dirty="0" smtClean="0">
              <a:solidFill>
                <a:srgbClr val="C00000"/>
              </a:solidFill>
              <a:cs typeface="B Titr" pitchFamily="2" charset="-78"/>
            </a:endParaRPr>
          </a:p>
          <a:p>
            <a:pPr lvl="0" algn="justLow" rtl="1" fontAlgn="base">
              <a:spcBef>
                <a:spcPct val="0"/>
              </a:spcBef>
              <a:spcAft>
                <a:spcPct val="0"/>
              </a:spcAft>
              <a:buFont typeface="Wingdings" pitchFamily="2" charset="2"/>
              <a:buChar char="v"/>
            </a:pP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Oval 2"/>
          <p:cNvSpPr/>
          <p:nvPr/>
        </p:nvSpPr>
        <p:spPr>
          <a:xfrm>
            <a:off x="6012160" y="3284984"/>
            <a:ext cx="2880320" cy="27363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800" dirty="0" smtClean="0">
                <a:solidFill>
                  <a:srgbClr val="FFFF00"/>
                </a:solidFill>
                <a:cs typeface="B Titr" pitchFamily="2" charset="-78"/>
              </a:rPr>
              <a:t>آگاهی بخشی</a:t>
            </a:r>
            <a:endParaRPr lang="en-US" sz="4800" dirty="0">
              <a:solidFill>
                <a:srgbClr val="FFFF00"/>
              </a:solidFill>
              <a:cs typeface="B Titr" pitchFamily="2" charset="-78"/>
            </a:endParaRPr>
          </a:p>
        </p:txBody>
      </p:sp>
      <p:cxnSp>
        <p:nvCxnSpPr>
          <p:cNvPr id="5" name="Straight Arrow Connector 4"/>
          <p:cNvCxnSpPr>
            <a:stCxn id="3" idx="1"/>
          </p:cNvCxnSpPr>
          <p:nvPr/>
        </p:nvCxnSpPr>
        <p:spPr>
          <a:xfrm flipH="1" flipV="1">
            <a:off x="4067944" y="2276872"/>
            <a:ext cx="2366029" cy="14088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4427984" y="4221088"/>
            <a:ext cx="1584176"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932040" y="4941168"/>
            <a:ext cx="108012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763688" y="1412776"/>
            <a:ext cx="2304256"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smtClean="0">
                <a:solidFill>
                  <a:srgbClr val="FFFF00"/>
                </a:solidFill>
                <a:cs typeface="B Titr" pitchFamily="2" charset="-78"/>
              </a:rPr>
              <a:t>متولیان</a:t>
            </a:r>
            <a:endParaRPr lang="en-US" sz="3600" b="1" dirty="0">
              <a:solidFill>
                <a:srgbClr val="FFFF00"/>
              </a:solidFill>
              <a:cs typeface="B Titr" pitchFamily="2" charset="-78"/>
            </a:endParaRPr>
          </a:p>
        </p:txBody>
      </p:sp>
      <p:sp>
        <p:nvSpPr>
          <p:cNvPr id="20" name="Oval 19"/>
          <p:cNvSpPr/>
          <p:nvPr/>
        </p:nvSpPr>
        <p:spPr>
          <a:xfrm>
            <a:off x="2483768" y="3212976"/>
            <a:ext cx="1944216"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smtClean="0">
                <a:solidFill>
                  <a:srgbClr val="FFFF00"/>
                </a:solidFill>
                <a:cs typeface="B Titr" pitchFamily="2" charset="-78"/>
              </a:rPr>
              <a:t>اهداف</a:t>
            </a:r>
            <a:endParaRPr lang="en-US" sz="3600" b="1" dirty="0">
              <a:solidFill>
                <a:srgbClr val="FFFF00"/>
              </a:solidFill>
              <a:cs typeface="B Titr" pitchFamily="2" charset="-78"/>
            </a:endParaRPr>
          </a:p>
        </p:txBody>
      </p:sp>
      <p:sp>
        <p:nvSpPr>
          <p:cNvPr id="21" name="Oval 20"/>
          <p:cNvSpPr/>
          <p:nvPr/>
        </p:nvSpPr>
        <p:spPr>
          <a:xfrm>
            <a:off x="2987824" y="4869160"/>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solidFill>
                  <a:srgbClr val="FFFF00"/>
                </a:solidFill>
                <a:cs typeface="B Titr" pitchFamily="2" charset="-78"/>
              </a:rPr>
              <a:t>شیوه ها </a:t>
            </a:r>
            <a:endParaRPr lang="en-US" sz="3200" b="1" dirty="0">
              <a:solidFill>
                <a:srgbClr val="FFFF00"/>
              </a:solidFill>
              <a:cs typeface="B Titr" pitchFamily="2" charset="-78"/>
            </a:endParaRPr>
          </a:p>
        </p:txBody>
      </p:sp>
    </p:spTree>
  </p:cSld>
  <p:clrMapOvr>
    <a:masterClrMapping/>
  </p:clrMapOvr>
  <p:transition>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857224" y="282797"/>
            <a:ext cx="7429552"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3200" b="1" i="0" u="none" strike="noStrike" cap="none" normalizeH="0" baseline="0" dirty="0" smtClean="0">
                <a:ln>
                  <a:noFill/>
                </a:ln>
                <a:effectLst/>
                <a:latin typeface="Times New Roman" pitchFamily="18" charset="0"/>
                <a:ea typeface="Times New Roman" pitchFamily="18" charset="0"/>
                <a:cs typeface="B Titr" pitchFamily="2" charset="-78"/>
              </a:rPr>
              <a:t>متولیان شبکه‌های ماهواره‌ای چه کسانی هستند؟</a:t>
            </a: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3200" b="1" i="0" u="none" strike="noStrike" cap="none" normalizeH="0" baseline="0" dirty="0" smtClean="0">
              <a:ln>
                <a:noFill/>
              </a:ln>
              <a:solidFill>
                <a:srgbClr val="FF0000"/>
              </a:solidFill>
              <a:effectLst/>
              <a:latin typeface="Times New Roman" pitchFamily="18" charset="0"/>
              <a:ea typeface="Times New Roman" pitchFamily="18" charset="0"/>
              <a:cs typeface="B Titr" pitchFamily="2" charset="-78"/>
            </a:endParaRPr>
          </a:p>
          <a:p>
            <a:pPr algn="justLow" rtl="1" fontAlgn="base">
              <a:spcBef>
                <a:spcPct val="0"/>
              </a:spcBef>
              <a:spcAft>
                <a:spcPct val="0"/>
              </a:spcAft>
            </a:pPr>
            <a:r>
              <a:rPr lang="fa-IR" sz="3200" dirty="0">
                <a:solidFill>
                  <a:schemeClr val="accent6">
                    <a:lumMod val="75000"/>
                  </a:schemeClr>
                </a:solidFill>
                <a:cs typeface="B Titr" pitchFamily="2" charset="-78"/>
              </a:rPr>
              <a:t>در حال حاضر بیشترین شبکه‌های ماهواره‌ای دنیا از کشور آمریکا مدیریت می‌شوند. 90 درصد رسانه‌هاي آمريكايي هم دست صهيونيست‌ها است و اغلب برنامه‌هاي ماهواره‌اي در شبكه‌هاي فارسي </a:t>
            </a:r>
            <a:r>
              <a:rPr lang="fa-IR" sz="3200" dirty="0" smtClean="0">
                <a:solidFill>
                  <a:schemeClr val="accent6">
                    <a:lumMod val="75000"/>
                  </a:schemeClr>
                </a:solidFill>
                <a:cs typeface="B Titr" pitchFamily="2" charset="-78"/>
              </a:rPr>
              <a:t>توسط </a:t>
            </a:r>
            <a:r>
              <a:rPr lang="fa-IR" sz="3200" dirty="0">
                <a:solidFill>
                  <a:schemeClr val="accent6">
                    <a:lumMod val="75000"/>
                  </a:schemeClr>
                </a:solidFill>
                <a:cs typeface="B Titr" pitchFamily="2" charset="-78"/>
              </a:rPr>
              <a:t>صهيونيست‌ها </a:t>
            </a:r>
            <a:r>
              <a:rPr lang="fa-IR" sz="3200" dirty="0" smtClean="0">
                <a:solidFill>
                  <a:schemeClr val="accent6">
                    <a:lumMod val="75000"/>
                  </a:schemeClr>
                </a:solidFill>
                <a:cs typeface="B Titr" pitchFamily="2" charset="-78"/>
              </a:rPr>
              <a:t>اداره </a:t>
            </a:r>
            <a:r>
              <a:rPr lang="fa-IR" sz="3200" dirty="0">
                <a:solidFill>
                  <a:schemeClr val="accent6">
                    <a:lumMod val="75000"/>
                  </a:schemeClr>
                </a:solidFill>
                <a:cs typeface="B Titr" pitchFamily="2" charset="-78"/>
              </a:rPr>
              <a:t>مي‌‌شود</a:t>
            </a:r>
            <a:r>
              <a:rPr lang="en-US" sz="3200" dirty="0" smtClean="0">
                <a:solidFill>
                  <a:schemeClr val="accent6">
                    <a:lumMod val="75000"/>
                  </a:schemeClr>
                </a:solidFill>
                <a:cs typeface="B Titr" pitchFamily="2" charset="-78"/>
              </a:rPr>
              <a:t>.</a:t>
            </a:r>
            <a:endParaRPr lang="fa-IR" sz="3200" dirty="0" smtClean="0">
              <a:solidFill>
                <a:schemeClr val="accent6">
                  <a:lumMod val="75000"/>
                </a:schemeClr>
              </a:solidFill>
              <a:cs typeface="B Titr" pitchFamily="2" charset="-78"/>
            </a:endParaRPr>
          </a:p>
          <a:p>
            <a:pPr algn="justLow" rtl="1" fontAlgn="base">
              <a:spcBef>
                <a:spcPct val="0"/>
              </a:spcBef>
              <a:spcAft>
                <a:spcPct val="0"/>
              </a:spcAft>
            </a:pPr>
            <a:r>
              <a:rPr lang="fa-IR" sz="3200" dirty="0">
                <a:solidFill>
                  <a:schemeClr val="accent6">
                    <a:lumMod val="75000"/>
                  </a:schemeClr>
                </a:solidFill>
                <a:cs typeface="B Titr" pitchFamily="2" charset="-78"/>
              </a:rPr>
              <a:t>اينكه صهيونيست براي ما شبكه فارسي زبان با گرايش خانوادگي مي‌سازد كه صبح تا شب براي ما فيلم وسريال پخش مي‌كند بايد ما را به هوش آورد كه چه اتفاقي دارد مي‌افتد</a:t>
            </a:r>
            <a:r>
              <a:rPr lang="en-US" sz="3200" dirty="0">
                <a:solidFill>
                  <a:schemeClr val="accent6">
                    <a:lumMod val="75000"/>
                  </a:schemeClr>
                </a:solidFill>
                <a:cs typeface="B Titr" pitchFamily="2" charset="-78"/>
              </a:rPr>
              <a:t>.</a:t>
            </a:r>
          </a:p>
          <a:p>
            <a:pPr algn="justLow" rtl="1" fontAlgn="base">
              <a:spcBef>
                <a:spcPct val="0"/>
              </a:spcBef>
              <a:spcAft>
                <a:spcPct val="0"/>
              </a:spcAft>
            </a:pPr>
            <a:endParaRPr lang="en-US" sz="2800" dirty="0"/>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سعد محسنی و روپرت مرداک "/>
          <p:cNvPicPr/>
          <p:nvPr/>
        </p:nvPicPr>
        <p:blipFill>
          <a:blip r:embed="rId2" cstate="print"/>
          <a:srcRect/>
          <a:stretch>
            <a:fillRect/>
          </a:stretch>
        </p:blipFill>
        <p:spPr bwMode="auto">
          <a:xfrm>
            <a:off x="5004048" y="0"/>
            <a:ext cx="3357586" cy="1920275"/>
          </a:xfrm>
          <a:prstGeom prst="rect">
            <a:avLst/>
          </a:prstGeom>
          <a:noFill/>
          <a:ln w="9525">
            <a:noFill/>
            <a:miter lim="800000"/>
            <a:headEnd/>
            <a:tailEnd/>
          </a:ln>
        </p:spPr>
      </p:pic>
      <p:sp>
        <p:nvSpPr>
          <p:cNvPr id="3" name="TextBox 2"/>
          <p:cNvSpPr txBox="1"/>
          <p:nvPr/>
        </p:nvSpPr>
        <p:spPr>
          <a:xfrm>
            <a:off x="1071538" y="2060848"/>
            <a:ext cx="7143800" cy="4616466"/>
          </a:xfrm>
          <a:prstGeom prst="rect">
            <a:avLst/>
          </a:prstGeom>
          <a:noFill/>
        </p:spPr>
        <p:txBody>
          <a:bodyPr wrap="square" rtlCol="0">
            <a:spAutoFit/>
          </a:bodyPr>
          <a:lstStyle/>
          <a:p>
            <a:pPr algn="just" rtl="1"/>
            <a:r>
              <a:rPr lang="fa-IR" sz="3200" b="1" dirty="0">
                <a:cs typeface="0 Nazanin" pitchFamily="2" charset="-78"/>
              </a:rPr>
              <a:t>رابرت مرداک: </a:t>
            </a:r>
            <a:r>
              <a:rPr lang="fa-IR" sz="2800" dirty="0">
                <a:cs typeface="B Nazanin" pitchFamily="2" charset="-78"/>
              </a:rPr>
              <a:t>سرمایه دار یهودی الاصل </a:t>
            </a:r>
            <a:r>
              <a:rPr lang="fa-IR" sz="2800" dirty="0" smtClean="0">
                <a:cs typeface="B Nazanin" pitchFamily="2" charset="-78"/>
              </a:rPr>
              <a:t>آمریکایی-استرالیایی،  </a:t>
            </a:r>
            <a:r>
              <a:rPr lang="fa-IR" sz="2800" dirty="0">
                <a:cs typeface="B Nazanin" pitchFamily="2" charset="-78"/>
              </a:rPr>
              <a:t>متولد </a:t>
            </a:r>
            <a:r>
              <a:rPr lang="fa-IR" sz="2800" dirty="0" smtClean="0">
                <a:cs typeface="B Nazanin" pitchFamily="2" charset="-78"/>
              </a:rPr>
              <a:t>1931 </a:t>
            </a:r>
            <a:r>
              <a:rPr lang="fa-IR" sz="2800" dirty="0">
                <a:cs typeface="B Nazanin" pitchFamily="2" charset="-78"/>
              </a:rPr>
              <a:t>در ملبورن استرالیا است.پدرش سرکیث مرداک ناشر یک روزنامه و مادرش یک یهودی ارتدوکس بود.مرداک در طول دوران فعالیت خود تا کنون توانسته است امپراتوری رسانه ای تشکیل دهد </a:t>
            </a:r>
            <a:r>
              <a:rPr lang="fa-IR" sz="2800" dirty="0" smtClean="0">
                <a:cs typeface="B Nazanin" pitchFamily="2" charset="-78"/>
              </a:rPr>
              <a:t>: </a:t>
            </a:r>
            <a:r>
              <a:rPr lang="fa-IR" sz="2800" dirty="0">
                <a:cs typeface="B Nazanin" pitchFamily="2" charset="-78"/>
              </a:rPr>
              <a:t>حداقل 60 شبکه تلویزیونی به 13 زبان مختلف از جمله موسسه تلویزیونی فاکس و شبکه معروف فاکس نیوز، مالک 130 روزنامه و مجله معتبر مانند دیلی تلگراف، وال استریت ژورنال ، تایمز، نیویورک پست و ..، صاحب پر تیتراژترین مجله انگلستان که یک مجله جنسی و مملو از تصاویر زنان برهنه ، عمده ترین سهامدار کمپانی عظیم" نیوزکورپریشن" و ... </a:t>
            </a:r>
            <a:endParaRPr lang="en-US" sz="2800" dirty="0">
              <a:cs typeface="B Nazanin" pitchFamily="2" charset="-78"/>
            </a:endParaRPr>
          </a:p>
        </p:txBody>
      </p:sp>
      <p:sp>
        <p:nvSpPr>
          <p:cNvPr id="4" name="Rectangle 3"/>
          <p:cNvSpPr/>
          <p:nvPr/>
        </p:nvSpPr>
        <p:spPr>
          <a:xfrm>
            <a:off x="971600" y="908720"/>
            <a:ext cx="3384376" cy="830997"/>
          </a:xfrm>
          <a:prstGeom prst="rect">
            <a:avLst/>
          </a:prstGeom>
        </p:spPr>
        <p:txBody>
          <a:bodyPr wrap="square">
            <a:spAutoFit/>
          </a:bodyPr>
          <a:lstStyle/>
          <a:p>
            <a:pPr algn="r"/>
            <a:r>
              <a:rPr lang="fa-IR" sz="2400" dirty="0" smtClean="0">
                <a:cs typeface="B Titr" pitchFamily="2" charset="-78"/>
              </a:rPr>
              <a:t>شبکه فارسی وان با مدیریت چنین فردی پا به عرصه نهاد. </a:t>
            </a:r>
            <a:endParaRPr lang="en-US" sz="2400" dirty="0"/>
          </a:p>
        </p:txBody>
      </p:sp>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1"/>
          <p:cNvSpPr>
            <a:spLocks noChangeArrowheads="1"/>
          </p:cNvSpPr>
          <p:nvPr/>
        </p:nvSpPr>
        <p:spPr bwMode="auto">
          <a:xfrm>
            <a:off x="357158" y="660947"/>
            <a:ext cx="8358246"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شبکه زمزمه:</a:t>
            </a: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مهمترين فرد تصميم گير سعد محسنی همراه خواهر و برادرانش هستند. وی شریک تجاری شرکت استار که یکی از زیرمجموعه های نیوز کارپوریشن به مالکیت رابرت مرداک است، می باشد. بعضی  او را "رابرت مرداک افغانستان" لقب داده اند. مجله تایمز اسامی 100 شخصیت برتر و پرنفوذ سال 2011 را اعلام کرد. در میان آنان، سعد محسنی، 35 امين نفر پرنفوذ جهان شناخته شده است.  رابرت مرداک برای سعد محسنی که یکی از 100 چهره ی با نفوذ مجله تایم شناخته شده، نوشته است: "من با سعد محسنی 44 ساله (تاجر جوان قندهاری) از طریق یک دوست مشترک آشنا شدم و من به سرعت دریافتم که او ارزش این را دارد که به او توجه شود. به نظر من، او مطلع ترین فرد در جهان در مورد افغانستان است. برای همین است که ما با هم تجارت می کنیم.“</a:t>
            </a:r>
            <a:endParaRPr kumimoji="0" lang="en-US" sz="2000" b="0" i="0" u="none" strike="noStrike" cap="none" normalizeH="0" baseline="0" dirty="0" smtClean="0">
              <a:ln>
                <a:noFill/>
              </a:ln>
              <a:solidFill>
                <a:schemeClr val="tx1"/>
              </a:solidFill>
              <a:effectLst/>
              <a:latin typeface="Arial" pitchFamily="34" charset="0"/>
              <a:cs typeface="B Titr" pitchFamily="2" charset="-78"/>
            </a:endParaRPr>
          </a:p>
        </p:txBody>
      </p:sp>
      <p:pic>
        <p:nvPicPr>
          <p:cNvPr id="3" name="Picture 2" descr="کولی ها"/>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653136"/>
            <a:ext cx="3384376" cy="1944216"/>
          </a:xfrm>
          <a:prstGeom prst="rect">
            <a:avLst/>
          </a:prstGeom>
          <a:noFill/>
          <a:ln>
            <a:noFill/>
          </a:ln>
        </p:spPr>
      </p:pic>
      <p:pic>
        <p:nvPicPr>
          <p:cNvPr id="4" name="Picture 3" descr="پروژه مد"/>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4797152"/>
            <a:ext cx="3384376" cy="1874286"/>
          </a:xfrm>
          <a:prstGeom prst="rect">
            <a:avLst/>
          </a:prstGeom>
          <a:noFill/>
          <a:ln>
            <a:noFill/>
          </a:ln>
        </p:spPr>
      </p:pic>
    </p:spTree>
  </p:cSld>
  <p:clrMapOvr>
    <a:masterClrMapping/>
  </p:clrMapOvr>
  <p:transition>
    <p:cover dir="l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658</TotalTime>
  <Words>3626</Words>
  <Application>Microsoft Office PowerPoint</Application>
  <PresentationFormat>On-screen Show (4:3)</PresentationFormat>
  <Paragraphs>202</Paragraphs>
  <Slides>44</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44</vt:i4>
      </vt:variant>
    </vt:vector>
  </HeadingPairs>
  <TitlesOfParts>
    <vt:vector size="61" baseType="lpstr">
      <vt:lpstr>0 Nazanin</vt:lpstr>
      <vt:lpstr>0 Titr Bold</vt:lpstr>
      <vt:lpstr>0 Zar</vt:lpstr>
      <vt:lpstr>Arial</vt:lpstr>
      <vt:lpstr>B Mitra</vt:lpstr>
      <vt:lpstr>B Nazanin</vt:lpstr>
      <vt:lpstr>B Titr</vt:lpstr>
      <vt:lpstr>B Zar</vt:lpstr>
      <vt:lpstr>Calibri</vt:lpstr>
      <vt:lpstr>Lucida Sans Unicode</vt:lpstr>
      <vt:lpstr>Tahoma</vt:lpstr>
      <vt:lpstr>Times New Roman</vt:lpstr>
      <vt:lpstr>Verdana</vt:lpstr>
      <vt:lpstr>Wingdings</vt:lpstr>
      <vt:lpstr>Wingdings 2</vt:lpstr>
      <vt:lpstr>Wingdings 3</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Mohamad</dc:creator>
  <cp:lastModifiedBy>pishroo</cp:lastModifiedBy>
  <cp:revision>114</cp:revision>
  <dcterms:created xsi:type="dcterms:W3CDTF">2008-12-14T17:34:07Z</dcterms:created>
  <dcterms:modified xsi:type="dcterms:W3CDTF">2014-07-29T14:12:55Z</dcterms:modified>
</cp:coreProperties>
</file>