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08" r:id="rId2"/>
  </p:sldMasterIdLst>
  <p:sldIdLst>
    <p:sldId id="258" r:id="rId3"/>
    <p:sldId id="256" r:id="rId4"/>
    <p:sldId id="257" r:id="rId5"/>
    <p:sldId id="264" r:id="rId6"/>
    <p:sldId id="376" r:id="rId7"/>
    <p:sldId id="385" r:id="rId8"/>
    <p:sldId id="386" r:id="rId9"/>
    <p:sldId id="322" r:id="rId10"/>
    <p:sldId id="387" r:id="rId11"/>
    <p:sldId id="388" r:id="rId12"/>
    <p:sldId id="389" r:id="rId13"/>
    <p:sldId id="390" r:id="rId14"/>
    <p:sldId id="391" r:id="rId15"/>
    <p:sldId id="392" r:id="rId16"/>
    <p:sldId id="393" r:id="rId17"/>
    <p:sldId id="394" r:id="rId18"/>
    <p:sldId id="324" r:id="rId19"/>
    <p:sldId id="395" r:id="rId20"/>
    <p:sldId id="396" r:id="rId21"/>
    <p:sldId id="397" r:id="rId22"/>
    <p:sldId id="398" r:id="rId23"/>
    <p:sldId id="399" r:id="rId24"/>
    <p:sldId id="400" r:id="rId25"/>
    <p:sldId id="401" r:id="rId26"/>
    <p:sldId id="402" r:id="rId27"/>
    <p:sldId id="403" r:id="rId28"/>
    <p:sldId id="360" r:id="rId29"/>
    <p:sldId id="404" r:id="rId30"/>
    <p:sldId id="420" r:id="rId31"/>
    <p:sldId id="405" r:id="rId32"/>
    <p:sldId id="406" r:id="rId33"/>
    <p:sldId id="407" r:id="rId34"/>
    <p:sldId id="408" r:id="rId35"/>
    <p:sldId id="374" r:id="rId36"/>
    <p:sldId id="409" r:id="rId37"/>
    <p:sldId id="415" r:id="rId38"/>
    <p:sldId id="416" r:id="rId39"/>
    <p:sldId id="417" r:id="rId40"/>
    <p:sldId id="418" r:id="rId41"/>
    <p:sldId id="419" r:id="rId42"/>
    <p:sldId id="410" r:id="rId43"/>
    <p:sldId id="412" r:id="rId44"/>
    <p:sldId id="413" r:id="rId45"/>
    <p:sldId id="414" r:id="rId46"/>
    <p:sldId id="377" r:id="rId47"/>
    <p:sldId id="378" r:id="rId48"/>
    <p:sldId id="381" r:id="rId49"/>
    <p:sldId id="380" r:id="rId50"/>
    <p:sldId id="382" r:id="rId51"/>
    <p:sldId id="421" r:id="rId52"/>
    <p:sldId id="422" r:id="rId53"/>
    <p:sldId id="383" r:id="rId54"/>
    <p:sldId id="261" r:id="rId55"/>
  </p:sldIdLst>
  <p:sldSz cx="9144000" cy="6858000" type="screen4x3"/>
  <p:notesSz cx="6858000" cy="9144000"/>
  <p:embeddedFontLst>
    <p:embeddedFont>
      <p:font typeface="Calibri" pitchFamily="34" charset="0"/>
      <p:regular r:id="rId56"/>
      <p:bold r:id="rId57"/>
      <p:italic r:id="rId58"/>
      <p:boldItalic r:id="rId59"/>
    </p:embeddedFont>
    <p:embeddedFont>
      <p:font typeface="B Yekan" pitchFamily="2" charset="-78"/>
      <p:regular r:id="rId60"/>
    </p:embeddedFont>
    <p:embeddedFont>
      <p:font typeface="Aharoni" pitchFamily="2" charset="-79"/>
      <p:bold r:id="rId61"/>
    </p:embeddedFont>
    <p:embeddedFont>
      <p:font typeface="IRDast Nevis" pitchFamily="2" charset="-78"/>
      <p:regular r:id="rId62"/>
    </p:embeddedFont>
    <p:embeddedFont>
      <p:font typeface="B Titr" pitchFamily="2" charset="-78"/>
      <p:bold r:id="rId63"/>
    </p:embeddedFont>
    <p:embeddedFont>
      <p:font typeface="굴림" pitchFamily="34" charset="-127"/>
      <p:regular r:id="rId64"/>
    </p:embeddedFont>
    <p:embeddedFont>
      <p:font typeface="Agency FB" pitchFamily="34" charset="0"/>
      <p:regular r:id="rId65"/>
      <p:bold r:id="rId66"/>
    </p:embeddedFont>
    <p:embeddedFont>
      <p:font typeface="B Nazanin" pitchFamily="2" charset="-78"/>
      <p:regular r:id="rId67"/>
      <p:bold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53ja0UZpaq00jGhxtLlGw==" hashData="Hppvwlilwmvdjo9Q3LJzgm1iWu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00"/>
    <a:srgbClr val="91C300"/>
    <a:srgbClr val="F8682C"/>
    <a:srgbClr val="00B4F1"/>
    <a:srgbClr val="3B1E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6" autoAdjust="0"/>
    <p:restoredTop sz="94624" autoAdjust="0"/>
  </p:normalViewPr>
  <p:slideViewPr>
    <p:cSldViewPr>
      <p:cViewPr varScale="1">
        <p:scale>
          <a:sx n="69" d="100"/>
          <a:sy n="69" d="100"/>
        </p:scale>
        <p:origin x="-11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0"/>
  <c:chart>
    <c:view3D>
      <c:rAngAx val="1"/>
    </c:view3D>
    <c:plotArea>
      <c:layout/>
      <c:bar3DChart>
        <c:barDir val="col"/>
        <c:grouping val="stacked"/>
        <c:ser>
          <c:idx val="0"/>
          <c:order val="0"/>
          <c:tx>
            <c:strRef>
              <c:f>Sheet1!$B$1</c:f>
              <c:strCache>
                <c:ptCount val="1"/>
                <c:pt idx="0">
                  <c:v>میزان پیشرفت</c:v>
                </c:pt>
              </c:strCache>
            </c:strRef>
          </c:tx>
          <c:cat>
            <c:strRef>
              <c:f>Sheet1!$A$2:$A$4</c:f>
              <c:strCache>
                <c:ptCount val="3"/>
                <c:pt idx="0">
                  <c:v>گروه1</c:v>
                </c:pt>
                <c:pt idx="1">
                  <c:v>گروه 2</c:v>
                </c:pt>
                <c:pt idx="2">
                  <c:v>گروه 3</c:v>
                </c:pt>
              </c:strCache>
            </c:strRef>
          </c:cat>
          <c:val>
            <c:numRef>
              <c:f>Sheet1!$B$2:$B$4</c:f>
              <c:numCache>
                <c:formatCode>General</c:formatCode>
                <c:ptCount val="3"/>
                <c:pt idx="0">
                  <c:v>0</c:v>
                </c:pt>
                <c:pt idx="1">
                  <c:v>0</c:v>
                </c:pt>
                <c:pt idx="2">
                  <c:v>0</c:v>
                </c:pt>
              </c:numCache>
            </c:numRef>
          </c:val>
        </c:ser>
        <c:ser>
          <c:idx val="1"/>
          <c:order val="1"/>
          <c:tx>
            <c:strRef>
              <c:f>Sheet1!$C$1</c:f>
              <c:strCache>
                <c:ptCount val="1"/>
                <c:pt idx="0">
                  <c:v>پروژه</c:v>
                </c:pt>
              </c:strCache>
            </c:strRef>
          </c:tx>
          <c:cat>
            <c:strRef>
              <c:f>Sheet1!$A$2:$A$4</c:f>
              <c:strCache>
                <c:ptCount val="3"/>
                <c:pt idx="0">
                  <c:v>گروه1</c:v>
                </c:pt>
                <c:pt idx="1">
                  <c:v>گروه 2</c:v>
                </c:pt>
                <c:pt idx="2">
                  <c:v>گروه 3</c:v>
                </c:pt>
              </c:strCache>
            </c:strRef>
          </c:cat>
          <c:val>
            <c:numRef>
              <c:f>Sheet1!$C$2:$C$4</c:f>
              <c:numCache>
                <c:formatCode>General</c:formatCode>
                <c:ptCount val="3"/>
                <c:pt idx="0">
                  <c:v>100</c:v>
                </c:pt>
                <c:pt idx="1">
                  <c:v>100</c:v>
                </c:pt>
                <c:pt idx="2">
                  <c:v>100</c:v>
                </c:pt>
              </c:numCache>
            </c:numRef>
          </c:val>
        </c:ser>
        <c:shape val="box"/>
        <c:axId val="88009344"/>
        <c:axId val="106278912"/>
        <c:axId val="0"/>
      </c:bar3DChart>
      <c:catAx>
        <c:axId val="88009344"/>
        <c:scaling>
          <c:orientation val="minMax"/>
        </c:scaling>
        <c:axPos val="b"/>
        <c:tickLblPos val="nextTo"/>
        <c:crossAx val="106278912"/>
        <c:crosses val="autoZero"/>
        <c:auto val="1"/>
        <c:lblAlgn val="ctr"/>
        <c:lblOffset val="100"/>
      </c:catAx>
      <c:valAx>
        <c:axId val="106278912"/>
        <c:scaling>
          <c:orientation val="minMax"/>
        </c:scaling>
        <c:axPos val="l"/>
        <c:majorGridlines/>
        <c:numFmt formatCode="General" sourceLinked="1"/>
        <c:tickLblPos val="nextTo"/>
        <c:crossAx val="88009344"/>
        <c:crosses val="autoZero"/>
        <c:crossBetween val="between"/>
      </c:valAx>
    </c:plotArea>
    <c:legend>
      <c:legendPos val="r"/>
      <c:layout>
        <c:manualLayout>
          <c:xMode val="edge"/>
          <c:yMode val="edge"/>
          <c:x val="0.63616661025605248"/>
          <c:y val="0.6281540423157117"/>
          <c:w val="0.3407319514024712"/>
          <c:h val="0.21334903356991342"/>
        </c:manualLayout>
      </c:layout>
    </c:legend>
    <c:plotVisOnly val="1"/>
  </c:chart>
  <c:txPr>
    <a:bodyPr/>
    <a:lstStyle/>
    <a:p>
      <a:pPr>
        <a:defRPr sz="1800">
          <a:latin typeface="Agency FB" pitchFamily="34" charset="0"/>
          <a:cs typeface="B Yekan" pitchFamily="2" charset="-78"/>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C8B15-D22E-46BE-955F-0CCADA7B08B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C8B15-D22E-46BE-955F-0CCADA7B08B4}" type="datetimeFigureOut">
              <a:rPr lang="en-US" smtClean="0"/>
              <a:pPr/>
              <a:t>4/18/2015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C8B15-D22E-46BE-955F-0CCADA7B08B4}" type="datetimeFigureOut">
              <a:rPr lang="en-US" smtClean="0"/>
              <a:pPr/>
              <a:t>4/18/2015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C8B15-D22E-46BE-955F-0CCADA7B08B4}" type="datetimeFigureOut">
              <a:rPr lang="en-US" smtClean="0"/>
              <a:pPr/>
              <a:t>4/18/2015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C8B15-D22E-46BE-955F-0CCADA7B08B4}"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C8B15-D22E-46BE-955F-0CCADA7B08B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C8B15-D22E-46BE-955F-0CCADA7B08B4}" type="datetimeFigureOut">
              <a:rPr lang="en-US" smtClean="0"/>
              <a:pPr/>
              <a:t>4/18/2015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C8B15-D22E-46BE-955F-0CCADA7B08B4}" type="datetimeFigureOut">
              <a:rPr lang="en-US" smtClean="0"/>
              <a:pPr/>
              <a:t>4/18/2015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C8B15-D22E-46BE-955F-0CCADA7B08B4}" type="datetimeFigureOut">
              <a:rPr lang="en-US" smtClean="0"/>
              <a:pPr/>
              <a:t>4/18/2015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C8B15-D22E-46BE-955F-0CCADA7B08B4}" type="datetimeFigureOut">
              <a:rPr lang="en-US" smtClean="0"/>
              <a:pPr/>
              <a:t>4/18/2015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0EB1-2DA5-4FA3-BAC8-53AB45BD60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C8B15-D22E-46BE-955F-0CCADA7B08B4}" type="datetimeFigureOut">
              <a:rPr lang="en-US" smtClean="0"/>
              <a:pPr/>
              <a:t>4/18/2015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0EB1-2DA5-4FA3-BAC8-53AB45BD60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jpeg"/><Relationship Id="rId7"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gi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gi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gi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chart" Target="../charts/chart1.xml"/><Relationship Id="rId2" Type="http://schemas.openxmlformats.org/officeDocument/2006/relationships/image" Target="../media/image31.gif"/><Relationship Id="rId1" Type="http://schemas.openxmlformats.org/officeDocument/2006/relationships/slideLayout" Target="../slideLayouts/slideLayout13.xml"/><Relationship Id="rId6" Type="http://schemas.openxmlformats.org/officeDocument/2006/relationships/image" Target="../media/image10.gif"/><Relationship Id="rId5" Type="http://schemas.openxmlformats.org/officeDocument/2006/relationships/image" Target="../media/image11.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39.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2" cstate="print"/>
          <a:stretch>
            <a:fillRect/>
          </a:stretch>
        </p:blipFill>
        <p:spPr>
          <a:xfrm>
            <a:off x="1905473" y="476672"/>
            <a:ext cx="5909118" cy="6192688"/>
          </a:xfrm>
          <a:prstGeom prst="rect">
            <a:avLst/>
          </a:prstGeom>
        </p:spPr>
      </p:pic>
      <p:sp>
        <p:nvSpPr>
          <p:cNvPr id="5" name="Rectangle 4"/>
          <p:cNvSpPr/>
          <p:nvPr/>
        </p:nvSpPr>
        <p:spPr>
          <a:xfrm>
            <a:off x="1475656" y="630932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331640" y="18864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rot="5400000">
            <a:off x="-1404665" y="3284983"/>
            <a:ext cx="6624736" cy="4320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rot="5400000">
            <a:off x="4103948" y="2816932"/>
            <a:ext cx="6408712" cy="1296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7" name="Picture 16" descr="m020a.JPG"/>
          <p:cNvPicPr>
            <a:picLocks noChangeAspect="1"/>
          </p:cNvPicPr>
          <p:nvPr/>
        </p:nvPicPr>
        <p:blipFill>
          <a:blip r:embed="rId4" cstate="print">
            <a:duotone>
              <a:schemeClr val="bg2">
                <a:shade val="45000"/>
                <a:satMod val="135000"/>
              </a:schemeClr>
              <a:prstClr val="white"/>
            </a:duotone>
          </a:blip>
          <a:srcRect t="16439"/>
          <a:stretch>
            <a:fillRect/>
          </a:stretch>
        </p:blipFill>
        <p:spPr>
          <a:xfrm>
            <a:off x="2975948" y="2442872"/>
            <a:ext cx="3192104" cy="343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TextBox 14"/>
          <p:cNvSpPr txBox="1"/>
          <p:nvPr/>
        </p:nvSpPr>
        <p:spPr>
          <a:xfrm>
            <a:off x="340674" y="1844824"/>
            <a:ext cx="4375342" cy="4708981"/>
          </a:xfrm>
          <a:prstGeom prst="rect">
            <a:avLst/>
          </a:prstGeom>
          <a:noFill/>
        </p:spPr>
        <p:txBody>
          <a:bodyPr wrap="square" rtlCol="0">
            <a:spAutoFit/>
          </a:bodyPr>
          <a:lstStyle/>
          <a:p>
            <a:pPr algn="r" rtl="1">
              <a:lnSpc>
                <a:spcPct val="150000"/>
              </a:lnSpc>
            </a:pPr>
            <a:r>
              <a:rPr lang="fa-IR" sz="2000" dirty="0" smtClean="0">
                <a:cs typeface="B Yekan" pitchFamily="2" charset="-78"/>
              </a:rPr>
              <a:t>نام شبکه:</a:t>
            </a:r>
          </a:p>
          <a:p>
            <a:pPr rtl="1">
              <a:lnSpc>
                <a:spcPct val="150000"/>
              </a:lnSpc>
            </a:pPr>
            <a:r>
              <a:rPr lang="fa-IR" sz="2000" dirty="0" smtClean="0">
                <a:cs typeface="B Yekan" pitchFamily="2" charset="-78"/>
              </a:rPr>
              <a:t>مکعبی مرکز حجمی</a:t>
            </a:r>
          </a:p>
          <a:p>
            <a:pPr algn="r" rtl="1">
              <a:lnSpc>
                <a:spcPct val="150000"/>
              </a:lnSpc>
            </a:pPr>
            <a:r>
              <a:rPr lang="fa-IR" sz="2000" dirty="0" smtClean="0">
                <a:cs typeface="B Yekan" pitchFamily="2" charset="-78"/>
              </a:rPr>
              <a:t>رابطه شعاع اتمی و واحد شبکه:</a:t>
            </a:r>
          </a:p>
          <a:p>
            <a:pPr rtl="1">
              <a:lnSpc>
                <a:spcPct val="150000"/>
              </a:lnSpc>
            </a:pPr>
            <a:r>
              <a:rPr lang="en-US" sz="2000" dirty="0" smtClean="0">
                <a:cs typeface="B Yekan" pitchFamily="2" charset="-78"/>
              </a:rPr>
              <a:t>√3a</a:t>
            </a:r>
            <a:r>
              <a:rPr lang="en-US" sz="1100" dirty="0" smtClean="0">
                <a:cs typeface="B Yekan" pitchFamily="2" charset="-78"/>
              </a:rPr>
              <a:t>0 </a:t>
            </a:r>
            <a:r>
              <a:rPr lang="en-US" sz="2000" dirty="0" smtClean="0">
                <a:cs typeface="B Yekan" pitchFamily="2" charset="-78"/>
              </a:rPr>
              <a:t>=4r</a:t>
            </a:r>
            <a:endParaRPr lang="fa-IR" sz="2000" dirty="0" smtClean="0">
              <a:cs typeface="B Yekan" pitchFamily="2" charset="-78"/>
            </a:endParaRPr>
          </a:p>
          <a:p>
            <a:pPr algn="r" rtl="1">
              <a:lnSpc>
                <a:spcPct val="150000"/>
              </a:lnSpc>
            </a:pPr>
            <a:r>
              <a:rPr lang="fa-IR" sz="2000" dirty="0" smtClean="0">
                <a:cs typeface="B Yekan" pitchFamily="2" charset="-78"/>
              </a:rPr>
              <a:t>ضریب چیدن اتمی:</a:t>
            </a:r>
          </a:p>
          <a:p>
            <a:pPr rtl="1">
              <a:lnSpc>
                <a:spcPct val="150000"/>
              </a:lnSpc>
            </a:pPr>
            <a:r>
              <a:rPr lang="fa-IR" sz="2000" dirty="0" smtClean="0">
                <a:cs typeface="B Yekan" pitchFamily="2" charset="-78"/>
              </a:rPr>
              <a:t>0.6798</a:t>
            </a:r>
            <a:endParaRPr lang="en-US" sz="2000" dirty="0" smtClean="0">
              <a:cs typeface="B Yekan" pitchFamily="2" charset="-78"/>
            </a:endParaRPr>
          </a:p>
          <a:p>
            <a:pPr algn="r" rtl="1">
              <a:lnSpc>
                <a:spcPct val="150000"/>
              </a:lnSpc>
            </a:pPr>
            <a:r>
              <a:rPr lang="fa-IR" sz="2000" dirty="0" smtClean="0">
                <a:cs typeface="B Yekan" pitchFamily="2" charset="-78"/>
              </a:rPr>
              <a:t>عدد همسایگی:</a:t>
            </a:r>
          </a:p>
          <a:p>
            <a:pPr rtl="1">
              <a:lnSpc>
                <a:spcPct val="150000"/>
              </a:lnSpc>
            </a:pPr>
            <a:r>
              <a:rPr lang="fa-IR" sz="2000" dirty="0" smtClean="0">
                <a:cs typeface="B Yekan" pitchFamily="2" charset="-78"/>
              </a:rPr>
              <a:t>8</a:t>
            </a:r>
            <a:endParaRPr lang="en-US" sz="2000" dirty="0" smtClean="0">
              <a:cs typeface="B Yekan" pitchFamily="2" charset="-78"/>
            </a:endParaRPr>
          </a:p>
          <a:p>
            <a:pPr algn="r" rtl="1">
              <a:lnSpc>
                <a:spcPct val="150000"/>
              </a:lnSpc>
            </a:pPr>
            <a:r>
              <a:rPr lang="fa-IR" sz="2000" dirty="0" smtClean="0">
                <a:cs typeface="B Yekan" pitchFamily="2" charset="-78"/>
              </a:rPr>
              <a:t>تعداد اتمها در هر سلول واحد:</a:t>
            </a:r>
          </a:p>
          <a:p>
            <a:pPr algn="ctr" rtl="1">
              <a:lnSpc>
                <a:spcPct val="150000"/>
              </a:lnSpc>
            </a:pPr>
            <a:r>
              <a:rPr lang="fa-IR" sz="2000" dirty="0" smtClean="0">
                <a:cs typeface="B Yekan" pitchFamily="2" charset="-78"/>
              </a:rPr>
              <a:t>                                                          2</a:t>
            </a:r>
            <a:endParaRPr lang="en-US" sz="2000" dirty="0">
              <a:cs typeface="B Yekan" pitchFamily="2" charset="-78"/>
            </a:endParaRPr>
          </a:p>
        </p:txBody>
      </p:sp>
      <p:sp>
        <p:nvSpPr>
          <p:cNvPr id="16" name="TextBox 15"/>
          <p:cNvSpPr txBox="1"/>
          <p:nvPr/>
        </p:nvSpPr>
        <p:spPr>
          <a:xfrm>
            <a:off x="4644008" y="1844824"/>
            <a:ext cx="4176464" cy="5170646"/>
          </a:xfrm>
          <a:prstGeom prst="rect">
            <a:avLst/>
          </a:prstGeom>
          <a:noFill/>
        </p:spPr>
        <p:txBody>
          <a:bodyPr wrap="square" rtlCol="0">
            <a:spAutoFit/>
          </a:bodyPr>
          <a:lstStyle/>
          <a:p>
            <a:pPr algn="l">
              <a:lnSpc>
                <a:spcPct val="150000"/>
              </a:lnSpc>
            </a:pPr>
            <a:r>
              <a:rPr lang="en-US" sz="2000" dirty="0" smtClean="0">
                <a:cs typeface="B Yekan" pitchFamily="2" charset="-78"/>
              </a:rPr>
              <a:t>Lattice Name:</a:t>
            </a:r>
            <a:endParaRPr lang="fa-IR" sz="2000" dirty="0" smtClean="0">
              <a:cs typeface="B Yekan" pitchFamily="2" charset="-78"/>
            </a:endParaRPr>
          </a:p>
          <a:p>
            <a:pPr algn="r">
              <a:lnSpc>
                <a:spcPct val="150000"/>
              </a:lnSpc>
            </a:pPr>
            <a:r>
              <a:rPr lang="en-US" sz="2000" dirty="0" smtClean="0">
                <a:cs typeface="B Yekan" pitchFamily="2" charset="-78"/>
              </a:rPr>
              <a:t>Body Centered Cubic (BCC)</a:t>
            </a:r>
            <a:endParaRPr lang="fa-IR" sz="2000" dirty="0" smtClean="0">
              <a:cs typeface="B Yekan" pitchFamily="2" charset="-78"/>
            </a:endParaRPr>
          </a:p>
          <a:p>
            <a:pPr algn="l">
              <a:lnSpc>
                <a:spcPct val="150000"/>
              </a:lnSpc>
            </a:pPr>
            <a:r>
              <a:rPr lang="en-US" sz="2000" dirty="0" smtClean="0">
                <a:cs typeface="B Yekan" pitchFamily="2" charset="-78"/>
              </a:rPr>
              <a:t>a</a:t>
            </a:r>
            <a:r>
              <a:rPr lang="en-US" sz="1100" dirty="0" smtClean="0">
                <a:cs typeface="B Yekan" pitchFamily="2" charset="-78"/>
              </a:rPr>
              <a:t>0</a:t>
            </a:r>
            <a:r>
              <a:rPr lang="en-US" sz="2000" dirty="0" smtClean="0">
                <a:cs typeface="B Yekan" pitchFamily="2" charset="-78"/>
              </a:rPr>
              <a:t> &amp; Atomic radius Function:</a:t>
            </a:r>
            <a:endParaRPr lang="fa-IR" sz="2000" dirty="0" smtClean="0">
              <a:cs typeface="B Yekan" pitchFamily="2" charset="-78"/>
            </a:endParaRPr>
          </a:p>
          <a:p>
            <a:pPr algn="r" rtl="1">
              <a:lnSpc>
                <a:spcPct val="150000"/>
              </a:lnSpc>
            </a:pPr>
            <a:r>
              <a:rPr lang="en-US" sz="2000" dirty="0" smtClean="0">
                <a:cs typeface="B Yekan" pitchFamily="2" charset="-78"/>
              </a:rPr>
              <a:t>√3a</a:t>
            </a:r>
            <a:r>
              <a:rPr lang="en-US" sz="1100" dirty="0" smtClean="0">
                <a:cs typeface="B Yekan" pitchFamily="2" charset="-78"/>
              </a:rPr>
              <a:t>0 </a:t>
            </a:r>
            <a:r>
              <a:rPr lang="en-US" sz="2000" dirty="0" smtClean="0">
                <a:cs typeface="B Yekan" pitchFamily="2" charset="-78"/>
              </a:rPr>
              <a:t>=4r</a:t>
            </a:r>
            <a:endParaRPr lang="fa-IR" sz="2000" dirty="0" smtClean="0">
              <a:cs typeface="B Yekan" pitchFamily="2" charset="-78"/>
            </a:endParaRPr>
          </a:p>
          <a:p>
            <a:pPr algn="l">
              <a:lnSpc>
                <a:spcPct val="150000"/>
              </a:lnSpc>
            </a:pPr>
            <a:r>
              <a:rPr lang="en-US" sz="2000" dirty="0" smtClean="0">
                <a:cs typeface="B Yekan" pitchFamily="2" charset="-78"/>
              </a:rPr>
              <a:t>Atomic Packing Factor (APF):</a:t>
            </a:r>
            <a:endParaRPr lang="fa-IR" sz="2000" dirty="0" smtClean="0">
              <a:cs typeface="B Yekan" pitchFamily="2" charset="-78"/>
            </a:endParaRPr>
          </a:p>
          <a:p>
            <a:pPr algn="r">
              <a:lnSpc>
                <a:spcPct val="150000"/>
              </a:lnSpc>
            </a:pPr>
            <a:r>
              <a:rPr lang="en-US" sz="2000" dirty="0" smtClean="0">
                <a:cs typeface="B Yekan" pitchFamily="2" charset="-78"/>
              </a:rPr>
              <a:t>0.6798</a:t>
            </a:r>
          </a:p>
          <a:p>
            <a:pPr>
              <a:lnSpc>
                <a:spcPct val="150000"/>
              </a:lnSpc>
            </a:pPr>
            <a:r>
              <a:rPr lang="en-US" sz="2000" dirty="0" smtClean="0">
                <a:cs typeface="B Yekan" pitchFamily="2" charset="-78"/>
              </a:rPr>
              <a:t>Coordination Number:</a:t>
            </a:r>
          </a:p>
          <a:p>
            <a:pPr algn="r">
              <a:lnSpc>
                <a:spcPct val="150000"/>
              </a:lnSpc>
            </a:pPr>
            <a:r>
              <a:rPr lang="en-US" sz="2000" dirty="0" smtClean="0">
                <a:cs typeface="B Yekan" pitchFamily="2" charset="-78"/>
              </a:rPr>
              <a:t>8</a:t>
            </a:r>
          </a:p>
          <a:p>
            <a:pPr>
              <a:lnSpc>
                <a:spcPct val="150000"/>
              </a:lnSpc>
            </a:pPr>
            <a:r>
              <a:rPr lang="en-US" sz="2000" dirty="0" smtClean="0">
                <a:cs typeface="B Yekan" pitchFamily="2" charset="-78"/>
              </a:rPr>
              <a:t>Atoms per Unit Cell (</a:t>
            </a:r>
            <a:r>
              <a:rPr lang="en-US" sz="2000" dirty="0" err="1" smtClean="0">
                <a:cs typeface="B Yekan" pitchFamily="2" charset="-78"/>
              </a:rPr>
              <a:t>apc</a:t>
            </a:r>
            <a:r>
              <a:rPr lang="en-US" sz="2000" dirty="0" smtClean="0">
                <a:cs typeface="B Yekan" pitchFamily="2" charset="-78"/>
              </a:rPr>
              <a:t>):</a:t>
            </a:r>
          </a:p>
          <a:p>
            <a:pPr algn="r">
              <a:lnSpc>
                <a:spcPct val="150000"/>
              </a:lnSpc>
            </a:pPr>
            <a:r>
              <a:rPr lang="en-US" sz="2000" dirty="0" smtClean="0">
                <a:cs typeface="B Yekan" pitchFamily="2" charset="-78"/>
              </a:rPr>
              <a:t>2</a:t>
            </a:r>
            <a:endParaRPr lang="fa-IR" sz="2000" dirty="0" smtClean="0">
              <a:cs typeface="B Yekan" pitchFamily="2" charset="-78"/>
            </a:endParaRPr>
          </a:p>
          <a:p>
            <a:pPr algn="r">
              <a:lnSpc>
                <a:spcPct val="150000"/>
              </a:lnSpc>
            </a:pPr>
            <a:endParaRPr lang="en-US" sz="2000" dirty="0" smtClean="0">
              <a:cs typeface="B Yekan" pitchFamily="2" charset="-78"/>
            </a:endParaRPr>
          </a:p>
        </p:txBody>
      </p:sp>
      <p:grpSp>
        <p:nvGrpSpPr>
          <p:cNvPr id="18" name="Group 17"/>
          <p:cNvGrpSpPr/>
          <p:nvPr/>
        </p:nvGrpSpPr>
        <p:grpSpPr>
          <a:xfrm rot="2631951">
            <a:off x="1337159" y="489144"/>
            <a:ext cx="1590451" cy="1279816"/>
            <a:chOff x="6623341" y="3498167"/>
            <a:chExt cx="1590451" cy="1279816"/>
          </a:xfrm>
        </p:grpSpPr>
        <p:pic>
          <p:nvPicPr>
            <p:cNvPr id="19" name="Picture 18"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0" name="TextBox 19"/>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6</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8" name="Picture 17" descr="m020a.JPG"/>
          <p:cNvPicPr>
            <a:picLocks noChangeAspect="1"/>
          </p:cNvPicPr>
          <p:nvPr/>
        </p:nvPicPr>
        <p:blipFill>
          <a:blip r:embed="rId4" cstate="print">
            <a:duotone>
              <a:schemeClr val="bg2">
                <a:shade val="45000"/>
                <a:satMod val="135000"/>
              </a:schemeClr>
              <a:prstClr val="white"/>
            </a:duotone>
          </a:blip>
          <a:srcRect t="16133"/>
          <a:stretch>
            <a:fillRect/>
          </a:stretch>
        </p:blipFill>
        <p:spPr>
          <a:xfrm>
            <a:off x="3012965" y="2545652"/>
            <a:ext cx="3118071" cy="343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TextBox 14"/>
          <p:cNvSpPr txBox="1"/>
          <p:nvPr/>
        </p:nvSpPr>
        <p:spPr>
          <a:xfrm>
            <a:off x="340674" y="1844824"/>
            <a:ext cx="4375342" cy="4708981"/>
          </a:xfrm>
          <a:prstGeom prst="rect">
            <a:avLst/>
          </a:prstGeom>
          <a:noFill/>
        </p:spPr>
        <p:txBody>
          <a:bodyPr wrap="square" rtlCol="0">
            <a:spAutoFit/>
          </a:bodyPr>
          <a:lstStyle/>
          <a:p>
            <a:pPr algn="r" rtl="1">
              <a:lnSpc>
                <a:spcPct val="150000"/>
              </a:lnSpc>
            </a:pPr>
            <a:r>
              <a:rPr lang="fa-IR" sz="2000" dirty="0" smtClean="0">
                <a:cs typeface="B Yekan" pitchFamily="2" charset="-78"/>
              </a:rPr>
              <a:t>نام شبکه:</a:t>
            </a:r>
          </a:p>
          <a:p>
            <a:pPr rtl="1">
              <a:lnSpc>
                <a:spcPct val="150000"/>
              </a:lnSpc>
            </a:pPr>
            <a:r>
              <a:rPr lang="fa-IR" sz="2000" dirty="0" smtClean="0">
                <a:cs typeface="B Yekan" pitchFamily="2" charset="-78"/>
              </a:rPr>
              <a:t>مکعبی مرکز سطحی</a:t>
            </a:r>
          </a:p>
          <a:p>
            <a:pPr algn="r" rtl="1">
              <a:lnSpc>
                <a:spcPct val="150000"/>
              </a:lnSpc>
            </a:pPr>
            <a:r>
              <a:rPr lang="fa-IR" sz="2000" dirty="0" smtClean="0">
                <a:cs typeface="B Yekan" pitchFamily="2" charset="-78"/>
              </a:rPr>
              <a:t>رابطه شعاع اتمی و واحد شبکه:</a:t>
            </a:r>
          </a:p>
          <a:p>
            <a:pPr rtl="1">
              <a:lnSpc>
                <a:spcPct val="150000"/>
              </a:lnSpc>
            </a:pPr>
            <a:r>
              <a:rPr lang="en-US" sz="2000" dirty="0" smtClean="0">
                <a:cs typeface="B Yekan" pitchFamily="2" charset="-78"/>
              </a:rPr>
              <a:t>√2a</a:t>
            </a:r>
            <a:r>
              <a:rPr lang="en-US" sz="1100" dirty="0" smtClean="0">
                <a:cs typeface="B Yekan" pitchFamily="2" charset="-78"/>
              </a:rPr>
              <a:t>0 </a:t>
            </a:r>
            <a:r>
              <a:rPr lang="en-US" sz="2000" dirty="0" smtClean="0">
                <a:cs typeface="B Yekan" pitchFamily="2" charset="-78"/>
              </a:rPr>
              <a:t>=4r</a:t>
            </a:r>
            <a:endParaRPr lang="fa-IR" sz="2000" dirty="0" smtClean="0">
              <a:cs typeface="B Yekan" pitchFamily="2" charset="-78"/>
            </a:endParaRPr>
          </a:p>
          <a:p>
            <a:pPr algn="r" rtl="1">
              <a:lnSpc>
                <a:spcPct val="150000"/>
              </a:lnSpc>
            </a:pPr>
            <a:r>
              <a:rPr lang="fa-IR" sz="2000" dirty="0" smtClean="0">
                <a:cs typeface="B Yekan" pitchFamily="2" charset="-78"/>
              </a:rPr>
              <a:t>ضریب چیدن اتمی:</a:t>
            </a:r>
          </a:p>
          <a:p>
            <a:pPr rtl="1">
              <a:lnSpc>
                <a:spcPct val="150000"/>
              </a:lnSpc>
            </a:pPr>
            <a:r>
              <a:rPr lang="fa-IR" sz="2000" dirty="0" smtClean="0">
                <a:cs typeface="B Yekan" pitchFamily="2" charset="-78"/>
              </a:rPr>
              <a:t>0.74</a:t>
            </a:r>
            <a:endParaRPr lang="en-US" sz="2000" dirty="0" smtClean="0">
              <a:cs typeface="B Yekan" pitchFamily="2" charset="-78"/>
            </a:endParaRPr>
          </a:p>
          <a:p>
            <a:pPr algn="r" rtl="1">
              <a:lnSpc>
                <a:spcPct val="150000"/>
              </a:lnSpc>
            </a:pPr>
            <a:r>
              <a:rPr lang="fa-IR" sz="2000" dirty="0" smtClean="0">
                <a:cs typeface="B Yekan" pitchFamily="2" charset="-78"/>
              </a:rPr>
              <a:t>عدد همسایگی:</a:t>
            </a:r>
          </a:p>
          <a:p>
            <a:pPr rtl="1">
              <a:lnSpc>
                <a:spcPct val="150000"/>
              </a:lnSpc>
            </a:pPr>
            <a:r>
              <a:rPr lang="fa-IR" sz="2000" dirty="0" smtClean="0">
                <a:cs typeface="B Yekan" pitchFamily="2" charset="-78"/>
              </a:rPr>
              <a:t>12</a:t>
            </a:r>
          </a:p>
          <a:p>
            <a:pPr algn="r" rtl="1">
              <a:lnSpc>
                <a:spcPct val="150000"/>
              </a:lnSpc>
            </a:pPr>
            <a:r>
              <a:rPr lang="fa-IR" sz="2000" dirty="0" smtClean="0">
                <a:cs typeface="B Yekan" pitchFamily="2" charset="-78"/>
              </a:rPr>
              <a:t>تعداد اتمها در هر سلول واحد:</a:t>
            </a:r>
          </a:p>
          <a:p>
            <a:pPr algn="ctr" rtl="1">
              <a:lnSpc>
                <a:spcPct val="150000"/>
              </a:lnSpc>
            </a:pPr>
            <a:r>
              <a:rPr lang="fa-IR" sz="2000" dirty="0" smtClean="0">
                <a:cs typeface="B Yekan" pitchFamily="2" charset="-78"/>
              </a:rPr>
              <a:t>                                                         4</a:t>
            </a:r>
            <a:endParaRPr lang="en-US" sz="2000" dirty="0">
              <a:cs typeface="B Yekan" pitchFamily="2" charset="-78"/>
            </a:endParaRPr>
          </a:p>
        </p:txBody>
      </p:sp>
      <p:sp>
        <p:nvSpPr>
          <p:cNvPr id="16" name="TextBox 15"/>
          <p:cNvSpPr txBox="1"/>
          <p:nvPr/>
        </p:nvSpPr>
        <p:spPr>
          <a:xfrm>
            <a:off x="4644008" y="1844824"/>
            <a:ext cx="4176464" cy="4708981"/>
          </a:xfrm>
          <a:prstGeom prst="rect">
            <a:avLst/>
          </a:prstGeom>
          <a:noFill/>
        </p:spPr>
        <p:txBody>
          <a:bodyPr wrap="square" rtlCol="0">
            <a:spAutoFit/>
          </a:bodyPr>
          <a:lstStyle/>
          <a:p>
            <a:pPr algn="l">
              <a:lnSpc>
                <a:spcPct val="150000"/>
              </a:lnSpc>
            </a:pPr>
            <a:r>
              <a:rPr lang="en-US" sz="2000" dirty="0" smtClean="0">
                <a:cs typeface="B Yekan" pitchFamily="2" charset="-78"/>
              </a:rPr>
              <a:t>Lattice Name:</a:t>
            </a:r>
            <a:endParaRPr lang="fa-IR" sz="2000" dirty="0" smtClean="0">
              <a:cs typeface="B Yekan" pitchFamily="2" charset="-78"/>
            </a:endParaRPr>
          </a:p>
          <a:p>
            <a:pPr algn="r">
              <a:lnSpc>
                <a:spcPct val="150000"/>
              </a:lnSpc>
            </a:pPr>
            <a:r>
              <a:rPr lang="en-US" sz="2000" dirty="0" smtClean="0">
                <a:cs typeface="B Yekan" pitchFamily="2" charset="-78"/>
              </a:rPr>
              <a:t>Face Centered Cubic (FCC)</a:t>
            </a:r>
            <a:endParaRPr lang="fa-IR" sz="2000" dirty="0" smtClean="0">
              <a:cs typeface="B Yekan" pitchFamily="2" charset="-78"/>
            </a:endParaRPr>
          </a:p>
          <a:p>
            <a:pPr algn="l">
              <a:lnSpc>
                <a:spcPct val="150000"/>
              </a:lnSpc>
            </a:pPr>
            <a:r>
              <a:rPr lang="en-US" sz="2000" dirty="0" smtClean="0">
                <a:cs typeface="B Yekan" pitchFamily="2" charset="-78"/>
              </a:rPr>
              <a:t>a</a:t>
            </a:r>
            <a:r>
              <a:rPr lang="en-US" sz="1100" dirty="0" smtClean="0">
                <a:cs typeface="B Yekan" pitchFamily="2" charset="-78"/>
              </a:rPr>
              <a:t>0</a:t>
            </a:r>
            <a:r>
              <a:rPr lang="en-US" sz="2000" dirty="0" smtClean="0">
                <a:cs typeface="B Yekan" pitchFamily="2" charset="-78"/>
              </a:rPr>
              <a:t> &amp; Atomic radius Function:</a:t>
            </a:r>
            <a:endParaRPr lang="fa-IR" sz="2000" dirty="0" smtClean="0">
              <a:cs typeface="B Yekan" pitchFamily="2" charset="-78"/>
            </a:endParaRPr>
          </a:p>
          <a:p>
            <a:pPr algn="r" rtl="1">
              <a:lnSpc>
                <a:spcPct val="150000"/>
              </a:lnSpc>
            </a:pPr>
            <a:r>
              <a:rPr lang="en-US" sz="2000" dirty="0" smtClean="0">
                <a:cs typeface="B Yekan" pitchFamily="2" charset="-78"/>
              </a:rPr>
              <a:t>√2a</a:t>
            </a:r>
            <a:r>
              <a:rPr lang="en-US" sz="1100" dirty="0" smtClean="0">
                <a:cs typeface="B Yekan" pitchFamily="2" charset="-78"/>
              </a:rPr>
              <a:t>0 </a:t>
            </a:r>
            <a:r>
              <a:rPr lang="en-US" sz="2000" dirty="0" smtClean="0">
                <a:cs typeface="B Yekan" pitchFamily="2" charset="-78"/>
              </a:rPr>
              <a:t>=4r</a:t>
            </a:r>
            <a:endParaRPr lang="fa-IR" sz="2000" dirty="0" smtClean="0">
              <a:cs typeface="B Yekan" pitchFamily="2" charset="-78"/>
            </a:endParaRPr>
          </a:p>
          <a:p>
            <a:pPr algn="l">
              <a:lnSpc>
                <a:spcPct val="150000"/>
              </a:lnSpc>
            </a:pPr>
            <a:r>
              <a:rPr lang="en-US" sz="2000" dirty="0" smtClean="0">
                <a:cs typeface="B Yekan" pitchFamily="2" charset="-78"/>
              </a:rPr>
              <a:t>Atomic Packing Factor (APF):</a:t>
            </a:r>
            <a:endParaRPr lang="fa-IR" sz="2000" dirty="0" smtClean="0">
              <a:cs typeface="B Yekan" pitchFamily="2" charset="-78"/>
            </a:endParaRPr>
          </a:p>
          <a:p>
            <a:pPr algn="r">
              <a:lnSpc>
                <a:spcPct val="150000"/>
              </a:lnSpc>
            </a:pPr>
            <a:r>
              <a:rPr lang="en-US" sz="2000" dirty="0" smtClean="0">
                <a:cs typeface="B Yekan" pitchFamily="2" charset="-78"/>
              </a:rPr>
              <a:t>0.74</a:t>
            </a:r>
          </a:p>
          <a:p>
            <a:pPr>
              <a:lnSpc>
                <a:spcPct val="150000"/>
              </a:lnSpc>
            </a:pPr>
            <a:r>
              <a:rPr lang="en-US" sz="2000" dirty="0" smtClean="0">
                <a:cs typeface="B Yekan" pitchFamily="2" charset="-78"/>
              </a:rPr>
              <a:t>Coordination Number:</a:t>
            </a:r>
          </a:p>
          <a:p>
            <a:pPr algn="r">
              <a:lnSpc>
                <a:spcPct val="150000"/>
              </a:lnSpc>
            </a:pPr>
            <a:r>
              <a:rPr lang="en-US" sz="2000" dirty="0" smtClean="0">
                <a:cs typeface="B Yekan" pitchFamily="2" charset="-78"/>
              </a:rPr>
              <a:t>12</a:t>
            </a:r>
            <a:endParaRPr lang="fa-IR" sz="2000" dirty="0" smtClean="0">
              <a:cs typeface="B Yekan" pitchFamily="2" charset="-78"/>
            </a:endParaRPr>
          </a:p>
          <a:p>
            <a:pPr>
              <a:lnSpc>
                <a:spcPct val="150000"/>
              </a:lnSpc>
            </a:pPr>
            <a:r>
              <a:rPr lang="en-US" sz="2000" dirty="0" smtClean="0">
                <a:cs typeface="B Yekan" pitchFamily="2" charset="-78"/>
              </a:rPr>
              <a:t>Atoms per Unit Cell (</a:t>
            </a:r>
            <a:r>
              <a:rPr lang="en-US" sz="2000" dirty="0" err="1" smtClean="0">
                <a:cs typeface="B Yekan" pitchFamily="2" charset="-78"/>
              </a:rPr>
              <a:t>apc</a:t>
            </a:r>
            <a:r>
              <a:rPr lang="en-US" sz="2000" dirty="0" smtClean="0">
                <a:cs typeface="B Yekan" pitchFamily="2" charset="-78"/>
              </a:rPr>
              <a:t>):</a:t>
            </a:r>
          </a:p>
          <a:p>
            <a:pPr algn="r">
              <a:lnSpc>
                <a:spcPct val="150000"/>
              </a:lnSpc>
            </a:pPr>
            <a:r>
              <a:rPr lang="en-US" sz="2000" dirty="0" smtClean="0">
                <a:cs typeface="B Yekan" pitchFamily="2" charset="-78"/>
              </a:rPr>
              <a:t>4</a:t>
            </a:r>
            <a:endParaRPr lang="fa-IR" sz="2000" dirty="0" smtClean="0">
              <a:cs typeface="B Yekan" pitchFamily="2" charset="-78"/>
            </a:endParaRPr>
          </a:p>
        </p:txBody>
      </p:sp>
      <p:grpSp>
        <p:nvGrpSpPr>
          <p:cNvPr id="17" name="Group 16"/>
          <p:cNvGrpSpPr/>
          <p:nvPr/>
        </p:nvGrpSpPr>
        <p:grpSpPr>
          <a:xfrm rot="2631951">
            <a:off x="1337159" y="489144"/>
            <a:ext cx="1590451" cy="1279816"/>
            <a:chOff x="6623341" y="3498167"/>
            <a:chExt cx="1590451" cy="1279816"/>
          </a:xfrm>
        </p:grpSpPr>
        <p:pic>
          <p:nvPicPr>
            <p:cNvPr id="19" name="Picture 18"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0" name="TextBox 19"/>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7</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7" name="Picture 16" descr="m020a.JPG"/>
          <p:cNvPicPr>
            <a:picLocks noChangeAspect="1"/>
          </p:cNvPicPr>
          <p:nvPr/>
        </p:nvPicPr>
        <p:blipFill>
          <a:blip r:embed="rId4" cstate="print">
            <a:duotone>
              <a:schemeClr val="bg2">
                <a:shade val="45000"/>
                <a:satMod val="135000"/>
              </a:schemeClr>
              <a:prstClr val="white"/>
            </a:duotone>
          </a:blip>
          <a:stretch>
            <a:fillRect/>
          </a:stretch>
        </p:blipFill>
        <p:spPr>
          <a:xfrm>
            <a:off x="3133737" y="2514880"/>
            <a:ext cx="2876527" cy="343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TextBox 14"/>
          <p:cNvSpPr txBox="1"/>
          <p:nvPr/>
        </p:nvSpPr>
        <p:spPr>
          <a:xfrm>
            <a:off x="340674" y="1844824"/>
            <a:ext cx="4375342" cy="4708981"/>
          </a:xfrm>
          <a:prstGeom prst="rect">
            <a:avLst/>
          </a:prstGeom>
          <a:noFill/>
        </p:spPr>
        <p:txBody>
          <a:bodyPr wrap="square" rtlCol="0">
            <a:spAutoFit/>
          </a:bodyPr>
          <a:lstStyle/>
          <a:p>
            <a:pPr algn="r" rtl="1">
              <a:lnSpc>
                <a:spcPct val="150000"/>
              </a:lnSpc>
            </a:pPr>
            <a:r>
              <a:rPr lang="fa-IR" sz="2000" dirty="0" smtClean="0">
                <a:cs typeface="B Yekan" pitchFamily="2" charset="-78"/>
              </a:rPr>
              <a:t>نام شبکه:</a:t>
            </a:r>
          </a:p>
          <a:p>
            <a:pPr rtl="1">
              <a:lnSpc>
                <a:spcPct val="150000"/>
              </a:lnSpc>
            </a:pPr>
            <a:r>
              <a:rPr lang="fa-IR" sz="2000" dirty="0" smtClean="0">
                <a:cs typeface="B Yekan" pitchFamily="2" charset="-78"/>
              </a:rPr>
              <a:t>شش گوشی فشرده</a:t>
            </a:r>
          </a:p>
          <a:p>
            <a:pPr algn="r" rtl="1">
              <a:lnSpc>
                <a:spcPct val="150000"/>
              </a:lnSpc>
            </a:pPr>
            <a:r>
              <a:rPr lang="fa-IR" sz="2000" dirty="0" smtClean="0">
                <a:cs typeface="B Yekan" pitchFamily="2" charset="-78"/>
              </a:rPr>
              <a:t>رابطه شعاع اتمی و واحد شبکه:</a:t>
            </a:r>
          </a:p>
          <a:p>
            <a:pPr rtl="1">
              <a:lnSpc>
                <a:spcPct val="150000"/>
              </a:lnSpc>
            </a:pPr>
            <a:r>
              <a:rPr lang="en-US" sz="2000" dirty="0" smtClean="0">
                <a:cs typeface="B Yekan" pitchFamily="2" charset="-78"/>
              </a:rPr>
              <a:t>a</a:t>
            </a:r>
            <a:r>
              <a:rPr lang="en-US" sz="1100" dirty="0" smtClean="0">
                <a:cs typeface="B Yekan" pitchFamily="2" charset="-78"/>
              </a:rPr>
              <a:t>0 </a:t>
            </a:r>
            <a:r>
              <a:rPr lang="en-US" sz="2000" dirty="0" smtClean="0">
                <a:cs typeface="B Yekan" pitchFamily="2" charset="-78"/>
              </a:rPr>
              <a:t>=2r , c =1.63a</a:t>
            </a:r>
            <a:r>
              <a:rPr lang="en-US" sz="1050" dirty="0" smtClean="0">
                <a:cs typeface="B Yekan" pitchFamily="2" charset="-78"/>
              </a:rPr>
              <a:t>0</a:t>
            </a:r>
            <a:endParaRPr lang="fa-IR" sz="2000" dirty="0" smtClean="0">
              <a:cs typeface="B Yekan" pitchFamily="2" charset="-78"/>
            </a:endParaRPr>
          </a:p>
          <a:p>
            <a:pPr algn="r" rtl="1">
              <a:lnSpc>
                <a:spcPct val="150000"/>
              </a:lnSpc>
            </a:pPr>
            <a:r>
              <a:rPr lang="fa-IR" sz="2000" dirty="0" smtClean="0">
                <a:cs typeface="B Yekan" pitchFamily="2" charset="-78"/>
              </a:rPr>
              <a:t>ضریب فشردگی اتمی:</a:t>
            </a:r>
          </a:p>
          <a:p>
            <a:pPr rtl="1">
              <a:lnSpc>
                <a:spcPct val="150000"/>
              </a:lnSpc>
            </a:pPr>
            <a:r>
              <a:rPr lang="fa-IR" sz="2000" dirty="0" smtClean="0">
                <a:cs typeface="B Yekan" pitchFamily="2" charset="-78"/>
              </a:rPr>
              <a:t>0.74</a:t>
            </a:r>
          </a:p>
          <a:p>
            <a:pPr algn="r" rtl="1">
              <a:lnSpc>
                <a:spcPct val="150000"/>
              </a:lnSpc>
            </a:pPr>
            <a:r>
              <a:rPr lang="fa-IR" sz="2000" dirty="0" smtClean="0">
                <a:cs typeface="B Yekan" pitchFamily="2" charset="-78"/>
              </a:rPr>
              <a:t>عدد همسایگی:</a:t>
            </a:r>
          </a:p>
          <a:p>
            <a:pPr rtl="1">
              <a:lnSpc>
                <a:spcPct val="150000"/>
              </a:lnSpc>
            </a:pPr>
            <a:r>
              <a:rPr lang="fa-IR" sz="2000" dirty="0" smtClean="0">
                <a:cs typeface="B Yekan" pitchFamily="2" charset="-78"/>
              </a:rPr>
              <a:t>12</a:t>
            </a:r>
          </a:p>
          <a:p>
            <a:pPr algn="r" rtl="1">
              <a:lnSpc>
                <a:spcPct val="150000"/>
              </a:lnSpc>
            </a:pPr>
            <a:r>
              <a:rPr lang="fa-IR" sz="2000" dirty="0" smtClean="0">
                <a:cs typeface="B Yekan" pitchFamily="2" charset="-78"/>
              </a:rPr>
              <a:t>تعداد اتمها در هر سلول واحد:</a:t>
            </a:r>
          </a:p>
          <a:p>
            <a:pPr algn="ctr" rtl="1">
              <a:lnSpc>
                <a:spcPct val="150000"/>
              </a:lnSpc>
            </a:pPr>
            <a:r>
              <a:rPr lang="fa-IR" sz="2000" dirty="0" smtClean="0">
                <a:cs typeface="B Yekan" pitchFamily="2" charset="-78"/>
              </a:rPr>
              <a:t>                                                         6</a:t>
            </a:r>
            <a:endParaRPr lang="en-US" sz="2000" dirty="0">
              <a:cs typeface="B Yekan" pitchFamily="2" charset="-78"/>
            </a:endParaRPr>
          </a:p>
        </p:txBody>
      </p:sp>
      <p:sp>
        <p:nvSpPr>
          <p:cNvPr id="16" name="TextBox 15"/>
          <p:cNvSpPr txBox="1"/>
          <p:nvPr/>
        </p:nvSpPr>
        <p:spPr>
          <a:xfrm>
            <a:off x="4644008" y="1844824"/>
            <a:ext cx="4176464" cy="5170646"/>
          </a:xfrm>
          <a:prstGeom prst="rect">
            <a:avLst/>
          </a:prstGeom>
          <a:noFill/>
        </p:spPr>
        <p:txBody>
          <a:bodyPr wrap="square" rtlCol="0">
            <a:spAutoFit/>
          </a:bodyPr>
          <a:lstStyle/>
          <a:p>
            <a:pPr algn="l">
              <a:lnSpc>
                <a:spcPct val="150000"/>
              </a:lnSpc>
            </a:pPr>
            <a:r>
              <a:rPr lang="en-US" sz="2000" dirty="0" smtClean="0">
                <a:cs typeface="B Yekan" pitchFamily="2" charset="-78"/>
              </a:rPr>
              <a:t>Lattice Name:</a:t>
            </a:r>
            <a:endParaRPr lang="fa-IR" sz="2000" dirty="0" smtClean="0">
              <a:cs typeface="B Yekan" pitchFamily="2" charset="-78"/>
            </a:endParaRPr>
          </a:p>
          <a:p>
            <a:pPr algn="r">
              <a:lnSpc>
                <a:spcPct val="150000"/>
              </a:lnSpc>
            </a:pPr>
            <a:r>
              <a:rPr lang="en-US" sz="2000" dirty="0" smtClean="0">
                <a:cs typeface="B Yekan" pitchFamily="2" charset="-78"/>
              </a:rPr>
              <a:t>Hexagonal Close Packed(HCP)</a:t>
            </a:r>
            <a:endParaRPr lang="fa-IR" sz="2000" dirty="0" smtClean="0">
              <a:cs typeface="B Yekan" pitchFamily="2" charset="-78"/>
            </a:endParaRPr>
          </a:p>
          <a:p>
            <a:pPr algn="l">
              <a:lnSpc>
                <a:spcPct val="150000"/>
              </a:lnSpc>
            </a:pPr>
            <a:r>
              <a:rPr lang="en-US" sz="2000" dirty="0" smtClean="0">
                <a:cs typeface="B Yekan" pitchFamily="2" charset="-78"/>
              </a:rPr>
              <a:t>a</a:t>
            </a:r>
            <a:r>
              <a:rPr lang="en-US" sz="1100" dirty="0" smtClean="0">
                <a:cs typeface="B Yekan" pitchFamily="2" charset="-78"/>
              </a:rPr>
              <a:t>0</a:t>
            </a:r>
            <a:r>
              <a:rPr lang="en-US" sz="2000" dirty="0" smtClean="0">
                <a:cs typeface="B Yekan" pitchFamily="2" charset="-78"/>
              </a:rPr>
              <a:t> &amp; Atomic radius Function:</a:t>
            </a:r>
            <a:endParaRPr lang="fa-IR" sz="2000" dirty="0" smtClean="0">
              <a:cs typeface="B Yekan" pitchFamily="2" charset="-78"/>
            </a:endParaRPr>
          </a:p>
          <a:p>
            <a:pPr algn="r" rtl="1">
              <a:lnSpc>
                <a:spcPct val="150000"/>
              </a:lnSpc>
            </a:pPr>
            <a:r>
              <a:rPr lang="en-US" sz="2000" dirty="0" smtClean="0">
                <a:cs typeface="B Yekan" pitchFamily="2" charset="-78"/>
              </a:rPr>
              <a:t>a</a:t>
            </a:r>
            <a:r>
              <a:rPr lang="en-US" sz="1100" dirty="0" smtClean="0">
                <a:cs typeface="B Yekan" pitchFamily="2" charset="-78"/>
              </a:rPr>
              <a:t>0 </a:t>
            </a:r>
            <a:r>
              <a:rPr lang="en-US" sz="2000" dirty="0" smtClean="0">
                <a:cs typeface="B Yekan" pitchFamily="2" charset="-78"/>
              </a:rPr>
              <a:t>=2r , c =1.63a</a:t>
            </a:r>
            <a:r>
              <a:rPr lang="en-US" sz="1050" dirty="0" smtClean="0">
                <a:cs typeface="B Yekan" pitchFamily="2" charset="-78"/>
              </a:rPr>
              <a:t>0</a:t>
            </a:r>
            <a:endParaRPr lang="fa-IR" sz="2000" dirty="0" smtClean="0">
              <a:cs typeface="B Yekan" pitchFamily="2" charset="-78"/>
            </a:endParaRPr>
          </a:p>
          <a:p>
            <a:pPr algn="l">
              <a:lnSpc>
                <a:spcPct val="150000"/>
              </a:lnSpc>
            </a:pPr>
            <a:r>
              <a:rPr lang="en-US" sz="2000" dirty="0" smtClean="0">
                <a:cs typeface="B Yekan" pitchFamily="2" charset="-78"/>
              </a:rPr>
              <a:t>Atomic Packing Factor (APF):</a:t>
            </a:r>
            <a:endParaRPr lang="fa-IR" sz="2000" dirty="0" smtClean="0">
              <a:cs typeface="B Yekan" pitchFamily="2" charset="-78"/>
            </a:endParaRPr>
          </a:p>
          <a:p>
            <a:pPr algn="r">
              <a:lnSpc>
                <a:spcPct val="150000"/>
              </a:lnSpc>
            </a:pPr>
            <a:r>
              <a:rPr lang="en-US" sz="2000" dirty="0" smtClean="0">
                <a:cs typeface="B Yekan" pitchFamily="2" charset="-78"/>
              </a:rPr>
              <a:t>0.74</a:t>
            </a:r>
            <a:endParaRPr lang="fa-IR" sz="2000" dirty="0" smtClean="0">
              <a:cs typeface="B Yekan" pitchFamily="2" charset="-78"/>
            </a:endParaRPr>
          </a:p>
          <a:p>
            <a:pPr>
              <a:lnSpc>
                <a:spcPct val="150000"/>
              </a:lnSpc>
            </a:pPr>
            <a:r>
              <a:rPr lang="en-US" sz="2000" dirty="0" smtClean="0">
                <a:cs typeface="B Yekan" pitchFamily="2" charset="-78"/>
              </a:rPr>
              <a:t>Coordination Number:</a:t>
            </a:r>
          </a:p>
          <a:p>
            <a:pPr algn="r">
              <a:lnSpc>
                <a:spcPct val="150000"/>
              </a:lnSpc>
            </a:pPr>
            <a:r>
              <a:rPr lang="en-US" sz="2000" dirty="0" smtClean="0">
                <a:cs typeface="B Yekan" pitchFamily="2" charset="-78"/>
              </a:rPr>
              <a:t>12</a:t>
            </a:r>
            <a:endParaRPr lang="fa-IR" sz="2000" dirty="0" smtClean="0">
              <a:cs typeface="B Yekan" pitchFamily="2" charset="-78"/>
            </a:endParaRPr>
          </a:p>
          <a:p>
            <a:pPr>
              <a:lnSpc>
                <a:spcPct val="150000"/>
              </a:lnSpc>
            </a:pPr>
            <a:r>
              <a:rPr lang="en-US" sz="2000" dirty="0" smtClean="0">
                <a:cs typeface="B Yekan" pitchFamily="2" charset="-78"/>
              </a:rPr>
              <a:t>Atoms per Unit Cell (</a:t>
            </a:r>
            <a:r>
              <a:rPr lang="en-US" sz="2000" dirty="0" err="1" smtClean="0">
                <a:cs typeface="B Yekan" pitchFamily="2" charset="-78"/>
              </a:rPr>
              <a:t>apc</a:t>
            </a:r>
            <a:r>
              <a:rPr lang="en-US" sz="2000" dirty="0" smtClean="0">
                <a:cs typeface="B Yekan" pitchFamily="2" charset="-78"/>
              </a:rPr>
              <a:t>):</a:t>
            </a:r>
          </a:p>
          <a:p>
            <a:pPr algn="r">
              <a:lnSpc>
                <a:spcPct val="150000"/>
              </a:lnSpc>
            </a:pPr>
            <a:r>
              <a:rPr lang="en-US" sz="2000" dirty="0" smtClean="0">
                <a:cs typeface="B Yekan" pitchFamily="2" charset="-78"/>
              </a:rPr>
              <a:t>6</a:t>
            </a:r>
            <a:endParaRPr lang="fa-IR" sz="2000" dirty="0" smtClean="0">
              <a:cs typeface="B Yekan" pitchFamily="2" charset="-78"/>
            </a:endParaRPr>
          </a:p>
          <a:p>
            <a:pPr algn="r">
              <a:lnSpc>
                <a:spcPct val="150000"/>
              </a:lnSpc>
            </a:pPr>
            <a:endParaRPr lang="en-US" sz="2000" dirty="0">
              <a:cs typeface="B Yekan" pitchFamily="2" charset="-78"/>
            </a:endParaRPr>
          </a:p>
        </p:txBody>
      </p:sp>
      <p:grpSp>
        <p:nvGrpSpPr>
          <p:cNvPr id="18" name="Group 17"/>
          <p:cNvGrpSpPr/>
          <p:nvPr/>
        </p:nvGrpSpPr>
        <p:grpSpPr>
          <a:xfrm rot="2631951">
            <a:off x="1337159" y="489144"/>
            <a:ext cx="1590451" cy="1279816"/>
            <a:chOff x="6623341" y="3498167"/>
            <a:chExt cx="1590451" cy="1279816"/>
          </a:xfrm>
        </p:grpSpPr>
        <p:pic>
          <p:nvPicPr>
            <p:cNvPr id="19" name="Picture 18"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0" name="TextBox 19"/>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8</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4" name="Group 63"/>
          <p:cNvGrpSpPr>
            <a:grpSpLocks/>
          </p:cNvGrpSpPr>
          <p:nvPr/>
        </p:nvGrpSpPr>
        <p:grpSpPr bwMode="auto">
          <a:xfrm>
            <a:off x="323528" y="2420888"/>
            <a:ext cx="6103932" cy="3646484"/>
            <a:chOff x="391" y="665"/>
            <a:chExt cx="5136" cy="2976"/>
          </a:xfrm>
        </p:grpSpPr>
        <p:grpSp>
          <p:nvGrpSpPr>
            <p:cNvPr id="5" name="Group 14"/>
            <p:cNvGrpSpPr>
              <a:grpSpLocks/>
            </p:cNvGrpSpPr>
            <p:nvPr/>
          </p:nvGrpSpPr>
          <p:grpSpPr bwMode="auto">
            <a:xfrm>
              <a:off x="391" y="665"/>
              <a:ext cx="5136" cy="2658"/>
              <a:chOff x="0" y="720"/>
              <a:chExt cx="5760" cy="3138"/>
            </a:xfrm>
          </p:grpSpPr>
          <p:grpSp>
            <p:nvGrpSpPr>
              <p:cNvPr id="6" name="Group 15"/>
              <p:cNvGrpSpPr>
                <a:grpSpLocks/>
              </p:cNvGrpSpPr>
              <p:nvPr/>
            </p:nvGrpSpPr>
            <p:grpSpPr bwMode="auto">
              <a:xfrm>
                <a:off x="0" y="720"/>
                <a:ext cx="5760" cy="2147"/>
                <a:chOff x="0" y="720"/>
                <a:chExt cx="5760" cy="2147"/>
              </a:xfrm>
            </p:grpSpPr>
            <p:sp>
              <p:nvSpPr>
                <p:cNvPr id="61" name="Oval 16"/>
                <p:cNvSpPr>
                  <a:spLocks noChangeArrowheads="1"/>
                </p:cNvSpPr>
                <p:nvPr/>
              </p:nvSpPr>
              <p:spPr bwMode="auto">
                <a:xfrm>
                  <a:off x="0"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2" name="Oval 17"/>
                <p:cNvSpPr>
                  <a:spLocks noChangeArrowheads="1"/>
                </p:cNvSpPr>
                <p:nvPr/>
              </p:nvSpPr>
              <p:spPr bwMode="auto">
                <a:xfrm>
                  <a:off x="1152"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3" name="Oval 18"/>
                <p:cNvSpPr>
                  <a:spLocks noChangeArrowheads="1"/>
                </p:cNvSpPr>
                <p:nvPr/>
              </p:nvSpPr>
              <p:spPr bwMode="auto">
                <a:xfrm>
                  <a:off x="2304"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4" name="Oval 19"/>
                <p:cNvSpPr>
                  <a:spLocks noChangeArrowheads="1"/>
                </p:cNvSpPr>
                <p:nvPr/>
              </p:nvSpPr>
              <p:spPr bwMode="auto">
                <a:xfrm>
                  <a:off x="3456"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5" name="Oval 20"/>
                <p:cNvSpPr>
                  <a:spLocks noChangeArrowheads="1"/>
                </p:cNvSpPr>
                <p:nvPr/>
              </p:nvSpPr>
              <p:spPr bwMode="auto">
                <a:xfrm>
                  <a:off x="4608"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nvGrpSpPr>
                <p:cNvPr id="7" name="Group 21"/>
                <p:cNvGrpSpPr>
                  <a:grpSpLocks/>
                </p:cNvGrpSpPr>
                <p:nvPr/>
              </p:nvGrpSpPr>
              <p:grpSpPr bwMode="auto">
                <a:xfrm>
                  <a:off x="570" y="1715"/>
                  <a:ext cx="4608" cy="1152"/>
                  <a:chOff x="576" y="1728"/>
                  <a:chExt cx="4608" cy="1152"/>
                </a:xfrm>
              </p:grpSpPr>
              <p:sp>
                <p:nvSpPr>
                  <p:cNvPr id="67" name="Oval 22"/>
                  <p:cNvSpPr>
                    <a:spLocks noChangeArrowheads="1"/>
                  </p:cNvSpPr>
                  <p:nvPr/>
                </p:nvSpPr>
                <p:spPr bwMode="auto">
                  <a:xfrm>
                    <a:off x="574"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8" name="Oval 23"/>
                  <p:cNvSpPr>
                    <a:spLocks noChangeArrowheads="1"/>
                  </p:cNvSpPr>
                  <p:nvPr/>
                </p:nvSpPr>
                <p:spPr bwMode="auto">
                  <a:xfrm>
                    <a:off x="1726"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9" name="Oval 24"/>
                  <p:cNvSpPr>
                    <a:spLocks noChangeArrowheads="1"/>
                  </p:cNvSpPr>
                  <p:nvPr/>
                </p:nvSpPr>
                <p:spPr bwMode="auto">
                  <a:xfrm>
                    <a:off x="2878"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70" name="Oval 25"/>
                  <p:cNvSpPr>
                    <a:spLocks noChangeArrowheads="1"/>
                  </p:cNvSpPr>
                  <p:nvPr/>
                </p:nvSpPr>
                <p:spPr bwMode="auto">
                  <a:xfrm>
                    <a:off x="4030"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grpSp>
          <p:grpSp>
            <p:nvGrpSpPr>
              <p:cNvPr id="8" name="Group 26"/>
              <p:cNvGrpSpPr>
                <a:grpSpLocks/>
              </p:cNvGrpSpPr>
              <p:nvPr/>
            </p:nvGrpSpPr>
            <p:grpSpPr bwMode="auto">
              <a:xfrm>
                <a:off x="0" y="2706"/>
                <a:ext cx="5760" cy="1152"/>
                <a:chOff x="0" y="2173"/>
                <a:chExt cx="5760" cy="1152"/>
              </a:xfrm>
            </p:grpSpPr>
            <p:sp>
              <p:nvSpPr>
                <p:cNvPr id="56" name="Oval 27"/>
                <p:cNvSpPr>
                  <a:spLocks noChangeArrowheads="1"/>
                </p:cNvSpPr>
                <p:nvPr/>
              </p:nvSpPr>
              <p:spPr bwMode="auto">
                <a:xfrm>
                  <a:off x="0"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57" name="Oval 28"/>
                <p:cNvSpPr>
                  <a:spLocks noChangeArrowheads="1"/>
                </p:cNvSpPr>
                <p:nvPr/>
              </p:nvSpPr>
              <p:spPr bwMode="auto">
                <a:xfrm>
                  <a:off x="1152"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58" name="Oval 29"/>
                <p:cNvSpPr>
                  <a:spLocks noChangeArrowheads="1"/>
                </p:cNvSpPr>
                <p:nvPr/>
              </p:nvSpPr>
              <p:spPr bwMode="auto">
                <a:xfrm>
                  <a:off x="2304"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59" name="Oval 30"/>
                <p:cNvSpPr>
                  <a:spLocks noChangeArrowheads="1"/>
                </p:cNvSpPr>
                <p:nvPr/>
              </p:nvSpPr>
              <p:spPr bwMode="auto">
                <a:xfrm>
                  <a:off x="3456"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0" name="Oval 31"/>
                <p:cNvSpPr>
                  <a:spLocks noChangeArrowheads="1"/>
                </p:cNvSpPr>
                <p:nvPr/>
              </p:nvSpPr>
              <p:spPr bwMode="auto">
                <a:xfrm>
                  <a:off x="4608"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grpSp>
        <p:grpSp>
          <p:nvGrpSpPr>
            <p:cNvPr id="9" name="Group 32"/>
            <p:cNvGrpSpPr>
              <a:grpSpLocks/>
            </p:cNvGrpSpPr>
            <p:nvPr/>
          </p:nvGrpSpPr>
          <p:grpSpPr bwMode="auto">
            <a:xfrm>
              <a:off x="391" y="983"/>
              <a:ext cx="5136" cy="2658"/>
              <a:chOff x="0" y="1038"/>
              <a:chExt cx="5760" cy="3138"/>
            </a:xfrm>
          </p:grpSpPr>
          <p:grpSp>
            <p:nvGrpSpPr>
              <p:cNvPr id="10" name="Group 33"/>
              <p:cNvGrpSpPr>
                <a:grpSpLocks/>
              </p:cNvGrpSpPr>
              <p:nvPr/>
            </p:nvGrpSpPr>
            <p:grpSpPr bwMode="auto">
              <a:xfrm>
                <a:off x="582" y="1038"/>
                <a:ext cx="5178" cy="2147"/>
                <a:chOff x="432" y="1104"/>
                <a:chExt cx="5178" cy="2147"/>
              </a:xfrm>
            </p:grpSpPr>
            <p:sp>
              <p:nvSpPr>
                <p:cNvPr id="45" name="Oval 34"/>
                <p:cNvSpPr>
                  <a:spLocks noChangeArrowheads="1"/>
                </p:cNvSpPr>
                <p:nvPr/>
              </p:nvSpPr>
              <p:spPr bwMode="auto">
                <a:xfrm>
                  <a:off x="432" y="110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6" name="Oval 35"/>
                <p:cNvSpPr>
                  <a:spLocks noChangeArrowheads="1"/>
                </p:cNvSpPr>
                <p:nvPr/>
              </p:nvSpPr>
              <p:spPr bwMode="auto">
                <a:xfrm>
                  <a:off x="1584" y="110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7" name="Oval 36"/>
                <p:cNvSpPr>
                  <a:spLocks noChangeArrowheads="1"/>
                </p:cNvSpPr>
                <p:nvPr/>
              </p:nvSpPr>
              <p:spPr bwMode="auto">
                <a:xfrm>
                  <a:off x="2736" y="110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8" name="Oval 37"/>
                <p:cNvSpPr>
                  <a:spLocks noChangeArrowheads="1"/>
                </p:cNvSpPr>
                <p:nvPr/>
              </p:nvSpPr>
              <p:spPr bwMode="auto">
                <a:xfrm>
                  <a:off x="3888" y="110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grpSp>
              <p:nvGrpSpPr>
                <p:cNvPr id="11" name="Group 38"/>
                <p:cNvGrpSpPr>
                  <a:grpSpLocks/>
                </p:cNvGrpSpPr>
                <p:nvPr/>
              </p:nvGrpSpPr>
              <p:grpSpPr bwMode="auto">
                <a:xfrm>
                  <a:off x="1002" y="2099"/>
                  <a:ext cx="4608" cy="1152"/>
                  <a:chOff x="576" y="1728"/>
                  <a:chExt cx="4608" cy="1152"/>
                </a:xfrm>
              </p:grpSpPr>
              <p:sp>
                <p:nvSpPr>
                  <p:cNvPr id="50" name="Oval 39"/>
                  <p:cNvSpPr>
                    <a:spLocks noChangeArrowheads="1"/>
                  </p:cNvSpPr>
                  <p:nvPr/>
                </p:nvSpPr>
                <p:spPr bwMode="auto">
                  <a:xfrm>
                    <a:off x="576" y="1728"/>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51" name="Oval 40"/>
                  <p:cNvSpPr>
                    <a:spLocks noChangeArrowheads="1"/>
                  </p:cNvSpPr>
                  <p:nvPr/>
                </p:nvSpPr>
                <p:spPr bwMode="auto">
                  <a:xfrm>
                    <a:off x="1728" y="1728"/>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52" name="Oval 41"/>
                  <p:cNvSpPr>
                    <a:spLocks noChangeArrowheads="1"/>
                  </p:cNvSpPr>
                  <p:nvPr/>
                </p:nvSpPr>
                <p:spPr bwMode="auto">
                  <a:xfrm>
                    <a:off x="2880" y="1728"/>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53" name="Oval 42"/>
                  <p:cNvSpPr>
                    <a:spLocks noChangeArrowheads="1"/>
                  </p:cNvSpPr>
                  <p:nvPr/>
                </p:nvSpPr>
                <p:spPr bwMode="auto">
                  <a:xfrm>
                    <a:off x="4032" y="1728"/>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grpSp>
          </p:grpSp>
          <p:sp>
            <p:nvSpPr>
              <p:cNvPr id="40" name="Oval 43"/>
              <p:cNvSpPr>
                <a:spLocks noChangeArrowheads="1"/>
              </p:cNvSpPr>
              <p:nvPr/>
            </p:nvSpPr>
            <p:spPr bwMode="auto">
              <a:xfrm>
                <a:off x="582" y="302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1" name="Oval 44"/>
              <p:cNvSpPr>
                <a:spLocks noChangeArrowheads="1"/>
              </p:cNvSpPr>
              <p:nvPr/>
            </p:nvSpPr>
            <p:spPr bwMode="auto">
              <a:xfrm>
                <a:off x="1734" y="302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2" name="Oval 45"/>
              <p:cNvSpPr>
                <a:spLocks noChangeArrowheads="1"/>
              </p:cNvSpPr>
              <p:nvPr/>
            </p:nvSpPr>
            <p:spPr bwMode="auto">
              <a:xfrm>
                <a:off x="2886" y="302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3" name="Oval 46"/>
              <p:cNvSpPr>
                <a:spLocks noChangeArrowheads="1"/>
              </p:cNvSpPr>
              <p:nvPr/>
            </p:nvSpPr>
            <p:spPr bwMode="auto">
              <a:xfrm>
                <a:off x="4038" y="302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4" name="Oval 47"/>
              <p:cNvSpPr>
                <a:spLocks noChangeArrowheads="1"/>
              </p:cNvSpPr>
              <p:nvPr/>
            </p:nvSpPr>
            <p:spPr bwMode="auto">
              <a:xfrm>
                <a:off x="0" y="2032"/>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grpSp>
        <p:grpSp>
          <p:nvGrpSpPr>
            <p:cNvPr id="12" name="Group 48"/>
            <p:cNvGrpSpPr>
              <a:grpSpLocks/>
            </p:cNvGrpSpPr>
            <p:nvPr/>
          </p:nvGrpSpPr>
          <p:grpSpPr bwMode="auto">
            <a:xfrm>
              <a:off x="391" y="1198"/>
              <a:ext cx="5136" cy="1819"/>
              <a:chOff x="0" y="720"/>
              <a:chExt cx="5760" cy="2147"/>
            </a:xfrm>
          </p:grpSpPr>
          <p:sp>
            <p:nvSpPr>
              <p:cNvPr id="27" name="Oval 49"/>
              <p:cNvSpPr>
                <a:spLocks noChangeArrowheads="1"/>
              </p:cNvSpPr>
              <p:nvPr/>
            </p:nvSpPr>
            <p:spPr bwMode="auto">
              <a:xfrm>
                <a:off x="0" y="718"/>
                <a:ext cx="1152" cy="1153"/>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sp>
            <p:nvSpPr>
              <p:cNvPr id="28" name="Oval 50"/>
              <p:cNvSpPr>
                <a:spLocks noChangeArrowheads="1"/>
              </p:cNvSpPr>
              <p:nvPr/>
            </p:nvSpPr>
            <p:spPr bwMode="auto">
              <a:xfrm>
                <a:off x="1152" y="718"/>
                <a:ext cx="1152" cy="1153"/>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sp>
            <p:nvSpPr>
              <p:cNvPr id="30" name="Oval 51"/>
              <p:cNvSpPr>
                <a:spLocks noChangeArrowheads="1"/>
              </p:cNvSpPr>
              <p:nvPr/>
            </p:nvSpPr>
            <p:spPr bwMode="auto">
              <a:xfrm>
                <a:off x="2304" y="718"/>
                <a:ext cx="1152" cy="1153"/>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sp>
            <p:nvSpPr>
              <p:cNvPr id="31" name="Oval 52"/>
              <p:cNvSpPr>
                <a:spLocks noChangeArrowheads="1"/>
              </p:cNvSpPr>
              <p:nvPr/>
            </p:nvSpPr>
            <p:spPr bwMode="auto">
              <a:xfrm>
                <a:off x="3456" y="718"/>
                <a:ext cx="1152" cy="1153"/>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sp>
            <p:nvSpPr>
              <p:cNvPr id="32" name="Oval 53"/>
              <p:cNvSpPr>
                <a:spLocks noChangeArrowheads="1"/>
              </p:cNvSpPr>
              <p:nvPr/>
            </p:nvSpPr>
            <p:spPr bwMode="auto">
              <a:xfrm>
                <a:off x="4608" y="718"/>
                <a:ext cx="1152" cy="1153"/>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grpSp>
            <p:nvGrpSpPr>
              <p:cNvPr id="13" name="Group 54"/>
              <p:cNvGrpSpPr>
                <a:grpSpLocks/>
              </p:cNvGrpSpPr>
              <p:nvPr/>
            </p:nvGrpSpPr>
            <p:grpSpPr bwMode="auto">
              <a:xfrm>
                <a:off x="570" y="1715"/>
                <a:ext cx="4608" cy="1152"/>
                <a:chOff x="576" y="1728"/>
                <a:chExt cx="4608" cy="1152"/>
              </a:xfrm>
            </p:grpSpPr>
            <p:sp>
              <p:nvSpPr>
                <p:cNvPr id="35" name="Oval 55"/>
                <p:cNvSpPr>
                  <a:spLocks noChangeArrowheads="1"/>
                </p:cNvSpPr>
                <p:nvPr/>
              </p:nvSpPr>
              <p:spPr bwMode="auto">
                <a:xfrm>
                  <a:off x="574" y="1728"/>
                  <a:ext cx="1152" cy="1152"/>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sp>
              <p:nvSpPr>
                <p:cNvPr id="36" name="Oval 56"/>
                <p:cNvSpPr>
                  <a:spLocks noChangeArrowheads="1"/>
                </p:cNvSpPr>
                <p:nvPr/>
              </p:nvSpPr>
              <p:spPr bwMode="auto">
                <a:xfrm>
                  <a:off x="1726" y="1728"/>
                  <a:ext cx="1152" cy="1152"/>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sp>
              <p:nvSpPr>
                <p:cNvPr id="37" name="Oval 57"/>
                <p:cNvSpPr>
                  <a:spLocks noChangeArrowheads="1"/>
                </p:cNvSpPr>
                <p:nvPr/>
              </p:nvSpPr>
              <p:spPr bwMode="auto">
                <a:xfrm>
                  <a:off x="2878" y="1728"/>
                  <a:ext cx="1152" cy="1152"/>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sp>
              <p:nvSpPr>
                <p:cNvPr id="38" name="Oval 58"/>
                <p:cNvSpPr>
                  <a:spLocks noChangeArrowheads="1"/>
                </p:cNvSpPr>
                <p:nvPr/>
              </p:nvSpPr>
              <p:spPr bwMode="auto">
                <a:xfrm>
                  <a:off x="4030" y="1728"/>
                  <a:ext cx="1152" cy="1152"/>
                </a:xfrm>
                <a:prstGeom prst="ellipse">
                  <a:avLst/>
                </a:prstGeom>
                <a:gradFill rotWithShape="1">
                  <a:gsLst>
                    <a:gs pos="0">
                      <a:schemeClr val="accent2">
                        <a:alpha val="80000"/>
                      </a:schemeClr>
                    </a:gs>
                    <a:gs pos="100000">
                      <a:schemeClr val="accent2">
                        <a:gamma/>
                        <a:shade val="0"/>
                        <a:invGamma/>
                      </a:schemeClr>
                    </a:gs>
                  </a:gsLst>
                  <a:lin ang="0" scaled="1"/>
                </a:gradFill>
                <a:ln w="9525">
                  <a:noFill/>
                  <a:prstDash val="sysDot"/>
                  <a:round/>
                  <a:headEnd/>
                  <a:tailEnd/>
                </a:ln>
                <a:effectLst/>
              </p:spPr>
              <p:txBody>
                <a:bodyPr wrap="none" anchor="ctr"/>
                <a:lstStyle/>
                <a:p>
                  <a:pPr>
                    <a:defRPr/>
                  </a:pPr>
                  <a:endParaRPr lang="en-US"/>
                </a:p>
              </p:txBody>
            </p:sp>
          </p:grpSp>
        </p:grpSp>
        <p:sp>
          <p:nvSpPr>
            <p:cNvPr id="23" name="Text Box 59"/>
            <p:cNvSpPr txBox="1">
              <a:spLocks noChangeArrowheads="1"/>
            </p:cNvSpPr>
            <p:nvPr/>
          </p:nvSpPr>
          <p:spPr bwMode="auto">
            <a:xfrm>
              <a:off x="790" y="827"/>
              <a:ext cx="341" cy="373"/>
            </a:xfrm>
            <a:prstGeom prst="rect">
              <a:avLst/>
            </a:prstGeom>
            <a:noFill/>
            <a:ln w="9525">
              <a:noFill/>
              <a:miter lim="800000"/>
              <a:headEnd/>
              <a:tailEnd/>
            </a:ln>
          </p:spPr>
          <p:txBody>
            <a:bodyPr wrap="none">
              <a:spAutoFit/>
            </a:bodyPr>
            <a:lstStyle/>
            <a:p>
              <a:r>
                <a:rPr lang="en-US">
                  <a:solidFill>
                    <a:srgbClr val="FFFF00"/>
                  </a:solidFill>
                </a:rPr>
                <a:t>A</a:t>
              </a:r>
            </a:p>
          </p:txBody>
        </p:sp>
        <p:sp>
          <p:nvSpPr>
            <p:cNvPr id="25" name="Text Box 60"/>
            <p:cNvSpPr txBox="1">
              <a:spLocks noChangeArrowheads="1"/>
            </p:cNvSpPr>
            <p:nvPr/>
          </p:nvSpPr>
          <p:spPr bwMode="auto">
            <a:xfrm>
              <a:off x="1301" y="1095"/>
              <a:ext cx="326" cy="373"/>
            </a:xfrm>
            <a:prstGeom prst="rect">
              <a:avLst/>
            </a:prstGeom>
            <a:noFill/>
            <a:ln w="9525">
              <a:noFill/>
              <a:miter lim="800000"/>
              <a:headEnd/>
              <a:tailEnd/>
            </a:ln>
          </p:spPr>
          <p:txBody>
            <a:bodyPr wrap="none">
              <a:spAutoFit/>
            </a:bodyPr>
            <a:lstStyle/>
            <a:p>
              <a:r>
                <a:rPr lang="en-US">
                  <a:solidFill>
                    <a:srgbClr val="FFFF00"/>
                  </a:solidFill>
                </a:rPr>
                <a:t>B</a:t>
              </a:r>
            </a:p>
          </p:txBody>
        </p:sp>
        <p:sp>
          <p:nvSpPr>
            <p:cNvPr id="26" name="Text Box 61"/>
            <p:cNvSpPr txBox="1">
              <a:spLocks noChangeArrowheads="1"/>
            </p:cNvSpPr>
            <p:nvPr/>
          </p:nvSpPr>
          <p:spPr bwMode="auto">
            <a:xfrm>
              <a:off x="1811" y="1499"/>
              <a:ext cx="341" cy="374"/>
            </a:xfrm>
            <a:prstGeom prst="rect">
              <a:avLst/>
            </a:prstGeom>
            <a:noFill/>
            <a:ln w="9525">
              <a:noFill/>
              <a:miter lim="800000"/>
              <a:headEnd/>
              <a:tailEnd/>
            </a:ln>
          </p:spPr>
          <p:txBody>
            <a:bodyPr wrap="none">
              <a:spAutoFit/>
            </a:bodyPr>
            <a:lstStyle/>
            <a:p>
              <a:r>
                <a:rPr lang="en-US" dirty="0">
                  <a:solidFill>
                    <a:srgbClr val="FFFF00"/>
                  </a:solidFill>
                </a:rPr>
                <a:t>C</a:t>
              </a:r>
            </a:p>
          </p:txBody>
        </p:sp>
      </p:grpSp>
      <p:sp>
        <p:nvSpPr>
          <p:cNvPr id="72" name="TextBox 71"/>
          <p:cNvSpPr txBox="1"/>
          <p:nvPr/>
        </p:nvSpPr>
        <p:spPr>
          <a:xfrm>
            <a:off x="6876256" y="3567527"/>
            <a:ext cx="1740156" cy="1692771"/>
          </a:xfrm>
          <a:prstGeom prst="rect">
            <a:avLst/>
          </a:prstGeom>
          <a:noFill/>
        </p:spPr>
        <p:txBody>
          <a:bodyPr wrap="none" rtlCol="0">
            <a:spAutoFit/>
          </a:bodyPr>
          <a:lstStyle/>
          <a:p>
            <a:r>
              <a:rPr lang="en-US" sz="8000" dirty="0" smtClean="0">
                <a:cs typeface="B Yekan" pitchFamily="2" charset="-78"/>
              </a:rPr>
              <a:t>FCC</a:t>
            </a:r>
            <a:endParaRPr lang="en-US" sz="7200" dirty="0" smtClean="0">
              <a:cs typeface="B Yekan" pitchFamily="2" charset="-78"/>
            </a:endParaRPr>
          </a:p>
          <a:p>
            <a:r>
              <a:rPr lang="en-US" sz="2400" dirty="0" smtClean="0">
                <a:cs typeface="B Yekan" pitchFamily="2" charset="-78"/>
              </a:rPr>
              <a:t>...ABCABC...</a:t>
            </a:r>
          </a:p>
        </p:txBody>
      </p:sp>
      <p:sp>
        <p:nvSpPr>
          <p:cNvPr id="77" name="Oval 76">
            <a:hlinkClick r:id="" action="ppaction://noaction"/>
          </p:cNvPr>
          <p:cNvSpPr/>
          <p:nvPr/>
        </p:nvSpPr>
        <p:spPr>
          <a:xfrm>
            <a:off x="7668344" y="5727767"/>
            <a:ext cx="288032" cy="288032"/>
          </a:xfrm>
          <a:prstGeom prst="ellipse">
            <a:avLst/>
          </a:prstGeom>
          <a:noFill/>
          <a:ln w="114300">
            <a:solidFill>
              <a:srgbClr val="00B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164288" y="5467871"/>
            <a:ext cx="511679" cy="769441"/>
          </a:xfrm>
          <a:prstGeom prst="rect">
            <a:avLst/>
          </a:prstGeom>
        </p:spPr>
        <p:txBody>
          <a:bodyPr wrap="none">
            <a:spAutoFit/>
          </a:bodyPr>
          <a:lstStyle/>
          <a:p>
            <a:r>
              <a:rPr lang="en-US" sz="4400" dirty="0" smtClean="0">
                <a:cs typeface="B Yekan" pitchFamily="2" charset="-78"/>
              </a:rPr>
              <a:t>A</a:t>
            </a:r>
            <a:endParaRPr lang="en-US" sz="4400" dirty="0">
              <a:cs typeface="B Yekan" pitchFamily="2" charset="-78"/>
            </a:endParaRPr>
          </a:p>
        </p:txBody>
      </p:sp>
      <p:pic>
        <p:nvPicPr>
          <p:cNvPr id="66" name="Picture 65" descr="m020a.JPG"/>
          <p:cNvPicPr>
            <a:picLocks noChangeAspect="1"/>
          </p:cNvPicPr>
          <p:nvPr/>
        </p:nvPicPr>
        <p:blipFill>
          <a:blip r:embed="rId4" cstate="print"/>
          <a:srcRect t="16133"/>
          <a:stretch>
            <a:fillRect/>
          </a:stretch>
        </p:blipFill>
        <p:spPr>
          <a:xfrm>
            <a:off x="7074279" y="2276872"/>
            <a:ext cx="1176762" cy="1296144"/>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71" name="Group 70"/>
          <p:cNvGrpSpPr/>
          <p:nvPr/>
        </p:nvGrpSpPr>
        <p:grpSpPr>
          <a:xfrm rot="2631951">
            <a:off x="1337159" y="489144"/>
            <a:ext cx="1590451" cy="1279816"/>
            <a:chOff x="6623341" y="3498167"/>
            <a:chExt cx="1590451" cy="1279816"/>
          </a:xfrm>
        </p:grpSpPr>
        <p:pic>
          <p:nvPicPr>
            <p:cNvPr id="73" name="Picture 72"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75" name="TextBox 74"/>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76" name="Round Single Corner Rectangle 75"/>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9</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4" name="Group 14"/>
          <p:cNvGrpSpPr>
            <a:grpSpLocks/>
          </p:cNvGrpSpPr>
          <p:nvPr/>
        </p:nvGrpSpPr>
        <p:grpSpPr bwMode="auto">
          <a:xfrm>
            <a:off x="323528" y="2420888"/>
            <a:ext cx="6103932" cy="3256840"/>
            <a:chOff x="0" y="720"/>
            <a:chExt cx="5760" cy="3138"/>
          </a:xfrm>
        </p:grpSpPr>
        <p:grpSp>
          <p:nvGrpSpPr>
            <p:cNvPr id="5" name="Group 15"/>
            <p:cNvGrpSpPr>
              <a:grpSpLocks/>
            </p:cNvGrpSpPr>
            <p:nvPr/>
          </p:nvGrpSpPr>
          <p:grpSpPr bwMode="auto">
            <a:xfrm>
              <a:off x="0" y="720"/>
              <a:ext cx="5760" cy="2147"/>
              <a:chOff x="0" y="720"/>
              <a:chExt cx="5760" cy="2147"/>
            </a:xfrm>
          </p:grpSpPr>
          <p:sp>
            <p:nvSpPr>
              <p:cNvPr id="61" name="Oval 16"/>
              <p:cNvSpPr>
                <a:spLocks noChangeArrowheads="1"/>
              </p:cNvSpPr>
              <p:nvPr/>
            </p:nvSpPr>
            <p:spPr bwMode="auto">
              <a:xfrm>
                <a:off x="0"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2" name="Oval 17"/>
              <p:cNvSpPr>
                <a:spLocks noChangeArrowheads="1"/>
              </p:cNvSpPr>
              <p:nvPr/>
            </p:nvSpPr>
            <p:spPr bwMode="auto">
              <a:xfrm>
                <a:off x="1152"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3" name="Oval 18"/>
              <p:cNvSpPr>
                <a:spLocks noChangeArrowheads="1"/>
              </p:cNvSpPr>
              <p:nvPr/>
            </p:nvSpPr>
            <p:spPr bwMode="auto">
              <a:xfrm>
                <a:off x="2304"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4" name="Oval 19"/>
              <p:cNvSpPr>
                <a:spLocks noChangeArrowheads="1"/>
              </p:cNvSpPr>
              <p:nvPr/>
            </p:nvSpPr>
            <p:spPr bwMode="auto">
              <a:xfrm>
                <a:off x="3456"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5" name="Oval 20"/>
              <p:cNvSpPr>
                <a:spLocks noChangeArrowheads="1"/>
              </p:cNvSpPr>
              <p:nvPr/>
            </p:nvSpPr>
            <p:spPr bwMode="auto">
              <a:xfrm>
                <a:off x="4608"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nvGrpSpPr>
              <p:cNvPr id="6" name="Group 21"/>
              <p:cNvGrpSpPr>
                <a:grpSpLocks/>
              </p:cNvGrpSpPr>
              <p:nvPr/>
            </p:nvGrpSpPr>
            <p:grpSpPr bwMode="auto">
              <a:xfrm>
                <a:off x="570" y="1715"/>
                <a:ext cx="4608" cy="1152"/>
                <a:chOff x="576" y="1728"/>
                <a:chExt cx="4608" cy="1152"/>
              </a:xfrm>
            </p:grpSpPr>
            <p:sp>
              <p:nvSpPr>
                <p:cNvPr id="67" name="Oval 22"/>
                <p:cNvSpPr>
                  <a:spLocks noChangeArrowheads="1"/>
                </p:cNvSpPr>
                <p:nvPr/>
              </p:nvSpPr>
              <p:spPr bwMode="auto">
                <a:xfrm>
                  <a:off x="574"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8" name="Oval 23"/>
                <p:cNvSpPr>
                  <a:spLocks noChangeArrowheads="1"/>
                </p:cNvSpPr>
                <p:nvPr/>
              </p:nvSpPr>
              <p:spPr bwMode="auto">
                <a:xfrm>
                  <a:off x="1726"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9" name="Oval 24"/>
                <p:cNvSpPr>
                  <a:spLocks noChangeArrowheads="1"/>
                </p:cNvSpPr>
                <p:nvPr/>
              </p:nvSpPr>
              <p:spPr bwMode="auto">
                <a:xfrm>
                  <a:off x="2878"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70" name="Oval 25"/>
                <p:cNvSpPr>
                  <a:spLocks noChangeArrowheads="1"/>
                </p:cNvSpPr>
                <p:nvPr/>
              </p:nvSpPr>
              <p:spPr bwMode="auto">
                <a:xfrm>
                  <a:off x="4030"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grpSp>
        <p:grpSp>
          <p:nvGrpSpPr>
            <p:cNvPr id="7" name="Group 26"/>
            <p:cNvGrpSpPr>
              <a:grpSpLocks/>
            </p:cNvGrpSpPr>
            <p:nvPr/>
          </p:nvGrpSpPr>
          <p:grpSpPr bwMode="auto">
            <a:xfrm>
              <a:off x="0" y="2706"/>
              <a:ext cx="5760" cy="1152"/>
              <a:chOff x="0" y="2173"/>
              <a:chExt cx="5760" cy="1152"/>
            </a:xfrm>
          </p:grpSpPr>
          <p:sp>
            <p:nvSpPr>
              <p:cNvPr id="56" name="Oval 27"/>
              <p:cNvSpPr>
                <a:spLocks noChangeArrowheads="1"/>
              </p:cNvSpPr>
              <p:nvPr/>
            </p:nvSpPr>
            <p:spPr bwMode="auto">
              <a:xfrm>
                <a:off x="0"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57" name="Oval 28"/>
              <p:cNvSpPr>
                <a:spLocks noChangeArrowheads="1"/>
              </p:cNvSpPr>
              <p:nvPr/>
            </p:nvSpPr>
            <p:spPr bwMode="auto">
              <a:xfrm>
                <a:off x="1152"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58" name="Oval 29"/>
              <p:cNvSpPr>
                <a:spLocks noChangeArrowheads="1"/>
              </p:cNvSpPr>
              <p:nvPr/>
            </p:nvSpPr>
            <p:spPr bwMode="auto">
              <a:xfrm>
                <a:off x="2304"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59" name="Oval 30"/>
              <p:cNvSpPr>
                <a:spLocks noChangeArrowheads="1"/>
              </p:cNvSpPr>
              <p:nvPr/>
            </p:nvSpPr>
            <p:spPr bwMode="auto">
              <a:xfrm>
                <a:off x="3456"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60" name="Oval 31"/>
              <p:cNvSpPr>
                <a:spLocks noChangeArrowheads="1"/>
              </p:cNvSpPr>
              <p:nvPr/>
            </p:nvSpPr>
            <p:spPr bwMode="auto">
              <a:xfrm>
                <a:off x="4608"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grpSp>
      <p:grpSp>
        <p:nvGrpSpPr>
          <p:cNvPr id="8" name="Group 32"/>
          <p:cNvGrpSpPr>
            <a:grpSpLocks/>
          </p:cNvGrpSpPr>
          <p:nvPr/>
        </p:nvGrpSpPr>
        <p:grpSpPr bwMode="auto">
          <a:xfrm>
            <a:off x="323528" y="2810532"/>
            <a:ext cx="6103932" cy="3256840"/>
            <a:chOff x="0" y="1038"/>
            <a:chExt cx="5760" cy="3138"/>
          </a:xfrm>
        </p:grpSpPr>
        <p:grpSp>
          <p:nvGrpSpPr>
            <p:cNvPr id="9" name="Group 33"/>
            <p:cNvGrpSpPr>
              <a:grpSpLocks/>
            </p:cNvGrpSpPr>
            <p:nvPr/>
          </p:nvGrpSpPr>
          <p:grpSpPr bwMode="auto">
            <a:xfrm>
              <a:off x="582" y="1038"/>
              <a:ext cx="5178" cy="2147"/>
              <a:chOff x="432" y="1104"/>
              <a:chExt cx="5178" cy="2147"/>
            </a:xfrm>
          </p:grpSpPr>
          <p:sp>
            <p:nvSpPr>
              <p:cNvPr id="45" name="Oval 34"/>
              <p:cNvSpPr>
                <a:spLocks noChangeArrowheads="1"/>
              </p:cNvSpPr>
              <p:nvPr/>
            </p:nvSpPr>
            <p:spPr bwMode="auto">
              <a:xfrm>
                <a:off x="432" y="110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6" name="Oval 35"/>
              <p:cNvSpPr>
                <a:spLocks noChangeArrowheads="1"/>
              </p:cNvSpPr>
              <p:nvPr/>
            </p:nvSpPr>
            <p:spPr bwMode="auto">
              <a:xfrm>
                <a:off x="1584" y="110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7" name="Oval 36"/>
              <p:cNvSpPr>
                <a:spLocks noChangeArrowheads="1"/>
              </p:cNvSpPr>
              <p:nvPr/>
            </p:nvSpPr>
            <p:spPr bwMode="auto">
              <a:xfrm>
                <a:off x="2736" y="110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8" name="Oval 37"/>
              <p:cNvSpPr>
                <a:spLocks noChangeArrowheads="1"/>
              </p:cNvSpPr>
              <p:nvPr/>
            </p:nvSpPr>
            <p:spPr bwMode="auto">
              <a:xfrm>
                <a:off x="3888" y="110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grpSp>
            <p:nvGrpSpPr>
              <p:cNvPr id="10" name="Group 38"/>
              <p:cNvGrpSpPr>
                <a:grpSpLocks/>
              </p:cNvGrpSpPr>
              <p:nvPr/>
            </p:nvGrpSpPr>
            <p:grpSpPr bwMode="auto">
              <a:xfrm>
                <a:off x="1002" y="2099"/>
                <a:ext cx="4608" cy="1152"/>
                <a:chOff x="576" y="1728"/>
                <a:chExt cx="4608" cy="1152"/>
              </a:xfrm>
            </p:grpSpPr>
            <p:sp>
              <p:nvSpPr>
                <p:cNvPr id="50" name="Oval 39"/>
                <p:cNvSpPr>
                  <a:spLocks noChangeArrowheads="1"/>
                </p:cNvSpPr>
                <p:nvPr/>
              </p:nvSpPr>
              <p:spPr bwMode="auto">
                <a:xfrm>
                  <a:off x="576" y="1728"/>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51" name="Oval 40"/>
                <p:cNvSpPr>
                  <a:spLocks noChangeArrowheads="1"/>
                </p:cNvSpPr>
                <p:nvPr/>
              </p:nvSpPr>
              <p:spPr bwMode="auto">
                <a:xfrm>
                  <a:off x="1728" y="1728"/>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52" name="Oval 41"/>
                <p:cNvSpPr>
                  <a:spLocks noChangeArrowheads="1"/>
                </p:cNvSpPr>
                <p:nvPr/>
              </p:nvSpPr>
              <p:spPr bwMode="auto">
                <a:xfrm>
                  <a:off x="2880" y="1728"/>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53" name="Oval 42"/>
                <p:cNvSpPr>
                  <a:spLocks noChangeArrowheads="1"/>
                </p:cNvSpPr>
                <p:nvPr/>
              </p:nvSpPr>
              <p:spPr bwMode="auto">
                <a:xfrm>
                  <a:off x="4032" y="1728"/>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grpSp>
        </p:grpSp>
        <p:sp>
          <p:nvSpPr>
            <p:cNvPr id="40" name="Oval 43"/>
            <p:cNvSpPr>
              <a:spLocks noChangeArrowheads="1"/>
            </p:cNvSpPr>
            <p:nvPr/>
          </p:nvSpPr>
          <p:spPr bwMode="auto">
            <a:xfrm>
              <a:off x="582" y="302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1" name="Oval 44"/>
            <p:cNvSpPr>
              <a:spLocks noChangeArrowheads="1"/>
            </p:cNvSpPr>
            <p:nvPr/>
          </p:nvSpPr>
          <p:spPr bwMode="auto">
            <a:xfrm>
              <a:off x="1734" y="302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2" name="Oval 45"/>
            <p:cNvSpPr>
              <a:spLocks noChangeArrowheads="1"/>
            </p:cNvSpPr>
            <p:nvPr/>
          </p:nvSpPr>
          <p:spPr bwMode="auto">
            <a:xfrm>
              <a:off x="2886" y="302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3" name="Oval 46"/>
            <p:cNvSpPr>
              <a:spLocks noChangeArrowheads="1"/>
            </p:cNvSpPr>
            <p:nvPr/>
          </p:nvSpPr>
          <p:spPr bwMode="auto">
            <a:xfrm>
              <a:off x="4038" y="3024"/>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sp>
          <p:nvSpPr>
            <p:cNvPr id="44" name="Oval 47"/>
            <p:cNvSpPr>
              <a:spLocks noChangeArrowheads="1"/>
            </p:cNvSpPr>
            <p:nvPr/>
          </p:nvSpPr>
          <p:spPr bwMode="auto">
            <a:xfrm>
              <a:off x="0" y="2032"/>
              <a:ext cx="1152" cy="1152"/>
            </a:xfrm>
            <a:prstGeom prst="ellipse">
              <a:avLst/>
            </a:prstGeom>
            <a:gradFill rotWithShape="1">
              <a:gsLst>
                <a:gs pos="0">
                  <a:srgbClr val="CC0000">
                    <a:alpha val="79999"/>
                  </a:srgbClr>
                </a:gs>
                <a:gs pos="100000">
                  <a:srgbClr val="000000"/>
                </a:gs>
              </a:gsLst>
              <a:lin ang="0" scaled="1"/>
            </a:gradFill>
            <a:ln w="9525">
              <a:noFill/>
              <a:round/>
              <a:headEnd/>
              <a:tailEnd/>
            </a:ln>
          </p:spPr>
          <p:txBody>
            <a:bodyPr wrap="none" anchor="ctr"/>
            <a:lstStyle/>
            <a:p>
              <a:endParaRPr lang="en-US"/>
            </a:p>
          </p:txBody>
        </p:sp>
      </p:grpSp>
      <p:sp>
        <p:nvSpPr>
          <p:cNvPr id="72" name="TextBox 71"/>
          <p:cNvSpPr txBox="1"/>
          <p:nvPr/>
        </p:nvSpPr>
        <p:spPr>
          <a:xfrm>
            <a:off x="6876256" y="3567527"/>
            <a:ext cx="1917513" cy="1692771"/>
          </a:xfrm>
          <a:prstGeom prst="rect">
            <a:avLst/>
          </a:prstGeom>
          <a:noFill/>
        </p:spPr>
        <p:txBody>
          <a:bodyPr wrap="none" rtlCol="0">
            <a:spAutoFit/>
          </a:bodyPr>
          <a:lstStyle/>
          <a:p>
            <a:r>
              <a:rPr lang="en-US" sz="8000" dirty="0" smtClean="0">
                <a:cs typeface="B Yekan" pitchFamily="2" charset="-78"/>
              </a:rPr>
              <a:t>HCP</a:t>
            </a:r>
            <a:endParaRPr lang="en-US" sz="7200" dirty="0" smtClean="0">
              <a:cs typeface="B Yekan" pitchFamily="2" charset="-78"/>
            </a:endParaRPr>
          </a:p>
          <a:p>
            <a:pPr algn="ctr"/>
            <a:r>
              <a:rPr lang="en-US" sz="2400" dirty="0" smtClean="0">
                <a:cs typeface="B Yekan" pitchFamily="2" charset="-78"/>
              </a:rPr>
              <a:t>...ABAB...</a:t>
            </a:r>
          </a:p>
        </p:txBody>
      </p:sp>
      <p:sp>
        <p:nvSpPr>
          <p:cNvPr id="77" name="Oval 76">
            <a:hlinkClick r:id="" action="ppaction://noaction"/>
          </p:cNvPr>
          <p:cNvSpPr/>
          <p:nvPr/>
        </p:nvSpPr>
        <p:spPr>
          <a:xfrm>
            <a:off x="7668344" y="5727767"/>
            <a:ext cx="288032" cy="288032"/>
          </a:xfrm>
          <a:prstGeom prst="ellipse">
            <a:avLst/>
          </a:prstGeom>
          <a:noFill/>
          <a:ln w="114300">
            <a:solidFill>
              <a:srgbClr val="91C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164288" y="5467871"/>
            <a:ext cx="486030" cy="769441"/>
          </a:xfrm>
          <a:prstGeom prst="rect">
            <a:avLst/>
          </a:prstGeom>
        </p:spPr>
        <p:txBody>
          <a:bodyPr wrap="none">
            <a:spAutoFit/>
          </a:bodyPr>
          <a:lstStyle/>
          <a:p>
            <a:r>
              <a:rPr lang="en-US" sz="4400" dirty="0" smtClean="0">
                <a:cs typeface="B Yekan" pitchFamily="2" charset="-78"/>
              </a:rPr>
              <a:t>C</a:t>
            </a:r>
            <a:endParaRPr lang="en-US" sz="4400" dirty="0">
              <a:cs typeface="B Yekan" pitchFamily="2" charset="-78"/>
            </a:endParaRPr>
          </a:p>
        </p:txBody>
      </p:sp>
      <p:pic>
        <p:nvPicPr>
          <p:cNvPr id="66" name="Picture 65" descr="m020a.JPG"/>
          <p:cNvPicPr>
            <a:picLocks noChangeAspect="1"/>
          </p:cNvPicPr>
          <p:nvPr/>
        </p:nvPicPr>
        <p:blipFill>
          <a:blip r:embed="rId4" cstate="print"/>
          <a:stretch>
            <a:fillRect/>
          </a:stretch>
        </p:blipFill>
        <p:spPr>
          <a:xfrm>
            <a:off x="7059548" y="2204864"/>
            <a:ext cx="1206224" cy="144016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3" name="Text Box 59"/>
          <p:cNvSpPr txBox="1">
            <a:spLocks noChangeArrowheads="1"/>
          </p:cNvSpPr>
          <p:nvPr/>
        </p:nvSpPr>
        <p:spPr bwMode="auto">
          <a:xfrm>
            <a:off x="710351" y="2755940"/>
            <a:ext cx="405265" cy="457036"/>
          </a:xfrm>
          <a:prstGeom prst="rect">
            <a:avLst/>
          </a:prstGeom>
          <a:noFill/>
          <a:ln w="9525">
            <a:noFill/>
            <a:miter lim="800000"/>
            <a:headEnd/>
            <a:tailEnd/>
          </a:ln>
        </p:spPr>
        <p:txBody>
          <a:bodyPr wrap="none">
            <a:spAutoFit/>
          </a:bodyPr>
          <a:lstStyle/>
          <a:p>
            <a:r>
              <a:rPr lang="en-US" dirty="0">
                <a:solidFill>
                  <a:srgbClr val="FFFF00"/>
                </a:solidFill>
              </a:rPr>
              <a:t>A</a:t>
            </a:r>
          </a:p>
        </p:txBody>
      </p:sp>
      <p:grpSp>
        <p:nvGrpSpPr>
          <p:cNvPr id="11" name="Group 14"/>
          <p:cNvGrpSpPr>
            <a:grpSpLocks/>
          </p:cNvGrpSpPr>
          <p:nvPr/>
        </p:nvGrpSpPr>
        <p:grpSpPr bwMode="auto">
          <a:xfrm>
            <a:off x="325196" y="2420888"/>
            <a:ext cx="6103932" cy="3256840"/>
            <a:chOff x="0" y="720"/>
            <a:chExt cx="5760" cy="3138"/>
          </a:xfrm>
        </p:grpSpPr>
        <p:grpSp>
          <p:nvGrpSpPr>
            <p:cNvPr id="12" name="Group 15"/>
            <p:cNvGrpSpPr>
              <a:grpSpLocks/>
            </p:cNvGrpSpPr>
            <p:nvPr/>
          </p:nvGrpSpPr>
          <p:grpSpPr bwMode="auto">
            <a:xfrm>
              <a:off x="570" y="720"/>
              <a:ext cx="5190" cy="2147"/>
              <a:chOff x="570" y="720"/>
              <a:chExt cx="5190" cy="2147"/>
            </a:xfrm>
          </p:grpSpPr>
          <p:sp>
            <p:nvSpPr>
              <p:cNvPr id="84" name="Oval 17"/>
              <p:cNvSpPr>
                <a:spLocks noChangeArrowheads="1"/>
              </p:cNvSpPr>
              <p:nvPr/>
            </p:nvSpPr>
            <p:spPr bwMode="auto">
              <a:xfrm>
                <a:off x="1152"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85" name="Oval 18"/>
              <p:cNvSpPr>
                <a:spLocks noChangeArrowheads="1"/>
              </p:cNvSpPr>
              <p:nvPr/>
            </p:nvSpPr>
            <p:spPr bwMode="auto">
              <a:xfrm>
                <a:off x="2304"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86" name="Oval 19"/>
              <p:cNvSpPr>
                <a:spLocks noChangeArrowheads="1"/>
              </p:cNvSpPr>
              <p:nvPr/>
            </p:nvSpPr>
            <p:spPr bwMode="auto">
              <a:xfrm>
                <a:off x="3456"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87" name="Oval 20"/>
              <p:cNvSpPr>
                <a:spLocks noChangeArrowheads="1"/>
              </p:cNvSpPr>
              <p:nvPr/>
            </p:nvSpPr>
            <p:spPr bwMode="auto">
              <a:xfrm>
                <a:off x="4608" y="72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nvGrpSpPr>
              <p:cNvPr id="13" name="Group 21"/>
              <p:cNvGrpSpPr>
                <a:grpSpLocks/>
              </p:cNvGrpSpPr>
              <p:nvPr/>
            </p:nvGrpSpPr>
            <p:grpSpPr bwMode="auto">
              <a:xfrm>
                <a:off x="570" y="1715"/>
                <a:ext cx="4608" cy="1152"/>
                <a:chOff x="576" y="1728"/>
                <a:chExt cx="4608" cy="1152"/>
              </a:xfrm>
            </p:grpSpPr>
            <p:sp>
              <p:nvSpPr>
                <p:cNvPr id="89" name="Oval 22"/>
                <p:cNvSpPr>
                  <a:spLocks noChangeArrowheads="1"/>
                </p:cNvSpPr>
                <p:nvPr/>
              </p:nvSpPr>
              <p:spPr bwMode="auto">
                <a:xfrm>
                  <a:off x="574"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90" name="Oval 23"/>
                <p:cNvSpPr>
                  <a:spLocks noChangeArrowheads="1"/>
                </p:cNvSpPr>
                <p:nvPr/>
              </p:nvSpPr>
              <p:spPr bwMode="auto">
                <a:xfrm>
                  <a:off x="1726"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91" name="Oval 24"/>
                <p:cNvSpPr>
                  <a:spLocks noChangeArrowheads="1"/>
                </p:cNvSpPr>
                <p:nvPr/>
              </p:nvSpPr>
              <p:spPr bwMode="auto">
                <a:xfrm>
                  <a:off x="2878"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92" name="Oval 25"/>
                <p:cNvSpPr>
                  <a:spLocks noChangeArrowheads="1"/>
                </p:cNvSpPr>
                <p:nvPr/>
              </p:nvSpPr>
              <p:spPr bwMode="auto">
                <a:xfrm>
                  <a:off x="4030" y="1730"/>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grpSp>
        <p:grpSp>
          <p:nvGrpSpPr>
            <p:cNvPr id="14" name="Group 26"/>
            <p:cNvGrpSpPr>
              <a:grpSpLocks/>
            </p:cNvGrpSpPr>
            <p:nvPr/>
          </p:nvGrpSpPr>
          <p:grpSpPr bwMode="auto">
            <a:xfrm>
              <a:off x="0" y="2706"/>
              <a:ext cx="5760" cy="1152"/>
              <a:chOff x="0" y="2173"/>
              <a:chExt cx="5760" cy="1152"/>
            </a:xfrm>
          </p:grpSpPr>
          <p:sp>
            <p:nvSpPr>
              <p:cNvPr id="76" name="Oval 27"/>
              <p:cNvSpPr>
                <a:spLocks noChangeArrowheads="1"/>
              </p:cNvSpPr>
              <p:nvPr/>
            </p:nvSpPr>
            <p:spPr bwMode="auto">
              <a:xfrm>
                <a:off x="0"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79" name="Oval 28"/>
              <p:cNvSpPr>
                <a:spLocks noChangeArrowheads="1"/>
              </p:cNvSpPr>
              <p:nvPr/>
            </p:nvSpPr>
            <p:spPr bwMode="auto">
              <a:xfrm>
                <a:off x="1152"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80" name="Oval 29"/>
              <p:cNvSpPr>
                <a:spLocks noChangeArrowheads="1"/>
              </p:cNvSpPr>
              <p:nvPr/>
            </p:nvSpPr>
            <p:spPr bwMode="auto">
              <a:xfrm>
                <a:off x="2304"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81" name="Oval 30"/>
              <p:cNvSpPr>
                <a:spLocks noChangeArrowheads="1"/>
              </p:cNvSpPr>
              <p:nvPr/>
            </p:nvSpPr>
            <p:spPr bwMode="auto">
              <a:xfrm>
                <a:off x="3456"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sp>
            <p:nvSpPr>
              <p:cNvPr id="82" name="Oval 31"/>
              <p:cNvSpPr>
                <a:spLocks noChangeArrowheads="1"/>
              </p:cNvSpPr>
              <p:nvPr/>
            </p:nvSpPr>
            <p:spPr bwMode="auto">
              <a:xfrm>
                <a:off x="4608" y="2175"/>
                <a:ext cx="1152" cy="1152"/>
              </a:xfrm>
              <a:prstGeom prst="ellipse">
                <a:avLst/>
              </a:prstGeom>
              <a:gradFill rotWithShape="1">
                <a:gsLst>
                  <a:gs pos="0">
                    <a:schemeClr val="accent1"/>
                  </a:gs>
                  <a:gs pos="100000">
                    <a:schemeClr val="accent1">
                      <a:gamma/>
                      <a:shade val="0"/>
                      <a:invGamma/>
                    </a:schemeClr>
                  </a:gs>
                </a:gsLst>
                <a:lin ang="0" scaled="1"/>
              </a:gradFill>
              <a:ln w="9525">
                <a:noFill/>
                <a:round/>
                <a:headEnd/>
                <a:tailEnd/>
              </a:ln>
              <a:effectLst/>
            </p:spPr>
            <p:txBody>
              <a:bodyPr wrap="none" anchor="ctr"/>
              <a:lstStyle/>
              <a:p>
                <a:pPr>
                  <a:defRPr/>
                </a:pPr>
                <a:endParaRPr lang="en-US"/>
              </a:p>
            </p:txBody>
          </p:sp>
        </p:grpSp>
      </p:grpSp>
      <p:sp>
        <p:nvSpPr>
          <p:cNvPr id="94" name="Text Box 60"/>
          <p:cNvSpPr txBox="1">
            <a:spLocks noChangeArrowheads="1"/>
          </p:cNvSpPr>
          <p:nvPr/>
        </p:nvSpPr>
        <p:spPr bwMode="auto">
          <a:xfrm>
            <a:off x="1290871" y="3115980"/>
            <a:ext cx="387438" cy="457036"/>
          </a:xfrm>
          <a:prstGeom prst="rect">
            <a:avLst/>
          </a:prstGeom>
          <a:noFill/>
          <a:ln w="9525">
            <a:noFill/>
            <a:miter lim="800000"/>
            <a:headEnd/>
            <a:tailEnd/>
          </a:ln>
        </p:spPr>
        <p:txBody>
          <a:bodyPr wrap="none">
            <a:spAutoFit/>
          </a:bodyPr>
          <a:lstStyle/>
          <a:p>
            <a:r>
              <a:rPr lang="en-US" dirty="0">
                <a:solidFill>
                  <a:srgbClr val="FFFF00"/>
                </a:solidFill>
              </a:rPr>
              <a:t>B</a:t>
            </a:r>
          </a:p>
        </p:txBody>
      </p:sp>
      <p:sp>
        <p:nvSpPr>
          <p:cNvPr id="95" name="Text Box 59"/>
          <p:cNvSpPr txBox="1">
            <a:spLocks noChangeArrowheads="1"/>
          </p:cNvSpPr>
          <p:nvPr/>
        </p:nvSpPr>
        <p:spPr bwMode="auto">
          <a:xfrm>
            <a:off x="1979712" y="2852936"/>
            <a:ext cx="405265" cy="457036"/>
          </a:xfrm>
          <a:prstGeom prst="rect">
            <a:avLst/>
          </a:prstGeom>
          <a:noFill/>
          <a:ln w="9525">
            <a:noFill/>
            <a:miter lim="800000"/>
            <a:headEnd/>
            <a:tailEnd/>
          </a:ln>
        </p:spPr>
        <p:txBody>
          <a:bodyPr wrap="none">
            <a:spAutoFit/>
          </a:bodyPr>
          <a:lstStyle/>
          <a:p>
            <a:r>
              <a:rPr lang="en-US" dirty="0">
                <a:solidFill>
                  <a:srgbClr val="FFFF00"/>
                </a:solidFill>
              </a:rPr>
              <a:t>A</a:t>
            </a:r>
          </a:p>
        </p:txBody>
      </p:sp>
      <p:grpSp>
        <p:nvGrpSpPr>
          <p:cNvPr id="71" name="Group 70"/>
          <p:cNvGrpSpPr/>
          <p:nvPr/>
        </p:nvGrpSpPr>
        <p:grpSpPr>
          <a:xfrm rot="2631951">
            <a:off x="1337159" y="489144"/>
            <a:ext cx="1590451" cy="1279816"/>
            <a:chOff x="6623341" y="3498167"/>
            <a:chExt cx="1590451" cy="1279816"/>
          </a:xfrm>
        </p:grpSpPr>
        <p:pic>
          <p:nvPicPr>
            <p:cNvPr id="73" name="Picture 72"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75" name="TextBox 74"/>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83" name="Round Single Corner Rectangle 82"/>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10</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73" name="Picture 72" descr="hcppackedplane.png"/>
          <p:cNvPicPr>
            <a:picLocks noChangeAspect="1"/>
          </p:cNvPicPr>
          <p:nvPr/>
        </p:nvPicPr>
        <p:blipFill>
          <a:blip r:embed="rId4" cstate="print"/>
          <a:stretch>
            <a:fillRect/>
          </a:stretch>
        </p:blipFill>
        <p:spPr>
          <a:xfrm>
            <a:off x="683568" y="2060848"/>
            <a:ext cx="3384376" cy="2192015"/>
          </a:xfrm>
          <a:prstGeom prst="rect">
            <a:avLst/>
          </a:prstGeom>
        </p:spPr>
      </p:pic>
      <p:pic>
        <p:nvPicPr>
          <p:cNvPr id="75" name="Picture 74" descr="hcppacked.png"/>
          <p:cNvPicPr>
            <a:picLocks noChangeAspect="1"/>
          </p:cNvPicPr>
          <p:nvPr/>
        </p:nvPicPr>
        <p:blipFill>
          <a:blip r:embed="rId5" cstate="print"/>
          <a:stretch>
            <a:fillRect/>
          </a:stretch>
        </p:blipFill>
        <p:spPr>
          <a:xfrm>
            <a:off x="5840962" y="2357492"/>
            <a:ext cx="2043406" cy="1598726"/>
          </a:xfrm>
          <a:prstGeom prst="rect">
            <a:avLst/>
          </a:prstGeom>
        </p:spPr>
      </p:pic>
      <p:pic>
        <p:nvPicPr>
          <p:cNvPr id="83" name="Picture 82" descr="fccpackedplane.png"/>
          <p:cNvPicPr>
            <a:picLocks noChangeAspect="1"/>
          </p:cNvPicPr>
          <p:nvPr/>
        </p:nvPicPr>
        <p:blipFill>
          <a:blip r:embed="rId6" cstate="print"/>
          <a:stretch>
            <a:fillRect/>
          </a:stretch>
        </p:blipFill>
        <p:spPr>
          <a:xfrm>
            <a:off x="683568" y="4293095"/>
            <a:ext cx="3384376" cy="2192400"/>
          </a:xfrm>
          <a:prstGeom prst="rect">
            <a:avLst/>
          </a:prstGeom>
        </p:spPr>
      </p:pic>
      <p:pic>
        <p:nvPicPr>
          <p:cNvPr id="88" name="Picture 87" descr="fccpacked.png"/>
          <p:cNvPicPr>
            <a:picLocks noChangeAspect="1"/>
          </p:cNvPicPr>
          <p:nvPr/>
        </p:nvPicPr>
        <p:blipFill>
          <a:blip r:embed="rId7" cstate="print"/>
          <a:stretch>
            <a:fillRect/>
          </a:stretch>
        </p:blipFill>
        <p:spPr>
          <a:xfrm>
            <a:off x="5871927" y="4522399"/>
            <a:ext cx="1981477" cy="1733792"/>
          </a:xfrm>
          <a:prstGeom prst="rect">
            <a:avLst/>
          </a:prstGeom>
        </p:spPr>
      </p:pic>
      <p:cxnSp>
        <p:nvCxnSpPr>
          <p:cNvPr id="100" name="Straight Arrow Connector 99"/>
          <p:cNvCxnSpPr>
            <a:stCxn id="73" idx="3"/>
            <a:endCxn id="75" idx="1"/>
          </p:cNvCxnSpPr>
          <p:nvPr/>
        </p:nvCxnSpPr>
        <p:spPr>
          <a:xfrm flipV="1">
            <a:off x="4067944" y="3156855"/>
            <a:ext cx="1773018" cy="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2" name="Straight Arrow Connector 101"/>
          <p:cNvCxnSpPr>
            <a:stCxn id="83" idx="3"/>
            <a:endCxn id="88" idx="1"/>
          </p:cNvCxnSpPr>
          <p:nvPr/>
        </p:nvCxnSpPr>
        <p:spPr>
          <a:xfrm>
            <a:off x="4067944" y="5389295"/>
            <a:ext cx="1803983"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18" name="Group 17"/>
          <p:cNvGrpSpPr/>
          <p:nvPr/>
        </p:nvGrpSpPr>
        <p:grpSpPr>
          <a:xfrm rot="2631951">
            <a:off x="1337159" y="489144"/>
            <a:ext cx="1590451" cy="1279816"/>
            <a:chOff x="6623341" y="3498167"/>
            <a:chExt cx="1590451" cy="1279816"/>
          </a:xfrm>
        </p:grpSpPr>
        <p:pic>
          <p:nvPicPr>
            <p:cNvPr id="19" name="Picture 18" descr="vector-mohr-www.barGGraph.com.png"/>
            <p:cNvPicPr>
              <a:picLocks noChangeAspect="1"/>
            </p:cNvPicPr>
            <p:nvPr/>
          </p:nvPicPr>
          <p:blipFill>
            <a:blip r:embed="rId8" cstate="print"/>
            <a:stretch>
              <a:fillRect/>
            </a:stretch>
          </p:blipFill>
          <p:spPr>
            <a:xfrm rot="693808" flipH="1">
              <a:off x="6623341" y="3498167"/>
              <a:ext cx="1590451" cy="1279816"/>
            </a:xfrm>
            <a:prstGeom prst="rect">
              <a:avLst/>
            </a:prstGeom>
          </p:spPr>
        </p:pic>
        <p:sp>
          <p:nvSpPr>
            <p:cNvPr id="20" name="TextBox 19"/>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11</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0"/>
          <p:cNvGrpSpPr/>
          <p:nvPr/>
        </p:nvGrpSpPr>
        <p:grpSpPr>
          <a:xfrm>
            <a:off x="107504" y="1772816"/>
            <a:ext cx="8784976" cy="4896544"/>
            <a:chOff x="107504" y="1772816"/>
            <a:chExt cx="8784976" cy="4896544"/>
          </a:xfrm>
        </p:grpSpPr>
        <p:sp>
          <p:nvSpPr>
            <p:cNvPr id="15" name="Rounded Rectangle 14"/>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16" name="Rounded Rectangle 15"/>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numCol="2" rtlCol="1"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محاسبه ضریب چیدن شبکه شش گوشی فشرده</a:t>
              </a:r>
            </a:p>
            <a:p>
              <a:pPr algn="r" rtl="1">
                <a:lnSpc>
                  <a:spcPct val="200000"/>
                </a:lnSpc>
              </a:pPr>
              <a:r>
                <a:rPr lang="fa-IR" dirty="0" smtClean="0">
                  <a:solidFill>
                    <a:schemeClr val="tx1"/>
                  </a:solidFill>
                  <a:cs typeface="B Yekan" pitchFamily="2" charset="-78"/>
                </a:rPr>
                <a:t>آقایان:</a:t>
              </a:r>
            </a:p>
            <a:p>
              <a:pPr algn="r" rtl="1">
                <a:lnSpc>
                  <a:spcPct val="200000"/>
                </a:lnSpc>
              </a:pPr>
              <a:r>
                <a:rPr lang="fa-IR" dirty="0" smtClean="0">
                  <a:solidFill>
                    <a:schemeClr val="tx1"/>
                  </a:solidFill>
                  <a:cs typeface="B Yekan" pitchFamily="2" charset="-78"/>
                </a:rPr>
                <a:t>بک زاده</a:t>
              </a:r>
            </a:p>
            <a:p>
              <a:pPr algn="r" rtl="1">
                <a:lnSpc>
                  <a:spcPct val="200000"/>
                </a:lnSpc>
              </a:pPr>
              <a:r>
                <a:rPr lang="fa-IR" dirty="0" smtClean="0">
                  <a:solidFill>
                    <a:schemeClr val="tx1"/>
                  </a:solidFill>
                  <a:cs typeface="B Yekan" pitchFamily="2" charset="-78"/>
                </a:rPr>
                <a:t>ذیحق * حل مفهومی</a:t>
              </a:r>
            </a:p>
            <a:p>
              <a:pPr algn="r" rtl="1">
                <a:lnSpc>
                  <a:spcPct val="200000"/>
                </a:lnSpc>
              </a:pPr>
              <a:r>
                <a:rPr lang="fa-IR" dirty="0" smtClean="0">
                  <a:solidFill>
                    <a:schemeClr val="tx1"/>
                  </a:solidFill>
                  <a:cs typeface="B Yekan" pitchFamily="2" charset="-78"/>
                </a:rPr>
                <a:t>شاکری</a:t>
              </a:r>
            </a:p>
            <a:p>
              <a:pPr algn="r" rtl="1">
                <a:lnSpc>
                  <a:spcPct val="200000"/>
                </a:lnSpc>
              </a:pPr>
              <a:r>
                <a:rPr lang="fa-IR" dirty="0" smtClean="0">
                  <a:solidFill>
                    <a:schemeClr val="tx1"/>
                  </a:solidFill>
                  <a:cs typeface="B Yekan" pitchFamily="2" charset="-78"/>
                </a:rPr>
                <a:t>مقنی زاده</a:t>
              </a: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خانمها:</a:t>
              </a:r>
            </a:p>
            <a:p>
              <a:pPr algn="r" rtl="1">
                <a:lnSpc>
                  <a:spcPct val="200000"/>
                </a:lnSpc>
              </a:pPr>
              <a:r>
                <a:rPr lang="fa-IR" dirty="0" smtClean="0">
                  <a:solidFill>
                    <a:schemeClr val="tx1"/>
                  </a:solidFill>
                  <a:cs typeface="B Yekan" pitchFamily="2" charset="-78"/>
                </a:rPr>
                <a:t>خیاط</a:t>
              </a:r>
            </a:p>
            <a:p>
              <a:pPr algn="r" rtl="1">
                <a:lnSpc>
                  <a:spcPct val="200000"/>
                </a:lnSpc>
              </a:pPr>
              <a:r>
                <a:rPr lang="fa-IR" dirty="0" smtClean="0">
                  <a:solidFill>
                    <a:schemeClr val="tx1"/>
                  </a:solidFill>
                  <a:cs typeface="B Yekan" pitchFamily="2" charset="-78"/>
                </a:rPr>
                <a:t>رضائیان</a:t>
              </a:r>
            </a:p>
            <a:p>
              <a:pPr algn="r" rtl="1">
                <a:lnSpc>
                  <a:spcPct val="200000"/>
                </a:lnSpc>
              </a:pPr>
              <a:r>
                <a:rPr lang="fa-IR" dirty="0" smtClean="0">
                  <a:solidFill>
                    <a:schemeClr val="tx1"/>
                  </a:solidFill>
                  <a:cs typeface="B Yekan" pitchFamily="2" charset="-78"/>
                </a:rPr>
                <a:t>سیدموسوی</a:t>
              </a:r>
            </a:p>
            <a:p>
              <a:pPr algn="r" rtl="1">
                <a:lnSpc>
                  <a:spcPct val="200000"/>
                </a:lnSpc>
              </a:pPr>
              <a:r>
                <a:rPr lang="fa-IR" dirty="0" smtClean="0">
                  <a:solidFill>
                    <a:schemeClr val="tx1"/>
                  </a:solidFill>
                  <a:cs typeface="B Yekan" pitchFamily="2" charset="-78"/>
                </a:rPr>
                <a:t>غلامی * بهترین حل</a:t>
              </a:r>
            </a:p>
            <a:p>
              <a:pPr algn="r" rtl="1">
                <a:lnSpc>
                  <a:spcPct val="200000"/>
                </a:lnSpc>
              </a:pPr>
              <a:r>
                <a:rPr lang="fa-IR" dirty="0" smtClean="0">
                  <a:solidFill>
                    <a:schemeClr val="tx1"/>
                  </a:solidFill>
                  <a:cs typeface="B Yekan" pitchFamily="2" charset="-78"/>
                </a:rPr>
                <a:t>حقیقی</a:t>
              </a:r>
            </a:p>
            <a:p>
              <a:pPr algn="r" rtl="1">
                <a:lnSpc>
                  <a:spcPct val="200000"/>
                </a:lnSpc>
              </a:pPr>
              <a:r>
                <a:rPr lang="fa-IR" dirty="0" smtClean="0">
                  <a:solidFill>
                    <a:schemeClr val="tx1"/>
                  </a:solidFill>
                  <a:cs typeface="B Yekan" pitchFamily="2" charset="-78"/>
                </a:rPr>
                <a:t>مسعودی</a:t>
              </a:r>
            </a:p>
            <a:p>
              <a:pPr algn="r" rtl="1">
                <a:lnSpc>
                  <a:spcPct val="200000"/>
                </a:lnSpc>
              </a:pPr>
              <a:r>
                <a:rPr lang="fa-IR" dirty="0" smtClean="0">
                  <a:solidFill>
                    <a:schemeClr val="tx1"/>
                  </a:solidFill>
                  <a:cs typeface="B Yekan" pitchFamily="2" charset="-78"/>
                </a:rPr>
                <a:t>یوسفی</a:t>
              </a:r>
              <a:endParaRPr lang="fa-IR" dirty="0" smtClean="0">
                <a:solidFill>
                  <a:schemeClr val="tx1"/>
                </a:solidFill>
                <a:cs typeface="B Yekan" pitchFamily="2" charset="-78"/>
              </a:endParaRPr>
            </a:p>
          </p:txBody>
        </p:sp>
      </p:grpSp>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2" name="Round Same Side Corner Rectangle 11"/>
          <p:cNvSpPr/>
          <p:nvPr/>
        </p:nvSpPr>
        <p:spPr>
          <a:xfrm>
            <a:off x="5004272"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rtl="1"/>
            <a:r>
              <a:rPr lang="fa-IR" dirty="0" smtClean="0">
                <a:cs typeface="B Yekan" pitchFamily="2" charset="-78"/>
              </a:rPr>
              <a:t>تمرین تحویلی 1</a:t>
            </a:r>
            <a:endParaRPr lang="en-US" dirty="0">
              <a:cs typeface="B Yekan" pitchFamily="2" charset="-78"/>
            </a:endParaRPr>
          </a:p>
        </p:txBody>
      </p:sp>
      <p:sp>
        <p:nvSpPr>
          <p:cNvPr id="13" name="Round Same Side Corner Rectangle 12"/>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فضاهای بی نشین</a:t>
            </a:r>
            <a:endParaRPr lang="en-US" sz="2000" dirty="0">
              <a:cs typeface="B Yekan" pitchFamily="2" charset="-78"/>
            </a:endParaRPr>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12</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lnSpc>
                  <a:spcPct val="200000"/>
                </a:lnSpc>
              </a:pPr>
              <a:r>
                <a:rPr lang="fa-IR" sz="2400" dirty="0" smtClean="0">
                  <a:solidFill>
                    <a:schemeClr val="tx1"/>
                  </a:solidFill>
                  <a:cs typeface="B Yekan" pitchFamily="2" charset="-78"/>
                </a:rPr>
                <a:t>محاسبات ماده بالک</a:t>
              </a:r>
            </a:p>
            <a:p>
              <a:pPr algn="ctr" rtl="1">
                <a:lnSpc>
                  <a:spcPct val="200000"/>
                </a:lnSpc>
              </a:pPr>
              <a:r>
                <a:rPr lang="fa-IR" sz="2400" dirty="0" smtClean="0">
                  <a:solidFill>
                    <a:schemeClr val="tx1"/>
                  </a:solidFill>
                  <a:cs typeface="B Yekan" pitchFamily="2" charset="-78"/>
                </a:rPr>
                <a:t>محاسبه چگالی نظری</a:t>
              </a:r>
            </a:p>
            <a:p>
              <a:pPr algn="ctr" rtl="1">
                <a:lnSpc>
                  <a:spcPct val="200000"/>
                </a:lnSpc>
              </a:pPr>
              <a:r>
                <a:rPr lang="fa-IR" sz="2400" dirty="0" smtClean="0">
                  <a:solidFill>
                    <a:schemeClr val="tx1"/>
                  </a:solidFill>
                  <a:cs typeface="B Yekan" pitchFamily="2" charset="-78"/>
                </a:rPr>
                <a:t>محاسبه ثابت شبکه</a:t>
              </a:r>
              <a:endParaRPr lang="en-US" sz="2400" dirty="0" smtClean="0">
                <a:solidFill>
                  <a:schemeClr val="tx1"/>
                </a:solidFill>
                <a:cs typeface="B Yekan" pitchFamily="2" charset="-78"/>
              </a:endParaRPr>
            </a:p>
            <a:p>
              <a:pPr algn="ctr" rtl="1">
                <a:lnSpc>
                  <a:spcPct val="200000"/>
                </a:lnSpc>
              </a:pPr>
              <a:r>
                <a:rPr lang="fa-IR" sz="2400" dirty="0" smtClean="0">
                  <a:solidFill>
                    <a:schemeClr val="tx1"/>
                  </a:solidFill>
                  <a:cs typeface="B Yekan" pitchFamily="2" charset="-78"/>
                </a:rPr>
                <a:t>پیش بینی شبکه بلوری</a:t>
              </a:r>
            </a:p>
            <a:p>
              <a:pPr algn="ctr" rtl="1">
                <a:lnSpc>
                  <a:spcPct val="200000"/>
                </a:lnSpc>
              </a:pPr>
              <a:r>
                <a:rPr lang="fa-IR" sz="2400" dirty="0" smtClean="0">
                  <a:solidFill>
                    <a:schemeClr val="tx1"/>
                  </a:solidFill>
                  <a:cs typeface="B Yekan" pitchFamily="2" charset="-78"/>
                </a:rPr>
                <a:t>تغییر حجم در استحاله های فازی</a:t>
              </a: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18"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grpSp>
        <p:nvGrpSpPr>
          <p:cNvPr id="12" name="Group 11"/>
          <p:cNvGrpSpPr/>
          <p:nvPr/>
        </p:nvGrpSpPr>
        <p:grpSpPr>
          <a:xfrm rot="2631951">
            <a:off x="1337159" y="489144"/>
            <a:ext cx="1590451" cy="1279816"/>
            <a:chOff x="6623341" y="3498167"/>
            <a:chExt cx="1590451" cy="1279816"/>
          </a:xfrm>
        </p:grpSpPr>
        <p:pic>
          <p:nvPicPr>
            <p:cNvPr id="16" name="Picture 15"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17" name="TextBox 16"/>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2" name="Round Single Corner Rectangle 21"/>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13</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 سوزن میخی آهنی با وزن 2 گرم از چند سلول واحد ساخته شده است؟</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محاسبات ماده بالک</a:t>
            </a:r>
            <a:endParaRPr lang="en-US" sz="2000" dirty="0">
              <a:cs typeface="B Yekan" pitchFamily="2" charset="-78"/>
            </a:endParaRPr>
          </a:p>
        </p:txBody>
      </p:sp>
      <p:grpSp>
        <p:nvGrpSpPr>
          <p:cNvPr id="16" name="Group 15"/>
          <p:cNvGrpSpPr/>
          <p:nvPr/>
        </p:nvGrpSpPr>
        <p:grpSpPr>
          <a:xfrm rot="2631951">
            <a:off x="1337159" y="489144"/>
            <a:ext cx="1590451" cy="1279816"/>
            <a:chOff x="6623341" y="3498167"/>
            <a:chExt cx="1590451" cy="1279816"/>
          </a:xfrm>
        </p:grpSpPr>
        <p:pic>
          <p:nvPicPr>
            <p:cNvPr id="17" name="Picture 16"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18" name="TextBox 1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14</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اگر ثابت شبکه آهن با شبکه مکعبی مرکز حجمی برابر با 0.2866 نانومتر باشد با در نظر گرفتن جرم اتمی آهن که برابر با 55.84 گرم بر مول است چگالی نظری آهن را محاسبه کنید.</a:t>
              </a: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رابطه بالا را برای یک آلیاژ بازنویسی کنید.</a:t>
              </a: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7544" y="3789040"/>
            <a:ext cx="8063051" cy="792088"/>
          </a:xfrm>
          <a:prstGeom prst="rect">
            <a:avLst/>
          </a:prstGeom>
          <a:noFill/>
        </p:spPr>
      </p:pic>
      <p:grpSp>
        <p:nvGrpSpPr>
          <p:cNvPr id="16" name="Group 15"/>
          <p:cNvGrpSpPr/>
          <p:nvPr/>
        </p:nvGrpSpPr>
        <p:grpSpPr>
          <a:xfrm rot="2631951">
            <a:off x="1337159" y="489144"/>
            <a:ext cx="1590451" cy="1279816"/>
            <a:chOff x="6623341" y="3498167"/>
            <a:chExt cx="1590451" cy="1279816"/>
          </a:xfrm>
        </p:grpSpPr>
        <p:pic>
          <p:nvPicPr>
            <p:cNvPr id="17" name="Picture 16"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18" name="TextBox 1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15</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395536" y="2247007"/>
            <a:ext cx="7772400" cy="1470025"/>
          </a:xfrm>
        </p:spPr>
        <p:txBody>
          <a:bodyPr>
            <a:normAutofit/>
          </a:bodyPr>
          <a:lstStyle/>
          <a:p>
            <a:pPr algn="l" rtl="1"/>
            <a:r>
              <a:rPr lang="fa-IR" sz="5400" dirty="0" smtClean="0">
                <a:cs typeface="B Yekan" pitchFamily="2" charset="-78"/>
              </a:rPr>
              <a:t>حل تمرین بلورشناسی</a:t>
            </a:r>
            <a:endParaRPr lang="en-US" sz="5400" dirty="0">
              <a:cs typeface="B Yekan" pitchFamily="2" charset="-78"/>
            </a:endParaRPr>
          </a:p>
        </p:txBody>
      </p:sp>
      <p:sp>
        <p:nvSpPr>
          <p:cNvPr id="9" name="Subtitle 2"/>
          <p:cNvSpPr>
            <a:spLocks noGrp="1"/>
          </p:cNvSpPr>
          <p:nvPr>
            <p:ph type="subTitle" idx="1"/>
          </p:nvPr>
        </p:nvSpPr>
        <p:spPr>
          <a:xfrm>
            <a:off x="3849688" y="3645024"/>
            <a:ext cx="2152328" cy="648072"/>
          </a:xfrm>
        </p:spPr>
        <p:txBody>
          <a:bodyPr>
            <a:normAutofit/>
          </a:bodyPr>
          <a:lstStyle/>
          <a:p>
            <a:pPr algn="r" rtl="1"/>
            <a:r>
              <a:rPr lang="fa-IR" dirty="0" smtClean="0">
                <a:cs typeface="B Yekan" pitchFamily="2" charset="-78"/>
              </a:rPr>
              <a:t>جلسه هفتم</a:t>
            </a:r>
            <a:endParaRPr lang="en-US" dirty="0">
              <a:cs typeface="B Yekan" pitchFamily="2" charset="-78"/>
            </a:endParaRPr>
          </a:p>
        </p:txBody>
      </p:sp>
      <p:pic>
        <p:nvPicPr>
          <p:cNvPr id="6" name="Picture 5" descr="free-vector-diamond-vector_006032_dmn 1 (1).jpg"/>
          <p:cNvPicPr>
            <a:picLocks noChangeAspect="1"/>
          </p:cNvPicPr>
          <p:nvPr/>
        </p:nvPicPr>
        <p:blipFill>
          <a:blip r:embed="rId2" cstate="print"/>
          <a:stretch>
            <a:fillRect/>
          </a:stretch>
        </p:blipFill>
        <p:spPr>
          <a:xfrm>
            <a:off x="6300194" y="2330879"/>
            <a:ext cx="2448270" cy="1836202"/>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فولادی حاوی 10% اتمی کربن با جرم اتمی 12 گرم بر مول و 25% اتمی کروم با جرم اتمی 52 گرم بر مول است. چگالی نظری این فولاد را محاسبه کنید. (جرم اتمی آهن: 56 گرم بر مول)</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grpSp>
        <p:nvGrpSpPr>
          <p:cNvPr id="16" name="Group 15"/>
          <p:cNvGrpSpPr/>
          <p:nvPr/>
        </p:nvGrpSpPr>
        <p:grpSpPr>
          <a:xfrm rot="2631951">
            <a:off x="1337159" y="489144"/>
            <a:ext cx="1590451" cy="1279816"/>
            <a:chOff x="6623341" y="3498167"/>
            <a:chExt cx="1590451" cy="1279816"/>
          </a:xfrm>
        </p:grpSpPr>
        <p:pic>
          <p:nvPicPr>
            <p:cNvPr id="17" name="Picture 16"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18" name="TextBox 1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16</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در محاسبه چگالی نظری آلیاژی از عنصر پایه آهن و عنصر آلیاژی کروم با شبکه مکعبی مرکز حجمی و با جرم اتمی 56 و 52 گرم بر مول، مقدار 7.775 گرم بر سانتیمتر بدست آمده است. با در نظر گرفتن ثابت شبکه 2.935 آنگستروم تعداد اتم کروم متعلق به هر سلول واحد را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grpSp>
        <p:nvGrpSpPr>
          <p:cNvPr id="16" name="Group 15"/>
          <p:cNvGrpSpPr/>
          <p:nvPr/>
        </p:nvGrpSpPr>
        <p:grpSpPr>
          <a:xfrm rot="2631951">
            <a:off x="1337159" y="489144"/>
            <a:ext cx="1590451" cy="1279816"/>
            <a:chOff x="6623341" y="3498167"/>
            <a:chExt cx="1590451" cy="1279816"/>
          </a:xfrm>
        </p:grpSpPr>
        <p:pic>
          <p:nvPicPr>
            <p:cNvPr id="17" name="Picture 16"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18" name="TextBox 1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17</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چگالی پتاسیم با ساختار کریستالی مکعبی مرکز حجمی برابر با 0.855 گرم بر سانتیمتر مکعب می باشد. اگر جرم اتمی این عنصر برابر با 39.09 گرم بر مول باشد محاسبه کنید:</a:t>
              </a:r>
            </a:p>
            <a:p>
              <a:pPr algn="r" rtl="1">
                <a:lnSpc>
                  <a:spcPct val="200000"/>
                </a:lnSpc>
              </a:pPr>
              <a:r>
                <a:rPr lang="fa-IR" dirty="0" smtClean="0">
                  <a:solidFill>
                    <a:schemeClr val="tx1"/>
                  </a:solidFill>
                  <a:cs typeface="B Yekan" pitchFamily="2" charset="-78"/>
                </a:rPr>
                <a:t>1) ثابت شبکه بر حسب آنگستروم</a:t>
              </a:r>
            </a:p>
            <a:p>
              <a:pPr algn="r" rtl="1">
                <a:lnSpc>
                  <a:spcPct val="200000"/>
                </a:lnSpc>
              </a:pPr>
              <a:r>
                <a:rPr lang="fa-IR" dirty="0" smtClean="0">
                  <a:solidFill>
                    <a:schemeClr val="tx1"/>
                  </a:solidFill>
                  <a:cs typeface="B Yekan" pitchFamily="2" charset="-78"/>
                </a:rPr>
                <a:t>2) شعاع اتمی بر حسب نانومتر</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ثابت شبکه</a:t>
            </a:r>
            <a:endParaRPr lang="en-US" sz="2000" dirty="0">
              <a:cs typeface="B Yekan" pitchFamily="2" charset="-78"/>
            </a:endParaRPr>
          </a:p>
        </p:txBody>
      </p:sp>
      <p:grpSp>
        <p:nvGrpSpPr>
          <p:cNvPr id="16" name="Group 15"/>
          <p:cNvGrpSpPr/>
          <p:nvPr/>
        </p:nvGrpSpPr>
        <p:grpSpPr>
          <a:xfrm rot="2631951">
            <a:off x="1337159" y="489144"/>
            <a:ext cx="1590451" cy="1279816"/>
            <a:chOff x="6623341" y="3498167"/>
            <a:chExt cx="1590451" cy="1279816"/>
          </a:xfrm>
        </p:grpSpPr>
        <p:pic>
          <p:nvPicPr>
            <p:cNvPr id="17" name="Picture 16"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18" name="TextBox 1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18</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 فلز با ساختار کریستالی مکعبی دارای چگالی 2.6 گرم بر سانتیمتر مکعب می باشد. اگر جرم اتمی آن برابر با 87.62 گرم بر مول و ثابت شبکه آن 6.13 آنگستروم باشد ساختار کریستالی این فلز را تعیین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1400" dirty="0" smtClean="0">
                <a:cs typeface="B Yekan" pitchFamily="2" charset="-78"/>
              </a:rPr>
              <a:t>پیش بینی ساختار بلوری</a:t>
            </a:r>
            <a:endParaRPr lang="en-US" sz="1400" dirty="0">
              <a:cs typeface="B Yekan" pitchFamily="2" charset="-78"/>
            </a:endParaRPr>
          </a:p>
        </p:txBody>
      </p:sp>
      <p:grpSp>
        <p:nvGrpSpPr>
          <p:cNvPr id="16" name="Group 15"/>
          <p:cNvGrpSpPr/>
          <p:nvPr/>
        </p:nvGrpSpPr>
        <p:grpSpPr>
          <a:xfrm rot="2631951">
            <a:off x="1337159" y="489144"/>
            <a:ext cx="1590451" cy="1279816"/>
            <a:chOff x="6623341" y="3498167"/>
            <a:chExt cx="1590451" cy="1279816"/>
          </a:xfrm>
        </p:grpSpPr>
        <p:pic>
          <p:nvPicPr>
            <p:cNvPr id="17" name="Picture 16"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18" name="TextBox 1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19</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در استحاله فازی شبکه مکعبی مرکز حجمی به شبکه مکعبی مرکز سطحی درصد تغییر حجم را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استحاله های فازی</a:t>
            </a:r>
            <a:endParaRPr lang="en-US" sz="2000" dirty="0">
              <a:cs typeface="B Yekan" pitchFamily="2" charset="-78"/>
            </a:endParaRPr>
          </a:p>
        </p:txBody>
      </p:sp>
      <p:grpSp>
        <p:nvGrpSpPr>
          <p:cNvPr id="16" name="Group 15"/>
          <p:cNvGrpSpPr/>
          <p:nvPr/>
        </p:nvGrpSpPr>
        <p:grpSpPr>
          <a:xfrm rot="2631951">
            <a:off x="1337159" y="489144"/>
            <a:ext cx="1590451" cy="1279816"/>
            <a:chOff x="6623341" y="3498167"/>
            <a:chExt cx="1590451" cy="1279816"/>
          </a:xfrm>
        </p:grpSpPr>
        <p:pic>
          <p:nvPicPr>
            <p:cNvPr id="17" name="Picture 16"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18" name="TextBox 1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20</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FFC300"/>
            </a:solidFill>
            <a:ln>
              <a:solidFill>
                <a:srgbClr val="FFC3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2400" dirty="0" smtClean="0">
                <a:solidFill>
                  <a:schemeClr val="tx1"/>
                </a:solidFill>
                <a:cs typeface="B Yekan" pitchFamily="2" charset="-78"/>
              </a:endParaRPr>
            </a:p>
            <a:p>
              <a:pPr algn="r" rtl="1">
                <a:lnSpc>
                  <a:spcPct val="200000"/>
                </a:lnSpc>
              </a:pPr>
              <a:endParaRPr lang="en-US" sz="240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FFC3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محاسبه نسبت</a:t>
            </a:r>
            <a:r>
              <a:rPr lang="en-US" sz="2000" dirty="0" smtClean="0">
                <a:cs typeface="B Yekan" pitchFamily="2" charset="-78"/>
              </a:rPr>
              <a:t>     </a:t>
            </a:r>
            <a:endParaRPr lang="en-US" sz="2000" dirty="0">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1" name="Round Same Side Corner Rectangle 10"/>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FFC3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5762915" y="3807592"/>
              <a:ext cx="1779546" cy="409541"/>
            </a:xfrm>
            <a:prstGeom prst="rect">
              <a:avLst/>
            </a:prstGeom>
            <a:solidFill>
              <a:srgbClr val="FFC300"/>
            </a:solidFill>
            <a:ln>
              <a:solidFill>
                <a:srgbClr val="FFC3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نکته ها</a:t>
              </a:r>
              <a:endParaRPr lang="en-US" sz="2000" dirty="0">
                <a:cs typeface="B Yekan" pitchFamily="2" charset="-78"/>
              </a:endParaRPr>
            </a:p>
          </p:txBody>
        </p:sp>
      </p:grpSp>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5" name="Picture 1"/>
          <p:cNvPicPr>
            <a:picLocks noChangeAspect="1" noChangeArrowheads="1"/>
          </p:cNvPicPr>
          <p:nvPr/>
        </p:nvPicPr>
        <p:blipFill>
          <a:blip r:embed="rId4" cstate="print">
            <a:clrChange>
              <a:clrFrom>
                <a:srgbClr val="FFFFFF"/>
              </a:clrFrom>
              <a:clrTo>
                <a:srgbClr val="FFFFFF">
                  <a:alpha val="0"/>
                </a:srgbClr>
              </a:clrTo>
            </a:clrChange>
            <a:lum bright="100000"/>
          </a:blip>
          <a:srcRect/>
          <a:stretch>
            <a:fillRect/>
          </a:stretch>
        </p:blipFill>
        <p:spPr bwMode="auto">
          <a:xfrm>
            <a:off x="6895688" y="1828441"/>
            <a:ext cx="128534" cy="471291"/>
          </a:xfrm>
          <a:prstGeom prst="rect">
            <a:avLst/>
          </a:prstGeom>
          <a:noFill/>
        </p:spPr>
      </p:pic>
      <p:pic>
        <p:nvPicPr>
          <p:cNvPr id="17" name="Picture 16" descr="HCP.png"/>
          <p:cNvPicPr>
            <a:picLocks noChangeAspect="1"/>
          </p:cNvPicPr>
          <p:nvPr/>
        </p:nvPicPr>
        <p:blipFill>
          <a:blip r:embed="rId5" cstate="print"/>
          <a:srcRect l="49679"/>
          <a:stretch>
            <a:fillRect/>
          </a:stretch>
        </p:blipFill>
        <p:spPr>
          <a:xfrm flipH="1">
            <a:off x="539552" y="2204864"/>
            <a:ext cx="2905861" cy="4032448"/>
          </a:xfrm>
          <a:prstGeom prst="rect">
            <a:avLst/>
          </a:prstGeom>
        </p:spPr>
      </p:pic>
      <p:pic>
        <p:nvPicPr>
          <p:cNvPr id="18" name="Picture 17" descr="carbon.jpg"/>
          <p:cNvPicPr>
            <a:picLocks noChangeAspect="1"/>
          </p:cNvPicPr>
          <p:nvPr/>
        </p:nvPicPr>
        <p:blipFill>
          <a:blip r:embed="rId6" cstate="print">
            <a:clrChange>
              <a:clrFrom>
                <a:srgbClr val="FFFFFF"/>
              </a:clrFrom>
              <a:clrTo>
                <a:srgbClr val="FFFFFF">
                  <a:alpha val="0"/>
                </a:srgbClr>
              </a:clrTo>
            </a:clrChange>
          </a:blip>
          <a:stretch>
            <a:fillRect/>
          </a:stretch>
        </p:blipFill>
        <p:spPr>
          <a:xfrm>
            <a:off x="3347864" y="3140967"/>
            <a:ext cx="2808312" cy="2364307"/>
          </a:xfrm>
          <a:prstGeom prst="rect">
            <a:avLst/>
          </a:prstGeom>
        </p:spPr>
      </p:pic>
      <p:pic>
        <p:nvPicPr>
          <p:cNvPr id="19" name="Picture 18" descr="download.png"/>
          <p:cNvPicPr>
            <a:picLocks noChangeAspect="1"/>
          </p:cNvPicPr>
          <p:nvPr/>
        </p:nvPicPr>
        <p:blipFill>
          <a:blip r:embed="rId7" cstate="print">
            <a:clrChange>
              <a:clrFrom>
                <a:srgbClr val="FFFFFF"/>
              </a:clrFrom>
              <a:clrTo>
                <a:srgbClr val="FFFFFF">
                  <a:alpha val="0"/>
                </a:srgbClr>
              </a:clrTo>
            </a:clrChange>
          </a:blip>
          <a:stretch>
            <a:fillRect/>
          </a:stretch>
        </p:blipFill>
        <p:spPr>
          <a:xfrm rot="20698174" flipH="1">
            <a:off x="5940152" y="3212976"/>
            <a:ext cx="2597312" cy="2376264"/>
          </a:xfrm>
          <a:prstGeom prst="rect">
            <a:avLst/>
          </a:prstGeom>
        </p:spPr>
      </p:pic>
      <p:grpSp>
        <p:nvGrpSpPr>
          <p:cNvPr id="20" name="Group 19"/>
          <p:cNvGrpSpPr/>
          <p:nvPr/>
        </p:nvGrpSpPr>
        <p:grpSpPr>
          <a:xfrm rot="2631951">
            <a:off x="1337159" y="489144"/>
            <a:ext cx="1590451" cy="1279816"/>
            <a:chOff x="6623341" y="3498167"/>
            <a:chExt cx="1590451" cy="1279816"/>
          </a:xfrm>
        </p:grpSpPr>
        <p:pic>
          <p:nvPicPr>
            <p:cNvPr id="21" name="Picture 20" descr="vector-mohr-www.barGGraph.com.png"/>
            <p:cNvPicPr>
              <a:picLocks noChangeAspect="1"/>
            </p:cNvPicPr>
            <p:nvPr/>
          </p:nvPicPr>
          <p:blipFill>
            <a:blip r:embed="rId8" cstate="print"/>
            <a:stretch>
              <a:fillRect/>
            </a:stretch>
          </p:blipFill>
          <p:spPr>
            <a:xfrm rot="693808" flipH="1">
              <a:off x="6623341" y="3498167"/>
              <a:ext cx="1590451" cy="1279816"/>
            </a:xfrm>
            <a:prstGeom prst="rect">
              <a:avLst/>
            </a:prstGeom>
          </p:spPr>
        </p:pic>
        <p:sp>
          <p:nvSpPr>
            <p:cNvPr id="22" name="TextBox 21"/>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3" name="Round Single Corner Rectangle 22"/>
          <p:cNvSpPr/>
          <p:nvPr/>
        </p:nvSpPr>
        <p:spPr>
          <a:xfrm>
            <a:off x="165657" y="6165304"/>
            <a:ext cx="432048" cy="432048"/>
          </a:xfrm>
          <a:prstGeom prst="round1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21</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FFC300"/>
            </a:solidFill>
            <a:ln>
              <a:solidFill>
                <a:srgbClr val="FFC3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smtClean="0">
                  <a:solidFill>
                    <a:schemeClr val="tx1"/>
                  </a:solidFill>
                  <a:latin typeface="Agency FB" pitchFamily="34" charset="0"/>
                </a:rPr>
                <a:t>&lt;?xml version="1.0" ?&gt;</a:t>
              </a:r>
            </a:p>
            <a:p>
              <a:r>
                <a:rPr lang="en-US" sz="2800" dirty="0" smtClean="0">
                  <a:solidFill>
                    <a:schemeClr val="tx1"/>
                  </a:solidFill>
                  <a:latin typeface="Agency FB" pitchFamily="34" charset="0"/>
                </a:rPr>
                <a:t>&lt;crystal title="Test Structure"&gt;</a:t>
              </a:r>
            </a:p>
            <a:p>
              <a:r>
                <a:rPr lang="en-US" sz="2800" dirty="0" smtClean="0">
                  <a:solidFill>
                    <a:schemeClr val="tx1"/>
                  </a:solidFill>
                  <a:latin typeface="Agency FB" pitchFamily="34" charset="0"/>
                </a:rPr>
                <a:t>  	&lt;site id="C01" position="-0.5, -0.5, -0.5" color="#cc0000"/&gt;</a:t>
              </a:r>
            </a:p>
            <a:p>
              <a:r>
                <a:rPr lang="en-US" sz="2800" dirty="0" smtClean="0">
                  <a:solidFill>
                    <a:schemeClr val="tx1"/>
                  </a:solidFill>
                  <a:latin typeface="Agency FB" pitchFamily="34" charset="0"/>
                </a:rPr>
                <a:t>  	&lt;site id="C02" position="+0.5, -0.5, -0.5" color="#0000ff"/&gt;</a:t>
              </a:r>
            </a:p>
            <a:p>
              <a:r>
                <a:rPr lang="en-US" sz="2800" dirty="0" smtClean="0">
                  <a:solidFill>
                    <a:schemeClr val="tx1"/>
                  </a:solidFill>
                  <a:latin typeface="Agency FB" pitchFamily="34" charset="0"/>
                </a:rPr>
                <a:t>  	&lt;site id="C03" position="+0.5, +0.5, -0.5" color="#cc0000"/&gt;</a:t>
              </a:r>
            </a:p>
            <a:p>
              <a:r>
                <a:rPr lang="en-US" sz="2800" dirty="0" smtClean="0">
                  <a:solidFill>
                    <a:schemeClr val="tx1"/>
                  </a:solidFill>
                  <a:latin typeface="Agency FB" pitchFamily="34" charset="0"/>
                </a:rPr>
                <a:t>  	&lt;bond site1="C01" site2="C03"/&gt;</a:t>
              </a:r>
            </a:p>
            <a:p>
              <a:r>
                <a:rPr lang="en-US" sz="2800" dirty="0" smtClean="0">
                  <a:solidFill>
                    <a:schemeClr val="tx1"/>
                  </a:solidFill>
                  <a:latin typeface="Agency FB" pitchFamily="34" charset="0"/>
                </a:rPr>
                <a:t>&lt;/crystal&gt;</a:t>
              </a: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FFC3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شبیه سازی بلورها</a:t>
            </a:r>
            <a:endParaRPr lang="en-US" sz="2000" dirty="0">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7" name="Round Same Side Corner Rectangle 16"/>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FFC3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5762915" y="3807592"/>
              <a:ext cx="1779546" cy="409541"/>
            </a:xfrm>
            <a:prstGeom prst="rect">
              <a:avLst/>
            </a:prstGeom>
            <a:solidFill>
              <a:srgbClr val="FFC300"/>
            </a:solidFill>
            <a:ln>
              <a:solidFill>
                <a:srgbClr val="FFC3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نکته ها</a:t>
              </a:r>
              <a:endParaRPr lang="en-US" sz="2000" dirty="0">
                <a:cs typeface="B Yekan" pitchFamily="2" charset="-78"/>
              </a:endParaRPr>
            </a:p>
          </p:txBody>
        </p:sp>
      </p:grpSp>
      <p:grpSp>
        <p:nvGrpSpPr>
          <p:cNvPr id="16" name="Group 15"/>
          <p:cNvGrpSpPr/>
          <p:nvPr/>
        </p:nvGrpSpPr>
        <p:grpSpPr>
          <a:xfrm rot="2631951">
            <a:off x="1337159" y="489144"/>
            <a:ext cx="1590451" cy="1279816"/>
            <a:chOff x="6623341" y="3498167"/>
            <a:chExt cx="1590451" cy="1279816"/>
          </a:xfrm>
        </p:grpSpPr>
        <p:pic>
          <p:nvPicPr>
            <p:cNvPr id="19" name="Picture 18"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20" name="TextBox 19"/>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22</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endParaRPr lang="en-US" sz="160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فضاهای بی نشین</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pic>
        <p:nvPicPr>
          <p:cNvPr id="18" name="Picture 17" descr="closepack_tetrahedral.png"/>
          <p:cNvPicPr>
            <a:picLocks noChangeAspect="1"/>
          </p:cNvPicPr>
          <p:nvPr/>
        </p:nvPicPr>
        <p:blipFill>
          <a:blip r:embed="rId4" cstate="print"/>
          <a:stretch>
            <a:fillRect/>
          </a:stretch>
        </p:blipFill>
        <p:spPr>
          <a:xfrm>
            <a:off x="5999842" y="3202805"/>
            <a:ext cx="2604606" cy="2236724"/>
          </a:xfrm>
          <a:prstGeom prst="rect">
            <a:avLst/>
          </a:prstGeom>
          <a:ln>
            <a:noFill/>
          </a:ln>
          <a:effectLst>
            <a:outerShdw blurRad="292100" dist="139700" dir="2700000" algn="tl" rotWithShape="0">
              <a:srgbClr val="333333">
                <a:alpha val="65000"/>
              </a:srgbClr>
            </a:outerShdw>
          </a:effectLst>
        </p:spPr>
      </p:pic>
      <p:pic>
        <p:nvPicPr>
          <p:cNvPr id="20" name="Picture 19" descr="closepack_tetrahedral.png"/>
          <p:cNvPicPr>
            <a:picLocks noChangeAspect="1"/>
          </p:cNvPicPr>
          <p:nvPr/>
        </p:nvPicPr>
        <p:blipFill>
          <a:blip r:embed="rId5" cstate="print"/>
          <a:stretch>
            <a:fillRect/>
          </a:stretch>
        </p:blipFill>
        <p:spPr>
          <a:xfrm>
            <a:off x="301160" y="2924944"/>
            <a:ext cx="5350960" cy="2607746"/>
          </a:xfrm>
          <a:prstGeom prst="rect">
            <a:avLst/>
          </a:prstGeom>
          <a:ln>
            <a:noFill/>
          </a:ln>
          <a:effectLst>
            <a:outerShdw blurRad="292100" dist="139700" dir="2700000" algn="tl" rotWithShape="0">
              <a:srgbClr val="333333">
                <a:alpha val="65000"/>
              </a:srgbClr>
            </a:outerShdw>
          </a:effectLst>
        </p:spPr>
      </p:pic>
      <p:grpSp>
        <p:nvGrpSpPr>
          <p:cNvPr id="21" name="Group 20"/>
          <p:cNvGrpSpPr/>
          <p:nvPr/>
        </p:nvGrpSpPr>
        <p:grpSpPr>
          <a:xfrm rot="2631951">
            <a:off x="1337159" y="489144"/>
            <a:ext cx="1590451" cy="1279816"/>
            <a:chOff x="6623341" y="3498167"/>
            <a:chExt cx="1590451" cy="1279816"/>
          </a:xfrm>
        </p:grpSpPr>
        <p:pic>
          <p:nvPicPr>
            <p:cNvPr id="22" name="Picture 21" descr="vector-mohr-www.barGGraph.com.png"/>
            <p:cNvPicPr>
              <a:picLocks noChangeAspect="1"/>
            </p:cNvPicPr>
            <p:nvPr/>
          </p:nvPicPr>
          <p:blipFill>
            <a:blip r:embed="rId6" cstate="print"/>
            <a:stretch>
              <a:fillRect/>
            </a:stretch>
          </p:blipFill>
          <p:spPr>
            <a:xfrm rot="693808" flipH="1">
              <a:off x="6623341" y="3498167"/>
              <a:ext cx="1590451" cy="1279816"/>
            </a:xfrm>
            <a:prstGeom prst="rect">
              <a:avLst/>
            </a:prstGeom>
          </p:spPr>
        </p:pic>
        <p:sp>
          <p:nvSpPr>
            <p:cNvPr id="23" name="TextBox 22"/>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19" name="Round Single Corner Rectangle 18"/>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23</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 آلیاژ دوتایی از آهن با شبکه مکعبی مرکز سطحی و کروم ساخته ایم. اتمهای نیتروژن از هر 25 سلول واحد 2 مکان تتراهدرال شبکه آهن را اشغال کرده اند. با توجه به جرمهای اتمی آهن  و کروم که برابر با 56 و 52 گرم بر مول می باشند درصد اتمی و وزنی کروم را درآلیاژ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Round Same Side Corner Rectangle 18"/>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rtl="1"/>
            <a:r>
              <a:rPr lang="fa-IR" dirty="0" smtClean="0">
                <a:cs typeface="B Yekan" pitchFamily="2" charset="-78"/>
              </a:rPr>
              <a:t>محاسبات بین نشینی</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فضاهای بی نشین</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grpSp>
        <p:nvGrpSpPr>
          <p:cNvPr id="18" name="Group 17"/>
          <p:cNvGrpSpPr/>
          <p:nvPr/>
        </p:nvGrpSpPr>
        <p:grpSpPr>
          <a:xfrm rot="2631951">
            <a:off x="1337159" y="489144"/>
            <a:ext cx="1590451" cy="1279816"/>
            <a:chOff x="6623341" y="3498167"/>
            <a:chExt cx="1590451" cy="1279816"/>
          </a:xfrm>
        </p:grpSpPr>
        <p:pic>
          <p:nvPicPr>
            <p:cNvPr id="20" name="Picture 19"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21" name="TextBox 20"/>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2" name="Round Single Corner Rectangle 21"/>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24</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numCol="2" rtlCol="1"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sz="1600" dirty="0" smtClean="0">
                  <a:solidFill>
                    <a:schemeClr val="tx1"/>
                  </a:solidFill>
                  <a:cs typeface="B Yekan" pitchFamily="2" charset="-78"/>
                </a:rPr>
                <a:t>مختصات فضاهای اکتاهدرال شبکه مکعبی مرکز حجمی؟</a:t>
              </a:r>
            </a:p>
            <a:p>
              <a:pPr algn="r" rtl="1">
                <a:lnSpc>
                  <a:spcPct val="150000"/>
                </a:lnSpc>
              </a:pPr>
              <a:r>
                <a:rPr lang="fa-IR" dirty="0" smtClean="0">
                  <a:solidFill>
                    <a:schemeClr val="tx1"/>
                  </a:solidFill>
                  <a:cs typeface="B Yekan" pitchFamily="2" charset="-78"/>
                </a:rPr>
                <a:t>آقایان:</a:t>
              </a:r>
            </a:p>
            <a:p>
              <a:pPr algn="r" rtl="1">
                <a:lnSpc>
                  <a:spcPct val="150000"/>
                </a:lnSpc>
              </a:pPr>
              <a:r>
                <a:rPr lang="fa-IR" dirty="0" smtClean="0">
                  <a:solidFill>
                    <a:schemeClr val="tx1"/>
                  </a:solidFill>
                  <a:cs typeface="B Yekan" pitchFamily="2" charset="-78"/>
                </a:rPr>
                <a:t>نیکونسب          مقنی زاده         فضائل حسینی</a:t>
              </a:r>
            </a:p>
            <a:p>
              <a:pPr algn="r" rtl="1">
                <a:lnSpc>
                  <a:spcPct val="150000"/>
                </a:lnSpc>
              </a:pPr>
              <a:r>
                <a:rPr lang="fa-IR" dirty="0" smtClean="0">
                  <a:solidFill>
                    <a:schemeClr val="tx1"/>
                  </a:solidFill>
                  <a:cs typeface="B Yekan" pitchFamily="2" charset="-78"/>
                </a:rPr>
                <a:t>برات زاده          محمدی             محمودی</a:t>
              </a:r>
            </a:p>
            <a:p>
              <a:pPr algn="r" rtl="1">
                <a:lnSpc>
                  <a:spcPct val="150000"/>
                </a:lnSpc>
              </a:pPr>
              <a:r>
                <a:rPr lang="fa-IR" dirty="0" smtClean="0">
                  <a:solidFill>
                    <a:schemeClr val="tx1"/>
                  </a:solidFill>
                  <a:cs typeface="B Yekan" pitchFamily="2" charset="-78"/>
                </a:rPr>
                <a:t>نظامی                 گلکار                مهدوی فر</a:t>
              </a:r>
            </a:p>
            <a:p>
              <a:pPr algn="r" rtl="1">
                <a:lnSpc>
                  <a:spcPct val="150000"/>
                </a:lnSpc>
              </a:pPr>
              <a:r>
                <a:rPr lang="fa-IR" dirty="0" smtClean="0">
                  <a:solidFill>
                    <a:schemeClr val="tx1"/>
                  </a:solidFill>
                  <a:cs typeface="B Yekan" pitchFamily="2" charset="-78"/>
                </a:rPr>
                <a:t>امیری                خوش قدم        جوانی</a:t>
              </a:r>
            </a:p>
            <a:p>
              <a:pPr algn="r" rtl="1">
                <a:lnSpc>
                  <a:spcPct val="150000"/>
                </a:lnSpc>
              </a:pPr>
              <a:r>
                <a:rPr lang="fa-IR" dirty="0" smtClean="0">
                  <a:solidFill>
                    <a:schemeClr val="tx1"/>
                  </a:solidFill>
                  <a:cs typeface="B Yekan" pitchFamily="2" charset="-78"/>
                </a:rPr>
                <a:t>ذیحق                 ایوبی                زحمتکش</a:t>
              </a:r>
              <a:endParaRPr lang="fa-IR" dirty="0" smtClean="0">
                <a:solidFill>
                  <a:schemeClr val="tx1"/>
                </a:solidFill>
                <a:cs typeface="B Yekan" pitchFamily="2" charset="-78"/>
              </a:endParaRPr>
            </a:p>
            <a:p>
              <a:pPr algn="r" rtl="1">
                <a:lnSpc>
                  <a:spcPct val="150000"/>
                </a:lnSpc>
              </a:pPr>
              <a:r>
                <a:rPr lang="fa-IR" dirty="0" smtClean="0">
                  <a:solidFill>
                    <a:schemeClr val="tx1"/>
                  </a:solidFill>
                  <a:cs typeface="B Yekan" pitchFamily="2" charset="-78"/>
                </a:rPr>
                <a:t>اکبری                حسن آبادی        شاکری</a:t>
              </a:r>
              <a:endParaRPr lang="fa-IR" sz="2000" dirty="0" smtClean="0">
                <a:solidFill>
                  <a:schemeClr val="tx1"/>
                </a:solidFill>
                <a:cs typeface="B Yekan" pitchFamily="2" charset="-78"/>
              </a:endParaRPr>
            </a:p>
            <a:p>
              <a:pPr algn="r" rtl="1">
                <a:lnSpc>
                  <a:spcPct val="150000"/>
                </a:lnSpc>
              </a:pPr>
              <a:r>
                <a:rPr lang="fa-IR" sz="2000" dirty="0" smtClean="0">
                  <a:solidFill>
                    <a:schemeClr val="tx1"/>
                  </a:solidFill>
                  <a:cs typeface="B Yekan" pitchFamily="2" charset="-78"/>
                </a:rPr>
                <a:t>توکلیان          </a:t>
              </a: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خانمها:</a:t>
              </a:r>
              <a:endParaRPr lang="fa-IR" dirty="0" smtClean="0">
                <a:solidFill>
                  <a:schemeClr val="tx1"/>
                </a:solidFill>
                <a:cs typeface="B Yekan" pitchFamily="2" charset="-78"/>
              </a:endParaRPr>
            </a:p>
            <a:p>
              <a:pPr algn="r" rtl="1">
                <a:lnSpc>
                  <a:spcPct val="150000"/>
                </a:lnSpc>
              </a:pPr>
              <a:r>
                <a:rPr lang="fa-IR" dirty="0" smtClean="0">
                  <a:solidFill>
                    <a:schemeClr val="tx1"/>
                  </a:solidFill>
                  <a:cs typeface="B Yekan" pitchFamily="2" charset="-78"/>
                </a:rPr>
                <a:t>سیدموسوی</a:t>
              </a:r>
            </a:p>
            <a:p>
              <a:pPr algn="r" rtl="1">
                <a:lnSpc>
                  <a:spcPct val="150000"/>
                </a:lnSpc>
              </a:pPr>
              <a:r>
                <a:rPr lang="fa-IR" dirty="0" smtClean="0">
                  <a:solidFill>
                    <a:schemeClr val="tx1"/>
                  </a:solidFill>
                  <a:cs typeface="B Yekan" pitchFamily="2" charset="-78"/>
                </a:rPr>
                <a:t>ناصری</a:t>
              </a:r>
            </a:p>
            <a:p>
              <a:pPr algn="r" rtl="1">
                <a:lnSpc>
                  <a:spcPct val="150000"/>
                </a:lnSpc>
              </a:pPr>
              <a:r>
                <a:rPr lang="fa-IR" dirty="0" smtClean="0">
                  <a:solidFill>
                    <a:schemeClr val="tx1"/>
                  </a:solidFill>
                  <a:cs typeface="B Yekan" pitchFamily="2" charset="-78"/>
                </a:rPr>
                <a:t>غلامی</a:t>
              </a:r>
            </a:p>
            <a:p>
              <a:pPr algn="r" rtl="1">
                <a:lnSpc>
                  <a:spcPct val="150000"/>
                </a:lnSpc>
              </a:pPr>
              <a:r>
                <a:rPr lang="fa-IR" dirty="0" smtClean="0">
                  <a:solidFill>
                    <a:schemeClr val="tx1"/>
                  </a:solidFill>
                  <a:cs typeface="B Yekan" pitchFamily="2" charset="-78"/>
                </a:rPr>
                <a:t>یوسفی</a:t>
              </a:r>
            </a:p>
            <a:p>
              <a:pPr algn="r" rtl="1">
                <a:lnSpc>
                  <a:spcPct val="150000"/>
                </a:lnSpc>
              </a:pPr>
              <a:r>
                <a:rPr lang="fa-IR" dirty="0" smtClean="0">
                  <a:solidFill>
                    <a:schemeClr val="tx1"/>
                  </a:solidFill>
                  <a:cs typeface="B Yekan" pitchFamily="2" charset="-78"/>
                </a:rPr>
                <a:t>رضائیان</a:t>
              </a:r>
            </a:p>
            <a:p>
              <a:pPr algn="r" rtl="1">
                <a:lnSpc>
                  <a:spcPct val="150000"/>
                </a:lnSpc>
              </a:pPr>
              <a:r>
                <a:rPr lang="fa-IR" dirty="0" smtClean="0">
                  <a:solidFill>
                    <a:schemeClr val="tx1"/>
                  </a:solidFill>
                  <a:cs typeface="B Yekan" pitchFamily="2" charset="-78"/>
                </a:rPr>
                <a:t>مسعودی</a:t>
              </a:r>
            </a:p>
            <a:p>
              <a:pPr algn="r" rtl="1">
                <a:lnSpc>
                  <a:spcPct val="150000"/>
                </a:lnSpc>
              </a:pPr>
              <a:r>
                <a:rPr lang="fa-IR" dirty="0" smtClean="0">
                  <a:solidFill>
                    <a:schemeClr val="tx1"/>
                  </a:solidFill>
                  <a:cs typeface="B Yekan" pitchFamily="2" charset="-78"/>
                </a:rPr>
                <a:t>حقیقی</a:t>
              </a:r>
            </a:p>
            <a:p>
              <a:pPr algn="r" rtl="1">
                <a:lnSpc>
                  <a:spcPct val="150000"/>
                </a:lnSpc>
              </a:pPr>
              <a:r>
                <a:rPr lang="fa-IR" dirty="0" smtClean="0">
                  <a:solidFill>
                    <a:schemeClr val="tx1"/>
                  </a:solidFill>
                  <a:cs typeface="B Yekan" pitchFamily="2" charset="-78"/>
                </a:rPr>
                <a:t>خیاط</a:t>
              </a: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150000"/>
                </a:lnSpc>
              </a:pPr>
              <a:endParaRPr lang="fa-IR" dirty="0" smtClean="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Round Same Side Corner Rectangle 18"/>
          <p:cNvSpPr/>
          <p:nvPr/>
        </p:nvSpPr>
        <p:spPr>
          <a:xfrm>
            <a:off x="5004272"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rtl="1"/>
            <a:r>
              <a:rPr lang="fa-IR" dirty="0" smtClean="0">
                <a:cs typeface="B Yekan" pitchFamily="2" charset="-78"/>
              </a:rPr>
              <a:t>تمرین تحویلی 2</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فضاهای بی نشین</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sp>
        <p:nvSpPr>
          <p:cNvPr id="18" name="Round Single Corner Rectangle 17"/>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25</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455420" y="213285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smtClean="0">
                <a:cs typeface="B Yekan" pitchFamily="2" charset="-78"/>
              </a:rPr>
              <a:t>1</a:t>
            </a:r>
            <a:endParaRPr lang="en-US" dirty="0">
              <a:cs typeface="B Yekan" pitchFamily="2" charset="-78"/>
            </a:endParaRPr>
          </a:p>
        </p:txBody>
      </p:sp>
      <p:sp>
        <p:nvSpPr>
          <p:cNvPr id="18" name="Rounded Rectangle 17"/>
          <p:cNvSpPr/>
          <p:nvPr/>
        </p:nvSpPr>
        <p:spPr>
          <a:xfrm>
            <a:off x="8455420" y="274749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2</a:t>
            </a:r>
            <a:endParaRPr lang="en-US" dirty="0">
              <a:cs typeface="B Yekan" pitchFamily="2" charset="-78"/>
            </a:endParaRPr>
          </a:p>
        </p:txBody>
      </p:sp>
      <p:sp>
        <p:nvSpPr>
          <p:cNvPr id="19" name="Rounded Rectangle 18"/>
          <p:cNvSpPr/>
          <p:nvPr/>
        </p:nvSpPr>
        <p:spPr>
          <a:xfrm>
            <a:off x="8455420" y="3362128"/>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3</a:t>
            </a:r>
            <a:endParaRPr lang="en-US" dirty="0">
              <a:cs typeface="B Yekan" pitchFamily="2" charset="-78"/>
            </a:endParaRPr>
          </a:p>
        </p:txBody>
      </p:sp>
      <p:sp>
        <p:nvSpPr>
          <p:cNvPr id="20" name="Rounded Rectangle 19"/>
          <p:cNvSpPr/>
          <p:nvPr/>
        </p:nvSpPr>
        <p:spPr>
          <a:xfrm>
            <a:off x="8455420" y="3976764"/>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4</a:t>
            </a:r>
            <a:endParaRPr lang="en-US" dirty="0">
              <a:cs typeface="B Yekan" pitchFamily="2" charset="-78"/>
            </a:endParaRPr>
          </a:p>
        </p:txBody>
      </p:sp>
      <p:sp>
        <p:nvSpPr>
          <p:cNvPr id="21" name="Rounded Rectangle 20"/>
          <p:cNvSpPr/>
          <p:nvPr/>
        </p:nvSpPr>
        <p:spPr>
          <a:xfrm>
            <a:off x="8455420" y="4591400"/>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5</a:t>
            </a:r>
            <a:endParaRPr lang="en-US" dirty="0">
              <a:cs typeface="B Yekan" pitchFamily="2" charset="-78"/>
            </a:endParaRPr>
          </a:p>
        </p:txBody>
      </p:sp>
      <p:sp>
        <p:nvSpPr>
          <p:cNvPr id="22" name="Rounded Rectangle 21"/>
          <p:cNvSpPr/>
          <p:nvPr/>
        </p:nvSpPr>
        <p:spPr>
          <a:xfrm>
            <a:off x="8455420" y="520603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smtClean="0">
                <a:cs typeface="B Yekan" pitchFamily="2" charset="-78"/>
              </a:rPr>
              <a:t>6</a:t>
            </a:r>
          </a:p>
        </p:txBody>
      </p:sp>
      <p:sp>
        <p:nvSpPr>
          <p:cNvPr id="31" name="Rounded Rectangle 30"/>
          <p:cNvSpPr/>
          <p:nvPr/>
        </p:nvSpPr>
        <p:spPr>
          <a:xfrm>
            <a:off x="4805481" y="2139619"/>
            <a:ext cx="3548552"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مقدمات بلورشناسی</a:t>
            </a:r>
            <a:endParaRPr lang="en-US" dirty="0">
              <a:cs typeface="B Yekan" pitchFamily="2" charset="-78"/>
            </a:endParaRPr>
          </a:p>
        </p:txBody>
      </p:sp>
      <p:sp>
        <p:nvSpPr>
          <p:cNvPr id="32" name="Rounded Rectangle 31"/>
          <p:cNvSpPr/>
          <p:nvPr/>
        </p:nvSpPr>
        <p:spPr>
          <a:xfrm>
            <a:off x="4805481" y="2754255"/>
            <a:ext cx="3548552"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انواع بلورها</a:t>
            </a:r>
            <a:endParaRPr lang="en-US" dirty="0">
              <a:cs typeface="B Yekan" pitchFamily="2" charset="-78"/>
            </a:endParaRPr>
          </a:p>
        </p:txBody>
      </p:sp>
      <p:sp>
        <p:nvSpPr>
          <p:cNvPr id="33" name="Rounded Rectangle 32"/>
          <p:cNvSpPr/>
          <p:nvPr/>
        </p:nvSpPr>
        <p:spPr>
          <a:xfrm>
            <a:off x="4805678" y="3368891"/>
            <a:ext cx="3548158"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محاسبات بلورشناسی 1</a:t>
            </a:r>
            <a:endParaRPr lang="en-US" dirty="0">
              <a:cs typeface="B Yekan" pitchFamily="2" charset="-78"/>
            </a:endParaRPr>
          </a:p>
        </p:txBody>
      </p:sp>
      <p:sp>
        <p:nvSpPr>
          <p:cNvPr id="34" name="Rounded Rectangle 33"/>
          <p:cNvSpPr/>
          <p:nvPr/>
        </p:nvSpPr>
        <p:spPr>
          <a:xfrm>
            <a:off x="4805678" y="3983527"/>
            <a:ext cx="3548158"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شبکه های یونی</a:t>
            </a:r>
            <a:endParaRPr lang="en-US" dirty="0">
              <a:cs typeface="B Yekan" pitchFamily="2" charset="-78"/>
            </a:endParaRPr>
          </a:p>
        </p:txBody>
      </p:sp>
      <p:sp>
        <p:nvSpPr>
          <p:cNvPr id="35" name="Rounded Rectangle 34"/>
          <p:cNvSpPr/>
          <p:nvPr/>
        </p:nvSpPr>
        <p:spPr>
          <a:xfrm>
            <a:off x="4805678" y="4598163"/>
            <a:ext cx="3548158"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مختصات بلورشناسی 1</a:t>
            </a:r>
            <a:endParaRPr lang="en-US" dirty="0">
              <a:cs typeface="B Yekan" pitchFamily="2" charset="-78"/>
            </a:endParaRPr>
          </a:p>
        </p:txBody>
      </p:sp>
      <p:sp>
        <p:nvSpPr>
          <p:cNvPr id="36" name="Rounded Rectangle 35"/>
          <p:cNvSpPr/>
          <p:nvPr/>
        </p:nvSpPr>
        <p:spPr>
          <a:xfrm>
            <a:off x="4805678" y="5212799"/>
            <a:ext cx="3548158"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مختصات و محاسبات بلورشناسی 2</a:t>
            </a:r>
          </a:p>
        </p:txBody>
      </p:sp>
      <p:sp>
        <p:nvSpPr>
          <p:cNvPr id="23" name="Rounded Rectangle 22"/>
          <p:cNvSpPr/>
          <p:nvPr/>
        </p:nvSpPr>
        <p:spPr>
          <a:xfrm>
            <a:off x="3892997" y="244117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7</a:t>
            </a:r>
            <a:endParaRPr lang="en-US" dirty="0">
              <a:cs typeface="B Yekan" pitchFamily="2" charset="-78"/>
            </a:endParaRPr>
          </a:p>
        </p:txBody>
      </p:sp>
      <p:sp>
        <p:nvSpPr>
          <p:cNvPr id="24" name="Rounded Rectangle 23"/>
          <p:cNvSpPr/>
          <p:nvPr/>
        </p:nvSpPr>
        <p:spPr>
          <a:xfrm>
            <a:off x="3892997" y="3055808"/>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8</a:t>
            </a:r>
            <a:endParaRPr lang="en-US" dirty="0">
              <a:cs typeface="B Yekan" pitchFamily="2" charset="-78"/>
            </a:endParaRPr>
          </a:p>
        </p:txBody>
      </p:sp>
      <p:sp>
        <p:nvSpPr>
          <p:cNvPr id="25" name="Rounded Rectangle 24"/>
          <p:cNvSpPr/>
          <p:nvPr/>
        </p:nvSpPr>
        <p:spPr>
          <a:xfrm>
            <a:off x="3892997" y="3670444"/>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9</a:t>
            </a:r>
            <a:endParaRPr lang="en-US" dirty="0">
              <a:cs typeface="B Yekan" pitchFamily="2" charset="-78"/>
            </a:endParaRPr>
          </a:p>
        </p:txBody>
      </p:sp>
      <p:sp>
        <p:nvSpPr>
          <p:cNvPr id="26" name="Rounded Rectangle 25"/>
          <p:cNvSpPr/>
          <p:nvPr/>
        </p:nvSpPr>
        <p:spPr>
          <a:xfrm>
            <a:off x="3892997" y="4285080"/>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10</a:t>
            </a:r>
            <a:endParaRPr lang="en-US" dirty="0">
              <a:cs typeface="B Yekan" pitchFamily="2" charset="-78"/>
            </a:endParaRPr>
          </a:p>
        </p:txBody>
      </p:sp>
      <p:sp>
        <p:nvSpPr>
          <p:cNvPr id="27" name="Rounded Rectangle 26"/>
          <p:cNvSpPr/>
          <p:nvPr/>
        </p:nvSpPr>
        <p:spPr>
          <a:xfrm>
            <a:off x="3892997" y="489971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11</a:t>
            </a:r>
            <a:endParaRPr lang="en-US" dirty="0">
              <a:cs typeface="B Yekan" pitchFamily="2" charset="-78"/>
            </a:endParaRPr>
          </a:p>
        </p:txBody>
      </p:sp>
      <p:sp>
        <p:nvSpPr>
          <p:cNvPr id="28" name="Rounded Rectangle 27"/>
          <p:cNvSpPr/>
          <p:nvPr/>
        </p:nvSpPr>
        <p:spPr>
          <a:xfrm>
            <a:off x="3892997" y="551435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12</a:t>
            </a:r>
            <a:endParaRPr lang="en-US" dirty="0">
              <a:cs typeface="B Yekan" pitchFamily="2" charset="-78"/>
            </a:endParaRPr>
          </a:p>
        </p:txBody>
      </p:sp>
      <p:sp>
        <p:nvSpPr>
          <p:cNvPr id="37" name="Rounded Rectangle 36"/>
          <p:cNvSpPr/>
          <p:nvPr/>
        </p:nvSpPr>
        <p:spPr>
          <a:xfrm>
            <a:off x="243452" y="2446937"/>
            <a:ext cx="3548158"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مرور مطالب</a:t>
            </a:r>
            <a:endParaRPr lang="en-US" dirty="0">
              <a:cs typeface="B Yekan" pitchFamily="2" charset="-78"/>
            </a:endParaRPr>
          </a:p>
        </p:txBody>
      </p:sp>
      <p:sp>
        <p:nvSpPr>
          <p:cNvPr id="38" name="Rounded Rectangle 37"/>
          <p:cNvSpPr/>
          <p:nvPr/>
        </p:nvSpPr>
        <p:spPr>
          <a:xfrm>
            <a:off x="243452" y="3061573"/>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تصاویر استریوگرافیک 1</a:t>
            </a:r>
            <a:endParaRPr lang="en-US" dirty="0">
              <a:cs typeface="B Yekan" pitchFamily="2" charset="-78"/>
            </a:endParaRPr>
          </a:p>
        </p:txBody>
      </p:sp>
      <p:sp>
        <p:nvSpPr>
          <p:cNvPr id="39" name="Rounded Rectangle 38"/>
          <p:cNvSpPr/>
          <p:nvPr/>
        </p:nvSpPr>
        <p:spPr>
          <a:xfrm>
            <a:off x="243452" y="3676209"/>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تصاویر استریوگرافیک 2</a:t>
            </a:r>
            <a:endParaRPr lang="en-US" dirty="0">
              <a:cs typeface="B Yekan" pitchFamily="2" charset="-78"/>
            </a:endParaRPr>
          </a:p>
        </p:txBody>
      </p:sp>
      <p:sp>
        <p:nvSpPr>
          <p:cNvPr id="40" name="Rounded Rectangle 39"/>
          <p:cNvSpPr/>
          <p:nvPr/>
        </p:nvSpPr>
        <p:spPr>
          <a:xfrm>
            <a:off x="243452" y="4290845"/>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اشعه ایکس در بلورشناسی 1</a:t>
            </a:r>
            <a:endParaRPr lang="en-US" dirty="0">
              <a:cs typeface="B Yekan" pitchFamily="2" charset="-78"/>
            </a:endParaRPr>
          </a:p>
        </p:txBody>
      </p:sp>
      <p:sp>
        <p:nvSpPr>
          <p:cNvPr id="41" name="Rounded Rectangle 40"/>
          <p:cNvSpPr/>
          <p:nvPr/>
        </p:nvSpPr>
        <p:spPr>
          <a:xfrm>
            <a:off x="243452" y="4905481"/>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اشعه ایکس در بلورشناسی 2</a:t>
            </a:r>
            <a:endParaRPr lang="en-US" dirty="0">
              <a:cs typeface="B Yekan" pitchFamily="2" charset="-78"/>
            </a:endParaRPr>
          </a:p>
        </p:txBody>
      </p:sp>
      <p:sp>
        <p:nvSpPr>
          <p:cNvPr id="42" name="Rounded Rectangle 41"/>
          <p:cNvSpPr/>
          <p:nvPr/>
        </p:nvSpPr>
        <p:spPr>
          <a:xfrm>
            <a:off x="243452" y="5520112"/>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مرور</a:t>
            </a:r>
            <a:endParaRPr lang="en-US" dirty="0">
              <a:cs typeface="B Yekan" pitchFamily="2" charset="-78"/>
            </a:endParaRPr>
          </a:p>
        </p:txBody>
      </p:sp>
      <p:sp>
        <p:nvSpPr>
          <p:cNvPr id="45" name="Title 1"/>
          <p:cNvSpPr txBox="1">
            <a:spLocks/>
          </p:cNvSpPr>
          <p:nvPr/>
        </p:nvSpPr>
        <p:spPr>
          <a:xfrm>
            <a:off x="3255168"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6" name="Subtitle 2"/>
          <p:cNvSpPr txBox="1">
            <a:spLocks/>
          </p:cNvSpPr>
          <p:nvPr/>
        </p:nvSpPr>
        <p:spPr>
          <a:xfrm>
            <a:off x="4911352"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هفت</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43" name="Picture 42" descr="free-vector-diamond-vector_006032_dmn 1 (1).jpg"/>
          <p:cNvPicPr>
            <a:picLocks noChangeAspect="1"/>
          </p:cNvPicPr>
          <p:nvPr/>
        </p:nvPicPr>
        <p:blipFill>
          <a:blip r:embed="rId2" cstate="print"/>
          <a:stretch>
            <a:fillRect/>
          </a:stretch>
        </p:blipFill>
        <p:spPr>
          <a:xfrm>
            <a:off x="6948264" y="242646"/>
            <a:ext cx="1800200" cy="135015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E</a:t>
            </a:r>
            <a:endParaRPr lang="en-US" dirty="0"/>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جزئیات اولیه</a:t>
            </a:r>
            <a:endParaRPr lang="en-US" sz="2000" dirty="0">
              <a:cs typeface="B Yekan" pitchFamily="2" charset="-78"/>
            </a:endParaRPr>
          </a:p>
        </p:txBody>
      </p:sp>
      <p:sp>
        <p:nvSpPr>
          <p:cNvPr id="7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5"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6" name="Picture 85"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31"/>
          <p:cNvGrpSpPr/>
          <p:nvPr/>
        </p:nvGrpSpPr>
        <p:grpSpPr>
          <a:xfrm>
            <a:off x="611560" y="116632"/>
            <a:ext cx="1512000" cy="1656000"/>
            <a:chOff x="5762915" y="2479198"/>
            <a:chExt cx="1779546" cy="1737935"/>
          </a:xfrm>
          <a:effectLst/>
        </p:grpSpPr>
        <p:sp>
          <p:nvSpPr>
            <p:cNvPr id="88" name="Round Same Side Corner Rectangle 87"/>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پروژه</a:t>
              </a:r>
              <a:endParaRPr lang="en-US" sz="2000" dirty="0">
                <a:cs typeface="B Yekan" pitchFamily="2" charset="-78"/>
              </a:endParaRPr>
            </a:p>
          </p:txBody>
        </p:sp>
      </p:grpSp>
      <p:sp>
        <p:nvSpPr>
          <p:cNvPr id="90" name="Round Single Corner Rectangle 89"/>
          <p:cNvSpPr/>
          <p:nvPr/>
        </p:nvSpPr>
        <p:spPr>
          <a:xfrm>
            <a:off x="165657" y="6165304"/>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26</a:t>
            </a:r>
            <a:endParaRPr lang="en-US" sz="1400" dirty="0">
              <a:cs typeface="B Yekan" pitchFamily="2" charset="-78"/>
            </a:endParaRPr>
          </a:p>
        </p:txBody>
      </p:sp>
      <p:sp>
        <p:nvSpPr>
          <p:cNvPr id="22" name="Subtitle 2"/>
          <p:cNvSpPr txBox="1">
            <a:spLocks/>
          </p:cNvSpPr>
          <p:nvPr/>
        </p:nvSpPr>
        <p:spPr>
          <a:xfrm rot="21267905">
            <a:off x="5316590" y="5408893"/>
            <a:ext cx="2262768" cy="61759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شبکه های براوه</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cxnSp>
        <p:nvCxnSpPr>
          <p:cNvPr id="36" name="Curved Connector 44"/>
          <p:cNvCxnSpPr/>
          <p:nvPr/>
        </p:nvCxnSpPr>
        <p:spPr>
          <a:xfrm rot="14460000" flipV="1">
            <a:off x="3057082" y="2981138"/>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44"/>
          <p:cNvCxnSpPr/>
          <p:nvPr/>
        </p:nvCxnSpPr>
        <p:spPr>
          <a:xfrm rot="7140000">
            <a:off x="3054501" y="4695123"/>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707904" y="3140968"/>
            <a:ext cx="2160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5"/>
          <p:cNvPicPr>
            <a:picLocks noGrp="1" noChangeAspect="1" noChangeArrowheads="1"/>
          </p:cNvPicPr>
          <p:nvPr>
            <p:ph/>
          </p:nvPr>
        </p:nvPicPr>
        <p:blipFill>
          <a:blip r:embed="rId4" cstate="print">
            <a:extLst>
              <a:ext uri="{28A0092B-C50C-407E-A947-70E740481C1C}">
                <a14:useLocalDpi xmlns:a14="http://schemas.microsoft.com/office/drawing/2010/main" xmlns="" val="0"/>
              </a:ext>
            </a:extLst>
          </a:blip>
          <a:srcRect l="3178" t="14845" r="3889" b="10324"/>
          <a:stretch>
            <a:fillRect/>
          </a:stretch>
        </p:blipFill>
        <p:spPr>
          <a:xfrm>
            <a:off x="4067944" y="2924944"/>
            <a:ext cx="3863254" cy="23047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 name="Group 49"/>
          <p:cNvGrpSpPr/>
          <p:nvPr/>
        </p:nvGrpSpPr>
        <p:grpSpPr>
          <a:xfrm rot="21248049">
            <a:off x="3959226" y="2868084"/>
            <a:ext cx="4018648" cy="2305816"/>
            <a:chOff x="490538" y="1340768"/>
            <a:chExt cx="8293100" cy="4758407"/>
          </a:xfrm>
        </p:grpSpPr>
        <p:sp>
          <p:nvSpPr>
            <p:cNvPr id="14" name="AutoShape 17"/>
            <p:cNvSpPr>
              <a:spLocks noChangeArrowheads="1"/>
            </p:cNvSpPr>
            <p:nvPr/>
          </p:nvSpPr>
          <p:spPr bwMode="auto">
            <a:xfrm>
              <a:off x="755576" y="1412503"/>
              <a:ext cx="4451498" cy="1368425"/>
            </a:xfrm>
            <a:prstGeom prst="roundRect">
              <a:avLst>
                <a:gd name="adj" fmla="val 16667"/>
              </a:avLst>
            </a:prstGeom>
            <a:noFill/>
            <a:ln w="31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5" name="AutoShape 18"/>
            <p:cNvSpPr>
              <a:spLocks noChangeArrowheads="1"/>
            </p:cNvSpPr>
            <p:nvPr/>
          </p:nvSpPr>
          <p:spPr bwMode="auto">
            <a:xfrm>
              <a:off x="5646738" y="1340768"/>
              <a:ext cx="2879725" cy="1440160"/>
            </a:xfrm>
            <a:prstGeom prst="roundRect">
              <a:avLst>
                <a:gd name="adj" fmla="val 16667"/>
              </a:avLst>
            </a:prstGeom>
            <a:noFill/>
            <a:ln w="3175">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6" name="AutoShape 19"/>
            <p:cNvSpPr>
              <a:spLocks noChangeArrowheads="1"/>
            </p:cNvSpPr>
            <p:nvPr/>
          </p:nvSpPr>
          <p:spPr bwMode="auto">
            <a:xfrm>
              <a:off x="490538" y="2924175"/>
              <a:ext cx="6480175" cy="1728788"/>
            </a:xfrm>
            <a:prstGeom prst="roundRect">
              <a:avLst>
                <a:gd name="adj" fmla="val 16667"/>
              </a:avLst>
            </a:prstGeom>
            <a:noFill/>
            <a:ln w="3175">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7" name="AutoShape 20"/>
            <p:cNvSpPr>
              <a:spLocks noChangeArrowheads="1"/>
            </p:cNvSpPr>
            <p:nvPr/>
          </p:nvSpPr>
          <p:spPr bwMode="auto">
            <a:xfrm>
              <a:off x="7342188" y="2924175"/>
              <a:ext cx="1441450" cy="1657350"/>
            </a:xfrm>
            <a:prstGeom prst="roundRect">
              <a:avLst>
                <a:gd name="adj" fmla="val 16667"/>
              </a:avLst>
            </a:prstGeom>
            <a:noFill/>
            <a:ln w="3175">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8" name="AutoShape 21"/>
            <p:cNvSpPr>
              <a:spLocks noChangeArrowheads="1"/>
            </p:cNvSpPr>
            <p:nvPr/>
          </p:nvSpPr>
          <p:spPr bwMode="auto">
            <a:xfrm>
              <a:off x="1259632" y="4797152"/>
              <a:ext cx="1224136" cy="1135509"/>
            </a:xfrm>
            <a:prstGeom prst="roundRect">
              <a:avLst>
                <a:gd name="adj" fmla="val 16667"/>
              </a:avLst>
            </a:prstGeom>
            <a:noFill/>
            <a:ln w="31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9" name="AutoShape 22"/>
            <p:cNvSpPr>
              <a:spLocks noChangeArrowheads="1"/>
            </p:cNvSpPr>
            <p:nvPr/>
          </p:nvSpPr>
          <p:spPr bwMode="auto">
            <a:xfrm>
              <a:off x="3141648" y="4797425"/>
              <a:ext cx="2870024" cy="1301750"/>
            </a:xfrm>
            <a:prstGeom prst="roundRect">
              <a:avLst>
                <a:gd name="adj" fmla="val 16667"/>
              </a:avLst>
            </a:prstGeom>
            <a:noFill/>
            <a:ln w="3175">
              <a:solidFill>
                <a:srgbClr val="33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20" name="AutoShape 23"/>
            <p:cNvSpPr>
              <a:spLocks noChangeArrowheads="1"/>
            </p:cNvSpPr>
            <p:nvPr/>
          </p:nvSpPr>
          <p:spPr bwMode="auto">
            <a:xfrm>
              <a:off x="6444208" y="4797152"/>
              <a:ext cx="1533525" cy="1223863"/>
            </a:xfrm>
            <a:prstGeom prst="roundRect">
              <a:avLst>
                <a:gd name="adj" fmla="val 16667"/>
              </a:avLst>
            </a:prstGeom>
            <a:noFill/>
            <a:ln w="3175">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grpSp>
      <p:sp>
        <p:nvSpPr>
          <p:cNvPr id="40" name="Subtitle 2"/>
          <p:cNvSpPr txBox="1">
            <a:spLocks/>
          </p:cNvSpPr>
          <p:nvPr/>
        </p:nvSpPr>
        <p:spPr>
          <a:xfrm>
            <a:off x="755576" y="3116560"/>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مختصات اتمها</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2" name="Subtitle 2"/>
          <p:cNvSpPr txBox="1">
            <a:spLocks/>
          </p:cNvSpPr>
          <p:nvPr/>
        </p:nvSpPr>
        <p:spPr>
          <a:xfrm>
            <a:off x="691480" y="4797152"/>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cs typeface="B Yekan" pitchFamily="2" charset="-78"/>
              </a:rPr>
              <a:t>شبیه ساز بلور</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cxnSp>
        <p:nvCxnSpPr>
          <p:cNvPr id="44" name="Straight Arrow Connector 43"/>
          <p:cNvCxnSpPr/>
          <p:nvPr/>
        </p:nvCxnSpPr>
        <p:spPr>
          <a:xfrm flipH="1">
            <a:off x="2843808" y="4221088"/>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Subtitle 2"/>
          <p:cNvSpPr txBox="1">
            <a:spLocks/>
          </p:cNvSpPr>
          <p:nvPr/>
        </p:nvSpPr>
        <p:spPr>
          <a:xfrm>
            <a:off x="395536" y="3980656"/>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عناصر دارای شبکه</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grpSp>
        <p:nvGrpSpPr>
          <p:cNvPr id="30" name="Group 29"/>
          <p:cNvGrpSpPr/>
          <p:nvPr/>
        </p:nvGrpSpPr>
        <p:grpSpPr>
          <a:xfrm rot="2631951">
            <a:off x="1337159" y="489144"/>
            <a:ext cx="1590451" cy="1279816"/>
            <a:chOff x="6623341" y="3498167"/>
            <a:chExt cx="1590451" cy="1279816"/>
          </a:xfrm>
        </p:grpSpPr>
        <p:pic>
          <p:nvPicPr>
            <p:cNvPr id="31" name="Picture 30"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32" name="TextBox 31"/>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E</a:t>
            </a:r>
            <a:endParaRPr lang="en-US" dirty="0"/>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جزئیات اولیه</a:t>
            </a:r>
            <a:endParaRPr lang="en-US" sz="2000" dirty="0">
              <a:cs typeface="B Yekan" pitchFamily="2" charset="-78"/>
            </a:endParaRPr>
          </a:p>
        </p:txBody>
      </p:sp>
      <p:sp>
        <p:nvSpPr>
          <p:cNvPr id="7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5"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6" name="Picture 85"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31"/>
          <p:cNvGrpSpPr/>
          <p:nvPr/>
        </p:nvGrpSpPr>
        <p:grpSpPr>
          <a:xfrm>
            <a:off x="611560" y="116632"/>
            <a:ext cx="1512000" cy="1656000"/>
            <a:chOff x="5762915" y="2479198"/>
            <a:chExt cx="1779546" cy="1737935"/>
          </a:xfrm>
          <a:effectLst/>
        </p:grpSpPr>
        <p:sp>
          <p:nvSpPr>
            <p:cNvPr id="88" name="Round Same Side Corner Rectangle 87"/>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پروژه</a:t>
              </a:r>
              <a:endParaRPr lang="en-US" sz="2000" dirty="0">
                <a:cs typeface="B Yekan" pitchFamily="2" charset="-78"/>
              </a:endParaRPr>
            </a:p>
          </p:txBody>
        </p:sp>
      </p:grpSp>
      <p:sp>
        <p:nvSpPr>
          <p:cNvPr id="90" name="Round Single Corner Rectangle 89"/>
          <p:cNvSpPr/>
          <p:nvPr/>
        </p:nvSpPr>
        <p:spPr>
          <a:xfrm>
            <a:off x="165657" y="6165304"/>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27</a:t>
            </a:r>
            <a:endParaRPr lang="en-US" sz="1400" dirty="0">
              <a:cs typeface="B Yekan" pitchFamily="2" charset="-78"/>
            </a:endParaRPr>
          </a:p>
        </p:txBody>
      </p:sp>
      <p:sp>
        <p:nvSpPr>
          <p:cNvPr id="22" name="Subtitle 2"/>
          <p:cNvSpPr txBox="1">
            <a:spLocks/>
          </p:cNvSpPr>
          <p:nvPr/>
        </p:nvSpPr>
        <p:spPr>
          <a:xfrm rot="21437437">
            <a:off x="5089390" y="4994303"/>
            <a:ext cx="2262768" cy="61759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شبکه های مهم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cxnSp>
        <p:nvCxnSpPr>
          <p:cNvPr id="24" name="Curved Connector 44"/>
          <p:cNvCxnSpPr/>
          <p:nvPr/>
        </p:nvCxnSpPr>
        <p:spPr>
          <a:xfrm rot="15420000" flipV="1">
            <a:off x="3225455" y="2352692"/>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44"/>
          <p:cNvCxnSpPr/>
          <p:nvPr/>
        </p:nvCxnSpPr>
        <p:spPr>
          <a:xfrm rot="5640000">
            <a:off x="3380088" y="5161004"/>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843808" y="4221088"/>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44"/>
          <p:cNvCxnSpPr/>
          <p:nvPr/>
        </p:nvCxnSpPr>
        <p:spPr>
          <a:xfrm rot="14460000" flipV="1">
            <a:off x="2982494" y="3066676"/>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44"/>
          <p:cNvCxnSpPr/>
          <p:nvPr/>
        </p:nvCxnSpPr>
        <p:spPr>
          <a:xfrm rot="7140000">
            <a:off x="3054501" y="4623116"/>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707904" y="3140968"/>
            <a:ext cx="2160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ubtitle 2"/>
          <p:cNvSpPr txBox="1">
            <a:spLocks/>
          </p:cNvSpPr>
          <p:nvPr/>
        </p:nvSpPr>
        <p:spPr>
          <a:xfrm>
            <a:off x="1123528" y="2324472"/>
            <a:ext cx="1792288" cy="528464"/>
          </a:xfrm>
          <a:prstGeom prst="rect">
            <a:avLst/>
          </a:prstGeom>
        </p:spPr>
        <p:txBody>
          <a:bodyPr vert="horz" lIns="91440" tIns="45720" rIns="91440" bIns="45720" rtlCol="0" anchor="ctr">
            <a:normAutofit fontScale="70000" lnSpcReduction="2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cs typeface="B Yekan" pitchFamily="2" charset="-78"/>
              </a:rPr>
              <a:t>فضاهای بین نشین</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0" name="Subtitle 2"/>
          <p:cNvSpPr txBox="1">
            <a:spLocks/>
          </p:cNvSpPr>
          <p:nvPr/>
        </p:nvSpPr>
        <p:spPr>
          <a:xfrm>
            <a:off x="1195536" y="3140968"/>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en-US" sz="2400" noProof="0" dirty="0" err="1" smtClean="0">
                <a:cs typeface="B Yekan" pitchFamily="2" charset="-78"/>
              </a:rPr>
              <a:t>apc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1" name="Subtitle 2"/>
          <p:cNvSpPr txBox="1">
            <a:spLocks/>
          </p:cNvSpPr>
          <p:nvPr/>
        </p:nvSpPr>
        <p:spPr>
          <a:xfrm>
            <a:off x="395536" y="3980656"/>
            <a:ext cx="2368352" cy="528464"/>
          </a:xfrm>
          <a:prstGeom prst="rect">
            <a:avLst/>
          </a:prstGeom>
        </p:spPr>
        <p:txBody>
          <a:bodyPr vert="horz" lIns="91440" tIns="45720" rIns="91440" bIns="45720" rtlCol="0" anchor="ctr">
            <a:normAutofit fontScale="70000" lnSpcReduction="2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محاسبه ضریب چیدن اتمی</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2" name="Subtitle 2"/>
          <p:cNvSpPr txBox="1">
            <a:spLocks/>
          </p:cNvSpPr>
          <p:nvPr/>
        </p:nvSpPr>
        <p:spPr>
          <a:xfrm>
            <a:off x="467544" y="4797152"/>
            <a:ext cx="2368352" cy="528464"/>
          </a:xfrm>
          <a:prstGeom prst="rect">
            <a:avLst/>
          </a:prstGeom>
        </p:spPr>
        <p:txBody>
          <a:bodyPr vert="horz" lIns="91440" tIns="45720" rIns="91440" bIns="45720" rtlCol="0" anchor="ctr">
            <a:normAutofit fontScale="77500" lnSpcReduction="2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cs typeface="B Yekan" pitchFamily="2" charset="-78"/>
              </a:rPr>
              <a:t>رابطه شعاع و ثابت شبکه</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3" name="Subtitle 2"/>
          <p:cNvSpPr txBox="1">
            <a:spLocks/>
          </p:cNvSpPr>
          <p:nvPr/>
        </p:nvSpPr>
        <p:spPr>
          <a:xfrm>
            <a:off x="1195536" y="5517232"/>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000" dirty="0" smtClean="0">
                <a:cs typeface="B Yekan" pitchFamily="2" charset="-78"/>
              </a:rPr>
              <a:t>عدد همسایگی</a:t>
            </a:r>
            <a:endParaRPr kumimoji="0" lang="en-US" sz="2000" b="0" i="0" u="none" strike="noStrike" kern="1200" cap="none" spc="0" normalizeH="0" baseline="0" noProof="0" dirty="0" smtClean="0">
              <a:ln>
                <a:noFill/>
              </a:ln>
              <a:effectLst/>
              <a:uLnTx/>
              <a:uFillTx/>
              <a:latin typeface="+mn-lt"/>
              <a:ea typeface="+mn-ea"/>
              <a:cs typeface="B Yekan" pitchFamily="2" charset="-78"/>
            </a:endParaRPr>
          </a:p>
        </p:txBody>
      </p:sp>
      <p:pic>
        <p:nvPicPr>
          <p:cNvPr id="44" name="Picture 43" descr="free-vector-diamond-vector_006032_dmn 1 (1).jpg"/>
          <p:cNvPicPr>
            <a:picLocks noChangeAspect="1"/>
          </p:cNvPicPr>
          <p:nvPr/>
        </p:nvPicPr>
        <p:blipFill>
          <a:blip r:embed="rId4" cstate="print"/>
          <a:stretch>
            <a:fillRect/>
          </a:stretch>
        </p:blipFill>
        <p:spPr>
          <a:xfrm rot="193386">
            <a:off x="3932190" y="3144499"/>
            <a:ext cx="4456234" cy="1745284"/>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5" name="Group 24"/>
          <p:cNvGrpSpPr/>
          <p:nvPr/>
        </p:nvGrpSpPr>
        <p:grpSpPr>
          <a:xfrm rot="2631951">
            <a:off x="1337159" y="489144"/>
            <a:ext cx="1590451" cy="1279816"/>
            <a:chOff x="6623341" y="3498167"/>
            <a:chExt cx="1590451" cy="1279816"/>
          </a:xfrm>
        </p:grpSpPr>
        <p:pic>
          <p:nvPicPr>
            <p:cNvPr id="26" name="Picture 25"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7" name="TextBox 26"/>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E</a:t>
            </a:r>
            <a:endParaRPr lang="en-US" dirty="0"/>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جزئیات اولیه</a:t>
            </a:r>
            <a:endParaRPr lang="en-US" sz="2000" dirty="0">
              <a:cs typeface="B Yekan" pitchFamily="2" charset="-78"/>
            </a:endParaRPr>
          </a:p>
        </p:txBody>
      </p:sp>
      <p:sp>
        <p:nvSpPr>
          <p:cNvPr id="7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5"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6" name="Picture 85"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31"/>
          <p:cNvGrpSpPr/>
          <p:nvPr/>
        </p:nvGrpSpPr>
        <p:grpSpPr>
          <a:xfrm>
            <a:off x="611560" y="116632"/>
            <a:ext cx="1512000" cy="1656000"/>
            <a:chOff x="5762915" y="2479198"/>
            <a:chExt cx="1779546" cy="1737935"/>
          </a:xfrm>
          <a:effectLst/>
        </p:grpSpPr>
        <p:sp>
          <p:nvSpPr>
            <p:cNvPr id="88" name="Round Same Side Corner Rectangle 87"/>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پروژه</a:t>
              </a:r>
              <a:endParaRPr lang="en-US" sz="2000" dirty="0">
                <a:cs typeface="B Yekan" pitchFamily="2" charset="-78"/>
              </a:endParaRPr>
            </a:p>
          </p:txBody>
        </p:sp>
      </p:grpSp>
      <p:sp>
        <p:nvSpPr>
          <p:cNvPr id="90" name="Round Single Corner Rectangle 89"/>
          <p:cNvSpPr/>
          <p:nvPr/>
        </p:nvSpPr>
        <p:spPr>
          <a:xfrm>
            <a:off x="165657" y="6165304"/>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28</a:t>
            </a:r>
            <a:endParaRPr lang="en-US" sz="1400" dirty="0">
              <a:cs typeface="B Yekan" pitchFamily="2" charset="-78"/>
            </a:endParaRPr>
          </a:p>
        </p:txBody>
      </p:sp>
      <p:sp>
        <p:nvSpPr>
          <p:cNvPr id="22" name="Subtitle 2"/>
          <p:cNvSpPr txBox="1">
            <a:spLocks/>
          </p:cNvSpPr>
          <p:nvPr/>
        </p:nvSpPr>
        <p:spPr>
          <a:xfrm rot="21437437">
            <a:off x="5161397" y="5426352"/>
            <a:ext cx="2262768" cy="61759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شبکه های یونی</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cxnSp>
        <p:nvCxnSpPr>
          <p:cNvPr id="28" name="Curved Connector 44"/>
          <p:cNvCxnSpPr/>
          <p:nvPr/>
        </p:nvCxnSpPr>
        <p:spPr>
          <a:xfrm rot="6205638">
            <a:off x="3625205" y="4991616"/>
            <a:ext cx="693610" cy="983133"/>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65638" flipH="1">
            <a:off x="3256141" y="3873435"/>
            <a:ext cx="103048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44"/>
          <p:cNvCxnSpPr/>
          <p:nvPr/>
        </p:nvCxnSpPr>
        <p:spPr>
          <a:xfrm rot="15025638" flipV="1">
            <a:off x="3566554" y="2450084"/>
            <a:ext cx="693610" cy="983133"/>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44"/>
          <p:cNvCxnSpPr/>
          <p:nvPr/>
        </p:nvCxnSpPr>
        <p:spPr>
          <a:xfrm rot="7705638">
            <a:off x="3347238" y="4376452"/>
            <a:ext cx="693610" cy="983133"/>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rot="565638">
            <a:off x="4313088" y="2635618"/>
            <a:ext cx="257620" cy="2146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ubtitle 2"/>
          <p:cNvSpPr txBox="1">
            <a:spLocks/>
          </p:cNvSpPr>
          <p:nvPr/>
        </p:nvSpPr>
        <p:spPr>
          <a:xfrm>
            <a:off x="1276258" y="2492896"/>
            <a:ext cx="2824389" cy="630222"/>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ترکیب</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1" name="Subtitle 2"/>
          <p:cNvSpPr txBox="1">
            <a:spLocks/>
          </p:cNvSpPr>
          <p:nvPr/>
        </p:nvSpPr>
        <p:spPr>
          <a:xfrm>
            <a:off x="1243555" y="3374842"/>
            <a:ext cx="2824389" cy="630222"/>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تصویر</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2" name="Subtitle 2"/>
          <p:cNvSpPr txBox="1">
            <a:spLocks/>
          </p:cNvSpPr>
          <p:nvPr/>
        </p:nvSpPr>
        <p:spPr>
          <a:xfrm>
            <a:off x="1171547" y="4310946"/>
            <a:ext cx="2824389" cy="630222"/>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cs typeface="B Yekan" pitchFamily="2" charset="-78"/>
              </a:rPr>
              <a:t>ساختار</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3" name="Subtitle 2"/>
          <p:cNvSpPr txBox="1">
            <a:spLocks/>
          </p:cNvSpPr>
          <p:nvPr/>
        </p:nvSpPr>
        <p:spPr>
          <a:xfrm>
            <a:off x="1115616" y="5247050"/>
            <a:ext cx="2824389" cy="630222"/>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000" dirty="0" smtClean="0">
                <a:cs typeface="B Yekan" pitchFamily="2" charset="-78"/>
              </a:rPr>
              <a:t>عدد همسایگی</a:t>
            </a:r>
            <a:endParaRPr kumimoji="0" lang="en-US" sz="2000" b="0" i="0" u="none" strike="noStrike" kern="1200" cap="none" spc="0" normalizeH="0" baseline="0" noProof="0" dirty="0" smtClean="0">
              <a:ln>
                <a:noFill/>
              </a:ln>
              <a:effectLst/>
              <a:uLnTx/>
              <a:uFillTx/>
              <a:latin typeface="+mn-lt"/>
              <a:ea typeface="+mn-ea"/>
              <a:cs typeface="B Yekan" pitchFamily="2" charset="-78"/>
            </a:endParaRPr>
          </a:p>
        </p:txBody>
      </p:sp>
      <p:pic>
        <p:nvPicPr>
          <p:cNvPr id="44" name="Picture 43" descr="free-vector-diamond-vector_006032_dmn 1 (1).jpg"/>
          <p:cNvPicPr>
            <a:picLocks noChangeAspect="1"/>
          </p:cNvPicPr>
          <p:nvPr/>
        </p:nvPicPr>
        <p:blipFill>
          <a:blip r:embed="rId4" cstate="print"/>
          <a:stretch>
            <a:fillRect/>
          </a:stretch>
        </p:blipFill>
        <p:spPr>
          <a:xfrm rot="193386">
            <a:off x="4702415" y="2698096"/>
            <a:ext cx="2915784" cy="263809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3" name="Group 22"/>
          <p:cNvGrpSpPr/>
          <p:nvPr/>
        </p:nvGrpSpPr>
        <p:grpSpPr>
          <a:xfrm rot="2631951">
            <a:off x="1337159" y="489144"/>
            <a:ext cx="1590451" cy="1279816"/>
            <a:chOff x="6623341" y="3498167"/>
            <a:chExt cx="1590451" cy="1279816"/>
          </a:xfrm>
        </p:grpSpPr>
        <p:pic>
          <p:nvPicPr>
            <p:cNvPr id="24" name="Picture 23"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5" name="TextBox 24"/>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E</a:t>
            </a:r>
            <a:endParaRPr lang="en-US" dirty="0"/>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جزئیات اولیه</a:t>
            </a:r>
            <a:endParaRPr lang="en-US" sz="2000" dirty="0">
              <a:cs typeface="B Yekan" pitchFamily="2" charset="-78"/>
            </a:endParaRPr>
          </a:p>
        </p:txBody>
      </p:sp>
      <p:sp>
        <p:nvSpPr>
          <p:cNvPr id="7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5"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6" name="Picture 85"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31"/>
          <p:cNvGrpSpPr/>
          <p:nvPr/>
        </p:nvGrpSpPr>
        <p:grpSpPr>
          <a:xfrm>
            <a:off x="611560" y="116632"/>
            <a:ext cx="1512000" cy="1656000"/>
            <a:chOff x="5762915" y="2479198"/>
            <a:chExt cx="1779546" cy="1737935"/>
          </a:xfrm>
          <a:effectLst/>
        </p:grpSpPr>
        <p:sp>
          <p:nvSpPr>
            <p:cNvPr id="88" name="Round Same Side Corner Rectangle 87"/>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پروژه</a:t>
              </a:r>
              <a:endParaRPr lang="en-US" sz="2000" dirty="0">
                <a:cs typeface="B Yekan" pitchFamily="2" charset="-78"/>
              </a:endParaRPr>
            </a:p>
          </p:txBody>
        </p:sp>
      </p:grpSp>
      <p:sp>
        <p:nvSpPr>
          <p:cNvPr id="90" name="Round Single Corner Rectangle 89"/>
          <p:cNvSpPr/>
          <p:nvPr/>
        </p:nvSpPr>
        <p:spPr>
          <a:xfrm>
            <a:off x="165657" y="6165304"/>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29</a:t>
            </a:r>
            <a:endParaRPr lang="en-US" sz="1400" dirty="0">
              <a:cs typeface="B Yekan" pitchFamily="2" charset="-78"/>
            </a:endParaRPr>
          </a:p>
        </p:txBody>
      </p:sp>
      <p:pic>
        <p:nvPicPr>
          <p:cNvPr id="26" name="Picture 25" descr="free-vector-diamond-vector_006032_dmn 1 (1).jpg"/>
          <p:cNvPicPr>
            <a:picLocks noChangeAspect="1"/>
          </p:cNvPicPr>
          <p:nvPr/>
        </p:nvPicPr>
        <p:blipFill>
          <a:blip r:embed="rId4" cstate="print"/>
          <a:srcRect l="47250" t="48299" r="251" b="3090"/>
          <a:stretch>
            <a:fillRect/>
          </a:stretch>
        </p:blipFill>
        <p:spPr>
          <a:xfrm>
            <a:off x="7144753" y="2852937"/>
            <a:ext cx="1243671" cy="1151545"/>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27" name="Picture 26" descr="free-vector-diamond-vector_006032_dmn 1 (1).jpg"/>
          <p:cNvPicPr>
            <a:picLocks noChangeAspect="1"/>
          </p:cNvPicPr>
          <p:nvPr/>
        </p:nvPicPr>
        <p:blipFill>
          <a:blip r:embed="rId5" cstate="print"/>
          <a:stretch>
            <a:fillRect/>
          </a:stretch>
        </p:blipFill>
        <p:spPr>
          <a:xfrm>
            <a:off x="3531957" y="2852937"/>
            <a:ext cx="3269501" cy="128050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30" name="Picture 29" descr="free-vector-diamond-vector_006032_dmn 1 (1).jpg"/>
          <p:cNvPicPr>
            <a:picLocks noChangeAspect="1"/>
          </p:cNvPicPr>
          <p:nvPr/>
        </p:nvPicPr>
        <p:blipFill>
          <a:blip r:embed="rId6" cstate="print"/>
          <a:stretch>
            <a:fillRect/>
          </a:stretch>
        </p:blipFill>
        <p:spPr>
          <a:xfrm>
            <a:off x="7157880" y="4329589"/>
            <a:ext cx="1230544" cy="1475675"/>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31" name="Picture 30" descr="free-vector-diamond-vector_006032_dmn 1 (1).jpg"/>
          <p:cNvPicPr>
            <a:picLocks noChangeAspect="1"/>
          </p:cNvPicPr>
          <p:nvPr/>
        </p:nvPicPr>
        <p:blipFill>
          <a:blip r:embed="rId2" cstate="print"/>
          <a:srcRect l="-4320" t="-4320" r="-4320" b="-4320"/>
          <a:stretch>
            <a:fillRect/>
          </a:stretch>
        </p:blipFill>
        <p:spPr>
          <a:xfrm>
            <a:off x="5106973" y="4410647"/>
            <a:ext cx="1694485" cy="1394617"/>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graphicFrame>
        <p:nvGraphicFramePr>
          <p:cNvPr id="35" name="Chart 34"/>
          <p:cNvGraphicFramePr/>
          <p:nvPr/>
        </p:nvGraphicFramePr>
        <p:xfrm>
          <a:off x="323528" y="2852936"/>
          <a:ext cx="4644516" cy="3096344"/>
        </p:xfrm>
        <a:graphic>
          <a:graphicData uri="http://schemas.openxmlformats.org/drawingml/2006/chart">
            <c:chart xmlns:c="http://schemas.openxmlformats.org/drawingml/2006/chart" xmlns:r="http://schemas.openxmlformats.org/officeDocument/2006/relationships" r:id="rId7"/>
          </a:graphicData>
        </a:graphic>
      </p:graphicFrame>
      <p:sp>
        <p:nvSpPr>
          <p:cNvPr id="39" name="Round Single Corner Rectangle 38"/>
          <p:cNvSpPr/>
          <p:nvPr/>
        </p:nvSpPr>
        <p:spPr>
          <a:xfrm>
            <a:off x="7092280" y="3586871"/>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effectLst>
                  <a:outerShdw blurRad="38100" dist="38100" dir="2700000" algn="tl">
                    <a:srgbClr val="000000">
                      <a:alpha val="43137"/>
                    </a:srgbClr>
                  </a:outerShdw>
                </a:effectLst>
                <a:cs typeface="B Yekan" pitchFamily="2" charset="-78"/>
              </a:rPr>
              <a:t>0</a:t>
            </a:r>
            <a:endParaRPr lang="en-US" sz="2000" dirty="0">
              <a:effectLst>
                <a:outerShdw blurRad="38100" dist="38100" dir="2700000" algn="tl">
                  <a:srgbClr val="000000">
                    <a:alpha val="43137"/>
                  </a:srgbClr>
                </a:outerShdw>
              </a:effectLst>
              <a:cs typeface="B Yekan" pitchFamily="2" charset="-78"/>
            </a:endParaRPr>
          </a:p>
        </p:txBody>
      </p:sp>
      <p:sp>
        <p:nvSpPr>
          <p:cNvPr id="45" name="Round Single Corner Rectangle 44"/>
          <p:cNvSpPr/>
          <p:nvPr/>
        </p:nvSpPr>
        <p:spPr>
          <a:xfrm>
            <a:off x="7092280" y="5387071"/>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effectLst>
                  <a:outerShdw blurRad="38100" dist="38100" dir="2700000" algn="tl">
                    <a:srgbClr val="000000">
                      <a:alpha val="43137"/>
                    </a:srgbClr>
                  </a:outerShdw>
                </a:effectLst>
                <a:cs typeface="B Yekan" pitchFamily="2" charset="-78"/>
              </a:rPr>
              <a:t>1</a:t>
            </a:r>
            <a:endParaRPr lang="en-US" sz="2000" dirty="0">
              <a:effectLst>
                <a:outerShdw blurRad="38100" dist="38100" dir="2700000" algn="tl">
                  <a:srgbClr val="000000">
                    <a:alpha val="43137"/>
                  </a:srgbClr>
                </a:outerShdw>
              </a:effectLst>
              <a:cs typeface="B Yekan" pitchFamily="2" charset="-78"/>
            </a:endParaRPr>
          </a:p>
        </p:txBody>
      </p:sp>
      <p:sp>
        <p:nvSpPr>
          <p:cNvPr id="46" name="Round Single Corner Rectangle 45"/>
          <p:cNvSpPr/>
          <p:nvPr/>
        </p:nvSpPr>
        <p:spPr>
          <a:xfrm>
            <a:off x="3491880" y="3744742"/>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effectLst>
                  <a:outerShdw blurRad="38100" dist="38100" dir="2700000" algn="tl">
                    <a:srgbClr val="000000">
                      <a:alpha val="43137"/>
                    </a:srgbClr>
                  </a:outerShdw>
                </a:effectLst>
                <a:cs typeface="B Yekan" pitchFamily="2" charset="-78"/>
              </a:rPr>
              <a:t>2</a:t>
            </a:r>
            <a:endParaRPr lang="en-US" sz="2000" dirty="0">
              <a:effectLst>
                <a:outerShdw blurRad="38100" dist="38100" dir="2700000" algn="tl">
                  <a:srgbClr val="000000">
                    <a:alpha val="43137"/>
                  </a:srgbClr>
                </a:outerShdw>
              </a:effectLst>
              <a:cs typeface="B Yekan" pitchFamily="2" charset="-78"/>
            </a:endParaRPr>
          </a:p>
        </p:txBody>
      </p:sp>
      <p:sp>
        <p:nvSpPr>
          <p:cNvPr id="47" name="Round Single Corner Rectangle 46"/>
          <p:cNvSpPr/>
          <p:nvPr/>
        </p:nvSpPr>
        <p:spPr>
          <a:xfrm>
            <a:off x="5076056" y="5400926"/>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effectLst>
                  <a:outerShdw blurRad="38100" dist="38100" dir="2700000" algn="tl">
                    <a:srgbClr val="000000">
                      <a:alpha val="43137"/>
                    </a:srgbClr>
                  </a:outerShdw>
                </a:effectLst>
                <a:cs typeface="B Yekan" pitchFamily="2" charset="-78"/>
              </a:rPr>
              <a:t>4</a:t>
            </a:r>
            <a:endParaRPr lang="en-US" sz="2000" dirty="0">
              <a:effectLst>
                <a:outerShdw blurRad="38100" dist="38100" dir="2700000" algn="tl">
                  <a:srgbClr val="000000">
                    <a:alpha val="43137"/>
                  </a:srgbClr>
                </a:outerShdw>
              </a:effectLst>
              <a:cs typeface="B Yekan"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cxnSp>
        <p:nvCxnSpPr>
          <p:cNvPr id="59" name="Shape 58"/>
          <p:cNvCxnSpPr/>
          <p:nvPr/>
        </p:nvCxnSpPr>
        <p:spPr>
          <a:xfrm>
            <a:off x="6804248" y="4276328"/>
            <a:ext cx="239720" cy="1113656"/>
          </a:xfrm>
          <a:prstGeom prst="curvedConnector2">
            <a:avLst/>
          </a:prstGeom>
          <a:ln>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cxnSp>
        <p:nvCxnSpPr>
          <p:cNvPr id="60" name="Shape 59"/>
          <p:cNvCxnSpPr/>
          <p:nvPr/>
        </p:nvCxnSpPr>
        <p:spPr>
          <a:xfrm flipH="1">
            <a:off x="7428624" y="4276328"/>
            <a:ext cx="239720" cy="1113656"/>
          </a:xfrm>
          <a:prstGeom prst="curvedConnector2">
            <a:avLst/>
          </a:prstGeom>
          <a:ln>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22"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pic>
        <p:nvPicPr>
          <p:cNvPr id="35" name="Picture 34" descr="4.png"/>
          <p:cNvPicPr>
            <a:picLocks noChangeAspect="1"/>
          </p:cNvPicPr>
          <p:nvPr/>
        </p:nvPicPr>
        <p:blipFill>
          <a:blip r:embed="rId2" cstate="print"/>
          <a:stretch>
            <a:fillRect/>
          </a:stretch>
        </p:blipFill>
        <p:spPr>
          <a:xfrm>
            <a:off x="539552" y="2884275"/>
            <a:ext cx="3766264" cy="2754752"/>
          </a:xfrm>
          <a:prstGeom prst="rect">
            <a:avLst/>
          </a:prstGeom>
        </p:spPr>
      </p:pic>
      <p:cxnSp>
        <p:nvCxnSpPr>
          <p:cNvPr id="40" name="Shape 39"/>
          <p:cNvCxnSpPr/>
          <p:nvPr/>
        </p:nvCxnSpPr>
        <p:spPr>
          <a:xfrm>
            <a:off x="5436096" y="4276328"/>
            <a:ext cx="239720" cy="1113656"/>
          </a:xfrm>
          <a:prstGeom prst="curvedConnector2">
            <a:avLst/>
          </a:prstGeom>
          <a:ln>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cxnSp>
        <p:nvCxnSpPr>
          <p:cNvPr id="56" name="Shape 55"/>
          <p:cNvCxnSpPr/>
          <p:nvPr/>
        </p:nvCxnSpPr>
        <p:spPr>
          <a:xfrm flipH="1">
            <a:off x="6060472" y="4276328"/>
            <a:ext cx="239720" cy="1113656"/>
          </a:xfrm>
          <a:prstGeom prst="curvedConnector2">
            <a:avLst/>
          </a:prstGeom>
          <a:ln>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sp>
        <p:nvSpPr>
          <p:cNvPr id="36" name="Rounded Rectangle 35"/>
          <p:cNvSpPr/>
          <p:nvPr/>
        </p:nvSpPr>
        <p:spPr>
          <a:xfrm>
            <a:off x="4860032" y="3933056"/>
            <a:ext cx="653008" cy="653008"/>
          </a:xfrm>
          <a:prstGeom prst="roundRect">
            <a:avLst/>
          </a:prstGeom>
          <a:solidFill>
            <a:srgbClr val="FFC3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smtClean="0"/>
              <a:t>a</a:t>
            </a:r>
            <a:endParaRPr lang="en-US" sz="3200" dirty="0"/>
          </a:p>
        </p:txBody>
      </p:sp>
      <p:sp>
        <p:nvSpPr>
          <p:cNvPr id="37" name="Rounded Rectangle 36"/>
          <p:cNvSpPr/>
          <p:nvPr/>
        </p:nvSpPr>
        <p:spPr>
          <a:xfrm>
            <a:off x="6239036" y="3933056"/>
            <a:ext cx="653008" cy="653008"/>
          </a:xfrm>
          <a:prstGeom prst="round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smtClean="0"/>
              <a:t>b</a:t>
            </a:r>
            <a:endParaRPr lang="en-US" sz="3200" dirty="0"/>
          </a:p>
        </p:txBody>
      </p:sp>
      <p:sp>
        <p:nvSpPr>
          <p:cNvPr id="38" name="Rounded Rectangle 37"/>
          <p:cNvSpPr/>
          <p:nvPr/>
        </p:nvSpPr>
        <p:spPr>
          <a:xfrm>
            <a:off x="7618040" y="3933056"/>
            <a:ext cx="653008" cy="653008"/>
          </a:xfrm>
          <a:prstGeom prst="roundRect">
            <a:avLst/>
          </a:prstGeom>
          <a:solidFill>
            <a:srgbClr val="00B4F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c</a:t>
            </a:r>
            <a:endParaRPr lang="en-US" sz="3200" dirty="0"/>
          </a:p>
        </p:txBody>
      </p:sp>
      <p:sp>
        <p:nvSpPr>
          <p:cNvPr id="57" name="Rounded Rectangle 56"/>
          <p:cNvSpPr/>
          <p:nvPr/>
        </p:nvSpPr>
        <p:spPr>
          <a:xfrm>
            <a:off x="5549534" y="5445224"/>
            <a:ext cx="653008" cy="653008"/>
          </a:xfrm>
          <a:prstGeom prst="roundRect">
            <a:avLst/>
          </a:prstGeom>
          <a:solidFill>
            <a:srgbClr val="F8682C"/>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smtClean="0"/>
              <a:t>γ</a:t>
            </a:r>
            <a:endParaRPr lang="en-US" sz="3200" dirty="0"/>
          </a:p>
        </p:txBody>
      </p:sp>
      <p:sp>
        <p:nvSpPr>
          <p:cNvPr id="58" name="Rounded Rectangle 57"/>
          <p:cNvSpPr/>
          <p:nvPr/>
        </p:nvSpPr>
        <p:spPr>
          <a:xfrm>
            <a:off x="6928538" y="5445224"/>
            <a:ext cx="653008" cy="653008"/>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l-GR" sz="3200" dirty="0" smtClean="0"/>
              <a:t>α</a:t>
            </a:r>
            <a:endParaRPr lang="en-US" sz="3200" dirty="0"/>
          </a:p>
        </p:txBody>
      </p:sp>
      <p:cxnSp>
        <p:nvCxnSpPr>
          <p:cNvPr id="69" name="Shape 68"/>
          <p:cNvCxnSpPr>
            <a:stCxn id="38" idx="0"/>
          </p:cNvCxnSpPr>
          <p:nvPr/>
        </p:nvCxnSpPr>
        <p:spPr>
          <a:xfrm rot="16200000" flipV="1">
            <a:off x="7038514" y="3027025"/>
            <a:ext cx="864095" cy="947967"/>
          </a:xfrm>
          <a:prstGeom prst="curvedConnector2">
            <a:avLst/>
          </a:prstGeom>
          <a:ln>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cxnSp>
        <p:nvCxnSpPr>
          <p:cNvPr id="70" name="Shape 69"/>
          <p:cNvCxnSpPr>
            <a:stCxn id="36" idx="0"/>
          </p:cNvCxnSpPr>
          <p:nvPr/>
        </p:nvCxnSpPr>
        <p:spPr>
          <a:xfrm rot="5400000" flipH="1" flipV="1">
            <a:off x="5220073" y="3035425"/>
            <a:ext cx="864095" cy="931169"/>
          </a:xfrm>
          <a:prstGeom prst="curvedConnector2">
            <a:avLst/>
          </a:prstGeom>
          <a:ln>
            <a:solidFill>
              <a:schemeClr val="bg1">
                <a:lumMod val="50000"/>
              </a:schemeClr>
            </a:solidFill>
            <a:tailEnd type="arrow"/>
          </a:ln>
        </p:spPr>
        <p:style>
          <a:lnRef idx="3">
            <a:schemeClr val="dk1"/>
          </a:lnRef>
          <a:fillRef idx="0">
            <a:schemeClr val="dk1"/>
          </a:fillRef>
          <a:effectRef idx="2">
            <a:schemeClr val="dk1"/>
          </a:effectRef>
          <a:fontRef idx="minor">
            <a:schemeClr val="tx1"/>
          </a:fontRef>
        </p:style>
      </p:cxnSp>
      <p:sp>
        <p:nvSpPr>
          <p:cNvPr id="77" name="Rounded Rectangle 76"/>
          <p:cNvSpPr/>
          <p:nvPr/>
        </p:nvSpPr>
        <p:spPr>
          <a:xfrm>
            <a:off x="6228184" y="2708920"/>
            <a:ext cx="653008" cy="653008"/>
          </a:xfrm>
          <a:prstGeom prst="roundRect">
            <a:avLst/>
          </a:prstGeom>
          <a:solidFill>
            <a:srgbClr val="91C3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l-GR" sz="3200" dirty="0" smtClean="0"/>
              <a:t>β</a:t>
            </a:r>
            <a:endParaRPr lang="en-US" sz="3200" dirty="0"/>
          </a:p>
        </p:txBody>
      </p:sp>
      <p:pic>
        <p:nvPicPr>
          <p:cNvPr id="28" name="Picture 27" descr="free-vector-diamond-vector_006032_dmn 1 (1).jpg"/>
          <p:cNvPicPr>
            <a:picLocks noChangeAspect="1"/>
          </p:cNvPicPr>
          <p:nvPr/>
        </p:nvPicPr>
        <p:blipFill>
          <a:blip r:embed="rId3"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7" name="Group 26"/>
          <p:cNvGrpSpPr/>
          <p:nvPr/>
        </p:nvGrpSpPr>
        <p:grpSpPr>
          <a:xfrm rot="2631951">
            <a:off x="1337159" y="489144"/>
            <a:ext cx="1590451" cy="1279816"/>
            <a:chOff x="6623341" y="3498167"/>
            <a:chExt cx="1590451" cy="1279816"/>
          </a:xfrm>
        </p:grpSpPr>
        <p:pic>
          <p:nvPicPr>
            <p:cNvPr id="30" name="Picture 29"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31" name="TextBox 30"/>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32" name="Round Single Corner Rectangle 31"/>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30</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132856"/>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1400" dirty="0" smtClean="0">
                <a:cs typeface="B Yekan" pitchFamily="2" charset="-78"/>
              </a:rPr>
              <a:t>تعریف شبکه های بلوری</a:t>
            </a:r>
            <a:endParaRPr lang="en-US" sz="1400" dirty="0">
              <a:cs typeface="B Yekan" pitchFamily="2" charset="-78"/>
            </a:endParaRPr>
          </a:p>
        </p:txBody>
      </p:sp>
      <p:pic>
        <p:nvPicPr>
          <p:cNvPr id="27" name="Picture 26" descr="solid-statephysics-1by-dudayanga-30-1024.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08520" y="1773578"/>
            <a:ext cx="6623720" cy="4967790"/>
          </a:xfrm>
          <a:prstGeom prst="rect">
            <a:avLst/>
          </a:prstGeom>
        </p:spPr>
      </p:pic>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pic>
        <p:nvPicPr>
          <p:cNvPr id="16" name="Picture 15" descr="free-vector-diamond-vector_006032_dmn 1 (1).jpg"/>
          <p:cNvPicPr>
            <a:picLocks noChangeAspect="1"/>
          </p:cNvPicPr>
          <p:nvPr/>
        </p:nvPicPr>
        <p:blipFill>
          <a:blip r:embed="rId4"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8" name="Group 22"/>
          <p:cNvGrpSpPr/>
          <p:nvPr/>
        </p:nvGrpSpPr>
        <p:grpSpPr>
          <a:xfrm rot="2631951">
            <a:off x="1337159" y="489144"/>
            <a:ext cx="1590451" cy="1279816"/>
            <a:chOff x="6623341" y="3498167"/>
            <a:chExt cx="1590451" cy="1279816"/>
          </a:xfrm>
        </p:grpSpPr>
        <p:pic>
          <p:nvPicPr>
            <p:cNvPr id="19" name="Picture 18"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2" name="TextBox 21"/>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4" name="Round Single Corner Rectangle 23"/>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31</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اشکال مختصاتی</a:t>
            </a:r>
            <a:endParaRPr lang="en-US" sz="20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16" name="Oval 15"/>
          <p:cNvSpPr/>
          <p:nvPr/>
        </p:nvSpPr>
        <p:spPr>
          <a:xfrm>
            <a:off x="7365504" y="3717032"/>
            <a:ext cx="93712" cy="937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Subtitle 2"/>
          <p:cNvSpPr txBox="1">
            <a:spLocks/>
          </p:cNvSpPr>
          <p:nvPr/>
        </p:nvSpPr>
        <p:spPr>
          <a:xfrm>
            <a:off x="6516216" y="4365104"/>
            <a:ext cx="1792288" cy="52846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نقطه</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28" name="AutoShape 64"/>
          <p:cNvSpPr>
            <a:spLocks noChangeAspect="1" noChangeArrowheads="1"/>
          </p:cNvSpPr>
          <p:nvPr/>
        </p:nvSpPr>
        <p:spPr bwMode="auto">
          <a:xfrm>
            <a:off x="1613811" y="3052140"/>
            <a:ext cx="2862593" cy="2859155"/>
          </a:xfrm>
          <a:prstGeom prst="cube">
            <a:avLst>
              <a:gd name="adj" fmla="val 2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35" name="Line 65"/>
          <p:cNvSpPr>
            <a:spLocks noChangeAspect="1" noChangeShapeType="1"/>
          </p:cNvSpPr>
          <p:nvPr/>
        </p:nvSpPr>
        <p:spPr bwMode="auto">
          <a:xfrm>
            <a:off x="2358147" y="2760958"/>
            <a:ext cx="0" cy="239140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66"/>
          <p:cNvSpPr>
            <a:spLocks noChangeAspect="1" noChangeShapeType="1"/>
          </p:cNvSpPr>
          <p:nvPr/>
        </p:nvSpPr>
        <p:spPr bwMode="auto">
          <a:xfrm flipH="1">
            <a:off x="2358147" y="5183341"/>
            <a:ext cx="250903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67"/>
          <p:cNvSpPr>
            <a:spLocks noChangeAspect="1" noChangeShapeType="1"/>
          </p:cNvSpPr>
          <p:nvPr/>
        </p:nvSpPr>
        <p:spPr bwMode="auto">
          <a:xfrm flipH="1">
            <a:off x="1350192" y="5158559"/>
            <a:ext cx="1007955" cy="100674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 name="Group 41"/>
          <p:cNvGrpSpPr/>
          <p:nvPr/>
        </p:nvGrpSpPr>
        <p:grpSpPr>
          <a:xfrm>
            <a:off x="1792263" y="5366646"/>
            <a:ext cx="2534898" cy="366610"/>
            <a:chOff x="1792263" y="5366646"/>
            <a:chExt cx="2534898" cy="366610"/>
          </a:xfrm>
        </p:grpSpPr>
        <p:sp>
          <p:nvSpPr>
            <p:cNvPr id="38"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5" name="Group 42"/>
          <p:cNvGrpSpPr/>
          <p:nvPr/>
        </p:nvGrpSpPr>
        <p:grpSpPr>
          <a:xfrm rot="16200000" flipH="1">
            <a:off x="708120" y="4287595"/>
            <a:ext cx="2534898" cy="366610"/>
            <a:chOff x="1792263" y="5366646"/>
            <a:chExt cx="2534898" cy="366610"/>
          </a:xfrm>
        </p:grpSpPr>
        <p:sp>
          <p:nvSpPr>
            <p:cNvPr id="44"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1" name="Line 65"/>
          <p:cNvSpPr>
            <a:spLocks noChangeAspect="1" noChangeShapeType="1"/>
          </p:cNvSpPr>
          <p:nvPr/>
        </p:nvSpPr>
        <p:spPr bwMode="auto">
          <a:xfrm>
            <a:off x="2880074" y="3069192"/>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65"/>
          <p:cNvSpPr>
            <a:spLocks noChangeAspect="1" noChangeShapeType="1"/>
          </p:cNvSpPr>
          <p:nvPr/>
        </p:nvSpPr>
        <p:spPr bwMode="auto">
          <a:xfrm>
            <a:off x="3402001"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65"/>
          <p:cNvSpPr>
            <a:spLocks noChangeAspect="1" noChangeShapeType="1"/>
          </p:cNvSpPr>
          <p:nvPr/>
        </p:nvSpPr>
        <p:spPr bwMode="auto">
          <a:xfrm>
            <a:off x="3923928"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61" name="Straight Connector 60"/>
          <p:cNvCxnSpPr>
            <a:stCxn id="53" idx="1"/>
          </p:cNvCxnSpPr>
          <p:nvPr/>
        </p:nvCxnSpPr>
        <p:spPr>
          <a:xfrm flipH="1">
            <a:off x="3167582" y="5174960"/>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2" idx="1"/>
          </p:cNvCxnSpPr>
          <p:nvPr/>
        </p:nvCxnSpPr>
        <p:spPr>
          <a:xfrm flipH="1">
            <a:off x="2627784" y="5174960"/>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1" idx="1"/>
          </p:cNvCxnSpPr>
          <p:nvPr/>
        </p:nvCxnSpPr>
        <p:spPr>
          <a:xfrm flipH="1">
            <a:off x="2123728" y="5175192"/>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Line 65"/>
          <p:cNvSpPr>
            <a:spLocks noChangeAspect="1" noChangeShapeType="1"/>
          </p:cNvSpPr>
          <p:nvPr/>
        </p:nvSpPr>
        <p:spPr bwMode="auto">
          <a:xfrm rot="5400000">
            <a:off x="3411802" y="2520016"/>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65"/>
          <p:cNvSpPr>
            <a:spLocks noChangeAspect="1" noChangeShapeType="1"/>
          </p:cNvSpPr>
          <p:nvPr/>
        </p:nvSpPr>
        <p:spPr bwMode="auto">
          <a:xfrm rot="5400000">
            <a:off x="3412034" y="3041943"/>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65"/>
          <p:cNvSpPr>
            <a:spLocks noChangeAspect="1" noChangeShapeType="1"/>
          </p:cNvSpPr>
          <p:nvPr/>
        </p:nvSpPr>
        <p:spPr bwMode="auto">
          <a:xfrm rot="5400000">
            <a:off x="3412034" y="356387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 name="Group 75"/>
          <p:cNvGrpSpPr/>
          <p:nvPr/>
        </p:nvGrpSpPr>
        <p:grpSpPr>
          <a:xfrm rot="16200000" flipH="1">
            <a:off x="1097733" y="4094956"/>
            <a:ext cx="1800200" cy="756320"/>
            <a:chOff x="1259632" y="4077072"/>
            <a:chExt cx="1800200" cy="756320"/>
          </a:xfrm>
        </p:grpSpPr>
        <p:cxnSp>
          <p:nvCxnSpPr>
            <p:cNvPr id="73" name="Straight Connector 72"/>
            <p:cNvCxnSpPr/>
            <p:nvPr/>
          </p:nvCxnSpPr>
          <p:spPr>
            <a:xfrm flipH="1">
              <a:off x="2303486" y="4077072"/>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763688" y="4077072"/>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259632" y="4077304"/>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Subtitle 2"/>
          <p:cNvSpPr txBox="1">
            <a:spLocks/>
          </p:cNvSpPr>
          <p:nvPr/>
        </p:nvSpPr>
        <p:spPr>
          <a:xfrm>
            <a:off x="979512" y="6021288"/>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78" name="Subtitle 2"/>
          <p:cNvSpPr txBox="1">
            <a:spLocks/>
          </p:cNvSpPr>
          <p:nvPr/>
        </p:nvSpPr>
        <p:spPr>
          <a:xfrm>
            <a:off x="4860032" y="4916760"/>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b</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79" name="Subtitle 2"/>
          <p:cNvSpPr txBox="1">
            <a:spLocks/>
          </p:cNvSpPr>
          <p:nvPr/>
        </p:nvSpPr>
        <p:spPr>
          <a:xfrm>
            <a:off x="2080295" y="220486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11862" y="5190794"/>
            <a:ext cx="1776562" cy="542462"/>
          </a:xfrm>
          <a:prstGeom prst="rect">
            <a:avLst/>
          </a:prstGeom>
          <a:noFill/>
        </p:spPr>
      </p:pic>
      <p:sp>
        <p:nvSpPr>
          <p:cNvPr id="1030"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0" name="Picture 49" descr="free-vector-diamond-vector_006032_dmn 1 (1).jpg"/>
          <p:cNvPicPr>
            <a:picLocks noChangeAspect="1"/>
          </p:cNvPicPr>
          <p:nvPr/>
        </p:nvPicPr>
        <p:blipFill>
          <a:blip r:embed="rId4"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4" name="Group 22"/>
          <p:cNvGrpSpPr/>
          <p:nvPr/>
        </p:nvGrpSpPr>
        <p:grpSpPr>
          <a:xfrm rot="2631951">
            <a:off x="1337159" y="489144"/>
            <a:ext cx="1590451" cy="1279816"/>
            <a:chOff x="6623341" y="3498167"/>
            <a:chExt cx="1590451" cy="1279816"/>
          </a:xfrm>
        </p:grpSpPr>
        <p:pic>
          <p:nvPicPr>
            <p:cNvPr id="55" name="Picture 54"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56" name="TextBox 55"/>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57" name="Round Single Corner Rectangle 5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32</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اشکال مختصاتی</a:t>
            </a:r>
            <a:endParaRPr lang="en-US" sz="20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31" name="Subtitle 2"/>
          <p:cNvSpPr txBox="1">
            <a:spLocks/>
          </p:cNvSpPr>
          <p:nvPr/>
        </p:nvSpPr>
        <p:spPr>
          <a:xfrm>
            <a:off x="6520172" y="4365104"/>
            <a:ext cx="1792288" cy="52846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جهت</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55" name="Group 54"/>
          <p:cNvGrpSpPr/>
          <p:nvPr/>
        </p:nvGrpSpPr>
        <p:grpSpPr>
          <a:xfrm>
            <a:off x="979512" y="2204864"/>
            <a:ext cx="4448672" cy="4344888"/>
            <a:chOff x="979512" y="2204864"/>
            <a:chExt cx="4448672" cy="4344888"/>
          </a:xfrm>
        </p:grpSpPr>
        <p:sp>
          <p:nvSpPr>
            <p:cNvPr id="28" name="AutoShape 64"/>
            <p:cNvSpPr>
              <a:spLocks noChangeAspect="1" noChangeArrowheads="1"/>
            </p:cNvSpPr>
            <p:nvPr/>
          </p:nvSpPr>
          <p:spPr bwMode="auto">
            <a:xfrm>
              <a:off x="1613811" y="3052140"/>
              <a:ext cx="2862593" cy="2859155"/>
            </a:xfrm>
            <a:prstGeom prst="cube">
              <a:avLst>
                <a:gd name="adj" fmla="val 2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35" name="Line 65"/>
            <p:cNvSpPr>
              <a:spLocks noChangeAspect="1" noChangeShapeType="1"/>
            </p:cNvSpPr>
            <p:nvPr/>
          </p:nvSpPr>
          <p:spPr bwMode="auto">
            <a:xfrm>
              <a:off x="2358147" y="2760958"/>
              <a:ext cx="0" cy="239140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66"/>
            <p:cNvSpPr>
              <a:spLocks noChangeAspect="1" noChangeShapeType="1"/>
            </p:cNvSpPr>
            <p:nvPr/>
          </p:nvSpPr>
          <p:spPr bwMode="auto">
            <a:xfrm flipH="1">
              <a:off x="2358147" y="5183341"/>
              <a:ext cx="250903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67"/>
            <p:cNvSpPr>
              <a:spLocks noChangeAspect="1" noChangeShapeType="1"/>
            </p:cNvSpPr>
            <p:nvPr/>
          </p:nvSpPr>
          <p:spPr bwMode="auto">
            <a:xfrm flipH="1">
              <a:off x="1350192" y="5158559"/>
              <a:ext cx="1007955" cy="100674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 name="Group 41"/>
            <p:cNvGrpSpPr/>
            <p:nvPr/>
          </p:nvGrpSpPr>
          <p:grpSpPr>
            <a:xfrm>
              <a:off x="1792263" y="5366646"/>
              <a:ext cx="2534898" cy="366610"/>
              <a:chOff x="1792263" y="5366646"/>
              <a:chExt cx="2534898" cy="366610"/>
            </a:xfrm>
          </p:grpSpPr>
          <p:sp>
            <p:nvSpPr>
              <p:cNvPr id="38"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5" name="Group 42"/>
            <p:cNvGrpSpPr/>
            <p:nvPr/>
          </p:nvGrpSpPr>
          <p:grpSpPr>
            <a:xfrm rot="16200000" flipH="1">
              <a:off x="708120" y="4287595"/>
              <a:ext cx="2534898" cy="366610"/>
              <a:chOff x="1792263" y="5366646"/>
              <a:chExt cx="2534898" cy="366610"/>
            </a:xfrm>
          </p:grpSpPr>
          <p:sp>
            <p:nvSpPr>
              <p:cNvPr id="44"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1" name="Line 65"/>
            <p:cNvSpPr>
              <a:spLocks noChangeAspect="1" noChangeShapeType="1"/>
            </p:cNvSpPr>
            <p:nvPr/>
          </p:nvSpPr>
          <p:spPr bwMode="auto">
            <a:xfrm>
              <a:off x="2880074" y="3069192"/>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65"/>
            <p:cNvSpPr>
              <a:spLocks noChangeAspect="1" noChangeShapeType="1"/>
            </p:cNvSpPr>
            <p:nvPr/>
          </p:nvSpPr>
          <p:spPr bwMode="auto">
            <a:xfrm>
              <a:off x="3402001"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65"/>
            <p:cNvSpPr>
              <a:spLocks noChangeAspect="1" noChangeShapeType="1"/>
            </p:cNvSpPr>
            <p:nvPr/>
          </p:nvSpPr>
          <p:spPr bwMode="auto">
            <a:xfrm>
              <a:off x="3923928"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61" name="Straight Connector 60"/>
            <p:cNvCxnSpPr>
              <a:stCxn id="53" idx="1"/>
            </p:cNvCxnSpPr>
            <p:nvPr/>
          </p:nvCxnSpPr>
          <p:spPr>
            <a:xfrm flipH="1">
              <a:off x="3167582" y="5174960"/>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2" idx="1"/>
            </p:cNvCxnSpPr>
            <p:nvPr/>
          </p:nvCxnSpPr>
          <p:spPr>
            <a:xfrm flipH="1">
              <a:off x="2627784" y="5174960"/>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1" idx="1"/>
            </p:cNvCxnSpPr>
            <p:nvPr/>
          </p:nvCxnSpPr>
          <p:spPr>
            <a:xfrm flipH="1">
              <a:off x="2123728" y="5175192"/>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Line 65"/>
            <p:cNvSpPr>
              <a:spLocks noChangeAspect="1" noChangeShapeType="1"/>
            </p:cNvSpPr>
            <p:nvPr/>
          </p:nvSpPr>
          <p:spPr bwMode="auto">
            <a:xfrm rot="5400000">
              <a:off x="3411802" y="2520016"/>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65"/>
            <p:cNvSpPr>
              <a:spLocks noChangeAspect="1" noChangeShapeType="1"/>
            </p:cNvSpPr>
            <p:nvPr/>
          </p:nvSpPr>
          <p:spPr bwMode="auto">
            <a:xfrm rot="5400000">
              <a:off x="3412034" y="3041943"/>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65"/>
            <p:cNvSpPr>
              <a:spLocks noChangeAspect="1" noChangeShapeType="1"/>
            </p:cNvSpPr>
            <p:nvPr/>
          </p:nvSpPr>
          <p:spPr bwMode="auto">
            <a:xfrm rot="5400000">
              <a:off x="3412034" y="356387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 name="Group 75"/>
            <p:cNvGrpSpPr/>
            <p:nvPr/>
          </p:nvGrpSpPr>
          <p:grpSpPr>
            <a:xfrm rot="16200000" flipH="1">
              <a:off x="1097733" y="4094956"/>
              <a:ext cx="1800200" cy="756320"/>
              <a:chOff x="1259632" y="4077072"/>
              <a:chExt cx="1800200" cy="756320"/>
            </a:xfrm>
          </p:grpSpPr>
          <p:cxnSp>
            <p:nvCxnSpPr>
              <p:cNvPr id="73" name="Straight Connector 72"/>
              <p:cNvCxnSpPr/>
              <p:nvPr/>
            </p:nvCxnSpPr>
            <p:spPr>
              <a:xfrm flipH="1">
                <a:off x="2303486" y="4077072"/>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763688" y="4077072"/>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259632" y="4077304"/>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Subtitle 2"/>
            <p:cNvSpPr txBox="1">
              <a:spLocks/>
            </p:cNvSpPr>
            <p:nvPr/>
          </p:nvSpPr>
          <p:spPr>
            <a:xfrm>
              <a:off x="979512" y="6021288"/>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78" name="Subtitle 2"/>
            <p:cNvSpPr txBox="1">
              <a:spLocks/>
            </p:cNvSpPr>
            <p:nvPr/>
          </p:nvSpPr>
          <p:spPr>
            <a:xfrm>
              <a:off x="4860032" y="4916760"/>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b</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79" name="Subtitle 2"/>
            <p:cNvSpPr txBox="1">
              <a:spLocks/>
            </p:cNvSpPr>
            <p:nvPr/>
          </p:nvSpPr>
          <p:spPr>
            <a:xfrm>
              <a:off x="2080295" y="220486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gr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8" name="Straight Connector 47"/>
          <p:cNvCxnSpPr/>
          <p:nvPr/>
        </p:nvCxnSpPr>
        <p:spPr>
          <a:xfrm>
            <a:off x="6804248" y="2936540"/>
            <a:ext cx="1224136" cy="1224136"/>
          </a:xfrm>
          <a:prstGeom prst="line">
            <a:avLst/>
          </a:prstGeom>
        </p:spPr>
        <p:style>
          <a:lnRef idx="3">
            <a:schemeClr val="accent1"/>
          </a:lnRef>
          <a:fillRef idx="0">
            <a:schemeClr val="accent1"/>
          </a:fillRef>
          <a:effectRef idx="2">
            <a:schemeClr val="accent1"/>
          </a:effectRef>
          <a:fontRef idx="minor">
            <a:schemeClr val="tx1"/>
          </a:fontRef>
        </p:style>
      </p:cxn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96261" y="5215871"/>
            <a:ext cx="1448148" cy="551674"/>
          </a:xfrm>
          <a:prstGeom prst="rect">
            <a:avLst/>
          </a:prstGeom>
          <a:noFill/>
        </p:spPr>
      </p:pic>
      <p:sp>
        <p:nvSpPr>
          <p:cNvPr id="3994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4" name="Picture 53" descr="free-vector-diamond-vector_006032_dmn 1 (1).jpg"/>
          <p:cNvPicPr>
            <a:picLocks noChangeAspect="1"/>
          </p:cNvPicPr>
          <p:nvPr/>
        </p:nvPicPr>
        <p:blipFill>
          <a:blip r:embed="rId4"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6" name="Group 22"/>
          <p:cNvGrpSpPr/>
          <p:nvPr/>
        </p:nvGrpSpPr>
        <p:grpSpPr>
          <a:xfrm rot="2631951">
            <a:off x="1337159" y="489144"/>
            <a:ext cx="1590451" cy="1279816"/>
            <a:chOff x="6623341" y="3498167"/>
            <a:chExt cx="1590451" cy="1279816"/>
          </a:xfrm>
        </p:grpSpPr>
        <p:pic>
          <p:nvPicPr>
            <p:cNvPr id="57" name="Picture 56"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58" name="TextBox 5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59" name="Round Single Corner Rectangle 58"/>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34</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اشکال مختصاتی</a:t>
            </a:r>
            <a:endParaRPr lang="en-US" sz="20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34</a:t>
            </a:r>
            <a:endParaRPr lang="en-US" sz="1400"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31" name="Subtitle 2"/>
          <p:cNvSpPr txBox="1">
            <a:spLocks/>
          </p:cNvSpPr>
          <p:nvPr/>
        </p:nvSpPr>
        <p:spPr>
          <a:xfrm>
            <a:off x="6520172" y="4365104"/>
            <a:ext cx="1792288" cy="52846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جهت</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8" name="Straight Connector 47"/>
          <p:cNvCxnSpPr/>
          <p:nvPr/>
        </p:nvCxnSpPr>
        <p:spPr>
          <a:xfrm>
            <a:off x="6804248" y="2936540"/>
            <a:ext cx="1224136" cy="1224136"/>
          </a:xfrm>
          <a:prstGeom prst="line">
            <a:avLst/>
          </a:prstGeom>
        </p:spPr>
        <p:style>
          <a:lnRef idx="3">
            <a:schemeClr val="accent1"/>
          </a:lnRef>
          <a:fillRef idx="0">
            <a:schemeClr val="accent1"/>
          </a:fillRef>
          <a:effectRef idx="2">
            <a:schemeClr val="accent1"/>
          </a:effectRef>
          <a:fontRef idx="minor">
            <a:schemeClr val="tx1"/>
          </a:fontRef>
        </p:style>
      </p:cxn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96261" y="5215871"/>
            <a:ext cx="1448148" cy="551674"/>
          </a:xfrm>
          <a:prstGeom prst="rect">
            <a:avLst/>
          </a:prstGeom>
          <a:noFill/>
        </p:spPr>
      </p:pic>
      <p:sp>
        <p:nvSpPr>
          <p:cNvPr id="3994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 name="Group 61"/>
          <p:cNvGrpSpPr/>
          <p:nvPr/>
        </p:nvGrpSpPr>
        <p:grpSpPr>
          <a:xfrm>
            <a:off x="1187624" y="2396480"/>
            <a:ext cx="3664496" cy="3631216"/>
            <a:chOff x="1583406" y="2300064"/>
            <a:chExt cx="3664496" cy="3631216"/>
          </a:xfrm>
        </p:grpSpPr>
        <p:sp>
          <p:nvSpPr>
            <p:cNvPr id="28" name="AutoShape 64"/>
            <p:cNvSpPr>
              <a:spLocks noChangeAspect="1" noChangeArrowheads="1"/>
            </p:cNvSpPr>
            <p:nvPr/>
          </p:nvSpPr>
          <p:spPr bwMode="auto">
            <a:xfrm>
              <a:off x="1613811" y="3052140"/>
              <a:ext cx="2862593" cy="2859155"/>
            </a:xfrm>
            <a:prstGeom prst="cube">
              <a:avLst>
                <a:gd name="adj" fmla="val 2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35" name="Line 65"/>
            <p:cNvSpPr>
              <a:spLocks noChangeAspect="1" noChangeShapeType="1"/>
            </p:cNvSpPr>
            <p:nvPr/>
          </p:nvSpPr>
          <p:spPr bwMode="auto">
            <a:xfrm>
              <a:off x="2358147" y="3051192"/>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66"/>
            <p:cNvSpPr>
              <a:spLocks noChangeAspect="1" noChangeShapeType="1"/>
            </p:cNvSpPr>
            <p:nvPr/>
          </p:nvSpPr>
          <p:spPr bwMode="auto">
            <a:xfrm flipH="1">
              <a:off x="2358147" y="518334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 name="Group 41"/>
            <p:cNvGrpSpPr/>
            <p:nvPr/>
          </p:nvGrpSpPr>
          <p:grpSpPr>
            <a:xfrm>
              <a:off x="1792263" y="5366646"/>
              <a:ext cx="2534898" cy="366610"/>
              <a:chOff x="1792263" y="5366646"/>
              <a:chExt cx="2534898" cy="366610"/>
            </a:xfrm>
          </p:grpSpPr>
          <p:sp>
            <p:nvSpPr>
              <p:cNvPr id="38"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 name="Group 42"/>
            <p:cNvGrpSpPr/>
            <p:nvPr/>
          </p:nvGrpSpPr>
          <p:grpSpPr>
            <a:xfrm rot="16200000" flipH="1">
              <a:off x="708120" y="4287595"/>
              <a:ext cx="2534898" cy="366610"/>
              <a:chOff x="1792263" y="5366646"/>
              <a:chExt cx="2534898" cy="366610"/>
            </a:xfrm>
          </p:grpSpPr>
          <p:sp>
            <p:nvSpPr>
              <p:cNvPr id="44"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1" name="Line 65"/>
            <p:cNvSpPr>
              <a:spLocks noChangeAspect="1" noChangeShapeType="1"/>
            </p:cNvSpPr>
            <p:nvPr/>
          </p:nvSpPr>
          <p:spPr bwMode="auto">
            <a:xfrm>
              <a:off x="2880074" y="3069192"/>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65"/>
            <p:cNvSpPr>
              <a:spLocks noChangeAspect="1" noChangeShapeType="1"/>
            </p:cNvSpPr>
            <p:nvPr/>
          </p:nvSpPr>
          <p:spPr bwMode="auto">
            <a:xfrm>
              <a:off x="3402001"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65"/>
            <p:cNvSpPr>
              <a:spLocks noChangeAspect="1" noChangeShapeType="1"/>
            </p:cNvSpPr>
            <p:nvPr/>
          </p:nvSpPr>
          <p:spPr bwMode="auto">
            <a:xfrm>
              <a:off x="3923928"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61" name="Straight Connector 60"/>
            <p:cNvCxnSpPr>
              <a:stCxn id="53" idx="1"/>
            </p:cNvCxnSpPr>
            <p:nvPr/>
          </p:nvCxnSpPr>
          <p:spPr>
            <a:xfrm flipH="1">
              <a:off x="3167582" y="5174960"/>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2" idx="1"/>
            </p:cNvCxnSpPr>
            <p:nvPr/>
          </p:nvCxnSpPr>
          <p:spPr>
            <a:xfrm flipH="1">
              <a:off x="2627784" y="5174960"/>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1" idx="1"/>
            </p:cNvCxnSpPr>
            <p:nvPr/>
          </p:nvCxnSpPr>
          <p:spPr>
            <a:xfrm flipH="1">
              <a:off x="2123728" y="5175192"/>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Line 65"/>
            <p:cNvSpPr>
              <a:spLocks noChangeAspect="1" noChangeShapeType="1"/>
            </p:cNvSpPr>
            <p:nvPr/>
          </p:nvSpPr>
          <p:spPr bwMode="auto">
            <a:xfrm rot="5400000">
              <a:off x="3411802" y="2520016"/>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65"/>
            <p:cNvSpPr>
              <a:spLocks noChangeAspect="1" noChangeShapeType="1"/>
            </p:cNvSpPr>
            <p:nvPr/>
          </p:nvSpPr>
          <p:spPr bwMode="auto">
            <a:xfrm rot="5400000">
              <a:off x="3412034" y="3041943"/>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65"/>
            <p:cNvSpPr>
              <a:spLocks noChangeAspect="1" noChangeShapeType="1"/>
            </p:cNvSpPr>
            <p:nvPr/>
          </p:nvSpPr>
          <p:spPr bwMode="auto">
            <a:xfrm rot="5400000">
              <a:off x="3412034" y="356387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7" name="Group 75"/>
            <p:cNvGrpSpPr/>
            <p:nvPr/>
          </p:nvGrpSpPr>
          <p:grpSpPr>
            <a:xfrm rot="16200000" flipH="1">
              <a:off x="1097733" y="4094956"/>
              <a:ext cx="1800200" cy="756320"/>
              <a:chOff x="1259632" y="4077072"/>
              <a:chExt cx="1800200" cy="756320"/>
            </a:xfrm>
          </p:grpSpPr>
          <p:cxnSp>
            <p:nvCxnSpPr>
              <p:cNvPr id="73" name="Straight Connector 72"/>
              <p:cNvCxnSpPr/>
              <p:nvPr/>
            </p:nvCxnSpPr>
            <p:spPr>
              <a:xfrm flipH="1">
                <a:off x="2303486" y="4077072"/>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763688" y="4077072"/>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259632" y="4077304"/>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Line 65"/>
            <p:cNvSpPr>
              <a:spLocks noChangeAspect="1" noChangeShapeType="1"/>
            </p:cNvSpPr>
            <p:nvPr/>
          </p:nvSpPr>
          <p:spPr bwMode="auto">
            <a:xfrm>
              <a:off x="3757501" y="2756520"/>
              <a:ext cx="0" cy="100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66"/>
            <p:cNvSpPr>
              <a:spLocks noChangeAspect="1" noChangeShapeType="1"/>
            </p:cNvSpPr>
            <p:nvPr/>
          </p:nvSpPr>
          <p:spPr bwMode="auto">
            <a:xfrm flipH="1">
              <a:off x="3774088" y="3764632"/>
              <a:ext cx="97766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6" name="Line 67"/>
            <p:cNvSpPr>
              <a:spLocks noChangeAspect="1" noChangeShapeType="1"/>
            </p:cNvSpPr>
            <p:nvPr/>
          </p:nvSpPr>
          <p:spPr bwMode="auto">
            <a:xfrm flipH="1">
              <a:off x="3292638" y="3043616"/>
              <a:ext cx="1178887" cy="117747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Subtitle 2"/>
            <p:cNvSpPr txBox="1">
              <a:spLocks/>
            </p:cNvSpPr>
            <p:nvPr/>
          </p:nvSpPr>
          <p:spPr>
            <a:xfrm>
              <a:off x="2923728" y="4077072"/>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58" name="Subtitle 2"/>
            <p:cNvSpPr txBox="1">
              <a:spLocks/>
            </p:cNvSpPr>
            <p:nvPr/>
          </p:nvSpPr>
          <p:spPr>
            <a:xfrm>
              <a:off x="4679750" y="3476600"/>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b</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59" name="Subtitle 2"/>
            <p:cNvSpPr txBox="1">
              <a:spLocks/>
            </p:cNvSpPr>
            <p:nvPr/>
          </p:nvSpPr>
          <p:spPr>
            <a:xfrm>
              <a:off x="3483324" y="230006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cxnSp>
          <p:nvCxnSpPr>
            <p:cNvPr id="60" name="Straight Connector 59"/>
            <p:cNvCxnSpPr/>
            <p:nvPr/>
          </p:nvCxnSpPr>
          <p:spPr>
            <a:xfrm flipH="1">
              <a:off x="1583406" y="5157192"/>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3" name="Picture 62" descr="free-vector-diamond-vector_006032_dmn 1 (1).jpg"/>
          <p:cNvPicPr>
            <a:picLocks noChangeAspect="1"/>
          </p:cNvPicPr>
          <p:nvPr/>
        </p:nvPicPr>
        <p:blipFill>
          <a:blip r:embed="rId4"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62" name="Group 22"/>
          <p:cNvGrpSpPr/>
          <p:nvPr/>
        </p:nvGrpSpPr>
        <p:grpSpPr>
          <a:xfrm rot="2631951">
            <a:off x="1337159" y="489144"/>
            <a:ext cx="1590451" cy="1279816"/>
            <a:chOff x="6623341" y="3498167"/>
            <a:chExt cx="1590451" cy="1279816"/>
          </a:xfrm>
        </p:grpSpPr>
        <p:pic>
          <p:nvPicPr>
            <p:cNvPr id="66" name="Picture 65"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67" name="TextBox 66"/>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اشکال مختصاتی</a:t>
            </a:r>
            <a:endParaRPr lang="en-US" sz="20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35</a:t>
            </a:r>
            <a:endParaRPr lang="en-US" sz="1400"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31" name="Subtitle 2"/>
          <p:cNvSpPr txBox="1">
            <a:spLocks/>
          </p:cNvSpPr>
          <p:nvPr/>
        </p:nvSpPr>
        <p:spPr>
          <a:xfrm>
            <a:off x="6520172" y="4365104"/>
            <a:ext cx="1792288" cy="52846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solidFill>
                  <a:schemeClr val="bg1">
                    <a:lumMod val="50000"/>
                  </a:schemeClr>
                </a:solidFill>
                <a:cs typeface="B Yekan" pitchFamily="2" charset="-78"/>
              </a:rPr>
              <a:t>خانواده جهات</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8" name="Straight Connector 47"/>
          <p:cNvCxnSpPr/>
          <p:nvPr/>
        </p:nvCxnSpPr>
        <p:spPr>
          <a:xfrm>
            <a:off x="6804248" y="2936540"/>
            <a:ext cx="1224136" cy="1224136"/>
          </a:xfrm>
          <a:prstGeom prst="line">
            <a:avLst/>
          </a:prstGeom>
        </p:spPr>
        <p:style>
          <a:lnRef idx="3">
            <a:schemeClr val="accent1"/>
          </a:lnRef>
          <a:fillRef idx="0">
            <a:schemeClr val="accent1"/>
          </a:fillRef>
          <a:effectRef idx="2">
            <a:schemeClr val="accent1"/>
          </a:effectRef>
          <a:fontRef idx="minor">
            <a:schemeClr val="tx1"/>
          </a:fontRef>
        </p:style>
      </p:cxn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29189" y="5229200"/>
            <a:ext cx="1931244" cy="532756"/>
          </a:xfrm>
          <a:prstGeom prst="rect">
            <a:avLst/>
          </a:prstGeom>
          <a:noFill/>
        </p:spPr>
      </p:pic>
      <p:pic>
        <p:nvPicPr>
          <p:cNvPr id="62" name="Picture 61" descr="free-vector-diamond-vector_006032_dmn 1 (1).jpg"/>
          <p:cNvPicPr>
            <a:picLocks noChangeAspect="1"/>
          </p:cNvPicPr>
          <p:nvPr/>
        </p:nvPicPr>
        <p:blipFill>
          <a:blip r:embed="rId4"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7" name="Group 56"/>
          <p:cNvGrpSpPr/>
          <p:nvPr/>
        </p:nvGrpSpPr>
        <p:grpSpPr>
          <a:xfrm>
            <a:off x="979512" y="2204864"/>
            <a:ext cx="4448672" cy="4344888"/>
            <a:chOff x="979512" y="2204864"/>
            <a:chExt cx="4448672" cy="4344888"/>
          </a:xfrm>
        </p:grpSpPr>
        <p:sp>
          <p:nvSpPr>
            <p:cNvPr id="58" name="AutoShape 64"/>
            <p:cNvSpPr>
              <a:spLocks noChangeAspect="1" noChangeArrowheads="1"/>
            </p:cNvSpPr>
            <p:nvPr/>
          </p:nvSpPr>
          <p:spPr bwMode="auto">
            <a:xfrm>
              <a:off x="1613811" y="3052140"/>
              <a:ext cx="2862593" cy="2859155"/>
            </a:xfrm>
            <a:prstGeom prst="cube">
              <a:avLst>
                <a:gd name="adj" fmla="val 2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59" name="Line 65"/>
            <p:cNvSpPr>
              <a:spLocks noChangeAspect="1" noChangeShapeType="1"/>
            </p:cNvSpPr>
            <p:nvPr/>
          </p:nvSpPr>
          <p:spPr bwMode="auto">
            <a:xfrm>
              <a:off x="2358147" y="2760958"/>
              <a:ext cx="0" cy="239140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0" name="Line 66"/>
            <p:cNvSpPr>
              <a:spLocks noChangeAspect="1" noChangeShapeType="1"/>
            </p:cNvSpPr>
            <p:nvPr/>
          </p:nvSpPr>
          <p:spPr bwMode="auto">
            <a:xfrm flipH="1">
              <a:off x="2358147" y="5183341"/>
              <a:ext cx="250903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 name="Line 67"/>
            <p:cNvSpPr>
              <a:spLocks noChangeAspect="1" noChangeShapeType="1"/>
            </p:cNvSpPr>
            <p:nvPr/>
          </p:nvSpPr>
          <p:spPr bwMode="auto">
            <a:xfrm flipH="1">
              <a:off x="1350192" y="5158559"/>
              <a:ext cx="1007955" cy="100674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3" name="Group 41"/>
            <p:cNvGrpSpPr/>
            <p:nvPr/>
          </p:nvGrpSpPr>
          <p:grpSpPr>
            <a:xfrm>
              <a:off x="1792263" y="5366646"/>
              <a:ext cx="2534898" cy="366610"/>
              <a:chOff x="1792263" y="5366646"/>
              <a:chExt cx="2534898" cy="366610"/>
            </a:xfrm>
          </p:grpSpPr>
          <p:sp>
            <p:nvSpPr>
              <p:cNvPr id="112"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4" name="Group 42"/>
            <p:cNvGrpSpPr/>
            <p:nvPr/>
          </p:nvGrpSpPr>
          <p:grpSpPr>
            <a:xfrm rot="16200000" flipH="1">
              <a:off x="708120" y="4287595"/>
              <a:ext cx="2534898" cy="366610"/>
              <a:chOff x="1792263" y="5366646"/>
              <a:chExt cx="2534898" cy="366610"/>
            </a:xfrm>
          </p:grpSpPr>
          <p:sp>
            <p:nvSpPr>
              <p:cNvPr id="109"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1"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5" name="Line 65"/>
            <p:cNvSpPr>
              <a:spLocks noChangeAspect="1" noChangeShapeType="1"/>
            </p:cNvSpPr>
            <p:nvPr/>
          </p:nvSpPr>
          <p:spPr bwMode="auto">
            <a:xfrm>
              <a:off x="2880074" y="3069192"/>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Line 65"/>
            <p:cNvSpPr>
              <a:spLocks noChangeAspect="1" noChangeShapeType="1"/>
            </p:cNvSpPr>
            <p:nvPr/>
          </p:nvSpPr>
          <p:spPr bwMode="auto">
            <a:xfrm>
              <a:off x="3402001"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65"/>
            <p:cNvSpPr>
              <a:spLocks noChangeAspect="1" noChangeShapeType="1"/>
            </p:cNvSpPr>
            <p:nvPr/>
          </p:nvSpPr>
          <p:spPr bwMode="auto">
            <a:xfrm>
              <a:off x="3923928"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70" name="Straight Connector 69"/>
            <p:cNvCxnSpPr>
              <a:stCxn id="69" idx="1"/>
            </p:cNvCxnSpPr>
            <p:nvPr/>
          </p:nvCxnSpPr>
          <p:spPr>
            <a:xfrm flipH="1">
              <a:off x="3167582" y="5174960"/>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8" idx="1"/>
            </p:cNvCxnSpPr>
            <p:nvPr/>
          </p:nvCxnSpPr>
          <p:spPr>
            <a:xfrm flipH="1">
              <a:off x="2627784" y="5174960"/>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5" idx="1"/>
            </p:cNvCxnSpPr>
            <p:nvPr/>
          </p:nvCxnSpPr>
          <p:spPr>
            <a:xfrm flipH="1">
              <a:off x="2123728" y="5175192"/>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Line 65"/>
            <p:cNvSpPr>
              <a:spLocks noChangeAspect="1" noChangeShapeType="1"/>
            </p:cNvSpPr>
            <p:nvPr/>
          </p:nvSpPr>
          <p:spPr bwMode="auto">
            <a:xfrm rot="5400000">
              <a:off x="3411802" y="2520016"/>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5" name="Line 65"/>
            <p:cNvSpPr>
              <a:spLocks noChangeAspect="1" noChangeShapeType="1"/>
            </p:cNvSpPr>
            <p:nvPr/>
          </p:nvSpPr>
          <p:spPr bwMode="auto">
            <a:xfrm rot="5400000">
              <a:off x="3412034" y="3041943"/>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 name="Line 65"/>
            <p:cNvSpPr>
              <a:spLocks noChangeAspect="1" noChangeShapeType="1"/>
            </p:cNvSpPr>
            <p:nvPr/>
          </p:nvSpPr>
          <p:spPr bwMode="auto">
            <a:xfrm rot="5400000">
              <a:off x="3412034" y="356387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6" name="Group 75"/>
            <p:cNvGrpSpPr/>
            <p:nvPr/>
          </p:nvGrpSpPr>
          <p:grpSpPr>
            <a:xfrm rot="16200000" flipH="1">
              <a:off x="1097733" y="4094956"/>
              <a:ext cx="1800200" cy="756320"/>
              <a:chOff x="1259632" y="4077072"/>
              <a:chExt cx="1800200" cy="756320"/>
            </a:xfrm>
          </p:grpSpPr>
          <p:cxnSp>
            <p:nvCxnSpPr>
              <p:cNvPr id="106" name="Straight Connector 105"/>
              <p:cNvCxnSpPr/>
              <p:nvPr/>
            </p:nvCxnSpPr>
            <p:spPr>
              <a:xfrm flipH="1">
                <a:off x="2303486" y="4077072"/>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763688" y="4077072"/>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259632" y="4077304"/>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Subtitle 2"/>
            <p:cNvSpPr txBox="1">
              <a:spLocks/>
            </p:cNvSpPr>
            <p:nvPr/>
          </p:nvSpPr>
          <p:spPr>
            <a:xfrm>
              <a:off x="979512" y="6021288"/>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104" name="Subtitle 2"/>
            <p:cNvSpPr txBox="1">
              <a:spLocks/>
            </p:cNvSpPr>
            <p:nvPr/>
          </p:nvSpPr>
          <p:spPr>
            <a:xfrm>
              <a:off x="4860032" y="4916760"/>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b</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105" name="Subtitle 2"/>
            <p:cNvSpPr txBox="1">
              <a:spLocks/>
            </p:cNvSpPr>
            <p:nvPr/>
          </p:nvSpPr>
          <p:spPr>
            <a:xfrm>
              <a:off x="2080295" y="220486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grpSp>
      <p:grpSp>
        <p:nvGrpSpPr>
          <p:cNvPr id="115" name="Group 22"/>
          <p:cNvGrpSpPr/>
          <p:nvPr/>
        </p:nvGrpSpPr>
        <p:grpSpPr>
          <a:xfrm rot="2631951">
            <a:off x="1337159" y="489144"/>
            <a:ext cx="1590451" cy="1279816"/>
            <a:chOff x="6623341" y="3498167"/>
            <a:chExt cx="1590451" cy="1279816"/>
          </a:xfrm>
        </p:grpSpPr>
        <p:pic>
          <p:nvPicPr>
            <p:cNvPr id="116" name="Picture 115"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117" name="TextBox 116"/>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3255168"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4911352"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هفت</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29" name="Picture 28" descr="free-vector-diamond-vector_006032_dmn 1 (1).jpg"/>
          <p:cNvPicPr>
            <a:picLocks noChangeAspect="1"/>
          </p:cNvPicPr>
          <p:nvPr/>
        </p:nvPicPr>
        <p:blipFill>
          <a:blip r:embed="rId2" cstate="print"/>
          <a:stretch>
            <a:fillRect/>
          </a:stretch>
        </p:blipFill>
        <p:spPr>
          <a:xfrm>
            <a:off x="6948264" y="242646"/>
            <a:ext cx="1800200" cy="135015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9" name="Rounded Rectangle 38"/>
          <p:cNvSpPr/>
          <p:nvPr/>
        </p:nvSpPr>
        <p:spPr>
          <a:xfrm>
            <a:off x="2123728" y="4437112"/>
            <a:ext cx="2520280" cy="2052000"/>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a:t>
            </a:r>
          </a:p>
          <a:p>
            <a:pPr algn="ctr" rtl="1">
              <a:lnSpc>
                <a:spcPct val="150000"/>
              </a:lnSpc>
            </a:pPr>
            <a:r>
              <a:rPr lang="fa-IR" dirty="0" smtClean="0">
                <a:cs typeface="B Yekan" pitchFamily="2" charset="-78"/>
              </a:rPr>
              <a:t>؟؟؟</a:t>
            </a:r>
            <a:endParaRPr lang="en-US" dirty="0" smtClean="0">
              <a:cs typeface="B Yekan" pitchFamily="2" charset="-78"/>
            </a:endParaRPr>
          </a:p>
          <a:p>
            <a:pPr algn="ctr" rtl="1">
              <a:lnSpc>
                <a:spcPct val="150000"/>
              </a:lnSpc>
            </a:pPr>
            <a:r>
              <a:rPr lang="fa-IR" dirty="0" smtClean="0">
                <a:cs typeface="B Yekan" pitchFamily="2" charset="-78"/>
              </a:rPr>
              <a:t>؟؟؟</a:t>
            </a:r>
          </a:p>
        </p:txBody>
      </p:sp>
      <p:sp>
        <p:nvSpPr>
          <p:cNvPr id="41" name="Rounded Rectangle 40"/>
          <p:cNvSpPr/>
          <p:nvPr/>
        </p:nvSpPr>
        <p:spPr>
          <a:xfrm>
            <a:off x="5292080" y="4437112"/>
            <a:ext cx="2520280" cy="20520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مرور سریع</a:t>
            </a:r>
          </a:p>
          <a:p>
            <a:pPr algn="ctr" rtl="1">
              <a:lnSpc>
                <a:spcPct val="150000"/>
              </a:lnSpc>
            </a:pPr>
            <a:r>
              <a:rPr lang="fa-IR" dirty="0" smtClean="0">
                <a:cs typeface="B Yekan" pitchFamily="2" charset="-78"/>
              </a:rPr>
              <a:t>پرسش و پاسخ</a:t>
            </a:r>
          </a:p>
          <a:p>
            <a:pPr algn="ctr" rtl="1">
              <a:lnSpc>
                <a:spcPct val="150000"/>
              </a:lnSpc>
            </a:pPr>
            <a:r>
              <a:rPr lang="fa-IR" dirty="0" smtClean="0">
                <a:cs typeface="B Yekan" pitchFamily="2" charset="-78"/>
              </a:rPr>
              <a:t>نگاه به آینده</a:t>
            </a:r>
          </a:p>
        </p:txBody>
      </p:sp>
      <p:grpSp>
        <p:nvGrpSpPr>
          <p:cNvPr id="43" name="Group 31"/>
          <p:cNvGrpSpPr/>
          <p:nvPr/>
        </p:nvGrpSpPr>
        <p:grpSpPr>
          <a:xfrm>
            <a:off x="5148064" y="1844822"/>
            <a:ext cx="2808312" cy="3096344"/>
            <a:chOff x="5762915" y="2479199"/>
            <a:chExt cx="1779546" cy="1737933"/>
          </a:xfrm>
          <a:effectLst>
            <a:outerShdw blurRad="50800" dist="38100" dir="2700000" algn="tl" rotWithShape="0">
              <a:prstClr val="black">
                <a:alpha val="40000"/>
              </a:prstClr>
            </a:outerShdw>
          </a:effectLst>
        </p:grpSpPr>
        <p:sp>
          <p:nvSpPr>
            <p:cNvPr id="45" name="Round Same Side Corner Rectangle 44"/>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5762915" y="3807591"/>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800" dirty="0" smtClean="0">
                  <a:cs typeface="B Yekan" pitchFamily="2" charset="-78"/>
                </a:rPr>
                <a:t>مرور مطالب</a:t>
              </a:r>
              <a:endParaRPr lang="en-US" sz="2800" dirty="0">
                <a:cs typeface="B Yekan" pitchFamily="2" charset="-78"/>
              </a:endParaRPr>
            </a:p>
          </p:txBody>
        </p:sp>
      </p:grpSp>
      <p:grpSp>
        <p:nvGrpSpPr>
          <p:cNvPr id="47" name="Group 46"/>
          <p:cNvGrpSpPr/>
          <p:nvPr/>
        </p:nvGrpSpPr>
        <p:grpSpPr>
          <a:xfrm>
            <a:off x="-180528" y="1614202"/>
            <a:ext cx="4968552" cy="3614998"/>
            <a:chOff x="-180528" y="1614202"/>
            <a:chExt cx="4968552" cy="3614998"/>
          </a:xfrm>
        </p:grpSpPr>
        <p:cxnSp>
          <p:nvCxnSpPr>
            <p:cNvPr id="50" name="Straight Connector 49"/>
            <p:cNvCxnSpPr>
              <a:stCxn id="55" idx="1"/>
              <a:endCxn id="55" idx="5"/>
            </p:cNvCxnSpPr>
            <p:nvPr/>
          </p:nvCxnSpPr>
          <p:spPr>
            <a:xfrm flipV="1">
              <a:off x="1668780" y="4640580"/>
              <a:ext cx="342900" cy="30480"/>
            </a:xfrm>
            <a:prstGeom prst="line">
              <a:avLst/>
            </a:prstGeom>
          </p:spPr>
          <p:style>
            <a:lnRef idx="3">
              <a:schemeClr val="dk1"/>
            </a:lnRef>
            <a:fillRef idx="0">
              <a:schemeClr val="dk1"/>
            </a:fillRef>
            <a:effectRef idx="2">
              <a:schemeClr val="dk1"/>
            </a:effectRef>
            <a:fontRef idx="minor">
              <a:schemeClr val="tx1"/>
            </a:fontRef>
          </p:style>
        </p:cxnSp>
        <p:grpSp>
          <p:nvGrpSpPr>
            <p:cNvPr id="51" name="Group 140"/>
            <p:cNvGrpSpPr/>
            <p:nvPr/>
          </p:nvGrpSpPr>
          <p:grpSpPr>
            <a:xfrm>
              <a:off x="1756479" y="1614202"/>
              <a:ext cx="3031545" cy="3326964"/>
              <a:chOff x="100295" y="1398180"/>
              <a:chExt cx="3031545" cy="3326964"/>
            </a:xfrm>
            <a:effectLst>
              <a:outerShdw blurRad="50800" dist="38100" dir="2700000" algn="tl" rotWithShape="0">
                <a:prstClr val="black">
                  <a:alpha val="40000"/>
                </a:prstClr>
              </a:outerShdw>
            </a:effectLst>
          </p:grpSpPr>
          <p:grpSp>
            <p:nvGrpSpPr>
              <p:cNvPr id="64" name="Group 31"/>
              <p:cNvGrpSpPr/>
              <p:nvPr/>
            </p:nvGrpSpPr>
            <p:grpSpPr>
              <a:xfrm>
                <a:off x="293947" y="1628800"/>
                <a:ext cx="2837893" cy="3096344"/>
                <a:chOff x="5762915" y="2479198"/>
                <a:chExt cx="1779546" cy="1737935"/>
              </a:xfrm>
            </p:grpSpPr>
            <p:sp>
              <p:nvSpPr>
                <p:cNvPr id="69" name="Round Same Side Corner Rectangle 68"/>
                <p:cNvSpPr/>
                <p:nvPr/>
              </p:nvSpPr>
              <p:spPr>
                <a:xfrm>
                  <a:off x="5762915" y="2479198"/>
                  <a:ext cx="1779546" cy="1328393"/>
                </a:xfrm>
                <a:prstGeom prst="round2SameRect">
                  <a:avLst>
                    <a:gd name="adj1" fmla="val 8000"/>
                    <a:gd name="adj2" fmla="val 0"/>
                  </a:avLst>
                </a:prstGeom>
                <a:blipFill>
                  <a:blip r:embed="rId4"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Rectangle 69"/>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endParaRPr lang="en-US" sz="4400" dirty="0">
                    <a:solidFill>
                      <a:srgbClr val="FF0000"/>
                    </a:solidFill>
                    <a:latin typeface="Aharoni" pitchFamily="2" charset="-79"/>
                    <a:cs typeface="Aharoni" pitchFamily="2" charset="-79"/>
                  </a:endParaRPr>
                </a:p>
              </p:txBody>
            </p:sp>
          </p:grpSp>
          <p:grpSp>
            <p:nvGrpSpPr>
              <p:cNvPr id="65" name="Group 139"/>
              <p:cNvGrpSpPr/>
              <p:nvPr/>
            </p:nvGrpSpPr>
            <p:grpSpPr>
              <a:xfrm>
                <a:off x="100295" y="1398180"/>
                <a:ext cx="1633801" cy="525760"/>
                <a:chOff x="100295" y="1398180"/>
                <a:chExt cx="1633801" cy="525760"/>
              </a:xfrm>
            </p:grpSpPr>
            <p:sp>
              <p:nvSpPr>
                <p:cNvPr id="66" name="Flowchart: Alternate Process 65"/>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b"/>
                <a:lstStyle/>
                <a:p>
                  <a:pPr algn="r" rtl="1"/>
                  <a:r>
                    <a:rPr lang="fa-IR" sz="1600" dirty="0" smtClean="0">
                      <a:solidFill>
                        <a:schemeClr val="tx1"/>
                      </a:solidFill>
                      <a:latin typeface="IRDast Nevis" pitchFamily="2" charset="-78"/>
                      <a:cs typeface="IRDast Nevis" pitchFamily="2" charset="-78"/>
                    </a:rPr>
                    <a:t>کلاس پلاس</a:t>
                  </a:r>
                  <a:endParaRPr lang="en-US" sz="1600" dirty="0">
                    <a:solidFill>
                      <a:schemeClr val="tx1"/>
                    </a:solidFill>
                    <a:latin typeface="IRDast Nevis" pitchFamily="2" charset="-78"/>
                    <a:cs typeface="IRDast Nevis" pitchFamily="2" charset="-78"/>
                  </a:endParaRPr>
                </a:p>
              </p:txBody>
            </p:sp>
            <p:sp>
              <p:nvSpPr>
                <p:cNvPr id="67" name="Oval 66"/>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68" name="Cross 67"/>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grpSp>
        <p:grpSp>
          <p:nvGrpSpPr>
            <p:cNvPr id="52" name="Group 35"/>
            <p:cNvGrpSpPr/>
            <p:nvPr/>
          </p:nvGrpSpPr>
          <p:grpSpPr>
            <a:xfrm>
              <a:off x="-180528" y="4534179"/>
              <a:ext cx="2035126" cy="695021"/>
              <a:chOff x="-396432" y="4068872"/>
              <a:chExt cx="2035126" cy="695021"/>
            </a:xfrm>
          </p:grpSpPr>
          <p:sp>
            <p:nvSpPr>
              <p:cNvPr id="61" name="Snip Same Side Corner Rectangle 60"/>
              <p:cNvSpPr/>
              <p:nvPr/>
            </p:nvSpPr>
            <p:spPr>
              <a:xfrm rot="4506191">
                <a:off x="651782" y="3596602"/>
                <a:ext cx="514642" cy="1459182"/>
              </a:xfrm>
              <a:prstGeom prst="snip2Same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Oval 61"/>
              <p:cNvSpPr/>
              <p:nvPr/>
            </p:nvSpPr>
            <p:spPr>
              <a:xfrm>
                <a:off x="1333525" y="4120052"/>
                <a:ext cx="180339" cy="180000"/>
              </a:xfrm>
              <a:prstGeom prst="ellipse">
                <a:avLst/>
              </a:prstGeom>
              <a:solidFill>
                <a:schemeClr val="bg1"/>
              </a:solidFill>
              <a:effectLst>
                <a:innerShdw blurRad="63500" dist="50800" dir="135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Subtitle 2"/>
              <p:cNvSpPr txBox="1">
                <a:spLocks/>
              </p:cNvSpPr>
              <p:nvPr/>
            </p:nvSpPr>
            <p:spPr>
              <a:xfrm rot="20832779">
                <a:off x="-396432" y="4235429"/>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b="0" i="0" u="none" strike="noStrike" kern="1200" cap="none" spc="0" normalizeH="0" baseline="0" noProof="0" dirty="0" smtClean="0">
                    <a:ln>
                      <a:noFill/>
                    </a:ln>
                    <a:solidFill>
                      <a:schemeClr val="bg1"/>
                    </a:solidFill>
                    <a:effectLst/>
                    <a:uLnTx/>
                    <a:uFillTx/>
                    <a:latin typeface="+mn-lt"/>
                    <a:ea typeface="+mn-ea"/>
                    <a:cs typeface="B Yekan" pitchFamily="2" charset="-78"/>
                  </a:rPr>
                  <a:t>داوطلبانه </a:t>
                </a:r>
                <a:r>
                  <a:rPr kumimoji="0" lang="fa-IR" sz="800" b="0" i="0" u="none" strike="noStrike" kern="1200" cap="none" spc="0" normalizeH="0" baseline="0" noProof="0" dirty="0" smtClean="0">
                    <a:ln>
                      <a:noFill/>
                    </a:ln>
                    <a:solidFill>
                      <a:schemeClr val="bg1"/>
                    </a:solidFill>
                    <a:effectLst/>
                    <a:uLnTx/>
                    <a:uFillTx/>
                    <a:latin typeface="+mn-lt"/>
                    <a:ea typeface="+mn-ea"/>
                    <a:cs typeface="B Yekan" pitchFamily="2" charset="-78"/>
                  </a:rPr>
                  <a:t>اجباری</a:t>
                </a:r>
                <a:endParaRPr kumimoji="0" lang="en-US" b="0" i="0" u="none" strike="noStrike" kern="1200" cap="none" spc="0" normalizeH="0" baseline="0" noProof="0" dirty="0" smtClean="0">
                  <a:ln>
                    <a:noFill/>
                  </a:ln>
                  <a:solidFill>
                    <a:schemeClr val="bg1"/>
                  </a:solidFill>
                  <a:effectLst/>
                  <a:uLnTx/>
                  <a:uFillTx/>
                  <a:latin typeface="+mn-lt"/>
                  <a:ea typeface="+mn-ea"/>
                  <a:cs typeface="B Yekan" pitchFamily="2" charset="-78"/>
                </a:endParaRPr>
              </a:p>
            </p:txBody>
          </p:sp>
        </p:grpSp>
        <p:sp>
          <p:nvSpPr>
            <p:cNvPr id="53" name="Oval 52"/>
            <p:cNvSpPr/>
            <p:nvPr/>
          </p:nvSpPr>
          <p:spPr>
            <a:xfrm>
              <a:off x="1979712" y="4509120"/>
              <a:ext cx="180339" cy="180000"/>
            </a:xfrm>
            <a:prstGeom prst="ellipse">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668780" y="4545330"/>
              <a:ext cx="436880" cy="133350"/>
            </a:xfrm>
            <a:custGeom>
              <a:avLst/>
              <a:gdLst>
                <a:gd name="connsiteX0" fmla="*/ 53340 w 436880"/>
                <a:gd name="connsiteY0" fmla="*/ 133350 h 133350"/>
                <a:gd name="connsiteX1" fmla="*/ 0 w 436880"/>
                <a:gd name="connsiteY1" fmla="*/ 125730 h 133350"/>
                <a:gd name="connsiteX2" fmla="*/ 243840 w 436880"/>
                <a:gd name="connsiteY2" fmla="*/ 11430 h 133350"/>
                <a:gd name="connsiteX3" fmla="*/ 419100 w 436880"/>
                <a:gd name="connsiteY3" fmla="*/ 57150 h 133350"/>
                <a:gd name="connsiteX4" fmla="*/ 350520 w 436880"/>
                <a:gd name="connsiteY4" fmla="*/ 87630 h 133350"/>
                <a:gd name="connsiteX5" fmla="*/ 342900 w 436880"/>
                <a:gd name="connsiteY5" fmla="*/ 952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880" h="133350">
                  <a:moveTo>
                    <a:pt x="53340" y="133350"/>
                  </a:moveTo>
                  <a:lnTo>
                    <a:pt x="0" y="125730"/>
                  </a:lnTo>
                  <a:cubicBezTo>
                    <a:pt x="31750" y="105410"/>
                    <a:pt x="173990" y="22860"/>
                    <a:pt x="243840" y="11430"/>
                  </a:cubicBezTo>
                  <a:cubicBezTo>
                    <a:pt x="313690" y="0"/>
                    <a:pt x="401320" y="44450"/>
                    <a:pt x="419100" y="57150"/>
                  </a:cubicBezTo>
                  <a:cubicBezTo>
                    <a:pt x="436880" y="69850"/>
                    <a:pt x="363220" y="81280"/>
                    <a:pt x="350520" y="87630"/>
                  </a:cubicBezTo>
                  <a:cubicBezTo>
                    <a:pt x="337820" y="93980"/>
                    <a:pt x="340360" y="94615"/>
                    <a:pt x="342900" y="9525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56" name="Group 60"/>
            <p:cNvGrpSpPr/>
            <p:nvPr/>
          </p:nvGrpSpPr>
          <p:grpSpPr>
            <a:xfrm>
              <a:off x="2490334" y="4060484"/>
              <a:ext cx="1787068" cy="854570"/>
              <a:chOff x="2339752" y="3933056"/>
              <a:chExt cx="2088232" cy="998587"/>
            </a:xfrm>
          </p:grpSpPr>
          <p:pic>
            <p:nvPicPr>
              <p:cNvPr id="58" name="Picture 57" descr="startup-weekend-logo.png"/>
              <p:cNvPicPr>
                <a:picLocks noChangeAspect="1"/>
              </p:cNvPicPr>
              <p:nvPr/>
            </p:nvPicPr>
            <p:blipFill>
              <a:blip r:embed="rId5" cstate="print">
                <a:duotone>
                  <a:schemeClr val="bg2">
                    <a:shade val="45000"/>
                    <a:satMod val="135000"/>
                  </a:schemeClr>
                  <a:prstClr val="white"/>
                </a:duotone>
              </a:blip>
              <a:srcRect l="25200" b="16259"/>
              <a:stretch>
                <a:fillRect/>
              </a:stretch>
            </p:blipFill>
            <p:spPr>
              <a:xfrm>
                <a:off x="2411760" y="3933056"/>
                <a:ext cx="2016224" cy="976422"/>
              </a:xfrm>
              <a:prstGeom prst="rect">
                <a:avLst/>
              </a:prstGeom>
            </p:spPr>
          </p:pic>
          <p:sp>
            <p:nvSpPr>
              <p:cNvPr id="59" name="Rectangle 58"/>
              <p:cNvSpPr/>
              <p:nvPr/>
            </p:nvSpPr>
            <p:spPr>
              <a:xfrm rot="20664710">
                <a:off x="2483606" y="4662058"/>
                <a:ext cx="123922" cy="2520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339752" y="4535560"/>
                <a:ext cx="195930" cy="3960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جهات مهم</a:t>
            </a:r>
            <a:endParaRPr lang="en-US" sz="20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36</a:t>
            </a:r>
            <a:endParaRPr lang="en-US" sz="1400"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61"/>
          <p:cNvGrpSpPr/>
          <p:nvPr/>
        </p:nvGrpSpPr>
        <p:grpSpPr>
          <a:xfrm>
            <a:off x="1187624" y="2348880"/>
            <a:ext cx="4463420" cy="3747349"/>
            <a:chOff x="700088" y="658813"/>
            <a:chExt cx="5481784" cy="4602336"/>
          </a:xfrm>
        </p:grpSpPr>
        <p:sp>
          <p:nvSpPr>
            <p:cNvPr id="63" name="Rectangle 62"/>
            <p:cNvSpPr>
              <a:spLocks noChangeArrowheads="1"/>
            </p:cNvSpPr>
            <p:nvPr/>
          </p:nvSpPr>
          <p:spPr bwMode="auto">
            <a:xfrm>
              <a:off x="2489200" y="1162050"/>
              <a:ext cx="2949575" cy="2665413"/>
            </a:xfrm>
            <a:prstGeom prst="rect">
              <a:avLst/>
            </a:prstGeom>
            <a:solidFill>
              <a:srgbClr val="DDDDDD"/>
            </a:solidFill>
            <a:ln w="9525">
              <a:solidFill>
                <a:schemeClr val="tx1"/>
              </a:solidFill>
              <a:miter lim="800000"/>
              <a:headEnd/>
              <a:tailEnd/>
            </a:ln>
            <a:effectLst/>
          </p:spPr>
          <p:txBody>
            <a:bodyPr wrap="none" anchor="ctr"/>
            <a:lstStyle/>
            <a:p>
              <a:endParaRPr lang="en-US" sz="1400"/>
            </a:p>
          </p:txBody>
        </p:sp>
        <p:sp>
          <p:nvSpPr>
            <p:cNvPr id="66" name="Line 5"/>
            <p:cNvSpPr>
              <a:spLocks noChangeShapeType="1"/>
            </p:cNvSpPr>
            <p:nvPr/>
          </p:nvSpPr>
          <p:spPr bwMode="auto">
            <a:xfrm flipH="1">
              <a:off x="1471613" y="1162050"/>
              <a:ext cx="1017587" cy="1127125"/>
            </a:xfrm>
            <a:prstGeom prst="line">
              <a:avLst/>
            </a:prstGeom>
            <a:noFill/>
            <a:ln w="9525">
              <a:solidFill>
                <a:schemeClr val="tx1"/>
              </a:solidFill>
              <a:round/>
              <a:headEnd/>
              <a:tailEnd/>
            </a:ln>
            <a:effectLst/>
          </p:spPr>
          <p:txBody>
            <a:bodyPr/>
            <a:lstStyle/>
            <a:p>
              <a:endParaRPr lang="en-US" sz="1400"/>
            </a:p>
          </p:txBody>
        </p:sp>
        <p:sp>
          <p:nvSpPr>
            <p:cNvPr id="67" name="Line 6"/>
            <p:cNvSpPr>
              <a:spLocks noChangeShapeType="1"/>
            </p:cNvSpPr>
            <p:nvPr/>
          </p:nvSpPr>
          <p:spPr bwMode="auto">
            <a:xfrm flipH="1">
              <a:off x="4421188" y="1162050"/>
              <a:ext cx="1017587" cy="1127125"/>
            </a:xfrm>
            <a:prstGeom prst="line">
              <a:avLst/>
            </a:prstGeom>
            <a:noFill/>
            <a:ln w="9525">
              <a:solidFill>
                <a:schemeClr val="tx1"/>
              </a:solidFill>
              <a:round/>
              <a:headEnd/>
              <a:tailEnd/>
            </a:ln>
            <a:effectLst/>
          </p:spPr>
          <p:txBody>
            <a:bodyPr/>
            <a:lstStyle/>
            <a:p>
              <a:endParaRPr lang="en-US" sz="1400"/>
            </a:p>
          </p:txBody>
        </p:sp>
        <p:sp>
          <p:nvSpPr>
            <p:cNvPr id="71" name="Line 7"/>
            <p:cNvSpPr>
              <a:spLocks noChangeShapeType="1"/>
            </p:cNvSpPr>
            <p:nvPr/>
          </p:nvSpPr>
          <p:spPr bwMode="auto">
            <a:xfrm flipH="1">
              <a:off x="4421188" y="3827463"/>
              <a:ext cx="1017587" cy="1127125"/>
            </a:xfrm>
            <a:prstGeom prst="line">
              <a:avLst/>
            </a:prstGeom>
            <a:noFill/>
            <a:ln w="9525">
              <a:solidFill>
                <a:schemeClr val="tx1"/>
              </a:solidFill>
              <a:round/>
              <a:headEnd/>
              <a:tailEnd/>
            </a:ln>
            <a:effectLst/>
          </p:spPr>
          <p:txBody>
            <a:bodyPr/>
            <a:lstStyle/>
            <a:p>
              <a:endParaRPr lang="en-US" sz="1400"/>
            </a:p>
          </p:txBody>
        </p:sp>
        <p:sp>
          <p:nvSpPr>
            <p:cNvPr id="72" name="Line 8"/>
            <p:cNvSpPr>
              <a:spLocks noChangeShapeType="1"/>
            </p:cNvSpPr>
            <p:nvPr/>
          </p:nvSpPr>
          <p:spPr bwMode="auto">
            <a:xfrm flipH="1">
              <a:off x="1471613" y="3827463"/>
              <a:ext cx="1017587" cy="1127125"/>
            </a:xfrm>
            <a:prstGeom prst="line">
              <a:avLst/>
            </a:prstGeom>
            <a:noFill/>
            <a:ln w="9525">
              <a:solidFill>
                <a:schemeClr val="tx1"/>
              </a:solidFill>
              <a:round/>
              <a:headEnd/>
              <a:tailEnd/>
            </a:ln>
            <a:effectLst/>
          </p:spPr>
          <p:txBody>
            <a:bodyPr/>
            <a:lstStyle/>
            <a:p>
              <a:endParaRPr lang="en-US" sz="1400"/>
            </a:p>
          </p:txBody>
        </p:sp>
        <p:sp>
          <p:nvSpPr>
            <p:cNvPr id="76" name="Line 9"/>
            <p:cNvSpPr>
              <a:spLocks noChangeShapeType="1"/>
            </p:cNvSpPr>
            <p:nvPr/>
          </p:nvSpPr>
          <p:spPr bwMode="auto">
            <a:xfrm flipH="1">
              <a:off x="1463675" y="3827463"/>
              <a:ext cx="1025525" cy="1127125"/>
            </a:xfrm>
            <a:prstGeom prst="line">
              <a:avLst/>
            </a:prstGeom>
            <a:noFill/>
            <a:ln w="28575">
              <a:solidFill>
                <a:srgbClr val="FF3300"/>
              </a:solidFill>
              <a:round/>
              <a:headEnd/>
              <a:tailEnd type="triangle" w="med" len="med"/>
            </a:ln>
            <a:effectLst/>
          </p:spPr>
          <p:txBody>
            <a:bodyPr/>
            <a:lstStyle/>
            <a:p>
              <a:endParaRPr lang="en-US" sz="1400"/>
            </a:p>
          </p:txBody>
        </p:sp>
        <p:sp>
          <p:nvSpPr>
            <p:cNvPr id="77" name="Line 11"/>
            <p:cNvSpPr>
              <a:spLocks noChangeShapeType="1"/>
            </p:cNvSpPr>
            <p:nvPr/>
          </p:nvSpPr>
          <p:spPr bwMode="auto">
            <a:xfrm flipV="1">
              <a:off x="2489200" y="1162050"/>
              <a:ext cx="0" cy="2665413"/>
            </a:xfrm>
            <a:prstGeom prst="line">
              <a:avLst/>
            </a:prstGeom>
            <a:noFill/>
            <a:ln w="28575">
              <a:solidFill>
                <a:srgbClr val="FF3300"/>
              </a:solidFill>
              <a:round/>
              <a:headEnd/>
              <a:tailEnd type="triangle" w="med" len="med"/>
            </a:ln>
            <a:effectLst/>
          </p:spPr>
          <p:txBody>
            <a:bodyPr/>
            <a:lstStyle/>
            <a:p>
              <a:endParaRPr lang="en-US" sz="1400"/>
            </a:p>
          </p:txBody>
        </p:sp>
        <p:sp>
          <p:nvSpPr>
            <p:cNvPr id="78" name="Line 15"/>
            <p:cNvSpPr>
              <a:spLocks noChangeShapeType="1"/>
            </p:cNvSpPr>
            <p:nvPr/>
          </p:nvSpPr>
          <p:spPr bwMode="auto">
            <a:xfrm>
              <a:off x="2489200" y="3827463"/>
              <a:ext cx="1931988" cy="1116012"/>
            </a:xfrm>
            <a:prstGeom prst="line">
              <a:avLst/>
            </a:prstGeom>
            <a:noFill/>
            <a:ln w="28575">
              <a:solidFill>
                <a:srgbClr val="00CC00"/>
              </a:solidFill>
              <a:round/>
              <a:headEnd/>
              <a:tailEnd type="arrow" w="med" len="med"/>
            </a:ln>
            <a:effectLst/>
          </p:spPr>
          <p:txBody>
            <a:bodyPr/>
            <a:lstStyle/>
            <a:p>
              <a:endParaRPr lang="en-US" sz="1400"/>
            </a:p>
          </p:txBody>
        </p:sp>
        <p:sp>
          <p:nvSpPr>
            <p:cNvPr id="79" name="Line 16"/>
            <p:cNvSpPr>
              <a:spLocks noChangeShapeType="1"/>
            </p:cNvSpPr>
            <p:nvPr/>
          </p:nvSpPr>
          <p:spPr bwMode="auto">
            <a:xfrm flipV="1">
              <a:off x="2489200" y="1162050"/>
              <a:ext cx="2949575" cy="2665413"/>
            </a:xfrm>
            <a:prstGeom prst="line">
              <a:avLst/>
            </a:prstGeom>
            <a:noFill/>
            <a:ln w="28575">
              <a:solidFill>
                <a:srgbClr val="00CC00"/>
              </a:solidFill>
              <a:round/>
              <a:headEnd/>
              <a:tailEnd type="arrow" w="med" len="med"/>
            </a:ln>
            <a:effectLst/>
          </p:spPr>
          <p:txBody>
            <a:bodyPr/>
            <a:lstStyle/>
            <a:p>
              <a:endParaRPr lang="en-US" sz="1400"/>
            </a:p>
          </p:txBody>
        </p:sp>
        <p:sp>
          <p:nvSpPr>
            <p:cNvPr id="80" name="Line 17"/>
            <p:cNvSpPr>
              <a:spLocks noChangeShapeType="1"/>
            </p:cNvSpPr>
            <p:nvPr/>
          </p:nvSpPr>
          <p:spPr bwMode="auto">
            <a:xfrm flipH="1" flipV="1">
              <a:off x="1471613" y="2289175"/>
              <a:ext cx="1017587" cy="1538288"/>
            </a:xfrm>
            <a:prstGeom prst="line">
              <a:avLst/>
            </a:prstGeom>
            <a:noFill/>
            <a:ln w="28575">
              <a:solidFill>
                <a:srgbClr val="00CC00"/>
              </a:solidFill>
              <a:round/>
              <a:headEnd/>
              <a:tailEnd type="arrow" w="med" len="med"/>
            </a:ln>
            <a:effectLst/>
          </p:spPr>
          <p:txBody>
            <a:bodyPr/>
            <a:lstStyle/>
            <a:p>
              <a:endParaRPr lang="en-US" sz="1400"/>
            </a:p>
          </p:txBody>
        </p:sp>
        <p:sp>
          <p:nvSpPr>
            <p:cNvPr id="81" name="Line 21"/>
            <p:cNvSpPr>
              <a:spLocks noChangeShapeType="1"/>
            </p:cNvSpPr>
            <p:nvPr/>
          </p:nvSpPr>
          <p:spPr bwMode="auto">
            <a:xfrm flipH="1">
              <a:off x="1463675" y="3827463"/>
              <a:ext cx="3975100" cy="1116012"/>
            </a:xfrm>
            <a:prstGeom prst="line">
              <a:avLst/>
            </a:prstGeom>
            <a:noFill/>
            <a:ln w="28575">
              <a:solidFill>
                <a:srgbClr val="0066FF"/>
              </a:solidFill>
              <a:round/>
              <a:headEnd/>
              <a:tailEnd type="triangle" w="med" len="med"/>
            </a:ln>
            <a:effectLst/>
          </p:spPr>
          <p:txBody>
            <a:bodyPr/>
            <a:lstStyle/>
            <a:p>
              <a:endParaRPr lang="en-US" sz="1400"/>
            </a:p>
          </p:txBody>
        </p:sp>
        <p:sp>
          <p:nvSpPr>
            <p:cNvPr id="82" name="Line 10"/>
            <p:cNvSpPr>
              <a:spLocks noChangeShapeType="1"/>
            </p:cNvSpPr>
            <p:nvPr/>
          </p:nvSpPr>
          <p:spPr bwMode="auto">
            <a:xfrm>
              <a:off x="2489200" y="3827463"/>
              <a:ext cx="2949575" cy="0"/>
            </a:xfrm>
            <a:prstGeom prst="line">
              <a:avLst/>
            </a:prstGeom>
            <a:noFill/>
            <a:ln w="28575">
              <a:solidFill>
                <a:srgbClr val="FF3300"/>
              </a:solidFill>
              <a:round/>
              <a:headEnd/>
              <a:tailEnd type="triangle" w="med" len="med"/>
            </a:ln>
            <a:effectLst/>
          </p:spPr>
          <p:txBody>
            <a:bodyPr/>
            <a:lstStyle/>
            <a:p>
              <a:endParaRPr lang="en-US" sz="1400"/>
            </a:p>
          </p:txBody>
        </p:sp>
        <p:sp>
          <p:nvSpPr>
            <p:cNvPr id="83" name="Rectangle 4"/>
            <p:cNvSpPr>
              <a:spLocks noChangeArrowheads="1"/>
            </p:cNvSpPr>
            <p:nvPr/>
          </p:nvSpPr>
          <p:spPr bwMode="auto">
            <a:xfrm>
              <a:off x="1471613" y="2289175"/>
              <a:ext cx="2949575" cy="2665413"/>
            </a:xfrm>
            <a:prstGeom prst="rect">
              <a:avLst/>
            </a:prstGeom>
            <a:solidFill>
              <a:srgbClr val="EAEAEA">
                <a:alpha val="35001"/>
              </a:srgbClr>
            </a:solidFill>
            <a:ln w="9525">
              <a:solidFill>
                <a:schemeClr val="tx1"/>
              </a:solidFill>
              <a:miter lim="800000"/>
              <a:headEnd/>
              <a:tailEnd/>
            </a:ln>
            <a:effectLst/>
          </p:spPr>
          <p:txBody>
            <a:bodyPr wrap="none" anchor="ctr"/>
            <a:lstStyle/>
            <a:p>
              <a:endParaRPr lang="en-US" sz="1400"/>
            </a:p>
          </p:txBody>
        </p:sp>
        <p:sp>
          <p:nvSpPr>
            <p:cNvPr id="84" name="Text Box 12"/>
            <p:cNvSpPr txBox="1">
              <a:spLocks noChangeArrowheads="1"/>
            </p:cNvSpPr>
            <p:nvPr/>
          </p:nvSpPr>
          <p:spPr bwMode="auto">
            <a:xfrm>
              <a:off x="5500688" y="3549650"/>
              <a:ext cx="681184" cy="377999"/>
            </a:xfrm>
            <a:prstGeom prst="rect">
              <a:avLst/>
            </a:prstGeom>
            <a:noFill/>
            <a:ln w="9525">
              <a:noFill/>
              <a:miter lim="800000"/>
              <a:headEnd/>
              <a:tailEnd/>
            </a:ln>
            <a:effectLst/>
          </p:spPr>
          <p:txBody>
            <a:bodyPr wrap="none" lIns="0" tIns="0" rIns="0" bIns="0">
              <a:spAutoFit/>
            </a:bodyPr>
            <a:lstStyle/>
            <a:p>
              <a:r>
                <a:rPr lang="en-US" sz="2000">
                  <a:solidFill>
                    <a:srgbClr val="FF3300"/>
                  </a:solidFill>
                  <a:latin typeface="Times New Roman" pitchFamily="18" charset="0"/>
                </a:rPr>
                <a:t>[010]</a:t>
              </a:r>
            </a:p>
          </p:txBody>
        </p:sp>
        <p:sp>
          <p:nvSpPr>
            <p:cNvPr id="85" name="Text Box 13"/>
            <p:cNvSpPr txBox="1">
              <a:spLocks noChangeArrowheads="1"/>
            </p:cNvSpPr>
            <p:nvPr/>
          </p:nvSpPr>
          <p:spPr bwMode="auto">
            <a:xfrm>
              <a:off x="1162050" y="4060825"/>
              <a:ext cx="681184" cy="377999"/>
            </a:xfrm>
            <a:prstGeom prst="rect">
              <a:avLst/>
            </a:prstGeom>
            <a:noFill/>
            <a:ln w="9525">
              <a:noFill/>
              <a:miter lim="800000"/>
              <a:headEnd/>
              <a:tailEnd/>
            </a:ln>
            <a:effectLst/>
          </p:spPr>
          <p:txBody>
            <a:bodyPr wrap="none" lIns="0" tIns="0" rIns="0" bIns="0">
              <a:spAutoFit/>
            </a:bodyPr>
            <a:lstStyle/>
            <a:p>
              <a:r>
                <a:rPr lang="en-US" sz="2000">
                  <a:solidFill>
                    <a:srgbClr val="FF3300"/>
                  </a:solidFill>
                  <a:latin typeface="Times New Roman" pitchFamily="18" charset="0"/>
                </a:rPr>
                <a:t>[100]</a:t>
              </a:r>
            </a:p>
          </p:txBody>
        </p:sp>
        <p:sp>
          <p:nvSpPr>
            <p:cNvPr id="86" name="Text Box 14"/>
            <p:cNvSpPr txBox="1">
              <a:spLocks noChangeArrowheads="1"/>
            </p:cNvSpPr>
            <p:nvPr/>
          </p:nvSpPr>
          <p:spPr bwMode="auto">
            <a:xfrm>
              <a:off x="2111375" y="735013"/>
              <a:ext cx="681184" cy="377999"/>
            </a:xfrm>
            <a:prstGeom prst="rect">
              <a:avLst/>
            </a:prstGeom>
            <a:noFill/>
            <a:ln w="9525">
              <a:noFill/>
              <a:miter lim="800000"/>
              <a:headEnd/>
              <a:tailEnd/>
            </a:ln>
            <a:effectLst/>
          </p:spPr>
          <p:txBody>
            <a:bodyPr wrap="none" lIns="0" tIns="0" rIns="0" bIns="0">
              <a:spAutoFit/>
            </a:bodyPr>
            <a:lstStyle/>
            <a:p>
              <a:r>
                <a:rPr lang="en-US" sz="2000">
                  <a:solidFill>
                    <a:srgbClr val="FF3300"/>
                  </a:solidFill>
                  <a:latin typeface="Times New Roman" pitchFamily="18" charset="0"/>
                </a:rPr>
                <a:t>[001]</a:t>
              </a:r>
            </a:p>
          </p:txBody>
        </p:sp>
        <p:sp>
          <p:nvSpPr>
            <p:cNvPr id="87" name="Text Box 18"/>
            <p:cNvSpPr txBox="1">
              <a:spLocks noChangeArrowheads="1"/>
            </p:cNvSpPr>
            <p:nvPr/>
          </p:nvSpPr>
          <p:spPr bwMode="auto">
            <a:xfrm>
              <a:off x="4186238" y="4883150"/>
              <a:ext cx="669529" cy="377999"/>
            </a:xfrm>
            <a:prstGeom prst="rect">
              <a:avLst/>
            </a:prstGeom>
            <a:noFill/>
            <a:ln w="9525">
              <a:noFill/>
              <a:miter lim="800000"/>
              <a:headEnd/>
              <a:tailEnd/>
            </a:ln>
            <a:effectLst/>
          </p:spPr>
          <p:txBody>
            <a:bodyPr wrap="none" lIns="0" tIns="0" rIns="0" bIns="0">
              <a:spAutoFit/>
            </a:bodyPr>
            <a:lstStyle/>
            <a:p>
              <a:r>
                <a:rPr lang="en-US" sz="2000">
                  <a:solidFill>
                    <a:srgbClr val="00CC00"/>
                  </a:solidFill>
                  <a:latin typeface="Times New Roman" pitchFamily="18" charset="0"/>
                </a:rPr>
                <a:t>[110]</a:t>
              </a:r>
            </a:p>
          </p:txBody>
        </p:sp>
        <p:sp>
          <p:nvSpPr>
            <p:cNvPr id="88" name="Text Box 19"/>
            <p:cNvSpPr txBox="1">
              <a:spLocks noChangeArrowheads="1"/>
            </p:cNvSpPr>
            <p:nvPr/>
          </p:nvSpPr>
          <p:spPr bwMode="auto">
            <a:xfrm>
              <a:off x="700088" y="1828800"/>
              <a:ext cx="681184" cy="377999"/>
            </a:xfrm>
            <a:prstGeom prst="rect">
              <a:avLst/>
            </a:prstGeom>
            <a:noFill/>
            <a:ln w="9525">
              <a:noFill/>
              <a:miter lim="800000"/>
              <a:headEnd/>
              <a:tailEnd/>
            </a:ln>
            <a:effectLst/>
          </p:spPr>
          <p:txBody>
            <a:bodyPr wrap="none" lIns="0" tIns="0" rIns="0" bIns="0">
              <a:spAutoFit/>
            </a:bodyPr>
            <a:lstStyle/>
            <a:p>
              <a:r>
                <a:rPr lang="en-US" sz="2000">
                  <a:solidFill>
                    <a:srgbClr val="00CC00"/>
                  </a:solidFill>
                  <a:latin typeface="Times New Roman" pitchFamily="18" charset="0"/>
                </a:rPr>
                <a:t>[101]</a:t>
              </a:r>
            </a:p>
          </p:txBody>
        </p:sp>
        <p:sp>
          <p:nvSpPr>
            <p:cNvPr id="89" name="Text Box 20"/>
            <p:cNvSpPr txBox="1">
              <a:spLocks noChangeArrowheads="1"/>
            </p:cNvSpPr>
            <p:nvPr/>
          </p:nvSpPr>
          <p:spPr bwMode="auto">
            <a:xfrm>
              <a:off x="5329238" y="658813"/>
              <a:ext cx="669529" cy="377999"/>
            </a:xfrm>
            <a:prstGeom prst="rect">
              <a:avLst/>
            </a:prstGeom>
            <a:noFill/>
            <a:ln w="9525">
              <a:noFill/>
              <a:miter lim="800000"/>
              <a:headEnd/>
              <a:tailEnd/>
            </a:ln>
            <a:effectLst/>
          </p:spPr>
          <p:txBody>
            <a:bodyPr wrap="none" lIns="0" tIns="0" rIns="0" bIns="0">
              <a:spAutoFit/>
            </a:bodyPr>
            <a:lstStyle/>
            <a:p>
              <a:r>
                <a:rPr lang="en-US" sz="2000">
                  <a:solidFill>
                    <a:srgbClr val="00CC00"/>
                  </a:solidFill>
                  <a:latin typeface="Times New Roman" pitchFamily="18" charset="0"/>
                </a:rPr>
                <a:t>[011]</a:t>
              </a:r>
            </a:p>
          </p:txBody>
        </p:sp>
        <p:sp>
          <p:nvSpPr>
            <p:cNvPr id="90" name="Text Box 22"/>
            <p:cNvSpPr txBox="1">
              <a:spLocks noChangeArrowheads="1"/>
            </p:cNvSpPr>
            <p:nvPr/>
          </p:nvSpPr>
          <p:spPr bwMode="auto">
            <a:xfrm>
              <a:off x="2111375" y="4684713"/>
              <a:ext cx="838683" cy="377999"/>
            </a:xfrm>
            <a:prstGeom prst="rect">
              <a:avLst/>
            </a:prstGeom>
            <a:noFill/>
            <a:ln w="9525">
              <a:noFill/>
              <a:miter lim="800000"/>
              <a:headEnd/>
              <a:tailEnd/>
            </a:ln>
            <a:effectLst/>
          </p:spPr>
          <p:txBody>
            <a:bodyPr wrap="none" lIns="0" tIns="0" rIns="0" bIns="0">
              <a:spAutoFit/>
            </a:bodyPr>
            <a:lstStyle/>
            <a:p>
              <a:r>
                <a:rPr lang="en-US" sz="2000" dirty="0">
                  <a:solidFill>
                    <a:srgbClr val="0066FF"/>
                  </a:solidFill>
                  <a:latin typeface="Times New Roman" pitchFamily="18" charset="0"/>
                </a:rPr>
                <a:t>[1</a:t>
              </a:r>
              <a:r>
                <a:rPr lang="en-US" sz="2000" dirty="0">
                  <a:solidFill>
                    <a:srgbClr val="0066FF"/>
                  </a:solidFill>
                  <a:latin typeface="Times New Roman" pitchFamily="18" charset="0"/>
                  <a:sym typeface="Symbol" pitchFamily="18" charset="2"/>
                </a:rPr>
                <a:t></a:t>
              </a:r>
              <a:r>
                <a:rPr lang="en-US" sz="2000" dirty="0">
                  <a:solidFill>
                    <a:srgbClr val="0066FF"/>
                  </a:solidFill>
                  <a:latin typeface="Times New Roman" pitchFamily="18" charset="0"/>
                </a:rPr>
                <a:t>10]</a:t>
              </a:r>
            </a:p>
          </p:txBody>
        </p:sp>
        <p:sp>
          <p:nvSpPr>
            <p:cNvPr id="91" name="Text Box 37"/>
            <p:cNvSpPr txBox="1">
              <a:spLocks noChangeArrowheads="1"/>
            </p:cNvSpPr>
            <p:nvPr/>
          </p:nvSpPr>
          <p:spPr bwMode="auto">
            <a:xfrm>
              <a:off x="1162050" y="4883150"/>
              <a:ext cx="228373" cy="377999"/>
            </a:xfrm>
            <a:prstGeom prst="rect">
              <a:avLst/>
            </a:prstGeom>
            <a:noFill/>
            <a:ln w="9525">
              <a:noFill/>
              <a:miter lim="800000"/>
              <a:headEnd/>
              <a:tailEnd/>
            </a:ln>
            <a:effectLst/>
          </p:spPr>
          <p:txBody>
            <a:bodyPr wrap="none" lIns="0" tIns="0" rIns="0" bIns="0">
              <a:spAutoFit/>
            </a:bodyPr>
            <a:lstStyle/>
            <a:p>
              <a:r>
                <a:rPr lang="en-US" sz="2000" u="sng" dirty="0">
                  <a:latin typeface="Times New Roman" pitchFamily="18" charset="0"/>
                </a:rPr>
                <a:t>X</a:t>
              </a:r>
            </a:p>
          </p:txBody>
        </p:sp>
        <p:sp>
          <p:nvSpPr>
            <p:cNvPr id="92" name="Text Box 38"/>
            <p:cNvSpPr txBox="1">
              <a:spLocks noChangeArrowheads="1"/>
            </p:cNvSpPr>
            <p:nvPr/>
          </p:nvSpPr>
          <p:spPr bwMode="auto">
            <a:xfrm>
              <a:off x="5170488" y="3400425"/>
              <a:ext cx="228373" cy="377999"/>
            </a:xfrm>
            <a:prstGeom prst="rect">
              <a:avLst/>
            </a:prstGeom>
            <a:noFill/>
            <a:ln w="9525">
              <a:noFill/>
              <a:miter lim="800000"/>
              <a:headEnd/>
              <a:tailEnd/>
            </a:ln>
            <a:effectLst/>
          </p:spPr>
          <p:txBody>
            <a:bodyPr wrap="none" lIns="0" tIns="0" rIns="0" bIns="0">
              <a:spAutoFit/>
            </a:bodyPr>
            <a:lstStyle/>
            <a:p>
              <a:r>
                <a:rPr lang="en-US" sz="2000" dirty="0" smtClean="0">
                  <a:latin typeface="Times New Roman" pitchFamily="18" charset="0"/>
                </a:rPr>
                <a:t>Y</a:t>
              </a:r>
              <a:endParaRPr lang="en-US" sz="2000" dirty="0">
                <a:latin typeface="Times New Roman" pitchFamily="18" charset="0"/>
              </a:endParaRPr>
            </a:p>
          </p:txBody>
        </p:sp>
        <p:sp>
          <p:nvSpPr>
            <p:cNvPr id="93" name="Text Box 39"/>
            <p:cNvSpPr txBox="1">
              <a:spLocks noChangeArrowheads="1"/>
            </p:cNvSpPr>
            <p:nvPr/>
          </p:nvSpPr>
          <p:spPr bwMode="auto">
            <a:xfrm>
              <a:off x="2576513" y="1162049"/>
              <a:ext cx="192936" cy="377999"/>
            </a:xfrm>
            <a:prstGeom prst="rect">
              <a:avLst/>
            </a:prstGeom>
            <a:noFill/>
            <a:ln w="9525">
              <a:noFill/>
              <a:miter lim="800000"/>
              <a:headEnd/>
              <a:tailEnd/>
            </a:ln>
            <a:effectLst/>
          </p:spPr>
          <p:txBody>
            <a:bodyPr wrap="none" lIns="0" tIns="0" rIns="0" bIns="0">
              <a:spAutoFit/>
            </a:bodyPr>
            <a:lstStyle/>
            <a:p>
              <a:r>
                <a:rPr lang="en-US" sz="2000">
                  <a:latin typeface="Times New Roman" pitchFamily="18" charset="0"/>
                </a:rPr>
                <a:t>Z</a:t>
              </a:r>
            </a:p>
          </p:txBody>
        </p:sp>
      </p:grpSp>
      <p:grpSp>
        <p:nvGrpSpPr>
          <p:cNvPr id="5" name="Group 23"/>
          <p:cNvGrpSpPr>
            <a:grpSpLocks/>
          </p:cNvGrpSpPr>
          <p:nvPr/>
        </p:nvGrpSpPr>
        <p:grpSpPr bwMode="auto">
          <a:xfrm>
            <a:off x="6012160" y="3501008"/>
            <a:ext cx="2209800" cy="1981200"/>
            <a:chOff x="1632" y="1248"/>
            <a:chExt cx="1872" cy="1776"/>
          </a:xfrm>
        </p:grpSpPr>
        <p:sp>
          <p:nvSpPr>
            <p:cNvPr id="102" name="Rectangle 24"/>
            <p:cNvSpPr>
              <a:spLocks noChangeArrowheads="1"/>
            </p:cNvSpPr>
            <p:nvPr/>
          </p:nvSpPr>
          <p:spPr bwMode="auto">
            <a:xfrm>
              <a:off x="1632" y="1776"/>
              <a:ext cx="1392" cy="1248"/>
            </a:xfrm>
            <a:prstGeom prst="rect">
              <a:avLst/>
            </a:prstGeom>
            <a:solidFill>
              <a:srgbClr val="EAEAEA">
                <a:alpha val="35001"/>
              </a:srgbClr>
            </a:solidFill>
            <a:ln w="9525" algn="ctr">
              <a:solidFill>
                <a:schemeClr val="tx1"/>
              </a:solidFill>
              <a:miter lim="800000"/>
              <a:headEnd/>
              <a:tailEnd/>
            </a:ln>
            <a:effectLst/>
          </p:spPr>
          <p:txBody>
            <a:bodyPr wrap="none" anchor="ctr"/>
            <a:lstStyle/>
            <a:p>
              <a:endParaRPr lang="en-US"/>
            </a:p>
          </p:txBody>
        </p:sp>
        <p:sp>
          <p:nvSpPr>
            <p:cNvPr id="103" name="Rectangle 25"/>
            <p:cNvSpPr>
              <a:spLocks noChangeArrowheads="1"/>
            </p:cNvSpPr>
            <p:nvPr/>
          </p:nvSpPr>
          <p:spPr bwMode="auto">
            <a:xfrm>
              <a:off x="2112" y="1248"/>
              <a:ext cx="1392" cy="1248"/>
            </a:xfrm>
            <a:prstGeom prst="rect">
              <a:avLst/>
            </a:prstGeom>
            <a:solidFill>
              <a:srgbClr val="EAEAEA">
                <a:alpha val="35001"/>
              </a:srgbClr>
            </a:solidFill>
            <a:ln w="9525" algn="ctr">
              <a:solidFill>
                <a:schemeClr val="tx1"/>
              </a:solidFill>
              <a:miter lim="800000"/>
              <a:headEnd/>
              <a:tailEnd/>
            </a:ln>
            <a:effectLst/>
          </p:spPr>
          <p:txBody>
            <a:bodyPr wrap="none" anchor="ctr"/>
            <a:lstStyle/>
            <a:p>
              <a:endParaRPr lang="en-US"/>
            </a:p>
          </p:txBody>
        </p:sp>
        <p:sp>
          <p:nvSpPr>
            <p:cNvPr id="104" name="Line 26"/>
            <p:cNvSpPr>
              <a:spLocks noChangeShapeType="1"/>
            </p:cNvSpPr>
            <p:nvPr/>
          </p:nvSpPr>
          <p:spPr bwMode="auto">
            <a:xfrm flipH="1">
              <a:off x="1632" y="1248"/>
              <a:ext cx="480" cy="528"/>
            </a:xfrm>
            <a:prstGeom prst="line">
              <a:avLst/>
            </a:prstGeom>
            <a:noFill/>
            <a:ln w="9525">
              <a:solidFill>
                <a:schemeClr val="tx1"/>
              </a:solidFill>
              <a:round/>
              <a:headEnd/>
              <a:tailEnd/>
            </a:ln>
            <a:effectLst/>
          </p:spPr>
          <p:txBody>
            <a:bodyPr wrap="none" anchor="ctr"/>
            <a:lstStyle/>
            <a:p>
              <a:endParaRPr lang="en-US"/>
            </a:p>
          </p:txBody>
        </p:sp>
        <p:sp>
          <p:nvSpPr>
            <p:cNvPr id="105" name="Line 27"/>
            <p:cNvSpPr>
              <a:spLocks noChangeShapeType="1"/>
            </p:cNvSpPr>
            <p:nvPr/>
          </p:nvSpPr>
          <p:spPr bwMode="auto">
            <a:xfrm flipH="1">
              <a:off x="3024" y="1248"/>
              <a:ext cx="480" cy="528"/>
            </a:xfrm>
            <a:prstGeom prst="line">
              <a:avLst/>
            </a:prstGeom>
            <a:noFill/>
            <a:ln w="9525">
              <a:solidFill>
                <a:schemeClr val="tx1"/>
              </a:solidFill>
              <a:round/>
              <a:headEnd/>
              <a:tailEnd/>
            </a:ln>
            <a:effectLst/>
          </p:spPr>
          <p:txBody>
            <a:bodyPr wrap="none" anchor="ctr"/>
            <a:lstStyle/>
            <a:p>
              <a:endParaRPr lang="en-US"/>
            </a:p>
          </p:txBody>
        </p:sp>
        <p:sp>
          <p:nvSpPr>
            <p:cNvPr id="106" name="Line 28"/>
            <p:cNvSpPr>
              <a:spLocks noChangeShapeType="1"/>
            </p:cNvSpPr>
            <p:nvPr/>
          </p:nvSpPr>
          <p:spPr bwMode="auto">
            <a:xfrm flipH="1">
              <a:off x="3024" y="2496"/>
              <a:ext cx="480" cy="528"/>
            </a:xfrm>
            <a:prstGeom prst="line">
              <a:avLst/>
            </a:prstGeom>
            <a:noFill/>
            <a:ln w="9525">
              <a:solidFill>
                <a:schemeClr val="tx1"/>
              </a:solidFill>
              <a:round/>
              <a:headEnd/>
              <a:tailEnd/>
            </a:ln>
            <a:effectLst/>
          </p:spPr>
          <p:txBody>
            <a:bodyPr wrap="none" anchor="ctr"/>
            <a:lstStyle/>
            <a:p>
              <a:endParaRPr lang="en-US"/>
            </a:p>
          </p:txBody>
        </p:sp>
        <p:sp>
          <p:nvSpPr>
            <p:cNvPr id="107" name="Line 29"/>
            <p:cNvSpPr>
              <a:spLocks noChangeShapeType="1"/>
            </p:cNvSpPr>
            <p:nvPr/>
          </p:nvSpPr>
          <p:spPr bwMode="auto">
            <a:xfrm flipH="1">
              <a:off x="1632" y="2496"/>
              <a:ext cx="480" cy="528"/>
            </a:xfrm>
            <a:prstGeom prst="line">
              <a:avLst/>
            </a:prstGeom>
            <a:noFill/>
            <a:ln w="9525">
              <a:solidFill>
                <a:schemeClr val="tx1"/>
              </a:solidFill>
              <a:round/>
              <a:headEnd/>
              <a:tailEnd/>
            </a:ln>
            <a:effectLst/>
          </p:spPr>
          <p:txBody>
            <a:bodyPr wrap="none" anchor="ctr"/>
            <a:lstStyle/>
            <a:p>
              <a:endParaRPr lang="en-US"/>
            </a:p>
          </p:txBody>
        </p:sp>
      </p:grpSp>
      <p:sp>
        <p:nvSpPr>
          <p:cNvPr id="108" name="Line 30"/>
          <p:cNvSpPr>
            <a:spLocks noChangeShapeType="1"/>
          </p:cNvSpPr>
          <p:nvPr/>
        </p:nvSpPr>
        <p:spPr bwMode="auto">
          <a:xfrm flipV="1">
            <a:off x="6578897" y="4089970"/>
            <a:ext cx="1076325" cy="803275"/>
          </a:xfrm>
          <a:prstGeom prst="line">
            <a:avLst/>
          </a:prstGeom>
          <a:noFill/>
          <a:ln w="28575">
            <a:solidFill>
              <a:srgbClr val="A50021"/>
            </a:solidFill>
            <a:round/>
            <a:headEnd/>
            <a:tailEnd type="triangle" w="med" len="med"/>
          </a:ln>
          <a:effectLst/>
        </p:spPr>
        <p:txBody>
          <a:bodyPr/>
          <a:lstStyle/>
          <a:p>
            <a:endParaRPr lang="en-US"/>
          </a:p>
        </p:txBody>
      </p:sp>
      <p:sp>
        <p:nvSpPr>
          <p:cNvPr id="109" name="Text Box 31"/>
          <p:cNvSpPr txBox="1">
            <a:spLocks noChangeArrowheads="1"/>
          </p:cNvSpPr>
          <p:nvPr/>
        </p:nvSpPr>
        <p:spPr bwMode="auto">
          <a:xfrm>
            <a:off x="7198022" y="4336033"/>
            <a:ext cx="535659" cy="307777"/>
          </a:xfrm>
          <a:prstGeom prst="rect">
            <a:avLst/>
          </a:prstGeom>
          <a:noFill/>
          <a:ln w="9525">
            <a:noFill/>
            <a:miter lim="800000"/>
            <a:headEnd/>
            <a:tailEnd/>
          </a:ln>
          <a:effectLst/>
        </p:spPr>
        <p:txBody>
          <a:bodyPr wrap="none" lIns="0" tIns="0" rIns="0" bIns="0">
            <a:spAutoFit/>
          </a:bodyPr>
          <a:lstStyle/>
          <a:p>
            <a:r>
              <a:rPr lang="en-US" sz="2000" dirty="0">
                <a:solidFill>
                  <a:srgbClr val="A50021"/>
                </a:solidFill>
                <a:latin typeface="Times New Roman" pitchFamily="18" charset="0"/>
              </a:rPr>
              <a:t>[111]</a:t>
            </a:r>
          </a:p>
        </p:txBody>
      </p:sp>
      <p:pic>
        <p:nvPicPr>
          <p:cNvPr id="55" name="Picture 54" descr="free-vector-diamond-vector_006032_dmn 1 (1).jpg"/>
          <p:cNvPicPr>
            <a:picLocks noChangeAspect="1"/>
          </p:cNvPicPr>
          <p:nvPr/>
        </p:nvPicPr>
        <p:blipFill>
          <a:blip r:embed="rId3"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6" name="Group 22"/>
          <p:cNvGrpSpPr/>
          <p:nvPr/>
        </p:nvGrpSpPr>
        <p:grpSpPr>
          <a:xfrm rot="2631951">
            <a:off x="1337159" y="489144"/>
            <a:ext cx="1590451" cy="1279816"/>
            <a:chOff x="6623341" y="3498167"/>
            <a:chExt cx="1590451" cy="1279816"/>
          </a:xfrm>
        </p:grpSpPr>
        <p:pic>
          <p:nvPicPr>
            <p:cNvPr id="57" name="Picture 56"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58" name="TextBox 5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اشکال مختصاتی</a:t>
            </a:r>
            <a:endParaRPr lang="en-US" sz="20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37</a:t>
            </a:r>
            <a:endParaRPr lang="en-US" sz="1400"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31" name="Subtitle 2"/>
          <p:cNvSpPr txBox="1">
            <a:spLocks/>
          </p:cNvSpPr>
          <p:nvPr/>
        </p:nvSpPr>
        <p:spPr>
          <a:xfrm>
            <a:off x="6520172" y="4365104"/>
            <a:ext cx="1792288" cy="52846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صفحه</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p:nvPr/>
        </p:nvSpPr>
        <p:spPr>
          <a:xfrm>
            <a:off x="6804248" y="2996952"/>
            <a:ext cx="1245840" cy="1245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32240" y="5206559"/>
            <a:ext cx="1554064" cy="570298"/>
          </a:xfrm>
          <a:prstGeom prst="rect">
            <a:avLst/>
          </a:prstGeom>
          <a:noFill/>
        </p:spPr>
      </p:pic>
      <p:sp>
        <p:nvSpPr>
          <p:cNvPr id="66" name="AutoShape 64"/>
          <p:cNvSpPr>
            <a:spLocks noChangeAspect="1" noChangeArrowheads="1"/>
          </p:cNvSpPr>
          <p:nvPr/>
        </p:nvSpPr>
        <p:spPr bwMode="auto">
          <a:xfrm>
            <a:off x="1613811" y="3052140"/>
            <a:ext cx="2862593" cy="2859155"/>
          </a:xfrm>
          <a:prstGeom prst="cube">
            <a:avLst>
              <a:gd name="adj" fmla="val 2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67" name="Line 65"/>
          <p:cNvSpPr>
            <a:spLocks noChangeAspect="1" noChangeShapeType="1"/>
          </p:cNvSpPr>
          <p:nvPr/>
        </p:nvSpPr>
        <p:spPr bwMode="auto">
          <a:xfrm>
            <a:off x="2358147" y="2760958"/>
            <a:ext cx="0" cy="239140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66"/>
          <p:cNvSpPr>
            <a:spLocks noChangeAspect="1" noChangeShapeType="1"/>
          </p:cNvSpPr>
          <p:nvPr/>
        </p:nvSpPr>
        <p:spPr bwMode="auto">
          <a:xfrm flipH="1">
            <a:off x="2358147" y="5183341"/>
            <a:ext cx="250903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67"/>
          <p:cNvSpPr>
            <a:spLocks noChangeAspect="1" noChangeShapeType="1"/>
          </p:cNvSpPr>
          <p:nvPr/>
        </p:nvSpPr>
        <p:spPr bwMode="auto">
          <a:xfrm flipH="1">
            <a:off x="1350192" y="5158559"/>
            <a:ext cx="1007955" cy="100674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 name="Group 41"/>
          <p:cNvGrpSpPr/>
          <p:nvPr/>
        </p:nvGrpSpPr>
        <p:grpSpPr>
          <a:xfrm>
            <a:off x="1792263" y="5366646"/>
            <a:ext cx="2534898" cy="366610"/>
            <a:chOff x="1792263" y="5366646"/>
            <a:chExt cx="2534898" cy="366610"/>
          </a:xfrm>
        </p:grpSpPr>
        <p:sp>
          <p:nvSpPr>
            <p:cNvPr id="77"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8"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5" name="Group 42"/>
          <p:cNvGrpSpPr/>
          <p:nvPr/>
        </p:nvGrpSpPr>
        <p:grpSpPr>
          <a:xfrm rot="16200000" flipH="1">
            <a:off x="708120" y="4287595"/>
            <a:ext cx="2534898" cy="366610"/>
            <a:chOff x="1792263" y="5366646"/>
            <a:chExt cx="2534898" cy="366610"/>
          </a:xfrm>
        </p:grpSpPr>
        <p:sp>
          <p:nvSpPr>
            <p:cNvPr id="81"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3"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4" name="Line 65"/>
          <p:cNvSpPr>
            <a:spLocks noChangeAspect="1" noChangeShapeType="1"/>
          </p:cNvSpPr>
          <p:nvPr/>
        </p:nvSpPr>
        <p:spPr bwMode="auto">
          <a:xfrm>
            <a:off x="2880074" y="3069192"/>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 name="Line 65"/>
          <p:cNvSpPr>
            <a:spLocks noChangeAspect="1" noChangeShapeType="1"/>
          </p:cNvSpPr>
          <p:nvPr/>
        </p:nvSpPr>
        <p:spPr bwMode="auto">
          <a:xfrm>
            <a:off x="3402001"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65"/>
          <p:cNvSpPr>
            <a:spLocks noChangeAspect="1" noChangeShapeType="1"/>
          </p:cNvSpPr>
          <p:nvPr/>
        </p:nvSpPr>
        <p:spPr bwMode="auto">
          <a:xfrm>
            <a:off x="3923928"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87" name="Straight Connector 86"/>
          <p:cNvCxnSpPr>
            <a:stCxn id="86" idx="1"/>
          </p:cNvCxnSpPr>
          <p:nvPr/>
        </p:nvCxnSpPr>
        <p:spPr>
          <a:xfrm flipH="1">
            <a:off x="3167582" y="5174960"/>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5" idx="1"/>
          </p:cNvCxnSpPr>
          <p:nvPr/>
        </p:nvCxnSpPr>
        <p:spPr>
          <a:xfrm flipH="1">
            <a:off x="2627784" y="5174960"/>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4" idx="1"/>
          </p:cNvCxnSpPr>
          <p:nvPr/>
        </p:nvCxnSpPr>
        <p:spPr>
          <a:xfrm flipH="1">
            <a:off x="2123728" y="5175192"/>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ine 65"/>
          <p:cNvSpPr>
            <a:spLocks noChangeAspect="1" noChangeShapeType="1"/>
          </p:cNvSpPr>
          <p:nvPr/>
        </p:nvSpPr>
        <p:spPr bwMode="auto">
          <a:xfrm rot="5400000">
            <a:off x="3411802" y="2520016"/>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65"/>
          <p:cNvSpPr>
            <a:spLocks noChangeAspect="1" noChangeShapeType="1"/>
          </p:cNvSpPr>
          <p:nvPr/>
        </p:nvSpPr>
        <p:spPr bwMode="auto">
          <a:xfrm rot="5400000">
            <a:off x="3412034" y="3041943"/>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65"/>
          <p:cNvSpPr>
            <a:spLocks noChangeAspect="1" noChangeShapeType="1"/>
          </p:cNvSpPr>
          <p:nvPr/>
        </p:nvSpPr>
        <p:spPr bwMode="auto">
          <a:xfrm rot="5400000">
            <a:off x="3412034" y="356387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 name="Group 75"/>
          <p:cNvGrpSpPr/>
          <p:nvPr/>
        </p:nvGrpSpPr>
        <p:grpSpPr>
          <a:xfrm rot="16200000" flipH="1">
            <a:off x="1097733" y="4094956"/>
            <a:ext cx="1800200" cy="756320"/>
            <a:chOff x="1259632" y="4077072"/>
            <a:chExt cx="1800200" cy="756320"/>
          </a:xfrm>
        </p:grpSpPr>
        <p:cxnSp>
          <p:nvCxnSpPr>
            <p:cNvPr id="94" name="Straight Connector 93"/>
            <p:cNvCxnSpPr/>
            <p:nvPr/>
          </p:nvCxnSpPr>
          <p:spPr>
            <a:xfrm flipH="1">
              <a:off x="2303486" y="4077072"/>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763688" y="4077072"/>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259632" y="4077304"/>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Subtitle 2"/>
          <p:cNvSpPr txBox="1">
            <a:spLocks/>
          </p:cNvSpPr>
          <p:nvPr/>
        </p:nvSpPr>
        <p:spPr>
          <a:xfrm>
            <a:off x="979512" y="6021288"/>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8" name="Subtitle 2"/>
          <p:cNvSpPr txBox="1">
            <a:spLocks/>
          </p:cNvSpPr>
          <p:nvPr/>
        </p:nvSpPr>
        <p:spPr>
          <a:xfrm>
            <a:off x="4860032" y="4916760"/>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b</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9" name="Subtitle 2"/>
          <p:cNvSpPr txBox="1">
            <a:spLocks/>
          </p:cNvSpPr>
          <p:nvPr/>
        </p:nvSpPr>
        <p:spPr>
          <a:xfrm>
            <a:off x="2080295" y="220486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pic>
        <p:nvPicPr>
          <p:cNvPr id="53" name="Picture 52" descr="free-vector-diamond-vector_006032_dmn 1 (1).jpg"/>
          <p:cNvPicPr>
            <a:picLocks noChangeAspect="1"/>
          </p:cNvPicPr>
          <p:nvPr/>
        </p:nvPicPr>
        <p:blipFill>
          <a:blip r:embed="rId4"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4" name="Group 22"/>
          <p:cNvGrpSpPr/>
          <p:nvPr/>
        </p:nvGrpSpPr>
        <p:grpSpPr>
          <a:xfrm rot="2631951">
            <a:off x="1337159" y="489144"/>
            <a:ext cx="1590451" cy="1279816"/>
            <a:chOff x="6623341" y="3498167"/>
            <a:chExt cx="1590451" cy="1279816"/>
          </a:xfrm>
        </p:grpSpPr>
        <p:pic>
          <p:nvPicPr>
            <p:cNvPr id="55" name="Picture 54"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56" name="TextBox 55"/>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اشکال مختصاتی</a:t>
            </a:r>
            <a:endParaRPr lang="en-US" sz="20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38</a:t>
            </a:r>
            <a:endParaRPr lang="en-US" sz="1400"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26"/>
          <p:cNvGrpSpPr/>
          <p:nvPr/>
        </p:nvGrpSpPr>
        <p:grpSpPr>
          <a:xfrm>
            <a:off x="683568" y="2052706"/>
            <a:ext cx="5832648" cy="4300543"/>
            <a:chOff x="899592" y="2636912"/>
            <a:chExt cx="5040313" cy="3716337"/>
          </a:xfrm>
        </p:grpSpPr>
        <p:pic>
          <p:nvPicPr>
            <p:cNvPr id="24" name="Picture 13" descr="020 set"/>
            <p:cNvPicPr>
              <a:picLocks noChangeAspect="1" noChangeArrowheads="1"/>
            </p:cNvPicPr>
            <p:nvPr/>
          </p:nvPicPr>
          <p:blipFill>
            <a:blip r:embed="rId3" cstate="print"/>
            <a:srcRect/>
            <a:stretch>
              <a:fillRect/>
            </a:stretch>
          </p:blipFill>
          <p:spPr bwMode="auto">
            <a:xfrm>
              <a:off x="910705" y="4530799"/>
              <a:ext cx="5029200" cy="1822450"/>
            </a:xfrm>
            <a:prstGeom prst="rect">
              <a:avLst/>
            </a:prstGeom>
            <a:solidFill>
              <a:schemeClr val="bg1"/>
            </a:solidFill>
          </p:spPr>
        </p:pic>
        <p:pic>
          <p:nvPicPr>
            <p:cNvPr id="25" name="Picture 14" descr="010 set"/>
            <p:cNvPicPr>
              <a:picLocks noChangeAspect="1" noChangeArrowheads="1"/>
            </p:cNvPicPr>
            <p:nvPr/>
          </p:nvPicPr>
          <p:blipFill>
            <a:blip r:embed="rId4" cstate="print"/>
            <a:srcRect/>
            <a:stretch>
              <a:fillRect/>
            </a:stretch>
          </p:blipFill>
          <p:spPr bwMode="auto">
            <a:xfrm>
              <a:off x="899592" y="2636912"/>
              <a:ext cx="5029200" cy="1822450"/>
            </a:xfrm>
            <a:prstGeom prst="rect">
              <a:avLst/>
            </a:prstGeom>
            <a:solidFill>
              <a:schemeClr val="bg1"/>
            </a:solidFill>
          </p:spPr>
        </p:pic>
      </p:grpSp>
      <p:pic>
        <p:nvPicPr>
          <p:cNvPr id="28" name="Picture 27" descr="free-vector-diamond-vector_006032_dmn 1 (1).jpg"/>
          <p:cNvPicPr>
            <a:picLocks noChangeAspect="1"/>
          </p:cNvPicPr>
          <p:nvPr/>
        </p:nvPicPr>
        <p:blipFill>
          <a:blip r:embed="rId5"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7" name="Group 22"/>
          <p:cNvGrpSpPr/>
          <p:nvPr/>
        </p:nvGrpSpPr>
        <p:grpSpPr>
          <a:xfrm rot="2631951">
            <a:off x="1337159" y="489144"/>
            <a:ext cx="1590451" cy="1279816"/>
            <a:chOff x="6623341" y="3498167"/>
            <a:chExt cx="1590451" cy="1279816"/>
          </a:xfrm>
        </p:grpSpPr>
        <p:pic>
          <p:nvPicPr>
            <p:cNvPr id="31" name="Picture 30" descr="vector-mohr-www.barGGraph.com.png"/>
            <p:cNvPicPr>
              <a:picLocks noChangeAspect="1"/>
            </p:cNvPicPr>
            <p:nvPr/>
          </p:nvPicPr>
          <p:blipFill>
            <a:blip r:embed="rId6" cstate="print"/>
            <a:stretch>
              <a:fillRect/>
            </a:stretch>
          </p:blipFill>
          <p:spPr>
            <a:xfrm rot="693808" flipH="1">
              <a:off x="6623341" y="3498167"/>
              <a:ext cx="1590451" cy="1279816"/>
            </a:xfrm>
            <a:prstGeom prst="rect">
              <a:avLst/>
            </a:prstGeom>
          </p:spPr>
        </p:pic>
        <p:sp>
          <p:nvSpPr>
            <p:cNvPr id="32" name="TextBox 31"/>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اشکال مختصاتی</a:t>
            </a:r>
            <a:endParaRPr lang="en-US" sz="20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39</a:t>
            </a:r>
            <a:endParaRPr lang="en-US" sz="1400"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31" name="Subtitle 2"/>
          <p:cNvSpPr txBox="1">
            <a:spLocks/>
          </p:cNvSpPr>
          <p:nvPr/>
        </p:nvSpPr>
        <p:spPr>
          <a:xfrm>
            <a:off x="6372200" y="4365104"/>
            <a:ext cx="2088232" cy="52846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خانواده</a:t>
            </a:r>
            <a:r>
              <a:rPr lang="fa-IR" sz="2400" noProof="0" dirty="0" smtClean="0">
                <a:solidFill>
                  <a:schemeClr val="bg1">
                    <a:lumMod val="50000"/>
                  </a:schemeClr>
                </a:solidFill>
                <a:cs typeface="B Yekan" pitchFamily="2" charset="-78"/>
              </a:rPr>
              <a:t> صفحات</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p:nvPr/>
        </p:nvSpPr>
        <p:spPr>
          <a:xfrm>
            <a:off x="6804248" y="2996952"/>
            <a:ext cx="1245840" cy="1245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 name="AutoShape 64"/>
          <p:cNvSpPr>
            <a:spLocks noChangeAspect="1" noChangeArrowheads="1"/>
          </p:cNvSpPr>
          <p:nvPr/>
        </p:nvSpPr>
        <p:spPr bwMode="auto">
          <a:xfrm>
            <a:off x="1613811" y="3052140"/>
            <a:ext cx="2862593" cy="2859155"/>
          </a:xfrm>
          <a:prstGeom prst="cube">
            <a:avLst>
              <a:gd name="adj" fmla="val 2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67" name="Line 65"/>
          <p:cNvSpPr>
            <a:spLocks noChangeAspect="1" noChangeShapeType="1"/>
          </p:cNvSpPr>
          <p:nvPr/>
        </p:nvSpPr>
        <p:spPr bwMode="auto">
          <a:xfrm>
            <a:off x="2358147" y="2760958"/>
            <a:ext cx="0" cy="239140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66"/>
          <p:cNvSpPr>
            <a:spLocks noChangeAspect="1" noChangeShapeType="1"/>
          </p:cNvSpPr>
          <p:nvPr/>
        </p:nvSpPr>
        <p:spPr bwMode="auto">
          <a:xfrm flipH="1">
            <a:off x="2358147" y="5183341"/>
            <a:ext cx="250903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67"/>
          <p:cNvSpPr>
            <a:spLocks noChangeAspect="1" noChangeShapeType="1"/>
          </p:cNvSpPr>
          <p:nvPr/>
        </p:nvSpPr>
        <p:spPr bwMode="auto">
          <a:xfrm flipH="1">
            <a:off x="1350192" y="5158559"/>
            <a:ext cx="1007955" cy="100674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 name="Group 41"/>
          <p:cNvGrpSpPr/>
          <p:nvPr/>
        </p:nvGrpSpPr>
        <p:grpSpPr>
          <a:xfrm>
            <a:off x="1792263" y="5366646"/>
            <a:ext cx="2534898" cy="366610"/>
            <a:chOff x="1792263" y="5366646"/>
            <a:chExt cx="2534898" cy="366610"/>
          </a:xfrm>
        </p:grpSpPr>
        <p:sp>
          <p:nvSpPr>
            <p:cNvPr id="77"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8"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5" name="Group 42"/>
          <p:cNvGrpSpPr/>
          <p:nvPr/>
        </p:nvGrpSpPr>
        <p:grpSpPr>
          <a:xfrm rot="16200000" flipH="1">
            <a:off x="708120" y="4287595"/>
            <a:ext cx="2534898" cy="366610"/>
            <a:chOff x="1792263" y="5366646"/>
            <a:chExt cx="2534898" cy="366610"/>
          </a:xfrm>
        </p:grpSpPr>
        <p:sp>
          <p:nvSpPr>
            <p:cNvPr id="81" name="Line 66"/>
            <p:cNvSpPr>
              <a:spLocks noChangeAspect="1" noChangeShapeType="1"/>
            </p:cNvSpPr>
            <p:nvPr/>
          </p:nvSpPr>
          <p:spPr bwMode="auto">
            <a:xfrm flipH="1">
              <a:off x="2167161" y="536664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 name="Line 66"/>
            <p:cNvSpPr>
              <a:spLocks noChangeAspect="1" noChangeShapeType="1"/>
            </p:cNvSpPr>
            <p:nvPr/>
          </p:nvSpPr>
          <p:spPr bwMode="auto">
            <a:xfrm flipH="1">
              <a:off x="1979712" y="5549951"/>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3" name="Line 66"/>
            <p:cNvSpPr>
              <a:spLocks noChangeAspect="1" noChangeShapeType="1"/>
            </p:cNvSpPr>
            <p:nvPr/>
          </p:nvSpPr>
          <p:spPr bwMode="auto">
            <a:xfrm flipH="1">
              <a:off x="1792263" y="5733256"/>
              <a:ext cx="2160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4" name="Line 65"/>
          <p:cNvSpPr>
            <a:spLocks noChangeAspect="1" noChangeShapeType="1"/>
          </p:cNvSpPr>
          <p:nvPr/>
        </p:nvSpPr>
        <p:spPr bwMode="auto">
          <a:xfrm>
            <a:off x="2880074" y="3069192"/>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 name="Line 65"/>
          <p:cNvSpPr>
            <a:spLocks noChangeAspect="1" noChangeShapeType="1"/>
          </p:cNvSpPr>
          <p:nvPr/>
        </p:nvSpPr>
        <p:spPr bwMode="auto">
          <a:xfrm>
            <a:off x="3402001"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65"/>
          <p:cNvSpPr>
            <a:spLocks noChangeAspect="1" noChangeShapeType="1"/>
          </p:cNvSpPr>
          <p:nvPr/>
        </p:nvSpPr>
        <p:spPr bwMode="auto">
          <a:xfrm>
            <a:off x="3923928" y="306896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87" name="Straight Connector 86"/>
          <p:cNvCxnSpPr>
            <a:stCxn id="86" idx="1"/>
          </p:cNvCxnSpPr>
          <p:nvPr/>
        </p:nvCxnSpPr>
        <p:spPr>
          <a:xfrm flipH="1">
            <a:off x="3167582" y="5174960"/>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5" idx="1"/>
          </p:cNvCxnSpPr>
          <p:nvPr/>
        </p:nvCxnSpPr>
        <p:spPr>
          <a:xfrm flipH="1">
            <a:off x="2627784" y="5174960"/>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4" idx="1"/>
          </p:cNvCxnSpPr>
          <p:nvPr/>
        </p:nvCxnSpPr>
        <p:spPr>
          <a:xfrm flipH="1">
            <a:off x="2123728" y="5175192"/>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ine 65"/>
          <p:cNvSpPr>
            <a:spLocks noChangeAspect="1" noChangeShapeType="1"/>
          </p:cNvSpPr>
          <p:nvPr/>
        </p:nvSpPr>
        <p:spPr bwMode="auto">
          <a:xfrm rot="5400000">
            <a:off x="3411802" y="2520016"/>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65"/>
          <p:cNvSpPr>
            <a:spLocks noChangeAspect="1" noChangeShapeType="1"/>
          </p:cNvSpPr>
          <p:nvPr/>
        </p:nvSpPr>
        <p:spPr bwMode="auto">
          <a:xfrm rot="5400000">
            <a:off x="3412034" y="3041943"/>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65"/>
          <p:cNvSpPr>
            <a:spLocks noChangeAspect="1" noChangeShapeType="1"/>
          </p:cNvSpPr>
          <p:nvPr/>
        </p:nvSpPr>
        <p:spPr bwMode="auto">
          <a:xfrm rot="5400000">
            <a:off x="3412034" y="3563870"/>
            <a:ext cx="0" cy="210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 name="Group 75"/>
          <p:cNvGrpSpPr/>
          <p:nvPr/>
        </p:nvGrpSpPr>
        <p:grpSpPr>
          <a:xfrm rot="16200000" flipH="1">
            <a:off x="1097733" y="4094956"/>
            <a:ext cx="1800200" cy="756320"/>
            <a:chOff x="1259632" y="4077072"/>
            <a:chExt cx="1800200" cy="756320"/>
          </a:xfrm>
        </p:grpSpPr>
        <p:cxnSp>
          <p:nvCxnSpPr>
            <p:cNvPr id="94" name="Straight Connector 93"/>
            <p:cNvCxnSpPr/>
            <p:nvPr/>
          </p:nvCxnSpPr>
          <p:spPr>
            <a:xfrm flipH="1">
              <a:off x="2303486" y="4077072"/>
              <a:ext cx="756346"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763688" y="4077072"/>
              <a:ext cx="774217" cy="75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259632" y="4077304"/>
              <a:ext cx="756346" cy="756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Subtitle 2"/>
          <p:cNvSpPr txBox="1">
            <a:spLocks/>
          </p:cNvSpPr>
          <p:nvPr/>
        </p:nvSpPr>
        <p:spPr>
          <a:xfrm>
            <a:off x="979512" y="6021288"/>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8" name="Subtitle 2"/>
          <p:cNvSpPr txBox="1">
            <a:spLocks/>
          </p:cNvSpPr>
          <p:nvPr/>
        </p:nvSpPr>
        <p:spPr>
          <a:xfrm>
            <a:off x="4860032" y="4916760"/>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b</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9" name="Subtitle 2"/>
          <p:cNvSpPr txBox="1">
            <a:spLocks/>
          </p:cNvSpPr>
          <p:nvPr/>
        </p:nvSpPr>
        <p:spPr>
          <a:xfrm>
            <a:off x="2080295" y="220486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32239" y="5213048"/>
            <a:ext cx="1584177" cy="592216"/>
          </a:xfrm>
          <a:prstGeom prst="rect">
            <a:avLst/>
          </a:prstGeom>
          <a:noFill/>
        </p:spPr>
      </p:pic>
      <p:pic>
        <p:nvPicPr>
          <p:cNvPr id="54" name="Picture 53" descr="free-vector-diamond-vector_006032_dmn 1 (1).jpg"/>
          <p:cNvPicPr>
            <a:picLocks noChangeAspect="1"/>
          </p:cNvPicPr>
          <p:nvPr/>
        </p:nvPicPr>
        <p:blipFill>
          <a:blip r:embed="rId4"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5" name="Group 22"/>
          <p:cNvGrpSpPr/>
          <p:nvPr/>
        </p:nvGrpSpPr>
        <p:grpSpPr>
          <a:xfrm rot="2631951">
            <a:off x="1337159" y="489144"/>
            <a:ext cx="1590451" cy="1279816"/>
            <a:chOff x="6623341" y="3498167"/>
            <a:chExt cx="1590451" cy="1279816"/>
          </a:xfrm>
        </p:grpSpPr>
        <p:pic>
          <p:nvPicPr>
            <p:cNvPr id="56" name="Picture 55"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57" name="TextBox 56"/>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30" name="Round Same Side Corner Rectangle 29"/>
          <p:cNvSpPr/>
          <p:nvPr/>
        </p:nvSpPr>
        <p:spPr>
          <a:xfrm>
            <a:off x="6588224" y="2132856"/>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1600" dirty="0" smtClean="0">
                <a:cs typeface="B Yekan" pitchFamily="2" charset="-78"/>
              </a:rPr>
              <a:t>مختصات میلر-براویس</a:t>
            </a:r>
            <a:endParaRPr lang="en-US" sz="1600" dirty="0">
              <a:cs typeface="B Yekan" pitchFamily="2" charset="-78"/>
            </a:endParaRPr>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مختصات بلورشناسی</a:t>
            </a:r>
            <a:endParaRPr lang="en-US" dirty="0">
              <a:cs typeface="B Yekan" pitchFamily="2" charset="-78"/>
            </a:endParaRPr>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40</a:t>
            </a:r>
            <a:endParaRPr lang="en-US" sz="1400" dirty="0">
              <a:cs typeface="B Yekan" pitchFamily="2" charset="-78"/>
            </a:endParaRPr>
          </a:p>
        </p:txBody>
      </p:sp>
      <p:sp>
        <p:nvSpPr>
          <p:cNvPr id="2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168" cy="1656000"/>
            <a:chOff x="5762915" y="2479199"/>
            <a:chExt cx="1779546" cy="1737934"/>
          </a:xfrm>
          <a:effectLst/>
        </p:grpSpPr>
        <p:sp>
          <p:nvSpPr>
            <p:cNvPr id="23" name="Round Same Side Corner Rectangle 22"/>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مختصات بلورشناسی</a:t>
              </a:r>
              <a:endParaRPr lang="en-US" sz="1400" dirty="0">
                <a:cs typeface="B Yekan" pitchFamily="2" charset="-78"/>
              </a:endParaRPr>
            </a:p>
          </p:txBody>
        </p:sp>
      </p:gr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 name="Picture 2" descr="miller bravais hkil"/>
          <p:cNvPicPr>
            <a:picLocks noChangeAspect="1" noChangeArrowheads="1"/>
          </p:cNvPicPr>
          <p:nvPr/>
        </p:nvPicPr>
        <p:blipFill>
          <a:blip r:embed="rId3" cstate="print"/>
          <a:srcRect/>
          <a:stretch>
            <a:fillRect/>
          </a:stretch>
        </p:blipFill>
        <p:spPr bwMode="auto">
          <a:xfrm>
            <a:off x="1547664" y="2492896"/>
            <a:ext cx="3575050" cy="3657600"/>
          </a:xfrm>
          <a:prstGeom prst="rect">
            <a:avLst/>
          </a:prstGeom>
          <a:noFill/>
        </p:spPr>
      </p:pic>
      <p:sp>
        <p:nvSpPr>
          <p:cNvPr id="55" name="Subtitle 2"/>
          <p:cNvSpPr txBox="1">
            <a:spLocks/>
          </p:cNvSpPr>
          <p:nvPr/>
        </p:nvSpPr>
        <p:spPr>
          <a:xfrm>
            <a:off x="5364088" y="4149080"/>
            <a:ext cx="2960240" cy="600472"/>
          </a:xfrm>
          <a:prstGeom prst="rect">
            <a:avLst/>
          </a:prstGeom>
        </p:spPr>
        <p:txBody>
          <a:bodyPr vert="horz" lIns="91440" tIns="45720" rIns="91440" bIns="45720" rtlCol="0" anchor="ctr">
            <a:no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effectLst/>
                <a:uLnTx/>
                <a:uFillTx/>
                <a:latin typeface="+mn-lt"/>
                <a:ea typeface="+mn-ea"/>
                <a:cs typeface="B Yekan" pitchFamily="2" charset="-78"/>
              </a:rPr>
              <a:t>a</a:t>
            </a:r>
            <a:r>
              <a:rPr kumimoji="0" lang="en-US" sz="2400" b="0" i="0" u="none" strike="noStrike" kern="1200" cap="none" spc="0" normalizeH="0" baseline="0" noProof="0" dirty="0" smtClean="0">
                <a:ln>
                  <a:noFill/>
                </a:ln>
                <a:effectLst/>
                <a:uLnTx/>
                <a:uFillTx/>
                <a:latin typeface="+mn-lt"/>
                <a:ea typeface="+mn-ea"/>
                <a:cs typeface="B Yekan" pitchFamily="2" charset="-78"/>
              </a:rPr>
              <a:t>1 </a:t>
            </a:r>
            <a:r>
              <a:rPr kumimoji="0" lang="en-US" sz="3600" b="0" i="0" u="none" strike="noStrike" kern="1200" cap="none" spc="0" normalizeH="0" baseline="0" noProof="0" dirty="0" smtClean="0">
                <a:ln>
                  <a:noFill/>
                </a:ln>
                <a:effectLst/>
                <a:uLnTx/>
                <a:uFillTx/>
                <a:latin typeface="+mn-lt"/>
                <a:ea typeface="+mn-ea"/>
                <a:cs typeface="B Yekan" pitchFamily="2" charset="-78"/>
              </a:rPr>
              <a:t>+ a</a:t>
            </a:r>
            <a:r>
              <a:rPr kumimoji="0" lang="en-US" sz="2400" b="0" i="0" u="none" strike="noStrike" kern="1200" cap="none" spc="0" normalizeH="0" baseline="0" noProof="0" dirty="0" smtClean="0">
                <a:ln>
                  <a:noFill/>
                </a:ln>
                <a:effectLst/>
                <a:uLnTx/>
                <a:uFillTx/>
                <a:latin typeface="+mn-lt"/>
                <a:ea typeface="+mn-ea"/>
                <a:cs typeface="B Yekan" pitchFamily="2" charset="-78"/>
              </a:rPr>
              <a:t>2 </a:t>
            </a:r>
            <a:r>
              <a:rPr kumimoji="0" lang="en-US" sz="3600" b="0" i="0" u="none" strike="noStrike" kern="1200" cap="none" spc="0" normalizeH="0" baseline="0" noProof="0" dirty="0" smtClean="0">
                <a:ln>
                  <a:noFill/>
                </a:ln>
                <a:effectLst/>
                <a:uLnTx/>
                <a:uFillTx/>
                <a:latin typeface="+mn-lt"/>
                <a:ea typeface="+mn-ea"/>
                <a:cs typeface="B Yekan" pitchFamily="2" charset="-78"/>
              </a:rPr>
              <a:t>= - a</a:t>
            </a:r>
            <a:r>
              <a:rPr kumimoji="0" lang="en-US" sz="2400" b="0" i="0" u="none" strike="noStrike" kern="1200" cap="none" spc="0" normalizeH="0" baseline="0" noProof="0" dirty="0" smtClean="0">
                <a:ln>
                  <a:noFill/>
                </a:ln>
                <a:effectLst/>
                <a:uLnTx/>
                <a:uFillTx/>
                <a:latin typeface="+mn-lt"/>
                <a:ea typeface="+mn-ea"/>
                <a:cs typeface="B Yekan" pitchFamily="2" charset="-78"/>
              </a:rPr>
              <a:t>3</a:t>
            </a:r>
            <a:endParaRPr kumimoji="0" lang="en-US" sz="3600" b="0" i="0" u="none" strike="noStrike" kern="1200" cap="none" spc="0" normalizeH="0" baseline="0" noProof="0" dirty="0" smtClean="0">
              <a:ln>
                <a:noFill/>
              </a:ln>
              <a:effectLst/>
              <a:uLnTx/>
              <a:uFillTx/>
              <a:latin typeface="+mn-lt"/>
              <a:ea typeface="+mn-ea"/>
              <a:cs typeface="B Yekan" pitchFamily="2" charset="-78"/>
            </a:endParaRPr>
          </a:p>
        </p:txBody>
      </p:sp>
      <p:pic>
        <p:nvPicPr>
          <p:cNvPr id="25" name="Picture 24" descr="free-vector-diamond-vector_006032_dmn 1 (1).jpg"/>
          <p:cNvPicPr>
            <a:picLocks noChangeAspect="1"/>
          </p:cNvPicPr>
          <p:nvPr/>
        </p:nvPicPr>
        <p:blipFill>
          <a:blip r:embed="rId4" cstate="print"/>
          <a:stretch>
            <a:fillRect/>
          </a:stretch>
        </p:blipFill>
        <p:spPr>
          <a:xfrm>
            <a:off x="7395795" y="282255"/>
            <a:ext cx="1487348" cy="118092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7" name="Group 22"/>
          <p:cNvGrpSpPr/>
          <p:nvPr/>
        </p:nvGrpSpPr>
        <p:grpSpPr>
          <a:xfrm rot="2631951">
            <a:off x="1337159" y="489144"/>
            <a:ext cx="1590451" cy="1279816"/>
            <a:chOff x="6623341" y="3498167"/>
            <a:chExt cx="1590451" cy="1279816"/>
          </a:xfrm>
        </p:grpSpPr>
        <p:pic>
          <p:nvPicPr>
            <p:cNvPr id="28" name="Picture 27"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31" name="TextBox 30"/>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8" name="Picture 17" descr="free-vector-diamond-vector_006032_dmn 1 (1).jpg"/>
          <p:cNvPicPr>
            <a:picLocks noChangeAspect="1"/>
          </p:cNvPicPr>
          <p:nvPr/>
        </p:nvPicPr>
        <p:blipFill>
          <a:blip r:embed="rId2" cstate="print"/>
          <a:stretch>
            <a:fillRect/>
          </a:stretch>
        </p:blipFill>
        <p:spPr>
          <a:xfrm>
            <a:off x="5926622" y="332656"/>
            <a:ext cx="3037866" cy="114946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itle 1"/>
          <p:cNvSpPr txBox="1">
            <a:spLocks/>
          </p:cNvSpPr>
          <p:nvPr/>
        </p:nvSpPr>
        <p:spPr>
          <a:xfrm>
            <a:off x="2319064"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Subtitle 2"/>
          <p:cNvSpPr txBox="1">
            <a:spLocks/>
          </p:cNvSpPr>
          <p:nvPr/>
        </p:nvSpPr>
        <p:spPr>
          <a:xfrm>
            <a:off x="3975248"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شش</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1" name="Group 31"/>
          <p:cNvGrpSpPr/>
          <p:nvPr/>
        </p:nvGrpSpPr>
        <p:grpSpPr>
          <a:xfrm>
            <a:off x="611560" y="116632"/>
            <a:ext cx="1512000" cy="1656000"/>
            <a:chOff x="5762915" y="2479199"/>
            <a:chExt cx="1779546" cy="1737933"/>
          </a:xfrm>
          <a:effectLst/>
        </p:grpSpPr>
        <p:sp>
          <p:nvSpPr>
            <p:cNvPr id="32" name="Round Same Side Corner Rectangle 31"/>
            <p:cNvSpPr/>
            <p:nvPr/>
          </p:nvSpPr>
          <p:spPr>
            <a:xfrm>
              <a:off x="5762915" y="2479199"/>
              <a:ext cx="1779546" cy="1328394"/>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762915" y="3807591"/>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200" dirty="0" smtClean="0">
                  <a:cs typeface="B Yekan" pitchFamily="2" charset="-78"/>
                </a:rPr>
                <a:t>مختصات و محاسبات بلورشناسی 2</a:t>
              </a:r>
              <a:endParaRPr lang="en-US" sz="1200" dirty="0">
                <a:cs typeface="B Yekan" pitchFamily="2" charset="-78"/>
              </a:endParaRPr>
            </a:p>
          </p:txBody>
        </p:sp>
      </p:gr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46435" y="2512362"/>
            <a:ext cx="2019607" cy="1101600"/>
          </a:xfrm>
          <a:prstGeom prst="rect">
            <a:avLst/>
          </a:prstGeom>
          <a:noFill/>
        </p:spPr>
      </p:pic>
      <p:sp>
        <p:nvSpPr>
          <p:cNvPr id="307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96132" y="4636592"/>
            <a:ext cx="1920212" cy="1103100"/>
          </a:xfrm>
          <a:prstGeom prst="rect">
            <a:avLst/>
          </a:prstGeom>
          <a:noFill/>
        </p:spPr>
      </p:pic>
      <p:grpSp>
        <p:nvGrpSpPr>
          <p:cNvPr id="28" name="Group 27"/>
          <p:cNvGrpSpPr/>
          <p:nvPr/>
        </p:nvGrpSpPr>
        <p:grpSpPr>
          <a:xfrm>
            <a:off x="1475656" y="2060848"/>
            <a:ext cx="1792288" cy="2004628"/>
            <a:chOff x="1979712" y="2060848"/>
            <a:chExt cx="1792288" cy="2004628"/>
          </a:xfrm>
        </p:grpSpPr>
        <p:cxnSp>
          <p:nvCxnSpPr>
            <p:cNvPr id="24" name="Straight Connector 23"/>
            <p:cNvCxnSpPr/>
            <p:nvPr/>
          </p:nvCxnSpPr>
          <p:spPr>
            <a:xfrm>
              <a:off x="2263788" y="2060848"/>
              <a:ext cx="1224136" cy="1224136"/>
            </a:xfrm>
            <a:prstGeom prst="line">
              <a:avLst/>
            </a:prstGeom>
          </p:spPr>
          <p:style>
            <a:lnRef idx="3">
              <a:schemeClr val="accent1"/>
            </a:lnRef>
            <a:fillRef idx="0">
              <a:schemeClr val="accent1"/>
            </a:fillRef>
            <a:effectRef idx="2">
              <a:schemeClr val="accent1"/>
            </a:effectRef>
            <a:fontRef idx="minor">
              <a:schemeClr val="tx1"/>
            </a:fontRef>
          </p:style>
        </p:cxnSp>
        <p:sp>
          <p:nvSpPr>
            <p:cNvPr id="26" name="Subtitle 2"/>
            <p:cNvSpPr txBox="1">
              <a:spLocks/>
            </p:cNvSpPr>
            <p:nvPr/>
          </p:nvSpPr>
          <p:spPr>
            <a:xfrm>
              <a:off x="1979712" y="3537012"/>
              <a:ext cx="1792288" cy="52846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خط</a:t>
              </a:r>
              <a:r>
                <a:rPr lang="fa-IR" sz="2400" dirty="0" smtClean="0">
                  <a:solidFill>
                    <a:srgbClr val="FF0000"/>
                  </a:solidFill>
                  <a:cs typeface="B Yekan" pitchFamily="2" charset="-78"/>
                </a:rPr>
                <a:t>ی</a:t>
              </a:r>
              <a:endParaRPr kumimoji="0" lang="en-US" sz="2400" b="0" i="0" u="none" strike="noStrike" kern="1200" cap="none" spc="0" normalizeH="0" baseline="0" noProof="0" dirty="0" smtClean="0">
                <a:ln>
                  <a:noFill/>
                </a:ln>
                <a:solidFill>
                  <a:srgbClr val="FF0000"/>
                </a:solidFill>
                <a:effectLst/>
                <a:uLnTx/>
                <a:uFillTx/>
                <a:latin typeface="+mn-lt"/>
                <a:ea typeface="+mn-ea"/>
                <a:cs typeface="B Yekan" pitchFamily="2" charset="-78"/>
              </a:endParaRPr>
            </a:p>
          </p:txBody>
        </p:sp>
      </p:grpSp>
      <p:grpSp>
        <p:nvGrpSpPr>
          <p:cNvPr id="30" name="Group 29"/>
          <p:cNvGrpSpPr/>
          <p:nvPr/>
        </p:nvGrpSpPr>
        <p:grpSpPr>
          <a:xfrm>
            <a:off x="1475656" y="4210980"/>
            <a:ext cx="1792288" cy="1954324"/>
            <a:chOff x="1979712" y="4210980"/>
            <a:chExt cx="1792288" cy="1954324"/>
          </a:xfrm>
        </p:grpSpPr>
        <p:sp>
          <p:nvSpPr>
            <p:cNvPr id="25" name="Rectangle 24"/>
            <p:cNvSpPr/>
            <p:nvPr/>
          </p:nvSpPr>
          <p:spPr>
            <a:xfrm>
              <a:off x="2252936" y="4210980"/>
              <a:ext cx="1245840" cy="1245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ubtitle 2"/>
            <p:cNvSpPr txBox="1">
              <a:spLocks/>
            </p:cNvSpPr>
            <p:nvPr/>
          </p:nvSpPr>
          <p:spPr>
            <a:xfrm>
              <a:off x="1979712" y="5636840"/>
              <a:ext cx="1792288" cy="52846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سطح</a:t>
              </a:r>
              <a:r>
                <a:rPr kumimoji="0" lang="fa-IR" sz="2400" b="0" i="0" u="none" strike="noStrike" kern="1200" cap="none" spc="0" normalizeH="0" baseline="0" noProof="0" dirty="0" smtClean="0">
                  <a:ln>
                    <a:noFill/>
                  </a:ln>
                  <a:solidFill>
                    <a:srgbClr val="FF0000"/>
                  </a:solidFill>
                  <a:effectLst/>
                  <a:uLnTx/>
                  <a:uFillTx/>
                  <a:latin typeface="+mn-lt"/>
                  <a:ea typeface="+mn-ea"/>
                  <a:cs typeface="B Yekan" pitchFamily="2" charset="-78"/>
                </a:rPr>
                <a:t>ی</a:t>
              </a:r>
              <a:endParaRPr kumimoji="0" lang="en-US" sz="2400" b="0" i="0" u="none" strike="noStrike" kern="1200" cap="none" spc="0" normalizeH="0" baseline="0" noProof="0" dirty="0" smtClean="0">
                <a:ln>
                  <a:noFill/>
                </a:ln>
                <a:solidFill>
                  <a:srgbClr val="FF0000"/>
                </a:solidFill>
                <a:effectLst/>
                <a:uLnTx/>
                <a:uFillTx/>
                <a:latin typeface="+mn-lt"/>
                <a:ea typeface="+mn-ea"/>
                <a:cs typeface="B Yekan" pitchFamily="2" charset="-78"/>
              </a:endParaRPr>
            </a:p>
          </p:txBody>
        </p:sp>
      </p:grpSp>
      <p:sp>
        <p:nvSpPr>
          <p:cNvPr id="35" name="Round Same Side Corner Rectangle 34"/>
          <p:cNvSpPr/>
          <p:nvPr/>
        </p:nvSpPr>
        <p:spPr>
          <a:xfrm>
            <a:off x="6588224" y="2132856"/>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dirty="0" smtClean="0">
                <a:cs typeface="B Yekan" pitchFamily="2" charset="-78"/>
              </a:rPr>
              <a:t>2مفهوم × 2شکل</a:t>
            </a:r>
            <a:endParaRPr lang="en-US" dirty="0">
              <a:cs typeface="B Yekan" pitchFamily="2" charset="-78"/>
            </a:endParaRPr>
          </a:p>
        </p:txBody>
      </p:sp>
      <p:cxnSp>
        <p:nvCxnSpPr>
          <p:cNvPr id="36" name="Straight Connector 35"/>
          <p:cNvCxnSpPr/>
          <p:nvPr/>
        </p:nvCxnSpPr>
        <p:spPr>
          <a:xfrm>
            <a:off x="4492372" y="2276872"/>
            <a:ext cx="0" cy="3816424"/>
          </a:xfrm>
          <a:prstGeom prst="line">
            <a:avLst/>
          </a:prstGeom>
        </p:spPr>
        <p:style>
          <a:lnRef idx="3">
            <a:schemeClr val="accent6"/>
          </a:lnRef>
          <a:fillRef idx="0">
            <a:schemeClr val="accent6"/>
          </a:fillRef>
          <a:effectRef idx="2">
            <a:schemeClr val="accent6"/>
          </a:effectRef>
          <a:fontRef idx="minor">
            <a:schemeClr val="tx1"/>
          </a:fontRef>
        </p:style>
      </p:cxn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انباشتگی و دانسیته</a:t>
            </a:r>
            <a:endParaRPr lang="en-US" dirty="0">
              <a:cs typeface="B Yekan" pitchFamily="2" charset="-78"/>
            </a:endParaRPr>
          </a:p>
        </p:txBody>
      </p:sp>
      <p:grpSp>
        <p:nvGrpSpPr>
          <p:cNvPr id="37" name="Group 22"/>
          <p:cNvGrpSpPr/>
          <p:nvPr/>
        </p:nvGrpSpPr>
        <p:grpSpPr>
          <a:xfrm rot="2631951">
            <a:off x="1337159" y="489144"/>
            <a:ext cx="1590451" cy="1279816"/>
            <a:chOff x="6623341" y="3498167"/>
            <a:chExt cx="1590451" cy="1279816"/>
          </a:xfrm>
        </p:grpSpPr>
        <p:pic>
          <p:nvPicPr>
            <p:cNvPr id="38" name="Picture 37" descr="vector-mohr-www.barGGraph.com.png"/>
            <p:cNvPicPr>
              <a:picLocks noChangeAspect="1"/>
            </p:cNvPicPr>
            <p:nvPr/>
          </p:nvPicPr>
          <p:blipFill>
            <a:blip r:embed="rId6" cstate="print"/>
            <a:stretch>
              <a:fillRect/>
            </a:stretch>
          </p:blipFill>
          <p:spPr>
            <a:xfrm rot="693808" flipH="1">
              <a:off x="6623341" y="3498167"/>
              <a:ext cx="1590451" cy="1279816"/>
            </a:xfrm>
            <a:prstGeom prst="rect">
              <a:avLst/>
            </a:prstGeom>
          </p:spPr>
        </p:pic>
        <p:sp>
          <p:nvSpPr>
            <p:cNvPr id="39" name="TextBox 38"/>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40" name="Round Single Corner Rectangle 39"/>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40</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8" name="Picture 17" descr="free-vector-diamond-vector_006032_dmn 1 (1).jpg"/>
          <p:cNvPicPr>
            <a:picLocks noChangeAspect="1"/>
          </p:cNvPicPr>
          <p:nvPr/>
        </p:nvPicPr>
        <p:blipFill>
          <a:blip r:embed="rId2" cstate="print"/>
          <a:stretch>
            <a:fillRect/>
          </a:stretch>
        </p:blipFill>
        <p:spPr>
          <a:xfrm>
            <a:off x="5926622" y="332656"/>
            <a:ext cx="3037866" cy="114946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itle 1"/>
          <p:cNvSpPr txBox="1">
            <a:spLocks/>
          </p:cNvSpPr>
          <p:nvPr/>
        </p:nvSpPr>
        <p:spPr>
          <a:xfrm>
            <a:off x="2319064"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Subtitle 2"/>
          <p:cNvSpPr txBox="1">
            <a:spLocks/>
          </p:cNvSpPr>
          <p:nvPr/>
        </p:nvSpPr>
        <p:spPr>
          <a:xfrm>
            <a:off x="3975248"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شش</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000" cy="1656000"/>
            <a:chOff x="5762915" y="2479199"/>
            <a:chExt cx="1779546" cy="1737933"/>
          </a:xfrm>
          <a:effectLst/>
        </p:grpSpPr>
        <p:sp>
          <p:nvSpPr>
            <p:cNvPr id="32" name="Round Same Side Corner Rectangle 31"/>
            <p:cNvSpPr/>
            <p:nvPr/>
          </p:nvSpPr>
          <p:spPr>
            <a:xfrm>
              <a:off x="5762915" y="2479199"/>
              <a:ext cx="1779546" cy="1328394"/>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762915" y="3807591"/>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200" dirty="0" smtClean="0">
                  <a:cs typeface="B Yekan" pitchFamily="2" charset="-78"/>
                </a:rPr>
                <a:t>مختصات و محاسبات بلورشناسی 2</a:t>
              </a:r>
              <a:endParaRPr lang="en-US" sz="1200" dirty="0">
                <a:cs typeface="B Yekan" pitchFamily="2" charset="-78"/>
              </a:endParaRPr>
            </a:p>
          </p:txBody>
        </p:sp>
      </p:gr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TextBox 52"/>
          <p:cNvSpPr txBox="1"/>
          <p:nvPr/>
        </p:nvSpPr>
        <p:spPr>
          <a:xfrm>
            <a:off x="4499992" y="2859901"/>
            <a:ext cx="4137608" cy="2585323"/>
          </a:xfrm>
          <a:prstGeom prst="rect">
            <a:avLst/>
          </a:prstGeom>
          <a:noFill/>
        </p:spPr>
        <p:txBody>
          <a:bodyPr wrap="square" rtlCol="0">
            <a:spAutoFit/>
          </a:bodyPr>
          <a:lstStyle/>
          <a:p>
            <a:pPr algn="r" rtl="1">
              <a:lnSpc>
                <a:spcPct val="150000"/>
              </a:lnSpc>
            </a:pPr>
            <a:r>
              <a:rPr lang="fa-IR" dirty="0" smtClean="0">
                <a:cs typeface="B Yekan" pitchFamily="2" charset="-78"/>
              </a:rPr>
              <a:t>ثابت شبکه نیکل (شبکه مکعبی مرکز سطحی):</a:t>
            </a:r>
          </a:p>
          <a:p>
            <a:pPr algn="r" rtl="1">
              <a:lnSpc>
                <a:spcPct val="150000"/>
              </a:lnSpc>
            </a:pPr>
            <a:r>
              <a:rPr lang="fa-IR" dirty="0" smtClean="0">
                <a:cs typeface="B Yekan" pitchFamily="2" charset="-78"/>
              </a:rPr>
              <a:t>1.241 آنگستروم، جهت  </a:t>
            </a:r>
            <a:r>
              <a:rPr lang="en-US" dirty="0" smtClean="0">
                <a:latin typeface="Times New Roman" pitchFamily="18" charset="0"/>
              </a:rPr>
              <a:t>[100]</a:t>
            </a:r>
            <a:endParaRPr lang="fa-IR" dirty="0" smtClean="0">
              <a:cs typeface="B Yekan" pitchFamily="2" charset="-78"/>
            </a:endParaRPr>
          </a:p>
          <a:p>
            <a:pPr algn="r" rtl="1">
              <a:lnSpc>
                <a:spcPct val="150000"/>
              </a:lnSpc>
            </a:pPr>
            <a:r>
              <a:rPr lang="fa-IR" dirty="0" smtClean="0">
                <a:cs typeface="B Yekan" pitchFamily="2" charset="-78"/>
              </a:rPr>
              <a:t>شعاع اتمی آهن آلفا (شبکه مکعبی مرکز حجمی):</a:t>
            </a:r>
          </a:p>
          <a:p>
            <a:pPr algn="r" rtl="1">
              <a:lnSpc>
                <a:spcPct val="150000"/>
              </a:lnSpc>
            </a:pPr>
            <a:r>
              <a:rPr lang="fa-IR" dirty="0" smtClean="0">
                <a:cs typeface="B Yekan" pitchFamily="2" charset="-78"/>
              </a:rPr>
              <a:t>0.1241 نانومتر، جهت  </a:t>
            </a:r>
            <a:r>
              <a:rPr lang="en-US" dirty="0" smtClean="0">
                <a:latin typeface="Times New Roman" pitchFamily="18" charset="0"/>
              </a:rPr>
              <a:t>[111]</a:t>
            </a:r>
            <a:endParaRPr lang="fa-IR" dirty="0" smtClean="0">
              <a:cs typeface="B Yekan" pitchFamily="2" charset="-78"/>
            </a:endParaRPr>
          </a:p>
          <a:p>
            <a:pPr algn="r" rtl="1">
              <a:lnSpc>
                <a:spcPct val="150000"/>
              </a:lnSpc>
            </a:pPr>
            <a:r>
              <a:rPr lang="fa-IR" dirty="0" smtClean="0">
                <a:cs typeface="B Yekan" pitchFamily="2" charset="-78"/>
              </a:rPr>
              <a:t>ثابت شبکه تیتانیوم (شبکه مکعبی مرکز حجمی):</a:t>
            </a:r>
          </a:p>
          <a:p>
            <a:pPr algn="r" rtl="1">
              <a:lnSpc>
                <a:spcPct val="150000"/>
              </a:lnSpc>
            </a:pPr>
            <a:r>
              <a:rPr lang="fa-IR" dirty="0" smtClean="0">
                <a:cs typeface="B Yekan" pitchFamily="2" charset="-78"/>
              </a:rPr>
              <a:t>0.322 نانومتر، جهات  </a:t>
            </a:r>
            <a:r>
              <a:rPr lang="en-US" dirty="0" smtClean="0">
                <a:latin typeface="Times New Roman" pitchFamily="18" charset="0"/>
              </a:rPr>
              <a:t>[011]</a:t>
            </a:r>
            <a:r>
              <a:rPr lang="fa-IR" dirty="0" smtClean="0">
                <a:latin typeface="Times New Roman" pitchFamily="18" charset="0"/>
              </a:rPr>
              <a:t> </a:t>
            </a:r>
            <a:r>
              <a:rPr lang="fa-IR" dirty="0" smtClean="0">
                <a:latin typeface="Times New Roman" pitchFamily="18" charset="0"/>
                <a:cs typeface="B Yekan" pitchFamily="2" charset="-78"/>
              </a:rPr>
              <a:t>و</a:t>
            </a:r>
            <a:r>
              <a:rPr lang="fa-IR" dirty="0" smtClean="0">
                <a:latin typeface="Times New Roman" pitchFamily="18" charset="0"/>
              </a:rPr>
              <a:t> </a:t>
            </a:r>
            <a:r>
              <a:rPr lang="fa-IR" dirty="0" smtClean="0">
                <a:cs typeface="B Yekan" pitchFamily="2" charset="-78"/>
              </a:rPr>
              <a:t> </a:t>
            </a:r>
            <a:r>
              <a:rPr lang="en-US" dirty="0" smtClean="0">
                <a:latin typeface="Times New Roman" pitchFamily="18" charset="0"/>
              </a:rPr>
              <a:t>[1</a:t>
            </a:r>
            <a:r>
              <a:rPr lang="en-US" dirty="0" smtClean="0">
                <a:latin typeface="Times New Roman" pitchFamily="18" charset="0"/>
                <a:sym typeface="Symbol" pitchFamily="18" charset="2"/>
              </a:rPr>
              <a:t></a:t>
            </a:r>
            <a:r>
              <a:rPr lang="en-US" dirty="0" smtClean="0">
                <a:latin typeface="Times New Roman" pitchFamily="18" charset="0"/>
              </a:rPr>
              <a:t>10]</a:t>
            </a:r>
          </a:p>
        </p:txBody>
      </p:sp>
      <p:sp>
        <p:nvSpPr>
          <p:cNvPr id="57" name="Round Same Side Corner Rectangle 56"/>
          <p:cNvSpPr/>
          <p:nvPr/>
        </p:nvSpPr>
        <p:spPr>
          <a:xfrm>
            <a:off x="6588224" y="2132856"/>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dirty="0" smtClean="0">
                <a:cs typeface="B Yekan" pitchFamily="2" charset="-78"/>
              </a:rPr>
              <a:t>شبکه های مکعبی</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انباشتگی و دانسیته</a:t>
            </a:r>
            <a:endParaRPr lang="en-US" dirty="0">
              <a:cs typeface="B Yekan" pitchFamily="2" charset="-78"/>
            </a:endParaRPr>
          </a:p>
        </p:txBody>
      </p:sp>
      <p:grpSp>
        <p:nvGrpSpPr>
          <p:cNvPr id="74" name="Group 73"/>
          <p:cNvGrpSpPr/>
          <p:nvPr/>
        </p:nvGrpSpPr>
        <p:grpSpPr>
          <a:xfrm>
            <a:off x="957874" y="2773253"/>
            <a:ext cx="3230172" cy="3087990"/>
            <a:chOff x="957874" y="2773253"/>
            <a:chExt cx="3230172" cy="3087990"/>
          </a:xfrm>
        </p:grpSpPr>
        <p:sp>
          <p:nvSpPr>
            <p:cNvPr id="59" name="Rectangle 58"/>
            <p:cNvSpPr>
              <a:spLocks noChangeArrowheads="1"/>
            </p:cNvSpPr>
            <p:nvPr/>
          </p:nvSpPr>
          <p:spPr bwMode="auto">
            <a:xfrm>
              <a:off x="1786421" y="2773253"/>
              <a:ext cx="2401625" cy="2170253"/>
            </a:xfrm>
            <a:prstGeom prst="rect">
              <a:avLst/>
            </a:prstGeom>
            <a:solidFill>
              <a:srgbClr val="DDDDDD"/>
            </a:solidFill>
            <a:ln w="9525">
              <a:solidFill>
                <a:schemeClr val="tx1"/>
              </a:solidFill>
              <a:miter lim="800000"/>
              <a:headEnd/>
              <a:tailEnd/>
            </a:ln>
            <a:effectLst/>
          </p:spPr>
          <p:txBody>
            <a:bodyPr wrap="none" anchor="ctr"/>
            <a:lstStyle/>
            <a:p>
              <a:endParaRPr lang="en-US" sz="1400"/>
            </a:p>
          </p:txBody>
        </p:sp>
        <p:sp>
          <p:nvSpPr>
            <p:cNvPr id="60" name="Line 5"/>
            <p:cNvSpPr>
              <a:spLocks noChangeShapeType="1"/>
            </p:cNvSpPr>
            <p:nvPr/>
          </p:nvSpPr>
          <p:spPr bwMode="auto">
            <a:xfrm flipH="1">
              <a:off x="957874" y="2773253"/>
              <a:ext cx="828547" cy="917736"/>
            </a:xfrm>
            <a:prstGeom prst="line">
              <a:avLst/>
            </a:prstGeom>
            <a:noFill/>
            <a:ln w="9525">
              <a:solidFill>
                <a:schemeClr val="tx1"/>
              </a:solidFill>
              <a:round/>
              <a:headEnd/>
              <a:tailEnd/>
            </a:ln>
            <a:effectLst/>
          </p:spPr>
          <p:txBody>
            <a:bodyPr/>
            <a:lstStyle/>
            <a:p>
              <a:endParaRPr lang="en-US" sz="1400"/>
            </a:p>
          </p:txBody>
        </p:sp>
        <p:sp>
          <p:nvSpPr>
            <p:cNvPr id="61" name="Line 6"/>
            <p:cNvSpPr>
              <a:spLocks noChangeShapeType="1"/>
            </p:cNvSpPr>
            <p:nvPr/>
          </p:nvSpPr>
          <p:spPr bwMode="auto">
            <a:xfrm flipH="1">
              <a:off x="3359499" y="2773253"/>
              <a:ext cx="828547" cy="917736"/>
            </a:xfrm>
            <a:prstGeom prst="line">
              <a:avLst/>
            </a:prstGeom>
            <a:noFill/>
            <a:ln w="9525">
              <a:solidFill>
                <a:schemeClr val="tx1"/>
              </a:solidFill>
              <a:round/>
              <a:headEnd/>
              <a:tailEnd/>
            </a:ln>
            <a:effectLst/>
          </p:spPr>
          <p:txBody>
            <a:bodyPr/>
            <a:lstStyle/>
            <a:p>
              <a:endParaRPr lang="en-US" sz="1400"/>
            </a:p>
          </p:txBody>
        </p:sp>
        <p:sp>
          <p:nvSpPr>
            <p:cNvPr id="62" name="Line 7"/>
            <p:cNvSpPr>
              <a:spLocks noChangeShapeType="1"/>
            </p:cNvSpPr>
            <p:nvPr/>
          </p:nvSpPr>
          <p:spPr bwMode="auto">
            <a:xfrm flipH="1">
              <a:off x="3359499" y="4943506"/>
              <a:ext cx="828547" cy="917736"/>
            </a:xfrm>
            <a:prstGeom prst="line">
              <a:avLst/>
            </a:prstGeom>
            <a:noFill/>
            <a:ln w="9525">
              <a:solidFill>
                <a:schemeClr val="tx1"/>
              </a:solidFill>
              <a:round/>
              <a:headEnd/>
              <a:tailEnd/>
            </a:ln>
            <a:effectLst/>
          </p:spPr>
          <p:txBody>
            <a:bodyPr/>
            <a:lstStyle/>
            <a:p>
              <a:endParaRPr lang="en-US" sz="1400"/>
            </a:p>
          </p:txBody>
        </p:sp>
        <p:sp>
          <p:nvSpPr>
            <p:cNvPr id="63" name="Line 8"/>
            <p:cNvSpPr>
              <a:spLocks noChangeShapeType="1"/>
            </p:cNvSpPr>
            <p:nvPr/>
          </p:nvSpPr>
          <p:spPr bwMode="auto">
            <a:xfrm flipH="1">
              <a:off x="957874" y="4943506"/>
              <a:ext cx="828547" cy="917736"/>
            </a:xfrm>
            <a:prstGeom prst="line">
              <a:avLst/>
            </a:prstGeom>
            <a:noFill/>
            <a:ln w="9525">
              <a:solidFill>
                <a:schemeClr val="tx1"/>
              </a:solidFill>
              <a:round/>
              <a:headEnd/>
              <a:tailEnd/>
            </a:ln>
            <a:effectLst/>
          </p:spPr>
          <p:txBody>
            <a:bodyPr/>
            <a:lstStyle/>
            <a:p>
              <a:endParaRPr lang="en-US" sz="1400"/>
            </a:p>
          </p:txBody>
        </p:sp>
        <p:sp>
          <p:nvSpPr>
            <p:cNvPr id="73" name="Rectangle 4"/>
            <p:cNvSpPr>
              <a:spLocks noChangeArrowheads="1"/>
            </p:cNvSpPr>
            <p:nvPr/>
          </p:nvSpPr>
          <p:spPr bwMode="auto">
            <a:xfrm>
              <a:off x="957874" y="3690990"/>
              <a:ext cx="2401625" cy="2170253"/>
            </a:xfrm>
            <a:prstGeom prst="rect">
              <a:avLst/>
            </a:prstGeom>
            <a:solidFill>
              <a:srgbClr val="EAEAEA">
                <a:alpha val="35001"/>
              </a:srgbClr>
            </a:solidFill>
            <a:ln w="9525">
              <a:solidFill>
                <a:schemeClr val="tx1"/>
              </a:solidFill>
              <a:miter lim="800000"/>
              <a:headEnd/>
              <a:tailEnd/>
            </a:ln>
            <a:effectLst/>
          </p:spPr>
          <p:txBody>
            <a:bodyPr wrap="none" anchor="ctr"/>
            <a:lstStyle/>
            <a:p>
              <a:endParaRPr lang="en-US" sz="1400"/>
            </a:p>
          </p:txBody>
        </p:sp>
      </p:grpSp>
      <p:grpSp>
        <p:nvGrpSpPr>
          <p:cNvPr id="27" name="Group 22"/>
          <p:cNvGrpSpPr/>
          <p:nvPr/>
        </p:nvGrpSpPr>
        <p:grpSpPr>
          <a:xfrm rot="2631951">
            <a:off x="1337159" y="489144"/>
            <a:ext cx="1590451" cy="1279816"/>
            <a:chOff x="6623341" y="3498167"/>
            <a:chExt cx="1590451" cy="1279816"/>
          </a:xfrm>
        </p:grpSpPr>
        <p:pic>
          <p:nvPicPr>
            <p:cNvPr id="28" name="Picture 27"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30" name="TextBox 29"/>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31" name="Round Single Corner Rectangle 3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41</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8" name="Picture 17" descr="free-vector-diamond-vector_006032_dmn 1 (1).jpg"/>
          <p:cNvPicPr>
            <a:picLocks noChangeAspect="1"/>
          </p:cNvPicPr>
          <p:nvPr/>
        </p:nvPicPr>
        <p:blipFill>
          <a:blip r:embed="rId2" cstate="print"/>
          <a:stretch>
            <a:fillRect/>
          </a:stretch>
        </p:blipFill>
        <p:spPr>
          <a:xfrm>
            <a:off x="5926622" y="332656"/>
            <a:ext cx="3037866" cy="114946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itle 1"/>
          <p:cNvSpPr txBox="1">
            <a:spLocks/>
          </p:cNvSpPr>
          <p:nvPr/>
        </p:nvSpPr>
        <p:spPr>
          <a:xfrm>
            <a:off x="2319064"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Subtitle 2"/>
          <p:cNvSpPr txBox="1">
            <a:spLocks/>
          </p:cNvSpPr>
          <p:nvPr/>
        </p:nvSpPr>
        <p:spPr>
          <a:xfrm>
            <a:off x="3975248"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شش</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000" cy="1656000"/>
            <a:chOff x="5762915" y="2479199"/>
            <a:chExt cx="1779546" cy="1737933"/>
          </a:xfrm>
          <a:effectLst/>
        </p:grpSpPr>
        <p:sp>
          <p:nvSpPr>
            <p:cNvPr id="32" name="Round Same Side Corner Rectangle 31"/>
            <p:cNvSpPr/>
            <p:nvPr/>
          </p:nvSpPr>
          <p:spPr>
            <a:xfrm>
              <a:off x="5762915" y="2479199"/>
              <a:ext cx="1779546" cy="1328394"/>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762915" y="3807591"/>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200" dirty="0" smtClean="0">
                  <a:cs typeface="B Yekan" pitchFamily="2" charset="-78"/>
                </a:rPr>
                <a:t>مختصات و محاسبات بلورشناسی 2</a:t>
              </a:r>
              <a:endParaRPr lang="en-US" sz="1200" dirty="0">
                <a:cs typeface="B Yekan" pitchFamily="2" charset="-78"/>
              </a:endParaRPr>
            </a:p>
          </p:txBody>
        </p:sp>
      </p:gr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ound Same Side Corner Rectangle 56"/>
          <p:cNvSpPr/>
          <p:nvPr/>
        </p:nvSpPr>
        <p:spPr>
          <a:xfrm>
            <a:off x="6588224" y="2132856"/>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dirty="0" smtClean="0">
                <a:cs typeface="B Yekan" pitchFamily="2" charset="-78"/>
              </a:rPr>
              <a:t>شبکه های مکعبی</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انباشتگی و دانسیته</a:t>
            </a:r>
            <a:endParaRPr lang="en-US" dirty="0">
              <a:cs typeface="B Yekan" pitchFamily="2" charset="-78"/>
            </a:endParaRPr>
          </a:p>
        </p:txBody>
      </p:sp>
      <p:grpSp>
        <p:nvGrpSpPr>
          <p:cNvPr id="35" name="Group 34"/>
          <p:cNvGrpSpPr/>
          <p:nvPr/>
        </p:nvGrpSpPr>
        <p:grpSpPr>
          <a:xfrm>
            <a:off x="957874" y="2773253"/>
            <a:ext cx="3230172" cy="3087990"/>
            <a:chOff x="957874" y="2773253"/>
            <a:chExt cx="3230172" cy="3087990"/>
          </a:xfrm>
        </p:grpSpPr>
        <p:sp>
          <p:nvSpPr>
            <p:cNvPr id="36" name="Rectangle 35"/>
            <p:cNvSpPr>
              <a:spLocks noChangeArrowheads="1"/>
            </p:cNvSpPr>
            <p:nvPr/>
          </p:nvSpPr>
          <p:spPr bwMode="auto">
            <a:xfrm>
              <a:off x="1786421" y="2773253"/>
              <a:ext cx="2401625" cy="2170253"/>
            </a:xfrm>
            <a:prstGeom prst="rect">
              <a:avLst/>
            </a:prstGeom>
            <a:solidFill>
              <a:srgbClr val="DDDDDD"/>
            </a:solidFill>
            <a:ln w="9525">
              <a:solidFill>
                <a:schemeClr val="tx1"/>
              </a:solidFill>
              <a:miter lim="800000"/>
              <a:headEnd/>
              <a:tailEnd/>
            </a:ln>
            <a:effectLst/>
          </p:spPr>
          <p:txBody>
            <a:bodyPr wrap="none" anchor="ctr"/>
            <a:lstStyle/>
            <a:p>
              <a:endParaRPr lang="en-US" sz="1400"/>
            </a:p>
          </p:txBody>
        </p:sp>
        <p:sp>
          <p:nvSpPr>
            <p:cNvPr id="37" name="Line 5"/>
            <p:cNvSpPr>
              <a:spLocks noChangeShapeType="1"/>
            </p:cNvSpPr>
            <p:nvPr/>
          </p:nvSpPr>
          <p:spPr bwMode="auto">
            <a:xfrm flipH="1">
              <a:off x="957874" y="2773253"/>
              <a:ext cx="828547" cy="917736"/>
            </a:xfrm>
            <a:prstGeom prst="line">
              <a:avLst/>
            </a:prstGeom>
            <a:noFill/>
            <a:ln w="9525">
              <a:solidFill>
                <a:schemeClr val="tx1"/>
              </a:solidFill>
              <a:round/>
              <a:headEnd/>
              <a:tailEnd/>
            </a:ln>
            <a:effectLst/>
          </p:spPr>
          <p:txBody>
            <a:bodyPr/>
            <a:lstStyle/>
            <a:p>
              <a:endParaRPr lang="en-US" sz="1400"/>
            </a:p>
          </p:txBody>
        </p:sp>
        <p:sp>
          <p:nvSpPr>
            <p:cNvPr id="38" name="Line 6"/>
            <p:cNvSpPr>
              <a:spLocks noChangeShapeType="1"/>
            </p:cNvSpPr>
            <p:nvPr/>
          </p:nvSpPr>
          <p:spPr bwMode="auto">
            <a:xfrm flipH="1">
              <a:off x="3359499" y="2773253"/>
              <a:ext cx="828547" cy="917736"/>
            </a:xfrm>
            <a:prstGeom prst="line">
              <a:avLst/>
            </a:prstGeom>
            <a:noFill/>
            <a:ln w="9525">
              <a:solidFill>
                <a:schemeClr val="tx1"/>
              </a:solidFill>
              <a:round/>
              <a:headEnd/>
              <a:tailEnd/>
            </a:ln>
            <a:effectLst/>
          </p:spPr>
          <p:txBody>
            <a:bodyPr/>
            <a:lstStyle/>
            <a:p>
              <a:endParaRPr lang="en-US" sz="1400"/>
            </a:p>
          </p:txBody>
        </p:sp>
        <p:sp>
          <p:nvSpPr>
            <p:cNvPr id="39" name="Line 7"/>
            <p:cNvSpPr>
              <a:spLocks noChangeShapeType="1"/>
            </p:cNvSpPr>
            <p:nvPr/>
          </p:nvSpPr>
          <p:spPr bwMode="auto">
            <a:xfrm flipH="1">
              <a:off x="3359499" y="4943506"/>
              <a:ext cx="828547" cy="917736"/>
            </a:xfrm>
            <a:prstGeom prst="line">
              <a:avLst/>
            </a:prstGeom>
            <a:noFill/>
            <a:ln w="9525">
              <a:solidFill>
                <a:schemeClr val="tx1"/>
              </a:solidFill>
              <a:round/>
              <a:headEnd/>
              <a:tailEnd/>
            </a:ln>
            <a:effectLst/>
          </p:spPr>
          <p:txBody>
            <a:bodyPr/>
            <a:lstStyle/>
            <a:p>
              <a:endParaRPr lang="en-US" sz="1400"/>
            </a:p>
          </p:txBody>
        </p:sp>
        <p:sp>
          <p:nvSpPr>
            <p:cNvPr id="40" name="Line 8"/>
            <p:cNvSpPr>
              <a:spLocks noChangeShapeType="1"/>
            </p:cNvSpPr>
            <p:nvPr/>
          </p:nvSpPr>
          <p:spPr bwMode="auto">
            <a:xfrm flipH="1">
              <a:off x="957874" y="4943506"/>
              <a:ext cx="828547" cy="917736"/>
            </a:xfrm>
            <a:prstGeom prst="line">
              <a:avLst/>
            </a:prstGeom>
            <a:noFill/>
            <a:ln w="9525">
              <a:solidFill>
                <a:schemeClr val="tx1"/>
              </a:solidFill>
              <a:round/>
              <a:headEnd/>
              <a:tailEnd/>
            </a:ln>
            <a:effectLst/>
          </p:spPr>
          <p:txBody>
            <a:bodyPr/>
            <a:lstStyle/>
            <a:p>
              <a:endParaRPr lang="en-US" sz="1400"/>
            </a:p>
          </p:txBody>
        </p:sp>
        <p:sp>
          <p:nvSpPr>
            <p:cNvPr id="41" name="Rectangle 4"/>
            <p:cNvSpPr>
              <a:spLocks noChangeArrowheads="1"/>
            </p:cNvSpPr>
            <p:nvPr/>
          </p:nvSpPr>
          <p:spPr bwMode="auto">
            <a:xfrm>
              <a:off x="957874" y="3690990"/>
              <a:ext cx="2401625" cy="2170253"/>
            </a:xfrm>
            <a:prstGeom prst="rect">
              <a:avLst/>
            </a:prstGeom>
            <a:solidFill>
              <a:srgbClr val="EAEAEA">
                <a:alpha val="35001"/>
              </a:srgbClr>
            </a:solidFill>
            <a:ln w="9525">
              <a:solidFill>
                <a:schemeClr val="tx1"/>
              </a:solidFill>
              <a:miter lim="800000"/>
              <a:headEnd/>
              <a:tailEnd/>
            </a:ln>
            <a:effectLst/>
          </p:spPr>
          <p:txBody>
            <a:bodyPr wrap="none" anchor="ctr"/>
            <a:lstStyle/>
            <a:p>
              <a:endParaRPr lang="en-US" sz="1400"/>
            </a:p>
          </p:txBody>
        </p:sp>
      </p:grpSp>
      <p:sp>
        <p:nvSpPr>
          <p:cNvPr id="42" name="TextBox 41"/>
          <p:cNvSpPr txBox="1"/>
          <p:nvPr/>
        </p:nvSpPr>
        <p:spPr>
          <a:xfrm>
            <a:off x="4499992" y="2859901"/>
            <a:ext cx="4137608" cy="2585323"/>
          </a:xfrm>
          <a:prstGeom prst="rect">
            <a:avLst/>
          </a:prstGeom>
          <a:noFill/>
        </p:spPr>
        <p:txBody>
          <a:bodyPr wrap="square" rtlCol="0">
            <a:spAutoFit/>
          </a:bodyPr>
          <a:lstStyle/>
          <a:p>
            <a:pPr algn="r" rtl="1">
              <a:lnSpc>
                <a:spcPct val="150000"/>
              </a:lnSpc>
            </a:pPr>
            <a:r>
              <a:rPr lang="fa-IR" dirty="0" smtClean="0">
                <a:cs typeface="B Yekan" pitchFamily="2" charset="-78"/>
              </a:rPr>
              <a:t>ثابت شبکه نیکل (شبکه مکعبی مرکز سطحی):</a:t>
            </a:r>
          </a:p>
          <a:p>
            <a:pPr algn="r" rtl="1">
              <a:lnSpc>
                <a:spcPct val="150000"/>
              </a:lnSpc>
            </a:pPr>
            <a:r>
              <a:rPr lang="fa-IR" dirty="0" smtClean="0">
                <a:cs typeface="B Yekan" pitchFamily="2" charset="-78"/>
              </a:rPr>
              <a:t>1.241 آنگستروم، صفحه  </a:t>
            </a:r>
            <a:r>
              <a:rPr lang="en-US" dirty="0" smtClean="0">
                <a:latin typeface="Times New Roman" pitchFamily="18" charset="0"/>
              </a:rPr>
              <a:t>(100)</a:t>
            </a:r>
            <a:endParaRPr lang="fa-IR" dirty="0" smtClean="0">
              <a:cs typeface="B Yekan" pitchFamily="2" charset="-78"/>
            </a:endParaRPr>
          </a:p>
          <a:p>
            <a:pPr algn="r" rtl="1">
              <a:lnSpc>
                <a:spcPct val="150000"/>
              </a:lnSpc>
            </a:pPr>
            <a:r>
              <a:rPr lang="fa-IR" dirty="0" smtClean="0">
                <a:cs typeface="B Yekan" pitchFamily="2" charset="-78"/>
              </a:rPr>
              <a:t>شعاع اتمی آهن آلفا (شبکه مکعبی مرکز حجمی):</a:t>
            </a:r>
          </a:p>
          <a:p>
            <a:pPr algn="r" rtl="1">
              <a:lnSpc>
                <a:spcPct val="150000"/>
              </a:lnSpc>
            </a:pPr>
            <a:r>
              <a:rPr lang="fa-IR" dirty="0" smtClean="0">
                <a:cs typeface="B Yekan" pitchFamily="2" charset="-78"/>
              </a:rPr>
              <a:t>0.1241 نانومتر، صفحه  </a:t>
            </a:r>
            <a:r>
              <a:rPr lang="en-US" dirty="0" smtClean="0">
                <a:latin typeface="Times New Roman" pitchFamily="18" charset="0"/>
              </a:rPr>
              <a:t>(111)</a:t>
            </a:r>
            <a:endParaRPr lang="fa-IR" dirty="0" smtClean="0">
              <a:cs typeface="B Yekan" pitchFamily="2" charset="-78"/>
            </a:endParaRPr>
          </a:p>
          <a:p>
            <a:pPr algn="r" rtl="1">
              <a:lnSpc>
                <a:spcPct val="150000"/>
              </a:lnSpc>
            </a:pPr>
            <a:r>
              <a:rPr lang="fa-IR" dirty="0" smtClean="0">
                <a:cs typeface="B Yekan" pitchFamily="2" charset="-78"/>
              </a:rPr>
              <a:t>ثابت شبکه تیتانیوم (شبکه مکعبی مرکز حجمی):</a:t>
            </a:r>
          </a:p>
          <a:p>
            <a:pPr algn="r" rtl="1">
              <a:lnSpc>
                <a:spcPct val="150000"/>
              </a:lnSpc>
            </a:pPr>
            <a:r>
              <a:rPr lang="fa-IR" dirty="0" smtClean="0">
                <a:cs typeface="B Yekan" pitchFamily="2" charset="-78"/>
              </a:rPr>
              <a:t>0.322 نانومتر، صفحه  </a:t>
            </a:r>
            <a:r>
              <a:rPr lang="en-US" dirty="0" smtClean="0">
                <a:latin typeface="Times New Roman" pitchFamily="18" charset="0"/>
              </a:rPr>
              <a:t>(011)</a:t>
            </a:r>
          </a:p>
        </p:txBody>
      </p:sp>
      <p:grpSp>
        <p:nvGrpSpPr>
          <p:cNvPr id="27" name="Group 22"/>
          <p:cNvGrpSpPr/>
          <p:nvPr/>
        </p:nvGrpSpPr>
        <p:grpSpPr>
          <a:xfrm rot="2631951">
            <a:off x="1337159" y="489144"/>
            <a:ext cx="1590451" cy="1279816"/>
            <a:chOff x="6623341" y="3498167"/>
            <a:chExt cx="1590451" cy="1279816"/>
          </a:xfrm>
        </p:grpSpPr>
        <p:pic>
          <p:nvPicPr>
            <p:cNvPr id="28" name="Picture 27"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30" name="TextBox 29"/>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31" name="Round Single Corner Rectangle 3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42</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8" name="Picture 17" descr="free-vector-diamond-vector_006032_dmn 1 (1).jpg"/>
          <p:cNvPicPr>
            <a:picLocks noChangeAspect="1"/>
          </p:cNvPicPr>
          <p:nvPr/>
        </p:nvPicPr>
        <p:blipFill>
          <a:blip r:embed="rId2" cstate="print"/>
          <a:stretch>
            <a:fillRect/>
          </a:stretch>
        </p:blipFill>
        <p:spPr>
          <a:xfrm>
            <a:off x="5926622" y="332656"/>
            <a:ext cx="3037866" cy="114946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itle 1"/>
          <p:cNvSpPr txBox="1">
            <a:spLocks/>
          </p:cNvSpPr>
          <p:nvPr/>
        </p:nvSpPr>
        <p:spPr>
          <a:xfrm>
            <a:off x="2319064"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Subtitle 2"/>
          <p:cNvSpPr txBox="1">
            <a:spLocks/>
          </p:cNvSpPr>
          <p:nvPr/>
        </p:nvSpPr>
        <p:spPr>
          <a:xfrm>
            <a:off x="3975248"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شش</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000" cy="1656000"/>
            <a:chOff x="5762915" y="2479199"/>
            <a:chExt cx="1779546" cy="1737933"/>
          </a:xfrm>
          <a:effectLst/>
        </p:grpSpPr>
        <p:sp>
          <p:nvSpPr>
            <p:cNvPr id="32" name="Round Same Side Corner Rectangle 31"/>
            <p:cNvSpPr/>
            <p:nvPr/>
          </p:nvSpPr>
          <p:spPr>
            <a:xfrm>
              <a:off x="5762915" y="2479199"/>
              <a:ext cx="1779546" cy="1328394"/>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762915" y="3807591"/>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200" dirty="0" smtClean="0">
                  <a:cs typeface="B Yekan" pitchFamily="2" charset="-78"/>
                </a:rPr>
                <a:t>مختصات و محاسبات بلورشناسی 2</a:t>
              </a:r>
              <a:endParaRPr lang="en-US" sz="1200" dirty="0">
                <a:cs typeface="B Yekan" pitchFamily="2" charset="-78"/>
              </a:endParaRPr>
            </a:p>
          </p:txBody>
        </p:sp>
      </p:gr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Box 53"/>
          <p:cNvSpPr txBox="1"/>
          <p:nvPr/>
        </p:nvSpPr>
        <p:spPr>
          <a:xfrm>
            <a:off x="4355976" y="2924944"/>
            <a:ext cx="4281624" cy="2246769"/>
          </a:xfrm>
          <a:prstGeom prst="rect">
            <a:avLst/>
          </a:prstGeom>
          <a:noFill/>
        </p:spPr>
        <p:txBody>
          <a:bodyPr wrap="square" rtlCol="0">
            <a:spAutoFit/>
          </a:bodyPr>
          <a:lstStyle/>
          <a:p>
            <a:pPr algn="r" rtl="1">
              <a:lnSpc>
                <a:spcPct val="200000"/>
              </a:lnSpc>
            </a:pPr>
            <a:r>
              <a:rPr lang="fa-IR" dirty="0" smtClean="0">
                <a:cs typeface="B Yekan" pitchFamily="2" charset="-78"/>
              </a:rPr>
              <a:t>ثابت شبکه کبالت (شبکه شش گوشی فشرده):</a:t>
            </a:r>
          </a:p>
          <a:p>
            <a:pPr algn="r" rtl="1">
              <a:lnSpc>
                <a:spcPct val="200000"/>
              </a:lnSpc>
            </a:pPr>
            <a:r>
              <a:rPr lang="fa-IR" sz="1600" dirty="0" smtClean="0">
                <a:cs typeface="B Yekan" pitchFamily="2" charset="-78"/>
              </a:rPr>
              <a:t>2.507 آنگستروم و 4.068 آنگستروم، جهت  </a:t>
            </a:r>
            <a:r>
              <a:rPr lang="en-US" sz="1600" dirty="0" smtClean="0">
                <a:latin typeface="Times New Roman" pitchFamily="18" charset="0"/>
              </a:rPr>
              <a:t>[1010]</a:t>
            </a:r>
            <a:r>
              <a:rPr lang="fa-IR" sz="1600" dirty="0" smtClean="0">
                <a:cs typeface="B Yekan" pitchFamily="2" charset="-78"/>
              </a:rPr>
              <a:t> </a:t>
            </a:r>
          </a:p>
          <a:p>
            <a:pPr algn="r" rtl="1">
              <a:lnSpc>
                <a:spcPct val="200000"/>
              </a:lnSpc>
            </a:pPr>
            <a:r>
              <a:rPr lang="fa-IR" dirty="0" smtClean="0">
                <a:cs typeface="B Yekan" pitchFamily="2" charset="-78"/>
              </a:rPr>
              <a:t>ثابت شبکه تیتانیوم (شبکه شش گوشی فشرده):</a:t>
            </a:r>
          </a:p>
          <a:p>
            <a:pPr algn="r" rtl="1">
              <a:lnSpc>
                <a:spcPct val="200000"/>
              </a:lnSpc>
            </a:pPr>
            <a:r>
              <a:rPr lang="fa-IR" sz="1600" dirty="0" smtClean="0">
                <a:cs typeface="B Yekan" pitchFamily="2" charset="-78"/>
              </a:rPr>
              <a:t>0.2978 نانومتر و 0.4735 نانومتر ، جهت  </a:t>
            </a:r>
            <a:r>
              <a:rPr lang="en-US" sz="1600" dirty="0" smtClean="0">
                <a:latin typeface="Times New Roman" pitchFamily="18" charset="0"/>
              </a:rPr>
              <a:t>[0111]</a:t>
            </a:r>
            <a:r>
              <a:rPr lang="fa-IR" sz="1600" dirty="0" smtClean="0">
                <a:cs typeface="B Yekan" pitchFamily="2" charset="-78"/>
              </a:rPr>
              <a:t> </a:t>
            </a:r>
          </a:p>
        </p:txBody>
      </p:sp>
      <p:sp>
        <p:nvSpPr>
          <p:cNvPr id="55" name="Hexagon 54"/>
          <p:cNvSpPr/>
          <p:nvPr/>
        </p:nvSpPr>
        <p:spPr>
          <a:xfrm>
            <a:off x="1043608" y="2852936"/>
            <a:ext cx="2664296" cy="648072"/>
          </a:xfrm>
          <a:prstGeom prst="hexagon">
            <a:avLst>
              <a:gd name="adj" fmla="val 122423"/>
              <a:gd name="vf" fmla="val 115470"/>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8" name="Straight Connector 57"/>
          <p:cNvCxnSpPr>
            <a:stCxn id="55" idx="3"/>
            <a:endCxn id="55" idx="0"/>
          </p:cNvCxnSpPr>
          <p:nvPr/>
        </p:nvCxnSpPr>
        <p:spPr>
          <a:xfrm>
            <a:off x="1043608" y="3176972"/>
            <a:ext cx="2664296"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a:stCxn id="55" idx="4"/>
            <a:endCxn id="55" idx="1"/>
          </p:cNvCxnSpPr>
          <p:nvPr/>
        </p:nvCxnSpPr>
        <p:spPr>
          <a:xfrm>
            <a:off x="1836997" y="2852936"/>
            <a:ext cx="1077518" cy="648072"/>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a:stCxn id="55" idx="5"/>
            <a:endCxn id="55" idx="2"/>
          </p:cNvCxnSpPr>
          <p:nvPr/>
        </p:nvCxnSpPr>
        <p:spPr>
          <a:xfrm flipH="1">
            <a:off x="1836997" y="2852936"/>
            <a:ext cx="1077518" cy="648072"/>
          </a:xfrm>
          <a:prstGeom prst="line">
            <a:avLst/>
          </a:prstGeom>
        </p:spPr>
        <p:style>
          <a:lnRef idx="1">
            <a:schemeClr val="dk1"/>
          </a:lnRef>
          <a:fillRef idx="0">
            <a:schemeClr val="dk1"/>
          </a:fillRef>
          <a:effectRef idx="0">
            <a:schemeClr val="dk1"/>
          </a:effectRef>
          <a:fontRef idx="minor">
            <a:schemeClr val="tx1"/>
          </a:fontRef>
        </p:style>
      </p:cxnSp>
      <p:sp>
        <p:nvSpPr>
          <p:cNvPr id="67" name="Hexagon 66"/>
          <p:cNvSpPr/>
          <p:nvPr/>
        </p:nvSpPr>
        <p:spPr>
          <a:xfrm>
            <a:off x="1043608" y="5229200"/>
            <a:ext cx="2664296" cy="648072"/>
          </a:xfrm>
          <a:prstGeom prst="hexagon">
            <a:avLst>
              <a:gd name="adj" fmla="val 122423"/>
              <a:gd name="vf" fmla="val 115470"/>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7" idx="3"/>
          </p:cNvCxnSpPr>
          <p:nvPr/>
        </p:nvCxnSpPr>
        <p:spPr>
          <a:xfrm>
            <a:off x="1043608" y="5553236"/>
            <a:ext cx="3312368"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a:endCxn id="67" idx="1"/>
          </p:cNvCxnSpPr>
          <p:nvPr/>
        </p:nvCxnSpPr>
        <p:spPr>
          <a:xfrm>
            <a:off x="1477825" y="5013176"/>
            <a:ext cx="1436690" cy="864096"/>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a:stCxn id="67" idx="5"/>
          </p:cNvCxnSpPr>
          <p:nvPr/>
        </p:nvCxnSpPr>
        <p:spPr>
          <a:xfrm flipH="1">
            <a:off x="1358100" y="5229200"/>
            <a:ext cx="1556415" cy="93610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a:stCxn id="55" idx="3"/>
            <a:endCxn id="67" idx="3"/>
          </p:cNvCxnSpPr>
          <p:nvPr/>
        </p:nvCxnSpPr>
        <p:spPr>
          <a:xfrm>
            <a:off x="1043608" y="3176972"/>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835696" y="3501008"/>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1835696" y="2852936"/>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2915816" y="3501008"/>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a:stCxn id="55" idx="0"/>
            <a:endCxn id="67" idx="0"/>
          </p:cNvCxnSpPr>
          <p:nvPr/>
        </p:nvCxnSpPr>
        <p:spPr>
          <a:xfrm>
            <a:off x="3707904" y="3176972"/>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2915816" y="2852936"/>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2379720" y="2321170"/>
            <a:ext cx="0" cy="3226505"/>
          </a:xfrm>
          <a:prstGeom prst="line">
            <a:avLst/>
          </a:prstGeom>
        </p:spPr>
        <p:style>
          <a:lnRef idx="1">
            <a:schemeClr val="dk1"/>
          </a:lnRef>
          <a:fillRef idx="0">
            <a:schemeClr val="dk1"/>
          </a:fillRef>
          <a:effectRef idx="0">
            <a:schemeClr val="dk1"/>
          </a:effectRef>
          <a:fontRef idx="minor">
            <a:schemeClr val="tx1"/>
          </a:fontRef>
        </p:style>
      </p:cxnSp>
      <p:sp>
        <p:nvSpPr>
          <p:cNvPr id="90" name="Subtitle 2"/>
          <p:cNvSpPr txBox="1">
            <a:spLocks/>
          </p:cNvSpPr>
          <p:nvPr/>
        </p:nvSpPr>
        <p:spPr>
          <a:xfrm>
            <a:off x="899592" y="6021288"/>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r>
              <a:rPr lang="fa-IR" sz="1600" dirty="0" smtClean="0">
                <a:cs typeface="B Yekan" pitchFamily="2" charset="-78"/>
              </a:rPr>
              <a:t>1</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1" name="Rectangle 90"/>
          <p:cNvSpPr/>
          <p:nvPr/>
        </p:nvSpPr>
        <p:spPr>
          <a:xfrm>
            <a:off x="4355976" y="5301208"/>
            <a:ext cx="453970" cy="461665"/>
          </a:xfrm>
          <a:prstGeom prst="rect">
            <a:avLst/>
          </a:prstGeom>
        </p:spPr>
        <p:txBody>
          <a:bodyPr wrap="none">
            <a:spAutoFit/>
          </a:bodyPr>
          <a:lstStyle/>
          <a:p>
            <a:pPr marL="342900" lvl="0" indent="-342900" algn="ctr">
              <a:spcBef>
                <a:spcPct val="20000"/>
              </a:spcBef>
              <a:defRPr/>
            </a:pPr>
            <a:r>
              <a:rPr lang="en-US" sz="2400" dirty="0" smtClean="0">
                <a:cs typeface="B Yekan" pitchFamily="2" charset="-78"/>
              </a:rPr>
              <a:t>a</a:t>
            </a:r>
            <a:r>
              <a:rPr lang="fa-IR" sz="1600" dirty="0" smtClean="0">
                <a:cs typeface="B Yekan" pitchFamily="2" charset="-78"/>
              </a:rPr>
              <a:t>2</a:t>
            </a:r>
            <a:endParaRPr lang="en-US" sz="2400" dirty="0" smtClean="0">
              <a:cs typeface="B Yekan" pitchFamily="2" charset="-78"/>
            </a:endParaRPr>
          </a:p>
        </p:txBody>
      </p:sp>
      <p:sp>
        <p:nvSpPr>
          <p:cNvPr id="92" name="Rectangle 91"/>
          <p:cNvSpPr/>
          <p:nvPr/>
        </p:nvSpPr>
        <p:spPr>
          <a:xfrm>
            <a:off x="1115616" y="4551511"/>
            <a:ext cx="453970" cy="461665"/>
          </a:xfrm>
          <a:prstGeom prst="rect">
            <a:avLst/>
          </a:prstGeom>
        </p:spPr>
        <p:txBody>
          <a:bodyPr wrap="none">
            <a:spAutoFit/>
          </a:bodyPr>
          <a:lstStyle/>
          <a:p>
            <a:pPr marL="342900" lvl="0" indent="-342900" algn="ctr">
              <a:spcBef>
                <a:spcPct val="20000"/>
              </a:spcBef>
              <a:defRPr/>
            </a:pPr>
            <a:r>
              <a:rPr lang="en-US" sz="2400" dirty="0" smtClean="0">
                <a:cs typeface="B Yekan" pitchFamily="2" charset="-78"/>
              </a:rPr>
              <a:t>a</a:t>
            </a:r>
            <a:r>
              <a:rPr lang="fa-IR" sz="1600" dirty="0" smtClean="0">
                <a:cs typeface="B Yekan" pitchFamily="2" charset="-78"/>
              </a:rPr>
              <a:t>3</a:t>
            </a:r>
            <a:endParaRPr lang="en-US" sz="2400" dirty="0" smtClean="0">
              <a:cs typeface="B Yekan" pitchFamily="2" charset="-78"/>
            </a:endParaRPr>
          </a:p>
        </p:txBody>
      </p:sp>
      <p:sp>
        <p:nvSpPr>
          <p:cNvPr id="93" name="Subtitle 2"/>
          <p:cNvSpPr txBox="1">
            <a:spLocks/>
          </p:cNvSpPr>
          <p:nvPr/>
        </p:nvSpPr>
        <p:spPr>
          <a:xfrm>
            <a:off x="2123728" y="184482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4" name="Round Same Side Corner Rectangle 93"/>
          <p:cNvSpPr/>
          <p:nvPr/>
        </p:nvSpPr>
        <p:spPr>
          <a:xfrm>
            <a:off x="6588224" y="2132856"/>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dirty="0" smtClean="0">
                <a:cs typeface="B Yekan" pitchFamily="2" charset="-78"/>
              </a:rPr>
              <a:t>شبکه شش گوشی</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انباشتگی و دانسیته</a:t>
            </a:r>
            <a:endParaRPr lang="en-US" dirty="0">
              <a:cs typeface="B Yekan" pitchFamily="2" charset="-78"/>
            </a:endParaRPr>
          </a:p>
        </p:txBody>
      </p:sp>
      <p:grpSp>
        <p:nvGrpSpPr>
          <p:cNvPr id="39" name="Group 22"/>
          <p:cNvGrpSpPr/>
          <p:nvPr/>
        </p:nvGrpSpPr>
        <p:grpSpPr>
          <a:xfrm rot="2631951">
            <a:off x="1337159" y="489144"/>
            <a:ext cx="1590451" cy="1279816"/>
            <a:chOff x="6623341" y="3498167"/>
            <a:chExt cx="1590451" cy="1279816"/>
          </a:xfrm>
        </p:grpSpPr>
        <p:pic>
          <p:nvPicPr>
            <p:cNvPr id="40" name="Picture 39"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41" name="TextBox 40"/>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42" name="Round Single Corner Rectangle 41"/>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43</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44</a:t>
            </a:r>
            <a:endParaRPr lang="en-US" sz="1400" dirty="0">
              <a:cs typeface="B Yekan" pitchFamily="2" charset="-78"/>
            </a:endParaRPr>
          </a:p>
        </p:txBody>
      </p:sp>
      <p:pic>
        <p:nvPicPr>
          <p:cNvPr id="18" name="Picture 17" descr="free-vector-diamond-vector_006032_dmn 1 (1).jpg"/>
          <p:cNvPicPr>
            <a:picLocks noChangeAspect="1"/>
          </p:cNvPicPr>
          <p:nvPr/>
        </p:nvPicPr>
        <p:blipFill>
          <a:blip r:embed="rId2" cstate="print"/>
          <a:stretch>
            <a:fillRect/>
          </a:stretch>
        </p:blipFill>
        <p:spPr>
          <a:xfrm>
            <a:off x="5926622" y="332656"/>
            <a:ext cx="3037866" cy="114946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itle 1"/>
          <p:cNvSpPr txBox="1">
            <a:spLocks/>
          </p:cNvSpPr>
          <p:nvPr/>
        </p:nvSpPr>
        <p:spPr>
          <a:xfrm>
            <a:off x="2319064"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Subtitle 2"/>
          <p:cNvSpPr txBox="1">
            <a:spLocks/>
          </p:cNvSpPr>
          <p:nvPr/>
        </p:nvSpPr>
        <p:spPr>
          <a:xfrm>
            <a:off x="3975248"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شش</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000" cy="1656000"/>
            <a:chOff x="5762915" y="2479199"/>
            <a:chExt cx="1779546" cy="1737933"/>
          </a:xfrm>
          <a:effectLst/>
        </p:grpSpPr>
        <p:sp>
          <p:nvSpPr>
            <p:cNvPr id="32" name="Round Same Side Corner Rectangle 31"/>
            <p:cNvSpPr/>
            <p:nvPr/>
          </p:nvSpPr>
          <p:spPr>
            <a:xfrm>
              <a:off x="5762915" y="2479199"/>
              <a:ext cx="1779546" cy="1328394"/>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762915" y="3807591"/>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200" dirty="0" smtClean="0">
                  <a:cs typeface="B Yekan" pitchFamily="2" charset="-78"/>
                </a:rPr>
                <a:t>مختصات و محاسبات بلورشناسی 2</a:t>
              </a:r>
              <a:endParaRPr lang="en-US" sz="1200" dirty="0">
                <a:cs typeface="B Yekan" pitchFamily="2" charset="-78"/>
              </a:endParaRPr>
            </a:p>
          </p:txBody>
        </p:sp>
      </p:gr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Box 53"/>
          <p:cNvSpPr txBox="1"/>
          <p:nvPr/>
        </p:nvSpPr>
        <p:spPr>
          <a:xfrm>
            <a:off x="4355976" y="2924944"/>
            <a:ext cx="4281624" cy="2175980"/>
          </a:xfrm>
          <a:prstGeom prst="rect">
            <a:avLst/>
          </a:prstGeom>
          <a:noFill/>
        </p:spPr>
        <p:txBody>
          <a:bodyPr wrap="square" rtlCol="0">
            <a:spAutoFit/>
          </a:bodyPr>
          <a:lstStyle/>
          <a:p>
            <a:pPr algn="r" rtl="1">
              <a:lnSpc>
                <a:spcPct val="200000"/>
              </a:lnSpc>
            </a:pPr>
            <a:r>
              <a:rPr lang="fa-IR" dirty="0" smtClean="0">
                <a:cs typeface="B Yekan" pitchFamily="2" charset="-78"/>
              </a:rPr>
              <a:t>ثابت شبکه کبالت (شبکه شش گوشی فشرده):</a:t>
            </a:r>
          </a:p>
          <a:p>
            <a:pPr algn="r" rtl="1">
              <a:lnSpc>
                <a:spcPct val="200000"/>
              </a:lnSpc>
            </a:pPr>
            <a:r>
              <a:rPr lang="fa-IR" sz="1595" dirty="0" smtClean="0">
                <a:cs typeface="B Yekan" pitchFamily="2" charset="-78"/>
              </a:rPr>
              <a:t>2.507 آنگستروم و 4.068 آنگستروم، صفحه  </a:t>
            </a:r>
            <a:r>
              <a:rPr lang="en-US" sz="1595" i="1" dirty="0" smtClean="0">
                <a:latin typeface="Times New Roman" pitchFamily="18" charset="0"/>
                <a:cs typeface="Times New Roman" pitchFamily="18" charset="0"/>
                <a:sym typeface="Symbol" pitchFamily="18" charset="2"/>
              </a:rPr>
              <a:t>(112 1)</a:t>
            </a:r>
            <a:endParaRPr lang="fa-IR" sz="1595" dirty="0" smtClean="0">
              <a:cs typeface="B Yekan" pitchFamily="2" charset="-78"/>
            </a:endParaRPr>
          </a:p>
          <a:p>
            <a:pPr algn="r" rtl="1">
              <a:lnSpc>
                <a:spcPct val="200000"/>
              </a:lnSpc>
            </a:pPr>
            <a:r>
              <a:rPr lang="fa-IR" dirty="0" smtClean="0">
                <a:cs typeface="B Yekan" pitchFamily="2" charset="-78"/>
              </a:rPr>
              <a:t>ثابت شبکه تیتانیوم (شبکه شش گوشی فشرده):</a:t>
            </a:r>
          </a:p>
          <a:p>
            <a:pPr algn="r" rtl="1">
              <a:lnSpc>
                <a:spcPct val="200000"/>
              </a:lnSpc>
            </a:pPr>
            <a:r>
              <a:rPr lang="fa-IR" sz="1600" dirty="0" smtClean="0">
                <a:cs typeface="B Yekan" pitchFamily="2" charset="-78"/>
              </a:rPr>
              <a:t>0.2978 نانومتر و 0.4735 نانومتر ، صفحه  </a:t>
            </a:r>
            <a:r>
              <a:rPr lang="en-US" sz="1600" i="1" dirty="0" smtClean="0">
                <a:latin typeface="Times New Roman" pitchFamily="18" charset="0"/>
                <a:cs typeface="Times New Roman" pitchFamily="18" charset="0"/>
                <a:sym typeface="Symbol" pitchFamily="18" charset="2"/>
              </a:rPr>
              <a:t>(1 01  1)</a:t>
            </a:r>
            <a:endParaRPr lang="en-US" sz="1600" dirty="0" smtClean="0"/>
          </a:p>
        </p:txBody>
      </p:sp>
      <p:sp>
        <p:nvSpPr>
          <p:cNvPr id="55" name="Hexagon 54"/>
          <p:cNvSpPr/>
          <p:nvPr/>
        </p:nvSpPr>
        <p:spPr>
          <a:xfrm>
            <a:off x="1043608" y="2852936"/>
            <a:ext cx="2664296" cy="648072"/>
          </a:xfrm>
          <a:prstGeom prst="hexagon">
            <a:avLst>
              <a:gd name="adj" fmla="val 122423"/>
              <a:gd name="vf" fmla="val 115470"/>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8" name="Straight Connector 57"/>
          <p:cNvCxnSpPr>
            <a:stCxn id="55" idx="3"/>
            <a:endCxn id="55" idx="0"/>
          </p:cNvCxnSpPr>
          <p:nvPr/>
        </p:nvCxnSpPr>
        <p:spPr>
          <a:xfrm>
            <a:off x="1043608" y="3176972"/>
            <a:ext cx="2664296"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a:stCxn id="55" idx="4"/>
            <a:endCxn id="55" idx="1"/>
          </p:cNvCxnSpPr>
          <p:nvPr/>
        </p:nvCxnSpPr>
        <p:spPr>
          <a:xfrm>
            <a:off x="1836997" y="2852936"/>
            <a:ext cx="1077518" cy="648072"/>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a:stCxn id="55" idx="5"/>
            <a:endCxn id="55" idx="2"/>
          </p:cNvCxnSpPr>
          <p:nvPr/>
        </p:nvCxnSpPr>
        <p:spPr>
          <a:xfrm flipH="1">
            <a:off x="1836997" y="2852936"/>
            <a:ext cx="1077518" cy="648072"/>
          </a:xfrm>
          <a:prstGeom prst="line">
            <a:avLst/>
          </a:prstGeom>
        </p:spPr>
        <p:style>
          <a:lnRef idx="1">
            <a:schemeClr val="dk1"/>
          </a:lnRef>
          <a:fillRef idx="0">
            <a:schemeClr val="dk1"/>
          </a:fillRef>
          <a:effectRef idx="0">
            <a:schemeClr val="dk1"/>
          </a:effectRef>
          <a:fontRef idx="minor">
            <a:schemeClr val="tx1"/>
          </a:fontRef>
        </p:style>
      </p:cxnSp>
      <p:sp>
        <p:nvSpPr>
          <p:cNvPr id="67" name="Hexagon 66"/>
          <p:cNvSpPr/>
          <p:nvPr/>
        </p:nvSpPr>
        <p:spPr>
          <a:xfrm>
            <a:off x="1043608" y="5229200"/>
            <a:ext cx="2664296" cy="648072"/>
          </a:xfrm>
          <a:prstGeom prst="hexagon">
            <a:avLst>
              <a:gd name="adj" fmla="val 122423"/>
              <a:gd name="vf" fmla="val 115470"/>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7" idx="3"/>
          </p:cNvCxnSpPr>
          <p:nvPr/>
        </p:nvCxnSpPr>
        <p:spPr>
          <a:xfrm>
            <a:off x="1043608" y="5553236"/>
            <a:ext cx="3312368"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a:endCxn id="67" idx="1"/>
          </p:cNvCxnSpPr>
          <p:nvPr/>
        </p:nvCxnSpPr>
        <p:spPr>
          <a:xfrm>
            <a:off x="1477825" y="5013176"/>
            <a:ext cx="1436690" cy="864096"/>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a:stCxn id="67" idx="5"/>
          </p:cNvCxnSpPr>
          <p:nvPr/>
        </p:nvCxnSpPr>
        <p:spPr>
          <a:xfrm flipH="1">
            <a:off x="1358100" y="5229200"/>
            <a:ext cx="1556415" cy="93610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a:stCxn id="55" idx="3"/>
            <a:endCxn id="67" idx="3"/>
          </p:cNvCxnSpPr>
          <p:nvPr/>
        </p:nvCxnSpPr>
        <p:spPr>
          <a:xfrm>
            <a:off x="1043608" y="3176972"/>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835696" y="3501008"/>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1835696" y="2852936"/>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2915816" y="3501008"/>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a:stCxn id="55" idx="0"/>
            <a:endCxn id="67" idx="0"/>
          </p:cNvCxnSpPr>
          <p:nvPr/>
        </p:nvCxnSpPr>
        <p:spPr>
          <a:xfrm>
            <a:off x="3707904" y="3176972"/>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2915816" y="2852936"/>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2379720" y="2321170"/>
            <a:ext cx="0" cy="3226505"/>
          </a:xfrm>
          <a:prstGeom prst="line">
            <a:avLst/>
          </a:prstGeom>
        </p:spPr>
        <p:style>
          <a:lnRef idx="1">
            <a:schemeClr val="dk1"/>
          </a:lnRef>
          <a:fillRef idx="0">
            <a:schemeClr val="dk1"/>
          </a:fillRef>
          <a:effectRef idx="0">
            <a:schemeClr val="dk1"/>
          </a:effectRef>
          <a:fontRef idx="minor">
            <a:schemeClr val="tx1"/>
          </a:fontRef>
        </p:style>
      </p:cxnSp>
      <p:sp>
        <p:nvSpPr>
          <p:cNvPr id="90" name="Subtitle 2"/>
          <p:cNvSpPr txBox="1">
            <a:spLocks/>
          </p:cNvSpPr>
          <p:nvPr/>
        </p:nvSpPr>
        <p:spPr>
          <a:xfrm>
            <a:off x="899592" y="6021288"/>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r>
              <a:rPr lang="fa-IR" sz="1600" dirty="0" smtClean="0">
                <a:cs typeface="B Yekan" pitchFamily="2" charset="-78"/>
              </a:rPr>
              <a:t>1</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1" name="Rectangle 90"/>
          <p:cNvSpPr/>
          <p:nvPr/>
        </p:nvSpPr>
        <p:spPr>
          <a:xfrm>
            <a:off x="4355976" y="5301208"/>
            <a:ext cx="453970" cy="461665"/>
          </a:xfrm>
          <a:prstGeom prst="rect">
            <a:avLst/>
          </a:prstGeom>
        </p:spPr>
        <p:txBody>
          <a:bodyPr wrap="none">
            <a:spAutoFit/>
          </a:bodyPr>
          <a:lstStyle/>
          <a:p>
            <a:pPr marL="342900" lvl="0" indent="-342900" algn="ctr">
              <a:spcBef>
                <a:spcPct val="20000"/>
              </a:spcBef>
              <a:defRPr/>
            </a:pPr>
            <a:r>
              <a:rPr lang="en-US" sz="2400" dirty="0" smtClean="0">
                <a:cs typeface="B Yekan" pitchFamily="2" charset="-78"/>
              </a:rPr>
              <a:t>a</a:t>
            </a:r>
            <a:r>
              <a:rPr lang="fa-IR" sz="1600" dirty="0" smtClean="0">
                <a:cs typeface="B Yekan" pitchFamily="2" charset="-78"/>
              </a:rPr>
              <a:t>2</a:t>
            </a:r>
            <a:endParaRPr lang="en-US" sz="2400" dirty="0" smtClean="0">
              <a:cs typeface="B Yekan" pitchFamily="2" charset="-78"/>
            </a:endParaRPr>
          </a:p>
        </p:txBody>
      </p:sp>
      <p:sp>
        <p:nvSpPr>
          <p:cNvPr id="92" name="Rectangle 91"/>
          <p:cNvSpPr/>
          <p:nvPr/>
        </p:nvSpPr>
        <p:spPr>
          <a:xfrm>
            <a:off x="1115616" y="4551511"/>
            <a:ext cx="453970" cy="461665"/>
          </a:xfrm>
          <a:prstGeom prst="rect">
            <a:avLst/>
          </a:prstGeom>
        </p:spPr>
        <p:txBody>
          <a:bodyPr wrap="none">
            <a:spAutoFit/>
          </a:bodyPr>
          <a:lstStyle/>
          <a:p>
            <a:pPr marL="342900" lvl="0" indent="-342900" algn="ctr">
              <a:spcBef>
                <a:spcPct val="20000"/>
              </a:spcBef>
              <a:defRPr/>
            </a:pPr>
            <a:r>
              <a:rPr lang="en-US" sz="2400" dirty="0" smtClean="0">
                <a:cs typeface="B Yekan" pitchFamily="2" charset="-78"/>
              </a:rPr>
              <a:t>a</a:t>
            </a:r>
            <a:r>
              <a:rPr lang="fa-IR" sz="1600" dirty="0" smtClean="0">
                <a:cs typeface="B Yekan" pitchFamily="2" charset="-78"/>
              </a:rPr>
              <a:t>3</a:t>
            </a:r>
            <a:endParaRPr lang="en-US" sz="2400" dirty="0" smtClean="0">
              <a:cs typeface="B Yekan" pitchFamily="2" charset="-78"/>
            </a:endParaRPr>
          </a:p>
        </p:txBody>
      </p:sp>
      <p:sp>
        <p:nvSpPr>
          <p:cNvPr id="93" name="Subtitle 2"/>
          <p:cNvSpPr txBox="1">
            <a:spLocks/>
          </p:cNvSpPr>
          <p:nvPr/>
        </p:nvSpPr>
        <p:spPr>
          <a:xfrm>
            <a:off x="2123728" y="184482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4" name="Round Same Side Corner Rectangle 93"/>
          <p:cNvSpPr/>
          <p:nvPr/>
        </p:nvSpPr>
        <p:spPr>
          <a:xfrm>
            <a:off x="6588224" y="2132856"/>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dirty="0" smtClean="0">
                <a:cs typeface="B Yekan" pitchFamily="2" charset="-78"/>
              </a:rPr>
              <a:t>شبکه شش گوشی</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انباشتگی و دانسیته</a:t>
            </a:r>
            <a:endParaRPr lang="en-US" dirty="0">
              <a:cs typeface="B Yekan" pitchFamily="2" charset="-78"/>
            </a:endParaRPr>
          </a:p>
        </p:txBody>
      </p:sp>
      <p:grpSp>
        <p:nvGrpSpPr>
          <p:cNvPr id="39" name="Group 22"/>
          <p:cNvGrpSpPr/>
          <p:nvPr/>
        </p:nvGrpSpPr>
        <p:grpSpPr>
          <a:xfrm rot="2631951">
            <a:off x="1337159" y="489144"/>
            <a:ext cx="1590451" cy="1279816"/>
            <a:chOff x="6623341" y="3498167"/>
            <a:chExt cx="1590451" cy="1279816"/>
          </a:xfrm>
        </p:grpSpPr>
        <p:pic>
          <p:nvPicPr>
            <p:cNvPr id="40" name="Picture 39"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41" name="TextBox 40"/>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7" name="Round Same Side Corner Rectangle 36"/>
          <p:cNvSpPr/>
          <p:nvPr/>
        </p:nvSpPr>
        <p:spPr>
          <a:xfrm>
            <a:off x="3851920" y="5552636"/>
            <a:ext cx="2158640" cy="900700"/>
          </a:xfrm>
          <a:prstGeom prst="round2SameRect">
            <a:avLst>
              <a:gd name="adj1" fmla="val 0"/>
              <a:gd name="adj2" fmla="val 31711"/>
            </a:avLst>
          </a:prstGeom>
          <a:solidFill>
            <a:srgbClr val="00B4F1"/>
          </a:solidFill>
          <a:ln w="28575"/>
        </p:spPr>
        <p:style>
          <a:lnRef idx="3">
            <a:schemeClr val="lt1"/>
          </a:lnRef>
          <a:fillRef idx="1">
            <a:schemeClr val="accent1"/>
          </a:fillRef>
          <a:effectRef idx="1">
            <a:schemeClr val="accent1"/>
          </a:effectRef>
          <a:fontRef idx="minor">
            <a:schemeClr val="lt1"/>
          </a:fontRef>
        </p:style>
        <p:txBody>
          <a:bodyPr rtlCol="0" anchor="ctr"/>
          <a:lstStyle/>
          <a:p>
            <a:pPr algn="ctr" rtl="1"/>
            <a:r>
              <a:rPr lang="en-US" sz="1600" dirty="0" smtClean="0">
                <a:cs typeface="B Yekan" pitchFamily="2" charset="-78"/>
              </a:rPr>
              <a:t>Amorphous</a:t>
            </a:r>
            <a:endParaRPr lang="fa-IR" sz="1600" dirty="0" smtClean="0">
              <a:cs typeface="B Yekan" pitchFamily="2" charset="-78"/>
            </a:endParaRPr>
          </a:p>
          <a:p>
            <a:pPr algn="ctr" rtl="1"/>
            <a:r>
              <a:rPr lang="fa-IR" sz="1600" dirty="0" smtClean="0">
                <a:cs typeface="B Yekan" pitchFamily="2" charset="-78"/>
              </a:rPr>
              <a:t>دارای نظم کوتاه برد</a:t>
            </a:r>
          </a:p>
          <a:p>
            <a:pPr algn="ctr" rtl="1"/>
            <a:r>
              <a:rPr lang="en-US" sz="1600" dirty="0" smtClean="0">
                <a:cs typeface="B Yekan" pitchFamily="2" charset="-78"/>
              </a:rPr>
              <a:t>Short Range Order</a:t>
            </a:r>
            <a:endParaRPr lang="en-US" sz="1600" dirty="0">
              <a:cs typeface="B Yekan" pitchFamily="2" charset="-78"/>
            </a:endParaRPr>
          </a:p>
        </p:txBody>
      </p:sp>
      <p:sp>
        <p:nvSpPr>
          <p:cNvPr id="47" name="Snip Diagonal Corner Rectangle 46"/>
          <p:cNvSpPr/>
          <p:nvPr/>
        </p:nvSpPr>
        <p:spPr>
          <a:xfrm>
            <a:off x="6660232" y="1963120"/>
            <a:ext cx="2016000" cy="1350000"/>
          </a:xfrm>
          <a:prstGeom prst="snip2DiagRect">
            <a:avLst/>
          </a:prstGeom>
          <a:solidFill>
            <a:srgbClr val="7030A0"/>
          </a:solidFill>
          <a:ln w="88900"/>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400" dirty="0" smtClean="0">
                <a:cs typeface="B Yekan" pitchFamily="2" charset="-78"/>
              </a:rPr>
              <a:t>نظم اتمی مواد</a:t>
            </a:r>
            <a:endParaRPr lang="en-US" sz="2400" dirty="0">
              <a:cs typeface="B Yekan" pitchFamily="2" charset="-78"/>
            </a:endParaRPr>
          </a:p>
        </p:txBody>
      </p:sp>
      <p:pic>
        <p:nvPicPr>
          <p:cNvPr id="41" name="Picture 40" descr="1352308771170_insulina.jpg"/>
          <p:cNvPicPr>
            <a:picLocks noChangeAspect="1"/>
          </p:cNvPicPr>
          <p:nvPr/>
        </p:nvPicPr>
        <p:blipFill>
          <a:blip r:embed="rId2" cstate="print">
            <a:lum bright="-10000" contrast="25000"/>
          </a:blip>
          <a:stretch>
            <a:fillRect/>
          </a:stretch>
        </p:blipFill>
        <p:spPr>
          <a:xfrm>
            <a:off x="3512774" y="2060848"/>
            <a:ext cx="2593888" cy="2779743"/>
          </a:xfrm>
          <a:prstGeom prst="snip2DiagRect">
            <a:avLst>
              <a:gd name="adj1" fmla="val 16694"/>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Picture 26" descr="1352308771170_insulina.jpg"/>
          <p:cNvPicPr>
            <a:picLocks noChangeAspect="1"/>
          </p:cNvPicPr>
          <p:nvPr/>
        </p:nvPicPr>
        <p:blipFill>
          <a:blip r:embed="rId3" cstate="print">
            <a:lum bright="-10000" contrast="25000"/>
          </a:blip>
          <a:stretch>
            <a:fillRect/>
          </a:stretch>
        </p:blipFill>
        <p:spPr>
          <a:xfrm flipH="1">
            <a:off x="691608" y="2060848"/>
            <a:ext cx="2593888" cy="2779743"/>
          </a:xfrm>
          <a:prstGeom prst="snip2DiagRect">
            <a:avLst>
              <a:gd name="adj1" fmla="val 16694"/>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 name="Snip Diagonal Corner Rectangle 27"/>
          <p:cNvSpPr/>
          <p:nvPr/>
        </p:nvSpPr>
        <p:spPr>
          <a:xfrm>
            <a:off x="3512774" y="5005068"/>
            <a:ext cx="2593888" cy="540660"/>
          </a:xfrm>
          <a:prstGeom prst="snip2DiagRect">
            <a:avLst>
              <a:gd name="adj1" fmla="val 0"/>
              <a:gd name="adj2" fmla="val 50000"/>
            </a:avLst>
          </a:prstGeom>
          <a:solidFill>
            <a:srgbClr val="00B4F1"/>
          </a:solidFill>
          <a:ln w="57150"/>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400" dirty="0" smtClean="0">
                <a:cs typeface="B Yekan" pitchFamily="2" charset="-78"/>
              </a:rPr>
              <a:t>بی شکل</a:t>
            </a:r>
            <a:endParaRPr lang="en-US" sz="2400" dirty="0">
              <a:cs typeface="B Yekan" pitchFamily="2" charset="-78"/>
            </a:endParaRPr>
          </a:p>
        </p:txBody>
      </p:sp>
      <p:sp>
        <p:nvSpPr>
          <p:cNvPr id="38" name="Round Same Side Corner Rectangle 37"/>
          <p:cNvSpPr/>
          <p:nvPr/>
        </p:nvSpPr>
        <p:spPr>
          <a:xfrm>
            <a:off x="755576" y="5552636"/>
            <a:ext cx="2158640" cy="900700"/>
          </a:xfrm>
          <a:prstGeom prst="round2SameRect">
            <a:avLst>
              <a:gd name="adj1" fmla="val 0"/>
              <a:gd name="adj2" fmla="val 31711"/>
            </a:avLst>
          </a:prstGeom>
          <a:solidFill>
            <a:srgbClr val="F8682C"/>
          </a:solidFill>
          <a:ln w="28575"/>
        </p:spPr>
        <p:style>
          <a:lnRef idx="3">
            <a:schemeClr val="lt1"/>
          </a:lnRef>
          <a:fillRef idx="1">
            <a:schemeClr val="accent1"/>
          </a:fillRef>
          <a:effectRef idx="1">
            <a:schemeClr val="accent1"/>
          </a:effectRef>
          <a:fontRef idx="minor">
            <a:schemeClr val="lt1"/>
          </a:fontRef>
        </p:style>
        <p:txBody>
          <a:bodyPr rtlCol="0" anchor="ctr"/>
          <a:lstStyle/>
          <a:p>
            <a:pPr algn="ctr" rtl="1"/>
            <a:r>
              <a:rPr lang="en-US" sz="1600" dirty="0" smtClean="0">
                <a:cs typeface="B Yekan" pitchFamily="2" charset="-78"/>
              </a:rPr>
              <a:t>Crystalline</a:t>
            </a:r>
            <a:endParaRPr lang="fa-IR" sz="1600" dirty="0" smtClean="0">
              <a:cs typeface="B Yekan" pitchFamily="2" charset="-78"/>
            </a:endParaRPr>
          </a:p>
          <a:p>
            <a:pPr algn="ctr" rtl="1"/>
            <a:r>
              <a:rPr lang="fa-IR" sz="1600" dirty="0" smtClean="0">
                <a:cs typeface="B Yekan" pitchFamily="2" charset="-78"/>
              </a:rPr>
              <a:t>دارای نظم بلند برد</a:t>
            </a:r>
          </a:p>
          <a:p>
            <a:pPr algn="ctr" rtl="1"/>
            <a:r>
              <a:rPr lang="en-US" sz="1600" dirty="0" smtClean="0">
                <a:cs typeface="B Yekan" pitchFamily="2" charset="-78"/>
              </a:rPr>
              <a:t>Long Range Order</a:t>
            </a:r>
            <a:endParaRPr lang="en-US" sz="1600" dirty="0">
              <a:cs typeface="B Yekan" pitchFamily="2" charset="-78"/>
            </a:endParaRPr>
          </a:p>
        </p:txBody>
      </p:sp>
      <p:sp>
        <p:nvSpPr>
          <p:cNvPr id="35" name="Snip Diagonal Corner Rectangle 34"/>
          <p:cNvSpPr/>
          <p:nvPr/>
        </p:nvSpPr>
        <p:spPr>
          <a:xfrm flipH="1">
            <a:off x="691608" y="5005068"/>
            <a:ext cx="2593888" cy="540660"/>
          </a:xfrm>
          <a:prstGeom prst="snip2DiagRect">
            <a:avLst>
              <a:gd name="adj1" fmla="val 0"/>
              <a:gd name="adj2" fmla="val 50000"/>
            </a:avLst>
          </a:prstGeom>
          <a:solidFill>
            <a:srgbClr val="F8682C"/>
          </a:solidFill>
          <a:ln w="57150"/>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400" dirty="0" smtClean="0">
                <a:cs typeface="B Yekan" pitchFamily="2" charset="-78"/>
              </a:rPr>
              <a:t>بلورین</a:t>
            </a:r>
            <a:endParaRPr lang="en-US" sz="2400" dirty="0">
              <a:cs typeface="B Yekan" pitchFamily="2" charset="-78"/>
            </a:endParaRPr>
          </a:p>
        </p:txBody>
      </p:sp>
      <p:grpSp>
        <p:nvGrpSpPr>
          <p:cNvPr id="2" name="Group 31"/>
          <p:cNvGrpSpPr/>
          <p:nvPr/>
        </p:nvGrpSpPr>
        <p:grpSpPr>
          <a:xfrm>
            <a:off x="611560" y="116632"/>
            <a:ext cx="1512168" cy="1656184"/>
            <a:chOff x="5762915" y="2479195"/>
            <a:chExt cx="1779546" cy="1737938"/>
          </a:xfrm>
        </p:grpSpPr>
        <p:sp>
          <p:nvSpPr>
            <p:cNvPr id="26" name="Round Same Side Corner Rectangle 25"/>
            <p:cNvSpPr/>
            <p:nvPr/>
          </p:nvSpPr>
          <p:spPr>
            <a:xfrm>
              <a:off x="5762915" y="2479195"/>
              <a:ext cx="1779546" cy="1328392"/>
            </a:xfrm>
            <a:prstGeom prst="round2SameRect">
              <a:avLst>
                <a:gd name="adj1" fmla="val 8000"/>
                <a:gd name="adj2" fmla="val 0"/>
              </a:avLst>
            </a:prstGeom>
            <a:blipFill>
              <a:blip r:embed="rId4"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grpSp>
        <p:nvGrpSpPr>
          <p:cNvPr id="19" name="Group 18"/>
          <p:cNvGrpSpPr/>
          <p:nvPr/>
        </p:nvGrpSpPr>
        <p:grpSpPr>
          <a:xfrm rot="2631951">
            <a:off x="1337159" y="489144"/>
            <a:ext cx="1590451" cy="1279816"/>
            <a:chOff x="6623341" y="3498167"/>
            <a:chExt cx="1590451" cy="1279816"/>
          </a:xfrm>
        </p:grpSpPr>
        <p:pic>
          <p:nvPicPr>
            <p:cNvPr id="20" name="Picture 19"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1" name="TextBox 20"/>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30" name="Title 1"/>
          <p:cNvSpPr>
            <a:spLocks noGrp="1"/>
          </p:cNvSpPr>
          <p:nvPr>
            <p:ph type="title"/>
          </p:nvPr>
        </p:nvSpPr>
        <p:spPr>
          <a:xfrm>
            <a:off x="3635896"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31" name="Picture 30" descr="free-vector-diamond-vector_006032_dmn 1 (1).jpg"/>
          <p:cNvPicPr>
            <a:picLocks noChangeAspect="1"/>
          </p:cNvPicPr>
          <p:nvPr/>
        </p:nvPicPr>
        <p:blipFill>
          <a:blip r:embed="rId6" cstate="print"/>
          <a:stretch>
            <a:fillRect/>
          </a:stretch>
        </p:blipFill>
        <p:spPr>
          <a:xfrm>
            <a:off x="7596336" y="259744"/>
            <a:ext cx="1080120"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Subtitle 2"/>
          <p:cNvSpPr txBox="1">
            <a:spLocks/>
          </p:cNvSpPr>
          <p:nvPr/>
        </p:nvSpPr>
        <p:spPr>
          <a:xfrm>
            <a:off x="5868144" y="1028328"/>
            <a:ext cx="143224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اول</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40" name="Round Single Corner Rectangle 39"/>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1</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44</a:t>
            </a:r>
            <a:endParaRPr lang="en-US" sz="1400" dirty="0">
              <a:cs typeface="B Yekan" pitchFamily="2" charset="-78"/>
            </a:endParaRPr>
          </a:p>
        </p:txBody>
      </p:sp>
      <p:pic>
        <p:nvPicPr>
          <p:cNvPr id="18" name="Picture 17" descr="free-vector-diamond-vector_006032_dmn 1 (1).jpg"/>
          <p:cNvPicPr>
            <a:picLocks noChangeAspect="1"/>
          </p:cNvPicPr>
          <p:nvPr/>
        </p:nvPicPr>
        <p:blipFill>
          <a:blip r:embed="rId2" cstate="print"/>
          <a:stretch>
            <a:fillRect/>
          </a:stretch>
        </p:blipFill>
        <p:spPr>
          <a:xfrm>
            <a:off x="5926622" y="332656"/>
            <a:ext cx="3037866" cy="114946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itle 1"/>
          <p:cNvSpPr txBox="1">
            <a:spLocks/>
          </p:cNvSpPr>
          <p:nvPr/>
        </p:nvSpPr>
        <p:spPr>
          <a:xfrm>
            <a:off x="2319064"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Subtitle 2"/>
          <p:cNvSpPr txBox="1">
            <a:spLocks/>
          </p:cNvSpPr>
          <p:nvPr/>
        </p:nvSpPr>
        <p:spPr>
          <a:xfrm>
            <a:off x="3975248"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شش</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16632"/>
            <a:ext cx="1512000" cy="1656000"/>
            <a:chOff x="5762915" y="2479199"/>
            <a:chExt cx="1779546" cy="1737933"/>
          </a:xfrm>
          <a:effectLst/>
        </p:grpSpPr>
        <p:sp>
          <p:nvSpPr>
            <p:cNvPr id="32" name="Round Same Side Corner Rectangle 31"/>
            <p:cNvSpPr/>
            <p:nvPr/>
          </p:nvSpPr>
          <p:spPr>
            <a:xfrm>
              <a:off x="5762915" y="2479199"/>
              <a:ext cx="1779546" cy="1328394"/>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762915" y="3807591"/>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200" dirty="0" smtClean="0">
                  <a:cs typeface="B Yekan" pitchFamily="2" charset="-78"/>
                </a:rPr>
                <a:t>مختصات و محاسبات بلورشناسی 2</a:t>
              </a:r>
              <a:endParaRPr lang="en-US" sz="1200" dirty="0">
                <a:cs typeface="B Yekan" pitchFamily="2" charset="-78"/>
              </a:endParaRPr>
            </a:p>
          </p:txBody>
        </p:sp>
      </p:gr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Box 53"/>
          <p:cNvSpPr txBox="1"/>
          <p:nvPr/>
        </p:nvSpPr>
        <p:spPr>
          <a:xfrm>
            <a:off x="4355976" y="2924944"/>
            <a:ext cx="4281624" cy="2175980"/>
          </a:xfrm>
          <a:prstGeom prst="rect">
            <a:avLst/>
          </a:prstGeom>
          <a:noFill/>
        </p:spPr>
        <p:txBody>
          <a:bodyPr wrap="square" rtlCol="0">
            <a:spAutoFit/>
          </a:bodyPr>
          <a:lstStyle/>
          <a:p>
            <a:pPr algn="r" rtl="1">
              <a:lnSpc>
                <a:spcPct val="200000"/>
              </a:lnSpc>
            </a:pPr>
            <a:r>
              <a:rPr lang="fa-IR" dirty="0" smtClean="0">
                <a:cs typeface="B Yekan" pitchFamily="2" charset="-78"/>
              </a:rPr>
              <a:t>ثابت شبکه کبالت (شبکه شش گوشی فشرده):</a:t>
            </a:r>
          </a:p>
          <a:p>
            <a:pPr algn="r" rtl="1">
              <a:lnSpc>
                <a:spcPct val="200000"/>
              </a:lnSpc>
            </a:pPr>
            <a:r>
              <a:rPr lang="fa-IR" sz="1595" dirty="0" smtClean="0">
                <a:cs typeface="B Yekan" pitchFamily="2" charset="-78"/>
              </a:rPr>
              <a:t>2.507 آنگستروم و 4.068 آنگستروم، صفحه  </a:t>
            </a:r>
            <a:r>
              <a:rPr lang="en-US" sz="1595" i="1" dirty="0" smtClean="0">
                <a:latin typeface="Times New Roman" pitchFamily="18" charset="0"/>
                <a:cs typeface="Times New Roman" pitchFamily="18" charset="0"/>
                <a:sym typeface="Symbol" pitchFamily="18" charset="2"/>
              </a:rPr>
              <a:t>(112 1)</a:t>
            </a:r>
            <a:endParaRPr lang="fa-IR" sz="1595" dirty="0" smtClean="0">
              <a:cs typeface="B Yekan" pitchFamily="2" charset="-78"/>
            </a:endParaRPr>
          </a:p>
          <a:p>
            <a:pPr algn="r" rtl="1">
              <a:lnSpc>
                <a:spcPct val="200000"/>
              </a:lnSpc>
            </a:pPr>
            <a:r>
              <a:rPr lang="fa-IR" dirty="0" smtClean="0">
                <a:cs typeface="B Yekan" pitchFamily="2" charset="-78"/>
              </a:rPr>
              <a:t>ثابت شبکه تیتانیوم (شبکه شش گوشی فشرده):</a:t>
            </a:r>
          </a:p>
          <a:p>
            <a:pPr algn="r" rtl="1">
              <a:lnSpc>
                <a:spcPct val="200000"/>
              </a:lnSpc>
            </a:pPr>
            <a:r>
              <a:rPr lang="fa-IR" sz="1600" dirty="0" smtClean="0">
                <a:cs typeface="B Yekan" pitchFamily="2" charset="-78"/>
              </a:rPr>
              <a:t>0.2978 نانومتر و 0.4735 نانومتر ، صفحه  </a:t>
            </a:r>
            <a:r>
              <a:rPr lang="en-US" sz="1600" i="1" dirty="0" smtClean="0">
                <a:latin typeface="Times New Roman" pitchFamily="18" charset="0"/>
                <a:cs typeface="Times New Roman" pitchFamily="18" charset="0"/>
                <a:sym typeface="Symbol" pitchFamily="18" charset="2"/>
              </a:rPr>
              <a:t>(1 01  1)</a:t>
            </a:r>
            <a:endParaRPr lang="en-US" sz="1600" dirty="0" smtClean="0"/>
          </a:p>
        </p:txBody>
      </p:sp>
      <p:sp>
        <p:nvSpPr>
          <p:cNvPr id="55" name="Hexagon 54"/>
          <p:cNvSpPr/>
          <p:nvPr/>
        </p:nvSpPr>
        <p:spPr>
          <a:xfrm>
            <a:off x="1043608" y="2852936"/>
            <a:ext cx="2664296" cy="648072"/>
          </a:xfrm>
          <a:prstGeom prst="hexagon">
            <a:avLst>
              <a:gd name="adj" fmla="val 122423"/>
              <a:gd name="vf" fmla="val 115470"/>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8" name="Straight Connector 57"/>
          <p:cNvCxnSpPr>
            <a:stCxn id="55" idx="3"/>
            <a:endCxn id="55" idx="0"/>
          </p:cNvCxnSpPr>
          <p:nvPr/>
        </p:nvCxnSpPr>
        <p:spPr>
          <a:xfrm>
            <a:off x="1043608" y="3176972"/>
            <a:ext cx="2664296"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a:stCxn id="55" idx="4"/>
            <a:endCxn id="55" idx="1"/>
          </p:cNvCxnSpPr>
          <p:nvPr/>
        </p:nvCxnSpPr>
        <p:spPr>
          <a:xfrm>
            <a:off x="1836997" y="2852936"/>
            <a:ext cx="1077518" cy="648072"/>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a:stCxn id="55" idx="5"/>
            <a:endCxn id="55" idx="2"/>
          </p:cNvCxnSpPr>
          <p:nvPr/>
        </p:nvCxnSpPr>
        <p:spPr>
          <a:xfrm flipH="1">
            <a:off x="1836997" y="2852936"/>
            <a:ext cx="1077518" cy="648072"/>
          </a:xfrm>
          <a:prstGeom prst="line">
            <a:avLst/>
          </a:prstGeom>
        </p:spPr>
        <p:style>
          <a:lnRef idx="1">
            <a:schemeClr val="dk1"/>
          </a:lnRef>
          <a:fillRef idx="0">
            <a:schemeClr val="dk1"/>
          </a:fillRef>
          <a:effectRef idx="0">
            <a:schemeClr val="dk1"/>
          </a:effectRef>
          <a:fontRef idx="minor">
            <a:schemeClr val="tx1"/>
          </a:fontRef>
        </p:style>
      </p:cxnSp>
      <p:sp>
        <p:nvSpPr>
          <p:cNvPr id="67" name="Hexagon 66"/>
          <p:cNvSpPr/>
          <p:nvPr/>
        </p:nvSpPr>
        <p:spPr>
          <a:xfrm>
            <a:off x="1043608" y="5229200"/>
            <a:ext cx="2664296" cy="648072"/>
          </a:xfrm>
          <a:prstGeom prst="hexagon">
            <a:avLst>
              <a:gd name="adj" fmla="val 122423"/>
              <a:gd name="vf" fmla="val 115470"/>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Connector 67"/>
          <p:cNvCxnSpPr>
            <a:stCxn id="67" idx="3"/>
          </p:cNvCxnSpPr>
          <p:nvPr/>
        </p:nvCxnSpPr>
        <p:spPr>
          <a:xfrm>
            <a:off x="1043608" y="5553236"/>
            <a:ext cx="3312368"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a:endCxn id="67" idx="1"/>
          </p:cNvCxnSpPr>
          <p:nvPr/>
        </p:nvCxnSpPr>
        <p:spPr>
          <a:xfrm>
            <a:off x="1477825" y="5013176"/>
            <a:ext cx="1436690" cy="864096"/>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a:stCxn id="67" idx="5"/>
          </p:cNvCxnSpPr>
          <p:nvPr/>
        </p:nvCxnSpPr>
        <p:spPr>
          <a:xfrm flipH="1">
            <a:off x="1358100" y="5229200"/>
            <a:ext cx="1556415" cy="93610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a:stCxn id="55" idx="3"/>
            <a:endCxn id="67" idx="3"/>
          </p:cNvCxnSpPr>
          <p:nvPr/>
        </p:nvCxnSpPr>
        <p:spPr>
          <a:xfrm>
            <a:off x="1043608" y="3176972"/>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835696" y="3501008"/>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1835696" y="2852936"/>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2915816" y="3501008"/>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a:stCxn id="55" idx="0"/>
            <a:endCxn id="67" idx="0"/>
          </p:cNvCxnSpPr>
          <p:nvPr/>
        </p:nvCxnSpPr>
        <p:spPr>
          <a:xfrm>
            <a:off x="3707904" y="3176972"/>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2915816" y="2852936"/>
            <a:ext cx="0" cy="2376264"/>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2379720" y="2321170"/>
            <a:ext cx="0" cy="3226505"/>
          </a:xfrm>
          <a:prstGeom prst="line">
            <a:avLst/>
          </a:prstGeom>
        </p:spPr>
        <p:style>
          <a:lnRef idx="1">
            <a:schemeClr val="dk1"/>
          </a:lnRef>
          <a:fillRef idx="0">
            <a:schemeClr val="dk1"/>
          </a:fillRef>
          <a:effectRef idx="0">
            <a:schemeClr val="dk1"/>
          </a:effectRef>
          <a:fontRef idx="minor">
            <a:schemeClr val="tx1"/>
          </a:fontRef>
        </p:style>
      </p:cxnSp>
      <p:sp>
        <p:nvSpPr>
          <p:cNvPr id="90" name="Subtitle 2"/>
          <p:cNvSpPr txBox="1">
            <a:spLocks/>
          </p:cNvSpPr>
          <p:nvPr/>
        </p:nvSpPr>
        <p:spPr>
          <a:xfrm>
            <a:off x="899592" y="6021288"/>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a</a:t>
            </a:r>
            <a:r>
              <a:rPr lang="fa-IR" sz="1600" dirty="0" smtClean="0">
                <a:cs typeface="B Yekan" pitchFamily="2" charset="-78"/>
              </a:rPr>
              <a:t>1</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1" name="Rectangle 90"/>
          <p:cNvSpPr/>
          <p:nvPr/>
        </p:nvSpPr>
        <p:spPr>
          <a:xfrm>
            <a:off x="4355976" y="5301208"/>
            <a:ext cx="453970" cy="461665"/>
          </a:xfrm>
          <a:prstGeom prst="rect">
            <a:avLst/>
          </a:prstGeom>
        </p:spPr>
        <p:txBody>
          <a:bodyPr wrap="none">
            <a:spAutoFit/>
          </a:bodyPr>
          <a:lstStyle/>
          <a:p>
            <a:pPr marL="342900" lvl="0" indent="-342900" algn="ctr">
              <a:spcBef>
                <a:spcPct val="20000"/>
              </a:spcBef>
              <a:defRPr/>
            </a:pPr>
            <a:r>
              <a:rPr lang="en-US" sz="2400" dirty="0" smtClean="0">
                <a:cs typeface="B Yekan" pitchFamily="2" charset="-78"/>
              </a:rPr>
              <a:t>a</a:t>
            </a:r>
            <a:r>
              <a:rPr lang="fa-IR" sz="1600" dirty="0" smtClean="0">
                <a:cs typeface="B Yekan" pitchFamily="2" charset="-78"/>
              </a:rPr>
              <a:t>2</a:t>
            </a:r>
            <a:endParaRPr lang="en-US" sz="2400" dirty="0" smtClean="0">
              <a:cs typeface="B Yekan" pitchFamily="2" charset="-78"/>
            </a:endParaRPr>
          </a:p>
        </p:txBody>
      </p:sp>
      <p:sp>
        <p:nvSpPr>
          <p:cNvPr id="92" name="Rectangle 91"/>
          <p:cNvSpPr/>
          <p:nvPr/>
        </p:nvSpPr>
        <p:spPr>
          <a:xfrm>
            <a:off x="1115616" y="4551511"/>
            <a:ext cx="453970" cy="461665"/>
          </a:xfrm>
          <a:prstGeom prst="rect">
            <a:avLst/>
          </a:prstGeom>
        </p:spPr>
        <p:txBody>
          <a:bodyPr wrap="none">
            <a:spAutoFit/>
          </a:bodyPr>
          <a:lstStyle/>
          <a:p>
            <a:pPr marL="342900" lvl="0" indent="-342900" algn="ctr">
              <a:spcBef>
                <a:spcPct val="20000"/>
              </a:spcBef>
              <a:defRPr/>
            </a:pPr>
            <a:r>
              <a:rPr lang="en-US" sz="2400" dirty="0" smtClean="0">
                <a:cs typeface="B Yekan" pitchFamily="2" charset="-78"/>
              </a:rPr>
              <a:t>a</a:t>
            </a:r>
            <a:r>
              <a:rPr lang="fa-IR" sz="1600" dirty="0" smtClean="0">
                <a:cs typeface="B Yekan" pitchFamily="2" charset="-78"/>
              </a:rPr>
              <a:t>3</a:t>
            </a:r>
            <a:endParaRPr lang="en-US" sz="2400" dirty="0" smtClean="0">
              <a:cs typeface="B Yekan" pitchFamily="2" charset="-78"/>
            </a:endParaRPr>
          </a:p>
        </p:txBody>
      </p:sp>
      <p:sp>
        <p:nvSpPr>
          <p:cNvPr id="93" name="Subtitle 2"/>
          <p:cNvSpPr txBox="1">
            <a:spLocks/>
          </p:cNvSpPr>
          <p:nvPr/>
        </p:nvSpPr>
        <p:spPr>
          <a:xfrm>
            <a:off x="2123728" y="1844824"/>
            <a:ext cx="568152" cy="528464"/>
          </a:xfrm>
          <a:prstGeom prst="rect">
            <a:avLst/>
          </a:prstGeom>
        </p:spPr>
        <p:txBody>
          <a:bodyPr vert="horz" lIns="91440" tIns="45720" rIns="91440" bIns="45720" rtlCol="0">
            <a:normAutofit/>
          </a:bodyPr>
          <a:lstStyle/>
          <a:p>
            <a:pPr marL="342900" marR="0" lvl="0" indent="-342900" algn="ctr" defTabSz="914400" eaLnBrk="1" fontAlgn="auto" latinLnBrk="0" hangingPunct="1">
              <a:lnSpc>
                <a:spcPct val="100000"/>
              </a:lnSpc>
              <a:spcBef>
                <a:spcPct val="20000"/>
              </a:spcBef>
              <a:spcAft>
                <a:spcPts val="0"/>
              </a:spcAft>
              <a:buClrTx/>
              <a:buSzTx/>
              <a:tabLst/>
              <a:defRPr/>
            </a:pPr>
            <a:r>
              <a:rPr lang="en-US" sz="2400" dirty="0" smtClean="0">
                <a:cs typeface="B Yekan" pitchFamily="2" charset="-78"/>
              </a:rPr>
              <a:t>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94" name="Round Same Side Corner Rectangle 93"/>
          <p:cNvSpPr/>
          <p:nvPr/>
        </p:nvSpPr>
        <p:spPr>
          <a:xfrm>
            <a:off x="6588224" y="2132856"/>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dirty="0" smtClean="0">
                <a:cs typeface="B Yekan" pitchFamily="2" charset="-78"/>
              </a:rPr>
              <a:t>شبکه شش گوشی</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انباشتگی و دانسیته</a:t>
            </a:r>
            <a:endParaRPr lang="en-US" dirty="0">
              <a:cs typeface="B Yekan" pitchFamily="2" charset="-78"/>
            </a:endParaRPr>
          </a:p>
        </p:txBody>
      </p:sp>
      <p:grpSp>
        <p:nvGrpSpPr>
          <p:cNvPr id="4" name="Group 22"/>
          <p:cNvGrpSpPr/>
          <p:nvPr/>
        </p:nvGrpSpPr>
        <p:grpSpPr>
          <a:xfrm rot="2631951">
            <a:off x="1337159" y="489144"/>
            <a:ext cx="1590451" cy="1279816"/>
            <a:chOff x="6623341" y="3498167"/>
            <a:chExt cx="1590451" cy="1279816"/>
          </a:xfrm>
        </p:grpSpPr>
        <p:pic>
          <p:nvPicPr>
            <p:cNvPr id="40" name="Picture 39"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41" name="TextBox 40"/>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45</a:t>
            </a:r>
            <a:endParaRPr lang="en-US" sz="1400" dirty="0">
              <a:cs typeface="B Yekan" pitchFamily="2" charset="-78"/>
            </a:endParaRPr>
          </a:p>
        </p:txBody>
      </p:sp>
      <p:grpSp>
        <p:nvGrpSpPr>
          <p:cNvPr id="3" name="Group 31"/>
          <p:cNvGrpSpPr/>
          <p:nvPr/>
        </p:nvGrpSpPr>
        <p:grpSpPr>
          <a:xfrm>
            <a:off x="611560" y="116632"/>
            <a:ext cx="1512000" cy="1656000"/>
            <a:chOff x="5762915" y="2479199"/>
            <a:chExt cx="1779546" cy="1737933"/>
          </a:xfrm>
          <a:effectLst/>
        </p:grpSpPr>
        <p:sp>
          <p:nvSpPr>
            <p:cNvPr id="32" name="Round Same Side Corner Rectangle 31"/>
            <p:cNvSpPr/>
            <p:nvPr/>
          </p:nvSpPr>
          <p:spPr>
            <a:xfrm>
              <a:off x="5762915" y="2479199"/>
              <a:ext cx="1779546" cy="1328394"/>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5762915" y="3807591"/>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dirty="0" smtClean="0">
                  <a:cs typeface="B Yekan" pitchFamily="2" charset="-78"/>
                </a:rPr>
                <a:t>مرور مطالب</a:t>
              </a:r>
              <a:endParaRPr lang="en-US" dirty="0">
                <a:cs typeface="B Yekan" pitchFamily="2" charset="-78"/>
              </a:endParaRPr>
            </a:p>
          </p:txBody>
        </p:sp>
      </p:gr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نگاه به آینده</a:t>
            </a:r>
            <a:endParaRPr lang="en-US" dirty="0">
              <a:cs typeface="B Yekan" pitchFamily="2" charset="-78"/>
            </a:endParaRPr>
          </a:p>
        </p:txBody>
      </p:sp>
      <p:sp>
        <p:nvSpPr>
          <p:cNvPr id="42" name="Title 1"/>
          <p:cNvSpPr txBox="1">
            <a:spLocks/>
          </p:cNvSpPr>
          <p:nvPr/>
        </p:nvSpPr>
        <p:spPr>
          <a:xfrm>
            <a:off x="3255168"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3" name="Subtitle 2"/>
          <p:cNvSpPr txBox="1">
            <a:spLocks/>
          </p:cNvSpPr>
          <p:nvPr/>
        </p:nvSpPr>
        <p:spPr>
          <a:xfrm>
            <a:off x="4911352"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هفت</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44" name="Picture 43" descr="free-vector-diamond-vector_006032_dmn 1 (1).jpg"/>
          <p:cNvPicPr>
            <a:picLocks noChangeAspect="1"/>
          </p:cNvPicPr>
          <p:nvPr/>
        </p:nvPicPr>
        <p:blipFill>
          <a:blip r:embed="rId3" cstate="print"/>
          <a:stretch>
            <a:fillRect/>
          </a:stretch>
        </p:blipFill>
        <p:spPr>
          <a:xfrm>
            <a:off x="6948264" y="242646"/>
            <a:ext cx="1800200" cy="135015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5" name="Rounded Rectangle 44"/>
          <p:cNvSpPr/>
          <p:nvPr/>
        </p:nvSpPr>
        <p:spPr>
          <a:xfrm>
            <a:off x="7737472" y="263691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sz="2400" dirty="0" smtClean="0">
                <a:cs typeface="B Yekan" pitchFamily="2" charset="-78"/>
              </a:rPr>
              <a:t>1</a:t>
            </a:r>
            <a:endParaRPr lang="en-US" sz="2400" dirty="0">
              <a:cs typeface="B Yekan" pitchFamily="2" charset="-78"/>
            </a:endParaRPr>
          </a:p>
        </p:txBody>
      </p:sp>
      <p:sp>
        <p:nvSpPr>
          <p:cNvPr id="47" name="Rounded Rectangle 46"/>
          <p:cNvSpPr/>
          <p:nvPr/>
        </p:nvSpPr>
        <p:spPr>
          <a:xfrm>
            <a:off x="7737472" y="3866184"/>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sz="2400" dirty="0" smtClean="0">
                <a:cs typeface="B Yekan" pitchFamily="2" charset="-78"/>
              </a:rPr>
              <a:t>2</a:t>
            </a:r>
            <a:endParaRPr lang="en-US" sz="2400" dirty="0">
              <a:cs typeface="B Yekan" pitchFamily="2" charset="-78"/>
            </a:endParaRPr>
          </a:p>
        </p:txBody>
      </p:sp>
      <p:sp>
        <p:nvSpPr>
          <p:cNvPr id="49" name="Rounded Rectangle 48"/>
          <p:cNvSpPr/>
          <p:nvPr/>
        </p:nvSpPr>
        <p:spPr>
          <a:xfrm>
            <a:off x="7737472" y="509545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sz="2400" dirty="0" smtClean="0">
                <a:cs typeface="B Yekan" pitchFamily="2" charset="-78"/>
              </a:rPr>
              <a:t>3</a:t>
            </a:r>
            <a:endParaRPr lang="en-US" sz="2400" dirty="0">
              <a:cs typeface="B Yekan" pitchFamily="2" charset="-78"/>
            </a:endParaRPr>
          </a:p>
        </p:txBody>
      </p:sp>
      <p:sp>
        <p:nvSpPr>
          <p:cNvPr id="50" name="Rounded Rectangle 49"/>
          <p:cNvSpPr/>
          <p:nvPr/>
        </p:nvSpPr>
        <p:spPr>
          <a:xfrm>
            <a:off x="4076003" y="2642677"/>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قواعد بلورشناسی و تقارن ها</a:t>
            </a:r>
            <a:endParaRPr lang="en-US" dirty="0">
              <a:cs typeface="B Yekan" pitchFamily="2" charset="-78"/>
            </a:endParaRPr>
          </a:p>
        </p:txBody>
      </p:sp>
      <p:sp>
        <p:nvSpPr>
          <p:cNvPr id="52" name="Rounded Rectangle 51"/>
          <p:cNvSpPr/>
          <p:nvPr/>
        </p:nvSpPr>
        <p:spPr>
          <a:xfrm>
            <a:off x="4076003" y="3871947"/>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تصاویر </a:t>
            </a:r>
            <a:r>
              <a:rPr lang="fa-IR" dirty="0" smtClean="0">
                <a:cs typeface="B Yekan" pitchFamily="2" charset="-78"/>
              </a:rPr>
              <a:t>استریوگرافیک</a:t>
            </a:r>
            <a:endParaRPr lang="en-US" dirty="0" smtClean="0">
              <a:cs typeface="B Yekan" pitchFamily="2" charset="-78"/>
            </a:endParaRPr>
          </a:p>
        </p:txBody>
      </p:sp>
      <p:sp>
        <p:nvSpPr>
          <p:cNvPr id="56" name="Rounded Rectangle 55"/>
          <p:cNvSpPr/>
          <p:nvPr/>
        </p:nvSpPr>
        <p:spPr>
          <a:xfrm>
            <a:off x="4076003" y="5101216"/>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en-US" dirty="0" smtClean="0">
                <a:cs typeface="B Yekan" pitchFamily="2" charset="-78"/>
              </a:rPr>
              <a:t>*</a:t>
            </a:r>
            <a:r>
              <a:rPr lang="fa-IR" dirty="0" smtClean="0">
                <a:cs typeface="B Yekan" pitchFamily="2" charset="-78"/>
              </a:rPr>
              <a:t>اشعه </a:t>
            </a:r>
            <a:r>
              <a:rPr lang="fa-IR" dirty="0" smtClean="0">
                <a:cs typeface="B Yekan" pitchFamily="2" charset="-78"/>
              </a:rPr>
              <a:t>ایکس در </a:t>
            </a:r>
            <a:r>
              <a:rPr lang="fa-IR" dirty="0" smtClean="0">
                <a:cs typeface="B Yekan" pitchFamily="2" charset="-78"/>
              </a:rPr>
              <a:t>بلورشناسی</a:t>
            </a:r>
            <a:r>
              <a:rPr lang="en-US" dirty="0" smtClean="0">
                <a:cs typeface="B Yekan" pitchFamily="2" charset="-78"/>
              </a:rPr>
              <a:t>*</a:t>
            </a:r>
            <a:endParaRPr lang="en-US" dirty="0" smtClean="0">
              <a:cs typeface="B Yekan" pitchFamily="2" charset="-78"/>
            </a:endParaRPr>
          </a:p>
        </p:txBody>
      </p:sp>
      <p:sp>
        <p:nvSpPr>
          <p:cNvPr id="57" name="Rounded Rectangle 56"/>
          <p:cNvSpPr/>
          <p:nvPr/>
        </p:nvSpPr>
        <p:spPr>
          <a:xfrm>
            <a:off x="4077935" y="3257312"/>
            <a:ext cx="4166473"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بررسی برخی خواص صفحات و جهات بلورشناسی</a:t>
            </a:r>
            <a:endParaRPr lang="en-US" dirty="0">
              <a:cs typeface="B Yekan" pitchFamily="2" charset="-78"/>
            </a:endParaRPr>
          </a:p>
        </p:txBody>
      </p:sp>
      <p:sp>
        <p:nvSpPr>
          <p:cNvPr id="59" name="Rounded Rectangle 58"/>
          <p:cNvSpPr/>
          <p:nvPr/>
        </p:nvSpPr>
        <p:spPr>
          <a:xfrm>
            <a:off x="4077935" y="4486582"/>
            <a:ext cx="4166473"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مطالعه یک روش عملی برای کار با بلورها</a:t>
            </a:r>
            <a:endParaRPr lang="en-US" dirty="0">
              <a:cs typeface="B Yekan" pitchFamily="2" charset="-78"/>
            </a:endParaRPr>
          </a:p>
        </p:txBody>
      </p:sp>
      <p:sp>
        <p:nvSpPr>
          <p:cNvPr id="61" name="Rounded Rectangle 60"/>
          <p:cNvSpPr/>
          <p:nvPr/>
        </p:nvSpPr>
        <p:spPr>
          <a:xfrm>
            <a:off x="4077935" y="5688958"/>
            <a:ext cx="4166473"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شناخت فرآیند نوین مطالعه روی بلورها</a:t>
            </a:r>
            <a:endParaRPr lang="en-US" dirty="0">
              <a:cs typeface="B Yekan" pitchFamily="2" charset="-78"/>
            </a:endParaRPr>
          </a:p>
        </p:txBody>
      </p:sp>
      <p:sp>
        <p:nvSpPr>
          <p:cNvPr id="63" name="Rounded Rectangle 62"/>
          <p:cNvSpPr/>
          <p:nvPr/>
        </p:nvSpPr>
        <p:spPr>
          <a:xfrm>
            <a:off x="1115616" y="2636912"/>
            <a:ext cx="2808312" cy="3528392"/>
          </a:xfrm>
          <a:prstGeom prst="roundRect">
            <a:avLst>
              <a:gd name="adj" fmla="val 4642"/>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rtl="1"/>
            <a:r>
              <a:rPr lang="fa-IR" sz="2400" dirty="0" smtClean="0">
                <a:cs typeface="B Yekan" pitchFamily="2" charset="-78"/>
              </a:rPr>
              <a:t>پروژه:</a:t>
            </a:r>
            <a:endParaRPr lang="fa-IR" sz="2000" dirty="0" smtClean="0">
              <a:cs typeface="B Yekan" pitchFamily="2" charset="-78"/>
            </a:endParaRPr>
          </a:p>
          <a:p>
            <a:pPr algn="r" rtl="1">
              <a:lnSpc>
                <a:spcPct val="200000"/>
              </a:lnSpc>
            </a:pPr>
            <a:r>
              <a:rPr lang="fa-IR" sz="1400" dirty="0" smtClean="0">
                <a:cs typeface="B Yekan" pitchFamily="2" charset="-78"/>
              </a:rPr>
              <a:t>1- کمک به ورودیهای جدید رشته های متالورژی و زمین شناسی</a:t>
            </a:r>
          </a:p>
          <a:p>
            <a:pPr algn="r" rtl="1">
              <a:lnSpc>
                <a:spcPct val="200000"/>
              </a:lnSpc>
            </a:pPr>
            <a:r>
              <a:rPr lang="fa-IR" sz="1400" dirty="0" smtClean="0">
                <a:cs typeface="B Yekan" pitchFamily="2" charset="-78"/>
              </a:rPr>
              <a:t>2- ایجاد بانک فارسی بلورشناسی</a:t>
            </a:r>
          </a:p>
          <a:p>
            <a:pPr algn="r" rtl="1">
              <a:lnSpc>
                <a:spcPct val="200000"/>
              </a:lnSpc>
            </a:pPr>
            <a:r>
              <a:rPr lang="fa-IR" sz="1400" dirty="0" smtClean="0">
                <a:cs typeface="B Yekan" pitchFamily="2" charset="-78"/>
              </a:rPr>
              <a:t>3- ثبت پروژه به عنوان رزومه</a:t>
            </a:r>
          </a:p>
          <a:p>
            <a:pPr algn="r" rtl="1">
              <a:lnSpc>
                <a:spcPct val="200000"/>
              </a:lnSpc>
            </a:pPr>
            <a:r>
              <a:rPr lang="fa-IR" sz="1400" dirty="0" smtClean="0">
                <a:cs typeface="B Yekan" pitchFamily="2" charset="-78"/>
              </a:rPr>
              <a:t>4- ادامه پروژه به عنوان وبسایت تخصصی متالورژی</a:t>
            </a:r>
          </a:p>
          <a:p>
            <a:pPr algn="r" rtl="1">
              <a:lnSpc>
                <a:spcPct val="200000"/>
              </a:lnSpc>
            </a:pPr>
            <a:r>
              <a:rPr lang="fa-IR" sz="1400" dirty="0" smtClean="0">
                <a:cs typeface="B Yekan" pitchFamily="2" charset="-78"/>
              </a:rPr>
              <a:t>5- ایجاد فضای تعامل بین اعضا</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rtl="1">
              <a:lnSpc>
                <a:spcPct val="150000"/>
              </a:lnSpc>
            </a:pPr>
            <a:endParaRPr lang="fa-IR" sz="2400" dirty="0" smtClean="0">
              <a:solidFill>
                <a:schemeClr val="tx1"/>
              </a:solidFill>
              <a:cs typeface="B Yekan" pitchFamily="2" charset="-78"/>
            </a:endParaRPr>
          </a:p>
          <a:p>
            <a:pPr algn="ctr" rtl="1">
              <a:lnSpc>
                <a:spcPct val="150000"/>
              </a:lnSpc>
            </a:pPr>
            <a:r>
              <a:rPr lang="fa-IR" sz="2400" dirty="0" smtClean="0">
                <a:solidFill>
                  <a:schemeClr val="tx1"/>
                </a:solidFill>
                <a:cs typeface="B Yekan" pitchFamily="2" charset="-78"/>
              </a:rPr>
              <a:t>استارتاپ: بررسی ایده خام از نظر امکان تجاری سازی </a:t>
            </a:r>
          </a:p>
          <a:p>
            <a:pPr algn="ctr" rtl="1">
              <a:lnSpc>
                <a:spcPct val="150000"/>
              </a:lnSpc>
            </a:pPr>
            <a:r>
              <a:rPr lang="fa-IR" sz="2400" dirty="0" smtClean="0">
                <a:solidFill>
                  <a:schemeClr val="tx1"/>
                </a:solidFill>
                <a:cs typeface="B Yekan" pitchFamily="2" charset="-78"/>
              </a:rPr>
              <a:t>و تدوین طرح کسب و کار</a:t>
            </a:r>
          </a:p>
          <a:p>
            <a:pPr algn="ctr" rtl="1">
              <a:lnSpc>
                <a:spcPct val="150000"/>
              </a:lnSpc>
            </a:pPr>
            <a:r>
              <a:rPr lang="fa-IR" sz="2400" dirty="0" smtClean="0">
                <a:solidFill>
                  <a:schemeClr val="tx1"/>
                </a:solidFill>
                <a:cs typeface="B Yekan" pitchFamily="2" charset="-78"/>
              </a:rPr>
              <a:t>ویکند: تعطیلات آخر هفته</a:t>
            </a:r>
          </a:p>
          <a:p>
            <a:pPr algn="ctr" rtl="1">
              <a:lnSpc>
                <a:spcPct val="150000"/>
              </a:lnSpc>
            </a:pPr>
            <a:endParaRPr lang="fa-IR" sz="2400" dirty="0" smtClean="0">
              <a:solidFill>
                <a:schemeClr val="tx1"/>
              </a:solidFill>
              <a:cs typeface="B Yekan" pitchFamily="2" charset="-78"/>
            </a:endParaRPr>
          </a:p>
          <a:p>
            <a:pPr algn="ctr" rtl="1">
              <a:lnSpc>
                <a:spcPct val="150000"/>
              </a:lnSpc>
            </a:pPr>
            <a:r>
              <a:rPr lang="fa-IR" sz="2400" dirty="0" smtClean="0">
                <a:solidFill>
                  <a:schemeClr val="tx1"/>
                </a:solidFill>
                <a:cs typeface="B Yekan" pitchFamily="2" charset="-78"/>
              </a:rPr>
              <a:t>استارتاپ </a:t>
            </a:r>
            <a:r>
              <a:rPr lang="fa-IR" sz="2400" dirty="0" smtClean="0">
                <a:solidFill>
                  <a:srgbClr val="FF0000"/>
                </a:solidFill>
                <a:cs typeface="B Yekan" pitchFamily="2" charset="-78"/>
              </a:rPr>
              <a:t>+</a:t>
            </a:r>
            <a:r>
              <a:rPr lang="fa-IR" sz="2400" dirty="0" smtClean="0">
                <a:solidFill>
                  <a:schemeClr val="tx1"/>
                </a:solidFill>
                <a:cs typeface="B Yekan" pitchFamily="2" charset="-78"/>
              </a:rPr>
              <a:t> ویکند: ؟؟؟</a:t>
            </a:r>
          </a:p>
          <a:p>
            <a:pPr algn="ctr" rtl="1">
              <a:lnSpc>
                <a:spcPct val="150000"/>
              </a:lnSpc>
            </a:pPr>
            <a:endParaRPr lang="fa-IR" sz="2400" dirty="0" smtClean="0">
              <a:solidFill>
                <a:schemeClr val="tx1"/>
              </a:solidFill>
              <a:cs typeface="B Yekan" pitchFamily="2" charset="-78"/>
            </a:endParaRPr>
          </a:p>
          <a:p>
            <a:pPr algn="ctr" rtl="1">
              <a:lnSpc>
                <a:spcPct val="150000"/>
              </a:lnSpc>
            </a:pPr>
            <a:r>
              <a:rPr lang="fa-IR" sz="2400" dirty="0" smtClean="0">
                <a:solidFill>
                  <a:schemeClr val="tx1"/>
                </a:solidFill>
                <a:cs typeface="B Yekan" pitchFamily="2" charset="-78"/>
              </a:rPr>
              <a:t>ارائه توسط: آقای نیکونسب</a:t>
            </a:r>
          </a:p>
          <a:p>
            <a:pPr algn="ctr" rtl="1">
              <a:lnSpc>
                <a:spcPct val="150000"/>
              </a:lnSpc>
            </a:pPr>
            <a:endParaRPr lang="fa-IR" sz="2400" dirty="0" smtClean="0">
              <a:solidFill>
                <a:schemeClr val="tx1"/>
              </a:solidFill>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sp>
        <p:nvSpPr>
          <p:cNvPr id="31" name="Round Single Corner Rectangle 30"/>
          <p:cNvSpPr/>
          <p:nvPr/>
        </p:nvSpPr>
        <p:spPr>
          <a:xfrm>
            <a:off x="165657" y="6165304"/>
            <a:ext cx="432048" cy="432048"/>
          </a:xfrm>
          <a:prstGeom prst="round1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46</a:t>
            </a:r>
            <a:endParaRPr lang="en-US" sz="1400" dirty="0">
              <a:cs typeface="B Yekan" pitchFamily="2" charset="-78"/>
            </a:endParaRPr>
          </a:p>
        </p:txBody>
      </p:sp>
      <p:grpSp>
        <p:nvGrpSpPr>
          <p:cNvPr id="3" name="Group 140"/>
          <p:cNvGrpSpPr/>
          <p:nvPr/>
        </p:nvGrpSpPr>
        <p:grpSpPr>
          <a:xfrm>
            <a:off x="467544" y="-27384"/>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51" name="Round Same Side Corner Rectangle 50"/>
              <p:cNvSpPr/>
              <p:nvPr/>
            </p:nvSpPr>
            <p:spPr>
              <a:xfrm>
                <a:off x="5762915" y="2479198"/>
                <a:ext cx="1779546" cy="1328393"/>
              </a:xfrm>
              <a:prstGeom prst="round2SameRect">
                <a:avLst>
                  <a:gd name="adj1" fmla="val 8000"/>
                  <a:gd name="adj2" fmla="val 0"/>
                </a:avLst>
              </a:prstGeom>
              <a:blipFill>
                <a:blip r:embed="rId2"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endParaRPr lang="en-US" sz="28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48" name="Flowchart: Alternate Process 47"/>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9" name="Oval 48"/>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effectLst>
                    <a:outerShdw blurRad="50800" dist="38100" dir="2700000" algn="tl" rotWithShape="0">
                      <a:prstClr val="black">
                        <a:alpha val="40000"/>
                      </a:prstClr>
                    </a:outerShdw>
                  </a:effectLst>
                </a:endParaRPr>
              </a:p>
            </p:txBody>
          </p:sp>
          <p:sp>
            <p:nvSpPr>
              <p:cNvPr id="50" name="Cross 49"/>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1200" dirty="0">
                  <a:latin typeface="IRDast Nevis" pitchFamily="2" charset="-78"/>
                  <a:cs typeface="IRDast Nevis" pitchFamily="2" charset="-78"/>
                </a:endParaRPr>
              </a:p>
            </p:txBody>
          </p:sp>
        </p:grpSp>
      </p:grpSp>
      <p:grpSp>
        <p:nvGrpSpPr>
          <p:cNvPr id="55" name="Group 60"/>
          <p:cNvGrpSpPr/>
          <p:nvPr/>
        </p:nvGrpSpPr>
        <p:grpSpPr>
          <a:xfrm>
            <a:off x="874517" y="1298444"/>
            <a:ext cx="991052" cy="474372"/>
            <a:chOff x="2339752" y="3933056"/>
            <a:chExt cx="2088232" cy="998587"/>
          </a:xfrm>
        </p:grpSpPr>
        <p:pic>
          <p:nvPicPr>
            <p:cNvPr id="56" name="Picture 55" descr="startup-weekend-logo.png"/>
            <p:cNvPicPr>
              <a:picLocks noChangeAspect="1"/>
            </p:cNvPicPr>
            <p:nvPr/>
          </p:nvPicPr>
          <p:blipFill>
            <a:blip r:embed="rId3" cstate="print">
              <a:duotone>
                <a:schemeClr val="bg2">
                  <a:shade val="45000"/>
                  <a:satMod val="135000"/>
                </a:schemeClr>
                <a:prstClr val="white"/>
              </a:duotone>
            </a:blip>
            <a:srcRect l="25200" b="16259"/>
            <a:stretch>
              <a:fillRect/>
            </a:stretch>
          </p:blipFill>
          <p:spPr>
            <a:xfrm>
              <a:off x="2411760" y="3933056"/>
              <a:ext cx="2016224" cy="976422"/>
            </a:xfrm>
            <a:prstGeom prst="rect">
              <a:avLst/>
            </a:prstGeom>
          </p:spPr>
        </p:pic>
        <p:sp>
          <p:nvSpPr>
            <p:cNvPr id="57" name="Rectangle 56"/>
            <p:cNvSpPr/>
            <p:nvPr/>
          </p:nvSpPr>
          <p:spPr>
            <a:xfrm rot="20664710">
              <a:off x="2483606" y="4662058"/>
              <a:ext cx="123922" cy="2520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339752" y="4535560"/>
              <a:ext cx="195930" cy="3960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itle 1"/>
          <p:cNvSpPr txBox="1">
            <a:spLocks/>
          </p:cNvSpPr>
          <p:nvPr/>
        </p:nvSpPr>
        <p:spPr>
          <a:xfrm>
            <a:off x="3255168"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3" name="Subtitle 2"/>
          <p:cNvSpPr txBox="1">
            <a:spLocks/>
          </p:cNvSpPr>
          <p:nvPr/>
        </p:nvSpPr>
        <p:spPr>
          <a:xfrm>
            <a:off x="4911352"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هفت</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75" name="Picture 74" descr="free-vector-diamond-vector_006032_dmn 1 (1).jpg"/>
          <p:cNvPicPr>
            <a:picLocks noChangeAspect="1"/>
          </p:cNvPicPr>
          <p:nvPr/>
        </p:nvPicPr>
        <p:blipFill>
          <a:blip r:embed="rId4" cstate="print"/>
          <a:stretch>
            <a:fillRect/>
          </a:stretch>
        </p:blipFill>
        <p:spPr>
          <a:xfrm>
            <a:off x="6948264" y="242646"/>
            <a:ext cx="1800200" cy="135015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1"/>
            <a:r>
              <a:rPr lang="fa-IR" altLang="en-US" dirty="0" smtClean="0">
                <a:cs typeface="B Yekan" pitchFamily="2" charset="-78"/>
              </a:rPr>
              <a:t>و بی نگاه تو نتوانم رفت ...</a:t>
            </a:r>
            <a:endParaRPr lang="en-US" dirty="0"/>
          </a:p>
        </p:txBody>
      </p:sp>
      <p:sp>
        <p:nvSpPr>
          <p:cNvPr id="5" name="Subtitle 4"/>
          <p:cNvSpPr>
            <a:spLocks noGrp="1"/>
          </p:cNvSpPr>
          <p:nvPr>
            <p:ph type="subTitle" idx="1"/>
          </p:nvPr>
        </p:nvSpPr>
        <p:spPr/>
        <p:txBody>
          <a:bodyPr>
            <a:normAutofit/>
          </a:bodyPr>
          <a:lstStyle/>
          <a:p>
            <a:pPr rtl="1"/>
            <a:r>
              <a:rPr lang="fa-IR" sz="2400" dirty="0" smtClean="0">
                <a:cs typeface="B Nazanin" panose="00000400000000000000" pitchFamily="2" charset="-78"/>
              </a:rPr>
              <a:t>الهی! دانایی ده که از راه نیفتیم و بینایی ده که در چاه نیفتیم.</a:t>
            </a:r>
          </a:p>
          <a:p>
            <a:pPr rtl="1"/>
            <a:endParaRPr lang="en-US" sz="2400" dirty="0"/>
          </a:p>
        </p:txBody>
      </p:sp>
      <p:pic>
        <p:nvPicPr>
          <p:cNvPr id="13" name="Picture 12" descr="free-vector-diamond-vector_006032_dmn 1 (1).jpg"/>
          <p:cNvPicPr>
            <a:picLocks noChangeAspect="1"/>
          </p:cNvPicPr>
          <p:nvPr/>
        </p:nvPicPr>
        <p:blipFill>
          <a:blip r:embed="rId2" cstate="print"/>
          <a:stretch>
            <a:fillRect/>
          </a:stretch>
        </p:blipFill>
        <p:spPr>
          <a:xfrm>
            <a:off x="5926622" y="332656"/>
            <a:ext cx="3037866" cy="114946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2319064"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3975248"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dirty="0" smtClean="0">
                <a:solidFill>
                  <a:schemeClr val="bg1">
                    <a:lumMod val="50000"/>
                  </a:schemeClr>
                </a:solidFill>
                <a:cs typeface="B Yekan" pitchFamily="2" charset="-78"/>
              </a:rPr>
              <a:t>شش</a:t>
            </a:r>
            <a:r>
              <a:rPr lang="fa-IR" sz="2400" noProof="0" dirty="0" smtClean="0">
                <a:solidFill>
                  <a:schemeClr val="bg1">
                    <a:lumMod val="50000"/>
                  </a:schemeClr>
                </a:solidFill>
                <a:cs typeface="B Yekan" pitchFamily="2" charset="-78"/>
              </a:rPr>
              <a:t>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sp>
        <p:nvSpPr>
          <p:cNvPr id="23"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012" name="Oval 1011"/>
          <p:cNvSpPr/>
          <p:nvPr/>
        </p:nvSpPr>
        <p:spPr>
          <a:xfrm>
            <a:off x="1187624" y="2708920"/>
            <a:ext cx="1494434" cy="149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p:nvPr/>
        </p:nvSpPr>
        <p:spPr>
          <a:xfrm>
            <a:off x="2717526" y="2708920"/>
            <a:ext cx="1494434" cy="149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1187624" y="4238817"/>
            <a:ext cx="1494434" cy="149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2717526" y="4238817"/>
            <a:ext cx="1494434" cy="149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ectangle 928"/>
          <p:cNvSpPr/>
          <p:nvPr/>
        </p:nvSpPr>
        <p:spPr>
          <a:xfrm>
            <a:off x="1885721" y="3417312"/>
            <a:ext cx="1595864" cy="1595864"/>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8" name="TextBox 127"/>
          <p:cNvSpPr txBox="1"/>
          <p:nvPr/>
        </p:nvSpPr>
        <p:spPr>
          <a:xfrm>
            <a:off x="5148065" y="3040639"/>
            <a:ext cx="2722219" cy="830997"/>
          </a:xfrm>
          <a:prstGeom prst="rect">
            <a:avLst/>
          </a:prstGeom>
          <a:noFill/>
        </p:spPr>
        <p:txBody>
          <a:bodyPr wrap="none" rtlCol="0">
            <a:spAutoFit/>
          </a:bodyPr>
          <a:lstStyle/>
          <a:p>
            <a:pPr algn="l"/>
            <a:r>
              <a:rPr lang="fa-IR" sz="4800" dirty="0" smtClean="0">
                <a:cs typeface="B Yekan" pitchFamily="2" charset="-78"/>
              </a:rPr>
              <a:t>سلول واحد</a:t>
            </a:r>
          </a:p>
        </p:txBody>
      </p:sp>
      <p:sp>
        <p:nvSpPr>
          <p:cNvPr id="129" name="TextBox 128"/>
          <p:cNvSpPr txBox="1"/>
          <p:nvPr/>
        </p:nvSpPr>
        <p:spPr>
          <a:xfrm>
            <a:off x="5355653" y="4570536"/>
            <a:ext cx="2307042" cy="830997"/>
          </a:xfrm>
          <a:prstGeom prst="rect">
            <a:avLst/>
          </a:prstGeom>
          <a:noFill/>
        </p:spPr>
        <p:txBody>
          <a:bodyPr wrap="none" rtlCol="0">
            <a:spAutoFit/>
          </a:bodyPr>
          <a:lstStyle/>
          <a:p>
            <a:pPr algn="r" rtl="1"/>
            <a:r>
              <a:rPr lang="en-US" sz="4800" dirty="0" smtClean="0">
                <a:cs typeface="B Yekan" pitchFamily="2" charset="-78"/>
              </a:rPr>
              <a:t>Unit Cell</a:t>
            </a:r>
            <a:endParaRPr lang="fa-IR" sz="4800" dirty="0" smtClean="0">
              <a:cs typeface="B Yekan" pitchFamily="2" charset="-78"/>
            </a:endParaRPr>
          </a:p>
        </p:txBody>
      </p:sp>
      <p:grpSp>
        <p:nvGrpSpPr>
          <p:cNvPr id="19" name="Group 18"/>
          <p:cNvGrpSpPr/>
          <p:nvPr/>
        </p:nvGrpSpPr>
        <p:grpSpPr>
          <a:xfrm rot="2631951">
            <a:off x="1337159" y="489144"/>
            <a:ext cx="1590451" cy="1279816"/>
            <a:chOff x="6623341" y="3498167"/>
            <a:chExt cx="1590451" cy="1279816"/>
          </a:xfrm>
        </p:grpSpPr>
        <p:pic>
          <p:nvPicPr>
            <p:cNvPr id="20" name="Picture 19"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21" name="TextBox 20"/>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6" name="Round Single Corner Rectangle 25"/>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2</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4" name="Group 114"/>
          <p:cNvGrpSpPr/>
          <p:nvPr/>
        </p:nvGrpSpPr>
        <p:grpSpPr>
          <a:xfrm>
            <a:off x="952402" y="3861048"/>
            <a:ext cx="1963414" cy="1790611"/>
            <a:chOff x="952402" y="3861048"/>
            <a:chExt cx="1963414" cy="1790611"/>
          </a:xfrm>
        </p:grpSpPr>
        <p:grpSp>
          <p:nvGrpSpPr>
            <p:cNvPr id="5" name="Group 113"/>
            <p:cNvGrpSpPr/>
            <p:nvPr/>
          </p:nvGrpSpPr>
          <p:grpSpPr>
            <a:xfrm>
              <a:off x="952402" y="3861048"/>
              <a:ext cx="1963414" cy="1790611"/>
              <a:chOff x="952402" y="3861048"/>
              <a:chExt cx="1963414" cy="1790611"/>
            </a:xfrm>
          </p:grpSpPr>
          <p:sp>
            <p:nvSpPr>
              <p:cNvPr id="137" name="Oval 136"/>
              <p:cNvSpPr/>
              <p:nvPr/>
            </p:nvSpPr>
            <p:spPr>
              <a:xfrm>
                <a:off x="2273946" y="4465623"/>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913906" y="5009789"/>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240434" y="4982083"/>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952402" y="4399817"/>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316634" y="3861048"/>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1958504" y="3876563"/>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178"/>
            <p:cNvSpPr/>
            <p:nvPr/>
          </p:nvSpPr>
          <p:spPr>
            <a:xfrm>
              <a:off x="1262734" y="4193890"/>
              <a:ext cx="1342751" cy="1124927"/>
            </a:xfrm>
            <a:prstGeom prst="hexagon">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6" name="Group 108"/>
          <p:cNvGrpSpPr/>
          <p:nvPr/>
        </p:nvGrpSpPr>
        <p:grpSpPr>
          <a:xfrm>
            <a:off x="3246054" y="4158393"/>
            <a:ext cx="1613978" cy="1286831"/>
            <a:chOff x="3246054" y="4158393"/>
            <a:chExt cx="1613978" cy="1286831"/>
          </a:xfrm>
        </p:grpSpPr>
        <p:sp>
          <p:nvSpPr>
            <p:cNvPr id="72" name="Oval 71"/>
            <p:cNvSpPr/>
            <p:nvPr/>
          </p:nvSpPr>
          <p:spPr>
            <a:xfrm>
              <a:off x="3390070" y="4158393"/>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218162" y="4158393"/>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246054" y="4803354"/>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074146" y="4803354"/>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1096"/>
            <p:cNvSpPr/>
            <p:nvPr/>
          </p:nvSpPr>
          <p:spPr>
            <a:xfrm>
              <a:off x="3549135" y="4490248"/>
              <a:ext cx="1000553" cy="648000"/>
            </a:xfrm>
            <a:prstGeom prst="parallelogram">
              <a:avLst/>
            </a:prstGeom>
            <a:noFill/>
            <a:ln w="38100"/>
            <a:scene3d>
              <a:camera prst="orthographicFront">
                <a:rot lat="0" lon="0" rev="0"/>
              </a:camera>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7" name="Group 112"/>
          <p:cNvGrpSpPr/>
          <p:nvPr/>
        </p:nvGrpSpPr>
        <p:grpSpPr>
          <a:xfrm>
            <a:off x="2144831" y="2087680"/>
            <a:ext cx="1659012" cy="1298972"/>
            <a:chOff x="2051720" y="2060848"/>
            <a:chExt cx="1659012" cy="1298972"/>
          </a:xfrm>
        </p:grpSpPr>
        <p:grpSp>
          <p:nvGrpSpPr>
            <p:cNvPr id="8" name="Group 110"/>
            <p:cNvGrpSpPr/>
            <p:nvPr/>
          </p:nvGrpSpPr>
          <p:grpSpPr>
            <a:xfrm>
              <a:off x="2051720" y="2060848"/>
              <a:ext cx="1659012" cy="1298972"/>
              <a:chOff x="2051720" y="2060848"/>
              <a:chExt cx="1659012" cy="1298972"/>
            </a:xfrm>
          </p:grpSpPr>
          <p:sp>
            <p:nvSpPr>
              <p:cNvPr id="78" name="Oval 77"/>
              <p:cNvSpPr/>
              <p:nvPr/>
            </p:nvSpPr>
            <p:spPr>
              <a:xfrm>
                <a:off x="2051720" y="2060848"/>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068862" y="2060848"/>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051720" y="2717950"/>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068862" y="2717950"/>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p:cNvSpPr/>
            <p:nvPr/>
          </p:nvSpPr>
          <p:spPr>
            <a:xfrm>
              <a:off x="2380950" y="2386334"/>
              <a:ext cx="1000553" cy="6480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9" name="Group 117"/>
          <p:cNvGrpSpPr/>
          <p:nvPr/>
        </p:nvGrpSpPr>
        <p:grpSpPr>
          <a:xfrm>
            <a:off x="467544" y="2087680"/>
            <a:ext cx="1298972" cy="1298972"/>
            <a:chOff x="467544" y="2087680"/>
            <a:chExt cx="1298972" cy="1298972"/>
          </a:xfrm>
        </p:grpSpPr>
        <p:grpSp>
          <p:nvGrpSpPr>
            <p:cNvPr id="10" name="Group 109"/>
            <p:cNvGrpSpPr/>
            <p:nvPr/>
          </p:nvGrpSpPr>
          <p:grpSpPr>
            <a:xfrm>
              <a:off x="467544" y="2087680"/>
              <a:ext cx="1298972" cy="1298972"/>
              <a:chOff x="467544" y="2060848"/>
              <a:chExt cx="1298972" cy="1298972"/>
            </a:xfrm>
          </p:grpSpPr>
          <p:sp>
            <p:nvSpPr>
              <p:cNvPr id="94" name="Oval 93"/>
              <p:cNvSpPr/>
              <p:nvPr/>
            </p:nvSpPr>
            <p:spPr>
              <a:xfrm>
                <a:off x="467544" y="2060848"/>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124646" y="2060848"/>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67544" y="2717950"/>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124646" y="2717950"/>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p:cNvSpPr/>
            <p:nvPr/>
          </p:nvSpPr>
          <p:spPr>
            <a:xfrm>
              <a:off x="793030" y="2413166"/>
              <a:ext cx="648000" cy="6480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1" name="Group 115"/>
          <p:cNvGrpSpPr/>
          <p:nvPr/>
        </p:nvGrpSpPr>
        <p:grpSpPr>
          <a:xfrm>
            <a:off x="4182158" y="1988840"/>
            <a:ext cx="1613978" cy="1496653"/>
            <a:chOff x="4182158" y="1988840"/>
            <a:chExt cx="1613978" cy="1496653"/>
          </a:xfrm>
        </p:grpSpPr>
        <p:grpSp>
          <p:nvGrpSpPr>
            <p:cNvPr id="12" name="Group 111"/>
            <p:cNvGrpSpPr/>
            <p:nvPr/>
          </p:nvGrpSpPr>
          <p:grpSpPr>
            <a:xfrm>
              <a:off x="4182158" y="1988840"/>
              <a:ext cx="1613978" cy="1496653"/>
              <a:chOff x="4182158" y="1988840"/>
              <a:chExt cx="1613978" cy="1496653"/>
            </a:xfrm>
          </p:grpSpPr>
          <p:sp>
            <p:nvSpPr>
              <p:cNvPr id="102" name="Oval 101"/>
              <p:cNvSpPr/>
              <p:nvPr/>
            </p:nvSpPr>
            <p:spPr>
              <a:xfrm>
                <a:off x="4182158" y="1988840"/>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154266" y="1988840"/>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182158" y="2843623"/>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154266" y="2843623"/>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669260" y="2405161"/>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Rectangle 107"/>
            <p:cNvSpPr/>
            <p:nvPr/>
          </p:nvSpPr>
          <p:spPr>
            <a:xfrm>
              <a:off x="4488871" y="2314569"/>
              <a:ext cx="1000553" cy="845194"/>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20" name="TextBox 119"/>
          <p:cNvSpPr txBox="1"/>
          <p:nvPr/>
        </p:nvSpPr>
        <p:spPr>
          <a:xfrm>
            <a:off x="2699792" y="5733256"/>
            <a:ext cx="817853" cy="769441"/>
          </a:xfrm>
          <a:prstGeom prst="rect">
            <a:avLst/>
          </a:prstGeom>
          <a:noFill/>
        </p:spPr>
        <p:txBody>
          <a:bodyPr wrap="none" rtlCol="0">
            <a:spAutoFit/>
          </a:bodyPr>
          <a:lstStyle/>
          <a:p>
            <a:r>
              <a:rPr lang="en-US" sz="4400" dirty="0" smtClean="0"/>
              <a:t>2D</a:t>
            </a:r>
            <a:endParaRPr lang="en-US" sz="4400" dirty="0"/>
          </a:p>
        </p:txBody>
      </p:sp>
      <p:sp>
        <p:nvSpPr>
          <p:cNvPr id="121" name="Oval 120"/>
          <p:cNvSpPr/>
          <p:nvPr/>
        </p:nvSpPr>
        <p:spPr>
          <a:xfrm>
            <a:off x="1619672" y="4437112"/>
            <a:ext cx="641870" cy="641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868144" y="2636912"/>
            <a:ext cx="2736304" cy="3217863"/>
            <a:chOff x="2627784" y="1916832"/>
            <a:chExt cx="3888432" cy="4572754"/>
          </a:xfrm>
        </p:grpSpPr>
        <p:pic>
          <p:nvPicPr>
            <p:cNvPr id="51" name="Picture 50" descr="Bravais2.gif"/>
            <p:cNvPicPr>
              <a:picLocks noChangeAspect="1"/>
            </p:cNvPicPr>
            <p:nvPr/>
          </p:nvPicPr>
          <p:blipFill>
            <a:blip r:embed="rId4" cstate="print"/>
            <a:stretch>
              <a:fillRect/>
            </a:stretch>
          </p:blipFill>
          <p:spPr>
            <a:xfrm flipH="1">
              <a:off x="2627784" y="1916832"/>
              <a:ext cx="3888432" cy="3888432"/>
            </a:xfrm>
            <a:prstGeom prst="ellipse">
              <a:avLst/>
            </a:prstGeom>
            <a:ln>
              <a:noFill/>
            </a:ln>
            <a:effectLst>
              <a:softEdge rad="112500"/>
            </a:effectLst>
          </p:spPr>
        </p:pic>
        <p:grpSp>
          <p:nvGrpSpPr>
            <p:cNvPr id="52" name="Group 51"/>
            <p:cNvGrpSpPr/>
            <p:nvPr/>
          </p:nvGrpSpPr>
          <p:grpSpPr>
            <a:xfrm>
              <a:off x="3109811" y="5877272"/>
              <a:ext cx="2924378" cy="612314"/>
              <a:chOff x="3095836" y="5877272"/>
              <a:chExt cx="2924378" cy="612314"/>
            </a:xfrm>
          </p:grpSpPr>
          <p:pic>
            <p:nvPicPr>
              <p:cNvPr id="53" name="Picture 52" descr="Flag_of_France.svg.png"/>
              <p:cNvPicPr>
                <a:picLocks noChangeAspect="1"/>
              </p:cNvPicPr>
              <p:nvPr/>
            </p:nvPicPr>
            <p:blipFill>
              <a:blip r:embed="rId5" cstate="print"/>
              <a:stretch>
                <a:fillRect/>
              </a:stretch>
            </p:blipFill>
            <p:spPr>
              <a:xfrm>
                <a:off x="3095836" y="5953635"/>
                <a:ext cx="648072" cy="432048"/>
              </a:xfrm>
              <a:prstGeom prst="rect">
                <a:avLst/>
              </a:prstGeom>
            </p:spPr>
          </p:pic>
          <p:sp>
            <p:nvSpPr>
              <p:cNvPr id="54" name="Rectangle 53"/>
              <p:cNvSpPr/>
              <p:nvPr/>
            </p:nvSpPr>
            <p:spPr>
              <a:xfrm>
                <a:off x="3832926" y="5877272"/>
                <a:ext cx="2187288" cy="612314"/>
              </a:xfrm>
              <a:prstGeom prst="rect">
                <a:avLst/>
              </a:prstGeom>
            </p:spPr>
            <p:txBody>
              <a:bodyPr wrap="none">
                <a:spAutoFit/>
              </a:bodyPr>
              <a:lstStyle/>
              <a:p>
                <a:pPr algn="r" rtl="1"/>
                <a:r>
                  <a:rPr lang="fa-IR" sz="2200" dirty="0" smtClean="0">
                    <a:cs typeface="B Yekan" pitchFamily="2" charset="-78"/>
                  </a:rPr>
                  <a:t>آگوست براوه</a:t>
                </a:r>
                <a:endParaRPr lang="fa-IR" sz="2200" dirty="0">
                  <a:cs typeface="B Yekan" pitchFamily="2" charset="-78"/>
                </a:endParaRPr>
              </a:p>
            </p:txBody>
          </p:sp>
        </p:grpSp>
      </p:grpSp>
      <p:grpSp>
        <p:nvGrpSpPr>
          <p:cNvPr id="56" name="Group 55"/>
          <p:cNvGrpSpPr/>
          <p:nvPr/>
        </p:nvGrpSpPr>
        <p:grpSpPr>
          <a:xfrm rot="2631951">
            <a:off x="1337159" y="489144"/>
            <a:ext cx="1590451" cy="1279816"/>
            <a:chOff x="6623341" y="3498167"/>
            <a:chExt cx="1590451" cy="1279816"/>
          </a:xfrm>
        </p:grpSpPr>
        <p:pic>
          <p:nvPicPr>
            <p:cNvPr id="57" name="Picture 56" descr="vector-mohr-www.barGGraph.com.png"/>
            <p:cNvPicPr>
              <a:picLocks noChangeAspect="1"/>
            </p:cNvPicPr>
            <p:nvPr/>
          </p:nvPicPr>
          <p:blipFill>
            <a:blip r:embed="rId6" cstate="print"/>
            <a:stretch>
              <a:fillRect/>
            </a:stretch>
          </p:blipFill>
          <p:spPr>
            <a:xfrm rot="693808" flipH="1">
              <a:off x="6623341" y="3498167"/>
              <a:ext cx="1590451" cy="1279816"/>
            </a:xfrm>
            <a:prstGeom prst="rect">
              <a:avLst/>
            </a:prstGeom>
          </p:spPr>
        </p:pic>
        <p:sp>
          <p:nvSpPr>
            <p:cNvPr id="58" name="TextBox 57"/>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59" name="Round Single Corner Rectangle 58"/>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3</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49" name="Picture 15"/>
          <p:cNvPicPr>
            <a:picLocks noGrp="1" noChangeAspect="1" noChangeArrowheads="1"/>
          </p:cNvPicPr>
          <p:nvPr>
            <p:ph/>
          </p:nvPr>
        </p:nvPicPr>
        <p:blipFill>
          <a:blip r:embed="rId4" cstate="print">
            <a:extLst>
              <a:ext uri="{28A0092B-C50C-407E-A947-70E740481C1C}">
                <a14:useLocalDpi xmlns:a14="http://schemas.microsoft.com/office/drawing/2010/main" xmlns="" val="0"/>
              </a:ext>
            </a:extLst>
          </a:blip>
          <a:srcRect l="3178" t="14845" r="3889" b="10324"/>
          <a:stretch>
            <a:fillRect/>
          </a:stretch>
        </p:blipFill>
        <p:spPr>
          <a:xfrm>
            <a:off x="847110" y="2129029"/>
            <a:ext cx="7248555" cy="4324307"/>
          </a:xfrm>
          <a:noFill/>
        </p:spPr>
      </p:pic>
      <p:grpSp>
        <p:nvGrpSpPr>
          <p:cNvPr id="4" name="Group 49"/>
          <p:cNvGrpSpPr/>
          <p:nvPr/>
        </p:nvGrpSpPr>
        <p:grpSpPr>
          <a:xfrm>
            <a:off x="755576" y="2057128"/>
            <a:ext cx="7540113" cy="4326359"/>
            <a:chOff x="490538" y="1340768"/>
            <a:chExt cx="8293100" cy="4758407"/>
          </a:xfrm>
        </p:grpSpPr>
        <p:sp>
          <p:nvSpPr>
            <p:cNvPr id="51" name="AutoShape 17"/>
            <p:cNvSpPr>
              <a:spLocks noChangeArrowheads="1"/>
            </p:cNvSpPr>
            <p:nvPr/>
          </p:nvSpPr>
          <p:spPr bwMode="auto">
            <a:xfrm>
              <a:off x="755576" y="1412503"/>
              <a:ext cx="4451498" cy="13684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2" name="AutoShape 18"/>
            <p:cNvSpPr>
              <a:spLocks noChangeArrowheads="1"/>
            </p:cNvSpPr>
            <p:nvPr/>
          </p:nvSpPr>
          <p:spPr bwMode="auto">
            <a:xfrm>
              <a:off x="5646738" y="1340768"/>
              <a:ext cx="2879725" cy="1440160"/>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3" name="AutoShape 19"/>
            <p:cNvSpPr>
              <a:spLocks noChangeArrowheads="1"/>
            </p:cNvSpPr>
            <p:nvPr/>
          </p:nvSpPr>
          <p:spPr bwMode="auto">
            <a:xfrm>
              <a:off x="490538" y="2924175"/>
              <a:ext cx="6480175" cy="1728788"/>
            </a:xfrm>
            <a:prstGeom prst="roundRect">
              <a:avLst>
                <a:gd name="adj" fmla="val 16667"/>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4" name="AutoShape 20"/>
            <p:cNvSpPr>
              <a:spLocks noChangeArrowheads="1"/>
            </p:cNvSpPr>
            <p:nvPr/>
          </p:nvSpPr>
          <p:spPr bwMode="auto">
            <a:xfrm>
              <a:off x="7342188" y="2924175"/>
              <a:ext cx="1441450" cy="16573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5" name="AutoShape 21"/>
            <p:cNvSpPr>
              <a:spLocks noChangeArrowheads="1"/>
            </p:cNvSpPr>
            <p:nvPr/>
          </p:nvSpPr>
          <p:spPr bwMode="auto">
            <a:xfrm>
              <a:off x="1259632" y="4797152"/>
              <a:ext cx="1224136" cy="1135509"/>
            </a:xfrm>
            <a:prstGeom prst="roundRect">
              <a:avLst>
                <a:gd name="adj" fmla="val 16667"/>
              </a:avLst>
            </a:prstGeom>
            <a:noFill/>
            <a:ln w="381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6" name="AutoShape 22"/>
            <p:cNvSpPr>
              <a:spLocks noChangeArrowheads="1"/>
            </p:cNvSpPr>
            <p:nvPr/>
          </p:nvSpPr>
          <p:spPr bwMode="auto">
            <a:xfrm>
              <a:off x="3141648" y="4797425"/>
              <a:ext cx="2870024" cy="1301750"/>
            </a:xfrm>
            <a:prstGeom prst="roundRect">
              <a:avLst>
                <a:gd name="adj" fmla="val 16667"/>
              </a:avLst>
            </a:prstGeom>
            <a:noFill/>
            <a:ln w="38100">
              <a:solidFill>
                <a:srgbClr val="33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7" name="AutoShape 23"/>
            <p:cNvSpPr>
              <a:spLocks noChangeArrowheads="1"/>
            </p:cNvSpPr>
            <p:nvPr/>
          </p:nvSpPr>
          <p:spPr bwMode="auto">
            <a:xfrm>
              <a:off x="6444208" y="4797152"/>
              <a:ext cx="1533525" cy="1223863"/>
            </a:xfrm>
            <a:prstGeom prst="roundRect">
              <a:avLst>
                <a:gd name="adj" fmla="val 16667"/>
              </a:avLst>
            </a:prstGeom>
            <a:noFill/>
            <a:ln w="38100">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grpSp>
      <p:grpSp>
        <p:nvGrpSpPr>
          <p:cNvPr id="21" name="Group 20"/>
          <p:cNvGrpSpPr/>
          <p:nvPr/>
        </p:nvGrpSpPr>
        <p:grpSpPr>
          <a:xfrm rot="2631951">
            <a:off x="1337159" y="489144"/>
            <a:ext cx="1590451" cy="1279816"/>
            <a:chOff x="6623341" y="3498167"/>
            <a:chExt cx="1590451" cy="1279816"/>
          </a:xfrm>
        </p:grpSpPr>
        <p:pic>
          <p:nvPicPr>
            <p:cNvPr id="23" name="Picture 22"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5" name="TextBox 24"/>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6" name="Round Single Corner Rectangle 25"/>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4</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4" name="Picture 13" descr="m020a.JPG"/>
          <p:cNvPicPr>
            <a:picLocks noChangeAspect="1"/>
          </p:cNvPicPr>
          <p:nvPr/>
        </p:nvPicPr>
        <p:blipFill>
          <a:blip r:embed="rId4" cstate="print">
            <a:duotone>
              <a:schemeClr val="bg2">
                <a:shade val="45000"/>
                <a:satMod val="135000"/>
              </a:schemeClr>
              <a:prstClr val="white"/>
            </a:duotone>
          </a:blip>
          <a:srcRect t="14286" r="9845"/>
          <a:stretch>
            <a:fillRect/>
          </a:stretch>
        </p:blipFill>
        <p:spPr>
          <a:xfrm>
            <a:off x="3059832" y="2504573"/>
            <a:ext cx="3024336" cy="34330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TextBox 14"/>
          <p:cNvSpPr txBox="1"/>
          <p:nvPr/>
        </p:nvSpPr>
        <p:spPr>
          <a:xfrm>
            <a:off x="340674" y="1844824"/>
            <a:ext cx="4375342" cy="4708981"/>
          </a:xfrm>
          <a:prstGeom prst="rect">
            <a:avLst/>
          </a:prstGeom>
          <a:noFill/>
        </p:spPr>
        <p:txBody>
          <a:bodyPr wrap="square" rtlCol="0">
            <a:spAutoFit/>
          </a:bodyPr>
          <a:lstStyle/>
          <a:p>
            <a:pPr algn="r" rtl="1">
              <a:lnSpc>
                <a:spcPct val="150000"/>
              </a:lnSpc>
            </a:pPr>
            <a:r>
              <a:rPr lang="fa-IR" sz="2000" dirty="0" smtClean="0">
                <a:cs typeface="B Yekan" pitchFamily="2" charset="-78"/>
              </a:rPr>
              <a:t>نام شبکه:</a:t>
            </a:r>
          </a:p>
          <a:p>
            <a:pPr rtl="1">
              <a:lnSpc>
                <a:spcPct val="150000"/>
              </a:lnSpc>
            </a:pPr>
            <a:r>
              <a:rPr lang="fa-IR" sz="2000" dirty="0" smtClean="0">
                <a:cs typeface="B Yekan" pitchFamily="2" charset="-78"/>
              </a:rPr>
              <a:t>مکعبی ساده</a:t>
            </a:r>
          </a:p>
          <a:p>
            <a:pPr algn="r" rtl="1">
              <a:lnSpc>
                <a:spcPct val="150000"/>
              </a:lnSpc>
            </a:pPr>
            <a:r>
              <a:rPr lang="fa-IR" sz="2000" dirty="0" smtClean="0">
                <a:cs typeface="B Yekan" pitchFamily="2" charset="-78"/>
              </a:rPr>
              <a:t>رابطه شعاع اتمی و واحد شبکه:</a:t>
            </a:r>
          </a:p>
          <a:p>
            <a:pPr rtl="1">
              <a:lnSpc>
                <a:spcPct val="150000"/>
              </a:lnSpc>
            </a:pPr>
            <a:r>
              <a:rPr lang="en-US" sz="2000" dirty="0" smtClean="0">
                <a:cs typeface="B Yekan" pitchFamily="2" charset="-78"/>
              </a:rPr>
              <a:t>a</a:t>
            </a:r>
            <a:r>
              <a:rPr lang="en-US" sz="1100" dirty="0" smtClean="0">
                <a:cs typeface="B Yekan" pitchFamily="2" charset="-78"/>
              </a:rPr>
              <a:t>0 </a:t>
            </a:r>
            <a:r>
              <a:rPr lang="en-US" sz="2000" dirty="0" smtClean="0">
                <a:cs typeface="B Yekan" pitchFamily="2" charset="-78"/>
              </a:rPr>
              <a:t>=2r</a:t>
            </a:r>
            <a:endParaRPr lang="fa-IR" sz="2000" dirty="0" smtClean="0">
              <a:cs typeface="B Yekan" pitchFamily="2" charset="-78"/>
            </a:endParaRPr>
          </a:p>
          <a:p>
            <a:pPr algn="r" rtl="1">
              <a:lnSpc>
                <a:spcPct val="150000"/>
              </a:lnSpc>
            </a:pPr>
            <a:r>
              <a:rPr lang="fa-IR" sz="2000" dirty="0" smtClean="0">
                <a:cs typeface="B Yekan" pitchFamily="2" charset="-78"/>
              </a:rPr>
              <a:t>ضریب چیدن اتمی:</a:t>
            </a:r>
          </a:p>
          <a:p>
            <a:pPr rtl="1">
              <a:lnSpc>
                <a:spcPct val="150000"/>
              </a:lnSpc>
            </a:pPr>
            <a:r>
              <a:rPr lang="fa-IR" sz="2000" dirty="0" smtClean="0">
                <a:cs typeface="B Yekan" pitchFamily="2" charset="-78"/>
              </a:rPr>
              <a:t>0.523</a:t>
            </a:r>
            <a:endParaRPr lang="en-US" sz="2000" dirty="0" smtClean="0">
              <a:cs typeface="B Yekan" pitchFamily="2" charset="-78"/>
            </a:endParaRPr>
          </a:p>
          <a:p>
            <a:pPr algn="r" rtl="1">
              <a:lnSpc>
                <a:spcPct val="150000"/>
              </a:lnSpc>
            </a:pPr>
            <a:r>
              <a:rPr lang="fa-IR" sz="2000" dirty="0" smtClean="0">
                <a:cs typeface="B Yekan" pitchFamily="2" charset="-78"/>
              </a:rPr>
              <a:t>عدد همسایگی:</a:t>
            </a:r>
          </a:p>
          <a:p>
            <a:pPr rtl="1">
              <a:lnSpc>
                <a:spcPct val="150000"/>
              </a:lnSpc>
            </a:pPr>
            <a:r>
              <a:rPr lang="fa-IR" sz="2000" dirty="0" smtClean="0">
                <a:cs typeface="B Yekan" pitchFamily="2" charset="-78"/>
              </a:rPr>
              <a:t>6</a:t>
            </a:r>
          </a:p>
          <a:p>
            <a:pPr algn="r" rtl="1">
              <a:lnSpc>
                <a:spcPct val="150000"/>
              </a:lnSpc>
            </a:pPr>
            <a:r>
              <a:rPr lang="fa-IR" sz="2000" dirty="0" smtClean="0">
                <a:cs typeface="B Yekan" pitchFamily="2" charset="-78"/>
              </a:rPr>
              <a:t>تعداد اتمها در هر سلول واحد:</a:t>
            </a:r>
          </a:p>
          <a:p>
            <a:pPr algn="ctr" rtl="1">
              <a:lnSpc>
                <a:spcPct val="150000"/>
              </a:lnSpc>
            </a:pPr>
            <a:r>
              <a:rPr lang="fa-IR" sz="2000" dirty="0" smtClean="0">
                <a:cs typeface="B Yekan" pitchFamily="2" charset="-78"/>
              </a:rPr>
              <a:t>                                                           1</a:t>
            </a:r>
            <a:endParaRPr lang="en-US" sz="2000" dirty="0">
              <a:cs typeface="B Yekan" pitchFamily="2" charset="-78"/>
            </a:endParaRPr>
          </a:p>
        </p:txBody>
      </p:sp>
      <p:sp>
        <p:nvSpPr>
          <p:cNvPr id="16" name="TextBox 15"/>
          <p:cNvSpPr txBox="1"/>
          <p:nvPr/>
        </p:nvSpPr>
        <p:spPr>
          <a:xfrm>
            <a:off x="4644008" y="1844824"/>
            <a:ext cx="4176464" cy="4708981"/>
          </a:xfrm>
          <a:prstGeom prst="rect">
            <a:avLst/>
          </a:prstGeom>
          <a:noFill/>
        </p:spPr>
        <p:txBody>
          <a:bodyPr wrap="square" rtlCol="0">
            <a:spAutoFit/>
          </a:bodyPr>
          <a:lstStyle/>
          <a:p>
            <a:pPr algn="l">
              <a:lnSpc>
                <a:spcPct val="150000"/>
              </a:lnSpc>
            </a:pPr>
            <a:r>
              <a:rPr lang="en-US" sz="2000" dirty="0" smtClean="0">
                <a:cs typeface="B Yekan" pitchFamily="2" charset="-78"/>
              </a:rPr>
              <a:t>Lattice Name:</a:t>
            </a:r>
            <a:endParaRPr lang="fa-IR" sz="2000" dirty="0" smtClean="0">
              <a:cs typeface="B Yekan" pitchFamily="2" charset="-78"/>
            </a:endParaRPr>
          </a:p>
          <a:p>
            <a:pPr algn="r">
              <a:lnSpc>
                <a:spcPct val="150000"/>
              </a:lnSpc>
            </a:pPr>
            <a:r>
              <a:rPr lang="en-US" sz="2000" dirty="0" smtClean="0">
                <a:cs typeface="B Yekan" pitchFamily="2" charset="-78"/>
              </a:rPr>
              <a:t>Simple Cubic (SC)</a:t>
            </a:r>
            <a:endParaRPr lang="fa-IR" sz="2000" dirty="0" smtClean="0">
              <a:cs typeface="B Yekan" pitchFamily="2" charset="-78"/>
            </a:endParaRPr>
          </a:p>
          <a:p>
            <a:pPr algn="l">
              <a:lnSpc>
                <a:spcPct val="150000"/>
              </a:lnSpc>
            </a:pPr>
            <a:r>
              <a:rPr lang="en-US" sz="2000" dirty="0" smtClean="0">
                <a:cs typeface="B Yekan" pitchFamily="2" charset="-78"/>
              </a:rPr>
              <a:t>a</a:t>
            </a:r>
            <a:r>
              <a:rPr lang="en-US" sz="1100" dirty="0" smtClean="0">
                <a:cs typeface="B Yekan" pitchFamily="2" charset="-78"/>
              </a:rPr>
              <a:t>0</a:t>
            </a:r>
            <a:r>
              <a:rPr lang="en-US" sz="2000" dirty="0" smtClean="0">
                <a:cs typeface="B Yekan" pitchFamily="2" charset="-78"/>
              </a:rPr>
              <a:t> &amp; Atomic radius Function:</a:t>
            </a:r>
            <a:endParaRPr lang="fa-IR" sz="2000" dirty="0" smtClean="0">
              <a:cs typeface="B Yekan" pitchFamily="2" charset="-78"/>
            </a:endParaRPr>
          </a:p>
          <a:p>
            <a:pPr algn="r">
              <a:lnSpc>
                <a:spcPct val="150000"/>
              </a:lnSpc>
            </a:pPr>
            <a:r>
              <a:rPr lang="en-US" sz="2000" dirty="0" smtClean="0">
                <a:cs typeface="B Yekan" pitchFamily="2" charset="-78"/>
              </a:rPr>
              <a:t>a</a:t>
            </a:r>
            <a:r>
              <a:rPr lang="en-US" sz="1100" dirty="0" smtClean="0">
                <a:cs typeface="B Yekan" pitchFamily="2" charset="-78"/>
              </a:rPr>
              <a:t>0 </a:t>
            </a:r>
            <a:r>
              <a:rPr lang="en-US" sz="2000" dirty="0" smtClean="0">
                <a:cs typeface="B Yekan" pitchFamily="2" charset="-78"/>
              </a:rPr>
              <a:t>=2r</a:t>
            </a:r>
            <a:endParaRPr lang="fa-IR" sz="2000" dirty="0" smtClean="0">
              <a:cs typeface="B Yekan" pitchFamily="2" charset="-78"/>
            </a:endParaRPr>
          </a:p>
          <a:p>
            <a:pPr algn="l">
              <a:lnSpc>
                <a:spcPct val="150000"/>
              </a:lnSpc>
            </a:pPr>
            <a:r>
              <a:rPr lang="en-US" sz="2000" dirty="0" smtClean="0">
                <a:cs typeface="B Yekan" pitchFamily="2" charset="-78"/>
              </a:rPr>
              <a:t>Atomic Packing Factor (APF):</a:t>
            </a:r>
            <a:endParaRPr lang="fa-IR" sz="2000" dirty="0" smtClean="0">
              <a:cs typeface="B Yekan" pitchFamily="2" charset="-78"/>
            </a:endParaRPr>
          </a:p>
          <a:p>
            <a:pPr algn="r">
              <a:lnSpc>
                <a:spcPct val="150000"/>
              </a:lnSpc>
            </a:pPr>
            <a:r>
              <a:rPr lang="en-US" sz="2000" dirty="0" smtClean="0">
                <a:cs typeface="B Yekan" pitchFamily="2" charset="-78"/>
              </a:rPr>
              <a:t>0.523</a:t>
            </a:r>
            <a:endParaRPr lang="fa-IR" sz="2000" dirty="0" smtClean="0">
              <a:cs typeface="B Yekan" pitchFamily="2" charset="-78"/>
            </a:endParaRPr>
          </a:p>
          <a:p>
            <a:pPr>
              <a:lnSpc>
                <a:spcPct val="150000"/>
              </a:lnSpc>
            </a:pPr>
            <a:r>
              <a:rPr lang="en-US" sz="2000" dirty="0" smtClean="0">
                <a:cs typeface="B Yekan" pitchFamily="2" charset="-78"/>
              </a:rPr>
              <a:t>Coordination Number:</a:t>
            </a:r>
          </a:p>
          <a:p>
            <a:pPr algn="r">
              <a:lnSpc>
                <a:spcPct val="150000"/>
              </a:lnSpc>
            </a:pPr>
            <a:r>
              <a:rPr lang="en-US" sz="2000" dirty="0" smtClean="0">
                <a:cs typeface="B Yekan" pitchFamily="2" charset="-78"/>
              </a:rPr>
              <a:t>6</a:t>
            </a:r>
          </a:p>
          <a:p>
            <a:pPr>
              <a:lnSpc>
                <a:spcPct val="150000"/>
              </a:lnSpc>
            </a:pPr>
            <a:r>
              <a:rPr lang="en-US" sz="2000" dirty="0" smtClean="0">
                <a:cs typeface="B Yekan" pitchFamily="2" charset="-78"/>
              </a:rPr>
              <a:t>Atoms per Unit Cell (</a:t>
            </a:r>
            <a:r>
              <a:rPr lang="en-US" sz="2000" dirty="0" err="1" smtClean="0">
                <a:cs typeface="B Yekan" pitchFamily="2" charset="-78"/>
              </a:rPr>
              <a:t>apc</a:t>
            </a:r>
            <a:r>
              <a:rPr lang="en-US" sz="2000" dirty="0" smtClean="0">
                <a:cs typeface="B Yekan" pitchFamily="2" charset="-78"/>
              </a:rPr>
              <a:t>):</a:t>
            </a:r>
          </a:p>
          <a:p>
            <a:pPr algn="r">
              <a:lnSpc>
                <a:spcPct val="150000"/>
              </a:lnSpc>
            </a:pPr>
            <a:r>
              <a:rPr lang="en-US" sz="2000" dirty="0" smtClean="0">
                <a:cs typeface="B Yekan" pitchFamily="2" charset="-78"/>
              </a:rPr>
              <a:t>1</a:t>
            </a:r>
            <a:endParaRPr lang="fa-IR" sz="2000" dirty="0" smtClean="0">
              <a:cs typeface="B Yekan" pitchFamily="2" charset="-78"/>
            </a:endParaRPr>
          </a:p>
        </p:txBody>
      </p:sp>
      <p:grpSp>
        <p:nvGrpSpPr>
          <p:cNvPr id="17" name="Group 16"/>
          <p:cNvGrpSpPr/>
          <p:nvPr/>
        </p:nvGrpSpPr>
        <p:grpSpPr>
          <a:xfrm rot="2631951">
            <a:off x="1337159" y="489144"/>
            <a:ext cx="1590451" cy="1279816"/>
            <a:chOff x="6623341" y="3498167"/>
            <a:chExt cx="1590451" cy="1279816"/>
          </a:xfrm>
        </p:grpSpPr>
        <p:pic>
          <p:nvPicPr>
            <p:cNvPr id="18" name="Picture 17"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19" name="TextBox 18"/>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0" name="Round Single Corner Rectangle 19"/>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5</a:t>
            </a:r>
            <a:endParaRPr lang="en-US" dirty="0">
              <a:cs typeface="B Yeka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3069</TotalTime>
  <Words>1942</Words>
  <Application>Microsoft Office PowerPoint</Application>
  <PresentationFormat>On-screen Show (4:3)</PresentationFormat>
  <Paragraphs>645</Paragraphs>
  <Slides>53</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53</vt:i4>
      </vt:variant>
    </vt:vector>
  </HeadingPairs>
  <TitlesOfParts>
    <vt:vector size="66" baseType="lpstr">
      <vt:lpstr>Arial</vt:lpstr>
      <vt:lpstr>Calibri</vt:lpstr>
      <vt:lpstr>B Yekan</vt:lpstr>
      <vt:lpstr>Aharoni</vt:lpstr>
      <vt:lpstr>IRDast Nevis</vt:lpstr>
      <vt:lpstr>B Titr</vt:lpstr>
      <vt:lpstr>굴림</vt:lpstr>
      <vt:lpstr>Agency FB</vt:lpstr>
      <vt:lpstr>Times New Roman</vt:lpstr>
      <vt:lpstr>Symbol</vt:lpstr>
      <vt:lpstr>B Nazanin</vt:lpstr>
      <vt:lpstr>Office Theme</vt:lpstr>
      <vt:lpstr>1_Office Theme</vt:lpstr>
      <vt:lpstr>Slide 1</vt:lpstr>
      <vt:lpstr>حل تمرین بلورشناسی</vt:lpstr>
      <vt:lpstr>Slide 3</vt:lpstr>
      <vt:lpstr>Slide 4</vt:lpstr>
      <vt:lpstr>حل تمرین بلورشناسی</vt:lpstr>
      <vt:lpstr>حل تمرین بلورشناسی</vt:lpstr>
      <vt:lpstr>حل تمرین بلورشناسی</vt:lpstr>
      <vt:lpstr>حل تمرین بلورشناسی</vt:lpstr>
      <vt:lpstr>حل تمرین بلورشناسی</vt:lpstr>
      <vt:lpstr>حل تمرین بلورشناسی</vt:lpstr>
      <vt:lpstr>حل تمرین بلورشناسی</vt:lpstr>
      <vt:lpstr>حل تمرین بلورشناسی</vt:lpstr>
      <vt:lpstr>حل تمرین بلورشناسی</vt:lpstr>
      <vt:lpstr>حل تمرین بلورشناسی</vt:lpstr>
      <vt:lpstr>حل تمرین بلورشناسی</vt:lpstr>
      <vt:lpstr>حل تمرین بلورشناسی</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و بی نگاه تو نتوانم رفت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 XP</dc:creator>
  <cp:lastModifiedBy>WIN XP</cp:lastModifiedBy>
  <cp:revision>555</cp:revision>
  <dcterms:created xsi:type="dcterms:W3CDTF">2015-01-31T17:42:16Z</dcterms:created>
  <dcterms:modified xsi:type="dcterms:W3CDTF">2015-04-18T00:05:23Z</dcterms:modified>
</cp:coreProperties>
</file>