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3"/>
  </p:notesMasterIdLst>
  <p:sldIdLst>
    <p:sldId id="309" r:id="rId2"/>
    <p:sldId id="256" r:id="rId3"/>
    <p:sldId id="310" r:id="rId4"/>
    <p:sldId id="259" r:id="rId5"/>
    <p:sldId id="328" r:id="rId6"/>
    <p:sldId id="330" r:id="rId7"/>
    <p:sldId id="332" r:id="rId8"/>
    <p:sldId id="333" r:id="rId9"/>
    <p:sldId id="334" r:id="rId10"/>
    <p:sldId id="335" r:id="rId11"/>
    <p:sldId id="270" r:id="rId12"/>
    <p:sldId id="277" r:id="rId13"/>
    <p:sldId id="278" r:id="rId14"/>
    <p:sldId id="279" r:id="rId15"/>
    <p:sldId id="280" r:id="rId16"/>
    <p:sldId id="281" r:id="rId17"/>
    <p:sldId id="291" r:id="rId18"/>
    <p:sldId id="292" r:id="rId19"/>
    <p:sldId id="293" r:id="rId20"/>
    <p:sldId id="296" r:id="rId21"/>
    <p:sldId id="298" r:id="rId22"/>
    <p:sldId id="306" r:id="rId23"/>
    <p:sldId id="329" r:id="rId24"/>
    <p:sldId id="318" r:id="rId25"/>
    <p:sldId id="319" r:id="rId26"/>
    <p:sldId id="320" r:id="rId27"/>
    <p:sldId id="321" r:id="rId28"/>
    <p:sldId id="322" r:id="rId29"/>
    <p:sldId id="323" r:id="rId30"/>
    <p:sldId id="324" r:id="rId31"/>
    <p:sldId id="325" r:id="rId32"/>
    <p:sldId id="317" r:id="rId33"/>
    <p:sldId id="276" r:id="rId34"/>
    <p:sldId id="331" r:id="rId35"/>
    <p:sldId id="339" r:id="rId36"/>
    <p:sldId id="336" r:id="rId37"/>
    <p:sldId id="337" r:id="rId38"/>
    <p:sldId id="338" r:id="rId39"/>
    <p:sldId id="340" r:id="rId40"/>
    <p:sldId id="342" r:id="rId41"/>
    <p:sldId id="344" r:id="rId42"/>
    <p:sldId id="353" r:id="rId43"/>
    <p:sldId id="345" r:id="rId44"/>
    <p:sldId id="346" r:id="rId45"/>
    <p:sldId id="347" r:id="rId46"/>
    <p:sldId id="349" r:id="rId47"/>
    <p:sldId id="350" r:id="rId48"/>
    <p:sldId id="351" r:id="rId49"/>
    <p:sldId id="352" r:id="rId50"/>
    <p:sldId id="326" r:id="rId51"/>
    <p:sldId id="327" r:id="rId5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7EEE8B"/>
    <a:srgbClr val="7BF3F9"/>
    <a:srgbClr val="9F8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B9756-4BF2-44E1-8F19-53990C9273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F487C5D1-33B9-44B5-ADD8-6BF26D4B5BD0}">
      <dgm:prSet phldrT="[Text]">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pPr rtl="1"/>
          <a:r>
            <a:rPr lang="fa-IR" dirty="0" smtClean="0"/>
            <a:t>نظام آموزشی جدید انقلاب سفید</a:t>
          </a:r>
          <a:endParaRPr lang="fa-IR" dirty="0"/>
        </a:p>
      </dgm:t>
    </dgm:pt>
    <dgm:pt modelId="{784684D6-BE83-4709-A6B3-908EB8B82D00}" type="parTrans" cxnId="{B44A5920-CE27-46D1-AE58-08275CDF20DA}">
      <dgm:prSet/>
      <dgm:spPr/>
      <dgm:t>
        <a:bodyPr/>
        <a:lstStyle/>
        <a:p>
          <a:pPr rtl="1"/>
          <a:endParaRPr lang="fa-IR"/>
        </a:p>
      </dgm:t>
    </dgm:pt>
    <dgm:pt modelId="{8F1FEF25-B54C-4D2C-B2B9-F0A9FFE51598}" type="sibTrans" cxnId="{B44A5920-CE27-46D1-AE58-08275CDF20DA}">
      <dgm:prSet/>
      <dgm:spPr/>
      <dgm:t>
        <a:bodyPr/>
        <a:lstStyle/>
        <a:p>
          <a:pPr rtl="1"/>
          <a:endParaRPr lang="fa-IR"/>
        </a:p>
      </dgm:t>
    </dgm:pt>
    <dgm:pt modelId="{568176B8-A611-4B93-BFEF-380FB4942765}">
      <dgm:prSet phldrT="[Text]">
        <dgm:style>
          <a:lnRef idx="1">
            <a:schemeClr val="dk1"/>
          </a:lnRef>
          <a:fillRef idx="2">
            <a:schemeClr val="dk1"/>
          </a:fillRef>
          <a:effectRef idx="1">
            <a:schemeClr val="dk1"/>
          </a:effectRef>
          <a:fontRef idx="minor">
            <a:schemeClr val="dk1"/>
          </a:fontRef>
        </dgm:style>
      </dgm:prSet>
      <dgm:spPr/>
      <dgm:t>
        <a:bodyPr/>
        <a:lstStyle/>
        <a:p>
          <a:pPr rtl="1"/>
          <a:r>
            <a:rPr lang="fa-IR" dirty="0" smtClean="0"/>
            <a:t>دوره تعلیمات عمومی</a:t>
          </a:r>
          <a:endParaRPr lang="fa-IR" dirty="0"/>
        </a:p>
      </dgm:t>
    </dgm:pt>
    <dgm:pt modelId="{9F7C6C6E-C5CF-487E-BE06-1CF6495B2068}" type="parTrans" cxnId="{BBAA8E6D-DBA8-4CE1-B15E-2E756070ED63}">
      <dgm:prSet/>
      <dgm:spPr/>
      <dgm:t>
        <a:bodyPr/>
        <a:lstStyle/>
        <a:p>
          <a:pPr rtl="1"/>
          <a:endParaRPr lang="fa-IR"/>
        </a:p>
      </dgm:t>
    </dgm:pt>
    <dgm:pt modelId="{05EA316A-C3DE-44F4-B099-02647328D658}" type="sibTrans" cxnId="{BBAA8E6D-DBA8-4CE1-B15E-2E756070ED63}">
      <dgm:prSet/>
      <dgm:spPr/>
      <dgm:t>
        <a:bodyPr/>
        <a:lstStyle/>
        <a:p>
          <a:pPr rtl="1"/>
          <a:endParaRPr lang="fa-IR"/>
        </a:p>
      </dgm:t>
    </dgm:pt>
    <dgm:pt modelId="{9C8E1ED5-9648-426A-A3B8-2585BB1225B9}">
      <dgm:prSet phldrT="[Text]">
        <dgm:style>
          <a:lnRef idx="1">
            <a:schemeClr val="dk1"/>
          </a:lnRef>
          <a:fillRef idx="2">
            <a:schemeClr val="dk1"/>
          </a:fillRef>
          <a:effectRef idx="1">
            <a:schemeClr val="dk1"/>
          </a:effectRef>
          <a:fontRef idx="minor">
            <a:schemeClr val="dk1"/>
          </a:fontRef>
        </dgm:style>
      </dgm:prSet>
      <dgm:spPr/>
      <dgm:t>
        <a:bodyPr/>
        <a:lstStyle/>
        <a:p>
          <a:pPr rtl="1"/>
          <a:r>
            <a:rPr lang="fa-IR" dirty="0" smtClean="0"/>
            <a:t>دوره آموزش متوسطه</a:t>
          </a:r>
          <a:endParaRPr lang="fa-IR" dirty="0"/>
        </a:p>
      </dgm:t>
    </dgm:pt>
    <dgm:pt modelId="{026781E6-707A-4F80-84F8-9D5710746946}" type="parTrans" cxnId="{DCFFD58E-9EF9-4EDD-8CD3-008383EE5876}">
      <dgm:prSet/>
      <dgm:spPr/>
      <dgm:t>
        <a:bodyPr/>
        <a:lstStyle/>
        <a:p>
          <a:pPr rtl="1"/>
          <a:endParaRPr lang="fa-IR"/>
        </a:p>
      </dgm:t>
    </dgm:pt>
    <dgm:pt modelId="{B8106B9C-FDAD-40A2-8625-8C9C49AFADC7}" type="sibTrans" cxnId="{DCFFD58E-9EF9-4EDD-8CD3-008383EE5876}">
      <dgm:prSet/>
      <dgm:spPr/>
      <dgm:t>
        <a:bodyPr/>
        <a:lstStyle/>
        <a:p>
          <a:pPr rtl="1"/>
          <a:endParaRPr lang="fa-IR"/>
        </a:p>
      </dgm:t>
    </dgm:pt>
    <dgm:pt modelId="{17E4EA56-C672-47A7-AD21-699D3FB03327}">
      <dgm:prSet phldrT="[Text]">
        <dgm:style>
          <a:lnRef idx="2">
            <a:schemeClr val="accent2"/>
          </a:lnRef>
          <a:fillRef idx="1">
            <a:schemeClr val="lt1"/>
          </a:fillRef>
          <a:effectRef idx="0">
            <a:schemeClr val="accent2"/>
          </a:effectRef>
          <a:fontRef idx="minor">
            <a:schemeClr val="dk1"/>
          </a:fontRef>
        </dgm:style>
      </dgm:prSet>
      <dgm:spPr>
        <a:solidFill>
          <a:srgbClr val="00B0F0"/>
        </a:solidFill>
      </dgm:spPr>
      <dgm:t>
        <a:bodyPr/>
        <a:lstStyle/>
        <a:p>
          <a:pPr rtl="1"/>
          <a:r>
            <a:rPr lang="fa-IR" dirty="0" smtClean="0"/>
            <a:t>دوره ابتدایی</a:t>
          </a:r>
        </a:p>
        <a:p>
          <a:pPr rtl="1"/>
          <a:r>
            <a:rPr lang="fa-IR" dirty="0" smtClean="0"/>
            <a:t>5 سال</a:t>
          </a:r>
          <a:endParaRPr lang="fa-IR" dirty="0"/>
        </a:p>
      </dgm:t>
    </dgm:pt>
    <dgm:pt modelId="{60745ACC-9526-4392-8E17-1BFFB50A973F}" type="parTrans" cxnId="{81C918E0-C083-4CEA-A6C9-0F1DCE5FEC82}">
      <dgm:prSet/>
      <dgm:spPr/>
      <dgm:t>
        <a:bodyPr/>
        <a:lstStyle/>
        <a:p>
          <a:pPr rtl="1"/>
          <a:endParaRPr lang="fa-IR"/>
        </a:p>
      </dgm:t>
    </dgm:pt>
    <dgm:pt modelId="{8B68F766-5CE0-4889-B73A-D7FED1F72ED6}" type="sibTrans" cxnId="{81C918E0-C083-4CEA-A6C9-0F1DCE5FEC82}">
      <dgm:prSet/>
      <dgm:spPr/>
      <dgm:t>
        <a:bodyPr/>
        <a:lstStyle/>
        <a:p>
          <a:pPr rtl="1"/>
          <a:endParaRPr lang="fa-IR"/>
        </a:p>
      </dgm:t>
    </dgm:pt>
    <dgm:pt modelId="{B1752190-EEB3-4A6C-88D8-2BCAAECF6EA9}">
      <dgm:prSet phldrT="[Text]">
        <dgm:style>
          <a:lnRef idx="2">
            <a:schemeClr val="accent1"/>
          </a:lnRef>
          <a:fillRef idx="1">
            <a:schemeClr val="lt1"/>
          </a:fillRef>
          <a:effectRef idx="0">
            <a:schemeClr val="accent1"/>
          </a:effectRef>
          <a:fontRef idx="minor">
            <a:schemeClr val="dk1"/>
          </a:fontRef>
        </dgm:style>
      </dgm:prSet>
      <dgm:spPr>
        <a:solidFill>
          <a:srgbClr val="00B0F0"/>
        </a:solidFill>
      </dgm:spPr>
      <dgm:t>
        <a:bodyPr/>
        <a:lstStyle/>
        <a:p>
          <a:pPr rtl="1"/>
          <a:r>
            <a:rPr lang="fa-IR" dirty="0" smtClean="0"/>
            <a:t>دوره راهنمایی</a:t>
          </a:r>
        </a:p>
        <a:p>
          <a:pPr rtl="1"/>
          <a:r>
            <a:rPr lang="fa-IR" dirty="0" smtClean="0"/>
            <a:t>3 سال</a:t>
          </a:r>
          <a:endParaRPr lang="fa-IR" dirty="0"/>
        </a:p>
      </dgm:t>
    </dgm:pt>
    <dgm:pt modelId="{87E2DAA5-2269-4916-B487-28863D2B7C56}" type="parTrans" cxnId="{16A5C928-EF65-4CDC-81D1-35CE3B70018F}">
      <dgm:prSet/>
      <dgm:spPr/>
      <dgm:t>
        <a:bodyPr/>
        <a:lstStyle/>
        <a:p>
          <a:pPr rtl="1"/>
          <a:endParaRPr lang="fa-IR"/>
        </a:p>
      </dgm:t>
    </dgm:pt>
    <dgm:pt modelId="{60795B70-5648-4BF1-85ED-4DFD6D10097B}" type="sibTrans" cxnId="{16A5C928-EF65-4CDC-81D1-35CE3B70018F}">
      <dgm:prSet/>
      <dgm:spPr/>
      <dgm:t>
        <a:bodyPr/>
        <a:lstStyle/>
        <a:p>
          <a:pPr rtl="1"/>
          <a:endParaRPr lang="fa-IR"/>
        </a:p>
      </dgm:t>
    </dgm:pt>
    <dgm:pt modelId="{CFC64397-AE00-4487-ADE1-4B1F9664E491}">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fa-IR" dirty="0" smtClean="0"/>
            <a:t>دوره پیش دبستان (غیر اجباری)</a:t>
          </a:r>
          <a:endParaRPr lang="fa-IR" dirty="0"/>
        </a:p>
      </dgm:t>
    </dgm:pt>
    <dgm:pt modelId="{B9FD82DD-8778-448A-B751-31747F879254}" type="parTrans" cxnId="{DB787EB6-9713-4231-B6F7-02558EE11A7C}">
      <dgm:prSet/>
      <dgm:spPr/>
      <dgm:t>
        <a:bodyPr/>
        <a:lstStyle/>
        <a:p>
          <a:pPr rtl="1"/>
          <a:endParaRPr lang="fa-IR"/>
        </a:p>
      </dgm:t>
    </dgm:pt>
    <dgm:pt modelId="{9815072E-3823-4BCA-96B4-4B04C987C306}" type="sibTrans" cxnId="{DB787EB6-9713-4231-B6F7-02558EE11A7C}">
      <dgm:prSet/>
      <dgm:spPr/>
      <dgm:t>
        <a:bodyPr/>
        <a:lstStyle/>
        <a:p>
          <a:pPr rtl="1"/>
          <a:endParaRPr lang="fa-IR"/>
        </a:p>
      </dgm:t>
    </dgm:pt>
    <dgm:pt modelId="{23B07294-2FF2-4535-9A63-6A81708A9191}">
      <dgm:prSet phldrT="[Text]">
        <dgm:style>
          <a:lnRef idx="2">
            <a:schemeClr val="accent2"/>
          </a:lnRef>
          <a:fillRef idx="1">
            <a:schemeClr val="lt1"/>
          </a:fillRef>
          <a:effectRef idx="0">
            <a:schemeClr val="accent2"/>
          </a:effectRef>
          <a:fontRef idx="minor">
            <a:schemeClr val="dk1"/>
          </a:fontRef>
        </dgm:style>
      </dgm:prSet>
      <dgm:spPr/>
      <dgm:t>
        <a:bodyPr/>
        <a:lstStyle/>
        <a:p>
          <a:pPr rtl="1"/>
          <a:r>
            <a:rPr lang="fa-IR" dirty="0" smtClean="0"/>
            <a:t>کلاس‌های پیکار با بیسوادی</a:t>
          </a:r>
          <a:endParaRPr lang="fa-IR" dirty="0"/>
        </a:p>
      </dgm:t>
    </dgm:pt>
    <dgm:pt modelId="{5A1CEA41-64A9-47E2-84A2-8D9C4990B233}" type="parTrans" cxnId="{66B47421-0BDC-4663-BA58-FE9EF8F14B5B}">
      <dgm:prSet/>
      <dgm:spPr/>
      <dgm:t>
        <a:bodyPr/>
        <a:lstStyle/>
        <a:p>
          <a:pPr rtl="1"/>
          <a:endParaRPr lang="fa-IR"/>
        </a:p>
      </dgm:t>
    </dgm:pt>
    <dgm:pt modelId="{8567E437-B889-4E60-9B4E-EE78CD1A769B}" type="sibTrans" cxnId="{66B47421-0BDC-4663-BA58-FE9EF8F14B5B}">
      <dgm:prSet/>
      <dgm:spPr/>
      <dgm:t>
        <a:bodyPr/>
        <a:lstStyle/>
        <a:p>
          <a:pPr rtl="1"/>
          <a:endParaRPr lang="fa-IR"/>
        </a:p>
      </dgm:t>
    </dgm:pt>
    <dgm:pt modelId="{D91076AF-5A50-44AD-B2AE-8C8E12E9B913}" type="pres">
      <dgm:prSet presAssocID="{367B9756-4BF2-44E1-8F19-53990C927368}" presName="diagram" presStyleCnt="0">
        <dgm:presLayoutVars>
          <dgm:chPref val="1"/>
          <dgm:dir val="rev"/>
          <dgm:animOne val="branch"/>
          <dgm:animLvl val="lvl"/>
          <dgm:resizeHandles val="exact"/>
        </dgm:presLayoutVars>
      </dgm:prSet>
      <dgm:spPr/>
      <dgm:t>
        <a:bodyPr/>
        <a:lstStyle/>
        <a:p>
          <a:pPr rtl="1"/>
          <a:endParaRPr lang="fa-IR"/>
        </a:p>
      </dgm:t>
    </dgm:pt>
    <dgm:pt modelId="{43C1284A-CAE2-4ED9-B8AA-DF07AAFB22FA}" type="pres">
      <dgm:prSet presAssocID="{F487C5D1-33B9-44B5-ADD8-6BF26D4B5BD0}" presName="root1" presStyleCnt="0"/>
      <dgm:spPr/>
    </dgm:pt>
    <dgm:pt modelId="{31FAFB37-C21F-4E7A-A42E-DD411B62603A}" type="pres">
      <dgm:prSet presAssocID="{F487C5D1-33B9-44B5-ADD8-6BF26D4B5BD0}" presName="LevelOneTextNode" presStyleLbl="node0" presStyleIdx="0" presStyleCnt="1">
        <dgm:presLayoutVars>
          <dgm:chPref val="3"/>
        </dgm:presLayoutVars>
      </dgm:prSet>
      <dgm:spPr/>
      <dgm:t>
        <a:bodyPr/>
        <a:lstStyle/>
        <a:p>
          <a:pPr rtl="1"/>
          <a:endParaRPr lang="fa-IR"/>
        </a:p>
      </dgm:t>
    </dgm:pt>
    <dgm:pt modelId="{045BFD16-8FFB-436F-A42D-6982B6192760}" type="pres">
      <dgm:prSet presAssocID="{F487C5D1-33B9-44B5-ADD8-6BF26D4B5BD0}" presName="level2hierChild" presStyleCnt="0"/>
      <dgm:spPr/>
    </dgm:pt>
    <dgm:pt modelId="{EF468C23-F3B3-4EC3-A6F5-51C8F3F339E2}" type="pres">
      <dgm:prSet presAssocID="{B9FD82DD-8778-448A-B751-31747F879254}" presName="conn2-1" presStyleLbl="parChTrans1D2" presStyleIdx="0" presStyleCnt="3"/>
      <dgm:spPr/>
      <dgm:t>
        <a:bodyPr/>
        <a:lstStyle/>
        <a:p>
          <a:pPr rtl="1"/>
          <a:endParaRPr lang="fa-IR"/>
        </a:p>
      </dgm:t>
    </dgm:pt>
    <dgm:pt modelId="{228FB6D1-7737-4B86-ACD3-5288DE901592}" type="pres">
      <dgm:prSet presAssocID="{B9FD82DD-8778-448A-B751-31747F879254}" presName="connTx" presStyleLbl="parChTrans1D2" presStyleIdx="0" presStyleCnt="3"/>
      <dgm:spPr/>
      <dgm:t>
        <a:bodyPr/>
        <a:lstStyle/>
        <a:p>
          <a:pPr rtl="1"/>
          <a:endParaRPr lang="fa-IR"/>
        </a:p>
      </dgm:t>
    </dgm:pt>
    <dgm:pt modelId="{1DBA81D9-7467-4E89-A9D3-CF9A291DA9A6}" type="pres">
      <dgm:prSet presAssocID="{CFC64397-AE00-4487-ADE1-4B1F9664E491}" presName="root2" presStyleCnt="0"/>
      <dgm:spPr/>
    </dgm:pt>
    <dgm:pt modelId="{D5FE4DA2-BCB6-4822-AC2E-F92008601B0F}" type="pres">
      <dgm:prSet presAssocID="{CFC64397-AE00-4487-ADE1-4B1F9664E491}" presName="LevelTwoTextNode" presStyleLbl="node2" presStyleIdx="0" presStyleCnt="3">
        <dgm:presLayoutVars>
          <dgm:chPref val="3"/>
        </dgm:presLayoutVars>
      </dgm:prSet>
      <dgm:spPr/>
      <dgm:t>
        <a:bodyPr/>
        <a:lstStyle/>
        <a:p>
          <a:pPr rtl="1"/>
          <a:endParaRPr lang="fa-IR"/>
        </a:p>
      </dgm:t>
    </dgm:pt>
    <dgm:pt modelId="{FE1F8A46-C204-4979-90D1-A16BFFB95E77}" type="pres">
      <dgm:prSet presAssocID="{CFC64397-AE00-4487-ADE1-4B1F9664E491}" presName="level3hierChild" presStyleCnt="0"/>
      <dgm:spPr/>
    </dgm:pt>
    <dgm:pt modelId="{A3F4A0D9-0DCB-4E57-A415-4A6C0DF4622D}" type="pres">
      <dgm:prSet presAssocID="{9F7C6C6E-C5CF-487E-BE06-1CF6495B2068}" presName="conn2-1" presStyleLbl="parChTrans1D2" presStyleIdx="1" presStyleCnt="3"/>
      <dgm:spPr/>
      <dgm:t>
        <a:bodyPr/>
        <a:lstStyle/>
        <a:p>
          <a:pPr rtl="1"/>
          <a:endParaRPr lang="fa-IR"/>
        </a:p>
      </dgm:t>
    </dgm:pt>
    <dgm:pt modelId="{78B8A85F-A560-4650-A173-FEACE9888050}" type="pres">
      <dgm:prSet presAssocID="{9F7C6C6E-C5CF-487E-BE06-1CF6495B2068}" presName="connTx" presStyleLbl="parChTrans1D2" presStyleIdx="1" presStyleCnt="3"/>
      <dgm:spPr/>
      <dgm:t>
        <a:bodyPr/>
        <a:lstStyle/>
        <a:p>
          <a:pPr rtl="1"/>
          <a:endParaRPr lang="fa-IR"/>
        </a:p>
      </dgm:t>
    </dgm:pt>
    <dgm:pt modelId="{37E90868-1913-467F-BAC1-EF0F498FE943}" type="pres">
      <dgm:prSet presAssocID="{568176B8-A611-4B93-BFEF-380FB4942765}" presName="root2" presStyleCnt="0"/>
      <dgm:spPr/>
    </dgm:pt>
    <dgm:pt modelId="{C4DE898E-24A8-4541-94D7-AAEA5C24B1FD}" type="pres">
      <dgm:prSet presAssocID="{568176B8-A611-4B93-BFEF-380FB4942765}" presName="LevelTwoTextNode" presStyleLbl="node2" presStyleIdx="1" presStyleCnt="3" custScaleX="178438">
        <dgm:presLayoutVars>
          <dgm:chPref val="3"/>
        </dgm:presLayoutVars>
      </dgm:prSet>
      <dgm:spPr/>
      <dgm:t>
        <a:bodyPr/>
        <a:lstStyle/>
        <a:p>
          <a:pPr rtl="1"/>
          <a:endParaRPr lang="fa-IR"/>
        </a:p>
      </dgm:t>
    </dgm:pt>
    <dgm:pt modelId="{C0D4C040-4411-4AEB-A254-64B4D58CB26D}" type="pres">
      <dgm:prSet presAssocID="{568176B8-A611-4B93-BFEF-380FB4942765}" presName="level3hierChild" presStyleCnt="0"/>
      <dgm:spPr/>
    </dgm:pt>
    <dgm:pt modelId="{3F20C622-B119-4E16-B119-8FBD6E56447A}" type="pres">
      <dgm:prSet presAssocID="{5A1CEA41-64A9-47E2-84A2-8D9C4990B233}" presName="conn2-1" presStyleLbl="parChTrans1D3" presStyleIdx="0" presStyleCnt="3"/>
      <dgm:spPr/>
      <dgm:t>
        <a:bodyPr/>
        <a:lstStyle/>
        <a:p>
          <a:pPr rtl="1"/>
          <a:endParaRPr lang="fa-IR"/>
        </a:p>
      </dgm:t>
    </dgm:pt>
    <dgm:pt modelId="{DDD997B9-A94F-4D1A-B7B6-1BA012F3D7EA}" type="pres">
      <dgm:prSet presAssocID="{5A1CEA41-64A9-47E2-84A2-8D9C4990B233}" presName="connTx" presStyleLbl="parChTrans1D3" presStyleIdx="0" presStyleCnt="3"/>
      <dgm:spPr/>
      <dgm:t>
        <a:bodyPr/>
        <a:lstStyle/>
        <a:p>
          <a:pPr rtl="1"/>
          <a:endParaRPr lang="fa-IR"/>
        </a:p>
      </dgm:t>
    </dgm:pt>
    <dgm:pt modelId="{E202633C-FC2A-4B64-9799-9426C50CB301}" type="pres">
      <dgm:prSet presAssocID="{23B07294-2FF2-4535-9A63-6A81708A9191}" presName="root2" presStyleCnt="0"/>
      <dgm:spPr/>
    </dgm:pt>
    <dgm:pt modelId="{56C9E566-DF09-42F8-AEB4-5878ABFDBBA7}" type="pres">
      <dgm:prSet presAssocID="{23B07294-2FF2-4535-9A63-6A81708A9191}" presName="LevelTwoTextNode" presStyleLbl="node3" presStyleIdx="0" presStyleCnt="3">
        <dgm:presLayoutVars>
          <dgm:chPref val="3"/>
        </dgm:presLayoutVars>
      </dgm:prSet>
      <dgm:spPr/>
      <dgm:t>
        <a:bodyPr/>
        <a:lstStyle/>
        <a:p>
          <a:pPr rtl="1"/>
          <a:endParaRPr lang="fa-IR"/>
        </a:p>
      </dgm:t>
    </dgm:pt>
    <dgm:pt modelId="{84D2B922-C901-40F3-B0E1-204ED83EC98C}" type="pres">
      <dgm:prSet presAssocID="{23B07294-2FF2-4535-9A63-6A81708A9191}" presName="level3hierChild" presStyleCnt="0"/>
      <dgm:spPr/>
    </dgm:pt>
    <dgm:pt modelId="{407B5ADE-6B61-4BA4-B3FC-08FADD3915DA}" type="pres">
      <dgm:prSet presAssocID="{60745ACC-9526-4392-8E17-1BFFB50A973F}" presName="conn2-1" presStyleLbl="parChTrans1D3" presStyleIdx="1" presStyleCnt="3"/>
      <dgm:spPr/>
      <dgm:t>
        <a:bodyPr/>
        <a:lstStyle/>
        <a:p>
          <a:pPr rtl="1"/>
          <a:endParaRPr lang="fa-IR"/>
        </a:p>
      </dgm:t>
    </dgm:pt>
    <dgm:pt modelId="{4B58B495-064A-47C1-9FE6-1753B23ED8CD}" type="pres">
      <dgm:prSet presAssocID="{60745ACC-9526-4392-8E17-1BFFB50A973F}" presName="connTx" presStyleLbl="parChTrans1D3" presStyleIdx="1" presStyleCnt="3"/>
      <dgm:spPr/>
      <dgm:t>
        <a:bodyPr/>
        <a:lstStyle/>
        <a:p>
          <a:pPr rtl="1"/>
          <a:endParaRPr lang="fa-IR"/>
        </a:p>
      </dgm:t>
    </dgm:pt>
    <dgm:pt modelId="{54FF8B02-17FF-4749-B4AA-EE53CD8D3A55}" type="pres">
      <dgm:prSet presAssocID="{17E4EA56-C672-47A7-AD21-699D3FB03327}" presName="root2" presStyleCnt="0"/>
      <dgm:spPr/>
    </dgm:pt>
    <dgm:pt modelId="{87D7B0B5-E96A-46BC-BC44-CEE5C35FBF22}" type="pres">
      <dgm:prSet presAssocID="{17E4EA56-C672-47A7-AD21-699D3FB03327}" presName="LevelTwoTextNode" presStyleLbl="node3" presStyleIdx="1" presStyleCnt="3">
        <dgm:presLayoutVars>
          <dgm:chPref val="3"/>
        </dgm:presLayoutVars>
      </dgm:prSet>
      <dgm:spPr/>
      <dgm:t>
        <a:bodyPr/>
        <a:lstStyle/>
        <a:p>
          <a:pPr rtl="1"/>
          <a:endParaRPr lang="fa-IR"/>
        </a:p>
      </dgm:t>
    </dgm:pt>
    <dgm:pt modelId="{DFF37E91-A253-4F72-AEA1-1E7F815835EE}" type="pres">
      <dgm:prSet presAssocID="{17E4EA56-C672-47A7-AD21-699D3FB03327}" presName="level3hierChild" presStyleCnt="0"/>
      <dgm:spPr/>
    </dgm:pt>
    <dgm:pt modelId="{8D73901C-573B-4E58-968E-8FF50C9398C7}" type="pres">
      <dgm:prSet presAssocID="{87E2DAA5-2269-4916-B487-28863D2B7C56}" presName="conn2-1" presStyleLbl="parChTrans1D3" presStyleIdx="2" presStyleCnt="3"/>
      <dgm:spPr/>
      <dgm:t>
        <a:bodyPr/>
        <a:lstStyle/>
        <a:p>
          <a:pPr rtl="1"/>
          <a:endParaRPr lang="fa-IR"/>
        </a:p>
      </dgm:t>
    </dgm:pt>
    <dgm:pt modelId="{6A3399EE-9091-4FE2-A5B7-BB1234256F04}" type="pres">
      <dgm:prSet presAssocID="{87E2DAA5-2269-4916-B487-28863D2B7C56}" presName="connTx" presStyleLbl="parChTrans1D3" presStyleIdx="2" presStyleCnt="3"/>
      <dgm:spPr/>
      <dgm:t>
        <a:bodyPr/>
        <a:lstStyle/>
        <a:p>
          <a:pPr rtl="1"/>
          <a:endParaRPr lang="fa-IR"/>
        </a:p>
      </dgm:t>
    </dgm:pt>
    <dgm:pt modelId="{77C274FC-5F7D-4FF5-8D1A-70A4C55EA981}" type="pres">
      <dgm:prSet presAssocID="{B1752190-EEB3-4A6C-88D8-2BCAAECF6EA9}" presName="root2" presStyleCnt="0"/>
      <dgm:spPr/>
    </dgm:pt>
    <dgm:pt modelId="{239E1903-C067-48CB-8B1B-3E34FD09FB85}" type="pres">
      <dgm:prSet presAssocID="{B1752190-EEB3-4A6C-88D8-2BCAAECF6EA9}" presName="LevelTwoTextNode" presStyleLbl="node3" presStyleIdx="2" presStyleCnt="3">
        <dgm:presLayoutVars>
          <dgm:chPref val="3"/>
        </dgm:presLayoutVars>
      </dgm:prSet>
      <dgm:spPr/>
      <dgm:t>
        <a:bodyPr/>
        <a:lstStyle/>
        <a:p>
          <a:pPr rtl="1"/>
          <a:endParaRPr lang="fa-IR"/>
        </a:p>
      </dgm:t>
    </dgm:pt>
    <dgm:pt modelId="{15E39D77-9FBB-4BC7-9FA6-0056FDE3E3F4}" type="pres">
      <dgm:prSet presAssocID="{B1752190-EEB3-4A6C-88D8-2BCAAECF6EA9}" presName="level3hierChild" presStyleCnt="0"/>
      <dgm:spPr/>
    </dgm:pt>
    <dgm:pt modelId="{84473843-4446-4E32-A373-4515E27AD64B}" type="pres">
      <dgm:prSet presAssocID="{026781E6-707A-4F80-84F8-9D5710746946}" presName="conn2-1" presStyleLbl="parChTrans1D2" presStyleIdx="2" presStyleCnt="3"/>
      <dgm:spPr/>
      <dgm:t>
        <a:bodyPr/>
        <a:lstStyle/>
        <a:p>
          <a:pPr rtl="1"/>
          <a:endParaRPr lang="fa-IR"/>
        </a:p>
      </dgm:t>
    </dgm:pt>
    <dgm:pt modelId="{2B584DD9-4D83-4122-8A8D-89DB13845737}" type="pres">
      <dgm:prSet presAssocID="{026781E6-707A-4F80-84F8-9D5710746946}" presName="connTx" presStyleLbl="parChTrans1D2" presStyleIdx="2" presStyleCnt="3"/>
      <dgm:spPr/>
      <dgm:t>
        <a:bodyPr/>
        <a:lstStyle/>
        <a:p>
          <a:pPr rtl="1"/>
          <a:endParaRPr lang="fa-IR"/>
        </a:p>
      </dgm:t>
    </dgm:pt>
    <dgm:pt modelId="{5056135F-C3E5-4046-A518-66489897B1CC}" type="pres">
      <dgm:prSet presAssocID="{9C8E1ED5-9648-426A-A3B8-2585BB1225B9}" presName="root2" presStyleCnt="0"/>
      <dgm:spPr/>
    </dgm:pt>
    <dgm:pt modelId="{9D210117-F5C4-462E-95DB-8CD21571553F}" type="pres">
      <dgm:prSet presAssocID="{9C8E1ED5-9648-426A-A3B8-2585BB1225B9}" presName="LevelTwoTextNode" presStyleLbl="node2" presStyleIdx="2" presStyleCnt="3" custScaleX="178438">
        <dgm:presLayoutVars>
          <dgm:chPref val="3"/>
        </dgm:presLayoutVars>
      </dgm:prSet>
      <dgm:spPr/>
      <dgm:t>
        <a:bodyPr/>
        <a:lstStyle/>
        <a:p>
          <a:pPr rtl="1"/>
          <a:endParaRPr lang="fa-IR"/>
        </a:p>
      </dgm:t>
    </dgm:pt>
    <dgm:pt modelId="{01F2A972-8746-400A-BA8F-E44BE4232FA0}" type="pres">
      <dgm:prSet presAssocID="{9C8E1ED5-9648-426A-A3B8-2585BB1225B9}" presName="level3hierChild" presStyleCnt="0"/>
      <dgm:spPr/>
    </dgm:pt>
  </dgm:ptLst>
  <dgm:cxnLst>
    <dgm:cxn modelId="{05EF76BE-F4A8-42B6-82DA-ED99133B3A51}" type="presOf" srcId="{9F7C6C6E-C5CF-487E-BE06-1CF6495B2068}" destId="{A3F4A0D9-0DCB-4E57-A415-4A6C0DF4622D}" srcOrd="0" destOrd="0" presId="urn:microsoft.com/office/officeart/2005/8/layout/hierarchy2"/>
    <dgm:cxn modelId="{B44A5920-CE27-46D1-AE58-08275CDF20DA}" srcId="{367B9756-4BF2-44E1-8F19-53990C927368}" destId="{F487C5D1-33B9-44B5-ADD8-6BF26D4B5BD0}" srcOrd="0" destOrd="0" parTransId="{784684D6-BE83-4709-A6B3-908EB8B82D00}" sibTransId="{8F1FEF25-B54C-4D2C-B2B9-F0A9FFE51598}"/>
    <dgm:cxn modelId="{DB787EB6-9713-4231-B6F7-02558EE11A7C}" srcId="{F487C5D1-33B9-44B5-ADD8-6BF26D4B5BD0}" destId="{CFC64397-AE00-4487-ADE1-4B1F9664E491}" srcOrd="0" destOrd="0" parTransId="{B9FD82DD-8778-448A-B751-31747F879254}" sibTransId="{9815072E-3823-4BCA-96B4-4B04C987C306}"/>
    <dgm:cxn modelId="{C883DC0A-77D0-4B52-80E5-A66416E396BA}" type="presOf" srcId="{17E4EA56-C672-47A7-AD21-699D3FB03327}" destId="{87D7B0B5-E96A-46BC-BC44-CEE5C35FBF22}" srcOrd="0" destOrd="0" presId="urn:microsoft.com/office/officeart/2005/8/layout/hierarchy2"/>
    <dgm:cxn modelId="{BBAA8E6D-DBA8-4CE1-B15E-2E756070ED63}" srcId="{F487C5D1-33B9-44B5-ADD8-6BF26D4B5BD0}" destId="{568176B8-A611-4B93-BFEF-380FB4942765}" srcOrd="1" destOrd="0" parTransId="{9F7C6C6E-C5CF-487E-BE06-1CF6495B2068}" sibTransId="{05EA316A-C3DE-44F4-B099-02647328D658}"/>
    <dgm:cxn modelId="{FFD83533-80B8-4AED-AF66-F46A7A1D1494}" type="presOf" srcId="{87E2DAA5-2269-4916-B487-28863D2B7C56}" destId="{8D73901C-573B-4E58-968E-8FF50C9398C7}" srcOrd="0" destOrd="0" presId="urn:microsoft.com/office/officeart/2005/8/layout/hierarchy2"/>
    <dgm:cxn modelId="{81C918E0-C083-4CEA-A6C9-0F1DCE5FEC82}" srcId="{568176B8-A611-4B93-BFEF-380FB4942765}" destId="{17E4EA56-C672-47A7-AD21-699D3FB03327}" srcOrd="1" destOrd="0" parTransId="{60745ACC-9526-4392-8E17-1BFFB50A973F}" sibTransId="{8B68F766-5CE0-4889-B73A-D7FED1F72ED6}"/>
    <dgm:cxn modelId="{3F3AAA27-4BB9-4F07-8AF5-BF4994004DAD}" type="presOf" srcId="{5A1CEA41-64A9-47E2-84A2-8D9C4990B233}" destId="{3F20C622-B119-4E16-B119-8FBD6E56447A}" srcOrd="0" destOrd="0" presId="urn:microsoft.com/office/officeart/2005/8/layout/hierarchy2"/>
    <dgm:cxn modelId="{A67AEDAD-EEF4-4EB2-B146-1FF70167A769}" type="presOf" srcId="{B1752190-EEB3-4A6C-88D8-2BCAAECF6EA9}" destId="{239E1903-C067-48CB-8B1B-3E34FD09FB85}" srcOrd="0" destOrd="0" presId="urn:microsoft.com/office/officeart/2005/8/layout/hierarchy2"/>
    <dgm:cxn modelId="{F6FE0E40-B970-4826-A0F8-61E304B00203}" type="presOf" srcId="{B9FD82DD-8778-448A-B751-31747F879254}" destId="{228FB6D1-7737-4B86-ACD3-5288DE901592}" srcOrd="1" destOrd="0" presId="urn:microsoft.com/office/officeart/2005/8/layout/hierarchy2"/>
    <dgm:cxn modelId="{DCFFD58E-9EF9-4EDD-8CD3-008383EE5876}" srcId="{F487C5D1-33B9-44B5-ADD8-6BF26D4B5BD0}" destId="{9C8E1ED5-9648-426A-A3B8-2585BB1225B9}" srcOrd="2" destOrd="0" parTransId="{026781E6-707A-4F80-84F8-9D5710746946}" sibTransId="{B8106B9C-FDAD-40A2-8625-8C9C49AFADC7}"/>
    <dgm:cxn modelId="{1F5C9707-E1E6-4FCD-BF3B-114FEBCF5380}" type="presOf" srcId="{23B07294-2FF2-4535-9A63-6A81708A9191}" destId="{56C9E566-DF09-42F8-AEB4-5878ABFDBBA7}" srcOrd="0" destOrd="0" presId="urn:microsoft.com/office/officeart/2005/8/layout/hierarchy2"/>
    <dgm:cxn modelId="{824DD91E-587F-4413-9440-EEEF170F67CC}" type="presOf" srcId="{F487C5D1-33B9-44B5-ADD8-6BF26D4B5BD0}" destId="{31FAFB37-C21F-4E7A-A42E-DD411B62603A}" srcOrd="0" destOrd="0" presId="urn:microsoft.com/office/officeart/2005/8/layout/hierarchy2"/>
    <dgm:cxn modelId="{68CDAD75-D53A-456D-843A-E179E9B24D0C}" type="presOf" srcId="{CFC64397-AE00-4487-ADE1-4B1F9664E491}" destId="{D5FE4DA2-BCB6-4822-AC2E-F92008601B0F}" srcOrd="0" destOrd="0" presId="urn:microsoft.com/office/officeart/2005/8/layout/hierarchy2"/>
    <dgm:cxn modelId="{C58F89E9-03E4-4668-B6AA-F0DDE22867D7}" type="presOf" srcId="{026781E6-707A-4F80-84F8-9D5710746946}" destId="{84473843-4446-4E32-A373-4515E27AD64B}" srcOrd="0" destOrd="0" presId="urn:microsoft.com/office/officeart/2005/8/layout/hierarchy2"/>
    <dgm:cxn modelId="{762428B0-571C-4E6C-B1CB-F0E110784231}" type="presOf" srcId="{60745ACC-9526-4392-8E17-1BFFB50A973F}" destId="{407B5ADE-6B61-4BA4-B3FC-08FADD3915DA}" srcOrd="0" destOrd="0" presId="urn:microsoft.com/office/officeart/2005/8/layout/hierarchy2"/>
    <dgm:cxn modelId="{B7C88A98-EB70-4385-B01B-0078D57224EF}" type="presOf" srcId="{9F7C6C6E-C5CF-487E-BE06-1CF6495B2068}" destId="{78B8A85F-A560-4650-A173-FEACE9888050}" srcOrd="1" destOrd="0" presId="urn:microsoft.com/office/officeart/2005/8/layout/hierarchy2"/>
    <dgm:cxn modelId="{2B15E73D-4686-4AE3-8E72-5F89B0BA385B}" type="presOf" srcId="{B9FD82DD-8778-448A-B751-31747F879254}" destId="{EF468C23-F3B3-4EC3-A6F5-51C8F3F339E2}" srcOrd="0" destOrd="0" presId="urn:microsoft.com/office/officeart/2005/8/layout/hierarchy2"/>
    <dgm:cxn modelId="{385D4555-77E0-4406-8EF9-567714254EB6}" type="presOf" srcId="{5A1CEA41-64A9-47E2-84A2-8D9C4990B233}" destId="{DDD997B9-A94F-4D1A-B7B6-1BA012F3D7EA}" srcOrd="1" destOrd="0" presId="urn:microsoft.com/office/officeart/2005/8/layout/hierarchy2"/>
    <dgm:cxn modelId="{418E75B0-0F72-44F2-AF0A-587716E88E89}" type="presOf" srcId="{367B9756-4BF2-44E1-8F19-53990C927368}" destId="{D91076AF-5A50-44AD-B2AE-8C8E12E9B913}" srcOrd="0" destOrd="0" presId="urn:microsoft.com/office/officeart/2005/8/layout/hierarchy2"/>
    <dgm:cxn modelId="{66B47421-0BDC-4663-BA58-FE9EF8F14B5B}" srcId="{568176B8-A611-4B93-BFEF-380FB4942765}" destId="{23B07294-2FF2-4535-9A63-6A81708A9191}" srcOrd="0" destOrd="0" parTransId="{5A1CEA41-64A9-47E2-84A2-8D9C4990B233}" sibTransId="{8567E437-B889-4E60-9B4E-EE78CD1A769B}"/>
    <dgm:cxn modelId="{AF59448B-0F59-48F9-A9A0-A9905251FDFB}" type="presOf" srcId="{9C8E1ED5-9648-426A-A3B8-2585BB1225B9}" destId="{9D210117-F5C4-462E-95DB-8CD21571553F}" srcOrd="0" destOrd="0" presId="urn:microsoft.com/office/officeart/2005/8/layout/hierarchy2"/>
    <dgm:cxn modelId="{69FB7974-5D05-4DD7-AC62-F449D1DB6CC3}" type="presOf" srcId="{60745ACC-9526-4392-8E17-1BFFB50A973F}" destId="{4B58B495-064A-47C1-9FE6-1753B23ED8CD}" srcOrd="1" destOrd="0" presId="urn:microsoft.com/office/officeart/2005/8/layout/hierarchy2"/>
    <dgm:cxn modelId="{2B09650B-8515-4703-BCDC-A021B3D2C26B}" type="presOf" srcId="{87E2DAA5-2269-4916-B487-28863D2B7C56}" destId="{6A3399EE-9091-4FE2-A5B7-BB1234256F04}" srcOrd="1" destOrd="0" presId="urn:microsoft.com/office/officeart/2005/8/layout/hierarchy2"/>
    <dgm:cxn modelId="{16A5C928-EF65-4CDC-81D1-35CE3B70018F}" srcId="{568176B8-A611-4B93-BFEF-380FB4942765}" destId="{B1752190-EEB3-4A6C-88D8-2BCAAECF6EA9}" srcOrd="2" destOrd="0" parTransId="{87E2DAA5-2269-4916-B487-28863D2B7C56}" sibTransId="{60795B70-5648-4BF1-85ED-4DFD6D10097B}"/>
    <dgm:cxn modelId="{5A063B67-7515-4AFA-928C-3B5FDE5401B9}" type="presOf" srcId="{568176B8-A611-4B93-BFEF-380FB4942765}" destId="{C4DE898E-24A8-4541-94D7-AAEA5C24B1FD}" srcOrd="0" destOrd="0" presId="urn:microsoft.com/office/officeart/2005/8/layout/hierarchy2"/>
    <dgm:cxn modelId="{731A2F63-1A43-4F8E-B1F8-EAF986E0AF42}" type="presOf" srcId="{026781E6-707A-4F80-84F8-9D5710746946}" destId="{2B584DD9-4D83-4122-8A8D-89DB13845737}" srcOrd="1" destOrd="0" presId="urn:microsoft.com/office/officeart/2005/8/layout/hierarchy2"/>
    <dgm:cxn modelId="{2A6E0B83-D588-4A02-8AB9-9BEAD8D3C1DA}" type="presParOf" srcId="{D91076AF-5A50-44AD-B2AE-8C8E12E9B913}" destId="{43C1284A-CAE2-4ED9-B8AA-DF07AAFB22FA}" srcOrd="0" destOrd="0" presId="urn:microsoft.com/office/officeart/2005/8/layout/hierarchy2"/>
    <dgm:cxn modelId="{F070B483-BD0D-479C-914E-857E99E3DD1D}" type="presParOf" srcId="{43C1284A-CAE2-4ED9-B8AA-DF07AAFB22FA}" destId="{31FAFB37-C21F-4E7A-A42E-DD411B62603A}" srcOrd="0" destOrd="0" presId="urn:microsoft.com/office/officeart/2005/8/layout/hierarchy2"/>
    <dgm:cxn modelId="{1AE3B822-F1A8-4D0D-BE27-95D07BA687FB}" type="presParOf" srcId="{43C1284A-CAE2-4ED9-B8AA-DF07AAFB22FA}" destId="{045BFD16-8FFB-436F-A42D-6982B6192760}" srcOrd="1" destOrd="0" presId="urn:microsoft.com/office/officeart/2005/8/layout/hierarchy2"/>
    <dgm:cxn modelId="{97F423C1-B0DC-41C0-883F-F678048D2660}" type="presParOf" srcId="{045BFD16-8FFB-436F-A42D-6982B6192760}" destId="{EF468C23-F3B3-4EC3-A6F5-51C8F3F339E2}" srcOrd="0" destOrd="0" presId="urn:microsoft.com/office/officeart/2005/8/layout/hierarchy2"/>
    <dgm:cxn modelId="{00552583-41A2-4787-93FC-B5B6E7AF43A3}" type="presParOf" srcId="{EF468C23-F3B3-4EC3-A6F5-51C8F3F339E2}" destId="{228FB6D1-7737-4B86-ACD3-5288DE901592}" srcOrd="0" destOrd="0" presId="urn:microsoft.com/office/officeart/2005/8/layout/hierarchy2"/>
    <dgm:cxn modelId="{D25B9C07-F36D-4C5D-AE12-6D1081EF6A56}" type="presParOf" srcId="{045BFD16-8FFB-436F-A42D-6982B6192760}" destId="{1DBA81D9-7467-4E89-A9D3-CF9A291DA9A6}" srcOrd="1" destOrd="0" presId="urn:microsoft.com/office/officeart/2005/8/layout/hierarchy2"/>
    <dgm:cxn modelId="{753F65E5-8580-4ECC-A94E-434C3F59D569}" type="presParOf" srcId="{1DBA81D9-7467-4E89-A9D3-CF9A291DA9A6}" destId="{D5FE4DA2-BCB6-4822-AC2E-F92008601B0F}" srcOrd="0" destOrd="0" presId="urn:microsoft.com/office/officeart/2005/8/layout/hierarchy2"/>
    <dgm:cxn modelId="{C6A40E19-6371-41A4-A336-62B6D53066F6}" type="presParOf" srcId="{1DBA81D9-7467-4E89-A9D3-CF9A291DA9A6}" destId="{FE1F8A46-C204-4979-90D1-A16BFFB95E77}" srcOrd="1" destOrd="0" presId="urn:microsoft.com/office/officeart/2005/8/layout/hierarchy2"/>
    <dgm:cxn modelId="{96CB8E5A-824D-4DB4-947E-FE79267E1D4C}" type="presParOf" srcId="{045BFD16-8FFB-436F-A42D-6982B6192760}" destId="{A3F4A0D9-0DCB-4E57-A415-4A6C0DF4622D}" srcOrd="2" destOrd="0" presId="urn:microsoft.com/office/officeart/2005/8/layout/hierarchy2"/>
    <dgm:cxn modelId="{D058AB48-DF30-462D-AAAE-61DE243D5419}" type="presParOf" srcId="{A3F4A0D9-0DCB-4E57-A415-4A6C0DF4622D}" destId="{78B8A85F-A560-4650-A173-FEACE9888050}" srcOrd="0" destOrd="0" presId="urn:microsoft.com/office/officeart/2005/8/layout/hierarchy2"/>
    <dgm:cxn modelId="{DB571547-8B53-4999-8836-852D9D92D398}" type="presParOf" srcId="{045BFD16-8FFB-436F-A42D-6982B6192760}" destId="{37E90868-1913-467F-BAC1-EF0F498FE943}" srcOrd="3" destOrd="0" presId="urn:microsoft.com/office/officeart/2005/8/layout/hierarchy2"/>
    <dgm:cxn modelId="{7EC0C70F-F4D0-4F12-8A5F-44424B071166}" type="presParOf" srcId="{37E90868-1913-467F-BAC1-EF0F498FE943}" destId="{C4DE898E-24A8-4541-94D7-AAEA5C24B1FD}" srcOrd="0" destOrd="0" presId="urn:microsoft.com/office/officeart/2005/8/layout/hierarchy2"/>
    <dgm:cxn modelId="{24B75C5D-3AE9-4F4E-BD13-BA9491B2DA0E}" type="presParOf" srcId="{37E90868-1913-467F-BAC1-EF0F498FE943}" destId="{C0D4C040-4411-4AEB-A254-64B4D58CB26D}" srcOrd="1" destOrd="0" presId="urn:microsoft.com/office/officeart/2005/8/layout/hierarchy2"/>
    <dgm:cxn modelId="{284E3AC5-FB67-4D67-B254-20CCDA4F12C0}" type="presParOf" srcId="{C0D4C040-4411-4AEB-A254-64B4D58CB26D}" destId="{3F20C622-B119-4E16-B119-8FBD6E56447A}" srcOrd="0" destOrd="0" presId="urn:microsoft.com/office/officeart/2005/8/layout/hierarchy2"/>
    <dgm:cxn modelId="{A58B5D04-2D98-47C0-8C53-AB57F5BF09F7}" type="presParOf" srcId="{3F20C622-B119-4E16-B119-8FBD6E56447A}" destId="{DDD997B9-A94F-4D1A-B7B6-1BA012F3D7EA}" srcOrd="0" destOrd="0" presId="urn:microsoft.com/office/officeart/2005/8/layout/hierarchy2"/>
    <dgm:cxn modelId="{D3354093-DE87-4006-BA35-570E27CF72ED}" type="presParOf" srcId="{C0D4C040-4411-4AEB-A254-64B4D58CB26D}" destId="{E202633C-FC2A-4B64-9799-9426C50CB301}" srcOrd="1" destOrd="0" presId="urn:microsoft.com/office/officeart/2005/8/layout/hierarchy2"/>
    <dgm:cxn modelId="{79B0B752-192D-44F8-B710-E4DEFA5EAD36}" type="presParOf" srcId="{E202633C-FC2A-4B64-9799-9426C50CB301}" destId="{56C9E566-DF09-42F8-AEB4-5878ABFDBBA7}" srcOrd="0" destOrd="0" presId="urn:microsoft.com/office/officeart/2005/8/layout/hierarchy2"/>
    <dgm:cxn modelId="{E53D3CB4-96D7-48C7-B909-6FBC1BDB973F}" type="presParOf" srcId="{E202633C-FC2A-4B64-9799-9426C50CB301}" destId="{84D2B922-C901-40F3-B0E1-204ED83EC98C}" srcOrd="1" destOrd="0" presId="urn:microsoft.com/office/officeart/2005/8/layout/hierarchy2"/>
    <dgm:cxn modelId="{129A98A3-0C85-4C03-B9D2-B412A8E21551}" type="presParOf" srcId="{C0D4C040-4411-4AEB-A254-64B4D58CB26D}" destId="{407B5ADE-6B61-4BA4-B3FC-08FADD3915DA}" srcOrd="2" destOrd="0" presId="urn:microsoft.com/office/officeart/2005/8/layout/hierarchy2"/>
    <dgm:cxn modelId="{B869D58C-4D46-4AC0-BC8F-63A58E476492}" type="presParOf" srcId="{407B5ADE-6B61-4BA4-B3FC-08FADD3915DA}" destId="{4B58B495-064A-47C1-9FE6-1753B23ED8CD}" srcOrd="0" destOrd="0" presId="urn:microsoft.com/office/officeart/2005/8/layout/hierarchy2"/>
    <dgm:cxn modelId="{C61A4934-5D2B-41E8-B9C3-71E603832CEF}" type="presParOf" srcId="{C0D4C040-4411-4AEB-A254-64B4D58CB26D}" destId="{54FF8B02-17FF-4749-B4AA-EE53CD8D3A55}" srcOrd="3" destOrd="0" presId="urn:microsoft.com/office/officeart/2005/8/layout/hierarchy2"/>
    <dgm:cxn modelId="{9370DD27-08C7-4989-9D3F-EFAC3E2F3F85}" type="presParOf" srcId="{54FF8B02-17FF-4749-B4AA-EE53CD8D3A55}" destId="{87D7B0B5-E96A-46BC-BC44-CEE5C35FBF22}" srcOrd="0" destOrd="0" presId="urn:microsoft.com/office/officeart/2005/8/layout/hierarchy2"/>
    <dgm:cxn modelId="{16080FF7-379C-4477-A40E-F0370730FAFE}" type="presParOf" srcId="{54FF8B02-17FF-4749-B4AA-EE53CD8D3A55}" destId="{DFF37E91-A253-4F72-AEA1-1E7F815835EE}" srcOrd="1" destOrd="0" presId="urn:microsoft.com/office/officeart/2005/8/layout/hierarchy2"/>
    <dgm:cxn modelId="{5D3EE4AC-FE8A-4738-A234-9E813BC5CC3D}" type="presParOf" srcId="{C0D4C040-4411-4AEB-A254-64B4D58CB26D}" destId="{8D73901C-573B-4E58-968E-8FF50C9398C7}" srcOrd="4" destOrd="0" presId="urn:microsoft.com/office/officeart/2005/8/layout/hierarchy2"/>
    <dgm:cxn modelId="{6D0853C3-7B2A-4DF3-8B8B-C8DB13ADC705}" type="presParOf" srcId="{8D73901C-573B-4E58-968E-8FF50C9398C7}" destId="{6A3399EE-9091-4FE2-A5B7-BB1234256F04}" srcOrd="0" destOrd="0" presId="urn:microsoft.com/office/officeart/2005/8/layout/hierarchy2"/>
    <dgm:cxn modelId="{64617030-2778-4885-8AC1-0360C7E043B0}" type="presParOf" srcId="{C0D4C040-4411-4AEB-A254-64B4D58CB26D}" destId="{77C274FC-5F7D-4FF5-8D1A-70A4C55EA981}" srcOrd="5" destOrd="0" presId="urn:microsoft.com/office/officeart/2005/8/layout/hierarchy2"/>
    <dgm:cxn modelId="{CD955177-E846-4B7C-873E-E755F7322479}" type="presParOf" srcId="{77C274FC-5F7D-4FF5-8D1A-70A4C55EA981}" destId="{239E1903-C067-48CB-8B1B-3E34FD09FB85}" srcOrd="0" destOrd="0" presId="urn:microsoft.com/office/officeart/2005/8/layout/hierarchy2"/>
    <dgm:cxn modelId="{E60FDBC8-B0E9-4B7B-B6E4-32FA5947948C}" type="presParOf" srcId="{77C274FC-5F7D-4FF5-8D1A-70A4C55EA981}" destId="{15E39D77-9FBB-4BC7-9FA6-0056FDE3E3F4}" srcOrd="1" destOrd="0" presId="urn:microsoft.com/office/officeart/2005/8/layout/hierarchy2"/>
    <dgm:cxn modelId="{A011E874-4338-498D-AADC-BF32AD96ADA3}" type="presParOf" srcId="{045BFD16-8FFB-436F-A42D-6982B6192760}" destId="{84473843-4446-4E32-A373-4515E27AD64B}" srcOrd="4" destOrd="0" presId="urn:microsoft.com/office/officeart/2005/8/layout/hierarchy2"/>
    <dgm:cxn modelId="{1079B994-345D-4D23-89DD-A8BE94AD5C3E}" type="presParOf" srcId="{84473843-4446-4E32-A373-4515E27AD64B}" destId="{2B584DD9-4D83-4122-8A8D-89DB13845737}" srcOrd="0" destOrd="0" presId="urn:microsoft.com/office/officeart/2005/8/layout/hierarchy2"/>
    <dgm:cxn modelId="{6185F76E-A05F-4AFB-91CB-6E7B55FB1F6E}" type="presParOf" srcId="{045BFD16-8FFB-436F-A42D-6982B6192760}" destId="{5056135F-C3E5-4046-A518-66489897B1CC}" srcOrd="5" destOrd="0" presId="urn:microsoft.com/office/officeart/2005/8/layout/hierarchy2"/>
    <dgm:cxn modelId="{E7FB724F-834F-402C-BA0F-6BCCC321B3C1}" type="presParOf" srcId="{5056135F-C3E5-4046-A518-66489897B1CC}" destId="{9D210117-F5C4-462E-95DB-8CD21571553F}" srcOrd="0" destOrd="0" presId="urn:microsoft.com/office/officeart/2005/8/layout/hierarchy2"/>
    <dgm:cxn modelId="{3E4D52B1-EE56-45C1-9A9A-919B1C0E477C}" type="presParOf" srcId="{5056135F-C3E5-4046-A518-66489897B1CC}" destId="{01F2A972-8746-400A-BA8F-E44BE4232FA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AFB37-C21F-4E7A-A42E-DD411B62603A}">
      <dsp:nvSpPr>
        <dsp:cNvPr id="0" name=""/>
        <dsp:cNvSpPr/>
      </dsp:nvSpPr>
      <dsp:spPr>
        <a:xfrm>
          <a:off x="5065765" y="1182686"/>
          <a:ext cx="1412923" cy="706461"/>
        </a:xfrm>
        <a:prstGeom prst="roundRect">
          <a:avLst>
            <a:gd name="adj" fmla="val 10000"/>
          </a:avLst>
        </a:prstGeom>
        <a:solidFill>
          <a:srgbClr val="FFFF00"/>
        </a:soli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t>نظام آموزشی جدید انقلاب سفید</a:t>
          </a:r>
          <a:endParaRPr lang="fa-IR" sz="1500" kern="1200" dirty="0"/>
        </a:p>
      </dsp:txBody>
      <dsp:txXfrm>
        <a:off x="5086457" y="1203378"/>
        <a:ext cx="1371539" cy="665077"/>
      </dsp:txXfrm>
    </dsp:sp>
    <dsp:sp modelId="{EF468C23-F3B3-4EC3-A6F5-51C8F3F339E2}">
      <dsp:nvSpPr>
        <dsp:cNvPr id="0" name=""/>
        <dsp:cNvSpPr/>
      </dsp:nvSpPr>
      <dsp:spPr>
        <a:xfrm rot="14110531">
          <a:off x="4288342" y="1109003"/>
          <a:ext cx="989677" cy="41396"/>
        </a:xfrm>
        <a:custGeom>
          <a:avLst/>
          <a:gdLst/>
          <a:ahLst/>
          <a:cxnLst/>
          <a:rect l="0" t="0" r="0" b="0"/>
          <a:pathLst>
            <a:path>
              <a:moveTo>
                <a:pt x="0" y="20698"/>
              </a:moveTo>
              <a:lnTo>
                <a:pt x="989677" y="20698"/>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758439" y="1104959"/>
        <a:ext cx="49483" cy="49483"/>
      </dsp:txXfrm>
    </dsp:sp>
    <dsp:sp modelId="{D5FE4DA2-BCB6-4822-AC2E-F92008601B0F}">
      <dsp:nvSpPr>
        <dsp:cNvPr id="0" name=""/>
        <dsp:cNvSpPr/>
      </dsp:nvSpPr>
      <dsp:spPr>
        <a:xfrm>
          <a:off x="3087672" y="370254"/>
          <a:ext cx="1412923" cy="706461"/>
        </a:xfrm>
        <a:prstGeom prst="roundRect">
          <a:avLst>
            <a:gd name="adj" fmla="val 10000"/>
          </a:avLst>
        </a:prstGeom>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t>دوره پیش دبستان (غیر اجباری)</a:t>
          </a:r>
          <a:endParaRPr lang="fa-IR" sz="1500" kern="1200" dirty="0"/>
        </a:p>
      </dsp:txBody>
      <dsp:txXfrm>
        <a:off x="3108364" y="390946"/>
        <a:ext cx="1371539" cy="665077"/>
      </dsp:txXfrm>
    </dsp:sp>
    <dsp:sp modelId="{A3F4A0D9-0DCB-4E57-A415-4A6C0DF4622D}">
      <dsp:nvSpPr>
        <dsp:cNvPr id="0" name=""/>
        <dsp:cNvSpPr/>
      </dsp:nvSpPr>
      <dsp:spPr>
        <a:xfrm rot="10800000">
          <a:off x="4500596" y="1515218"/>
          <a:ext cx="565169" cy="41396"/>
        </a:xfrm>
        <a:custGeom>
          <a:avLst/>
          <a:gdLst/>
          <a:ahLst/>
          <a:cxnLst/>
          <a:rect l="0" t="0" r="0" b="0"/>
          <a:pathLst>
            <a:path>
              <a:moveTo>
                <a:pt x="0" y="20698"/>
              </a:moveTo>
              <a:lnTo>
                <a:pt x="565169" y="20698"/>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769051" y="1521787"/>
        <a:ext cx="28258" cy="28258"/>
      </dsp:txXfrm>
    </dsp:sp>
    <dsp:sp modelId="{C4DE898E-24A8-4541-94D7-AAEA5C24B1FD}">
      <dsp:nvSpPr>
        <dsp:cNvPr id="0" name=""/>
        <dsp:cNvSpPr/>
      </dsp:nvSpPr>
      <dsp:spPr>
        <a:xfrm>
          <a:off x="1979403" y="1182686"/>
          <a:ext cx="2521192" cy="706461"/>
        </a:xfrm>
        <a:prstGeom prst="roundRect">
          <a:avLst>
            <a:gd name="adj" fmla="val 10000"/>
          </a:avLst>
        </a:prstGeom>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t>دوره تعلیمات عمومی</a:t>
          </a:r>
          <a:endParaRPr lang="fa-IR" sz="1500" kern="1200" dirty="0"/>
        </a:p>
      </dsp:txBody>
      <dsp:txXfrm>
        <a:off x="2000095" y="1203378"/>
        <a:ext cx="2479808" cy="665077"/>
      </dsp:txXfrm>
    </dsp:sp>
    <dsp:sp modelId="{3F20C622-B119-4E16-B119-8FBD6E56447A}">
      <dsp:nvSpPr>
        <dsp:cNvPr id="0" name=""/>
        <dsp:cNvSpPr/>
      </dsp:nvSpPr>
      <dsp:spPr>
        <a:xfrm rot="14110531">
          <a:off x="1201980" y="1109003"/>
          <a:ext cx="989677" cy="41396"/>
        </a:xfrm>
        <a:custGeom>
          <a:avLst/>
          <a:gdLst/>
          <a:ahLst/>
          <a:cxnLst/>
          <a:rect l="0" t="0" r="0" b="0"/>
          <a:pathLst>
            <a:path>
              <a:moveTo>
                <a:pt x="0" y="20698"/>
              </a:moveTo>
              <a:lnTo>
                <a:pt x="989677" y="20698"/>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672076" y="1104959"/>
        <a:ext cx="49483" cy="49483"/>
      </dsp:txXfrm>
    </dsp:sp>
    <dsp:sp modelId="{56C9E566-DF09-42F8-AEB4-5878ABFDBBA7}">
      <dsp:nvSpPr>
        <dsp:cNvPr id="0" name=""/>
        <dsp:cNvSpPr/>
      </dsp:nvSpPr>
      <dsp:spPr>
        <a:xfrm>
          <a:off x="1310" y="370254"/>
          <a:ext cx="1412923" cy="706461"/>
        </a:xfrm>
        <a:prstGeom prst="roundRect">
          <a:avLst>
            <a:gd name="adj" fmla="val 10000"/>
          </a:avLst>
        </a:prstGeom>
        <a:solidFill>
          <a:schemeClr val="lt1"/>
        </a:solidFill>
        <a:ln w="400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t>کلاس‌های پیکار با بیسوادی</a:t>
          </a:r>
          <a:endParaRPr lang="fa-IR" sz="1500" kern="1200" dirty="0"/>
        </a:p>
      </dsp:txBody>
      <dsp:txXfrm>
        <a:off x="22002" y="390946"/>
        <a:ext cx="1371539" cy="665077"/>
      </dsp:txXfrm>
    </dsp:sp>
    <dsp:sp modelId="{407B5ADE-6B61-4BA4-B3FC-08FADD3915DA}">
      <dsp:nvSpPr>
        <dsp:cNvPr id="0" name=""/>
        <dsp:cNvSpPr/>
      </dsp:nvSpPr>
      <dsp:spPr>
        <a:xfrm rot="10800000">
          <a:off x="1414234" y="1515218"/>
          <a:ext cx="565169" cy="41396"/>
        </a:xfrm>
        <a:custGeom>
          <a:avLst/>
          <a:gdLst/>
          <a:ahLst/>
          <a:cxnLst/>
          <a:rect l="0" t="0" r="0" b="0"/>
          <a:pathLst>
            <a:path>
              <a:moveTo>
                <a:pt x="0" y="20698"/>
              </a:moveTo>
              <a:lnTo>
                <a:pt x="565169" y="20698"/>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682689" y="1521787"/>
        <a:ext cx="28258" cy="28258"/>
      </dsp:txXfrm>
    </dsp:sp>
    <dsp:sp modelId="{87D7B0B5-E96A-46BC-BC44-CEE5C35FBF22}">
      <dsp:nvSpPr>
        <dsp:cNvPr id="0" name=""/>
        <dsp:cNvSpPr/>
      </dsp:nvSpPr>
      <dsp:spPr>
        <a:xfrm>
          <a:off x="1310" y="1182686"/>
          <a:ext cx="1412923" cy="706461"/>
        </a:xfrm>
        <a:prstGeom prst="roundRect">
          <a:avLst>
            <a:gd name="adj" fmla="val 10000"/>
          </a:avLst>
        </a:prstGeom>
        <a:solidFill>
          <a:srgbClr val="00B0F0"/>
        </a:solidFill>
        <a:ln w="400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t>دوره ابتدایی</a:t>
          </a:r>
        </a:p>
        <a:p>
          <a:pPr lvl="0" algn="ctr" defTabSz="666750" rtl="1">
            <a:lnSpc>
              <a:spcPct val="90000"/>
            </a:lnSpc>
            <a:spcBef>
              <a:spcPct val="0"/>
            </a:spcBef>
            <a:spcAft>
              <a:spcPct val="35000"/>
            </a:spcAft>
          </a:pPr>
          <a:r>
            <a:rPr lang="fa-IR" sz="1500" kern="1200" dirty="0" smtClean="0"/>
            <a:t>5 سال</a:t>
          </a:r>
          <a:endParaRPr lang="fa-IR" sz="1500" kern="1200" dirty="0"/>
        </a:p>
      </dsp:txBody>
      <dsp:txXfrm>
        <a:off x="22002" y="1203378"/>
        <a:ext cx="1371539" cy="665077"/>
      </dsp:txXfrm>
    </dsp:sp>
    <dsp:sp modelId="{8D73901C-573B-4E58-968E-8FF50C9398C7}">
      <dsp:nvSpPr>
        <dsp:cNvPr id="0" name=""/>
        <dsp:cNvSpPr/>
      </dsp:nvSpPr>
      <dsp:spPr>
        <a:xfrm rot="7489469">
          <a:off x="1201980" y="1921434"/>
          <a:ext cx="989677" cy="41396"/>
        </a:xfrm>
        <a:custGeom>
          <a:avLst/>
          <a:gdLst/>
          <a:ahLst/>
          <a:cxnLst/>
          <a:rect l="0" t="0" r="0" b="0"/>
          <a:pathLst>
            <a:path>
              <a:moveTo>
                <a:pt x="0" y="20698"/>
              </a:moveTo>
              <a:lnTo>
                <a:pt x="989677" y="20698"/>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672076" y="1917390"/>
        <a:ext cx="49483" cy="49483"/>
      </dsp:txXfrm>
    </dsp:sp>
    <dsp:sp modelId="{239E1903-C067-48CB-8B1B-3E34FD09FB85}">
      <dsp:nvSpPr>
        <dsp:cNvPr id="0" name=""/>
        <dsp:cNvSpPr/>
      </dsp:nvSpPr>
      <dsp:spPr>
        <a:xfrm>
          <a:off x="1310" y="1995117"/>
          <a:ext cx="1412923" cy="706461"/>
        </a:xfrm>
        <a:prstGeom prst="roundRect">
          <a:avLst>
            <a:gd name="adj" fmla="val 10000"/>
          </a:avLst>
        </a:prstGeom>
        <a:solidFill>
          <a:srgbClr val="00B0F0"/>
        </a:solidFill>
        <a:ln w="400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t>دوره راهنمایی</a:t>
          </a:r>
        </a:p>
        <a:p>
          <a:pPr lvl="0" algn="ctr" defTabSz="666750" rtl="1">
            <a:lnSpc>
              <a:spcPct val="90000"/>
            </a:lnSpc>
            <a:spcBef>
              <a:spcPct val="0"/>
            </a:spcBef>
            <a:spcAft>
              <a:spcPct val="35000"/>
            </a:spcAft>
          </a:pPr>
          <a:r>
            <a:rPr lang="fa-IR" sz="1500" kern="1200" dirty="0" smtClean="0"/>
            <a:t>3 سال</a:t>
          </a:r>
          <a:endParaRPr lang="fa-IR" sz="1500" kern="1200" dirty="0"/>
        </a:p>
      </dsp:txBody>
      <dsp:txXfrm>
        <a:off x="22002" y="2015809"/>
        <a:ext cx="1371539" cy="665077"/>
      </dsp:txXfrm>
    </dsp:sp>
    <dsp:sp modelId="{84473843-4446-4E32-A373-4515E27AD64B}">
      <dsp:nvSpPr>
        <dsp:cNvPr id="0" name=""/>
        <dsp:cNvSpPr/>
      </dsp:nvSpPr>
      <dsp:spPr>
        <a:xfrm rot="7489469">
          <a:off x="4288342" y="1921434"/>
          <a:ext cx="989677" cy="41396"/>
        </a:xfrm>
        <a:custGeom>
          <a:avLst/>
          <a:gdLst/>
          <a:ahLst/>
          <a:cxnLst/>
          <a:rect l="0" t="0" r="0" b="0"/>
          <a:pathLst>
            <a:path>
              <a:moveTo>
                <a:pt x="0" y="20698"/>
              </a:moveTo>
              <a:lnTo>
                <a:pt x="989677" y="20698"/>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758439" y="1917390"/>
        <a:ext cx="49483" cy="49483"/>
      </dsp:txXfrm>
    </dsp:sp>
    <dsp:sp modelId="{9D210117-F5C4-462E-95DB-8CD21571553F}">
      <dsp:nvSpPr>
        <dsp:cNvPr id="0" name=""/>
        <dsp:cNvSpPr/>
      </dsp:nvSpPr>
      <dsp:spPr>
        <a:xfrm>
          <a:off x="1979403" y="1995117"/>
          <a:ext cx="2521192" cy="706461"/>
        </a:xfrm>
        <a:prstGeom prst="roundRect">
          <a:avLst>
            <a:gd name="adj" fmla="val 10000"/>
          </a:avLst>
        </a:prstGeom>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t>دوره آموزش متوسطه</a:t>
          </a:r>
          <a:endParaRPr lang="fa-IR" sz="1500" kern="1200" dirty="0"/>
        </a:p>
      </dsp:txBody>
      <dsp:txXfrm>
        <a:off x="2000095" y="2015809"/>
        <a:ext cx="2479808" cy="6650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BDE34D1-EBC9-4BA8-B751-8C9DE6EF0250}" type="datetimeFigureOut">
              <a:rPr lang="fa-IR" smtClean="0"/>
              <a:pPr/>
              <a:t>03/02/1438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07D075B-17E4-4DC7-AE1F-86EB6D0D537A}" type="slidenum">
              <a:rPr lang="fa-IR" smtClean="0"/>
              <a:pPr/>
              <a:t>‹#›</a:t>
            </a:fld>
            <a:endParaRPr lang="fa-IR"/>
          </a:p>
        </p:txBody>
      </p:sp>
    </p:spTree>
    <p:extLst>
      <p:ext uri="{BB962C8B-B14F-4D97-AF65-F5344CB8AC3E}">
        <p14:creationId xmlns:p14="http://schemas.microsoft.com/office/powerpoint/2010/main" val="9169777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fa-IR" smtClean="0">
              <a:latin typeface="Arial" pitchFamily="34" charset="0"/>
              <a:cs typeface="Arial" pitchFamily="34" charset="0"/>
            </a:endParaRPr>
          </a:p>
        </p:txBody>
      </p:sp>
      <p:sp>
        <p:nvSpPr>
          <p:cNvPr id="83972" name="Slide Number Placeholder 3"/>
          <p:cNvSpPr>
            <a:spLocks noGrp="1"/>
          </p:cNvSpPr>
          <p:nvPr>
            <p:ph type="sldNum" sz="quarter" idx="5"/>
          </p:nvPr>
        </p:nvSpPr>
        <p:spPr>
          <a:noFill/>
        </p:spPr>
        <p:txBody>
          <a:bodyPr/>
          <a:lstStyle/>
          <a:p>
            <a:fld id="{585069FE-5C07-4127-BDD2-0C4AFCA84AA0}" type="slidenum">
              <a:rPr lang="ar-SA" smtClean="0">
                <a:latin typeface="Arial" pitchFamily="34" charset="0"/>
                <a:cs typeface="Arial" pitchFamily="34" charset="0"/>
              </a:rPr>
              <a:pPr/>
              <a:t>24</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fa-IR" smtClean="0">
              <a:latin typeface="Arial" pitchFamily="34" charset="0"/>
              <a:cs typeface="Arial" pitchFamily="34" charset="0"/>
            </a:endParaRPr>
          </a:p>
        </p:txBody>
      </p:sp>
      <p:sp>
        <p:nvSpPr>
          <p:cNvPr id="87044" name="Slide Number Placeholder 3"/>
          <p:cNvSpPr txBox="1">
            <a:spLocks noGrp="1"/>
          </p:cNvSpPr>
          <p:nvPr/>
        </p:nvSpPr>
        <p:spPr bwMode="auto">
          <a:xfrm>
            <a:off x="3885453" y="8684826"/>
            <a:ext cx="2970946" cy="457711"/>
          </a:xfrm>
          <a:prstGeom prst="rect">
            <a:avLst/>
          </a:prstGeom>
          <a:noFill/>
          <a:ln w="9525">
            <a:noFill/>
            <a:miter lim="800000"/>
            <a:headEnd/>
            <a:tailEnd/>
          </a:ln>
        </p:spPr>
        <p:txBody>
          <a:bodyPr anchor="b"/>
          <a:lstStyle/>
          <a:p>
            <a:pPr algn="r"/>
            <a:fld id="{4D23F78B-3DC3-4A5B-96E9-B8596C7639DF}" type="slidenum">
              <a:rPr lang="ar-SA" sz="1200">
                <a:latin typeface="Arial" pitchFamily="34" charset="0"/>
              </a:rPr>
              <a:pPr algn="r"/>
              <a:t>25</a:t>
            </a:fld>
            <a:endParaRPr lang="en-US" sz="12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fa-IR" smtClean="0">
              <a:latin typeface="Arial" pitchFamily="34" charset="0"/>
              <a:cs typeface="Arial" pitchFamily="34" charset="0"/>
            </a:endParaRPr>
          </a:p>
        </p:txBody>
      </p:sp>
      <p:sp>
        <p:nvSpPr>
          <p:cNvPr id="88068" name="Slide Number Placeholder 3"/>
          <p:cNvSpPr txBox="1">
            <a:spLocks noGrp="1"/>
          </p:cNvSpPr>
          <p:nvPr/>
        </p:nvSpPr>
        <p:spPr bwMode="auto">
          <a:xfrm>
            <a:off x="3885453" y="8684826"/>
            <a:ext cx="2970946" cy="457711"/>
          </a:xfrm>
          <a:prstGeom prst="rect">
            <a:avLst/>
          </a:prstGeom>
          <a:noFill/>
          <a:ln w="9525">
            <a:noFill/>
            <a:miter lim="800000"/>
            <a:headEnd/>
            <a:tailEnd/>
          </a:ln>
        </p:spPr>
        <p:txBody>
          <a:bodyPr anchor="b"/>
          <a:lstStyle/>
          <a:p>
            <a:pPr algn="r"/>
            <a:fld id="{1FA4BF3E-48E7-40A7-9A84-1284608D0460}" type="slidenum">
              <a:rPr lang="ar-SA" sz="1200">
                <a:latin typeface="Arial" pitchFamily="34" charset="0"/>
              </a:rPr>
              <a:pPr algn="r"/>
              <a:t>26</a:t>
            </a:fld>
            <a:endParaRPr lang="en-US" sz="12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fa-IR" smtClean="0">
              <a:latin typeface="Arial" pitchFamily="34" charset="0"/>
              <a:cs typeface="Arial" pitchFamily="34" charset="0"/>
            </a:endParaRPr>
          </a:p>
        </p:txBody>
      </p:sp>
      <p:sp>
        <p:nvSpPr>
          <p:cNvPr id="89092" name="Slide Number Placeholder 3"/>
          <p:cNvSpPr txBox="1">
            <a:spLocks noGrp="1"/>
          </p:cNvSpPr>
          <p:nvPr/>
        </p:nvSpPr>
        <p:spPr bwMode="auto">
          <a:xfrm>
            <a:off x="3885453" y="8684826"/>
            <a:ext cx="2970946" cy="457711"/>
          </a:xfrm>
          <a:prstGeom prst="rect">
            <a:avLst/>
          </a:prstGeom>
          <a:noFill/>
          <a:ln w="9525">
            <a:noFill/>
            <a:miter lim="800000"/>
            <a:headEnd/>
            <a:tailEnd/>
          </a:ln>
        </p:spPr>
        <p:txBody>
          <a:bodyPr anchor="b"/>
          <a:lstStyle/>
          <a:p>
            <a:pPr algn="r"/>
            <a:fld id="{561D9AA7-7F71-4670-A295-E6B5C9ED1E50}" type="slidenum">
              <a:rPr lang="ar-SA" sz="1200">
                <a:latin typeface="Arial" pitchFamily="34" charset="0"/>
              </a:rPr>
              <a:pPr algn="r"/>
              <a:t>27</a:t>
            </a:fld>
            <a:endParaRPr 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fa-IR" smtClean="0">
              <a:latin typeface="Arial" pitchFamily="34" charset="0"/>
              <a:cs typeface="Arial" pitchFamily="34" charset="0"/>
            </a:endParaRPr>
          </a:p>
        </p:txBody>
      </p:sp>
      <p:sp>
        <p:nvSpPr>
          <p:cNvPr id="90116" name="Slide Number Placeholder 3"/>
          <p:cNvSpPr txBox="1">
            <a:spLocks noGrp="1"/>
          </p:cNvSpPr>
          <p:nvPr/>
        </p:nvSpPr>
        <p:spPr bwMode="auto">
          <a:xfrm>
            <a:off x="3885453" y="8684826"/>
            <a:ext cx="2970946" cy="457711"/>
          </a:xfrm>
          <a:prstGeom prst="rect">
            <a:avLst/>
          </a:prstGeom>
          <a:noFill/>
          <a:ln w="9525">
            <a:noFill/>
            <a:miter lim="800000"/>
            <a:headEnd/>
            <a:tailEnd/>
          </a:ln>
        </p:spPr>
        <p:txBody>
          <a:bodyPr anchor="b"/>
          <a:lstStyle/>
          <a:p>
            <a:pPr algn="r"/>
            <a:fld id="{76DAD0F7-2B04-4F94-A1FD-49CD4B20C209}" type="slidenum">
              <a:rPr lang="en-US" sz="1200">
                <a:latin typeface="Arial" pitchFamily="34" charset="0"/>
              </a:rPr>
              <a:pPr algn="r"/>
              <a:t>28</a:t>
            </a:fld>
            <a:endParaRPr 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fa-IR" smtClean="0">
              <a:latin typeface="Arial" pitchFamily="34" charset="0"/>
              <a:cs typeface="Arial" pitchFamily="34" charset="0"/>
            </a:endParaRPr>
          </a:p>
        </p:txBody>
      </p:sp>
      <p:sp>
        <p:nvSpPr>
          <p:cNvPr id="91140" name="Slide Number Placeholder 3"/>
          <p:cNvSpPr txBox="1">
            <a:spLocks noGrp="1"/>
          </p:cNvSpPr>
          <p:nvPr/>
        </p:nvSpPr>
        <p:spPr bwMode="auto">
          <a:xfrm>
            <a:off x="3885453" y="8684826"/>
            <a:ext cx="2970946" cy="457711"/>
          </a:xfrm>
          <a:prstGeom prst="rect">
            <a:avLst/>
          </a:prstGeom>
          <a:noFill/>
          <a:ln w="9525">
            <a:noFill/>
            <a:miter lim="800000"/>
            <a:headEnd/>
            <a:tailEnd/>
          </a:ln>
        </p:spPr>
        <p:txBody>
          <a:bodyPr anchor="b"/>
          <a:lstStyle/>
          <a:p>
            <a:pPr algn="r"/>
            <a:fld id="{91E9FBA5-DCE5-420E-BBE9-9E1C1F30E8A7}" type="slidenum">
              <a:rPr lang="ar-SA" sz="1200">
                <a:latin typeface="Arial" pitchFamily="34" charset="0"/>
              </a:rPr>
              <a:pPr algn="r"/>
              <a:t>29</a:t>
            </a:fld>
            <a:endParaRPr lang="en-US" sz="12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fa-IR" smtClean="0">
              <a:latin typeface="Arial" pitchFamily="34" charset="0"/>
              <a:cs typeface="Arial" pitchFamily="34" charset="0"/>
            </a:endParaRPr>
          </a:p>
        </p:txBody>
      </p:sp>
      <p:sp>
        <p:nvSpPr>
          <p:cNvPr id="92164" name="Slide Number Placeholder 3"/>
          <p:cNvSpPr txBox="1">
            <a:spLocks noGrp="1"/>
          </p:cNvSpPr>
          <p:nvPr/>
        </p:nvSpPr>
        <p:spPr bwMode="auto">
          <a:xfrm>
            <a:off x="3885453" y="8684826"/>
            <a:ext cx="2970946" cy="457711"/>
          </a:xfrm>
          <a:prstGeom prst="rect">
            <a:avLst/>
          </a:prstGeom>
          <a:noFill/>
          <a:ln w="9525">
            <a:noFill/>
            <a:miter lim="800000"/>
            <a:headEnd/>
            <a:tailEnd/>
          </a:ln>
        </p:spPr>
        <p:txBody>
          <a:bodyPr anchor="b"/>
          <a:lstStyle/>
          <a:p>
            <a:pPr algn="r"/>
            <a:fld id="{8772AEF1-FFFE-43EF-BBDF-E16B921D8EC1}" type="slidenum">
              <a:rPr lang="ar-SA" sz="1200">
                <a:latin typeface="Arial" pitchFamily="34" charset="0"/>
              </a:rPr>
              <a:pPr algn="r"/>
              <a:t>31</a:t>
            </a:fld>
            <a:endParaRPr lang="en-US" sz="12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fa-IR" smtClean="0">
              <a:latin typeface="Arial" pitchFamily="34" charset="0"/>
              <a:cs typeface="Arial" pitchFamily="34" charset="0"/>
            </a:endParaRPr>
          </a:p>
        </p:txBody>
      </p:sp>
      <p:sp>
        <p:nvSpPr>
          <p:cNvPr id="93188" name="Slide Number Placeholder 3"/>
          <p:cNvSpPr txBox="1">
            <a:spLocks noGrp="1"/>
          </p:cNvSpPr>
          <p:nvPr/>
        </p:nvSpPr>
        <p:spPr bwMode="auto">
          <a:xfrm>
            <a:off x="3885453" y="8684826"/>
            <a:ext cx="2970946" cy="457711"/>
          </a:xfrm>
          <a:prstGeom prst="rect">
            <a:avLst/>
          </a:prstGeom>
          <a:noFill/>
          <a:ln w="9525">
            <a:noFill/>
            <a:miter lim="800000"/>
            <a:headEnd/>
            <a:tailEnd/>
          </a:ln>
        </p:spPr>
        <p:txBody>
          <a:bodyPr lIns="88179" tIns="44089" rIns="88179" bIns="44089" anchor="b"/>
          <a:lstStyle/>
          <a:p>
            <a:pPr algn="r"/>
            <a:fld id="{2076E741-8225-4281-A529-933F196DBEB2}" type="slidenum">
              <a:rPr lang="en-US" sz="1200">
                <a:latin typeface="Arial" pitchFamily="34" charset="0"/>
              </a:rPr>
              <a:pPr algn="r"/>
              <a:t>32</a:t>
            </a:fld>
            <a:endParaRPr lang="en-US" sz="12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1867FFA-2B74-4008-9AF3-6379AD4405A7}" type="datetimeFigureOut">
              <a:rPr lang="fa-IR" smtClean="0"/>
              <a:pPr/>
              <a:t>03/02/1438</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EF49551-A628-4CF0-87E9-68F1705E9729}"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867FFA-2B74-4008-9AF3-6379AD4405A7}" type="datetimeFigureOut">
              <a:rPr lang="fa-IR" smtClean="0"/>
              <a:pPr/>
              <a:t>03/02/1438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EF49551-A628-4CF0-87E9-68F1705E9729}" type="slidenum">
              <a:rPr lang="fa-IR" smtClean="0"/>
              <a:pPr/>
              <a:t>‹#›</a:t>
            </a:fld>
            <a:endParaRPr lang="fa-IR"/>
          </a:p>
        </p:txBody>
      </p:sp>
    </p:spTree>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A1867FFA-2B74-4008-9AF3-6379AD4405A7}" type="datetimeFigureOut">
              <a:rPr lang="fa-IR" smtClean="0"/>
              <a:pPr/>
              <a:t>03/02/1438</a:t>
            </a:fld>
            <a:endParaRPr lang="fa-IR"/>
          </a:p>
        </p:txBody>
      </p:sp>
      <p:sp>
        <p:nvSpPr>
          <p:cNvPr id="5" name="Footer Placeholder 4"/>
          <p:cNvSpPr>
            <a:spLocks noGrp="1"/>
          </p:cNvSpPr>
          <p:nvPr>
            <p:ph type="ftr" sz="quarter" idx="11"/>
          </p:nvPr>
        </p:nvSpPr>
        <p:spPr>
          <a:xfrm>
            <a:off x="457200" y="6556248"/>
            <a:ext cx="3657600" cy="228600"/>
          </a:xfrm>
        </p:spPr>
        <p:txBody>
          <a:bodyPr/>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EF49551-A628-4CF0-87E9-68F1705E9729}" type="slidenum">
              <a:rPr lang="fa-IR" smtClean="0"/>
              <a:pPr/>
              <a:t>‹#›</a:t>
            </a:fld>
            <a:endParaRPr lang="fa-IR"/>
          </a:p>
        </p:txBody>
      </p:sp>
    </p:spTree>
  </p:cSld>
  <p:clrMapOvr>
    <a:masterClrMapping/>
  </p:clrMapOvr>
  <p:transition>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5" name="Slide Number Placeholder 15"/>
          <p:cNvSpPr>
            <a:spLocks noGrp="1"/>
          </p:cNvSpPr>
          <p:nvPr>
            <p:ph type="sldNum" sz="quarter" idx="12"/>
          </p:nvPr>
        </p:nvSpPr>
        <p:spPr>
          <a:xfrm>
            <a:off x="8229600" y="6473825"/>
            <a:ext cx="758825" cy="247650"/>
          </a:xfrm>
        </p:spPr>
        <p:txBody>
          <a:bodyPr/>
          <a:lstStyle>
            <a:lvl1pPr>
              <a:defRPr/>
            </a:lvl1pPr>
          </a:lstStyle>
          <a:p>
            <a:pPr>
              <a:defRPr/>
            </a:pPr>
            <a:fld id="{DC571978-A83D-4A6D-8B6C-1ECEBC3CF173}" type="slidenum">
              <a:rPr lang="ar-SA"/>
              <a:pPr>
                <a:defRPr/>
              </a:pPr>
              <a:t>‹#›</a:t>
            </a:fld>
            <a:endParaRPr lang="en-US"/>
          </a:p>
        </p:txBody>
      </p:sp>
    </p:spTree>
  </p:cSld>
  <p:clrMapOvr>
    <a:masterClrMapping/>
  </p:clrMapOvr>
  <p:transition>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5" name="Slide Number Placeholder 15"/>
          <p:cNvSpPr>
            <a:spLocks noGrp="1"/>
          </p:cNvSpPr>
          <p:nvPr>
            <p:ph type="sldNum" sz="quarter" idx="12"/>
          </p:nvPr>
        </p:nvSpPr>
        <p:spPr>
          <a:xfrm>
            <a:off x="8229600" y="6473825"/>
            <a:ext cx="758825" cy="247650"/>
          </a:xfrm>
        </p:spPr>
        <p:txBody>
          <a:bodyPr/>
          <a:lstStyle>
            <a:lvl1pPr>
              <a:defRPr/>
            </a:lvl1pPr>
          </a:lstStyle>
          <a:p>
            <a:pPr>
              <a:defRPr/>
            </a:pPr>
            <a:fld id="{CF4B0CAA-0E3B-4EA1-A0AC-629EAAC6981B}" type="slidenum">
              <a:rPr lang="ar-SA"/>
              <a:pPr>
                <a:defRPr/>
              </a:pPr>
              <a:t>‹#›</a:t>
            </a:fld>
            <a:endParaRPr lang="en-US"/>
          </a:p>
        </p:txBody>
      </p:sp>
    </p:spTree>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867FFA-2B74-4008-9AF3-6379AD4405A7}" type="datetimeFigureOut">
              <a:rPr lang="fa-IR" smtClean="0"/>
              <a:pPr/>
              <a:t>03/02/1438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EF49551-A628-4CF0-87E9-68F1705E9729}" type="slidenum">
              <a:rPr lang="fa-IR" smtClean="0"/>
              <a:pPr/>
              <a:t>‹#›</a:t>
            </a:fld>
            <a:endParaRPr lang="fa-IR"/>
          </a:p>
        </p:txBody>
      </p:sp>
    </p:spTree>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1867FFA-2B74-4008-9AF3-6379AD4405A7}" type="datetimeFigureOut">
              <a:rPr lang="fa-IR" smtClean="0"/>
              <a:pPr/>
              <a:t>03/02/1438</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p>
            <a:fld id="{BEF49551-A628-4CF0-87E9-68F1705E9729}"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867FFA-2B74-4008-9AF3-6379AD4405A7}" type="datetimeFigureOut">
              <a:rPr lang="fa-IR" smtClean="0"/>
              <a:pPr/>
              <a:t>03/02/1438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EF49551-A628-4CF0-87E9-68F1705E9729}" type="slidenum">
              <a:rPr lang="fa-IR" smtClean="0"/>
              <a:pPr/>
              <a:t>‹#›</a:t>
            </a:fld>
            <a:endParaRPr lang="fa-IR"/>
          </a:p>
        </p:txBody>
      </p:sp>
    </p:spTree>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867FFA-2B74-4008-9AF3-6379AD4405A7}" type="datetimeFigureOut">
              <a:rPr lang="fa-IR" smtClean="0"/>
              <a:pPr/>
              <a:t>03/02/1438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EF49551-A628-4CF0-87E9-68F1705E9729}" type="slidenum">
              <a:rPr lang="fa-IR" smtClean="0"/>
              <a:pPr/>
              <a:t>‹#›</a:t>
            </a:fld>
            <a:endParaRPr lang="fa-IR"/>
          </a:p>
        </p:txBody>
      </p:sp>
    </p:spTree>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867FFA-2B74-4008-9AF3-6379AD4405A7}" type="datetimeFigureOut">
              <a:rPr lang="fa-IR" smtClean="0"/>
              <a:pPr/>
              <a:t>03/02/1438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EF49551-A628-4CF0-87E9-68F1705E9729}" type="slidenum">
              <a:rPr lang="fa-IR" smtClean="0"/>
              <a:pPr/>
              <a:t>‹#›</a:t>
            </a:fld>
            <a:endParaRPr lang="fa-IR"/>
          </a:p>
        </p:txBody>
      </p:sp>
    </p:spTree>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1867FFA-2B74-4008-9AF3-6379AD4405A7}" type="datetimeFigureOut">
              <a:rPr lang="fa-IR" smtClean="0"/>
              <a:pPr/>
              <a:t>03/02/1438</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p>
            <a:fld id="{BEF49551-A628-4CF0-87E9-68F1705E9729}" type="slidenum">
              <a:rPr lang="fa-IR" smtClean="0"/>
              <a:pPr/>
              <a:t>‹#›</a:t>
            </a:fld>
            <a:endParaRPr lang="fa-IR"/>
          </a:p>
        </p:txBody>
      </p:sp>
    </p:spTree>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867FFA-2B74-4008-9AF3-6379AD4405A7}" type="datetimeFigureOut">
              <a:rPr lang="fa-IR" smtClean="0"/>
              <a:pPr/>
              <a:t>03/02/1438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EF49551-A628-4CF0-87E9-68F1705E9729}" type="slidenum">
              <a:rPr lang="fa-IR" smtClean="0"/>
              <a:pPr/>
              <a:t>‹#›</a:t>
            </a:fld>
            <a:endParaRPr lang="fa-IR"/>
          </a:p>
        </p:txBody>
      </p:sp>
    </p:spTree>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A1867FFA-2B74-4008-9AF3-6379AD4405A7}" type="datetimeFigureOut">
              <a:rPr lang="fa-IR" smtClean="0"/>
              <a:pPr/>
              <a:t>03/02/1438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EF49551-A628-4CF0-87E9-68F1705E9729}"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1867FFA-2B74-4008-9AF3-6379AD4405A7}" type="datetimeFigureOut">
              <a:rPr lang="fa-IR" smtClean="0"/>
              <a:pPr/>
              <a:t>03/02/1438</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EF49551-A628-4CF0-87E9-68F1705E972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pull dir="u"/>
  </p:transition>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tint val="66000"/>
                <a:satMod val="160000"/>
                <a:alpha val="0"/>
              </a:schemeClr>
            </a:gs>
            <a:gs pos="50000">
              <a:schemeClr val="accent1">
                <a:tint val="44500"/>
                <a:satMod val="160000"/>
              </a:schemeClr>
            </a:gs>
            <a:gs pos="37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5" name="Picture 6" descr="004.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571736" y="2085590"/>
            <a:ext cx="4143404" cy="4343806"/>
          </a:xfrm>
          <a:prstGeom prst="rect">
            <a:avLst/>
          </a:prstGeom>
          <a:noFill/>
          <a:ln w="9525">
            <a:noFill/>
            <a:miter lim="800000"/>
            <a:headEnd/>
            <a:tailEnd/>
          </a:ln>
        </p:spPr>
      </p:pic>
      <p:pic>
        <p:nvPicPr>
          <p:cNvPr id="6" name="Picture 7" descr="Untitled-2.jpg"/>
          <p:cNvPicPr>
            <a:picLocks noChangeAspect="1"/>
          </p:cNvPicPr>
          <p:nvPr/>
        </p:nvPicPr>
        <p:blipFill>
          <a:blip r:embed="rId3">
            <a:clrChange>
              <a:clrFrom>
                <a:srgbClr val="FFFFFF"/>
              </a:clrFrom>
              <a:clrTo>
                <a:srgbClr val="FFFFFF">
                  <a:alpha val="0"/>
                </a:srgbClr>
              </a:clrTo>
            </a:clrChange>
          </a:blip>
          <a:srcRect l="7530" r="4932" b="22322"/>
          <a:stretch>
            <a:fillRect/>
          </a:stretch>
        </p:blipFill>
        <p:spPr bwMode="auto">
          <a:xfrm>
            <a:off x="2219309" y="214290"/>
            <a:ext cx="4853021" cy="180181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prstClr val="black"/>
                </a:solidFill>
              </a:rPr>
              <a:t>تاریخچه ظهور و تکوین آموزش ابتدایی</a:t>
            </a:r>
            <a:endParaRPr lang="en-US" dirty="0"/>
          </a:p>
        </p:txBody>
      </p:sp>
      <p:sp>
        <p:nvSpPr>
          <p:cNvPr id="3" name="Content Placeholder 2"/>
          <p:cNvSpPr>
            <a:spLocks noGrp="1"/>
          </p:cNvSpPr>
          <p:nvPr>
            <p:ph idx="1"/>
          </p:nvPr>
        </p:nvSpPr>
        <p:spPr>
          <a:xfrm>
            <a:off x="457200" y="1609416"/>
            <a:ext cx="7239000" cy="5248584"/>
          </a:xfrm>
        </p:spPr>
        <p:txBody>
          <a:bodyPr>
            <a:normAutofit fontScale="85000" lnSpcReduction="20000"/>
          </a:bodyPr>
          <a:lstStyle/>
          <a:p>
            <a:pPr marL="0" indent="0">
              <a:buNone/>
            </a:pPr>
            <a:r>
              <a:rPr lang="fa-IR" dirty="0">
                <a:cs typeface="B Nazanin" panose="00000400000000000000" pitchFamily="2" charset="-78"/>
              </a:rPr>
              <a:t>در ایران طبق ماده پنج قانون اساسی معارف مصوب 1290 هر کس مکلف است اطفال خود را از سن هفت سالگی به تحصیل معلومات ابتداییه وا دارد اعم از این که در خانه باشد  یا در مدرسه. </a:t>
            </a:r>
          </a:p>
          <a:p>
            <a:pPr marL="0" indent="0">
              <a:buNone/>
            </a:pPr>
            <a:r>
              <a:rPr lang="fa-IR" dirty="0">
                <a:cs typeface="B Nazanin" panose="00000400000000000000" pitchFamily="2" charset="-78"/>
              </a:rPr>
              <a:t>بر اساس  مصوبات شورایعالی معارف درسال 1302 دوره ابتدایی شامل دوره چهار ساله ابتدایی و دوره ی دو ساله بوده است.دوره چهار ساله بیشتر در روستاها دایرمی شده است.</a:t>
            </a:r>
          </a:p>
          <a:p>
            <a:pPr marL="0" indent="0">
              <a:buNone/>
            </a:pPr>
            <a:r>
              <a:rPr lang="fa-IR" dirty="0">
                <a:cs typeface="B Nazanin" panose="00000400000000000000" pitchFamily="2" charset="-78"/>
              </a:rPr>
              <a:t>ماده دوم قانون تعلیمات اجباری مصوب 1322 ش دوره ابتدایی شش سال تعیین شد و تحصیلات به مدت 4 سال در دوره پنجم و ششم اختیاری اعلام شد.</a:t>
            </a:r>
          </a:p>
          <a:p>
            <a:pPr marL="0" indent="0">
              <a:buNone/>
            </a:pPr>
            <a:r>
              <a:rPr lang="fa-IR" dirty="0">
                <a:cs typeface="B Nazanin" panose="00000400000000000000" pitchFamily="2" charset="-78"/>
              </a:rPr>
              <a:t>تا سال 1345 مدت تحصیل در دوره ابتدایی شش سال و سن ورود شش سالگی بود در سال 1345 در ساختار پیشنهادی مدت تحصیل در دوره ابتدایی از شش سال به پنج سال تقلیل یافت.در طرح پیشنهادی تغییر نظام آموزش و پرورش در سال 1367  مرحله اول آموزش و پرورش عمومی (اساس)دو سال و مرحله دوم (ارکان)پنج سال پیشنهاد شد.و همانگونه که اعلام شد شورایعالی انقلاب فرهنگی مدت تحصیل در دوره ابتدایی را شش سال اعلام کرد.در سال1392 بر اساس مصوبه هشتصدوهشتاد و یکمین جلسه شورای عالی،عناوین دوره ها و پایه های تحصیلی نظام آموزشی جدید مدت تحصیل در دوره ابتدایی شش سال اعلام شد .دوره اول ابتدایی شامل پایه های اول و دوم و سوم ودوره  دوم شامل پایه های چهارم ، پنجم و ششم  اعلام شد.کماکان طول مدت تحصیل در دوره ابتدایی شش سال است.</a:t>
            </a: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364085254"/>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44"/>
          </a:xfrm>
        </p:spPr>
        <p:txBody>
          <a:bodyPr/>
          <a:lstStyle/>
          <a:p>
            <a:pPr algn="ctr"/>
            <a:r>
              <a:rPr lang="fa-IR" dirty="0" smtClean="0"/>
              <a:t>تحولات آموزشی</a:t>
            </a:r>
            <a:endParaRPr lang="fa-IR" dirty="0"/>
          </a:p>
        </p:txBody>
      </p:sp>
      <p:sp>
        <p:nvSpPr>
          <p:cNvPr id="3" name="Content Placeholder 2"/>
          <p:cNvSpPr>
            <a:spLocks noGrp="1"/>
          </p:cNvSpPr>
          <p:nvPr>
            <p:ph idx="1"/>
          </p:nvPr>
        </p:nvSpPr>
        <p:spPr/>
        <p:txBody>
          <a:bodyPr/>
          <a:lstStyle/>
          <a:p>
            <a:pPr algn="just"/>
            <a:r>
              <a:rPr lang="fa-IR" dirty="0" smtClean="0"/>
              <a:t>کم رنگ شدن آموزش مکتب‌خانه‌ای در شهرها و تأسیس مدارس مدرن.</a:t>
            </a:r>
          </a:p>
          <a:p>
            <a:pPr algn="just"/>
            <a:r>
              <a:rPr lang="fa-IR" dirty="0" smtClean="0"/>
              <a:t>مدرسه مدرن به مدرسه‌ای گفته می‌شود که دولت مرکزی برای آن مدیر و معلمانی استخدام کرده به آنها حقوق می‌دهد.</a:t>
            </a:r>
          </a:p>
          <a:p>
            <a:pPr algn="just"/>
            <a:r>
              <a:rPr lang="fa-IR" dirty="0" smtClean="0"/>
              <a:t>معلمان قبل از رفتن به مدارس، آموزش‌ها و مهارت‌های لازم را فرامی‌گیرند.</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سن دانش‌آموزان</a:t>
            </a:r>
            <a:endParaRPr lang="fa-IR" dirty="0"/>
          </a:p>
        </p:txBody>
      </p:sp>
      <p:sp>
        <p:nvSpPr>
          <p:cNvPr id="3" name="Content Placeholder 2"/>
          <p:cNvSpPr>
            <a:spLocks noGrp="1"/>
          </p:cNvSpPr>
          <p:nvPr>
            <p:ph idx="1"/>
          </p:nvPr>
        </p:nvSpPr>
        <p:spPr/>
        <p:txBody>
          <a:bodyPr/>
          <a:lstStyle/>
          <a:p>
            <a:pPr algn="just"/>
            <a:r>
              <a:rPr lang="ar-SA" dirty="0" smtClean="0">
                <a:cs typeface="B Mitra" pitchFamily="2" charset="-78"/>
              </a:rPr>
              <a:t>سن دانش‌آموزان بر طبق ن</a:t>
            </a:r>
            <a:r>
              <a:rPr lang="fa-IR" dirty="0" smtClean="0">
                <a:cs typeface="B Mitra" pitchFamily="2" charset="-78"/>
              </a:rPr>
              <a:t>ظا</a:t>
            </a:r>
            <a:r>
              <a:rPr lang="ar-SA" dirty="0" smtClean="0">
                <a:cs typeface="B Mitra" pitchFamily="2" charset="-78"/>
              </a:rPr>
              <a:t>منامه مدارس ابتدايي و متوسطه براي ورود به كلاس اول ابتدائي از 7تا8سال، كلاس دوم 8تا9سال، كلاس سوم 9تا10سال، كلاس چهارم از 10 تا 11سال، كلاس پنجم از 11 تا 12 سال، كلاس ششم از 12 تا 13سال و از كلاس 7تا12 سال مقرر گرديد كه سن دانش‌آموزان نبايستي از 20سال بيشتر باشد. </a:t>
            </a:r>
            <a:endParaRPr lang="fa-IR" dirty="0" smtClean="0">
              <a:cs typeface="B Mitra" pitchFamily="2" charset="-78"/>
            </a:endParaRPr>
          </a:p>
          <a:p>
            <a:r>
              <a:rPr lang="ar-SA" sz="1200" dirty="0" smtClean="0"/>
              <a:t>نطاهنامه مدارس ابتدائي و متوسطه، وزارت معارف و اوقاف و صنايع مستطرفه، تهران، بي‌تا، ص14</a:t>
            </a:r>
            <a:r>
              <a:rPr lang="fa-IR" sz="1200" dirty="0" smtClean="0"/>
              <a:t>.</a:t>
            </a:r>
          </a:p>
          <a:p>
            <a:endParaRPr lang="en-US"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44"/>
          </a:xfrm>
        </p:spPr>
        <p:txBody>
          <a:bodyPr/>
          <a:lstStyle/>
          <a:p>
            <a:pPr algn="ctr"/>
            <a:r>
              <a:rPr lang="fa-IR" dirty="0" smtClean="0"/>
              <a:t>ساعات تشکیل کلاس</a:t>
            </a:r>
            <a:endParaRPr lang="fa-IR" dirty="0"/>
          </a:p>
        </p:txBody>
      </p:sp>
      <p:sp>
        <p:nvSpPr>
          <p:cNvPr id="3" name="Content Placeholder 2"/>
          <p:cNvSpPr>
            <a:spLocks noGrp="1"/>
          </p:cNvSpPr>
          <p:nvPr>
            <p:ph idx="1"/>
          </p:nvPr>
        </p:nvSpPr>
        <p:spPr>
          <a:xfrm>
            <a:off x="457200" y="1428736"/>
            <a:ext cx="7239000" cy="5027000"/>
          </a:xfrm>
        </p:spPr>
        <p:txBody>
          <a:bodyPr numCol="1">
            <a:normAutofit lnSpcReduction="10000"/>
          </a:bodyPr>
          <a:lstStyle/>
          <a:p>
            <a:pPr algn="just"/>
            <a:r>
              <a:rPr lang="ar-SA" dirty="0" smtClean="0">
                <a:cs typeface="B Mitra" pitchFamily="2" charset="-78"/>
              </a:rPr>
              <a:t>مدارس دولتي دوسره بود، دانش‌آموزان هم صبح و هم عصر مي‌بايستي به مدرسه مي‌رفتند، فصل تابستان مدارس تعطيل بود ولي بقيه ماههاي سال مدرسه باز بود. تعطيلات هفتگي شامل روز جمعه و بعد ازظهر </a:t>
            </a:r>
            <a:r>
              <a:rPr lang="fa-IR" dirty="0" smtClean="0">
                <a:cs typeface="B Mitra" pitchFamily="2" charset="-78"/>
              </a:rPr>
              <a:t>پنج </a:t>
            </a:r>
            <a:r>
              <a:rPr lang="ar-SA" dirty="0" smtClean="0">
                <a:cs typeface="B Mitra" pitchFamily="2" charset="-78"/>
              </a:rPr>
              <a:t>شنبه بود.</a:t>
            </a:r>
            <a:endParaRPr lang="fa-IR" dirty="0" smtClean="0">
              <a:cs typeface="B Mitra" pitchFamily="2" charset="-78"/>
            </a:endParaRPr>
          </a:p>
          <a:p>
            <a:pPr algn="just"/>
            <a:r>
              <a:rPr lang="ar-SA" dirty="0" smtClean="0">
                <a:cs typeface="B Mitra" pitchFamily="2" charset="-78"/>
              </a:rPr>
              <a:t>در سال 1301، 28روز تعطيل رسمي ملي و مذهبي معين شد. كه اين افزوني تعداد روزهاي تعطيل از كيفيت آموزش دانش‌آموزان مي‌كاست. لذا در سال 1319 به 15روز كاهش يافت و بخشنامه آن به مدارس اعلام شد كه عبارت بودند از:</a:t>
            </a:r>
            <a:endParaRPr lang="fa-IR" dirty="0" smtClean="0">
              <a:cs typeface="B Mitra" pitchFamily="2" charset="-78"/>
            </a:endParaRPr>
          </a:p>
          <a:p>
            <a:pPr lvl="1" algn="just"/>
            <a:r>
              <a:rPr lang="ar-SA" sz="1300" dirty="0" smtClean="0">
                <a:cs typeface="B Mitra" pitchFamily="2" charset="-78"/>
              </a:rPr>
              <a:t>1-</a:t>
            </a:r>
            <a:r>
              <a:rPr lang="fa-IR" sz="1300" dirty="0" smtClean="0">
                <a:cs typeface="B Mitra" pitchFamily="2" charset="-78"/>
              </a:rPr>
              <a:t> </a:t>
            </a:r>
            <a:r>
              <a:rPr lang="fa-IR" sz="1300" dirty="0" smtClean="0">
                <a:solidFill>
                  <a:srgbClr val="002060"/>
                </a:solidFill>
                <a:cs typeface="B Mitra" pitchFamily="2" charset="-78"/>
              </a:rPr>
              <a:t>بيست وچهارم </a:t>
            </a:r>
            <a:r>
              <a:rPr lang="ar-SA" sz="1300" dirty="0" smtClean="0">
                <a:solidFill>
                  <a:srgbClr val="002060"/>
                </a:solidFill>
                <a:cs typeface="B Mitra" pitchFamily="2" charset="-78"/>
              </a:rPr>
              <a:t>اسفند (روز تولد رضاشاه) </a:t>
            </a:r>
            <a:r>
              <a:rPr lang="fa-IR" sz="1300" dirty="0" smtClean="0">
                <a:solidFill>
                  <a:srgbClr val="002060"/>
                </a:solidFill>
                <a:cs typeface="B Mitra" pitchFamily="2" charset="-78"/>
              </a:rPr>
              <a:t>		</a:t>
            </a:r>
            <a:r>
              <a:rPr lang="ar-SA" sz="1300" dirty="0" smtClean="0">
                <a:solidFill>
                  <a:srgbClr val="002060"/>
                </a:solidFill>
                <a:cs typeface="B Mitra" pitchFamily="2" charset="-78"/>
              </a:rPr>
              <a:t>2-چهارم آبان (تولد محمدرضا وليعهد) </a:t>
            </a:r>
            <a:endParaRPr lang="fa-IR" sz="1300" dirty="0" smtClean="0">
              <a:solidFill>
                <a:srgbClr val="002060"/>
              </a:solidFill>
              <a:cs typeface="B Mitra" pitchFamily="2" charset="-78"/>
            </a:endParaRPr>
          </a:p>
          <a:p>
            <a:pPr lvl="1" algn="just"/>
            <a:r>
              <a:rPr lang="ar-SA" sz="1300" dirty="0" smtClean="0">
                <a:solidFill>
                  <a:srgbClr val="002060"/>
                </a:solidFill>
                <a:cs typeface="B Mitra" pitchFamily="2" charset="-78"/>
              </a:rPr>
              <a:t>3-اول تا سوم فروردين </a:t>
            </a:r>
            <a:r>
              <a:rPr lang="fa-IR" sz="1300" dirty="0" smtClean="0">
                <a:solidFill>
                  <a:srgbClr val="002060"/>
                </a:solidFill>
                <a:cs typeface="B Mitra" pitchFamily="2" charset="-78"/>
              </a:rPr>
              <a:t>			</a:t>
            </a:r>
            <a:r>
              <a:rPr lang="ar-SA" sz="1300" dirty="0" smtClean="0">
                <a:solidFill>
                  <a:srgbClr val="002060"/>
                </a:solidFill>
                <a:cs typeface="B Mitra" pitchFamily="2" charset="-78"/>
              </a:rPr>
              <a:t>4-سيزده فروردين </a:t>
            </a:r>
            <a:endParaRPr lang="fa-IR" sz="1300" dirty="0" smtClean="0">
              <a:solidFill>
                <a:srgbClr val="002060"/>
              </a:solidFill>
              <a:cs typeface="B Mitra" pitchFamily="2" charset="-78"/>
            </a:endParaRPr>
          </a:p>
          <a:p>
            <a:pPr lvl="1" algn="just"/>
            <a:r>
              <a:rPr lang="ar-SA" sz="1300" dirty="0" smtClean="0">
                <a:solidFill>
                  <a:srgbClr val="002060"/>
                </a:solidFill>
                <a:cs typeface="B Mitra" pitchFamily="2" charset="-78"/>
              </a:rPr>
              <a:t>5-پنجم اسفند </a:t>
            </a:r>
            <a:r>
              <a:rPr lang="fa-IR" sz="1300" dirty="0" smtClean="0">
                <a:solidFill>
                  <a:srgbClr val="002060"/>
                </a:solidFill>
                <a:cs typeface="B Mitra" pitchFamily="2" charset="-78"/>
              </a:rPr>
              <a:t>			</a:t>
            </a:r>
            <a:r>
              <a:rPr lang="ar-SA" sz="1300" dirty="0" smtClean="0">
                <a:solidFill>
                  <a:srgbClr val="002060"/>
                </a:solidFill>
                <a:cs typeface="B Mitra" pitchFamily="2" charset="-78"/>
              </a:rPr>
              <a:t>6-</a:t>
            </a:r>
            <a:r>
              <a:rPr lang="fa-IR" sz="1300" dirty="0" smtClean="0">
                <a:solidFill>
                  <a:srgbClr val="002060"/>
                </a:solidFill>
                <a:cs typeface="B Mitra" pitchFamily="2" charset="-78"/>
              </a:rPr>
              <a:t> هفده </a:t>
            </a:r>
            <a:r>
              <a:rPr lang="ar-SA" sz="1300" dirty="0" smtClean="0">
                <a:solidFill>
                  <a:srgbClr val="002060"/>
                </a:solidFill>
                <a:cs typeface="B Mitra" pitchFamily="2" charset="-78"/>
              </a:rPr>
              <a:t>ربيع‌الاول (تولد حضرت محمد</a:t>
            </a:r>
            <a:r>
              <a:rPr lang="fa-IR" sz="1300" dirty="0" smtClean="0">
                <a:solidFill>
                  <a:srgbClr val="002060"/>
                </a:solidFill>
                <a:cs typeface="B Mitra" pitchFamily="2" charset="-78"/>
              </a:rPr>
              <a:t> (ص)</a:t>
            </a:r>
            <a:r>
              <a:rPr lang="ar-SA" sz="1300" dirty="0" smtClean="0">
                <a:solidFill>
                  <a:srgbClr val="002060"/>
                </a:solidFill>
                <a:cs typeface="B Mitra" pitchFamily="2" charset="-78"/>
              </a:rPr>
              <a:t>) </a:t>
            </a:r>
            <a:endParaRPr lang="fa-IR" sz="1300" dirty="0" smtClean="0">
              <a:solidFill>
                <a:srgbClr val="002060"/>
              </a:solidFill>
              <a:cs typeface="B Mitra" pitchFamily="2" charset="-78"/>
            </a:endParaRPr>
          </a:p>
          <a:p>
            <a:pPr lvl="1" algn="just"/>
            <a:r>
              <a:rPr lang="ar-SA" sz="1300" dirty="0" smtClean="0">
                <a:solidFill>
                  <a:srgbClr val="002060"/>
                </a:solidFill>
                <a:cs typeface="B Mitra" pitchFamily="2" charset="-78"/>
              </a:rPr>
              <a:t>7-</a:t>
            </a:r>
            <a:r>
              <a:rPr lang="fa-IR" sz="1300" dirty="0" smtClean="0">
                <a:solidFill>
                  <a:srgbClr val="002060"/>
                </a:solidFill>
                <a:cs typeface="B Mitra" pitchFamily="2" charset="-78"/>
              </a:rPr>
              <a:t> هيجده </a:t>
            </a:r>
            <a:r>
              <a:rPr lang="ar-SA" sz="1300" dirty="0" smtClean="0">
                <a:solidFill>
                  <a:srgbClr val="002060"/>
                </a:solidFill>
                <a:cs typeface="B Mitra" pitchFamily="2" charset="-78"/>
              </a:rPr>
              <a:t>ذي‌الحجه (عيدغدير) </a:t>
            </a:r>
            <a:r>
              <a:rPr lang="fa-IR" sz="1300" dirty="0" smtClean="0">
                <a:solidFill>
                  <a:srgbClr val="002060"/>
                </a:solidFill>
                <a:cs typeface="B Mitra" pitchFamily="2" charset="-78"/>
              </a:rPr>
              <a:t>		</a:t>
            </a:r>
            <a:r>
              <a:rPr lang="ar-SA" sz="1300" dirty="0" smtClean="0">
                <a:solidFill>
                  <a:srgbClr val="002060"/>
                </a:solidFill>
                <a:cs typeface="B Mitra" pitchFamily="2" charset="-78"/>
              </a:rPr>
              <a:t>8-اول شوال (عيدفطر) </a:t>
            </a:r>
            <a:endParaRPr lang="fa-IR" sz="1300" dirty="0" smtClean="0">
              <a:solidFill>
                <a:srgbClr val="002060"/>
              </a:solidFill>
              <a:cs typeface="B Mitra" pitchFamily="2" charset="-78"/>
            </a:endParaRPr>
          </a:p>
          <a:p>
            <a:pPr lvl="1" algn="just"/>
            <a:r>
              <a:rPr lang="ar-SA" sz="1300" dirty="0" smtClean="0">
                <a:solidFill>
                  <a:srgbClr val="002060"/>
                </a:solidFill>
                <a:cs typeface="B Mitra" pitchFamily="2" charset="-78"/>
              </a:rPr>
              <a:t>9-دهم ذي‌الحجه (عيدقربان) </a:t>
            </a:r>
            <a:r>
              <a:rPr lang="fa-IR" sz="1300" dirty="0" smtClean="0">
                <a:solidFill>
                  <a:srgbClr val="002060"/>
                </a:solidFill>
                <a:cs typeface="B Mitra" pitchFamily="2" charset="-78"/>
              </a:rPr>
              <a:t>		</a:t>
            </a:r>
            <a:r>
              <a:rPr lang="ar-SA" sz="1300" dirty="0" smtClean="0">
                <a:solidFill>
                  <a:srgbClr val="002060"/>
                </a:solidFill>
                <a:cs typeface="B Mitra" pitchFamily="2" charset="-78"/>
              </a:rPr>
              <a:t>10-</a:t>
            </a:r>
            <a:r>
              <a:rPr lang="fa-IR" sz="1300" dirty="0" smtClean="0">
                <a:solidFill>
                  <a:srgbClr val="002060"/>
                </a:solidFill>
                <a:cs typeface="B Mitra" pitchFamily="2" charset="-78"/>
              </a:rPr>
              <a:t> بيست وهشتم </a:t>
            </a:r>
            <a:r>
              <a:rPr lang="ar-SA" sz="1300" dirty="0" smtClean="0">
                <a:solidFill>
                  <a:srgbClr val="002060"/>
                </a:solidFill>
                <a:cs typeface="B Mitra" pitchFamily="2" charset="-78"/>
              </a:rPr>
              <a:t>رجب(مبعث) </a:t>
            </a:r>
            <a:endParaRPr lang="fa-IR" sz="1300" dirty="0" smtClean="0">
              <a:solidFill>
                <a:srgbClr val="002060"/>
              </a:solidFill>
              <a:cs typeface="B Mitra" pitchFamily="2" charset="-78"/>
            </a:endParaRPr>
          </a:p>
          <a:p>
            <a:pPr lvl="1" algn="just"/>
            <a:r>
              <a:rPr lang="ar-SA" sz="1300" dirty="0" smtClean="0">
                <a:solidFill>
                  <a:srgbClr val="002060"/>
                </a:solidFill>
                <a:cs typeface="B Mitra" pitchFamily="2" charset="-78"/>
              </a:rPr>
              <a:t>11-پانزدهم شعبان (تولد امام زمان) </a:t>
            </a:r>
            <a:r>
              <a:rPr lang="fa-IR" sz="1300" dirty="0" smtClean="0">
                <a:solidFill>
                  <a:srgbClr val="002060"/>
                </a:solidFill>
                <a:cs typeface="B Mitra" pitchFamily="2" charset="-78"/>
              </a:rPr>
              <a:t>		</a:t>
            </a:r>
            <a:r>
              <a:rPr lang="ar-SA" sz="1300" dirty="0" smtClean="0">
                <a:solidFill>
                  <a:srgbClr val="002060"/>
                </a:solidFill>
                <a:cs typeface="B Mitra" pitchFamily="2" charset="-78"/>
              </a:rPr>
              <a:t>12-</a:t>
            </a:r>
            <a:r>
              <a:rPr lang="fa-IR" sz="1300" dirty="0" smtClean="0">
                <a:solidFill>
                  <a:srgbClr val="002060"/>
                </a:solidFill>
                <a:cs typeface="B Mitra" pitchFamily="2" charset="-78"/>
              </a:rPr>
              <a:t> چهاردهم مرداد ماه </a:t>
            </a:r>
            <a:r>
              <a:rPr lang="ar-SA" sz="1300" dirty="0" smtClean="0">
                <a:solidFill>
                  <a:srgbClr val="002060"/>
                </a:solidFill>
                <a:cs typeface="B Mitra" pitchFamily="2" charset="-78"/>
              </a:rPr>
              <a:t> (عيد</a:t>
            </a:r>
            <a:r>
              <a:rPr lang="fa-IR" sz="1300" dirty="0" smtClean="0">
                <a:solidFill>
                  <a:srgbClr val="002060"/>
                </a:solidFill>
                <a:cs typeface="B Mitra" pitchFamily="2" charset="-78"/>
              </a:rPr>
              <a:t> </a:t>
            </a:r>
            <a:r>
              <a:rPr lang="ar-SA" sz="1300" dirty="0" smtClean="0">
                <a:solidFill>
                  <a:srgbClr val="002060"/>
                </a:solidFill>
                <a:cs typeface="B Mitra" pitchFamily="2" charset="-78"/>
              </a:rPr>
              <a:t>مشروطيت) </a:t>
            </a:r>
            <a:endParaRPr lang="fa-IR" sz="1300" dirty="0" smtClean="0">
              <a:solidFill>
                <a:srgbClr val="002060"/>
              </a:solidFill>
              <a:cs typeface="B Mitra" pitchFamily="2" charset="-78"/>
            </a:endParaRPr>
          </a:p>
          <a:p>
            <a:pPr lvl="1" algn="just"/>
            <a:r>
              <a:rPr lang="ar-SA" sz="1300" dirty="0" smtClean="0">
                <a:solidFill>
                  <a:srgbClr val="002060"/>
                </a:solidFill>
                <a:cs typeface="B Mitra" pitchFamily="2" charset="-78"/>
              </a:rPr>
              <a:t>13-10محرم (عاشورا)</a:t>
            </a:r>
            <a:r>
              <a:rPr lang="fa-IR" sz="1300" dirty="0" smtClean="0">
                <a:solidFill>
                  <a:srgbClr val="002060"/>
                </a:solidFill>
                <a:cs typeface="B Mitra" pitchFamily="2" charset="-78"/>
              </a:rPr>
              <a:t>			</a:t>
            </a:r>
            <a:r>
              <a:rPr lang="ar-SA" sz="1300" dirty="0" smtClean="0">
                <a:solidFill>
                  <a:srgbClr val="002060"/>
                </a:solidFill>
                <a:cs typeface="B Mitra" pitchFamily="2" charset="-78"/>
              </a:rPr>
              <a:t> 14-</a:t>
            </a:r>
            <a:r>
              <a:rPr lang="fa-IR" sz="1300" dirty="0" smtClean="0">
                <a:solidFill>
                  <a:srgbClr val="002060"/>
                </a:solidFill>
                <a:cs typeface="B Mitra" pitchFamily="2" charset="-78"/>
              </a:rPr>
              <a:t> بيست وهشتم </a:t>
            </a:r>
            <a:r>
              <a:rPr lang="ar-SA" sz="1300" dirty="0" smtClean="0">
                <a:solidFill>
                  <a:srgbClr val="002060"/>
                </a:solidFill>
                <a:cs typeface="B Mitra" pitchFamily="2" charset="-78"/>
              </a:rPr>
              <a:t>صفر </a:t>
            </a:r>
            <a:endParaRPr lang="fa-IR" sz="1300" dirty="0" smtClean="0">
              <a:solidFill>
                <a:srgbClr val="002060"/>
              </a:solidFill>
              <a:cs typeface="B Mitra" pitchFamily="2" charset="-78"/>
            </a:endParaRPr>
          </a:p>
          <a:p>
            <a:pPr lvl="1" algn="just"/>
            <a:r>
              <a:rPr lang="ar-SA" sz="1300" dirty="0" smtClean="0">
                <a:solidFill>
                  <a:srgbClr val="002060"/>
                </a:solidFill>
                <a:cs typeface="B Mitra" pitchFamily="2" charset="-78"/>
              </a:rPr>
              <a:t>15-</a:t>
            </a:r>
            <a:r>
              <a:rPr lang="fa-IR" sz="1300" dirty="0" smtClean="0">
                <a:solidFill>
                  <a:srgbClr val="002060"/>
                </a:solidFill>
                <a:cs typeface="B Mitra" pitchFamily="2" charset="-78"/>
              </a:rPr>
              <a:t> بيست ويکم رم</a:t>
            </a:r>
            <a:r>
              <a:rPr lang="ar-SA" sz="1300" dirty="0" smtClean="0">
                <a:solidFill>
                  <a:srgbClr val="002060"/>
                </a:solidFill>
                <a:cs typeface="B Mitra" pitchFamily="2" charset="-78"/>
              </a:rPr>
              <a:t>ضان.</a:t>
            </a:r>
            <a:endParaRPr lang="fa-IR" dirty="0">
              <a:solidFill>
                <a:srgbClr val="002060"/>
              </a:solidFill>
              <a:cs typeface="B Mitra"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رایگانی دبستان‌ها</a:t>
            </a:r>
            <a:endParaRPr lang="fa-IR" dirty="0"/>
          </a:p>
        </p:txBody>
      </p:sp>
      <p:sp>
        <p:nvSpPr>
          <p:cNvPr id="3" name="Content Placeholder 2"/>
          <p:cNvSpPr>
            <a:spLocks noGrp="1"/>
          </p:cNvSpPr>
          <p:nvPr>
            <p:ph idx="1"/>
          </p:nvPr>
        </p:nvSpPr>
        <p:spPr/>
        <p:txBody>
          <a:bodyPr>
            <a:normAutofit/>
          </a:bodyPr>
          <a:lstStyle/>
          <a:p>
            <a:pPr algn="just"/>
            <a:r>
              <a:rPr lang="ar-SA" dirty="0" smtClean="0">
                <a:cs typeface="B Mitra" pitchFamily="2" charset="-78"/>
              </a:rPr>
              <a:t>تا پيش از سال 1312 در مدارس دولتي مانند مدارس ملي ماهيانه مبلغي جزئي از دانش‌آموزان بابت شهريه دريافت مي‌كردند، مدرسه گلزار نائين براي ثبت نام در كلاس اول ماهي دو</a:t>
            </a:r>
            <a:r>
              <a:rPr lang="en-US" dirty="0" smtClean="0">
                <a:cs typeface="B Mitra" pitchFamily="2" charset="-78"/>
              </a:rPr>
              <a:t> </a:t>
            </a:r>
            <a:r>
              <a:rPr lang="ar-SA" dirty="0" smtClean="0">
                <a:cs typeface="B Mitra" pitchFamily="2" charset="-78"/>
              </a:rPr>
              <a:t>ريال از كساني كه توانايي داشتند دريافت مي‌كرد. اين مبلغ هرچند زياد نبود ولي براي اقشار فقير در حكم يك عامل بازدارنده عمل مي‌كرد. به همين سبب براي تشويق خانواده‌ها به فرستادن فرزندان خود به مدرسه و فراهم آوردن زمينه براي تحصيل كودكان طبقات پايين مقرر شد كه از اول فروردين 1312 برحسب قانون متمم بودجه همان سال در تمام مملكت دبستان‌هاي دولتي مجاني شدند.</a:t>
            </a:r>
            <a:r>
              <a:rPr lang="ar-SA" dirty="0" smtClean="0"/>
              <a:t> </a:t>
            </a:r>
            <a:endParaRPr lang="fa-IR" dirty="0" smtClean="0"/>
          </a:p>
          <a:p>
            <a:r>
              <a:rPr lang="ar-SA" sz="1400" dirty="0" smtClean="0"/>
              <a:t>عيسي صديق، دوره مخت</a:t>
            </a:r>
            <a:r>
              <a:rPr lang="fa-IR" sz="1400" dirty="0" smtClean="0"/>
              <a:t>ص</a:t>
            </a:r>
            <a:r>
              <a:rPr lang="ar-SA" sz="1400" dirty="0" smtClean="0"/>
              <a:t>ر تاريخ فرهنگ ايران، ص187</a:t>
            </a:r>
            <a:r>
              <a:rPr lang="fa-IR" sz="1400" dirty="0" smtClean="0"/>
              <a:t> .</a:t>
            </a:r>
            <a:endParaRPr lang="en-US" dirty="0" smtClean="0"/>
          </a:p>
          <a:p>
            <a:endParaRPr lang="fa-I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تأمین کتب درسی</a:t>
            </a:r>
            <a:endParaRPr lang="fa-IR" dirty="0"/>
          </a:p>
        </p:txBody>
      </p:sp>
      <p:sp>
        <p:nvSpPr>
          <p:cNvPr id="3" name="Content Placeholder 2"/>
          <p:cNvSpPr>
            <a:spLocks noGrp="1"/>
          </p:cNvSpPr>
          <p:nvPr>
            <p:ph idx="1"/>
          </p:nvPr>
        </p:nvSpPr>
        <p:spPr/>
        <p:txBody>
          <a:bodyPr>
            <a:normAutofit/>
          </a:bodyPr>
          <a:lstStyle/>
          <a:p>
            <a:pPr algn="just"/>
            <a:r>
              <a:rPr lang="ar-SA" dirty="0" smtClean="0">
                <a:cs typeface="B Mitra" pitchFamily="2" charset="-78"/>
              </a:rPr>
              <a:t>از اول فروردين 1312 براي مدارس كتاب‌هاي درسي با كيفيت مناسب و بهاي ارزان توسط وزارت فرهنگ تهيه شود و در سراسر كشور ميان دانش‌آموزان توزيع گردد و همينطور به دانش‌آموزان بي‌بضاعت ب</a:t>
            </a:r>
            <a:r>
              <a:rPr lang="fa-IR" dirty="0" smtClean="0">
                <a:cs typeface="B Mitra" pitchFamily="2" charset="-78"/>
              </a:rPr>
              <a:t>ه </a:t>
            </a:r>
            <a:r>
              <a:rPr lang="ar-SA" dirty="0" smtClean="0">
                <a:cs typeface="B Mitra" pitchFamily="2" charset="-78"/>
              </a:rPr>
              <a:t>طور رايگان داده شود.</a:t>
            </a:r>
            <a:r>
              <a:rPr lang="en-US" dirty="0" smtClean="0">
                <a:cs typeface="B Mitra" pitchFamily="2" charset="-78"/>
              </a:rPr>
              <a:t> </a:t>
            </a:r>
            <a:endParaRPr lang="fa-IR" dirty="0" smtClean="0">
              <a:cs typeface="B Mitra" pitchFamily="2" charset="-78"/>
            </a:endParaRPr>
          </a:p>
          <a:p>
            <a:r>
              <a:rPr lang="ar-SA" sz="1700" dirty="0" smtClean="0"/>
              <a:t>عيسي صديق، دوره مخت</a:t>
            </a:r>
            <a:r>
              <a:rPr lang="fa-IR" sz="1700" dirty="0" smtClean="0"/>
              <a:t>ص</a:t>
            </a:r>
            <a:r>
              <a:rPr lang="ar-SA" sz="1700" dirty="0" smtClean="0"/>
              <a:t>ر تاريخ فرهنگ ايران، ص187</a:t>
            </a:r>
            <a:r>
              <a:rPr lang="fa-IR" sz="1700" dirty="0" smtClean="0"/>
              <a:t> .</a:t>
            </a:r>
            <a:endParaRPr lang="en-US" dirty="0" smtClean="0"/>
          </a:p>
          <a:p>
            <a:endParaRPr lang="fa-I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یکنواختی دروس ابتدایی</a:t>
            </a:r>
            <a:endParaRPr lang="fa-IR" dirty="0"/>
          </a:p>
        </p:txBody>
      </p:sp>
      <p:sp>
        <p:nvSpPr>
          <p:cNvPr id="3" name="Content Placeholder 2"/>
          <p:cNvSpPr>
            <a:spLocks noGrp="1"/>
          </p:cNvSpPr>
          <p:nvPr>
            <p:ph idx="1"/>
          </p:nvPr>
        </p:nvSpPr>
        <p:spPr/>
        <p:txBody>
          <a:bodyPr>
            <a:normAutofit/>
          </a:bodyPr>
          <a:lstStyle/>
          <a:p>
            <a:pPr algn="just"/>
            <a:r>
              <a:rPr lang="ar-SA" dirty="0" smtClean="0">
                <a:cs typeface="B Mitra" pitchFamily="2" charset="-78"/>
              </a:rPr>
              <a:t>در سيصد و پنجاه و نهمين جلسه شوراي عالي معارف مورخ 30/9/1316</a:t>
            </a:r>
            <a:r>
              <a:rPr lang="fa-IR" dirty="0" smtClean="0">
                <a:cs typeface="B Mitra" pitchFamily="2" charset="-78"/>
              </a:rPr>
              <a:t> </a:t>
            </a:r>
            <a:r>
              <a:rPr lang="ar-SA" dirty="0" smtClean="0">
                <a:cs typeface="B Mitra" pitchFamily="2" charset="-78"/>
              </a:rPr>
              <a:t>برنامه تحصيلات ابتدايي چنين معرفي شد: </a:t>
            </a:r>
            <a:endParaRPr lang="fa-IR" dirty="0" smtClean="0">
              <a:cs typeface="B Mitra" pitchFamily="2" charset="-78"/>
            </a:endParaRPr>
          </a:p>
          <a:p>
            <a:pPr algn="just"/>
            <a:r>
              <a:rPr lang="ar-SA" dirty="0" smtClean="0">
                <a:cs typeface="B Mitra" pitchFamily="2" charset="-78"/>
              </a:rPr>
              <a:t>آيات منتخبه و شرعيات، فارسي، املاء، انشاء، اخلاق، علم الا</a:t>
            </a:r>
            <a:r>
              <a:rPr lang="fa-IR" dirty="0" smtClean="0">
                <a:cs typeface="B Mitra" pitchFamily="2" charset="-78"/>
              </a:rPr>
              <a:t>شي</a:t>
            </a:r>
            <a:r>
              <a:rPr lang="ar-SA" dirty="0" smtClean="0">
                <a:cs typeface="B Mitra" pitchFamily="2" charset="-78"/>
              </a:rPr>
              <a:t>اء، دستورزبان، خط، رياضيات، تاريخ و جغرافيا، ورزش، نقاشي و رسم، خياطي و كارهاي دستي، كه در اين برنامه درس دستور و زبان از كلاس پنجم به بالا، درس ا</a:t>
            </a:r>
            <a:r>
              <a:rPr lang="fa-IR" dirty="0" smtClean="0">
                <a:cs typeface="B Mitra" pitchFamily="2" charset="-78"/>
              </a:rPr>
              <a:t>نشا</a:t>
            </a:r>
            <a:r>
              <a:rPr lang="ar-SA" dirty="0" smtClean="0">
                <a:cs typeface="B Mitra" pitchFamily="2" charset="-78"/>
              </a:rPr>
              <a:t> از كلاس سوم به بالا در ضمن درس فارسي و درس علم الايتاء يا طبيع</a:t>
            </a:r>
            <a:r>
              <a:rPr lang="fa-IR" dirty="0" smtClean="0">
                <a:cs typeface="B Mitra" pitchFamily="2" charset="-78"/>
              </a:rPr>
              <a:t>ي</a:t>
            </a:r>
            <a:r>
              <a:rPr lang="ar-SA" dirty="0" smtClean="0">
                <a:cs typeface="B Mitra" pitchFamily="2" charset="-78"/>
              </a:rPr>
              <a:t>ات از سال سوم در ضمن درس قرائت فارسي منظور شد، تدريس درس جغرافيا از سال دوم، درس تاريخ از سال سوم و درس عربي در كلاس 5</a:t>
            </a:r>
            <a:r>
              <a:rPr lang="fa-IR" dirty="0" smtClean="0">
                <a:cs typeface="B Mitra" pitchFamily="2" charset="-78"/>
              </a:rPr>
              <a:t> </a:t>
            </a:r>
            <a:r>
              <a:rPr lang="ar-SA" dirty="0" smtClean="0">
                <a:cs typeface="B Mitra" pitchFamily="2" charset="-78"/>
              </a:rPr>
              <a:t>و</a:t>
            </a:r>
            <a:r>
              <a:rPr lang="fa-IR" dirty="0" smtClean="0">
                <a:cs typeface="B Mitra" pitchFamily="2" charset="-78"/>
              </a:rPr>
              <a:t> </a:t>
            </a:r>
            <a:r>
              <a:rPr lang="ar-SA" dirty="0" smtClean="0">
                <a:cs typeface="B Mitra" pitchFamily="2" charset="-78"/>
              </a:rPr>
              <a:t>6</a:t>
            </a:r>
            <a:r>
              <a:rPr lang="fa-IR" dirty="0" smtClean="0">
                <a:cs typeface="B Mitra" pitchFamily="2" charset="-78"/>
              </a:rPr>
              <a:t> </a:t>
            </a:r>
            <a:r>
              <a:rPr lang="ar-SA" dirty="0" smtClean="0">
                <a:cs typeface="B Mitra" pitchFamily="2" charset="-78"/>
              </a:rPr>
              <a:t>منظور گرديد.</a:t>
            </a:r>
            <a:r>
              <a:rPr lang="en-US" dirty="0" smtClean="0">
                <a:cs typeface="B Mitra" pitchFamily="2" charset="-78"/>
              </a:rPr>
              <a:t> </a:t>
            </a:r>
            <a:endParaRPr lang="fa-IR" dirty="0" smtClean="0">
              <a:cs typeface="B Mitra" pitchFamily="2" charset="-78"/>
            </a:endParaRPr>
          </a:p>
          <a:p>
            <a:pPr algn="just"/>
            <a:r>
              <a:rPr lang="ar-SA" sz="1500" dirty="0" smtClean="0"/>
              <a:t>ماهنامه تعليم و تربيت، انتشارات اداره كل انطباعات وزارت معارف، تهران، 1317، صص</a:t>
            </a:r>
            <a:r>
              <a:rPr lang="fa-IR" sz="1500" dirty="0" smtClean="0"/>
              <a:t> </a:t>
            </a:r>
            <a:r>
              <a:rPr lang="ar-SA" sz="1500" dirty="0" smtClean="0"/>
              <a:t>82-75</a:t>
            </a:r>
            <a:r>
              <a:rPr lang="fa-IR" sz="1500" dirty="0" smtClean="0"/>
              <a:t>.</a:t>
            </a:r>
            <a:endParaRPr lang="en-US" sz="1500" dirty="0" smtClean="0"/>
          </a:p>
          <a:p>
            <a:endParaRPr lang="fa-I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آماری از سپاه دانش</a:t>
            </a:r>
            <a:endParaRPr lang="fa-IR" dirty="0"/>
          </a:p>
        </p:txBody>
      </p:sp>
      <p:sp>
        <p:nvSpPr>
          <p:cNvPr id="3" name="Content Placeholder 2"/>
          <p:cNvSpPr>
            <a:spLocks noGrp="1"/>
          </p:cNvSpPr>
          <p:nvPr>
            <p:ph idx="1"/>
          </p:nvPr>
        </p:nvSpPr>
        <p:spPr/>
        <p:txBody>
          <a:bodyPr/>
          <a:lstStyle/>
          <a:p>
            <a:pPr algn="just"/>
            <a:r>
              <a:rPr lang="ar-SA" dirty="0" smtClean="0">
                <a:cs typeface="B Mitra" pitchFamily="2" charset="-78"/>
              </a:rPr>
              <a:t>نتايج فعاليت‌هاي سپاهيان دانش قابل توجه بود. هادي هدايتي وزير آموزش و پرورش در يك مصاحبه مطبوعاتي در تركيه در  مهرماه 1345 گفت: 3</a:t>
            </a:r>
            <a:r>
              <a:rPr lang="fa-IR" dirty="0" smtClean="0">
                <a:cs typeface="B Mitra" pitchFamily="2" charset="-78"/>
              </a:rPr>
              <a:t> </a:t>
            </a:r>
            <a:r>
              <a:rPr lang="ar-SA" dirty="0" smtClean="0">
                <a:cs typeface="B Mitra" pitchFamily="2" charset="-78"/>
              </a:rPr>
              <a:t>هزار سپاهي دانش در اين مدت كوتاه توانستند يك ميليون و دويست هزار نفر را با سواد كنند.</a:t>
            </a:r>
            <a:r>
              <a:rPr lang="en-US" dirty="0" smtClean="0"/>
              <a:t> </a:t>
            </a:r>
            <a:endParaRPr lang="fa-IR" dirty="0" smtClean="0"/>
          </a:p>
          <a:p>
            <a:r>
              <a:rPr lang="fa-IR" sz="1600" dirty="0" smtClean="0"/>
              <a:t>ر</a:t>
            </a:r>
            <a:r>
              <a:rPr lang="ar-SA" sz="1600" dirty="0" smtClean="0"/>
              <a:t>وزنامه اطلاعات، ش12091، 5/7/1345، ص13</a:t>
            </a:r>
            <a:r>
              <a:rPr lang="fa-IR" sz="1600" dirty="0" smtClean="0"/>
              <a:t> .</a:t>
            </a:r>
          </a:p>
          <a:p>
            <a:endParaRPr lang="fa-IR" sz="1600" dirty="0" smtClean="0"/>
          </a:p>
          <a:p>
            <a:pPr algn="just"/>
            <a:r>
              <a:rPr lang="ar-SA" dirty="0" smtClean="0">
                <a:cs typeface="B Mitra" pitchFamily="2" charset="-78"/>
              </a:rPr>
              <a:t>در مهرماه سال 45، تعداد سپاهيان دانش در روستاها به 26295 نفر رسيد كه در 11133باب دبستان تدريس مي‌كردند.</a:t>
            </a:r>
            <a:endParaRPr lang="en-US" dirty="0" smtClean="0">
              <a:cs typeface="B Mitra" pitchFamily="2" charset="-78"/>
            </a:endParaRPr>
          </a:p>
          <a:p>
            <a:r>
              <a:rPr lang="fa-IR" sz="1800" dirty="0" smtClean="0"/>
              <a:t>روزنامه اطلاعات</a:t>
            </a:r>
            <a:r>
              <a:rPr lang="ar-SA" sz="1800" dirty="0" smtClean="0"/>
              <a:t>، </a:t>
            </a:r>
            <a:r>
              <a:rPr lang="fa-IR" sz="1800" dirty="0" smtClean="0"/>
              <a:t>شماره </a:t>
            </a:r>
            <a:r>
              <a:rPr lang="ar-SA" sz="1800" dirty="0" smtClean="0"/>
              <a:t>12111، 28/7/1345، ص11</a:t>
            </a:r>
            <a:r>
              <a:rPr lang="fa-IR" sz="1800" dirty="0" smtClean="0"/>
              <a:t> .</a:t>
            </a:r>
            <a:endParaRPr lang="en-US" dirty="0" smtClean="0"/>
          </a:p>
          <a:p>
            <a:endParaRPr lang="fa-I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آماری از سپاه دانش</a:t>
            </a:r>
            <a:endParaRPr lang="fa-IR" dirty="0"/>
          </a:p>
        </p:txBody>
      </p:sp>
      <p:sp>
        <p:nvSpPr>
          <p:cNvPr id="3" name="Content Placeholder 2"/>
          <p:cNvSpPr>
            <a:spLocks noGrp="1"/>
          </p:cNvSpPr>
          <p:nvPr>
            <p:ph idx="1"/>
          </p:nvPr>
        </p:nvSpPr>
        <p:spPr/>
        <p:txBody>
          <a:bodyPr/>
          <a:lstStyle/>
          <a:p>
            <a:pPr algn="just"/>
            <a:r>
              <a:rPr lang="ar-SA" dirty="0" smtClean="0">
                <a:cs typeface="B Mitra" pitchFamily="2" charset="-78"/>
              </a:rPr>
              <a:t>تا اوايل سال 1345، تعداد 1035 دبستان در كشور توسط سپاه دانش ساخته شد و 5722 دبستان تعمير شد و تعداد 1243998 نفر دانش‌آموز تحت تعليم سپاه دانش بودند.</a:t>
            </a:r>
            <a:endParaRPr lang="en-US" dirty="0" smtClean="0">
              <a:cs typeface="B Mitra" pitchFamily="2" charset="-78"/>
            </a:endParaRPr>
          </a:p>
          <a:p>
            <a:pPr algn="just"/>
            <a:r>
              <a:rPr lang="fa-IR" sz="1600" dirty="0" smtClean="0"/>
              <a:t>روزنامه اطلاعات</a:t>
            </a:r>
            <a:r>
              <a:rPr lang="ar-SA" sz="1600" dirty="0" smtClean="0"/>
              <a:t>، </a:t>
            </a:r>
            <a:r>
              <a:rPr lang="fa-IR" sz="1600" dirty="0" smtClean="0"/>
              <a:t>شماره </a:t>
            </a:r>
            <a:r>
              <a:rPr lang="ar-SA" sz="1600" dirty="0" smtClean="0"/>
              <a:t>12191، 6/11/1345، ص16</a:t>
            </a:r>
            <a:r>
              <a:rPr lang="fa-IR" sz="1600" dirty="0" smtClean="0"/>
              <a:t> .</a:t>
            </a:r>
            <a:endParaRPr lang="en-US" sz="1600" dirty="0" smtClean="0"/>
          </a:p>
          <a:p>
            <a:pPr algn="just"/>
            <a:endParaRPr lang="fa-I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fontScale="90000"/>
          </a:bodyPr>
          <a:lstStyle/>
          <a:p>
            <a:pPr algn="ctr"/>
            <a:r>
              <a:rPr lang="fa-IR" dirty="0" smtClean="0"/>
              <a:t>سمینار سپاه دانش در سال 1350</a:t>
            </a:r>
            <a:endParaRPr lang="fa-IR" dirty="0"/>
          </a:p>
        </p:txBody>
      </p:sp>
      <p:sp>
        <p:nvSpPr>
          <p:cNvPr id="3" name="Content Placeholder 2"/>
          <p:cNvSpPr>
            <a:spLocks noGrp="1"/>
          </p:cNvSpPr>
          <p:nvPr>
            <p:ph idx="1"/>
          </p:nvPr>
        </p:nvSpPr>
        <p:spPr/>
        <p:txBody>
          <a:bodyPr>
            <a:normAutofit lnSpcReduction="10000"/>
          </a:bodyPr>
          <a:lstStyle/>
          <a:p>
            <a:pPr algn="just"/>
            <a:r>
              <a:rPr lang="ar-SA" dirty="0" smtClean="0">
                <a:cs typeface="B Mitra" pitchFamily="2" charset="-78"/>
              </a:rPr>
              <a:t>در يكي از سمينارهاي سال 1350 كه در آن سپاهيان دانش از فعاليت‌هاي خود گزارش مي‌دادند، ملكه ميرسيفي نژاد سپاهي مأمور خدمت در روستاي بافران در مورد فعاليت‌هاي خود چنين گزارش مي‌دهد: «تشكيل كلاس‌هاي پيكار با بي‌سوادي، تشكيل كلاس‌هاي خياطي، گل دوزي و كاردستي براي دختران، تشكيل كتابخانه، تهيه لوازم دبستان، تعمير دبستان، دعوت از اعضاي انجمن ده جهت ساختن دبستان، جلوگيري از آلوده نمودن آب م</a:t>
            </a:r>
            <a:r>
              <a:rPr lang="fa-IR" dirty="0" smtClean="0">
                <a:cs typeface="B Mitra" pitchFamily="2" charset="-78"/>
              </a:rPr>
              <a:t>ش</a:t>
            </a:r>
            <a:r>
              <a:rPr lang="ar-SA" dirty="0" smtClean="0">
                <a:cs typeface="B Mitra" pitchFamily="2" charset="-78"/>
              </a:rPr>
              <a:t>روب و بازديد از حمام، مرمت جاده روستا به طول 12كيلومتر، تهيه زمين ورزشي و تنظيف معابر» سپاهي دانش مأمور خدمت در روستاي آرند، كامران شفائي گزارش مي‌دهد: «تعمير و مرمت مسجد، حمام، قنات، غسالخانه، احداث يك دهنه پل، مرمت و شن‌ريزي راه به طول 10كيلومتر و رسيدگي به وضع بهداشت و نظافت شاگردان»</a:t>
            </a:r>
            <a:endParaRPr lang="en-US" dirty="0" smtClean="0">
              <a:cs typeface="B Mitra" pitchFamily="2" charset="-78"/>
            </a:endParaRPr>
          </a:p>
          <a:p>
            <a:r>
              <a:rPr lang="ar-SA" sz="1400" dirty="0" smtClean="0"/>
              <a:t>ماهنامه سپاه دانش، شماره‌هاي 77-75، انتشارات اداره كل سپاه دانش، تهران، 1350، ص72</a:t>
            </a:r>
            <a:r>
              <a:rPr lang="fa-IR" sz="1400" dirty="0" smtClean="0"/>
              <a:t> .</a:t>
            </a:r>
            <a:endParaRPr lang="en-US" sz="1400" dirty="0" smtClean="0"/>
          </a:p>
          <a:p>
            <a:endParaRPr lang="fa-I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3615680"/>
          </a:xfrm>
        </p:spPr>
        <p:txBody>
          <a:bodyPr/>
          <a:lstStyle/>
          <a:p>
            <a:pPr algn="ctr"/>
            <a:r>
              <a:rPr lang="fa-IR" dirty="0" smtClean="0"/>
              <a:t>نقد و بررسی برنامه های آموزشی </a:t>
            </a:r>
            <a:r>
              <a:rPr lang="fa-IR" smtClean="0"/>
              <a:t>و </a:t>
            </a:r>
            <a:r>
              <a:rPr lang="fa-IR" smtClean="0"/>
              <a:t>درسی ایران</a:t>
            </a:r>
            <a:endParaRPr lang="fa-I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lstStyle/>
          <a:p>
            <a:pPr algn="ctr"/>
            <a:r>
              <a:rPr lang="fa-IR" dirty="0" smtClean="0"/>
              <a:t>تحولات دهه 1350</a:t>
            </a:r>
            <a:endParaRPr lang="fa-IR" dirty="0"/>
          </a:p>
        </p:txBody>
      </p:sp>
      <p:sp>
        <p:nvSpPr>
          <p:cNvPr id="3" name="Content Placeholder 2"/>
          <p:cNvSpPr>
            <a:spLocks noGrp="1"/>
          </p:cNvSpPr>
          <p:nvPr>
            <p:ph idx="1"/>
          </p:nvPr>
        </p:nvSpPr>
        <p:spPr>
          <a:xfrm>
            <a:off x="457200" y="1440200"/>
            <a:ext cx="7239000" cy="4846320"/>
          </a:xfrm>
        </p:spPr>
        <p:txBody>
          <a:bodyPr>
            <a:normAutofit fontScale="92500" lnSpcReduction="10000"/>
          </a:bodyPr>
          <a:lstStyle/>
          <a:p>
            <a:pPr algn="just"/>
            <a:r>
              <a:rPr lang="fa-IR" dirty="0" smtClean="0">
                <a:cs typeface="B Mitra" pitchFamily="2" charset="-78"/>
              </a:rPr>
              <a:t>تغییر نظام آموزشی از اصول اصلاحات انقلاب سفید</a:t>
            </a:r>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pPr algn="just"/>
            <a:r>
              <a:rPr lang="ar-SA" dirty="0" smtClean="0">
                <a:cs typeface="B Mitra" pitchFamily="2" charset="-78"/>
              </a:rPr>
              <a:t>اين اصلاحات ب</a:t>
            </a:r>
            <a:r>
              <a:rPr lang="fa-IR" dirty="0" smtClean="0">
                <a:cs typeface="B Mitra" pitchFamily="2" charset="-78"/>
              </a:rPr>
              <a:t>ه </a:t>
            </a:r>
            <a:r>
              <a:rPr lang="ar-SA" dirty="0" smtClean="0">
                <a:cs typeface="B Mitra" pitchFamily="2" charset="-78"/>
              </a:rPr>
              <a:t>صورت يك طرح مقدماتي در شهريور 1344 ارا</a:t>
            </a:r>
            <a:r>
              <a:rPr lang="fa-IR" dirty="0" smtClean="0">
                <a:cs typeface="B Mitra" pitchFamily="2" charset="-78"/>
              </a:rPr>
              <a:t>ی</a:t>
            </a:r>
            <a:r>
              <a:rPr lang="ar-SA" dirty="0" smtClean="0">
                <a:cs typeface="B Mitra" pitchFamily="2" charset="-78"/>
              </a:rPr>
              <a:t>ه شد ولي تا ارديبهشت 1350 هيچ گونه اقدامي در جهت عملي كردن آن انجام نشد. </a:t>
            </a:r>
            <a:endParaRPr lang="fa-IR" dirty="0" smtClean="0">
              <a:cs typeface="B Mitra" pitchFamily="2" charset="-78"/>
            </a:endParaRPr>
          </a:p>
          <a:p>
            <a:pPr algn="just"/>
            <a:r>
              <a:rPr lang="ar-SA" sz="1700" dirty="0" smtClean="0"/>
              <a:t>بررسي مقدماتي كيفيت اجراي دوره راهنمايي تحصيلي در نظام جديد آموزش و پرورش، موسسه تحقيقاتي و برنامه ريزي آموزشي، تهران، 2535، صص</a:t>
            </a:r>
            <a:r>
              <a:rPr lang="fa-IR" sz="1700" dirty="0" smtClean="0"/>
              <a:t> </a:t>
            </a:r>
            <a:r>
              <a:rPr lang="ar-SA" sz="1700" dirty="0" smtClean="0"/>
              <a:t>2-1</a:t>
            </a:r>
            <a:r>
              <a:rPr lang="fa-IR" sz="1700" dirty="0" smtClean="0"/>
              <a:t>.</a:t>
            </a:r>
            <a:endParaRPr lang="en-US" sz="1700" dirty="0" smtClean="0"/>
          </a:p>
          <a:p>
            <a:endParaRPr lang="fa-IR" dirty="0"/>
          </a:p>
        </p:txBody>
      </p:sp>
      <p:graphicFrame>
        <p:nvGraphicFramePr>
          <p:cNvPr id="4" name="Diagram 3"/>
          <p:cNvGraphicFramePr/>
          <p:nvPr/>
        </p:nvGraphicFramePr>
        <p:xfrm>
          <a:off x="735206" y="1643050"/>
          <a:ext cx="6480000"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20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20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lstStyle/>
          <a:p>
            <a:pPr algn="ctr"/>
            <a:r>
              <a:rPr lang="fa-IR" dirty="0" smtClean="0"/>
              <a:t>دانشسرای مقدماتی</a:t>
            </a:r>
            <a:endParaRPr lang="fa-IR" dirty="0"/>
          </a:p>
        </p:txBody>
      </p:sp>
      <p:sp>
        <p:nvSpPr>
          <p:cNvPr id="3" name="Content Placeholder 2"/>
          <p:cNvSpPr>
            <a:spLocks noGrp="1"/>
          </p:cNvSpPr>
          <p:nvPr>
            <p:ph idx="1"/>
          </p:nvPr>
        </p:nvSpPr>
        <p:spPr>
          <a:xfrm>
            <a:off x="457200" y="1357298"/>
            <a:ext cx="7239000" cy="5098438"/>
          </a:xfrm>
        </p:spPr>
        <p:txBody>
          <a:bodyPr>
            <a:normAutofit/>
          </a:bodyPr>
          <a:lstStyle/>
          <a:p>
            <a:pPr algn="just"/>
            <a:r>
              <a:rPr lang="ar-SA" dirty="0" smtClean="0">
                <a:cs typeface="B Mitra" pitchFamily="2" charset="-78"/>
              </a:rPr>
              <a:t>براي تربيت آموزگار مورد نياز آموزش و پرورش در 19 اسفند 1312 در مجلس شوراي ملي قانوني تصويب شد كه بر اساس</a:t>
            </a:r>
            <a:r>
              <a:rPr lang="fa-IR" dirty="0" smtClean="0">
                <a:cs typeface="B Mitra" pitchFamily="2" charset="-78"/>
              </a:rPr>
              <a:t> آ</a:t>
            </a:r>
            <a:r>
              <a:rPr lang="ar-SA" dirty="0" smtClean="0">
                <a:cs typeface="B Mitra" pitchFamily="2" charset="-78"/>
              </a:rPr>
              <a:t>ن مقرر شد از اول فروردين 1312 دولت موظف است به </a:t>
            </a:r>
            <a:r>
              <a:rPr lang="fa-IR" dirty="0" smtClean="0">
                <a:cs typeface="B Mitra" pitchFamily="2" charset="-78"/>
              </a:rPr>
              <a:t>م</a:t>
            </a:r>
            <a:r>
              <a:rPr lang="ar-SA" dirty="0" smtClean="0">
                <a:cs typeface="B Mitra" pitchFamily="2" charset="-78"/>
              </a:rPr>
              <a:t>دت 5 سال 25 باب دانشسراي مقدماتي تأسيس كند</a:t>
            </a:r>
            <a:endParaRPr lang="fa-IR" dirty="0" smtClean="0">
              <a:cs typeface="B Mitra" pitchFamily="2" charset="-78"/>
            </a:endParaRPr>
          </a:p>
          <a:p>
            <a:pPr algn="just"/>
            <a:r>
              <a:rPr lang="ar-SA" sz="1600" dirty="0" smtClean="0"/>
              <a:t>جهانگير قائم مقامي، ايران امروز، ش</a:t>
            </a:r>
            <a:r>
              <a:rPr lang="fa-IR" sz="1600" dirty="0" smtClean="0"/>
              <a:t>و</a:t>
            </a:r>
            <a:r>
              <a:rPr lang="ar-SA" sz="1600" dirty="0" smtClean="0"/>
              <a:t>راي عالي فرهنگ و هنر مركز مطالعات و هماهنگي فرهنگي، تهران، چاپ2، 1354، ص41</a:t>
            </a:r>
            <a:r>
              <a:rPr lang="fa-IR" sz="1600" dirty="0" smtClean="0"/>
              <a:t>.</a:t>
            </a:r>
            <a:endParaRPr lang="fa-IR" sz="2000" dirty="0" smtClean="0"/>
          </a:p>
          <a:p>
            <a:pPr algn="just"/>
            <a:r>
              <a:rPr lang="ar-SA" dirty="0" smtClean="0">
                <a:cs typeface="B Mitra" pitchFamily="2" charset="-78"/>
              </a:rPr>
              <a:t>تا سال 1317 اين تعداد تأسيس شد و با راه‌اندازي آنان مشكل آموزگار مورد نياز آموزش و پروش تا اندازه زيادي مرتفع شد. </a:t>
            </a:r>
            <a:endParaRPr lang="en-US" dirty="0" smtClean="0">
              <a:cs typeface="B Mitra" pitchFamily="2" charset="-78"/>
            </a:endParaRPr>
          </a:p>
          <a:p>
            <a:pPr algn="just"/>
            <a:r>
              <a:rPr lang="ar-SA" dirty="0" smtClean="0">
                <a:cs typeface="B Mitra" pitchFamily="2" charset="-78"/>
              </a:rPr>
              <a:t>شرط ورود به دانشسراها، داشتن گواهينامه سيكل اول متوسطه بود. دوره تحصيلات دانشسراها دو ساله بود و با مدرك ديپلم</a:t>
            </a:r>
            <a:r>
              <a:rPr lang="fa-IR" dirty="0" smtClean="0">
                <a:cs typeface="B Mitra" pitchFamily="2" charset="-78"/>
              </a:rPr>
              <a:t> دانش‌آموزان </a:t>
            </a:r>
            <a:r>
              <a:rPr lang="ar-SA" dirty="0" smtClean="0">
                <a:cs typeface="B Mitra" pitchFamily="2" charset="-78"/>
              </a:rPr>
              <a:t> فارغ التحصيل مي‌شدند.</a:t>
            </a:r>
            <a:endParaRPr lang="en-US" dirty="0" smtClean="0">
              <a:cs typeface="B Mitra" pitchFamily="2" charset="-78"/>
            </a:endParaRPr>
          </a:p>
          <a:p>
            <a:pPr algn="just"/>
            <a:r>
              <a:rPr lang="ar-SA" sz="1600" dirty="0" smtClean="0"/>
              <a:t>بررسي وضع تربيت معلم دوره ابتدايي (دانشسراي مقدماتي-دانشسراي عشايري)، موسسه تحقيقات و برنامه‌ريزي آموزشي، تهران، 1353، ص</a:t>
            </a:r>
            <a:r>
              <a:rPr lang="fa-IR" sz="1600" dirty="0" smtClean="0"/>
              <a:t>ص 23-22.</a:t>
            </a:r>
            <a:endParaRPr lang="en-US" sz="1600"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4382"/>
          </a:xfrm>
        </p:spPr>
        <p:txBody>
          <a:bodyPr/>
          <a:lstStyle/>
          <a:p>
            <a:pPr algn="ctr"/>
            <a:r>
              <a:rPr lang="fa-IR" dirty="0" smtClean="0"/>
              <a:t>تغذیه رایگان</a:t>
            </a:r>
            <a:endParaRPr lang="fa-IR" dirty="0"/>
          </a:p>
        </p:txBody>
      </p:sp>
      <p:sp>
        <p:nvSpPr>
          <p:cNvPr id="3" name="Content Placeholder 2"/>
          <p:cNvSpPr>
            <a:spLocks noGrp="1"/>
          </p:cNvSpPr>
          <p:nvPr>
            <p:ph idx="1"/>
          </p:nvPr>
        </p:nvSpPr>
        <p:spPr>
          <a:xfrm>
            <a:off x="357158" y="1473834"/>
            <a:ext cx="7339042" cy="5098438"/>
          </a:xfrm>
          <a:blipFill>
            <a:blip r:embed="rId2"/>
            <a:tile tx="0" ty="0" sx="100000" sy="100000" flip="none" algn="tl"/>
          </a:blipFill>
          <a:ln>
            <a:solidFill>
              <a:schemeClr val="tx2">
                <a:lumMod val="20000"/>
                <a:lumOff val="80000"/>
              </a:schemeClr>
            </a:solidFill>
          </a:ln>
        </p:spPr>
        <p:txBody>
          <a:bodyPr>
            <a:normAutofit lnSpcReduction="10000"/>
          </a:bodyPr>
          <a:lstStyle/>
          <a:p>
            <a:pPr algn="just"/>
            <a:r>
              <a:rPr lang="ar-SA" dirty="0" smtClean="0">
                <a:cs typeface="B Mitra" pitchFamily="2" charset="-78"/>
              </a:rPr>
              <a:t>در سال 54-53 در نتيجه شكوفايي اقتصادي كشور كه نتيجه افزايش قيمت نفت بود، دولت ايران</a:t>
            </a:r>
            <a:r>
              <a:rPr lang="fa-IR" dirty="0" smtClean="0">
                <a:cs typeface="B Mitra" pitchFamily="2" charset="-78"/>
              </a:rPr>
              <a:t> شخصاً </a:t>
            </a:r>
            <a:r>
              <a:rPr lang="ar-SA" dirty="0" smtClean="0">
                <a:cs typeface="B Mitra" pitchFamily="2" charset="-78"/>
              </a:rPr>
              <a:t>مس</a:t>
            </a:r>
            <a:r>
              <a:rPr lang="fa-IR" dirty="0" smtClean="0">
                <a:cs typeface="B Mitra" pitchFamily="2" charset="-78"/>
              </a:rPr>
              <a:t>ؤ</a:t>
            </a:r>
            <a:r>
              <a:rPr lang="ar-SA" dirty="0" smtClean="0">
                <a:cs typeface="B Mitra" pitchFamily="2" charset="-78"/>
              </a:rPr>
              <a:t>وليت تغذيه رايگان را برعهده گرفت. </a:t>
            </a:r>
            <a:endParaRPr lang="fa-IR" dirty="0" smtClean="0">
              <a:cs typeface="B Mitra" pitchFamily="2" charset="-78"/>
            </a:endParaRPr>
          </a:p>
          <a:p>
            <a:pPr algn="just"/>
            <a:r>
              <a:rPr lang="ar-SA" dirty="0" smtClean="0">
                <a:cs typeface="B Mitra" pitchFamily="2" charset="-78"/>
              </a:rPr>
              <a:t>بر اساس فرمان شاه مقرر شد به هر يك از كودكان و دانش‌آموزان مدارس كشور اعم از دولتي و </a:t>
            </a:r>
            <a:r>
              <a:rPr lang="fa-IR" dirty="0" smtClean="0">
                <a:cs typeface="B Mitra" pitchFamily="2" charset="-78"/>
              </a:rPr>
              <a:t>غ</a:t>
            </a:r>
            <a:r>
              <a:rPr lang="ar-SA" dirty="0" smtClean="0">
                <a:cs typeface="B Mitra" pitchFamily="2" charset="-78"/>
              </a:rPr>
              <a:t>يردولتي از كودكستان تا آخر دوره راهنمايي تحصيلي هر روز مواد غذايي ب</a:t>
            </a:r>
            <a:r>
              <a:rPr lang="fa-IR" dirty="0" smtClean="0">
                <a:cs typeface="B Mitra" pitchFamily="2" charset="-78"/>
              </a:rPr>
              <a:t>ه </a:t>
            </a:r>
            <a:r>
              <a:rPr lang="ar-SA" dirty="0" smtClean="0">
                <a:cs typeface="B Mitra" pitchFamily="2" charset="-78"/>
              </a:rPr>
              <a:t>صورت رايگان داده شود جهت اجراي اين فرمان شوراي عالي تغذيه كه از وزيران آموزش و پرورش، كشاورزي، بازرگاني و تعاون و امور روستاها، رئيس انستيتو</a:t>
            </a:r>
            <a:r>
              <a:rPr lang="fa-IR" dirty="0" smtClean="0">
                <a:cs typeface="B Mitra" pitchFamily="2" charset="-78"/>
              </a:rPr>
              <a:t> </a:t>
            </a:r>
            <a:r>
              <a:rPr lang="ar-SA" dirty="0" smtClean="0">
                <a:cs typeface="B Mitra" pitchFamily="2" charset="-78"/>
              </a:rPr>
              <a:t>خواروبار تغذيه ايران و بازرسان شاهنشاهي تشكيل شده بود. </a:t>
            </a:r>
            <a:endParaRPr lang="fa-IR" dirty="0" smtClean="0">
              <a:cs typeface="B Mitra" pitchFamily="2" charset="-78"/>
            </a:endParaRPr>
          </a:p>
          <a:p>
            <a:pPr algn="just"/>
            <a:r>
              <a:rPr lang="ar-SA" dirty="0" smtClean="0">
                <a:solidFill>
                  <a:srgbClr val="002060"/>
                </a:solidFill>
                <a:effectLst>
                  <a:outerShdw blurRad="38100" dist="38100" dir="2700000" algn="tl">
                    <a:srgbClr val="000000">
                      <a:alpha val="43137"/>
                    </a:srgbClr>
                  </a:outerShdw>
                </a:effectLst>
                <a:cs typeface="B Mitra" pitchFamily="2" charset="-78"/>
              </a:rPr>
              <a:t>مواد غذايي توزيعي ميان دانش‌آموزان عبارت بودند از: شير با بيسكويت، لوبياي پخته با نان، نان و تخم</a:t>
            </a:r>
            <a:r>
              <a:rPr lang="fa-IR" dirty="0" smtClean="0">
                <a:solidFill>
                  <a:srgbClr val="002060"/>
                </a:solidFill>
                <a:effectLst>
                  <a:outerShdw blurRad="38100" dist="38100" dir="2700000" algn="tl">
                    <a:srgbClr val="000000">
                      <a:alpha val="43137"/>
                    </a:srgbClr>
                  </a:outerShdw>
                </a:effectLst>
                <a:cs typeface="B Mitra" pitchFamily="2" charset="-78"/>
              </a:rPr>
              <a:t>‌</a:t>
            </a:r>
            <a:r>
              <a:rPr lang="ar-SA" dirty="0" smtClean="0">
                <a:solidFill>
                  <a:srgbClr val="002060"/>
                </a:solidFill>
                <a:effectLst>
                  <a:outerShdw blurRad="38100" dist="38100" dir="2700000" algn="tl">
                    <a:srgbClr val="000000">
                      <a:alpha val="43137"/>
                    </a:srgbClr>
                  </a:outerShdw>
                </a:effectLst>
                <a:cs typeface="B Mitra" pitchFamily="2" charset="-78"/>
              </a:rPr>
              <a:t>مرغ، نان، پنير و مغز</a:t>
            </a:r>
            <a:r>
              <a:rPr lang="en-US" dirty="0" smtClean="0">
                <a:solidFill>
                  <a:srgbClr val="002060"/>
                </a:solidFill>
                <a:effectLst>
                  <a:outerShdw blurRad="38100" dist="38100" dir="2700000" algn="tl">
                    <a:srgbClr val="000000">
                      <a:alpha val="43137"/>
                    </a:srgbClr>
                  </a:outerShdw>
                </a:effectLst>
                <a:cs typeface="B Mitra" pitchFamily="2" charset="-78"/>
              </a:rPr>
              <a:t> </a:t>
            </a:r>
            <a:r>
              <a:rPr lang="ar-SA" dirty="0" smtClean="0">
                <a:solidFill>
                  <a:srgbClr val="002060"/>
                </a:solidFill>
                <a:effectLst>
                  <a:outerShdw blurRad="38100" dist="38100" dir="2700000" algn="tl">
                    <a:srgbClr val="000000">
                      <a:alpha val="43137"/>
                    </a:srgbClr>
                  </a:outerShdw>
                </a:effectLst>
                <a:cs typeface="B Mitra" pitchFamily="2" charset="-78"/>
              </a:rPr>
              <a:t>گردو، عدسي با نان، كنسرو ماهي با نان، نان، پنير و خرما، شير و موز.</a:t>
            </a:r>
            <a:r>
              <a:rPr lang="en-US" dirty="0" smtClean="0">
                <a:cs typeface="B Mitra" pitchFamily="2" charset="-78"/>
              </a:rPr>
              <a:t> </a:t>
            </a:r>
            <a:endParaRPr lang="fa-IR" dirty="0" smtClean="0">
              <a:cs typeface="B Mitra" pitchFamily="2" charset="-78"/>
            </a:endParaRPr>
          </a:p>
          <a:p>
            <a:pPr algn="just"/>
            <a:r>
              <a:rPr lang="ar-SA" sz="1500" dirty="0" smtClean="0"/>
              <a:t>نحوه اجراء برنامه تغذيه رايگان در مدارس كشور، موسسه تحقيقات و برنامه‌ريزي آموزشي، تهران، 2535، ص3</a:t>
            </a:r>
            <a:r>
              <a:rPr lang="fa-IR" sz="1500" dirty="0" smtClean="0"/>
              <a:t>.</a:t>
            </a:r>
            <a:endParaRPr lang="ar-SA" sz="1500"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heckerboard(across)">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heckerboard(across)">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heckerboard(across)">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heckerboard(across)">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ساختار نظام آموزش و پرورش</a:t>
            </a:r>
            <a:endParaRPr lang="en-US" dirty="0"/>
          </a:p>
        </p:txBody>
      </p:sp>
      <p:sp>
        <p:nvSpPr>
          <p:cNvPr id="3" name="Content Placeholder 2"/>
          <p:cNvSpPr>
            <a:spLocks noGrp="1"/>
          </p:cNvSpPr>
          <p:nvPr>
            <p:ph idx="1"/>
          </p:nvPr>
        </p:nvSpPr>
        <p:spPr/>
        <p:txBody>
          <a:bodyPr>
            <a:normAutofit/>
          </a:bodyPr>
          <a:lstStyle/>
          <a:p>
            <a:pPr marL="0" indent="0">
              <a:buNone/>
            </a:pPr>
            <a:r>
              <a:rPr lang="fa-IR" dirty="0">
                <a:cs typeface="B Nazanin" panose="00000400000000000000" pitchFamily="2" charset="-78"/>
              </a:rPr>
              <a:t>یکی از اهداف ساختار نظام آموزش و پرورش معرفی طول دوره ها و مراحل مختلف تحصیلی است  در ساختار آموزش و پرورش ایران ساختار افقی و عمودی دیده می شود.</a:t>
            </a:r>
          </a:p>
          <a:p>
            <a:pPr marL="0" indent="0">
              <a:buNone/>
            </a:pPr>
            <a:r>
              <a:rPr lang="fa-IR" dirty="0">
                <a:cs typeface="B Nazanin" panose="00000400000000000000" pitchFamily="2" charset="-78"/>
              </a:rPr>
              <a:t>منظور از تقسیمات افقی امکانات و انتخاب های هر مرحله از انواع شاخه ها و رشته های تحصیلی می باشد و بیشتر در آموزش متوسطه و شاخه ها ورشته های نظری و فنی و حرفه ای می باشد.</a:t>
            </a:r>
          </a:p>
          <a:p>
            <a:pPr marL="0" indent="0">
              <a:buNone/>
            </a:pPr>
            <a:r>
              <a:rPr lang="fa-IR" dirty="0">
                <a:cs typeface="B Nazanin" panose="00000400000000000000" pitchFamily="2" charset="-78"/>
              </a:rPr>
              <a:t>منظوراز تقسیمات عمودی نظام آموزشی، دوره ها و مراحل مختلف تحصیلی است . این تقسیمات از نظر زمان معمولا به طور متوالی پشت هم قرار می گیرند .مانند پیش دبستانی ،</a:t>
            </a:r>
            <a:r>
              <a:rPr lang="fa-IR" dirty="0" smtClean="0">
                <a:cs typeface="B Nazanin" panose="00000400000000000000" pitchFamily="2" charset="-78"/>
              </a:rPr>
              <a:t>آموزش </a:t>
            </a:r>
            <a:r>
              <a:rPr lang="fa-IR" dirty="0">
                <a:cs typeface="B Nazanin" panose="00000400000000000000" pitchFamily="2" charset="-78"/>
              </a:rPr>
              <a:t>وپرورش عمومی ،دوره آموزش و پرورش متوسطه و آموزش عالی می باشد.و هر کدام از بخش هایی  تشکیل شده </a:t>
            </a:r>
            <a:r>
              <a:rPr lang="fa-IR" dirty="0" smtClean="0">
                <a:cs typeface="B Nazanin" panose="00000400000000000000" pitchFamily="2" charset="-78"/>
              </a:rPr>
              <a:t>است</a:t>
            </a:r>
            <a:r>
              <a:rPr lang="en-US" dirty="0" smtClean="0">
                <a:cs typeface="B Nazanin" panose="00000400000000000000" pitchFamily="2" charset="-78"/>
              </a:rPr>
              <a:t>.</a:t>
            </a:r>
            <a:r>
              <a:rPr lang="fa-IR" dirty="0" smtClean="0">
                <a:cs typeface="B Nazanin" panose="00000400000000000000" pitchFamily="2" charset="-78"/>
              </a:rPr>
              <a:t>   </a:t>
            </a:r>
            <a:r>
              <a:rPr lang="en-US" dirty="0" smtClean="0">
                <a:cs typeface="B Nazanin" panose="00000400000000000000" pitchFamily="2" charset="-78"/>
              </a:rPr>
              <a:t> </a:t>
            </a:r>
            <a:endParaRPr lang="en-US"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1804960723"/>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55650" y="1916113"/>
            <a:ext cx="7453313" cy="3228975"/>
          </a:xfrm>
          <a:prstGeom prst="roundRect">
            <a:avLst>
              <a:gd name="adj" fmla="val 8480"/>
            </a:avLst>
          </a:prstGeom>
          <a:solidFill>
            <a:schemeClr val="accent1">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9" name="Rectangle 3"/>
          <p:cNvSpPr>
            <a:spLocks noGrp="1" noChangeArrowheads="1"/>
          </p:cNvSpPr>
          <p:nvPr>
            <p:ph idx="1"/>
          </p:nvPr>
        </p:nvSpPr>
        <p:spPr>
          <a:xfrm>
            <a:off x="1042988" y="2276475"/>
            <a:ext cx="7172325" cy="2366963"/>
          </a:xfrm>
        </p:spPr>
        <p:txBody>
          <a:bodyPr/>
          <a:lstStyle/>
          <a:p>
            <a:pPr algn="ctr" rtl="1" eaLnBrk="1" hangingPunct="1">
              <a:buFont typeface="Wingdings" pitchFamily="2" charset="2"/>
              <a:buNone/>
              <a:defRPr/>
            </a:pPr>
            <a:endParaRPr lang="fa-IR" sz="1600" b="1" dirty="0" smtClean="0">
              <a:solidFill>
                <a:srgbClr val="580000"/>
              </a:solidFill>
              <a:effectLst>
                <a:outerShdw blurRad="38100" dist="38100" dir="2700000" algn="tl">
                  <a:srgbClr val="C0C0C0"/>
                </a:outerShdw>
              </a:effectLst>
              <a:cs typeface="B Titr" pitchFamily="2" charset="-78"/>
            </a:endParaRPr>
          </a:p>
          <a:p>
            <a:pPr algn="ctr" rtl="1" eaLnBrk="1" hangingPunct="1">
              <a:buFont typeface="Wingdings" pitchFamily="2" charset="2"/>
              <a:buNone/>
              <a:defRPr/>
            </a:pPr>
            <a:r>
              <a:rPr lang="fa-IR" sz="4000" b="1" dirty="0" smtClean="0">
                <a:solidFill>
                  <a:srgbClr val="580000"/>
                </a:solidFill>
                <a:effectLst>
                  <a:outerShdw blurRad="38100" dist="38100" dir="2700000" algn="tl">
                    <a:srgbClr val="C0C0C0"/>
                  </a:outerShdw>
                </a:effectLst>
                <a:cs typeface="B Titr" pitchFamily="2" charset="-78"/>
              </a:rPr>
              <a:t>الگوی استقرار</a:t>
            </a:r>
            <a:endParaRPr lang="fa-IR" sz="3600" b="1" dirty="0" smtClean="0">
              <a:solidFill>
                <a:srgbClr val="580000"/>
              </a:solidFill>
              <a:effectLst>
                <a:outerShdw blurRad="38100" dist="38100" dir="2700000" algn="tl">
                  <a:srgbClr val="C0C0C0"/>
                </a:outerShdw>
              </a:effectLst>
              <a:cs typeface="B Titr" pitchFamily="2" charset="-78"/>
            </a:endParaRPr>
          </a:p>
          <a:p>
            <a:pPr algn="ctr" rtl="1" eaLnBrk="1" hangingPunct="1">
              <a:buFont typeface="Wingdings" pitchFamily="2" charset="2"/>
              <a:buNone/>
              <a:defRPr/>
            </a:pPr>
            <a:r>
              <a:rPr lang="ar-SA" sz="4000" b="1" dirty="0" smtClean="0">
                <a:solidFill>
                  <a:srgbClr val="580000"/>
                </a:solidFill>
                <a:effectLst>
                  <a:outerShdw blurRad="38100" dist="38100" dir="2700000" algn="tl">
                    <a:srgbClr val="C0C0C0"/>
                  </a:outerShdw>
                </a:effectLst>
                <a:cs typeface="B Titr" pitchFamily="2" charset="-78"/>
              </a:rPr>
              <a:t>ساختار جديد نظام آموزشي</a:t>
            </a:r>
            <a:r>
              <a:rPr lang="fa-IR" sz="4000" b="1" dirty="0" smtClean="0">
                <a:solidFill>
                  <a:srgbClr val="580000"/>
                </a:solidFill>
                <a:effectLst>
                  <a:outerShdw blurRad="38100" dist="38100" dir="2700000" algn="tl">
                    <a:srgbClr val="C0C0C0"/>
                  </a:outerShdw>
                </a:effectLst>
                <a:cs typeface="B Titr" pitchFamily="2" charset="-78"/>
              </a:rPr>
              <a:t> و تربیتی</a:t>
            </a:r>
            <a:endParaRPr lang="ar-SA" sz="4000" b="1" dirty="0" smtClean="0">
              <a:solidFill>
                <a:srgbClr val="580000"/>
              </a:solidFill>
              <a:effectLst>
                <a:outerShdw blurRad="38100" dist="38100" dir="2700000" algn="tl">
                  <a:srgbClr val="C0C0C0"/>
                </a:outerShdw>
              </a:effectLst>
              <a:cs typeface="B Titr" pitchFamily="2" charset="-78"/>
            </a:endParaRPr>
          </a:p>
        </p:txBody>
      </p:sp>
      <p:sp>
        <p:nvSpPr>
          <p:cNvPr id="6" name="Rectangle 5"/>
          <p:cNvSpPr/>
          <p:nvPr/>
        </p:nvSpPr>
        <p:spPr>
          <a:xfrm>
            <a:off x="7529513" y="1196975"/>
            <a:ext cx="184150" cy="1066800"/>
          </a:xfrm>
          <a:prstGeom prst="rect">
            <a:avLst/>
          </a:prstGeom>
        </p:spPr>
        <p:txBody>
          <a:bodyPr wrap="none">
            <a:spAutoFit/>
          </a:bodyPr>
          <a:lstStyle/>
          <a:p>
            <a:pPr algn="r" rtl="1">
              <a:defRPr/>
            </a:pPr>
            <a:r>
              <a:rPr lang="en-US" sz="3200">
                <a:solidFill>
                  <a:srgbClr val="002060"/>
                </a:solidFill>
                <a:effectLst>
                  <a:outerShdw blurRad="38100" dist="38100" dir="2700000" algn="tl">
                    <a:srgbClr val="C0C0C0"/>
                  </a:outerShdw>
                </a:effectLst>
                <a:ea typeface="Arial" charset="0"/>
                <a:cs typeface="B Titr" pitchFamily="2" charset="-78"/>
              </a:rPr>
              <a:t/>
            </a:r>
            <a:br>
              <a:rPr lang="en-US" sz="3200">
                <a:solidFill>
                  <a:srgbClr val="002060"/>
                </a:solidFill>
                <a:effectLst>
                  <a:outerShdw blurRad="38100" dist="38100" dir="2700000" algn="tl">
                    <a:srgbClr val="C0C0C0"/>
                  </a:outerShdw>
                </a:effectLst>
                <a:ea typeface="Arial" charset="0"/>
                <a:cs typeface="B Titr" pitchFamily="2" charset="-78"/>
              </a:rPr>
            </a:br>
            <a:endParaRPr lang="en-US" sz="3200">
              <a:solidFill>
                <a:srgbClr val="002060"/>
              </a:solidFill>
              <a:effectLst>
                <a:outerShdw blurRad="38100" dist="38100" dir="2700000" algn="tl">
                  <a:srgbClr val="C0C0C0"/>
                </a:outerShdw>
              </a:effectLst>
              <a:ea typeface="Arial" charset="0"/>
              <a:cs typeface="B Titr" pitchFamily="2" charset="-78"/>
            </a:endParaRPr>
          </a:p>
        </p:txBody>
      </p:sp>
      <p:pic>
        <p:nvPicPr>
          <p:cNvPr id="54278" name="Picture 7" descr="Untitled-2.jpg"/>
          <p:cNvPicPr>
            <a:picLocks noChangeAspect="1"/>
          </p:cNvPicPr>
          <p:nvPr/>
        </p:nvPicPr>
        <p:blipFill>
          <a:blip r:embed="rId3">
            <a:clrChange>
              <a:clrFrom>
                <a:srgbClr val="FFFFFF"/>
              </a:clrFrom>
              <a:clrTo>
                <a:srgbClr val="FFFFFF">
                  <a:alpha val="0"/>
                </a:srgbClr>
              </a:clrTo>
            </a:clrChange>
          </a:blip>
          <a:srcRect l="7530" r="4932" b="22322"/>
          <a:stretch>
            <a:fillRect/>
          </a:stretch>
        </p:blipFill>
        <p:spPr bwMode="auto">
          <a:xfrm>
            <a:off x="2654300" y="466725"/>
            <a:ext cx="3890963" cy="144462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slide(fromBottom)">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5750" y="1428750"/>
            <a:ext cx="8572500" cy="4953000"/>
          </a:xfrm>
          <a:prstGeom prst="roundRect">
            <a:avLst>
              <a:gd name="adj" fmla="val 848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3" name="Rectangle 3"/>
          <p:cNvSpPr>
            <a:spLocks noGrp="1" noChangeArrowheads="1"/>
          </p:cNvSpPr>
          <p:nvPr>
            <p:ph idx="4294967295"/>
          </p:nvPr>
        </p:nvSpPr>
        <p:spPr>
          <a:xfrm>
            <a:off x="1214438" y="1714500"/>
            <a:ext cx="7288212" cy="4714875"/>
          </a:xfrm>
        </p:spPr>
        <p:txBody>
          <a:bodyPr/>
          <a:lstStyle/>
          <a:p>
            <a:pPr algn="justLow" rtl="1">
              <a:buFont typeface="Wingdings 2" pitchFamily="18" charset="2"/>
              <a:buNone/>
            </a:pPr>
            <a:r>
              <a:rPr lang="fa-IR" sz="3600" smtClean="0">
                <a:solidFill>
                  <a:schemeClr val="tx1"/>
                </a:solidFill>
                <a:cs typeface="B Titr" pitchFamily="2" charset="-78"/>
              </a:rPr>
              <a:t>1-فراهم آوردن زمینه تحول بنیادین و ارتقای کیفیت نظام آموزش و پرورش</a:t>
            </a:r>
          </a:p>
          <a:p>
            <a:pPr algn="justLow" rtl="1">
              <a:buFont typeface="Wingdings 2" pitchFamily="18" charset="2"/>
              <a:buNone/>
            </a:pPr>
            <a:r>
              <a:rPr lang="fa-IR" sz="3600" smtClean="0">
                <a:solidFill>
                  <a:schemeClr val="tx1"/>
                </a:solidFill>
                <a:cs typeface="B Titr" pitchFamily="2" charset="-78"/>
              </a:rPr>
              <a:t>2-متناسب سازی ساختار نظام آموزشی با مراحل رشد و ویژگی های سنی وروانی دانش آموزان </a:t>
            </a:r>
          </a:p>
          <a:p>
            <a:pPr algn="justLow" rtl="1">
              <a:buFont typeface="Wingdings 2" pitchFamily="18" charset="2"/>
              <a:buNone/>
            </a:pPr>
            <a:r>
              <a:rPr lang="fa-IR" sz="3600" smtClean="0">
                <a:solidFill>
                  <a:schemeClr val="tx1"/>
                </a:solidFill>
                <a:cs typeface="B Titr" pitchFamily="2" charset="-78"/>
              </a:rPr>
              <a:t>3-افزایش کارایی و اثربخشی نظام آموزش و پرورش</a:t>
            </a:r>
          </a:p>
        </p:txBody>
      </p:sp>
      <p:pic>
        <p:nvPicPr>
          <p:cNvPr id="57348" name="Picture 9" descr="http://www.ingilisi.com/tazhib.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8" y="1571625"/>
            <a:ext cx="1181100" cy="2714625"/>
          </a:xfrm>
          <a:prstGeom prst="rect">
            <a:avLst/>
          </a:prstGeom>
          <a:noFill/>
          <a:ln w="9525">
            <a:noFill/>
            <a:miter lim="800000"/>
            <a:headEnd/>
            <a:tailEnd/>
          </a:ln>
        </p:spPr>
      </p:pic>
      <p:sp>
        <p:nvSpPr>
          <p:cNvPr id="8" name="Pentagon 7"/>
          <p:cNvSpPr/>
          <p:nvPr/>
        </p:nvSpPr>
        <p:spPr>
          <a:xfrm flipH="1">
            <a:off x="500034" y="285728"/>
            <a:ext cx="7572375" cy="785813"/>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a:defRPr/>
            </a:pPr>
            <a:r>
              <a:rPr lang="fa-IR" sz="3600" dirty="0">
                <a:solidFill>
                  <a:srgbClr val="C00000"/>
                </a:solidFill>
                <a:cs typeface="B Titr" pitchFamily="2" charset="-78"/>
              </a:rPr>
              <a:t> اهداف تغییر ساختار نظام آموزشی و تربیتی:</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slide(fromBottom)">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slide(fromBottom)">
                                      <p:cBhvr>
                                        <p:cTn id="22"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5750" y="1428750"/>
            <a:ext cx="8572500" cy="4953000"/>
          </a:xfrm>
          <a:prstGeom prst="roundRect">
            <a:avLst>
              <a:gd name="adj" fmla="val 848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71" name="Picture 9" descr="http://www.ingilisi.com/tazhib.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8" y="1571625"/>
            <a:ext cx="1181100" cy="2714625"/>
          </a:xfrm>
          <a:prstGeom prst="rect">
            <a:avLst/>
          </a:prstGeom>
          <a:noFill/>
          <a:ln w="9525">
            <a:noFill/>
            <a:miter lim="800000"/>
            <a:headEnd/>
            <a:tailEnd/>
          </a:ln>
        </p:spPr>
      </p:pic>
      <p:sp>
        <p:nvSpPr>
          <p:cNvPr id="9" name="Pentagon 8"/>
          <p:cNvSpPr/>
          <p:nvPr/>
        </p:nvSpPr>
        <p:spPr>
          <a:xfrm flipH="1">
            <a:off x="214282" y="285733"/>
            <a:ext cx="7858125" cy="785813"/>
          </a:xfrm>
          <a:prstGeom prst="homePlate">
            <a:avLst/>
          </a:prstGeom>
          <a:solidFill>
            <a:srgbClr val="7BF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rtl="1">
              <a:defRPr/>
            </a:pPr>
            <a:r>
              <a:rPr lang="fa-IR" sz="3600" dirty="0">
                <a:solidFill>
                  <a:srgbClr val="C00000"/>
                </a:solidFill>
                <a:cs typeface="B Titr" pitchFamily="2" charset="-78"/>
              </a:rPr>
              <a:t>آسیب شناسی ساختار موجود (1+3+3+5</a:t>
            </a:r>
            <a:r>
              <a:rPr lang="fa-IR" sz="3600" dirty="0" smtClean="0">
                <a:solidFill>
                  <a:srgbClr val="C00000"/>
                </a:solidFill>
                <a:cs typeface="B Titr" pitchFamily="2" charset="-78"/>
              </a:rPr>
              <a:t>):</a:t>
            </a:r>
            <a:endParaRPr lang="fa-IR" sz="3600" dirty="0">
              <a:solidFill>
                <a:srgbClr val="C00000"/>
              </a:solidFill>
              <a:cs typeface="B Titr" pitchFamily="2" charset="-78"/>
            </a:endParaRPr>
          </a:p>
        </p:txBody>
      </p:sp>
      <p:sp>
        <p:nvSpPr>
          <p:cNvPr id="25603" name="Rectangle 3"/>
          <p:cNvSpPr>
            <a:spLocks noGrp="1" noChangeArrowheads="1"/>
          </p:cNvSpPr>
          <p:nvPr>
            <p:ph idx="4294967295"/>
          </p:nvPr>
        </p:nvSpPr>
        <p:spPr>
          <a:xfrm>
            <a:off x="928688" y="1571625"/>
            <a:ext cx="7788275" cy="4714875"/>
          </a:xfrm>
        </p:spPr>
        <p:txBody>
          <a:bodyPr/>
          <a:lstStyle/>
          <a:p>
            <a:pPr algn="justLow" rtl="1">
              <a:buFont typeface="Wingdings 2" pitchFamily="18" charset="2"/>
              <a:buNone/>
            </a:pPr>
            <a:r>
              <a:rPr lang="fa-IR" sz="2800" smtClean="0">
                <a:solidFill>
                  <a:schemeClr val="tx1"/>
                </a:solidFill>
                <a:cs typeface="B Titr" pitchFamily="2" charset="-78"/>
              </a:rPr>
              <a:t>1-ناکارآمدی دوره پیش دانشگاهی و ازبین رفتن فلسفه وجودی آن</a:t>
            </a:r>
          </a:p>
          <a:p>
            <a:pPr algn="justLow" rtl="1">
              <a:buFont typeface="Wingdings 2" pitchFamily="18" charset="2"/>
              <a:buNone/>
            </a:pPr>
            <a:r>
              <a:rPr lang="fa-IR" sz="2800" smtClean="0">
                <a:solidFill>
                  <a:schemeClr val="tx1"/>
                </a:solidFill>
                <a:cs typeface="B Titr" pitchFamily="2" charset="-78"/>
              </a:rPr>
              <a:t>2-ضعف کارایی دوره راهنمایی تحصیلی در تحقق اهداف دوره </a:t>
            </a:r>
          </a:p>
          <a:p>
            <a:pPr algn="justLow" rtl="1">
              <a:buFont typeface="Wingdings 2" pitchFamily="18" charset="2"/>
              <a:buNone/>
            </a:pPr>
            <a:r>
              <a:rPr lang="fa-IR" sz="2800" smtClean="0">
                <a:solidFill>
                  <a:schemeClr val="tx1"/>
                </a:solidFill>
                <a:cs typeface="B Titr" pitchFamily="2" charset="-78"/>
              </a:rPr>
              <a:t>3-عدم تناسب با مراحل رشد و یادگیری و ویژگی ها و شرایط سنی و روانی دانش آموزان</a:t>
            </a:r>
          </a:p>
          <a:p>
            <a:pPr algn="justLow" rtl="1">
              <a:buFont typeface="Wingdings 2" pitchFamily="18" charset="2"/>
              <a:buNone/>
            </a:pPr>
            <a:r>
              <a:rPr lang="fa-IR" sz="2800" smtClean="0">
                <a:solidFill>
                  <a:schemeClr val="tx1"/>
                </a:solidFill>
                <a:cs typeface="B Titr" pitchFamily="2" charset="-78"/>
              </a:rPr>
              <a:t>4-کوتاه بودن دوره آموزش عمومی (8سال) و ضرورت افزایش آن به عنوان آموزشهای اجباری</a:t>
            </a:r>
          </a:p>
          <a:p>
            <a:pPr algn="justLow" rtl="1">
              <a:buFont typeface="Wingdings 2" pitchFamily="18" charset="2"/>
              <a:buNone/>
            </a:pPr>
            <a:r>
              <a:rPr lang="fa-IR" sz="2800" smtClean="0">
                <a:solidFill>
                  <a:schemeClr val="tx1"/>
                </a:solidFill>
                <a:cs typeface="B Titr" pitchFamily="2" charset="-78"/>
              </a:rPr>
              <a:t>5-کاستی در استفاده بهینه از فرصت دوره ابتدایی برای تمامی افراد لازم التعلیم</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slide(fromBottom)">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slide(fromBottom)">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slide(fromBottom)">
                                      <p:cBhvr>
                                        <p:cTn id="22" dur="500"/>
                                        <p:tgtEl>
                                          <p:spTgt spid="256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slide(fromBottom)">
                                      <p:cBhvr>
                                        <p:cTn id="27" dur="500"/>
                                        <p:tgtEl>
                                          <p:spTgt spid="256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Effect transition="in" filter="slide(fromBottom)">
                                      <p:cBhvr>
                                        <p:cTn id="3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6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5750" y="1428750"/>
            <a:ext cx="8572500" cy="4953000"/>
          </a:xfrm>
          <a:prstGeom prst="roundRect">
            <a:avLst>
              <a:gd name="adj" fmla="val 848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3" name="Rectangle 3"/>
          <p:cNvSpPr>
            <a:spLocks noGrp="1" noChangeArrowheads="1"/>
          </p:cNvSpPr>
          <p:nvPr>
            <p:ph idx="4294967295"/>
          </p:nvPr>
        </p:nvSpPr>
        <p:spPr>
          <a:xfrm>
            <a:off x="1000125" y="1500188"/>
            <a:ext cx="7645400" cy="4525962"/>
          </a:xfrm>
        </p:spPr>
        <p:txBody>
          <a:bodyPr>
            <a:noAutofit/>
          </a:bodyPr>
          <a:lstStyle/>
          <a:p>
            <a:pPr marL="0" indent="0" algn="r" rtl="1" eaLnBrk="1" hangingPunct="1">
              <a:lnSpc>
                <a:spcPct val="150000"/>
              </a:lnSpc>
              <a:buFont typeface="Wingdings 2" pitchFamily="18" charset="2"/>
              <a:buNone/>
              <a:defRPr/>
            </a:pPr>
            <a:r>
              <a:rPr lang="fa-IR" sz="2400" dirty="0" smtClean="0">
                <a:solidFill>
                  <a:schemeClr val="tx1"/>
                </a:solidFill>
                <a:effectLst>
                  <a:outerShdw blurRad="38100" dist="38100" dir="2700000" algn="tl">
                    <a:srgbClr val="C0C0C0"/>
                  </a:outerShdw>
                </a:effectLst>
                <a:cs typeface="B Titr" pitchFamily="2" charset="-78"/>
              </a:rPr>
              <a:t>1- مصوبه شورای عالی انقلاب فرهنگی: 1368</a:t>
            </a:r>
          </a:p>
          <a:p>
            <a:pPr marL="0" indent="0" algn="r" rtl="1" eaLnBrk="1" hangingPunct="1">
              <a:lnSpc>
                <a:spcPct val="150000"/>
              </a:lnSpc>
              <a:buFont typeface="Wingdings 2" pitchFamily="18" charset="2"/>
              <a:buNone/>
              <a:defRPr/>
            </a:pPr>
            <a:r>
              <a:rPr lang="fa-IR" sz="2400" dirty="0" smtClean="0">
                <a:solidFill>
                  <a:schemeClr val="tx1"/>
                </a:solidFill>
                <a:effectLst>
                  <a:outerShdw blurRad="38100" dist="38100" dir="2700000" algn="tl">
                    <a:srgbClr val="C0C0C0"/>
                  </a:outerShdw>
                </a:effectLst>
                <a:cs typeface="B Titr" pitchFamily="2" charset="-78"/>
              </a:rPr>
              <a:t>الف- تعيين تركيب و وظايف هيأت تغيير بنيادي نظام آموزش و پرورش</a:t>
            </a:r>
          </a:p>
          <a:p>
            <a:pPr marL="0" indent="0" algn="r" rtl="1" eaLnBrk="1" hangingPunct="1">
              <a:lnSpc>
                <a:spcPct val="150000"/>
              </a:lnSpc>
              <a:buFont typeface="Wingdings 2" pitchFamily="18" charset="2"/>
              <a:buNone/>
              <a:defRPr/>
            </a:pPr>
            <a:r>
              <a:rPr lang="fa-IR" sz="3600" dirty="0" smtClean="0">
                <a:solidFill>
                  <a:schemeClr val="tx1"/>
                </a:solidFill>
                <a:effectLst>
                  <a:outerShdw blurRad="38100" dist="38100" dir="2700000" algn="tl">
                    <a:srgbClr val="C0C0C0"/>
                  </a:outerShdw>
                </a:effectLst>
                <a:cs typeface="B Titr" pitchFamily="2" charset="-78"/>
              </a:rPr>
              <a:t>ب- مقاطع تحصيلي در نظام جديد شامل 6 سال دوره ابتدايي 3 سال دوره راهنمايي و 3 سال دوره دبيرستان خواهدبود (3+3+6)</a:t>
            </a:r>
          </a:p>
          <a:p>
            <a:pPr marL="0" indent="0" algn="r" rtl="1" eaLnBrk="1" hangingPunct="1">
              <a:lnSpc>
                <a:spcPct val="150000"/>
              </a:lnSpc>
              <a:buFont typeface="Wingdings 2" pitchFamily="18" charset="2"/>
              <a:buNone/>
              <a:defRPr/>
            </a:pPr>
            <a:r>
              <a:rPr lang="fa-IR" sz="2400" dirty="0" smtClean="0">
                <a:solidFill>
                  <a:schemeClr val="tx1"/>
                </a:solidFill>
                <a:effectLst>
                  <a:outerShdw blurRad="38100" dist="38100" dir="2700000" algn="tl">
                    <a:srgbClr val="C0C0C0"/>
                  </a:outerShdw>
                </a:effectLst>
                <a:cs typeface="B Titr" pitchFamily="2" charset="-78"/>
              </a:rPr>
              <a:t>ج- تفكيك دانش‌آموزان كلاس اول ودوم ابتدايي ازسال‌هاي بالاتر</a:t>
            </a:r>
          </a:p>
        </p:txBody>
      </p:sp>
      <p:pic>
        <p:nvPicPr>
          <p:cNvPr id="59396" name="Picture 9" descr="http://www.ingilisi.com/tazhib.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8" y="1571625"/>
            <a:ext cx="1181100" cy="2714625"/>
          </a:xfrm>
          <a:prstGeom prst="rect">
            <a:avLst/>
          </a:prstGeom>
          <a:noFill/>
          <a:ln w="9525">
            <a:noFill/>
            <a:miter lim="800000"/>
            <a:headEnd/>
            <a:tailEnd/>
          </a:ln>
        </p:spPr>
      </p:pic>
      <p:sp>
        <p:nvSpPr>
          <p:cNvPr id="8" name="Pentagon 7"/>
          <p:cNvSpPr/>
          <p:nvPr/>
        </p:nvSpPr>
        <p:spPr>
          <a:xfrm flipH="1">
            <a:off x="2000232" y="357171"/>
            <a:ext cx="5786437" cy="785813"/>
          </a:xfrm>
          <a:prstGeom prst="homePlate">
            <a:avLst/>
          </a:prstGeom>
          <a:solidFill>
            <a:srgbClr val="7EEE8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buFont typeface="Wingdings" pitchFamily="2" charset="2"/>
              <a:buNone/>
              <a:defRPr/>
            </a:pPr>
            <a:r>
              <a:rPr lang="ar-SA" sz="3600" b="1" dirty="0">
                <a:solidFill>
                  <a:srgbClr val="C00000"/>
                </a:solidFill>
                <a:effectLst>
                  <a:outerShdw blurRad="38100" dist="38100" dir="2700000" algn="tl">
                    <a:srgbClr val="C0C0C0"/>
                  </a:outerShdw>
                </a:effectLst>
                <a:cs typeface="B Zar" pitchFamily="2" charset="-78"/>
              </a:rPr>
              <a:t>مستندات قانونی ساختار </a:t>
            </a:r>
            <a:r>
              <a:rPr lang="ar-SA" sz="3600" b="1" dirty="0" smtClean="0">
                <a:solidFill>
                  <a:srgbClr val="C00000"/>
                </a:solidFill>
                <a:effectLst>
                  <a:outerShdw blurRad="38100" dist="38100" dir="2700000" algn="tl">
                    <a:srgbClr val="C0C0C0"/>
                  </a:outerShdw>
                </a:effectLst>
                <a:cs typeface="B Zar" pitchFamily="2" charset="-78"/>
              </a:rPr>
              <a:t>جدید:</a:t>
            </a:r>
            <a:endParaRPr lang="ar-SA" sz="3600" b="1" dirty="0">
              <a:solidFill>
                <a:srgbClr val="C00000"/>
              </a:solidFill>
              <a:effectLst>
                <a:outerShdw blurRad="38100" dist="38100" dir="2700000" algn="tl">
                  <a:srgbClr val="C0C0C0"/>
                </a:outerShdw>
              </a:effectLst>
              <a:cs typeface="B Zar"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Bottom)">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Bottom)">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slide(fromBottom)">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slide(fromBottom)">
                                      <p:cBhvr>
                                        <p:cTn id="22" dur="500"/>
                                        <p:tgtEl>
                                          <p:spTgt spid="25603">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Bottom)">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4313" y="1428750"/>
            <a:ext cx="8572500" cy="4953000"/>
          </a:xfrm>
          <a:prstGeom prst="roundRect">
            <a:avLst>
              <a:gd name="adj" fmla="val 848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0419" name="Picture 9" descr="http://www.ingilisi.com/tazhib.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8" y="1571625"/>
            <a:ext cx="839787" cy="1928813"/>
          </a:xfrm>
          <a:prstGeom prst="rect">
            <a:avLst/>
          </a:prstGeom>
          <a:noFill/>
          <a:ln w="9525">
            <a:noFill/>
            <a:miter lim="800000"/>
            <a:headEnd/>
            <a:tailEnd/>
          </a:ln>
        </p:spPr>
      </p:pic>
      <p:sp>
        <p:nvSpPr>
          <p:cNvPr id="6" name="Pentagon 5"/>
          <p:cNvSpPr/>
          <p:nvPr/>
        </p:nvSpPr>
        <p:spPr>
          <a:xfrm flipH="1">
            <a:off x="2143108" y="285733"/>
            <a:ext cx="5786437" cy="785813"/>
          </a:xfrm>
          <a:prstGeom prst="homePlate">
            <a:avLst/>
          </a:prstGeom>
          <a:solidFill>
            <a:srgbClr val="9F88F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buFont typeface="Wingdings" pitchFamily="2" charset="2"/>
              <a:buNone/>
              <a:defRPr/>
            </a:pPr>
            <a:r>
              <a:rPr lang="ar-SA" sz="3600" b="1" dirty="0">
                <a:solidFill>
                  <a:srgbClr val="C00000"/>
                </a:solidFill>
                <a:effectLst>
                  <a:outerShdw blurRad="38100" dist="38100" dir="2700000" algn="tl">
                    <a:srgbClr val="C0C0C0"/>
                  </a:outerShdw>
                </a:effectLst>
                <a:cs typeface="B Zar" pitchFamily="2" charset="-78"/>
              </a:rPr>
              <a:t>مستندات قانونی ساختار </a:t>
            </a:r>
            <a:r>
              <a:rPr lang="ar-SA" sz="3600" b="1" dirty="0" smtClean="0">
                <a:solidFill>
                  <a:srgbClr val="C00000"/>
                </a:solidFill>
                <a:effectLst>
                  <a:outerShdw blurRad="38100" dist="38100" dir="2700000" algn="tl">
                    <a:srgbClr val="C0C0C0"/>
                  </a:outerShdw>
                </a:effectLst>
                <a:cs typeface="B Zar" pitchFamily="2" charset="-78"/>
              </a:rPr>
              <a:t>جدید:</a:t>
            </a:r>
            <a:endParaRPr lang="ar-SA" sz="3600" b="1" dirty="0">
              <a:solidFill>
                <a:srgbClr val="C00000"/>
              </a:solidFill>
              <a:effectLst>
                <a:outerShdw blurRad="38100" dist="38100" dir="2700000" algn="tl">
                  <a:srgbClr val="C0C0C0"/>
                </a:outerShdw>
              </a:effectLst>
              <a:cs typeface="B Zar" pitchFamily="2" charset="-78"/>
            </a:endParaRPr>
          </a:p>
        </p:txBody>
      </p:sp>
      <p:sp>
        <p:nvSpPr>
          <p:cNvPr id="25603" name="Rectangle 3"/>
          <p:cNvSpPr>
            <a:spLocks noGrp="1" noChangeArrowheads="1"/>
          </p:cNvSpPr>
          <p:nvPr>
            <p:ph idx="4294967295"/>
          </p:nvPr>
        </p:nvSpPr>
        <p:spPr>
          <a:xfrm>
            <a:off x="714375" y="1571625"/>
            <a:ext cx="7813675" cy="4643438"/>
          </a:xfrm>
        </p:spPr>
        <p:txBody>
          <a:bodyPr>
            <a:noAutofit/>
          </a:bodyPr>
          <a:lstStyle/>
          <a:p>
            <a:pPr marL="0" indent="0" algn="just" rtl="1" eaLnBrk="1" hangingPunct="1">
              <a:buFont typeface="Wingdings" pitchFamily="2" charset="2"/>
              <a:buNone/>
              <a:defRPr/>
            </a:pPr>
            <a:endParaRPr lang="ar-SA" sz="1100" b="1" dirty="0" smtClean="0">
              <a:solidFill>
                <a:schemeClr val="tx1"/>
              </a:solidFill>
              <a:effectLst>
                <a:outerShdw blurRad="38100" dist="38100" dir="2700000" algn="tl">
                  <a:srgbClr val="C0C0C0"/>
                </a:outerShdw>
              </a:effectLst>
              <a:cs typeface="B Zar" pitchFamily="2" charset="-78"/>
            </a:endParaRPr>
          </a:p>
          <a:p>
            <a:pPr marL="0" indent="0" algn="just" rtl="1" eaLnBrk="1" hangingPunct="1">
              <a:buFont typeface="Wingdings" pitchFamily="2" charset="2"/>
              <a:buNone/>
              <a:defRPr/>
            </a:pPr>
            <a:r>
              <a:rPr lang="fa-IR" sz="2400" b="1" dirty="0" smtClean="0">
                <a:ln>
                  <a:solidFill>
                    <a:sysClr val="windowText" lastClr="000000"/>
                  </a:solidFill>
                </a:ln>
                <a:solidFill>
                  <a:sysClr val="windowText" lastClr="000000"/>
                </a:solidFill>
                <a:effectLst>
                  <a:outerShdw blurRad="38100" dist="38100" dir="2700000" algn="tl">
                    <a:srgbClr val="C0C0C0"/>
                  </a:outerShdw>
                </a:effectLst>
                <a:cs typeface="B Zar" pitchFamily="2" charset="-78"/>
                <a:hlinkClick r:id="rId4" action="ppaction://hlinksldjump"/>
              </a:rPr>
              <a:t>2- </a:t>
            </a:r>
            <a:r>
              <a:rPr lang="ar-SA" sz="2400" b="1" dirty="0" smtClean="0">
                <a:ln>
                  <a:solidFill>
                    <a:sysClr val="windowText" lastClr="000000"/>
                  </a:solidFill>
                </a:ln>
                <a:solidFill>
                  <a:sysClr val="windowText" lastClr="000000"/>
                </a:solidFill>
                <a:effectLst>
                  <a:outerShdw blurRad="38100" dist="38100" dir="2700000" algn="tl">
                    <a:srgbClr val="C0C0C0"/>
                  </a:outerShdw>
                </a:effectLst>
                <a:cs typeface="B Zar" pitchFamily="2" charset="-78"/>
                <a:hlinkClick r:id="rId4" action="ppaction://hlinksldjump"/>
              </a:rPr>
              <a:t>مصوبه شورای عالی انقلاب فرهنگی</a:t>
            </a:r>
            <a:r>
              <a:rPr lang="fa-IR" sz="2400" b="1" dirty="0" smtClean="0">
                <a:ln>
                  <a:solidFill>
                    <a:sysClr val="windowText" lastClr="000000"/>
                  </a:solidFill>
                </a:ln>
                <a:solidFill>
                  <a:sysClr val="windowText" lastClr="000000"/>
                </a:solidFill>
                <a:effectLst>
                  <a:outerShdw blurRad="38100" dist="38100" dir="2700000" algn="tl">
                    <a:srgbClr val="C0C0C0"/>
                  </a:outerShdw>
                </a:effectLst>
                <a:cs typeface="B Zar" pitchFamily="2" charset="-78"/>
                <a:hlinkClick r:id="rId4" action="ppaction://hlinksldjump"/>
              </a:rPr>
              <a:t>: جلسه 658 مورخ 88/11/27</a:t>
            </a:r>
            <a:r>
              <a:rPr lang="ar-SA" sz="2400" b="1" dirty="0" smtClean="0">
                <a:ln>
                  <a:solidFill>
                    <a:sysClr val="windowText" lastClr="000000"/>
                  </a:solidFill>
                </a:ln>
                <a:solidFill>
                  <a:sysClr val="windowText" lastClr="000000"/>
                </a:solidFill>
                <a:effectLst>
                  <a:outerShdw blurRad="38100" dist="38100" dir="2700000" algn="tl">
                    <a:srgbClr val="C0C0C0"/>
                  </a:outerShdw>
                </a:effectLst>
                <a:cs typeface="B Zar" pitchFamily="2" charset="-78"/>
                <a:hlinkClick r:id="rId4" action="ppaction://hlinksldjump"/>
              </a:rPr>
              <a:t> </a:t>
            </a:r>
            <a:endParaRPr lang="fa-IR" sz="2400" b="1" dirty="0" smtClean="0">
              <a:ln>
                <a:solidFill>
                  <a:sysClr val="windowText" lastClr="000000"/>
                </a:solidFill>
              </a:ln>
              <a:solidFill>
                <a:sysClr val="windowText" lastClr="000000"/>
              </a:solidFill>
              <a:effectLst>
                <a:outerShdw blurRad="38100" dist="38100" dir="2700000" algn="tl">
                  <a:srgbClr val="C0C0C0"/>
                </a:outerShdw>
              </a:effectLst>
              <a:cs typeface="B Zar" pitchFamily="2" charset="-78"/>
              <a:hlinkClick r:id="rId4" action="ppaction://hlinksldjump"/>
            </a:endParaRPr>
          </a:p>
          <a:p>
            <a:pPr marL="0" indent="0" algn="just" rtl="1" eaLnBrk="1" hangingPunct="1">
              <a:buFont typeface="Wingdings" pitchFamily="2" charset="2"/>
              <a:buNone/>
              <a:defRPr/>
            </a:pPr>
            <a:endParaRPr lang="fa-IR" sz="2400" b="1" dirty="0" smtClean="0">
              <a:solidFill>
                <a:schemeClr val="tx1"/>
              </a:solidFill>
              <a:effectLst>
                <a:outerShdw blurRad="38100" dist="38100" dir="2700000" algn="tl">
                  <a:srgbClr val="C0C0C0"/>
                </a:outerShdw>
              </a:effectLst>
              <a:cs typeface="B Zar" pitchFamily="2" charset="-78"/>
              <a:hlinkClick r:id="rId4" action="ppaction://hlinksldjump"/>
            </a:endParaRPr>
          </a:p>
          <a:p>
            <a:pPr marL="0" indent="0" algn="just" rtl="1" eaLnBrk="1" hangingPunct="1">
              <a:buFont typeface="Wingdings" pitchFamily="2" charset="2"/>
              <a:buNone/>
              <a:defRPr/>
            </a:pPr>
            <a:r>
              <a:rPr lang="fa-IR" sz="2800" b="1" dirty="0" smtClean="0">
                <a:solidFill>
                  <a:schemeClr val="tx1"/>
                </a:solidFill>
                <a:effectLst>
                  <a:outerShdw blurRad="38100" dist="38100" dir="2700000" algn="tl">
                    <a:srgbClr val="C0C0C0"/>
                  </a:outerShdw>
                </a:effectLst>
                <a:cs typeface="B Zar" pitchFamily="2" charset="-78"/>
              </a:rPr>
              <a:t>1- تصویب حذف دوره پیش دانشگاهی </a:t>
            </a:r>
          </a:p>
          <a:p>
            <a:pPr marL="0" indent="0" algn="just" rtl="1" eaLnBrk="1" hangingPunct="1">
              <a:buFont typeface="Wingdings" pitchFamily="2" charset="2"/>
              <a:buNone/>
              <a:defRPr/>
            </a:pPr>
            <a:endParaRPr lang="fa-IR" sz="2400" b="1" dirty="0" smtClean="0">
              <a:solidFill>
                <a:schemeClr val="tx1"/>
              </a:solidFill>
              <a:effectLst>
                <a:outerShdw blurRad="38100" dist="38100" dir="2700000" algn="tl">
                  <a:srgbClr val="C0C0C0"/>
                </a:outerShdw>
              </a:effectLst>
              <a:cs typeface="B Zar" pitchFamily="2" charset="-78"/>
            </a:endParaRPr>
          </a:p>
          <a:p>
            <a:pPr marL="0" indent="0" algn="just" rtl="1" eaLnBrk="1" hangingPunct="1">
              <a:buFont typeface="Wingdings" pitchFamily="2" charset="2"/>
              <a:buNone/>
              <a:defRPr/>
            </a:pPr>
            <a:r>
              <a:rPr lang="fa-IR" sz="2800" b="1" dirty="0" smtClean="0">
                <a:solidFill>
                  <a:schemeClr val="tx1"/>
                </a:solidFill>
                <a:effectLst>
                  <a:outerShdw blurRad="38100" dist="38100" dir="2700000" algn="tl">
                    <a:srgbClr val="C0C0C0"/>
                  </a:outerShdw>
                </a:effectLst>
                <a:cs typeface="B Zar" pitchFamily="2" charset="-78"/>
              </a:rPr>
              <a:t>2- تصویب ساختار جدید با یک دوره 6 ساله (ابتدایی) و دو دوره 3 ساله (متوسطه)</a:t>
            </a:r>
          </a:p>
          <a:p>
            <a:pPr marL="0" indent="0" algn="just" rtl="1" eaLnBrk="1" hangingPunct="1">
              <a:buFont typeface="Wingdings" pitchFamily="2" charset="2"/>
              <a:buNone/>
              <a:defRPr/>
            </a:pPr>
            <a:endParaRPr lang="fa-IR" sz="2800" b="1" dirty="0" smtClean="0">
              <a:solidFill>
                <a:schemeClr val="tx1"/>
              </a:solidFill>
              <a:effectLst>
                <a:outerShdw blurRad="38100" dist="38100" dir="2700000" algn="tl">
                  <a:srgbClr val="C0C0C0"/>
                </a:outerShdw>
              </a:effectLst>
              <a:cs typeface="B Zar" pitchFamily="2" charset="-78"/>
            </a:endParaRPr>
          </a:p>
          <a:p>
            <a:pPr marL="0" indent="0" algn="just" rtl="1" eaLnBrk="1" hangingPunct="1">
              <a:buFont typeface="Wingdings" pitchFamily="2" charset="2"/>
              <a:buNone/>
              <a:defRPr/>
            </a:pPr>
            <a:r>
              <a:rPr lang="fa-IR" sz="2800" b="1" dirty="0" smtClean="0">
                <a:solidFill>
                  <a:schemeClr val="tx1"/>
                </a:solidFill>
                <a:effectLst>
                  <a:outerShdw blurRad="38100" dist="38100" dir="2700000" algn="tl">
                    <a:srgbClr val="C0C0C0"/>
                  </a:outerShdw>
                </a:effectLst>
                <a:cs typeface="B Zar" pitchFamily="2" charset="-78"/>
              </a:rPr>
              <a:t>3- تدوین برنامه‌ها و سازکار های اجرایی </a:t>
            </a:r>
            <a:endParaRPr lang="ar-SA" sz="1800" b="1" dirty="0" smtClean="0">
              <a:solidFill>
                <a:schemeClr val="tx1"/>
              </a:solidFill>
              <a:effectLst>
                <a:outerShdw blurRad="38100" dist="38100" dir="2700000" algn="tl">
                  <a:srgbClr val="C0C0C0"/>
                </a:outerShdw>
              </a:effectLst>
              <a:cs typeface="B Zar" pitchFamily="2" charset="-78"/>
            </a:endParaRPr>
          </a:p>
          <a:p>
            <a:pPr marL="0" indent="0" algn="just" rtl="1" eaLnBrk="1" hangingPunct="1">
              <a:buFont typeface="Wingdings" pitchFamily="2" charset="2"/>
              <a:buNone/>
              <a:defRPr/>
            </a:pPr>
            <a:endParaRPr lang="ar-SA" sz="2400" b="1" dirty="0" smtClean="0">
              <a:solidFill>
                <a:schemeClr val="tx1"/>
              </a:solidFill>
              <a:effectLst>
                <a:outerShdw blurRad="38100" dist="38100" dir="2700000" algn="tl">
                  <a:srgbClr val="C0C0C0"/>
                </a:outerShdw>
              </a:effectLst>
              <a:cs typeface="B Zar"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Bottom)">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slide(fromBottom)">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603">
                                            <p:txEl>
                                              <p:pRg st="5" end="5"/>
                                            </p:txEl>
                                          </p:spTgt>
                                        </p:tgtEl>
                                        <p:attrNameLst>
                                          <p:attrName>style.visibility</p:attrName>
                                        </p:attrNameLst>
                                      </p:cBhvr>
                                      <p:to>
                                        <p:strVal val="visible"/>
                                      </p:to>
                                    </p:set>
                                    <p:animEffect transition="in" filter="slide(fromBottom)">
                                      <p:cBhvr>
                                        <p:cTn id="22" dur="500"/>
                                        <p:tgtEl>
                                          <p:spTgt spid="2560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slide(fromBottom)">
                                      <p:cBhvr>
                                        <p:cTn id="27"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6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5750" y="1428750"/>
            <a:ext cx="8572500" cy="4953000"/>
          </a:xfrm>
          <a:prstGeom prst="roundRect">
            <a:avLst>
              <a:gd name="adj" fmla="val 848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3" name="Rectangle 3"/>
          <p:cNvSpPr>
            <a:spLocks noGrp="1" noChangeArrowheads="1"/>
          </p:cNvSpPr>
          <p:nvPr>
            <p:ph idx="4294967295"/>
          </p:nvPr>
        </p:nvSpPr>
        <p:spPr>
          <a:xfrm>
            <a:off x="855689" y="1571612"/>
            <a:ext cx="7431087" cy="4525963"/>
          </a:xfrm>
        </p:spPr>
        <p:txBody>
          <a:bodyPr>
            <a:noAutofit/>
          </a:bodyPr>
          <a:lstStyle/>
          <a:p>
            <a:pPr algn="r" rtl="1">
              <a:buFont typeface="Wingdings 2" pitchFamily="18" charset="2"/>
              <a:buNone/>
              <a:defRPr/>
            </a:pPr>
            <a:r>
              <a:rPr lang="fa-IR" b="1" dirty="0" smtClean="0">
                <a:effectLst>
                  <a:outerShdw blurRad="38100" dist="38100" dir="2700000" algn="tl">
                    <a:srgbClr val="C0C0C0"/>
                  </a:outerShdw>
                </a:effectLst>
                <a:cs typeface="B Zar" pitchFamily="2" charset="-78"/>
              </a:rPr>
              <a:t>3- </a:t>
            </a:r>
            <a:r>
              <a:rPr lang="ar-SA" b="1" dirty="0" smtClean="0">
                <a:effectLst>
                  <a:outerShdw blurRad="38100" dist="38100" dir="2700000" algn="tl">
                    <a:srgbClr val="C0C0C0"/>
                  </a:outerShdw>
                </a:effectLst>
                <a:cs typeface="B Zar" pitchFamily="2" charset="-78"/>
              </a:rPr>
              <a:t>مصوبه شورای عالی آموزش و پرورش</a:t>
            </a:r>
            <a:r>
              <a:rPr lang="fa-IR" b="1" dirty="0" smtClean="0">
                <a:effectLst>
                  <a:outerShdw blurRad="38100" dist="38100" dir="2700000" algn="tl">
                    <a:srgbClr val="C0C0C0"/>
                  </a:outerShdw>
                </a:effectLst>
                <a:cs typeface="B Zar" pitchFamily="2" charset="-78"/>
              </a:rPr>
              <a:t>: 89/2/7</a:t>
            </a:r>
            <a:endParaRPr lang="fa-IR" dirty="0" smtClean="0">
              <a:solidFill>
                <a:srgbClr val="C00000"/>
              </a:solidFill>
              <a:effectLst>
                <a:outerShdw blurRad="38100" dist="38100" dir="2700000" algn="tl">
                  <a:srgbClr val="000000"/>
                </a:outerShdw>
              </a:effectLst>
              <a:cs typeface="B Titr" pitchFamily="2" charset="-78"/>
            </a:endParaRPr>
          </a:p>
          <a:p>
            <a:pPr algn="ctr" rtl="1">
              <a:buFont typeface="Wingdings" pitchFamily="2" charset="2"/>
              <a:buNone/>
              <a:defRPr/>
            </a:pPr>
            <a:r>
              <a:rPr lang="fa-IR" dirty="0" smtClean="0">
                <a:solidFill>
                  <a:srgbClr val="C00000"/>
                </a:solidFill>
                <a:effectLst>
                  <a:outerShdw blurRad="38100" dist="38100" dir="2700000" algn="tl">
                    <a:srgbClr val="000000"/>
                  </a:outerShdw>
                </a:effectLst>
                <a:cs typeface="B Titr" pitchFamily="2" charset="-78"/>
              </a:rPr>
              <a:t>سندتحول راهبردي آموزش و پرورش</a:t>
            </a:r>
          </a:p>
          <a:p>
            <a:pPr algn="r" rtl="1">
              <a:defRPr/>
            </a:pPr>
            <a:r>
              <a:rPr lang="ar-SA" sz="4000" b="1" dirty="0" smtClean="0">
                <a:solidFill>
                  <a:srgbClr val="C00000"/>
                </a:solidFill>
                <a:cs typeface="B Titr" pitchFamily="2" charset="-78"/>
              </a:rPr>
              <a:t>هدف</a:t>
            </a:r>
            <a:r>
              <a:rPr lang="ar-SA" b="1" dirty="0" smtClean="0">
                <a:solidFill>
                  <a:srgbClr val="C00000"/>
                </a:solidFill>
                <a:cs typeface="B Titr" pitchFamily="2" charset="-78"/>
              </a:rPr>
              <a:t>:</a:t>
            </a:r>
            <a:r>
              <a:rPr lang="ar-SA" dirty="0" smtClean="0">
                <a:solidFill>
                  <a:srgbClr val="C00000"/>
                </a:solidFill>
                <a:cs typeface="B Titr" pitchFamily="2" charset="-78"/>
              </a:rPr>
              <a:t> </a:t>
            </a:r>
            <a:endParaRPr lang="fa-IR" dirty="0" smtClean="0">
              <a:solidFill>
                <a:srgbClr val="C00000"/>
              </a:solidFill>
              <a:cs typeface="B Titr" pitchFamily="2" charset="-78"/>
            </a:endParaRPr>
          </a:p>
          <a:p>
            <a:pPr algn="r" rtl="1">
              <a:defRPr/>
            </a:pPr>
            <a:r>
              <a:rPr lang="ar-SA" dirty="0" smtClean="0">
                <a:cs typeface="B Titr" pitchFamily="2" charset="-78"/>
              </a:rPr>
              <a:t>بازنگري و</a:t>
            </a:r>
            <a:r>
              <a:rPr lang="fa-IR" dirty="0" smtClean="0">
                <a:cs typeface="B Titr" pitchFamily="2" charset="-78"/>
              </a:rPr>
              <a:t> </a:t>
            </a:r>
            <a:r>
              <a:rPr lang="ar-SA" dirty="0" smtClean="0">
                <a:cs typeface="B Titr" pitchFamily="2" charset="-78"/>
              </a:rPr>
              <a:t>بازمهندسي ساختارها‎ رويه</a:t>
            </a:r>
            <a:r>
              <a:rPr lang="fa-IR" dirty="0" smtClean="0">
                <a:cs typeface="B Titr" pitchFamily="2" charset="-78"/>
              </a:rPr>
              <a:t>‌</a:t>
            </a:r>
            <a:r>
              <a:rPr lang="ar-SA" dirty="0" smtClean="0">
                <a:cs typeface="B Titr" pitchFamily="2" charset="-78"/>
              </a:rPr>
              <a:t>ها و روش</a:t>
            </a:r>
            <a:r>
              <a:rPr lang="fa-IR" dirty="0" smtClean="0">
                <a:cs typeface="B Titr" pitchFamily="2" charset="-78"/>
              </a:rPr>
              <a:t>‌</a:t>
            </a:r>
            <a:r>
              <a:rPr lang="ar-SA" dirty="0" smtClean="0">
                <a:cs typeface="B Titr" pitchFamily="2" charset="-78"/>
              </a:rPr>
              <a:t>ها </a:t>
            </a:r>
            <a:endParaRPr lang="en-US" dirty="0" smtClean="0">
              <a:cs typeface="B Titr" pitchFamily="2" charset="-78"/>
            </a:endParaRPr>
          </a:p>
          <a:p>
            <a:pPr algn="r" rtl="1">
              <a:buFont typeface="Wingdings 2" pitchFamily="18" charset="2"/>
              <a:buNone/>
              <a:defRPr/>
            </a:pPr>
            <a:r>
              <a:rPr lang="ar-SA" dirty="0" smtClean="0">
                <a:cs typeface="B Titr" pitchFamily="2" charset="-78"/>
              </a:rPr>
              <a:t> </a:t>
            </a:r>
            <a:endParaRPr lang="en-US" dirty="0" smtClean="0">
              <a:cs typeface="B Titr" pitchFamily="2" charset="-78"/>
            </a:endParaRPr>
          </a:p>
          <a:p>
            <a:pPr algn="r" rtl="1">
              <a:defRPr/>
            </a:pPr>
            <a:r>
              <a:rPr lang="ar-SA" sz="4000" b="1" dirty="0" smtClean="0">
                <a:solidFill>
                  <a:srgbClr val="C00000"/>
                </a:solidFill>
                <a:cs typeface="B Titr" pitchFamily="2" charset="-78"/>
              </a:rPr>
              <a:t>راه كار</a:t>
            </a:r>
            <a:r>
              <a:rPr lang="fa-IR" sz="4000" b="1" dirty="0" smtClean="0">
                <a:solidFill>
                  <a:srgbClr val="C00000"/>
                </a:solidFill>
                <a:cs typeface="B Titr" pitchFamily="2" charset="-78"/>
              </a:rPr>
              <a:t>:</a:t>
            </a:r>
            <a:endParaRPr lang="en-US" sz="4000" dirty="0" smtClean="0">
              <a:solidFill>
                <a:srgbClr val="C00000"/>
              </a:solidFill>
              <a:cs typeface="B Titr" pitchFamily="2" charset="-78"/>
            </a:endParaRPr>
          </a:p>
          <a:p>
            <a:pPr algn="r" rtl="1">
              <a:buFont typeface="Wingdings 2" pitchFamily="18" charset="2"/>
              <a:buNone/>
              <a:defRPr/>
            </a:pPr>
            <a:r>
              <a:rPr lang="ar-SA" dirty="0" smtClean="0">
                <a:cs typeface="B Titr" pitchFamily="2" charset="-78"/>
              </a:rPr>
              <a:t> اصلاح ساختار دوره</a:t>
            </a:r>
            <a:r>
              <a:rPr lang="fa-IR" dirty="0" smtClean="0">
                <a:cs typeface="B Titr" pitchFamily="2" charset="-78"/>
              </a:rPr>
              <a:t>‌</a:t>
            </a:r>
            <a:r>
              <a:rPr lang="ar-SA" dirty="0" smtClean="0">
                <a:cs typeface="B Titr" pitchFamily="2" charset="-78"/>
              </a:rPr>
              <a:t>هاي آموزشي ‎ براساس مصوبه شوراي عالي انقلاب فرهنگي</a:t>
            </a:r>
            <a:endParaRPr lang="ar-SA" sz="2400" dirty="0" smtClean="0">
              <a:solidFill>
                <a:srgbClr val="0070C0"/>
              </a:solidFill>
              <a:effectLst>
                <a:outerShdw blurRad="38100" dist="38100" dir="2700000" algn="tl">
                  <a:srgbClr val="C0C0C0"/>
                </a:outerShdw>
              </a:effectLst>
              <a:cs typeface="B Titr" pitchFamily="2" charset="-78"/>
            </a:endParaRPr>
          </a:p>
        </p:txBody>
      </p:sp>
      <p:pic>
        <p:nvPicPr>
          <p:cNvPr id="61444" name="Picture 9" descr="http://www.ingilisi.com/tazhib.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8" y="1571625"/>
            <a:ext cx="1181100" cy="2714625"/>
          </a:xfrm>
          <a:prstGeom prst="rect">
            <a:avLst/>
          </a:prstGeom>
          <a:noFill/>
          <a:ln w="9525">
            <a:noFill/>
            <a:miter lim="800000"/>
            <a:headEnd/>
            <a:tailEnd/>
          </a:ln>
        </p:spPr>
      </p:pic>
      <p:sp>
        <p:nvSpPr>
          <p:cNvPr id="9" name="Pentagon 8"/>
          <p:cNvSpPr/>
          <p:nvPr/>
        </p:nvSpPr>
        <p:spPr>
          <a:xfrm flipH="1">
            <a:off x="2000232" y="285728"/>
            <a:ext cx="5786437" cy="785813"/>
          </a:xfrm>
          <a:prstGeom prst="homePlate">
            <a:avLst/>
          </a:prstGeom>
          <a:solidFill>
            <a:srgbClr val="7EEE8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buFont typeface="Wingdings" pitchFamily="2" charset="2"/>
              <a:buNone/>
              <a:defRPr/>
            </a:pPr>
            <a:r>
              <a:rPr lang="ar-SA" sz="3600" b="1" dirty="0">
                <a:solidFill>
                  <a:srgbClr val="C00000"/>
                </a:solidFill>
                <a:effectLst>
                  <a:outerShdw blurRad="38100" dist="38100" dir="2700000" algn="tl">
                    <a:srgbClr val="C0C0C0"/>
                  </a:outerShdw>
                </a:effectLst>
                <a:cs typeface="B Zar" pitchFamily="2" charset="-78"/>
              </a:rPr>
              <a:t>مستندات قانونی ساختار </a:t>
            </a:r>
            <a:r>
              <a:rPr lang="ar-SA" sz="3600" b="1" dirty="0" smtClean="0">
                <a:solidFill>
                  <a:srgbClr val="C00000"/>
                </a:solidFill>
                <a:effectLst>
                  <a:outerShdw blurRad="38100" dist="38100" dir="2700000" algn="tl">
                    <a:srgbClr val="C0C0C0"/>
                  </a:outerShdw>
                </a:effectLst>
                <a:cs typeface="B Zar" pitchFamily="2" charset="-78"/>
              </a:rPr>
              <a:t>جدید:</a:t>
            </a:r>
            <a:endParaRPr lang="ar-SA" sz="3600" b="1" dirty="0">
              <a:solidFill>
                <a:srgbClr val="C00000"/>
              </a:solidFill>
              <a:effectLst>
                <a:outerShdw blurRad="38100" dist="38100" dir="2700000" algn="tl">
                  <a:srgbClr val="C0C0C0"/>
                </a:outerShdw>
              </a:effectLst>
              <a:cs typeface="B Zar"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Bottom)">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Bottom)">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slide(fromBottom)">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slide(fromBottom)">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slide(fromBottom)">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slide(fromBottom)">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slide(fromBottom)">
                                      <p:cBhvr>
                                        <p:cTn id="37" dur="500"/>
                                        <p:tgtEl>
                                          <p:spTgt spid="25603">
                                            <p:txEl>
                                              <p:pRg st="6" end="6"/>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Bottom)">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857224" y="857232"/>
            <a:ext cx="7286676" cy="1200329"/>
          </a:xfrm>
          <a:prstGeom prst="rect">
            <a:avLst/>
          </a:prstGeom>
          <a:noFill/>
        </p:spPr>
        <p:txBody>
          <a:bodyPr wrap="square" rtlCol="1">
            <a:spAutoFit/>
          </a:bodyPr>
          <a:lstStyle/>
          <a:p>
            <a:pPr algn="ctr"/>
            <a:r>
              <a:rPr lang="fa-IR" sz="3600" dirty="0" smtClean="0">
                <a:solidFill>
                  <a:srgbClr val="FF0000"/>
                </a:solidFill>
                <a:cs typeface="B Titr" pitchFamily="2" charset="-78"/>
              </a:rPr>
              <a:t>موضوع :آموزش و پرورش دوره اول و دوم ابتدایی </a:t>
            </a:r>
            <a:endParaRPr lang="fa-IR" sz="3600" dirty="0">
              <a:solidFill>
                <a:srgbClr val="FF0000"/>
              </a:solidFill>
              <a:cs typeface="B Titr" pitchFamily="2" charset="-78"/>
            </a:endParaRPr>
          </a:p>
        </p:txBody>
      </p:sp>
      <p:sp>
        <p:nvSpPr>
          <p:cNvPr id="3" name="TextBox 2"/>
          <p:cNvSpPr txBox="1">
            <a:spLocks/>
          </p:cNvSpPr>
          <p:nvPr/>
        </p:nvSpPr>
        <p:spPr>
          <a:xfrm>
            <a:off x="1626564" y="2472774"/>
            <a:ext cx="5472608" cy="769441"/>
          </a:xfrm>
          <a:prstGeom prst="rect">
            <a:avLst/>
          </a:prstGeom>
          <a:noFill/>
        </p:spPr>
        <p:txBody>
          <a:bodyPr wrap="square" rtlCol="1">
            <a:spAutoFit/>
          </a:bodyPr>
          <a:lstStyle/>
          <a:p>
            <a:endParaRPr lang="fa-IR" sz="4400" dirty="0">
              <a:solidFill>
                <a:srgbClr val="7030A0"/>
              </a:solidFill>
              <a:cs typeface="B Titr" pitchFamily="2" charset="-78"/>
            </a:endParaRPr>
          </a:p>
        </p:txBody>
      </p:sp>
      <p:sp>
        <p:nvSpPr>
          <p:cNvPr id="4" name="TextBox 3"/>
          <p:cNvSpPr txBox="1"/>
          <p:nvPr/>
        </p:nvSpPr>
        <p:spPr>
          <a:xfrm>
            <a:off x="2795663" y="4019704"/>
            <a:ext cx="4357718" cy="1569660"/>
          </a:xfrm>
          <a:prstGeom prst="rect">
            <a:avLst/>
          </a:prstGeom>
          <a:noFill/>
        </p:spPr>
        <p:txBody>
          <a:bodyPr wrap="square" rtlCol="1">
            <a:spAutoFit/>
          </a:bodyPr>
          <a:lstStyle/>
          <a:p>
            <a:r>
              <a:rPr lang="fa-IR" sz="2400" dirty="0"/>
              <a:t>استاد :دکتر حسن </a:t>
            </a:r>
            <a:r>
              <a:rPr lang="fa-IR" sz="2400" dirty="0" smtClean="0"/>
              <a:t>مظاهری</a:t>
            </a:r>
          </a:p>
          <a:p>
            <a:endParaRPr lang="fa-IR" sz="2400" dirty="0"/>
          </a:p>
          <a:p>
            <a:r>
              <a:rPr lang="fa-IR" sz="2400" dirty="0"/>
              <a:t>دانشجو :علی احمدی</a:t>
            </a:r>
            <a:endParaRPr lang="en-US" sz="2400" dirty="0"/>
          </a:p>
          <a:p>
            <a:endParaRPr lang="fa-IR" sz="2400" dirty="0"/>
          </a:p>
        </p:txBody>
      </p:sp>
      <p:sp>
        <p:nvSpPr>
          <p:cNvPr id="5" name="TextBox 4"/>
          <p:cNvSpPr txBox="1"/>
          <p:nvPr/>
        </p:nvSpPr>
        <p:spPr>
          <a:xfrm>
            <a:off x="2839855" y="5643578"/>
            <a:ext cx="3084499" cy="369332"/>
          </a:xfrm>
          <a:prstGeom prst="rect">
            <a:avLst/>
          </a:prstGeom>
          <a:noFill/>
        </p:spPr>
        <p:txBody>
          <a:bodyPr wrap="none" rtlCol="1">
            <a:spAutoFit/>
          </a:bodyPr>
          <a:lstStyle/>
          <a:p>
            <a:r>
              <a:rPr lang="fa-IR" dirty="0" smtClean="0"/>
              <a:t>دانشگاه آزاد اسلامی قم </a:t>
            </a:r>
            <a:r>
              <a:rPr lang="en-US" dirty="0" smtClean="0"/>
              <a:t>1395</a:t>
            </a:r>
            <a:endParaRPr lang="fa-IR" dirty="0"/>
          </a:p>
        </p:txBody>
      </p:sp>
      <p:pic>
        <p:nvPicPr>
          <p:cNvPr id="1026" name="Picture 2" descr="D:\Doctora_1390\azad2.jpg"/>
          <p:cNvPicPr>
            <a:picLocks noChangeAspect="1" noChangeArrowheads="1"/>
          </p:cNvPicPr>
          <p:nvPr/>
        </p:nvPicPr>
        <p:blipFill>
          <a:blip r:embed="rId3" cstate="print"/>
          <a:srcRect/>
          <a:stretch>
            <a:fillRect/>
          </a:stretch>
        </p:blipFill>
        <p:spPr bwMode="auto">
          <a:xfrm>
            <a:off x="928662" y="3429000"/>
            <a:ext cx="1000132" cy="1643074"/>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1857356" y="214295"/>
            <a:ext cx="6084887" cy="785813"/>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buFont typeface="Wingdings" pitchFamily="2" charset="2"/>
              <a:buNone/>
              <a:defRPr/>
            </a:pPr>
            <a:r>
              <a:rPr lang="fa-IR" sz="3600" dirty="0" smtClean="0">
                <a:solidFill>
                  <a:srgbClr val="C00000"/>
                </a:solidFill>
                <a:effectLst>
                  <a:outerShdw blurRad="38100" dist="38100" dir="2700000" algn="tl">
                    <a:srgbClr val="000000"/>
                  </a:outerShdw>
                </a:effectLst>
                <a:cs typeface="B Titr" pitchFamily="2" charset="-78"/>
              </a:rPr>
              <a:t>برنامه‌های </a:t>
            </a:r>
            <a:r>
              <a:rPr lang="fa-IR" sz="3600" dirty="0">
                <a:solidFill>
                  <a:srgbClr val="C00000"/>
                </a:solidFill>
                <a:effectLst>
                  <a:outerShdw blurRad="38100" dist="38100" dir="2700000" algn="tl">
                    <a:srgbClr val="000000"/>
                  </a:outerShdw>
                </a:effectLst>
                <a:cs typeface="B Titr" pitchFamily="2" charset="-78"/>
              </a:rPr>
              <a:t>زمینه ساز تحول بنیادین:</a:t>
            </a:r>
          </a:p>
        </p:txBody>
      </p:sp>
      <p:sp>
        <p:nvSpPr>
          <p:cNvPr id="4" name="Rounded Rectangle 3"/>
          <p:cNvSpPr/>
          <p:nvPr/>
        </p:nvSpPr>
        <p:spPr>
          <a:xfrm>
            <a:off x="285750" y="1285875"/>
            <a:ext cx="8572500" cy="4953000"/>
          </a:xfrm>
          <a:prstGeom prst="roundRect">
            <a:avLst>
              <a:gd name="adj" fmla="val 848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sz="3200" dirty="0">
                <a:solidFill>
                  <a:schemeClr val="tx1"/>
                </a:solidFill>
                <a:cs typeface="B Titr" pitchFamily="2" charset="-78"/>
              </a:rPr>
              <a:t>  1- استقرار ساختار جدید نظام آموزشی و تربیتی</a:t>
            </a:r>
          </a:p>
          <a:p>
            <a:pPr algn="ctr" rtl="1">
              <a:defRPr/>
            </a:pPr>
            <a:r>
              <a:rPr lang="fa-IR" sz="3200" dirty="0">
                <a:solidFill>
                  <a:schemeClr val="tx1"/>
                </a:solidFill>
                <a:cs typeface="B Titr" pitchFamily="2" charset="-78"/>
              </a:rPr>
              <a:t>        3+3+6</a:t>
            </a:r>
          </a:p>
          <a:p>
            <a:pPr algn="r" rtl="1">
              <a:defRPr/>
            </a:pPr>
            <a:r>
              <a:rPr lang="fa-IR" sz="3200" dirty="0">
                <a:solidFill>
                  <a:schemeClr val="tx1"/>
                </a:solidFill>
                <a:cs typeface="B Titr" pitchFamily="2" charset="-78"/>
              </a:rPr>
              <a:t>   2- تغییر و اصلاح </a:t>
            </a:r>
            <a:r>
              <a:rPr lang="fa-IR" sz="3200" dirty="0" smtClean="0">
                <a:solidFill>
                  <a:schemeClr val="tx1"/>
                </a:solidFill>
                <a:cs typeface="B Titr" pitchFamily="2" charset="-78"/>
              </a:rPr>
              <a:t>برنامه‌های </a:t>
            </a:r>
            <a:r>
              <a:rPr lang="fa-IR" sz="3200" dirty="0">
                <a:solidFill>
                  <a:schemeClr val="tx1"/>
                </a:solidFill>
                <a:cs typeface="B Titr" pitchFamily="2" charset="-78"/>
              </a:rPr>
              <a:t>آموزشی و </a:t>
            </a:r>
            <a:r>
              <a:rPr lang="fa-IR" sz="3200" dirty="0" smtClean="0">
                <a:solidFill>
                  <a:schemeClr val="tx1"/>
                </a:solidFill>
                <a:cs typeface="B Titr" pitchFamily="2" charset="-78"/>
              </a:rPr>
              <a:t>کتاب‌های      </a:t>
            </a:r>
            <a:endParaRPr lang="fa-IR" sz="3200" dirty="0">
              <a:solidFill>
                <a:schemeClr val="tx1"/>
              </a:solidFill>
              <a:cs typeface="B Titr" pitchFamily="2" charset="-78"/>
            </a:endParaRPr>
          </a:p>
          <a:p>
            <a:pPr algn="r" rtl="1">
              <a:defRPr/>
            </a:pPr>
            <a:r>
              <a:rPr lang="fa-IR" sz="3200" dirty="0">
                <a:solidFill>
                  <a:schemeClr val="tx1"/>
                </a:solidFill>
                <a:cs typeface="B Titr" pitchFamily="2" charset="-78"/>
              </a:rPr>
              <a:t>           درسی</a:t>
            </a:r>
          </a:p>
          <a:p>
            <a:pPr algn="r" rtl="1">
              <a:defRPr/>
            </a:pPr>
            <a:r>
              <a:rPr lang="fa-IR" sz="3200" dirty="0">
                <a:solidFill>
                  <a:schemeClr val="tx1"/>
                </a:solidFill>
                <a:cs typeface="B Titr" pitchFamily="2" charset="-78"/>
              </a:rPr>
              <a:t>   3- تغییر و اصلاح سایر </a:t>
            </a:r>
            <a:r>
              <a:rPr lang="fa-IR" sz="3200" dirty="0" smtClean="0">
                <a:solidFill>
                  <a:schemeClr val="tx1"/>
                </a:solidFill>
                <a:cs typeface="B Titr" pitchFamily="2" charset="-78"/>
              </a:rPr>
              <a:t>مؤلفه‌های مؤثر مانند:</a:t>
            </a:r>
            <a:endParaRPr lang="fa-IR" sz="3200" dirty="0">
              <a:solidFill>
                <a:schemeClr val="tx1"/>
              </a:solidFill>
              <a:cs typeface="B Titr" pitchFamily="2" charset="-78"/>
            </a:endParaRPr>
          </a:p>
          <a:p>
            <a:pPr algn="r" rtl="1">
              <a:defRPr/>
            </a:pPr>
            <a:r>
              <a:rPr lang="fa-IR" sz="3200" dirty="0">
                <a:solidFill>
                  <a:schemeClr val="tx1"/>
                </a:solidFill>
                <a:cs typeface="B Titr" pitchFamily="2" charset="-78"/>
              </a:rPr>
              <a:t>        - منابع انسانی و </a:t>
            </a:r>
            <a:r>
              <a:rPr lang="fa-IR" sz="3200" dirty="0" smtClean="0">
                <a:solidFill>
                  <a:schemeClr val="tx1"/>
                </a:solidFill>
                <a:cs typeface="B Titr" pitchFamily="2" charset="-78"/>
              </a:rPr>
              <a:t>صلاحیت‌های حرفه‌ای </a:t>
            </a:r>
            <a:r>
              <a:rPr lang="fa-IR" sz="3200" dirty="0">
                <a:solidFill>
                  <a:schemeClr val="tx1"/>
                </a:solidFill>
                <a:cs typeface="B Titr" pitchFamily="2" charset="-78"/>
              </a:rPr>
              <a:t>آنها</a:t>
            </a:r>
          </a:p>
          <a:p>
            <a:pPr algn="r" rtl="1">
              <a:defRPr/>
            </a:pPr>
            <a:r>
              <a:rPr lang="fa-IR" sz="3200" dirty="0">
                <a:solidFill>
                  <a:schemeClr val="tx1"/>
                </a:solidFill>
                <a:cs typeface="B Titr" pitchFamily="2" charset="-78"/>
              </a:rPr>
              <a:t>        - </a:t>
            </a:r>
            <a:r>
              <a:rPr lang="fa-IR" sz="3200" dirty="0" smtClean="0">
                <a:solidFill>
                  <a:schemeClr val="tx1"/>
                </a:solidFill>
                <a:cs typeface="B Titr" pitchFamily="2" charset="-78"/>
              </a:rPr>
              <a:t>فضاهای </a:t>
            </a:r>
            <a:r>
              <a:rPr lang="fa-IR" sz="3200" dirty="0">
                <a:solidFill>
                  <a:schemeClr val="tx1"/>
                </a:solidFill>
                <a:cs typeface="B Titr" pitchFamily="2" charset="-78"/>
              </a:rPr>
              <a:t>آموزشی و تربیتی </a:t>
            </a:r>
          </a:p>
          <a:p>
            <a:pPr algn="r" rtl="1">
              <a:defRPr/>
            </a:pPr>
            <a:r>
              <a:rPr lang="fa-IR" sz="3200" dirty="0">
                <a:solidFill>
                  <a:schemeClr val="tx1"/>
                </a:solidFill>
                <a:cs typeface="B Titr" pitchFamily="2" charset="-78"/>
              </a:rPr>
              <a:t>        - قوانین و مقررات</a:t>
            </a:r>
          </a:p>
          <a:p>
            <a:pPr algn="r" rtl="1">
              <a:defRPr/>
            </a:pPr>
            <a:r>
              <a:rPr lang="fa-IR" sz="3200" dirty="0">
                <a:solidFill>
                  <a:schemeClr val="tx1"/>
                </a:solidFill>
                <a:cs typeface="B Titr" pitchFamily="2" charset="-78"/>
              </a:rPr>
              <a:t>        -محیط یادگیری و تجهیزات و </a:t>
            </a:r>
            <a:r>
              <a:rPr lang="fa-IR" sz="3200" dirty="0" smtClean="0">
                <a:solidFill>
                  <a:schemeClr val="tx1"/>
                </a:solidFill>
                <a:cs typeface="B Titr" pitchFamily="2" charset="-78"/>
              </a:rPr>
              <a:t>رسانه‌های </a:t>
            </a:r>
            <a:r>
              <a:rPr lang="fa-IR" sz="3200" dirty="0">
                <a:solidFill>
                  <a:schemeClr val="tx1"/>
                </a:solidFill>
                <a:cs typeface="B Titr" pitchFamily="2" charset="-78"/>
              </a:rPr>
              <a:t>آموزشی</a:t>
            </a:r>
            <a:endParaRPr lang="en-US" sz="3200" dirty="0">
              <a:solidFill>
                <a:schemeClr val="tx1"/>
              </a:solidFill>
            </a:endParaRPr>
          </a:p>
        </p:txBody>
      </p:sp>
      <p:pic>
        <p:nvPicPr>
          <p:cNvPr id="62468" name="Picture 9" descr="http://www.ingilisi.com/tazhib.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50" y="1357313"/>
            <a:ext cx="1181100" cy="271462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5750" y="1428750"/>
            <a:ext cx="8572500" cy="4953000"/>
          </a:xfrm>
          <a:prstGeom prst="roundRect">
            <a:avLst>
              <a:gd name="adj" fmla="val 848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3491" name="Picture 9" descr="http://www.ingilisi.com/tazhib.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8" y="1571625"/>
            <a:ext cx="1181100" cy="2714625"/>
          </a:xfrm>
          <a:prstGeom prst="rect">
            <a:avLst/>
          </a:prstGeom>
          <a:noFill/>
          <a:ln w="9525">
            <a:noFill/>
            <a:miter lim="800000"/>
            <a:headEnd/>
            <a:tailEnd/>
          </a:ln>
        </p:spPr>
      </p:pic>
      <p:sp>
        <p:nvSpPr>
          <p:cNvPr id="8" name="Pentagon 7"/>
          <p:cNvSpPr/>
          <p:nvPr/>
        </p:nvSpPr>
        <p:spPr>
          <a:xfrm flipH="1">
            <a:off x="1857356" y="285733"/>
            <a:ext cx="6084887" cy="785813"/>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buFont typeface="Wingdings" pitchFamily="2" charset="2"/>
              <a:buNone/>
              <a:defRPr/>
            </a:pPr>
            <a:r>
              <a:rPr lang="fa-IR" sz="3600" dirty="0" smtClean="0">
                <a:solidFill>
                  <a:srgbClr val="C00000"/>
                </a:solidFill>
                <a:effectLst>
                  <a:outerShdw blurRad="38100" dist="38100" dir="2700000" algn="tl">
                    <a:srgbClr val="000000"/>
                  </a:outerShdw>
                </a:effectLst>
                <a:cs typeface="B Titr" pitchFamily="2" charset="-78"/>
              </a:rPr>
              <a:t>روش‌هاي </a:t>
            </a:r>
            <a:r>
              <a:rPr lang="fa-IR" sz="3600" dirty="0">
                <a:solidFill>
                  <a:srgbClr val="C00000"/>
                </a:solidFill>
                <a:effectLst>
                  <a:outerShdw blurRad="38100" dist="38100" dir="2700000" algn="tl">
                    <a:srgbClr val="000000"/>
                  </a:outerShdw>
                </a:effectLst>
                <a:cs typeface="B Titr" pitchFamily="2" charset="-78"/>
              </a:rPr>
              <a:t>استقرار ساختار جدید:</a:t>
            </a:r>
          </a:p>
        </p:txBody>
      </p:sp>
      <p:sp>
        <p:nvSpPr>
          <p:cNvPr id="15363" name="Rectangle 3"/>
          <p:cNvSpPr>
            <a:spLocks noGrp="1" noChangeArrowheads="1"/>
          </p:cNvSpPr>
          <p:nvPr>
            <p:ph idx="4294967295"/>
          </p:nvPr>
        </p:nvSpPr>
        <p:spPr>
          <a:xfrm>
            <a:off x="785813" y="1500188"/>
            <a:ext cx="7788275" cy="4714875"/>
          </a:xfrm>
        </p:spPr>
        <p:txBody>
          <a:bodyPr/>
          <a:lstStyle/>
          <a:p>
            <a:pPr algn="justLow" rtl="1">
              <a:buFont typeface="Wingdings 2" pitchFamily="18" charset="2"/>
              <a:buNone/>
            </a:pPr>
            <a:r>
              <a:rPr lang="fa-IR" sz="2800" dirty="0" smtClean="0">
                <a:solidFill>
                  <a:srgbClr val="C00000"/>
                </a:solidFill>
                <a:cs typeface="B Titr" pitchFamily="2" charset="-78"/>
              </a:rPr>
              <a:t>1- استقرار پايه به پايه:</a:t>
            </a:r>
          </a:p>
          <a:p>
            <a:pPr algn="justLow" rtl="1">
              <a:buFont typeface="Wingdings 2" pitchFamily="18" charset="2"/>
              <a:buNone/>
            </a:pPr>
            <a:r>
              <a:rPr lang="fa-IR" sz="2800" dirty="0" smtClean="0">
                <a:solidFill>
                  <a:schemeClr val="tx1"/>
                </a:solidFill>
                <a:cs typeface="B Titr" pitchFamily="2" charset="-78"/>
              </a:rPr>
              <a:t>از پايه اول ابتدايي آغاز و در طول 12 سال به پايان دوره متوسطه ختم مي شود.</a:t>
            </a:r>
          </a:p>
          <a:p>
            <a:pPr algn="justLow" rtl="1">
              <a:buFont typeface="Wingdings 2" pitchFamily="18" charset="2"/>
              <a:buNone/>
            </a:pPr>
            <a:r>
              <a:rPr lang="fa-IR" sz="2800" dirty="0" smtClean="0">
                <a:solidFill>
                  <a:srgbClr val="C00000"/>
                </a:solidFill>
                <a:cs typeface="B Titr" pitchFamily="2" charset="-78"/>
              </a:rPr>
              <a:t>2- ايجاد برش‌هاي زماني :</a:t>
            </a:r>
          </a:p>
          <a:p>
            <a:pPr marL="914400" lvl="1" indent="-514350" algn="justLow" rtl="1">
              <a:buClr>
                <a:schemeClr val="tx1"/>
              </a:buClr>
              <a:buSzPct val="77000"/>
              <a:buFont typeface="Wingdings" pitchFamily="2" charset="2"/>
              <a:buChar char="§"/>
            </a:pPr>
            <a:r>
              <a:rPr lang="fa-IR" dirty="0" smtClean="0">
                <a:solidFill>
                  <a:schemeClr val="tx1"/>
                </a:solidFill>
                <a:cs typeface="B Titr" pitchFamily="2" charset="-78"/>
              </a:rPr>
              <a:t> یک برش- شروع همزمان در پايه‌هاي اول و ششم- تغيير در طول 6 سال</a:t>
            </a:r>
          </a:p>
          <a:p>
            <a:pPr marL="914400" lvl="1" indent="-514350" algn="justLow" rtl="1">
              <a:buClr>
                <a:schemeClr val="tx1"/>
              </a:buClr>
              <a:buSzPct val="77000"/>
              <a:buFont typeface="Wingdings" pitchFamily="2" charset="2"/>
              <a:buChar char="§"/>
            </a:pPr>
            <a:r>
              <a:rPr lang="fa-IR" dirty="0" smtClean="0">
                <a:solidFill>
                  <a:schemeClr val="tx1"/>
                </a:solidFill>
                <a:cs typeface="B Titr" pitchFamily="2" charset="-78"/>
              </a:rPr>
              <a:t>دو برش- شروع همزمان از پايه هاي اول، پنجم و نهم- تغيير در طول 4 سال</a:t>
            </a:r>
          </a:p>
          <a:p>
            <a:pPr marL="914400" lvl="1" indent="-514350" algn="justLow" rtl="1">
              <a:buClr>
                <a:schemeClr val="tx1"/>
              </a:buClr>
              <a:buSzPct val="77000"/>
              <a:buFont typeface="Wingdings" pitchFamily="2" charset="2"/>
              <a:buChar char="§"/>
            </a:pPr>
            <a:r>
              <a:rPr lang="fa-IR" dirty="0" smtClean="0">
                <a:solidFill>
                  <a:schemeClr val="tx1"/>
                </a:solidFill>
                <a:cs typeface="B Titr" pitchFamily="2" charset="-78"/>
              </a:rPr>
              <a:t>سه  برش- شروع همزمان از پايه‌هاي (اول، چهارم، هفتم و دهم- تغيير در طول 3 سال)</a:t>
            </a:r>
          </a:p>
          <a:p>
            <a:pPr algn="justLow" rtl="1">
              <a:buFont typeface="Wingdings 2" pitchFamily="18" charset="2"/>
              <a:buNone/>
            </a:pPr>
            <a:endParaRPr lang="fa-IR" sz="2800" dirty="0" smtClean="0">
              <a:solidFill>
                <a:schemeClr val="tx1"/>
              </a:solidFill>
              <a:cs typeface="B Titr"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slide(fromBottom)">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slide(fromBottom)">
                                      <p:cBhvr>
                                        <p:cTn id="22" dur="500"/>
                                        <p:tgtEl>
                                          <p:spTgt spid="15363">
                                            <p:txEl>
                                              <p:pRg st="2" end="2"/>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5" dur="500"/>
                                        <p:tgtEl>
                                          <p:spTgt spid="15363">
                                            <p:txEl>
                                              <p:pRg st="3" end="3"/>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8" dur="500"/>
                                        <p:tgtEl>
                                          <p:spTgt spid="15363">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Effect transition="in" filter="slide(fromBottom)">
                                      <p:cBhvr>
                                        <p:cTn id="31"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36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entagon 5"/>
          <p:cNvSpPr/>
          <p:nvPr/>
        </p:nvSpPr>
        <p:spPr>
          <a:xfrm flipH="1">
            <a:off x="428655" y="142875"/>
            <a:ext cx="8429625" cy="785813"/>
          </a:xfrm>
          <a:prstGeom prst="homePlate">
            <a:avLst/>
          </a:prstGeom>
          <a:solidFill>
            <a:srgbClr val="7BF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800" b="1" dirty="0">
                <a:solidFill>
                  <a:srgbClr val="C00000"/>
                </a:solidFill>
                <a:effectLst>
                  <a:outerShdw blurRad="38100" dist="38100" dir="2700000" algn="tl">
                    <a:srgbClr val="000000"/>
                  </a:outerShdw>
                </a:effectLst>
                <a:cs typeface="B Titr" pitchFamily="2" charset="-78"/>
              </a:rPr>
              <a:t>مراحل </a:t>
            </a:r>
            <a:r>
              <a:rPr lang="ar-SA" sz="2800" b="1" dirty="0" smtClean="0">
                <a:solidFill>
                  <a:srgbClr val="C00000"/>
                </a:solidFill>
                <a:effectLst>
                  <a:outerShdw blurRad="38100" dist="38100" dir="2700000" algn="tl">
                    <a:srgbClr val="000000"/>
                  </a:outerShdw>
                </a:effectLst>
                <a:cs typeface="B Titr" pitchFamily="2" charset="-78"/>
              </a:rPr>
              <a:t>استقرار</a:t>
            </a:r>
            <a:r>
              <a:rPr lang="fa-IR" sz="2800" b="1" dirty="0" smtClean="0">
                <a:solidFill>
                  <a:srgbClr val="C00000"/>
                </a:solidFill>
                <a:effectLst>
                  <a:outerShdw blurRad="38100" dist="38100" dir="2700000" algn="tl">
                    <a:srgbClr val="000000"/>
                  </a:outerShdw>
                </a:effectLst>
                <a:cs typeface="B Titr" pitchFamily="2" charset="-78"/>
              </a:rPr>
              <a:t> </a:t>
            </a:r>
            <a:r>
              <a:rPr lang="ar-SA" sz="2800" b="1" dirty="0" smtClean="0">
                <a:solidFill>
                  <a:srgbClr val="C00000"/>
                </a:solidFill>
                <a:effectLst>
                  <a:outerShdw blurRad="38100" dist="38100" dir="2700000" algn="tl">
                    <a:srgbClr val="000000"/>
                  </a:outerShdw>
                </a:effectLst>
                <a:cs typeface="B Titr" pitchFamily="2" charset="-78"/>
              </a:rPr>
              <a:t>ساختار</a:t>
            </a:r>
            <a:r>
              <a:rPr lang="fa-IR" sz="2800" b="1" dirty="0" smtClean="0">
                <a:solidFill>
                  <a:srgbClr val="C00000"/>
                </a:solidFill>
                <a:effectLst>
                  <a:outerShdw blurRad="38100" dist="38100" dir="2700000" algn="tl">
                    <a:srgbClr val="000000"/>
                  </a:outerShdw>
                </a:effectLst>
                <a:cs typeface="B Titr" pitchFamily="2" charset="-78"/>
              </a:rPr>
              <a:t> </a:t>
            </a:r>
            <a:r>
              <a:rPr lang="ar-SA" sz="2800" b="1" dirty="0" smtClean="0">
                <a:solidFill>
                  <a:srgbClr val="C00000"/>
                </a:solidFill>
                <a:effectLst>
                  <a:outerShdw blurRad="38100" dist="38100" dir="2700000" algn="tl">
                    <a:srgbClr val="000000"/>
                  </a:outerShdw>
                </a:effectLst>
                <a:cs typeface="B Titr" pitchFamily="2" charset="-78"/>
              </a:rPr>
              <a:t>نظام </a:t>
            </a:r>
            <a:r>
              <a:rPr lang="ar-SA" sz="2800" b="1" dirty="0">
                <a:solidFill>
                  <a:srgbClr val="C00000"/>
                </a:solidFill>
                <a:effectLst>
                  <a:outerShdw blurRad="38100" dist="38100" dir="2700000" algn="tl">
                    <a:srgbClr val="000000"/>
                  </a:outerShdw>
                </a:effectLst>
                <a:cs typeface="B Titr" pitchFamily="2" charset="-78"/>
              </a:rPr>
              <a:t>تربیت رسمی </a:t>
            </a:r>
            <a:r>
              <a:rPr lang="ar-SA" sz="2800" b="1" dirty="0" smtClean="0">
                <a:solidFill>
                  <a:srgbClr val="C00000"/>
                </a:solidFill>
                <a:effectLst>
                  <a:outerShdw blurRad="38100" dist="38100" dir="2700000" algn="tl">
                    <a:srgbClr val="000000"/>
                  </a:outerShdw>
                </a:effectLst>
                <a:cs typeface="B Titr" pitchFamily="2" charset="-78"/>
              </a:rPr>
              <a:t>و</a:t>
            </a:r>
            <a:r>
              <a:rPr lang="fa-IR" sz="2800" b="1" dirty="0" smtClean="0">
                <a:solidFill>
                  <a:srgbClr val="C00000"/>
                </a:solidFill>
                <a:effectLst>
                  <a:outerShdw blurRad="38100" dist="38100" dir="2700000" algn="tl">
                    <a:srgbClr val="000000"/>
                  </a:outerShdw>
                </a:effectLst>
                <a:cs typeface="B Titr" pitchFamily="2" charset="-78"/>
              </a:rPr>
              <a:t> </a:t>
            </a:r>
            <a:r>
              <a:rPr lang="ar-SA" sz="2800" b="1" dirty="0" smtClean="0">
                <a:solidFill>
                  <a:srgbClr val="C00000"/>
                </a:solidFill>
                <a:effectLst>
                  <a:outerShdw blurRad="38100" dist="38100" dir="2700000" algn="tl">
                    <a:srgbClr val="000000"/>
                  </a:outerShdw>
                </a:effectLst>
                <a:cs typeface="B Titr" pitchFamily="2" charset="-78"/>
              </a:rPr>
              <a:t>عمومی ج.ا.ا</a:t>
            </a:r>
            <a:r>
              <a:rPr lang="fa-IR" sz="2800" b="1" dirty="0" smtClean="0">
                <a:solidFill>
                  <a:srgbClr val="C00000"/>
                </a:solidFill>
                <a:effectLst>
                  <a:outerShdw blurRad="38100" dist="38100" dir="2700000" algn="tl">
                    <a:srgbClr val="000000"/>
                  </a:outerShdw>
                </a:effectLst>
                <a:cs typeface="B Titr" pitchFamily="2" charset="-78"/>
              </a:rPr>
              <a:t>.</a:t>
            </a:r>
            <a:endParaRPr lang="ar-SA" sz="2800" b="1" dirty="0">
              <a:solidFill>
                <a:srgbClr val="C00000"/>
              </a:solidFill>
              <a:effectLst>
                <a:outerShdw blurRad="38100" dist="38100" dir="2700000" algn="tl">
                  <a:srgbClr val="000000"/>
                </a:outerShdw>
              </a:effectLst>
              <a:cs typeface="B Titr" pitchFamily="2" charset="-78"/>
            </a:endParaRPr>
          </a:p>
        </p:txBody>
      </p:sp>
      <p:graphicFrame>
        <p:nvGraphicFramePr>
          <p:cNvPr id="153" name="Table 152"/>
          <p:cNvGraphicFramePr>
            <a:graphicFrameLocks noGrp="1"/>
          </p:cNvGraphicFramePr>
          <p:nvPr>
            <p:extLst>
              <p:ext uri="{D42A27DB-BD31-4B8C-83A1-F6EECF244321}">
                <p14:modId xmlns:p14="http://schemas.microsoft.com/office/powerpoint/2010/main" val="1481353470"/>
              </p:ext>
            </p:extLst>
          </p:nvPr>
        </p:nvGraphicFramePr>
        <p:xfrm>
          <a:off x="214282" y="971306"/>
          <a:ext cx="8643998" cy="5743837"/>
        </p:xfrm>
        <a:graphic>
          <a:graphicData uri="http://schemas.openxmlformats.org/drawingml/2006/table">
            <a:tbl>
              <a:tblPr/>
              <a:tblGrid>
                <a:gridCol w="1000713">
                  <a:extLst>
                    <a:ext uri="{9D8B030D-6E8A-4147-A177-3AD203B41FA5}">
                      <a16:colId xmlns:a16="http://schemas.microsoft.com/office/drawing/2014/main" val="20000"/>
                    </a:ext>
                  </a:extLst>
                </a:gridCol>
                <a:gridCol w="1000713">
                  <a:extLst>
                    <a:ext uri="{9D8B030D-6E8A-4147-A177-3AD203B41FA5}">
                      <a16:colId xmlns:a16="http://schemas.microsoft.com/office/drawing/2014/main" val="20001"/>
                    </a:ext>
                  </a:extLst>
                </a:gridCol>
                <a:gridCol w="1000713">
                  <a:extLst>
                    <a:ext uri="{9D8B030D-6E8A-4147-A177-3AD203B41FA5}">
                      <a16:colId xmlns:a16="http://schemas.microsoft.com/office/drawing/2014/main" val="20002"/>
                    </a:ext>
                  </a:extLst>
                </a:gridCol>
                <a:gridCol w="1000713">
                  <a:extLst>
                    <a:ext uri="{9D8B030D-6E8A-4147-A177-3AD203B41FA5}">
                      <a16:colId xmlns:a16="http://schemas.microsoft.com/office/drawing/2014/main" val="20003"/>
                    </a:ext>
                  </a:extLst>
                </a:gridCol>
                <a:gridCol w="1000713">
                  <a:extLst>
                    <a:ext uri="{9D8B030D-6E8A-4147-A177-3AD203B41FA5}">
                      <a16:colId xmlns:a16="http://schemas.microsoft.com/office/drawing/2014/main" val="20004"/>
                    </a:ext>
                  </a:extLst>
                </a:gridCol>
                <a:gridCol w="1000713">
                  <a:extLst>
                    <a:ext uri="{9D8B030D-6E8A-4147-A177-3AD203B41FA5}">
                      <a16:colId xmlns:a16="http://schemas.microsoft.com/office/drawing/2014/main" val="20005"/>
                    </a:ext>
                  </a:extLst>
                </a:gridCol>
                <a:gridCol w="1000713">
                  <a:extLst>
                    <a:ext uri="{9D8B030D-6E8A-4147-A177-3AD203B41FA5}">
                      <a16:colId xmlns:a16="http://schemas.microsoft.com/office/drawing/2014/main" val="20006"/>
                    </a:ext>
                  </a:extLst>
                </a:gridCol>
                <a:gridCol w="1000713">
                  <a:extLst>
                    <a:ext uri="{9D8B030D-6E8A-4147-A177-3AD203B41FA5}">
                      <a16:colId xmlns:a16="http://schemas.microsoft.com/office/drawing/2014/main" val="20007"/>
                    </a:ext>
                  </a:extLst>
                </a:gridCol>
                <a:gridCol w="638294">
                  <a:extLst>
                    <a:ext uri="{9D8B030D-6E8A-4147-A177-3AD203B41FA5}">
                      <a16:colId xmlns:a16="http://schemas.microsoft.com/office/drawing/2014/main" val="20008"/>
                    </a:ext>
                  </a:extLst>
                </a:gridCol>
              </a:tblGrid>
              <a:tr h="316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sz="1800" b="1" dirty="0" smtClean="0">
                          <a:latin typeface="Calibri"/>
                          <a:ea typeface="Calibri"/>
                          <a:cs typeface="B Nazanin"/>
                        </a:rPr>
                        <a:t>9</a:t>
                      </a:r>
                      <a:r>
                        <a:rPr lang="fa-IR" sz="1800" b="1" dirty="0" smtClean="0">
                          <a:latin typeface="Calibri"/>
                          <a:ea typeface="Calibri"/>
                          <a:cs typeface="B Nazanin"/>
                        </a:rPr>
                        <a:t>8</a:t>
                      </a:r>
                      <a:r>
                        <a:rPr lang="ar-SA" sz="1800" b="1" dirty="0" smtClean="0">
                          <a:latin typeface="Calibri"/>
                          <a:ea typeface="Calibri"/>
                          <a:cs typeface="B Nazanin"/>
                        </a:rPr>
                        <a:t>-9</a:t>
                      </a:r>
                      <a:r>
                        <a:rPr lang="fa-IR" sz="1800" b="1" dirty="0" smtClean="0">
                          <a:latin typeface="Calibri"/>
                          <a:ea typeface="Calibri"/>
                          <a:cs typeface="B Nazanin"/>
                        </a:rPr>
                        <a:t>7</a:t>
                      </a:r>
                      <a:endParaRPr lang="en-US" sz="1000" dirty="0" smtClean="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1000"/>
                        </a:spcAft>
                      </a:pPr>
                      <a:r>
                        <a:rPr lang="ar-SA" sz="1600" b="1" dirty="0">
                          <a:latin typeface="Calibri"/>
                          <a:ea typeface="Calibri"/>
                          <a:cs typeface="B Nazanin"/>
                        </a:rPr>
                        <a:t>97-96</a:t>
                      </a:r>
                      <a:endParaRPr lang="en-US" sz="900"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1000"/>
                        </a:spcAft>
                      </a:pPr>
                      <a:r>
                        <a:rPr lang="ar-SA" sz="1600" b="1" dirty="0">
                          <a:latin typeface="Calibri"/>
                          <a:ea typeface="Calibri"/>
                          <a:cs typeface="B Nazanin"/>
                        </a:rPr>
                        <a:t>96-95</a:t>
                      </a:r>
                      <a:endParaRPr lang="en-US" sz="900"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1000"/>
                        </a:spcAft>
                      </a:pPr>
                      <a:r>
                        <a:rPr lang="ar-SA" sz="1600" b="1" dirty="0">
                          <a:latin typeface="Calibri"/>
                          <a:ea typeface="Calibri"/>
                          <a:cs typeface="B Nazanin"/>
                        </a:rPr>
                        <a:t>95-94</a:t>
                      </a:r>
                      <a:endParaRPr lang="en-US" sz="900"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1000"/>
                        </a:spcAft>
                      </a:pPr>
                      <a:r>
                        <a:rPr lang="ar-SA" sz="1600" b="1" dirty="0">
                          <a:latin typeface="Calibri"/>
                          <a:ea typeface="Calibri"/>
                          <a:cs typeface="B Nazanin"/>
                        </a:rPr>
                        <a:t>94-93</a:t>
                      </a:r>
                      <a:endParaRPr lang="en-US" sz="900"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1000"/>
                        </a:spcAft>
                      </a:pPr>
                      <a:r>
                        <a:rPr lang="ar-SA" sz="1600" b="1" dirty="0">
                          <a:latin typeface="Calibri"/>
                          <a:ea typeface="Calibri"/>
                          <a:cs typeface="B Nazanin"/>
                        </a:rPr>
                        <a:t>93-92</a:t>
                      </a:r>
                      <a:endParaRPr lang="en-US" sz="900"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1000"/>
                        </a:spcAft>
                      </a:pPr>
                      <a:r>
                        <a:rPr lang="ar-SA" sz="1600" b="1" dirty="0">
                          <a:latin typeface="Calibri"/>
                          <a:ea typeface="Calibri"/>
                          <a:cs typeface="B Nazanin"/>
                        </a:rPr>
                        <a:t>92-91</a:t>
                      </a:r>
                      <a:endParaRPr lang="en-US" sz="900"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1000"/>
                        </a:spcAft>
                      </a:pPr>
                      <a:r>
                        <a:rPr lang="ar-SA" sz="1600" b="1" dirty="0" smtClean="0">
                          <a:latin typeface="Calibri"/>
                          <a:ea typeface="Calibri"/>
                          <a:cs typeface="B Nazanin"/>
                        </a:rPr>
                        <a:t>9</a:t>
                      </a:r>
                      <a:r>
                        <a:rPr lang="fa-IR" sz="1600" b="1" dirty="0" smtClean="0">
                          <a:latin typeface="Calibri"/>
                          <a:ea typeface="Calibri"/>
                          <a:cs typeface="B Nazanin"/>
                        </a:rPr>
                        <a:t>1</a:t>
                      </a:r>
                      <a:r>
                        <a:rPr lang="ar-SA" sz="1600" b="1" dirty="0" smtClean="0">
                          <a:latin typeface="Calibri"/>
                          <a:ea typeface="Calibri"/>
                          <a:cs typeface="B Nazanin"/>
                        </a:rPr>
                        <a:t>-</a:t>
                      </a:r>
                      <a:r>
                        <a:rPr lang="fa-IR" sz="1600" b="1" dirty="0" smtClean="0">
                          <a:latin typeface="Calibri"/>
                          <a:ea typeface="Calibri"/>
                          <a:cs typeface="B Nazanin"/>
                        </a:rPr>
                        <a:t>90</a:t>
                      </a:r>
                      <a:endParaRPr lang="en-US" sz="900"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ar-SA" sz="800" b="1" dirty="0">
                          <a:latin typeface="Calibri"/>
                          <a:ea typeface="Calibri"/>
                          <a:cs typeface="B Nazanin"/>
                        </a:rPr>
                        <a:t>دوره هاي تحصيلي</a:t>
                      </a:r>
                      <a:endParaRPr lang="en-US" sz="900"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اول</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اول</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rowSpan="6">
                  <a:txBody>
                    <a:bodyPr/>
                    <a:lstStyle/>
                    <a:p>
                      <a:pPr marL="71755" marR="71755" algn="ctr">
                        <a:lnSpc>
                          <a:spcPct val="115000"/>
                        </a:lnSpc>
                        <a:spcAft>
                          <a:spcPts val="1000"/>
                        </a:spcAft>
                      </a:pPr>
                      <a:r>
                        <a:rPr lang="ar-SA" sz="1600" b="1" dirty="0">
                          <a:latin typeface="Calibri"/>
                          <a:ea typeface="Calibri"/>
                          <a:cs typeface="B Nazanin"/>
                        </a:rPr>
                        <a:t>دوره ابتدايي</a:t>
                      </a:r>
                      <a:endParaRPr lang="en-US" sz="900" dirty="0">
                        <a:latin typeface="Calibri"/>
                        <a:ea typeface="Calibri"/>
                        <a:cs typeface="Arial"/>
                      </a:endParaRPr>
                    </a:p>
                  </a:txBody>
                  <a:tcPr marL="42692" marR="4269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دوم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ar-SA" sz="1600" b="1" u="none">
                          <a:solidFill>
                            <a:srgbClr val="000000"/>
                          </a:solidFill>
                          <a:latin typeface="Arial"/>
                          <a:ea typeface="Calibri"/>
                          <a:cs typeface="B Nazanin"/>
                        </a:rPr>
                        <a:t>دوم</a:t>
                      </a:r>
                      <a:endParaRPr lang="en-US" sz="900" u="none">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دوم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vMerge="1">
                  <a:txBody>
                    <a:bodyPr/>
                    <a:lstStyle/>
                    <a:p>
                      <a:endParaRPr lang="en-US"/>
                    </a:p>
                  </a:txBody>
                  <a:tcPr/>
                </a:tc>
                <a:extLst>
                  <a:ext uri="{0D108BD9-81ED-4DB2-BD59-A6C34878D82A}">
                    <a16:rowId xmlns:a16="http://schemas.microsoft.com/office/drawing/2014/main" val="10002"/>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سوم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a:solidFill>
                            <a:srgbClr val="000000"/>
                          </a:solidFill>
                          <a:latin typeface="IranNastaliq" pitchFamily="18" charset="0"/>
                          <a:ea typeface="Calibri"/>
                          <a:cs typeface="IranNastaliq" pitchFamily="18" charset="0"/>
                        </a:rPr>
                        <a:t>سوم</a:t>
                      </a:r>
                      <a:endParaRPr lang="en-US" sz="900" b="0" u="none">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a:solidFill>
                            <a:srgbClr val="000000"/>
                          </a:solidFill>
                          <a:latin typeface="IranNastaliq" pitchFamily="18" charset="0"/>
                          <a:ea typeface="Calibri"/>
                          <a:cs typeface="IranNastaliq" pitchFamily="18" charset="0"/>
                        </a:rPr>
                        <a:t>سوم</a:t>
                      </a:r>
                      <a:endParaRPr lang="en-US" sz="900" b="0" u="none">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سوم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سوم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ar-SA" sz="1600" b="1" u="none">
                          <a:solidFill>
                            <a:srgbClr val="000000"/>
                          </a:solidFill>
                          <a:latin typeface="Arial"/>
                          <a:ea typeface="Calibri"/>
                          <a:cs typeface="B Nazanin"/>
                        </a:rPr>
                        <a:t>سوم</a:t>
                      </a:r>
                      <a:endParaRPr lang="en-US" sz="900" u="none">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چهارم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چهارم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چهارم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چهارم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چهارم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a:solidFill>
                            <a:srgbClr val="000000"/>
                          </a:solidFill>
                          <a:latin typeface="Arial"/>
                          <a:ea typeface="Calibri"/>
                          <a:cs typeface="B Nazanin"/>
                        </a:rPr>
                        <a:t>چهارم</a:t>
                      </a:r>
                      <a:endParaRPr lang="en-US" sz="900" u="none">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a:solidFill>
                            <a:srgbClr val="000000"/>
                          </a:solidFill>
                          <a:latin typeface="Arial"/>
                          <a:ea typeface="Calibri"/>
                          <a:cs typeface="B Nazanin"/>
                        </a:rPr>
                        <a:t>چهارم</a:t>
                      </a:r>
                      <a:endParaRPr lang="en-US" sz="900" u="none">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چهارم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vMerge="1">
                  <a:txBody>
                    <a:bodyPr/>
                    <a:lstStyle/>
                    <a:p>
                      <a:endParaRPr lang="en-US"/>
                    </a:p>
                  </a:txBody>
                  <a:tcPr/>
                </a:tc>
                <a:extLst>
                  <a:ext uri="{0D108BD9-81ED-4DB2-BD59-A6C34878D82A}">
                    <a16:rowId xmlns:a16="http://schemas.microsoft.com/office/drawing/2014/main" val="10004"/>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پنجم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پنجم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پنجم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ar-SA" sz="1600" b="1" u="none">
                          <a:solidFill>
                            <a:srgbClr val="000000"/>
                          </a:solidFill>
                          <a:latin typeface="Arial"/>
                          <a:ea typeface="Calibri"/>
                          <a:cs typeface="B Nazanin"/>
                        </a:rPr>
                        <a:t>پنجم</a:t>
                      </a:r>
                      <a:endParaRPr lang="en-US" sz="900" u="none">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پنجم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a:solidFill>
                            <a:srgbClr val="000000"/>
                          </a:solidFill>
                          <a:latin typeface="Arial"/>
                          <a:ea typeface="Calibri"/>
                          <a:cs typeface="B Nazanin"/>
                        </a:rPr>
                        <a:t>پنجم</a:t>
                      </a:r>
                      <a:endParaRPr lang="en-US" sz="900" u="none">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a:solidFill>
                            <a:srgbClr val="000000"/>
                          </a:solidFill>
                          <a:latin typeface="Arial"/>
                          <a:ea typeface="Calibri"/>
                          <a:cs typeface="B Nazanin"/>
                        </a:rPr>
                        <a:t>پنجم</a:t>
                      </a:r>
                      <a:endParaRPr lang="en-US" sz="900" u="none">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پنجم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vMerge="1">
                  <a:txBody>
                    <a:bodyPr/>
                    <a:lstStyle/>
                    <a:p>
                      <a:endParaRPr lang="en-US"/>
                    </a:p>
                  </a:txBody>
                  <a:tcPr/>
                </a:tc>
                <a:extLst>
                  <a:ext uri="{0D108BD9-81ED-4DB2-BD59-A6C34878D82A}">
                    <a16:rowId xmlns:a16="http://schemas.microsoft.com/office/drawing/2014/main" val="10005"/>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ششم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ششم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ششم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ششم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ششم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ششم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ششم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0F0"/>
                    </a:solidFill>
                  </a:tcPr>
                </a:tc>
                <a:tc vMerge="1">
                  <a:txBody>
                    <a:bodyPr/>
                    <a:lstStyle/>
                    <a:p>
                      <a:endParaRPr lang="en-US"/>
                    </a:p>
                  </a:txBody>
                  <a:tcPr/>
                </a:tc>
                <a:extLst>
                  <a:ext uri="{0D108BD9-81ED-4DB2-BD59-A6C34878D82A}">
                    <a16:rowId xmlns:a16="http://schemas.microsoft.com/office/drawing/2014/main" val="10006"/>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اول</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اول</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rowSpan="3">
                  <a:txBody>
                    <a:bodyPr/>
                    <a:lstStyle/>
                    <a:p>
                      <a:pPr marL="71755" marR="71755" algn="ctr">
                        <a:lnSpc>
                          <a:spcPct val="115000"/>
                        </a:lnSpc>
                        <a:spcAft>
                          <a:spcPts val="1000"/>
                        </a:spcAft>
                      </a:pPr>
                      <a:r>
                        <a:rPr lang="ar-SA" sz="1600" b="1" dirty="0">
                          <a:latin typeface="Calibri"/>
                          <a:ea typeface="Calibri"/>
                          <a:cs typeface="B Nazanin"/>
                        </a:rPr>
                        <a:t>دوره اول متوسطه </a:t>
                      </a:r>
                      <a:endParaRPr lang="en-US" sz="900" dirty="0">
                        <a:latin typeface="Calibri"/>
                        <a:ea typeface="Calibri"/>
                        <a:cs typeface="Arial"/>
                      </a:endParaRPr>
                    </a:p>
                  </a:txBody>
                  <a:tcPr marL="42692" marR="4269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دوم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دوم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دوم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vMerge="1">
                  <a:txBody>
                    <a:bodyPr/>
                    <a:lstStyle/>
                    <a:p>
                      <a:endParaRPr lang="en-US"/>
                    </a:p>
                  </a:txBody>
                  <a:tcPr/>
                </a:tc>
                <a:extLst>
                  <a:ext uri="{0D108BD9-81ED-4DB2-BD59-A6C34878D82A}">
                    <a16:rowId xmlns:a16="http://schemas.microsoft.com/office/drawing/2014/main" val="10008"/>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سوم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سوم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سوم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سوم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75000"/>
                      </a:schemeClr>
                    </a:solidFill>
                  </a:tcPr>
                </a:tc>
                <a:tc vMerge="1">
                  <a:txBody>
                    <a:bodyPr/>
                    <a:lstStyle/>
                    <a:p>
                      <a:endParaRPr lang="en-US"/>
                    </a:p>
                  </a:txBody>
                  <a:tcPr/>
                </a:tc>
                <a:extLst>
                  <a:ext uri="{0D108BD9-81ED-4DB2-BD59-A6C34878D82A}">
                    <a16:rowId xmlns:a16="http://schemas.microsoft.com/office/drawing/2014/main" val="10009"/>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اول</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اول</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اول</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اول</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اول</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اول</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rowSpan="3">
                  <a:txBody>
                    <a:bodyPr/>
                    <a:lstStyle/>
                    <a:p>
                      <a:pPr marL="71755" marR="71755" algn="ctr">
                        <a:lnSpc>
                          <a:spcPct val="115000"/>
                        </a:lnSpc>
                        <a:spcAft>
                          <a:spcPts val="1000"/>
                        </a:spcAft>
                      </a:pPr>
                      <a:r>
                        <a:rPr lang="ar-SA" sz="1600" b="1" dirty="0">
                          <a:latin typeface="Calibri"/>
                          <a:ea typeface="Calibri"/>
                          <a:cs typeface="B Nazanin"/>
                        </a:rPr>
                        <a:t>دوره دوم متوسطه</a:t>
                      </a:r>
                      <a:endParaRPr lang="en-US" sz="900" dirty="0">
                        <a:latin typeface="Calibri"/>
                        <a:ea typeface="Calibri"/>
                        <a:cs typeface="Arial"/>
                      </a:endParaRPr>
                    </a:p>
                  </a:txBody>
                  <a:tcPr marL="42692" marR="4269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r h="406048">
                <a:tc>
                  <a:txBody>
                    <a:bodyPr/>
                    <a:lstStyle/>
                    <a:p>
                      <a:pPr algn="ctr">
                        <a:lnSpc>
                          <a:spcPct val="115000"/>
                        </a:lnSpc>
                        <a:spcAft>
                          <a:spcPts val="1000"/>
                        </a:spcAft>
                      </a:pPr>
                      <a:r>
                        <a:rPr lang="ar-SA" sz="1600" b="0" u="none" dirty="0">
                          <a:solidFill>
                            <a:srgbClr val="000000"/>
                          </a:solidFill>
                          <a:latin typeface="IranNastaliq" pitchFamily="18" charset="0"/>
                          <a:ea typeface="Calibri"/>
                          <a:cs typeface="IranNastaliq" pitchFamily="18" charset="0"/>
                        </a:rPr>
                        <a:t>دوم</a:t>
                      </a:r>
                      <a:endParaRPr lang="en-US" sz="900" b="0" u="none" dirty="0">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دوم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دوم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دوم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دوم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دوم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دوم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endParaRPr lang="en-US"/>
                    </a:p>
                  </a:txBody>
                  <a:tcPr/>
                </a:tc>
                <a:extLst>
                  <a:ext uri="{0D108BD9-81ED-4DB2-BD59-A6C34878D82A}">
                    <a16:rowId xmlns:a16="http://schemas.microsoft.com/office/drawing/2014/main" val="10011"/>
                  </a:ext>
                </a:extLst>
              </a:tr>
              <a:tr h="375685">
                <a:tc>
                  <a:txBody>
                    <a:bodyPr/>
                    <a:lstStyle/>
                    <a:p>
                      <a:pPr algn="ctr">
                        <a:lnSpc>
                          <a:spcPct val="115000"/>
                        </a:lnSpc>
                        <a:spcAft>
                          <a:spcPts val="1000"/>
                        </a:spcAft>
                      </a:pPr>
                      <a:r>
                        <a:rPr lang="ar-SA" sz="1600" b="0" u="none" dirty="0">
                          <a:solidFill>
                            <a:srgbClr val="FF0000"/>
                          </a:solidFill>
                          <a:latin typeface="IranNastaliq" pitchFamily="18" charset="0"/>
                          <a:ea typeface="Calibri"/>
                          <a:cs typeface="IranNastaliq" pitchFamily="18" charset="0"/>
                        </a:rPr>
                        <a:t>سوم</a:t>
                      </a:r>
                      <a:endParaRPr lang="en-US" sz="900" b="0" u="none" dirty="0">
                        <a:solidFill>
                          <a:srgbClr val="FF0000"/>
                        </a:solidFill>
                        <a:latin typeface="IranNastaliq" pitchFamily="18" charset="0"/>
                        <a:ea typeface="Calibri"/>
                        <a:cs typeface="IranNastaliq" pitchFamily="18" charset="0"/>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lnSpc>
                          <a:spcPct val="115000"/>
                        </a:lnSpc>
                        <a:spcAft>
                          <a:spcPts val="1000"/>
                        </a:spcAft>
                      </a:pPr>
                      <a:r>
                        <a:rPr lang="ar-SA" sz="1600" b="1" u="none" dirty="0">
                          <a:solidFill>
                            <a:srgbClr val="000000"/>
                          </a:solidFill>
                          <a:latin typeface="Arial"/>
                          <a:ea typeface="Calibri"/>
                          <a:cs typeface="B Nazanin"/>
                        </a:rPr>
                        <a:t>سوم</a:t>
                      </a:r>
                      <a:endParaRPr lang="en-US" sz="9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vMerge="1">
                  <a:txBody>
                    <a:bodyPr/>
                    <a:lstStyle/>
                    <a:p>
                      <a:endParaRPr lang="en-US"/>
                    </a:p>
                  </a:txBody>
                  <a:tcPr/>
                </a:tc>
                <a:extLst>
                  <a:ext uri="{0D108BD9-81ED-4DB2-BD59-A6C34878D82A}">
                    <a16:rowId xmlns:a16="http://schemas.microsoft.com/office/drawing/2014/main" val="10012"/>
                  </a:ext>
                </a:extLst>
              </a:tr>
              <a:tr h="585340">
                <a:tc>
                  <a:txBody>
                    <a:bodyPr/>
                    <a:lstStyle/>
                    <a:p>
                      <a:pPr algn="ctr">
                        <a:lnSpc>
                          <a:spcPct val="200000"/>
                        </a:lnSpc>
                        <a:spcAft>
                          <a:spcPts val="0"/>
                        </a:spcAft>
                      </a:pPr>
                      <a:r>
                        <a:rPr lang="ar-SA" sz="1200" b="1" u="none" dirty="0">
                          <a:solidFill>
                            <a:srgbClr val="000000"/>
                          </a:solidFill>
                          <a:latin typeface="Calibri"/>
                          <a:ea typeface="Calibri"/>
                          <a:cs typeface="B Nazanin"/>
                        </a:rPr>
                        <a:t>ورود به دانشگاه</a:t>
                      </a:r>
                      <a:endParaRPr lang="en-US" sz="700" u="none" dirty="0">
                        <a:latin typeface="Calibri"/>
                        <a:ea typeface="Calibri"/>
                        <a:cs typeface="Arial"/>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71755" marR="71755" algn="ctr">
                        <a:lnSpc>
                          <a:spcPct val="115000"/>
                        </a:lnSpc>
                        <a:spcAft>
                          <a:spcPts val="1000"/>
                        </a:spcAft>
                      </a:pPr>
                      <a:r>
                        <a:rPr kumimoji="0" lang="fa-IR" sz="1400" b="1" u="none" kern="1200" dirty="0" smtClean="0">
                          <a:solidFill>
                            <a:srgbClr val="000000"/>
                          </a:solidFill>
                          <a:latin typeface="Arial"/>
                          <a:ea typeface="Calibri"/>
                          <a:cs typeface="B Nazanin"/>
                        </a:rPr>
                        <a:t>پيش دانشگاهي</a:t>
                      </a:r>
                      <a:endParaRPr kumimoji="0" lang="en-US" sz="1400" b="1" u="none" kern="1200" dirty="0">
                        <a:solidFill>
                          <a:srgbClr val="000000"/>
                        </a:solidFill>
                        <a:latin typeface="Arial"/>
                        <a:ea typeface="Calibri"/>
                        <a:cs typeface="B Nazanin"/>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71755" marR="71755" algn="ctr">
                        <a:lnSpc>
                          <a:spcPct val="115000"/>
                        </a:lnSpc>
                        <a:spcAft>
                          <a:spcPts val="1000"/>
                        </a:spcAft>
                      </a:pPr>
                      <a:r>
                        <a:rPr kumimoji="0" lang="fa-IR" sz="1400" b="1" u="none" kern="1200" dirty="0" smtClean="0">
                          <a:solidFill>
                            <a:srgbClr val="000000"/>
                          </a:solidFill>
                          <a:latin typeface="Arial"/>
                          <a:ea typeface="Calibri"/>
                          <a:cs typeface="B Nazanin"/>
                        </a:rPr>
                        <a:t>پيش دانشگاهي</a:t>
                      </a:r>
                      <a:endParaRPr kumimoji="0" lang="en-US" sz="1400" b="1" u="none" kern="1200" dirty="0">
                        <a:solidFill>
                          <a:srgbClr val="000000"/>
                        </a:solidFill>
                        <a:latin typeface="Arial"/>
                        <a:ea typeface="Calibri"/>
                        <a:cs typeface="B Nazanin"/>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71755" marR="71755" algn="ctr">
                        <a:lnSpc>
                          <a:spcPct val="115000"/>
                        </a:lnSpc>
                        <a:spcAft>
                          <a:spcPts val="1000"/>
                        </a:spcAft>
                      </a:pPr>
                      <a:r>
                        <a:rPr kumimoji="0" lang="fa-IR" sz="1400" b="1" u="none" kern="1200" dirty="0" smtClean="0">
                          <a:solidFill>
                            <a:srgbClr val="000000"/>
                          </a:solidFill>
                          <a:latin typeface="Arial"/>
                          <a:ea typeface="Calibri"/>
                          <a:cs typeface="B Nazanin"/>
                        </a:rPr>
                        <a:t>پيش دانشگاهي</a:t>
                      </a:r>
                      <a:endParaRPr kumimoji="0" lang="en-US" sz="1400" b="1" u="none" kern="1200" dirty="0">
                        <a:solidFill>
                          <a:srgbClr val="000000"/>
                        </a:solidFill>
                        <a:latin typeface="Arial"/>
                        <a:ea typeface="Calibri"/>
                        <a:cs typeface="B Nazanin"/>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71755" marR="71755" algn="ctr">
                        <a:lnSpc>
                          <a:spcPct val="115000"/>
                        </a:lnSpc>
                        <a:spcAft>
                          <a:spcPts val="1000"/>
                        </a:spcAft>
                      </a:pPr>
                      <a:r>
                        <a:rPr kumimoji="0" lang="fa-IR" sz="1400" b="1" u="none" kern="1200" dirty="0" smtClean="0">
                          <a:solidFill>
                            <a:srgbClr val="000000"/>
                          </a:solidFill>
                          <a:latin typeface="Arial"/>
                          <a:ea typeface="Calibri"/>
                          <a:cs typeface="B Nazanin"/>
                        </a:rPr>
                        <a:t>پيش دانشگاهي</a:t>
                      </a:r>
                      <a:endParaRPr kumimoji="0" lang="en-US" sz="1400" b="1" u="none" kern="1200" dirty="0">
                        <a:solidFill>
                          <a:srgbClr val="000000"/>
                        </a:solidFill>
                        <a:latin typeface="Arial"/>
                        <a:ea typeface="Calibri"/>
                        <a:cs typeface="B Nazanin"/>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71755" marR="71755" algn="ctr">
                        <a:lnSpc>
                          <a:spcPct val="115000"/>
                        </a:lnSpc>
                        <a:spcAft>
                          <a:spcPts val="1000"/>
                        </a:spcAft>
                      </a:pPr>
                      <a:r>
                        <a:rPr kumimoji="0" lang="fa-IR" sz="1400" b="1" u="none" kern="1200" dirty="0" smtClean="0">
                          <a:solidFill>
                            <a:srgbClr val="000000"/>
                          </a:solidFill>
                          <a:latin typeface="Arial"/>
                          <a:ea typeface="Calibri"/>
                          <a:cs typeface="B Nazanin"/>
                        </a:rPr>
                        <a:t>پيش دانشگاهي</a:t>
                      </a:r>
                      <a:endParaRPr kumimoji="0" lang="en-US" sz="1400" b="1" u="none" kern="1200" dirty="0">
                        <a:solidFill>
                          <a:srgbClr val="000000"/>
                        </a:solidFill>
                        <a:latin typeface="Arial"/>
                        <a:ea typeface="Calibri"/>
                        <a:cs typeface="B Nazanin"/>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71755" marR="71755" algn="ctr">
                        <a:lnSpc>
                          <a:spcPct val="115000"/>
                        </a:lnSpc>
                        <a:spcAft>
                          <a:spcPts val="1000"/>
                        </a:spcAft>
                      </a:pPr>
                      <a:r>
                        <a:rPr kumimoji="0" lang="fa-IR" sz="1400" b="1" u="none" kern="1200" dirty="0" smtClean="0">
                          <a:solidFill>
                            <a:srgbClr val="000000"/>
                          </a:solidFill>
                          <a:latin typeface="Arial"/>
                          <a:ea typeface="Calibri"/>
                          <a:cs typeface="B Nazanin"/>
                        </a:rPr>
                        <a:t>پيش دانشگاهي</a:t>
                      </a:r>
                      <a:endParaRPr kumimoji="0" lang="en-US" sz="1400" b="1" u="none" kern="1200" dirty="0">
                        <a:solidFill>
                          <a:srgbClr val="000000"/>
                        </a:solidFill>
                        <a:latin typeface="Arial"/>
                        <a:ea typeface="Calibri"/>
                        <a:cs typeface="B Nazanin"/>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71755" marR="71755" algn="ctr">
                        <a:lnSpc>
                          <a:spcPct val="115000"/>
                        </a:lnSpc>
                        <a:spcAft>
                          <a:spcPts val="1000"/>
                        </a:spcAft>
                      </a:pPr>
                      <a:r>
                        <a:rPr kumimoji="0" lang="fa-IR" sz="1400" b="1" u="none" kern="1200" dirty="0" smtClean="0">
                          <a:solidFill>
                            <a:srgbClr val="000000"/>
                          </a:solidFill>
                          <a:latin typeface="Arial"/>
                          <a:ea typeface="Calibri"/>
                          <a:cs typeface="B Nazanin"/>
                        </a:rPr>
                        <a:t>پيش دانشگاهي</a:t>
                      </a:r>
                      <a:endParaRPr kumimoji="0" lang="en-US" sz="1400" b="1" u="none" kern="1200" dirty="0">
                        <a:solidFill>
                          <a:srgbClr val="000000"/>
                        </a:solidFill>
                        <a:latin typeface="Arial"/>
                        <a:ea typeface="Calibri"/>
                        <a:cs typeface="B Nazanin"/>
                      </a:endParaRPr>
                    </a:p>
                  </a:txBody>
                  <a:tcPr marL="42692" marR="426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71755" marR="71755" algn="ctr">
                        <a:lnSpc>
                          <a:spcPct val="115000"/>
                        </a:lnSpc>
                        <a:spcAft>
                          <a:spcPts val="1000"/>
                        </a:spcAft>
                      </a:pPr>
                      <a:r>
                        <a:rPr kumimoji="0" lang="fa-IR" sz="1200" b="1" kern="1200" dirty="0" smtClean="0">
                          <a:solidFill>
                            <a:srgbClr val="000000"/>
                          </a:solidFill>
                          <a:latin typeface="Arial"/>
                          <a:ea typeface="Calibri"/>
                          <a:cs typeface="B Nazanin"/>
                        </a:rPr>
                        <a:t>پيش </a:t>
                      </a:r>
                      <a:r>
                        <a:rPr kumimoji="0" lang="fa-IR" sz="1000" b="1" kern="1200" dirty="0" smtClean="0">
                          <a:solidFill>
                            <a:srgbClr val="000000"/>
                          </a:solidFill>
                          <a:latin typeface="Arial"/>
                          <a:ea typeface="Calibri"/>
                          <a:cs typeface="B Nazanin"/>
                        </a:rPr>
                        <a:t>دانشگاهي</a:t>
                      </a:r>
                      <a:endParaRPr kumimoji="0" lang="en-US" sz="1600" b="1" kern="1200" dirty="0">
                        <a:solidFill>
                          <a:srgbClr val="000000"/>
                        </a:solidFill>
                        <a:latin typeface="Arial"/>
                        <a:ea typeface="Calibri"/>
                        <a:cs typeface="B Nazanin"/>
                      </a:endParaRPr>
                    </a:p>
                  </a:txBody>
                  <a:tcPr marL="42692" marR="4269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3"/>
                  </a:ext>
                </a:extLst>
              </a:tr>
            </a:tbl>
          </a:graphicData>
        </a:graphic>
      </p:graphicFrame>
      <p:cxnSp>
        <p:nvCxnSpPr>
          <p:cNvPr id="226" name="Straight Arrow Connector 225"/>
          <p:cNvCxnSpPr/>
          <p:nvPr/>
        </p:nvCxnSpPr>
        <p:spPr>
          <a:xfrm rot="10800000" flipV="1">
            <a:off x="7072313" y="1571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8" name="Straight Arrow Connector 227"/>
          <p:cNvCxnSpPr/>
          <p:nvPr/>
        </p:nvCxnSpPr>
        <p:spPr>
          <a:xfrm rot="10800000" flipV="1">
            <a:off x="7072313" y="1952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9" name="Straight Arrow Connector 228"/>
          <p:cNvCxnSpPr/>
          <p:nvPr/>
        </p:nvCxnSpPr>
        <p:spPr>
          <a:xfrm rot="10800000" flipV="1">
            <a:off x="7072313" y="23574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0" name="Straight Arrow Connector 229"/>
          <p:cNvCxnSpPr/>
          <p:nvPr/>
        </p:nvCxnSpPr>
        <p:spPr>
          <a:xfrm rot="10800000" flipV="1">
            <a:off x="7072313" y="27511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1" name="Straight Arrow Connector 230"/>
          <p:cNvCxnSpPr/>
          <p:nvPr/>
        </p:nvCxnSpPr>
        <p:spPr>
          <a:xfrm rot="10800000" flipV="1">
            <a:off x="7072313" y="316706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2" name="Straight Arrow Connector 231"/>
          <p:cNvCxnSpPr/>
          <p:nvPr/>
        </p:nvCxnSpPr>
        <p:spPr>
          <a:xfrm rot="10800000" flipV="1">
            <a:off x="7072313" y="397668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3" name="Straight Arrow Connector 232"/>
          <p:cNvCxnSpPr/>
          <p:nvPr/>
        </p:nvCxnSpPr>
        <p:spPr>
          <a:xfrm rot="10800000" flipV="1">
            <a:off x="7072313" y="4405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4" name="Straight Arrow Connector 233"/>
          <p:cNvCxnSpPr/>
          <p:nvPr/>
        </p:nvCxnSpPr>
        <p:spPr>
          <a:xfrm rot="10800000" flipV="1">
            <a:off x="7072313" y="4786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5" name="Straight Arrow Connector 234"/>
          <p:cNvCxnSpPr/>
          <p:nvPr/>
        </p:nvCxnSpPr>
        <p:spPr>
          <a:xfrm rot="10800000" flipV="1">
            <a:off x="7072313" y="52149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6" name="Straight Arrow Connector 235"/>
          <p:cNvCxnSpPr/>
          <p:nvPr/>
        </p:nvCxnSpPr>
        <p:spPr>
          <a:xfrm rot="10800000" flipV="1">
            <a:off x="7072313" y="5607050"/>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7" name="Straight Arrow Connector 236"/>
          <p:cNvCxnSpPr/>
          <p:nvPr/>
        </p:nvCxnSpPr>
        <p:spPr>
          <a:xfrm rot="10800000" flipV="1">
            <a:off x="7072313" y="59642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8" name="Straight Arrow Connector 237"/>
          <p:cNvCxnSpPr/>
          <p:nvPr/>
        </p:nvCxnSpPr>
        <p:spPr>
          <a:xfrm rot="10800000" flipV="1">
            <a:off x="6072188" y="1571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9" name="Straight Arrow Connector 238"/>
          <p:cNvCxnSpPr/>
          <p:nvPr/>
        </p:nvCxnSpPr>
        <p:spPr>
          <a:xfrm rot="10800000" flipV="1">
            <a:off x="6072188" y="1952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0" name="Straight Arrow Connector 239"/>
          <p:cNvCxnSpPr/>
          <p:nvPr/>
        </p:nvCxnSpPr>
        <p:spPr>
          <a:xfrm rot="10800000" flipV="1">
            <a:off x="6072188" y="23574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1" name="Straight Arrow Connector 240"/>
          <p:cNvCxnSpPr/>
          <p:nvPr/>
        </p:nvCxnSpPr>
        <p:spPr>
          <a:xfrm rot="10800000" flipV="1">
            <a:off x="6072188" y="27511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2" name="Straight Arrow Connector 241"/>
          <p:cNvCxnSpPr/>
          <p:nvPr/>
        </p:nvCxnSpPr>
        <p:spPr>
          <a:xfrm rot="10800000" flipV="1">
            <a:off x="6072188" y="316706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4" name="Straight Arrow Connector 243"/>
          <p:cNvCxnSpPr/>
          <p:nvPr/>
        </p:nvCxnSpPr>
        <p:spPr>
          <a:xfrm rot="10800000" flipV="1">
            <a:off x="6072188" y="4405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5" name="Straight Arrow Connector 244"/>
          <p:cNvCxnSpPr/>
          <p:nvPr/>
        </p:nvCxnSpPr>
        <p:spPr>
          <a:xfrm rot="10800000" flipV="1">
            <a:off x="6072188" y="4786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6" name="Straight Arrow Connector 245"/>
          <p:cNvCxnSpPr/>
          <p:nvPr/>
        </p:nvCxnSpPr>
        <p:spPr>
          <a:xfrm rot="10800000" flipV="1">
            <a:off x="6072188" y="52149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7" name="Straight Arrow Connector 246"/>
          <p:cNvCxnSpPr/>
          <p:nvPr/>
        </p:nvCxnSpPr>
        <p:spPr>
          <a:xfrm rot="10800000" flipV="1">
            <a:off x="6072188" y="5607050"/>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8" name="Straight Arrow Connector 247"/>
          <p:cNvCxnSpPr/>
          <p:nvPr/>
        </p:nvCxnSpPr>
        <p:spPr>
          <a:xfrm rot="10800000" flipV="1">
            <a:off x="6072188" y="59642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9" name="Straight Arrow Connector 248"/>
          <p:cNvCxnSpPr/>
          <p:nvPr/>
        </p:nvCxnSpPr>
        <p:spPr>
          <a:xfrm rot="10800000" flipV="1">
            <a:off x="5072063" y="1571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0" name="Straight Arrow Connector 249"/>
          <p:cNvCxnSpPr/>
          <p:nvPr/>
        </p:nvCxnSpPr>
        <p:spPr>
          <a:xfrm rot="10800000" flipV="1">
            <a:off x="5072063" y="1952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1" name="Straight Arrow Connector 250"/>
          <p:cNvCxnSpPr/>
          <p:nvPr/>
        </p:nvCxnSpPr>
        <p:spPr>
          <a:xfrm rot="10800000" flipV="1">
            <a:off x="5072063" y="23574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2" name="Straight Arrow Connector 251"/>
          <p:cNvCxnSpPr/>
          <p:nvPr/>
        </p:nvCxnSpPr>
        <p:spPr>
          <a:xfrm rot="10800000" flipV="1">
            <a:off x="5072063" y="27511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3" name="Straight Arrow Connector 252"/>
          <p:cNvCxnSpPr/>
          <p:nvPr/>
        </p:nvCxnSpPr>
        <p:spPr>
          <a:xfrm rot="10800000" flipV="1">
            <a:off x="5072063" y="316706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4" name="Straight Arrow Connector 253"/>
          <p:cNvCxnSpPr/>
          <p:nvPr/>
        </p:nvCxnSpPr>
        <p:spPr>
          <a:xfrm rot="10800000" flipV="1">
            <a:off x="5072063" y="397668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6" name="Straight Arrow Connector 255"/>
          <p:cNvCxnSpPr/>
          <p:nvPr/>
        </p:nvCxnSpPr>
        <p:spPr>
          <a:xfrm rot="10800000" flipV="1">
            <a:off x="5072063" y="4786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7" name="Straight Arrow Connector 256"/>
          <p:cNvCxnSpPr/>
          <p:nvPr/>
        </p:nvCxnSpPr>
        <p:spPr>
          <a:xfrm rot="10800000" flipV="1">
            <a:off x="5072063" y="52149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8" name="Straight Arrow Connector 257"/>
          <p:cNvCxnSpPr/>
          <p:nvPr/>
        </p:nvCxnSpPr>
        <p:spPr>
          <a:xfrm rot="10800000" flipV="1">
            <a:off x="5072063" y="5607050"/>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9" name="Straight Arrow Connector 258"/>
          <p:cNvCxnSpPr/>
          <p:nvPr/>
        </p:nvCxnSpPr>
        <p:spPr>
          <a:xfrm rot="10800000" flipV="1">
            <a:off x="5072063" y="59642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0" name="Straight Arrow Connector 259"/>
          <p:cNvCxnSpPr/>
          <p:nvPr/>
        </p:nvCxnSpPr>
        <p:spPr>
          <a:xfrm rot="10800000" flipV="1">
            <a:off x="4071938" y="1571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1" name="Straight Arrow Connector 260"/>
          <p:cNvCxnSpPr/>
          <p:nvPr/>
        </p:nvCxnSpPr>
        <p:spPr>
          <a:xfrm rot="10800000" flipV="1">
            <a:off x="4071938" y="1952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2" name="Straight Arrow Connector 261"/>
          <p:cNvCxnSpPr/>
          <p:nvPr/>
        </p:nvCxnSpPr>
        <p:spPr>
          <a:xfrm rot="10800000" flipV="1">
            <a:off x="4071938" y="23574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3" name="Straight Arrow Connector 262"/>
          <p:cNvCxnSpPr/>
          <p:nvPr/>
        </p:nvCxnSpPr>
        <p:spPr>
          <a:xfrm rot="10800000" flipV="1">
            <a:off x="4071938" y="27511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4" name="Straight Arrow Connector 263"/>
          <p:cNvCxnSpPr/>
          <p:nvPr/>
        </p:nvCxnSpPr>
        <p:spPr>
          <a:xfrm rot="10800000" flipV="1">
            <a:off x="4071938" y="316706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5" name="Straight Arrow Connector 264"/>
          <p:cNvCxnSpPr/>
          <p:nvPr/>
        </p:nvCxnSpPr>
        <p:spPr>
          <a:xfrm rot="10800000" flipV="1">
            <a:off x="4071938" y="397668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6" name="Straight Arrow Connector 265"/>
          <p:cNvCxnSpPr/>
          <p:nvPr/>
        </p:nvCxnSpPr>
        <p:spPr>
          <a:xfrm rot="10800000" flipV="1">
            <a:off x="4071938" y="4405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8" name="Straight Arrow Connector 267"/>
          <p:cNvCxnSpPr/>
          <p:nvPr/>
        </p:nvCxnSpPr>
        <p:spPr>
          <a:xfrm rot="10800000" flipV="1">
            <a:off x="4071938" y="52149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9" name="Straight Arrow Connector 268"/>
          <p:cNvCxnSpPr/>
          <p:nvPr/>
        </p:nvCxnSpPr>
        <p:spPr>
          <a:xfrm rot="10800000" flipV="1">
            <a:off x="4071938" y="5607050"/>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0" name="Straight Arrow Connector 269"/>
          <p:cNvCxnSpPr/>
          <p:nvPr/>
        </p:nvCxnSpPr>
        <p:spPr>
          <a:xfrm rot="10800000" flipV="1">
            <a:off x="4071938" y="59642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1" name="Straight Arrow Connector 270"/>
          <p:cNvCxnSpPr/>
          <p:nvPr/>
        </p:nvCxnSpPr>
        <p:spPr>
          <a:xfrm rot="10800000" flipV="1">
            <a:off x="3071813" y="1571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2" name="Straight Arrow Connector 271"/>
          <p:cNvCxnSpPr/>
          <p:nvPr/>
        </p:nvCxnSpPr>
        <p:spPr>
          <a:xfrm rot="10800000" flipV="1">
            <a:off x="3071813" y="1952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3" name="Straight Arrow Connector 272"/>
          <p:cNvCxnSpPr/>
          <p:nvPr/>
        </p:nvCxnSpPr>
        <p:spPr>
          <a:xfrm rot="10800000" flipV="1">
            <a:off x="3071813" y="23574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4" name="Straight Arrow Connector 273"/>
          <p:cNvCxnSpPr/>
          <p:nvPr/>
        </p:nvCxnSpPr>
        <p:spPr>
          <a:xfrm rot="10800000" flipV="1">
            <a:off x="3071813" y="27511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5" name="Straight Arrow Connector 274"/>
          <p:cNvCxnSpPr/>
          <p:nvPr/>
        </p:nvCxnSpPr>
        <p:spPr>
          <a:xfrm rot="10800000" flipV="1">
            <a:off x="3071813" y="316706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6" name="Straight Arrow Connector 275"/>
          <p:cNvCxnSpPr/>
          <p:nvPr/>
        </p:nvCxnSpPr>
        <p:spPr>
          <a:xfrm rot="10800000" flipV="1">
            <a:off x="3071813" y="397668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7" name="Straight Arrow Connector 276"/>
          <p:cNvCxnSpPr/>
          <p:nvPr/>
        </p:nvCxnSpPr>
        <p:spPr>
          <a:xfrm rot="10800000" flipV="1">
            <a:off x="3071813" y="4405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8" name="Straight Arrow Connector 277"/>
          <p:cNvCxnSpPr/>
          <p:nvPr/>
        </p:nvCxnSpPr>
        <p:spPr>
          <a:xfrm rot="10800000" flipV="1">
            <a:off x="3071813" y="4786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0" name="Straight Arrow Connector 279"/>
          <p:cNvCxnSpPr/>
          <p:nvPr/>
        </p:nvCxnSpPr>
        <p:spPr>
          <a:xfrm rot="10800000" flipV="1">
            <a:off x="3071813" y="5607050"/>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1" name="Straight Arrow Connector 280"/>
          <p:cNvCxnSpPr/>
          <p:nvPr/>
        </p:nvCxnSpPr>
        <p:spPr>
          <a:xfrm rot="10800000" flipV="1">
            <a:off x="3071813" y="59642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2" name="Straight Arrow Connector 281"/>
          <p:cNvCxnSpPr/>
          <p:nvPr/>
        </p:nvCxnSpPr>
        <p:spPr>
          <a:xfrm rot="10800000" flipV="1">
            <a:off x="2071688" y="1571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3" name="Straight Arrow Connector 282"/>
          <p:cNvCxnSpPr/>
          <p:nvPr/>
        </p:nvCxnSpPr>
        <p:spPr>
          <a:xfrm rot="10800000" flipV="1">
            <a:off x="2071688" y="1952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4" name="Straight Arrow Connector 283"/>
          <p:cNvCxnSpPr/>
          <p:nvPr/>
        </p:nvCxnSpPr>
        <p:spPr>
          <a:xfrm rot="10800000" flipV="1">
            <a:off x="2071688" y="23574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5" name="Straight Arrow Connector 284"/>
          <p:cNvCxnSpPr/>
          <p:nvPr/>
        </p:nvCxnSpPr>
        <p:spPr>
          <a:xfrm rot="10800000" flipV="1">
            <a:off x="2071688" y="27511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6" name="Straight Arrow Connector 285"/>
          <p:cNvCxnSpPr/>
          <p:nvPr/>
        </p:nvCxnSpPr>
        <p:spPr>
          <a:xfrm rot="10800000" flipV="1">
            <a:off x="2071688" y="316706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7" name="Straight Arrow Connector 286"/>
          <p:cNvCxnSpPr/>
          <p:nvPr/>
        </p:nvCxnSpPr>
        <p:spPr>
          <a:xfrm rot="10800000" flipV="1">
            <a:off x="2071688" y="397668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8" name="Straight Arrow Connector 287"/>
          <p:cNvCxnSpPr/>
          <p:nvPr/>
        </p:nvCxnSpPr>
        <p:spPr>
          <a:xfrm rot="10800000" flipV="1">
            <a:off x="2071688" y="4405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9" name="Straight Arrow Connector 288"/>
          <p:cNvCxnSpPr/>
          <p:nvPr/>
        </p:nvCxnSpPr>
        <p:spPr>
          <a:xfrm rot="10800000" flipV="1">
            <a:off x="2071688" y="4786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0" name="Straight Arrow Connector 289"/>
          <p:cNvCxnSpPr/>
          <p:nvPr/>
        </p:nvCxnSpPr>
        <p:spPr>
          <a:xfrm rot="10800000" flipV="1">
            <a:off x="2071688" y="52149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2" name="Straight Arrow Connector 291"/>
          <p:cNvCxnSpPr/>
          <p:nvPr/>
        </p:nvCxnSpPr>
        <p:spPr>
          <a:xfrm rot="10800000" flipV="1">
            <a:off x="2071688" y="59642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3" name="Straight Arrow Connector 292"/>
          <p:cNvCxnSpPr/>
          <p:nvPr/>
        </p:nvCxnSpPr>
        <p:spPr>
          <a:xfrm rot="10800000" flipV="1">
            <a:off x="1071563" y="1571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4" name="Straight Arrow Connector 293"/>
          <p:cNvCxnSpPr/>
          <p:nvPr/>
        </p:nvCxnSpPr>
        <p:spPr>
          <a:xfrm rot="10800000" flipV="1">
            <a:off x="1071563" y="19526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5" name="Straight Arrow Connector 294"/>
          <p:cNvCxnSpPr/>
          <p:nvPr/>
        </p:nvCxnSpPr>
        <p:spPr>
          <a:xfrm rot="10800000" flipV="1">
            <a:off x="1071563" y="23574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6" name="Straight Arrow Connector 295"/>
          <p:cNvCxnSpPr/>
          <p:nvPr/>
        </p:nvCxnSpPr>
        <p:spPr>
          <a:xfrm rot="10800000" flipV="1">
            <a:off x="1071563" y="27511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7" name="Straight Arrow Connector 296"/>
          <p:cNvCxnSpPr/>
          <p:nvPr/>
        </p:nvCxnSpPr>
        <p:spPr>
          <a:xfrm rot="10800000" flipV="1">
            <a:off x="1071563" y="316706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8" name="Straight Arrow Connector 297"/>
          <p:cNvCxnSpPr/>
          <p:nvPr/>
        </p:nvCxnSpPr>
        <p:spPr>
          <a:xfrm rot="10800000" flipV="1">
            <a:off x="1071563" y="397668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9" name="Straight Arrow Connector 298"/>
          <p:cNvCxnSpPr/>
          <p:nvPr/>
        </p:nvCxnSpPr>
        <p:spPr>
          <a:xfrm rot="10800000" flipV="1">
            <a:off x="1071563" y="4405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0" name="Straight Arrow Connector 299"/>
          <p:cNvCxnSpPr/>
          <p:nvPr/>
        </p:nvCxnSpPr>
        <p:spPr>
          <a:xfrm rot="10800000" flipV="1">
            <a:off x="1071563" y="4786313"/>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1" name="Straight Arrow Connector 300"/>
          <p:cNvCxnSpPr/>
          <p:nvPr/>
        </p:nvCxnSpPr>
        <p:spPr>
          <a:xfrm rot="10800000" flipV="1">
            <a:off x="1071563" y="5214938"/>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2" name="Straight Arrow Connector 301"/>
          <p:cNvCxnSpPr/>
          <p:nvPr/>
        </p:nvCxnSpPr>
        <p:spPr>
          <a:xfrm rot="10800000" flipV="1">
            <a:off x="1071563" y="5572125"/>
            <a:ext cx="357187"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8" name="Straight Arrow Connector 77"/>
          <p:cNvCxnSpPr/>
          <p:nvPr/>
        </p:nvCxnSpPr>
        <p:spPr>
          <a:xfrm rot="10800000" flipV="1">
            <a:off x="6000750" y="3630613"/>
            <a:ext cx="357188"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p:nvPr/>
        </p:nvCxnSpPr>
        <p:spPr>
          <a:xfrm rot="10800000" flipV="1">
            <a:off x="5000625" y="3630613"/>
            <a:ext cx="357188"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0" name="Straight Arrow Connector 79"/>
          <p:cNvCxnSpPr/>
          <p:nvPr/>
        </p:nvCxnSpPr>
        <p:spPr>
          <a:xfrm rot="10800000" flipV="1">
            <a:off x="4000500" y="3630613"/>
            <a:ext cx="357188"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1" name="Straight Arrow Connector 80"/>
          <p:cNvCxnSpPr/>
          <p:nvPr/>
        </p:nvCxnSpPr>
        <p:spPr>
          <a:xfrm rot="10800000" flipV="1">
            <a:off x="3000375" y="3630613"/>
            <a:ext cx="357188"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2" name="Straight Arrow Connector 81"/>
          <p:cNvCxnSpPr/>
          <p:nvPr/>
        </p:nvCxnSpPr>
        <p:spPr>
          <a:xfrm rot="10800000" flipV="1">
            <a:off x="2000250" y="3630613"/>
            <a:ext cx="357188"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3" name="Straight Arrow Connector 82"/>
          <p:cNvCxnSpPr/>
          <p:nvPr/>
        </p:nvCxnSpPr>
        <p:spPr>
          <a:xfrm rot="10800000" flipV="1">
            <a:off x="1000125" y="3630613"/>
            <a:ext cx="357188"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7239000" cy="770344"/>
          </a:xfrm>
        </p:spPr>
        <p:txBody>
          <a:bodyPr>
            <a:normAutofit fontScale="90000"/>
          </a:bodyPr>
          <a:lstStyle/>
          <a:p>
            <a:pPr algn="ctr"/>
            <a:r>
              <a:rPr lang="fa-IR" dirty="0"/>
              <a:t>ویژگیهای دانش آموزان دوره ابتدایی</a:t>
            </a:r>
          </a:p>
        </p:txBody>
      </p:sp>
      <p:sp>
        <p:nvSpPr>
          <p:cNvPr id="3" name="Content Placeholder 2"/>
          <p:cNvSpPr>
            <a:spLocks noGrp="1"/>
          </p:cNvSpPr>
          <p:nvPr>
            <p:ph idx="1"/>
          </p:nvPr>
        </p:nvSpPr>
        <p:spPr/>
        <p:txBody>
          <a:bodyPr/>
          <a:lstStyle/>
          <a:p>
            <a:pPr marL="0" indent="0">
              <a:buNone/>
            </a:pPr>
            <a:r>
              <a:rPr lang="fa-IR" dirty="0"/>
              <a:t>در این دوره شخصیت کودکان سازمان یافته تر و پیچیده تر می شود و از نظر جسمی و توانایی های ذهنی و اجتماعی تغییرات مهمی در او بوجود آورده است. از این روشناخت کودکان دبستانی برای برنامه ریزان و مدیران و معلمان دوره ابتدایی ضرورت دارد.</a:t>
            </a:r>
          </a:p>
          <a:p>
            <a:pPr marL="0" indent="0">
              <a:buNone/>
            </a:pPr>
            <a:r>
              <a:rPr lang="fa-IR" dirty="0"/>
              <a:t>در گزارش اهداف ،ویژگیها و اصول آموزش و پرورش پیش دبستانی و دبستانی اهم ویژگی های بدنی و ذهنی کودکان هفت تا ده ساله به شرح زیر آمده است.</a:t>
            </a:r>
          </a:p>
          <a:p>
            <a:pPr marL="0" indent="0">
              <a:buNone/>
            </a:pPr>
            <a:r>
              <a:rPr lang="fa-IR" dirty="0"/>
              <a:t> </a:t>
            </a:r>
            <a:endParaRPr lang="en-US" dirty="0"/>
          </a:p>
          <a:p>
            <a:pPr marL="0" indent="0">
              <a:buNone/>
            </a:pPr>
            <a:endParaRPr lang="fa-I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بعضی از ویژگیهای ذهنی و روانی</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fa-IR" dirty="0"/>
              <a:t>- تقلید در این دوره آگاهانه انجام می گیرد.</a:t>
            </a:r>
          </a:p>
          <a:p>
            <a:pPr marL="0" indent="0">
              <a:buNone/>
            </a:pPr>
            <a:r>
              <a:rPr lang="fa-IR" dirty="0"/>
              <a:t>-بزرگسالانی که از نظر اوارزشمند و مورد احترامند را الگو قرار می دهند.</a:t>
            </a:r>
          </a:p>
          <a:p>
            <a:pPr marL="0" indent="0">
              <a:buNone/>
            </a:pPr>
            <a:r>
              <a:rPr lang="fa-IR" dirty="0"/>
              <a:t>-احساس مالکیت در او قوی می شود.</a:t>
            </a:r>
          </a:p>
          <a:p>
            <a:pPr marL="0" indent="0">
              <a:buNone/>
            </a:pPr>
            <a:r>
              <a:rPr lang="fa-IR" dirty="0"/>
              <a:t>- قدرت تشخیص خوب و بد در اوظاهر می شود.</a:t>
            </a:r>
          </a:p>
          <a:p>
            <a:pPr marL="0" indent="0">
              <a:buNone/>
            </a:pPr>
            <a:r>
              <a:rPr lang="fa-IR" dirty="0"/>
              <a:t>-در این دوره کودک دارای حافظه ی نیرومندی است.</a:t>
            </a:r>
          </a:p>
          <a:p>
            <a:pPr marL="0" indent="0">
              <a:buNone/>
            </a:pPr>
            <a:r>
              <a:rPr lang="fa-IR" dirty="0"/>
              <a:t>-به یادگیری علاقه ی زیادی دارد.</a:t>
            </a:r>
          </a:p>
          <a:p>
            <a:pPr marL="0" indent="0">
              <a:buNone/>
            </a:pPr>
            <a:r>
              <a:rPr lang="fa-IR" dirty="0"/>
              <a:t>-به حرف زدن علاقه فراوان دارد.</a:t>
            </a:r>
          </a:p>
          <a:p>
            <a:pPr marL="0" indent="0">
              <a:buNone/>
            </a:pPr>
            <a:r>
              <a:rPr lang="fa-IR" dirty="0"/>
              <a:t>- قدرت درک مشکلات پیرامون خود را دارد.</a:t>
            </a:r>
            <a:endParaRPr lang="en-US" dirty="0"/>
          </a:p>
          <a:p>
            <a:pPr marL="0" indent="0">
              <a:buNone/>
            </a:pPr>
            <a:r>
              <a:rPr lang="fa-IR" dirty="0"/>
              <a:t>-به رقابت با کودکان دیگر و همسالان علاقمند است.</a:t>
            </a:r>
          </a:p>
          <a:p>
            <a:pPr marL="0" indent="0">
              <a:buNone/>
            </a:pPr>
            <a:r>
              <a:rPr lang="fa-IR" dirty="0"/>
              <a:t>-قواعد را درک می کند و رعایت قواعد در کارها را لازم می داند.</a:t>
            </a:r>
          </a:p>
          <a:p>
            <a:pPr marL="0" indent="0">
              <a:buNone/>
            </a:pPr>
            <a:r>
              <a:rPr lang="fa-IR" dirty="0"/>
              <a:t>- به مرحله ی تفکر محسوس می رسد.</a:t>
            </a:r>
          </a:p>
          <a:p>
            <a:pPr marL="0" indent="0">
              <a:buNone/>
            </a:pPr>
            <a:r>
              <a:rPr lang="fa-IR" dirty="0"/>
              <a:t>با توجه به ویژگیهای کودکان در دوره ابتدایی تعلیم مفاهیم اساسی  تربیت اخلاقی و اجتماعی و جسمانی او ضرورت دارد.</a:t>
            </a:r>
            <a:endParaRPr lang="en-US" dirty="0"/>
          </a:p>
        </p:txBody>
      </p:sp>
    </p:spTree>
    <p:extLst>
      <p:ext uri="{BB962C8B-B14F-4D97-AF65-F5344CB8AC3E}">
        <p14:creationId xmlns:p14="http://schemas.microsoft.com/office/powerpoint/2010/main" val="1082807600"/>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Effect transition="in" filter="fade">
                                      <p:cBhvr>
                                        <p:cTn id="82" dur="1000"/>
                                        <p:tgtEl>
                                          <p:spTgt spid="3">
                                            <p:txEl>
                                              <p:pRg st="10" end="10"/>
                                            </p:txEl>
                                          </p:spTgt>
                                        </p:tgtEl>
                                      </p:cBhvr>
                                    </p:animEffect>
                                    <p:anim calcmode="lin" valueType="num">
                                      <p:cBhvr>
                                        <p:cTn id="8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animEffect transition="in" filter="fade">
                                      <p:cBhvr>
                                        <p:cTn id="89" dur="1000"/>
                                        <p:tgtEl>
                                          <p:spTgt spid="3">
                                            <p:txEl>
                                              <p:pRg st="11" end="11"/>
                                            </p:txEl>
                                          </p:spTgt>
                                        </p:tgtEl>
                                      </p:cBhvr>
                                    </p:animEffect>
                                    <p:anim calcmode="lin" valueType="num">
                                      <p:cBhvr>
                                        <p:cTn id="9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اهداف پایه های دوم تا پنجم</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fa-IR" dirty="0"/>
              <a:t>ب)اهداف عاطفی</a:t>
            </a:r>
          </a:p>
          <a:p>
            <a:pPr marL="0" indent="0">
              <a:buNone/>
            </a:pPr>
            <a:r>
              <a:rPr lang="fa-IR" dirty="0"/>
              <a:t>1.احترام گذاردن به بزرگسالان                                                             </a:t>
            </a:r>
          </a:p>
          <a:p>
            <a:pPr marL="0" indent="0">
              <a:buNone/>
            </a:pPr>
            <a:r>
              <a:rPr lang="fa-IR" dirty="0"/>
              <a:t>2.علاقمند کردن به نظم و مسئولیت پذیری و رعایت حقوق دیگران</a:t>
            </a:r>
          </a:p>
          <a:p>
            <a:pPr marL="0" indent="0">
              <a:buNone/>
            </a:pPr>
            <a:r>
              <a:rPr lang="fa-IR" dirty="0"/>
              <a:t>3.علاقمند کردن دانش آموز به مطالعه </a:t>
            </a:r>
          </a:p>
          <a:p>
            <a:pPr marL="0" indent="0">
              <a:buNone/>
            </a:pPr>
            <a:r>
              <a:rPr lang="fa-IR" dirty="0"/>
              <a:t>4. علاقمند کردن دانش آموز به فعالیتهای اجتماعی و تعاون</a:t>
            </a:r>
          </a:p>
          <a:p>
            <a:pPr marL="0" indent="0">
              <a:buNone/>
            </a:pPr>
            <a:r>
              <a:rPr lang="fa-IR" dirty="0"/>
              <a:t>ج)اهداف روانی –حرکتی</a:t>
            </a:r>
          </a:p>
          <a:p>
            <a:pPr marL="0" indent="0">
              <a:buNone/>
            </a:pPr>
            <a:r>
              <a:rPr lang="fa-IR" dirty="0"/>
              <a:t>1.ایجاد عادات بهداشتی                2.ایجاد عادت به تعاون و رعایت حقوق دیگران</a:t>
            </a:r>
          </a:p>
          <a:p>
            <a:pPr marL="0" indent="0">
              <a:buNone/>
            </a:pPr>
            <a:r>
              <a:rPr lang="fa-IR" dirty="0"/>
              <a:t>3. آموزش عملی نماز      3.تقویت مهارت خواندن ،نوشتن حساب کردن و استدلال کردن</a:t>
            </a:r>
          </a:p>
          <a:p>
            <a:pPr marL="0" indent="0">
              <a:buNone/>
            </a:pPr>
            <a:r>
              <a:rPr lang="fa-IR" dirty="0"/>
              <a:t>اهداف دوره ابتدایی بسیار مهم و اساسی است و مدیران ،معلمان و مربیان مدارس ابتدایی باید برای تحقق این هدف ها تلاش گسترده ای داشته باشند . این دوره را برای ورود به دوره تحصیلی بعدی آماده کنند.</a:t>
            </a:r>
            <a:endParaRPr lang="en-US" dirty="0"/>
          </a:p>
          <a:p>
            <a:pPr marL="0" indent="0">
              <a:buNone/>
            </a:pPr>
            <a:endParaRPr lang="en-US" dirty="0"/>
          </a:p>
        </p:txBody>
      </p:sp>
    </p:spTree>
    <p:extLst>
      <p:ext uri="{BB962C8B-B14F-4D97-AF65-F5344CB8AC3E}">
        <p14:creationId xmlns:p14="http://schemas.microsoft.com/office/powerpoint/2010/main" val="3936718580"/>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pPr algn="ctr"/>
            <a:r>
              <a:rPr lang="fa-IR" dirty="0"/>
              <a:t>اهداف دوره ابتدایی</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fa-IR" dirty="0"/>
              <a:t>آموزش و پرورش در دوره ابتدایی فعالیتی نظام دار و هدفمند است .در قانون اساسی معارف اساسی معارف ایران مصوب 1290 به تعریف و هدف تاسیس مکتب و مدرسه اشاره شده و آمده است:مکتب و مدرسه عبارت است از تاسیساتی که بر تربیت اخلاقی و علمی و بدنی ابنا نوع بشر دایر می گردد.</a:t>
            </a:r>
          </a:p>
          <a:p>
            <a:pPr marL="0" indent="0">
              <a:buNone/>
            </a:pPr>
            <a:r>
              <a:rPr lang="fa-IR" dirty="0"/>
              <a:t>براساس طرح نظام آموزش و پرورش جمهوری اسلامی ایران در سال 1367و در جهت اهداف کلی نظام ،اهداف دوره ابتدایی در سه حیطه شناختی ،عاطفی و روان حرکتی از طرف کمیسیون پیش دبستانی و دبستانی به شرح ذیل </a:t>
            </a:r>
            <a:r>
              <a:rPr lang="fa-IR" dirty="0" smtClean="0"/>
              <a:t>تعیین</a:t>
            </a:r>
            <a:r>
              <a:rPr lang="en-US" dirty="0" smtClean="0"/>
              <a:t> </a:t>
            </a:r>
            <a:r>
              <a:rPr lang="fa-IR" dirty="0" smtClean="0"/>
              <a:t>و </a:t>
            </a:r>
            <a:r>
              <a:rPr lang="fa-IR" dirty="0"/>
              <a:t>اعلام شد.</a:t>
            </a:r>
          </a:p>
          <a:p>
            <a:pPr marL="0" indent="0">
              <a:buNone/>
            </a:pPr>
            <a:endParaRPr lang="en-US" dirty="0"/>
          </a:p>
          <a:p>
            <a:endParaRPr lang="en-US" dirty="0"/>
          </a:p>
        </p:txBody>
      </p:sp>
    </p:spTree>
    <p:extLst>
      <p:ext uri="{BB962C8B-B14F-4D97-AF65-F5344CB8AC3E}">
        <p14:creationId xmlns:p14="http://schemas.microsoft.com/office/powerpoint/2010/main" val="3363895671"/>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اهداف پایه اول ابتدایی</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fa-IR" dirty="0"/>
              <a:t>الف )اهداف شناختی </a:t>
            </a:r>
          </a:p>
          <a:p>
            <a:pPr marL="0" indent="0">
              <a:buNone/>
            </a:pPr>
            <a:r>
              <a:rPr lang="fa-IR" dirty="0"/>
              <a:t>1.آموزش اطلاعت مقدماتی ،بهداشتی و ایمنی  2. آموزش خواندن ،نوشتن ،حساب کردن واستدلال کردن.</a:t>
            </a:r>
          </a:p>
          <a:p>
            <a:pPr marL="0" indent="0">
              <a:buNone/>
            </a:pPr>
            <a:r>
              <a:rPr lang="fa-IR" dirty="0"/>
              <a:t>3.آموزش اطلاعات ساده درباره محیط طبیعی و اجتماعی پیرامون خود.</a:t>
            </a:r>
          </a:p>
          <a:p>
            <a:pPr marL="0" indent="0">
              <a:buNone/>
            </a:pPr>
            <a:r>
              <a:rPr lang="fa-IR" dirty="0"/>
              <a:t>4.یاد دادن بعضی آیات ساده و سوره های کوچک قرآن کریم.</a:t>
            </a:r>
          </a:p>
          <a:p>
            <a:pPr marL="0" indent="0">
              <a:buNone/>
            </a:pPr>
            <a:r>
              <a:rPr lang="fa-IR" dirty="0"/>
              <a:t>ب )اهداف عاطفی</a:t>
            </a:r>
          </a:p>
          <a:p>
            <a:pPr marL="0" indent="0">
              <a:buNone/>
            </a:pPr>
            <a:r>
              <a:rPr lang="fa-IR" dirty="0"/>
              <a:t>1.تقویت انگیزه آمدن به مدرسه.                        2.علاقمند کردن کودک به درس خوندن و یادگیری .</a:t>
            </a:r>
          </a:p>
          <a:p>
            <a:pPr marL="0" indent="0">
              <a:buNone/>
            </a:pPr>
            <a:r>
              <a:rPr lang="fa-IR" dirty="0"/>
              <a:t>3.علاقمند کردن به ارزشها و آداب و رسوم اسلامی و میهنی و احترام گذاردن به آنها</a:t>
            </a:r>
          </a:p>
          <a:p>
            <a:pPr marL="0" indent="0">
              <a:buNone/>
            </a:pPr>
            <a:r>
              <a:rPr lang="fa-IR" dirty="0"/>
              <a:t>4.یاد دادن کنترل و عواطف و ابراز آنها به نحو مطلوب.</a:t>
            </a:r>
          </a:p>
          <a:p>
            <a:pPr marL="0" indent="0">
              <a:buNone/>
            </a:pPr>
            <a:r>
              <a:rPr lang="fa-IR" dirty="0"/>
              <a:t>ج)اهداف روانی-حرکتی</a:t>
            </a:r>
          </a:p>
          <a:p>
            <a:pPr marL="0" indent="0">
              <a:buNone/>
            </a:pPr>
            <a:r>
              <a:rPr lang="fa-IR" dirty="0"/>
              <a:t>1.پرورش تن و روان و حفظ سلامتی و روانی و شادابی کودک</a:t>
            </a:r>
          </a:p>
          <a:p>
            <a:pPr marL="0" indent="0">
              <a:buNone/>
            </a:pPr>
            <a:r>
              <a:rPr lang="fa-IR" dirty="0"/>
              <a:t>2. ایجاد عادت به نظم و تربیت و پرورش روح همکاری با دیگران</a:t>
            </a:r>
          </a:p>
          <a:p>
            <a:pPr marL="0" indent="0">
              <a:buNone/>
            </a:pPr>
            <a:r>
              <a:rPr lang="fa-IR" dirty="0"/>
              <a:t>3.ایجاد زمینه شکوفایی و رشد استعداد هنری           4. پرورش دقت،کنجکاوی و خلاقیت                5.ایجاد عادات بهداشتی و ایمنی.                         6.آشنایی با نماز</a:t>
            </a:r>
          </a:p>
          <a:p>
            <a:pPr marL="0" indent="0">
              <a:buNone/>
            </a:pPr>
            <a:endParaRPr lang="en-US" dirty="0"/>
          </a:p>
          <a:p>
            <a:endParaRPr lang="en-US" dirty="0"/>
          </a:p>
        </p:txBody>
      </p:sp>
    </p:spTree>
    <p:extLst>
      <p:ext uri="{BB962C8B-B14F-4D97-AF65-F5344CB8AC3E}">
        <p14:creationId xmlns:p14="http://schemas.microsoft.com/office/powerpoint/2010/main" val="3014323479"/>
      </p:ext>
    </p:extLst>
  </p:cSld>
  <p:clrMapOvr>
    <a:masterClrMapping/>
  </p:clrMapOvr>
  <p:transition>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04704"/>
          </a:xfrm>
        </p:spPr>
        <p:txBody>
          <a:bodyPr/>
          <a:lstStyle/>
          <a:p>
            <a:pPr algn="ctr"/>
            <a:r>
              <a:rPr lang="fa-IR" dirty="0"/>
              <a:t>اهداف پایه های دوم تا پنجم</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fa-IR" dirty="0"/>
              <a:t>اهداف شناختی)</a:t>
            </a:r>
          </a:p>
          <a:p>
            <a:pPr marL="0" indent="0">
              <a:buNone/>
            </a:pPr>
            <a:r>
              <a:rPr lang="fa-IR" dirty="0"/>
              <a:t>1.آموزش تدریجی رموز خلقت به کودک و جلب توجه او به مبدا آن.</a:t>
            </a:r>
          </a:p>
          <a:p>
            <a:pPr marL="0" indent="0">
              <a:buNone/>
            </a:pPr>
            <a:r>
              <a:rPr lang="fa-IR" dirty="0"/>
              <a:t>2.یاد دادن قران مجید در حد درست خوانی </a:t>
            </a:r>
          </a:p>
          <a:p>
            <a:pPr marL="0" indent="0">
              <a:buNone/>
            </a:pPr>
            <a:r>
              <a:rPr lang="fa-IR" dirty="0"/>
              <a:t>3. دادن اطلاعات لازم در زمینه واجبات دینی.</a:t>
            </a:r>
          </a:p>
          <a:p>
            <a:pPr marL="0" indent="0">
              <a:buNone/>
            </a:pPr>
            <a:r>
              <a:rPr lang="fa-IR" dirty="0"/>
              <a:t>4.آموزش اطلاعات بهداشتی و ایمنی</a:t>
            </a:r>
          </a:p>
          <a:p>
            <a:pPr marL="0" indent="0">
              <a:buNone/>
            </a:pPr>
            <a:r>
              <a:rPr lang="fa-IR" dirty="0"/>
              <a:t>5.تقویت حس کنجکاوی ،دانش آموز نسبت به محیط اجتماعی و طبیعی خود و آموزش اطلاعات و مهارتهای سودمند در زندگی اجنماعی به منظور ایجاد نظم و مسئولیت در آنان</a:t>
            </a:r>
          </a:p>
          <a:p>
            <a:pPr marL="0" indent="0">
              <a:buNone/>
            </a:pPr>
            <a:r>
              <a:rPr lang="fa-IR" dirty="0"/>
              <a:t>6. آشنا کردن دانش آموزان با زندگی پیامبران و ائمه معصومین (ع) در حد ممکن</a:t>
            </a:r>
          </a:p>
          <a:p>
            <a:pPr marL="0" indent="0">
              <a:buNone/>
            </a:pPr>
            <a:r>
              <a:rPr lang="fa-IR" dirty="0"/>
              <a:t>7.آشنا کردن دانش آموزان با قوانین و هنجار های اجتماعی </a:t>
            </a:r>
          </a:p>
          <a:p>
            <a:pPr marL="0" indent="0">
              <a:buNone/>
            </a:pPr>
            <a:r>
              <a:rPr lang="fa-IR" dirty="0"/>
              <a:t>8.آموزش هنری برای پرورش استعداد های هنری با تاکیدبر هنرهای بومی و متناسب با مقتضیات منطقه ای </a:t>
            </a:r>
          </a:p>
          <a:p>
            <a:pPr marL="0" indent="0">
              <a:buNone/>
            </a:pPr>
            <a:r>
              <a:rPr lang="fa-IR" dirty="0"/>
              <a:t>9. آموزش مطالبی که به درک موقعیت دانش آموزان از لحاظ زمان و مکان کمک کند </a:t>
            </a:r>
            <a:endParaRPr lang="en-US" dirty="0"/>
          </a:p>
          <a:p>
            <a:pPr marL="0" indent="0">
              <a:buNone/>
            </a:pPr>
            <a:endParaRPr lang="en-US" dirty="0"/>
          </a:p>
        </p:txBody>
      </p:sp>
    </p:spTree>
    <p:extLst>
      <p:ext uri="{BB962C8B-B14F-4D97-AF65-F5344CB8AC3E}">
        <p14:creationId xmlns:p14="http://schemas.microsoft.com/office/powerpoint/2010/main" val="3868194620"/>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16"/>
            <a:ext cx="7239000" cy="730336"/>
          </a:xfrm>
        </p:spPr>
        <p:txBody>
          <a:bodyPr/>
          <a:lstStyle/>
          <a:p>
            <a:pPr algn="ctr"/>
            <a:r>
              <a:rPr lang="fa-IR" dirty="0"/>
              <a:t>اهداف پایه های دوم تا </a:t>
            </a:r>
            <a:r>
              <a:rPr lang="fa-IR" dirty="0" smtClean="0"/>
              <a:t>پنجم</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fa-IR" dirty="0"/>
              <a:t>ب)اهداف عاطفی</a:t>
            </a:r>
          </a:p>
          <a:p>
            <a:pPr marL="0" indent="0">
              <a:buNone/>
            </a:pPr>
            <a:r>
              <a:rPr lang="fa-IR" dirty="0"/>
              <a:t>1.احترام گذاردن به بزرگسالان                                                             </a:t>
            </a:r>
          </a:p>
          <a:p>
            <a:pPr marL="0" indent="0">
              <a:buNone/>
            </a:pPr>
            <a:r>
              <a:rPr lang="fa-IR" dirty="0"/>
              <a:t>2.علاقمند کردن به نظم و مسئولیت پذیری و رعایت حقوق دیگران</a:t>
            </a:r>
          </a:p>
          <a:p>
            <a:pPr marL="0" indent="0">
              <a:buNone/>
            </a:pPr>
            <a:r>
              <a:rPr lang="fa-IR" dirty="0"/>
              <a:t>3.علاقمند کردن دانش آموز به مطالعه </a:t>
            </a:r>
          </a:p>
          <a:p>
            <a:pPr marL="0" indent="0">
              <a:buNone/>
            </a:pPr>
            <a:r>
              <a:rPr lang="fa-IR" dirty="0"/>
              <a:t>4. علاقمند کردن دانش آموز به فعالیتهای اجتماعی و تعاون</a:t>
            </a:r>
          </a:p>
          <a:p>
            <a:pPr marL="0" indent="0">
              <a:buNone/>
            </a:pPr>
            <a:r>
              <a:rPr lang="fa-IR" dirty="0"/>
              <a:t>ج)اهداف روانی –حرکتی</a:t>
            </a:r>
          </a:p>
          <a:p>
            <a:pPr marL="0" indent="0">
              <a:buNone/>
            </a:pPr>
            <a:r>
              <a:rPr lang="fa-IR" dirty="0"/>
              <a:t>1.ایجاد عادات بهداشتی                2.ایجاد عادت به تعاون و رعایت حقوق دیگران</a:t>
            </a:r>
          </a:p>
          <a:p>
            <a:pPr marL="0" indent="0">
              <a:buNone/>
            </a:pPr>
            <a:r>
              <a:rPr lang="fa-IR" dirty="0"/>
              <a:t>3. آموزش عملی نماز      3.تقویت مهارت خواندن ،نوشتن حساب کردن و استدلال کردن</a:t>
            </a:r>
          </a:p>
          <a:p>
            <a:pPr marL="0" indent="0">
              <a:buNone/>
            </a:pPr>
            <a:r>
              <a:rPr lang="fa-IR" dirty="0"/>
              <a:t>اهداف دوره ابتدایی بسیار مهم و اساسی است و مدیران ،معلمان و مربیان مدارس ابتدایی باید برای تحقق این هدف ها تلاش گسترده ای داشته باشند . این دوره را برای ورود به دوره تحصیلی بعدی آماده کنند.</a:t>
            </a:r>
            <a:endParaRPr lang="en-US" dirty="0"/>
          </a:p>
          <a:p>
            <a:pPr marL="0" indent="0">
              <a:buNone/>
            </a:pPr>
            <a:endParaRPr lang="en-US" dirty="0"/>
          </a:p>
        </p:txBody>
      </p:sp>
    </p:spTree>
    <p:extLst>
      <p:ext uri="{BB962C8B-B14F-4D97-AF65-F5344CB8AC3E}">
        <p14:creationId xmlns:p14="http://schemas.microsoft.com/office/powerpoint/2010/main" val="1998831923"/>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کلیاتی در باره نظام آموزش و پرورش </a:t>
            </a:r>
          </a:p>
        </p:txBody>
      </p:sp>
      <p:sp>
        <p:nvSpPr>
          <p:cNvPr id="3" name="Content Placeholder 2"/>
          <p:cNvSpPr>
            <a:spLocks noGrp="1"/>
          </p:cNvSpPr>
          <p:nvPr>
            <p:ph idx="1"/>
          </p:nvPr>
        </p:nvSpPr>
        <p:spPr/>
        <p:txBody>
          <a:bodyPr>
            <a:normAutofit fontScale="77500" lnSpcReduction="20000"/>
          </a:bodyPr>
          <a:lstStyle/>
          <a:p>
            <a:pPr marL="0" indent="0">
              <a:buNone/>
            </a:pPr>
            <a:r>
              <a:rPr lang="fa-IR" dirty="0"/>
              <a:t>تعریف تربیت(آموزش و پرورش)</a:t>
            </a:r>
          </a:p>
          <a:p>
            <a:pPr marL="0" indent="0">
              <a:buNone/>
            </a:pPr>
            <a:r>
              <a:rPr lang="fa-IR" dirty="0"/>
              <a:t>آموزش در لغت به معنی دانش آموختن و </a:t>
            </a:r>
            <a:r>
              <a:rPr lang="fa-IR" dirty="0" smtClean="0"/>
              <a:t>یاد </a:t>
            </a:r>
            <a:r>
              <a:rPr lang="fa-IR" dirty="0"/>
              <a:t>دادن </a:t>
            </a:r>
            <a:r>
              <a:rPr lang="fa-IR" dirty="0" smtClean="0"/>
              <a:t>است</a:t>
            </a:r>
            <a:r>
              <a:rPr lang="fa-IR" sz="2100" dirty="0" smtClean="0"/>
              <a:t>.(</a:t>
            </a:r>
            <a:r>
              <a:rPr lang="fa-IR" sz="2100" dirty="0"/>
              <a:t>فرهنگ معین)</a:t>
            </a:r>
          </a:p>
          <a:p>
            <a:pPr marL="0" indent="0">
              <a:buNone/>
            </a:pPr>
            <a:r>
              <a:rPr lang="fa-IR" dirty="0" smtClean="0"/>
              <a:t>پرورش یعنی پروراندن،پروردن وآداب واخلاق را به کسی آموختن است</a:t>
            </a:r>
            <a:r>
              <a:rPr lang="fa-IR" sz="2100" dirty="0" smtClean="0"/>
              <a:t>.(لغت نامه </a:t>
            </a:r>
            <a:r>
              <a:rPr lang="fa-IR" sz="2100" dirty="0" smtClean="0">
                <a:solidFill>
                  <a:prstClr val="black"/>
                </a:solidFill>
              </a:rPr>
              <a:t>دهخدا)</a:t>
            </a:r>
            <a:endParaRPr lang="en-US" sz="2100" dirty="0" smtClean="0">
              <a:solidFill>
                <a:prstClr val="black"/>
              </a:solidFill>
            </a:endParaRPr>
          </a:p>
          <a:p>
            <a:pPr marL="0" indent="0">
              <a:buNone/>
            </a:pPr>
            <a:endParaRPr lang="fa-IR" dirty="0" smtClean="0">
              <a:solidFill>
                <a:prstClr val="black"/>
              </a:solidFill>
            </a:endParaRPr>
          </a:p>
          <a:p>
            <a:pPr marL="0" indent="0">
              <a:buNone/>
            </a:pPr>
            <a:r>
              <a:rPr lang="fa-IR" dirty="0" smtClean="0">
                <a:solidFill>
                  <a:prstClr val="black"/>
                </a:solidFill>
              </a:rPr>
              <a:t>محافل </a:t>
            </a:r>
            <a:r>
              <a:rPr lang="fa-IR" dirty="0">
                <a:solidFill>
                  <a:prstClr val="black"/>
                </a:solidFill>
              </a:rPr>
              <a:t>علمی و تربیتی این دو را از هم جدا نمی دانند و معتقدند که آموزش می تواند و می باید زمینه ای برای پرورش باشد</a:t>
            </a:r>
            <a:r>
              <a:rPr lang="fa-IR" sz="2100" dirty="0">
                <a:solidFill>
                  <a:prstClr val="black"/>
                </a:solidFill>
              </a:rPr>
              <a:t>.(غلامحسین شکوهی ،تعلیم و تربیت و مراحل آن)</a:t>
            </a:r>
            <a:endParaRPr lang="en-US" sz="2100" dirty="0">
              <a:solidFill>
                <a:prstClr val="black"/>
              </a:solidFill>
            </a:endParaRPr>
          </a:p>
          <a:p>
            <a:pPr marL="0" indent="0">
              <a:buNone/>
            </a:pPr>
            <a:r>
              <a:rPr lang="fa-IR" dirty="0">
                <a:solidFill>
                  <a:prstClr val="black"/>
                </a:solidFill>
              </a:rPr>
              <a:t> </a:t>
            </a:r>
          </a:p>
          <a:p>
            <a:pPr marL="0" indent="0">
              <a:buNone/>
            </a:pPr>
            <a:r>
              <a:rPr lang="fa-IR" dirty="0">
                <a:solidFill>
                  <a:prstClr val="black"/>
                </a:solidFill>
              </a:rPr>
              <a:t>مربیان بزرگ این دوکلمه(آموزش وپرورش)را دریک مفهوم یعنی تربیت </a:t>
            </a:r>
            <a:r>
              <a:rPr lang="fa-IR" dirty="0" smtClean="0">
                <a:solidFill>
                  <a:prstClr val="black"/>
                </a:solidFill>
              </a:rPr>
              <a:t>به کارمی </a:t>
            </a:r>
            <a:r>
              <a:rPr lang="fa-IR" dirty="0">
                <a:solidFill>
                  <a:prstClr val="black"/>
                </a:solidFill>
              </a:rPr>
              <a:t>برند. آموزش </a:t>
            </a:r>
            <a:r>
              <a:rPr lang="fa-IR" dirty="0" smtClean="0">
                <a:solidFill>
                  <a:prstClr val="black"/>
                </a:solidFill>
              </a:rPr>
              <a:t>محور پرورش است.</a:t>
            </a:r>
            <a:r>
              <a:rPr lang="fa-IR" sz="2100" dirty="0" smtClean="0">
                <a:solidFill>
                  <a:prstClr val="black"/>
                </a:solidFill>
              </a:rPr>
              <a:t>(</a:t>
            </a:r>
            <a:r>
              <a:rPr lang="fa-IR" sz="2100" dirty="0">
                <a:solidFill>
                  <a:prstClr val="black"/>
                </a:solidFill>
              </a:rPr>
              <a:t>علی شریعتمداری،رسالت تربیتی وعلمی ومراکزآن)</a:t>
            </a:r>
            <a:endParaRPr lang="en-US" sz="2100" dirty="0">
              <a:solidFill>
                <a:prstClr val="black"/>
              </a:solidFill>
            </a:endParaRPr>
          </a:p>
          <a:p>
            <a:pPr marL="0" indent="0">
              <a:buNone/>
            </a:pPr>
            <a:r>
              <a:rPr lang="fa-IR" dirty="0">
                <a:solidFill>
                  <a:prstClr val="black"/>
                </a:solidFill>
              </a:rPr>
              <a:t> </a:t>
            </a:r>
          </a:p>
          <a:p>
            <a:pPr marL="0" indent="0">
              <a:buNone/>
            </a:pPr>
            <a:r>
              <a:rPr lang="fa-IR" dirty="0">
                <a:solidFill>
                  <a:prstClr val="black"/>
                </a:solidFill>
              </a:rPr>
              <a:t>نظام در لغت به معنی آراستن،نظم دادن،مرتب کردن و اصول و قواعدی که چیزی براساس آن ها نهاده شده است</a:t>
            </a:r>
            <a:r>
              <a:rPr lang="fa-IR" sz="2100" dirty="0">
                <a:solidFill>
                  <a:prstClr val="black"/>
                </a:solidFill>
              </a:rPr>
              <a:t>(فرهنگ عمید)</a:t>
            </a:r>
            <a:endParaRPr lang="en-US" sz="2100" dirty="0"/>
          </a:p>
          <a:p>
            <a:pPr marL="0" indent="0" algn="just">
              <a:buNone/>
            </a:pPr>
            <a:endParaRPr lang="fa-IR" dirty="0">
              <a:cs typeface="B Mitra"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ویژگیهای معلمان ابتدایی</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fa-IR" dirty="0"/>
              <a:t>در گزارش کمیسیون آموزش و پرورش پیش دبستانی و دبستانی سال 1373 ویژگیهای معلمان این دوره به شرح ذیل اعلام شده است.</a:t>
            </a:r>
          </a:p>
          <a:p>
            <a:pPr marL="0" indent="0">
              <a:buNone/>
            </a:pPr>
            <a:r>
              <a:rPr lang="fa-IR" dirty="0"/>
              <a:t>1. از سلامتی تن و روان برخوردار باشند.        2.علاقمند به حرفه ی معلمی باشند.</a:t>
            </a:r>
          </a:p>
          <a:p>
            <a:pPr marL="0" indent="0">
              <a:buNone/>
            </a:pPr>
            <a:r>
              <a:rPr lang="fa-IR" dirty="0"/>
              <a:t>3.کودک و عالم کودکی را دوست داشته باشند و توانایی برقراری ارتباط محبت آمیز با آنان را دارا باشند.                               4کودکان و نیاز های آنها را بشناسند.</a:t>
            </a:r>
          </a:p>
          <a:p>
            <a:pPr marL="0" indent="0">
              <a:buNone/>
            </a:pPr>
            <a:r>
              <a:rPr lang="fa-IR" dirty="0"/>
              <a:t>5.به رموز و حرفه معلمی آشنا باشند و برای تدریس اطلاعات کافی داشته باشند.</a:t>
            </a:r>
          </a:p>
          <a:p>
            <a:pPr marL="0" indent="0">
              <a:buNone/>
            </a:pPr>
            <a:r>
              <a:rPr lang="fa-IR" dirty="0"/>
              <a:t>6.در عمل ونظر معتقد باشند و با شیوه ی برخورد انبیا بویژه پیامبر اکرم (ص) و ائمه اطهار با کودکان آشنا باشند.         7.دارای قدرت رهبری و اداره امور آموزشی باشند.      8.خلاق و مبتکرباشند.            9.متکی بر خود و مسلط بر نفس خویش باشند</a:t>
            </a:r>
          </a:p>
          <a:p>
            <a:pPr marL="0" indent="0">
              <a:buNone/>
            </a:pPr>
            <a:r>
              <a:rPr lang="fa-IR" dirty="0"/>
              <a:t>10.درهمکاری و برقراری ارتباط با دانش آموزان ،خانواده ها و همکاران مهارت داشته باشند</a:t>
            </a:r>
          </a:p>
          <a:p>
            <a:endParaRPr lang="en-US" dirty="0"/>
          </a:p>
        </p:txBody>
      </p:sp>
    </p:spTree>
    <p:extLst>
      <p:ext uri="{BB962C8B-B14F-4D97-AF65-F5344CB8AC3E}">
        <p14:creationId xmlns:p14="http://schemas.microsoft.com/office/powerpoint/2010/main" val="4126841680"/>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ویژگیهای معلمان ابتدایی</a:t>
            </a:r>
            <a:endParaRPr lang="en-US" dirty="0"/>
          </a:p>
        </p:txBody>
      </p:sp>
      <p:sp>
        <p:nvSpPr>
          <p:cNvPr id="3" name="Content Placeholder 2"/>
          <p:cNvSpPr>
            <a:spLocks noGrp="1"/>
          </p:cNvSpPr>
          <p:nvPr>
            <p:ph idx="1"/>
          </p:nvPr>
        </p:nvSpPr>
        <p:spPr>
          <a:xfrm>
            <a:off x="457200" y="1609416"/>
            <a:ext cx="7239000" cy="5636008"/>
          </a:xfrm>
        </p:spPr>
        <p:txBody>
          <a:bodyPr>
            <a:normAutofit/>
          </a:bodyPr>
          <a:lstStyle/>
          <a:p>
            <a:pPr marL="0" indent="0">
              <a:buNone/>
            </a:pPr>
            <a:r>
              <a:rPr lang="fa-IR" dirty="0"/>
              <a:t>نتایج  یک پژوهش در رابطه با ویزگیهای معلمان دوره ابتدایی </a:t>
            </a:r>
          </a:p>
          <a:p>
            <a:pPr marL="0" indent="0">
              <a:buNone/>
            </a:pPr>
            <a:r>
              <a:rPr lang="fa-IR" dirty="0"/>
              <a:t>1.ایمان به خدا  </a:t>
            </a:r>
            <a:r>
              <a:rPr lang="en-US" dirty="0" smtClean="0"/>
              <a:t>              </a:t>
            </a:r>
            <a:r>
              <a:rPr lang="fa-IR" dirty="0" smtClean="0"/>
              <a:t> </a:t>
            </a:r>
            <a:r>
              <a:rPr lang="en-US" dirty="0" smtClean="0"/>
              <a:t>.2</a:t>
            </a:r>
            <a:r>
              <a:rPr lang="fa-IR" dirty="0" smtClean="0"/>
              <a:t>سعه </a:t>
            </a:r>
            <a:r>
              <a:rPr lang="fa-IR" dirty="0"/>
              <a:t>صدر </a:t>
            </a:r>
            <a:endParaRPr lang="en-US" dirty="0" smtClean="0"/>
          </a:p>
          <a:p>
            <a:pPr marL="0" indent="0">
              <a:buNone/>
            </a:pPr>
            <a:r>
              <a:rPr lang="en-US" dirty="0" smtClean="0"/>
              <a:t>3</a:t>
            </a:r>
            <a:r>
              <a:rPr lang="fa-IR" dirty="0" smtClean="0"/>
              <a:t>.اعتقاد </a:t>
            </a:r>
            <a:r>
              <a:rPr lang="fa-IR" dirty="0"/>
              <a:t>به راه و آرمان های مقدس </a:t>
            </a:r>
            <a:r>
              <a:rPr lang="en-US" dirty="0" smtClean="0"/>
              <a:t>4</a:t>
            </a:r>
            <a:r>
              <a:rPr lang="fa-IR" dirty="0" smtClean="0"/>
              <a:t>.اخلاق  </a:t>
            </a:r>
            <a:r>
              <a:rPr lang="en-US" dirty="0" smtClean="0"/>
              <a:t>                       </a:t>
            </a:r>
            <a:r>
              <a:rPr lang="fa-IR" dirty="0" smtClean="0"/>
              <a:t>5.تقوا</a:t>
            </a:r>
            <a:endParaRPr lang="fa-IR" dirty="0"/>
          </a:p>
          <a:p>
            <a:pPr marL="0" indent="0">
              <a:buNone/>
            </a:pPr>
            <a:r>
              <a:rPr lang="fa-IR" dirty="0"/>
              <a:t>6. اخلاص و دوری از حب و بغض    7. صبر و حوصله  8. توجه به تفاوت های فردی </a:t>
            </a:r>
          </a:p>
          <a:p>
            <a:pPr marL="0" indent="0">
              <a:buNone/>
            </a:pPr>
            <a:r>
              <a:rPr lang="fa-IR" dirty="0"/>
              <a:t>9.نظم وآرستگی ظاهری   10.هدایت گری و مدیریت   11. شهامت </a:t>
            </a:r>
            <a:r>
              <a:rPr lang="en-US" dirty="0" smtClean="0"/>
              <a:t>                 </a:t>
            </a:r>
            <a:r>
              <a:rPr lang="fa-IR" dirty="0" smtClean="0"/>
              <a:t> 12.رعایت </a:t>
            </a:r>
            <a:r>
              <a:rPr lang="fa-IR" dirty="0"/>
              <a:t>اعتدال </a:t>
            </a:r>
          </a:p>
          <a:p>
            <a:pPr marL="0" indent="0">
              <a:buNone/>
            </a:pPr>
            <a:r>
              <a:rPr lang="fa-IR" dirty="0"/>
              <a:t>13 .روحیه ایثار گری   14 . اخلاص و دوری از حب و بغض </a:t>
            </a:r>
            <a:endParaRPr lang="en-US" dirty="0" smtClean="0"/>
          </a:p>
          <a:p>
            <a:pPr marL="0" indent="0">
              <a:buNone/>
            </a:pPr>
            <a:r>
              <a:rPr lang="fa-IR" sz="1400" dirty="0" smtClean="0"/>
              <a:t>(</a:t>
            </a:r>
            <a:r>
              <a:rPr lang="fa-IR" sz="1400" dirty="0"/>
              <a:t>اسدیان </a:t>
            </a:r>
            <a:r>
              <a:rPr lang="fa-IR" sz="1400" dirty="0" smtClean="0"/>
              <a:t>پاکفر،محمد"ویژگیهای معلم دوره ابتدایی"جایگاه و نقش</a:t>
            </a:r>
            <a:r>
              <a:rPr lang="en-US" sz="1400" dirty="0" smtClean="0"/>
              <a:t> </a:t>
            </a:r>
            <a:r>
              <a:rPr lang="fa-IR" sz="1400" dirty="0" smtClean="0"/>
              <a:t>دوره ابتدایی در تعلیم و تربیت،پاییز1380 ص274تا280</a:t>
            </a:r>
            <a:r>
              <a:rPr lang="fa-IR" sz="1600" dirty="0" smtClean="0"/>
              <a:t>)</a:t>
            </a:r>
            <a:endParaRPr lang="fa-IR" sz="1600" dirty="0"/>
          </a:p>
          <a:p>
            <a:pPr marL="0" indent="0">
              <a:buNone/>
            </a:pPr>
            <a:endParaRPr lang="en-US" dirty="0"/>
          </a:p>
          <a:p>
            <a:endParaRPr lang="en-US" dirty="0"/>
          </a:p>
        </p:txBody>
      </p:sp>
    </p:spTree>
    <p:extLst>
      <p:ext uri="{BB962C8B-B14F-4D97-AF65-F5344CB8AC3E}">
        <p14:creationId xmlns:p14="http://schemas.microsoft.com/office/powerpoint/2010/main" val="2293067001"/>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ویژگیهای معلمان ابتدایی</a:t>
            </a:r>
            <a:endParaRPr lang="en-US" dirty="0"/>
          </a:p>
        </p:txBody>
      </p:sp>
      <p:sp>
        <p:nvSpPr>
          <p:cNvPr id="3" name="Content Placeholder 2"/>
          <p:cNvSpPr>
            <a:spLocks noGrp="1"/>
          </p:cNvSpPr>
          <p:nvPr>
            <p:ph idx="1"/>
          </p:nvPr>
        </p:nvSpPr>
        <p:spPr/>
        <p:txBody>
          <a:bodyPr>
            <a:normAutofit fontScale="92500"/>
          </a:bodyPr>
          <a:lstStyle/>
          <a:p>
            <a:pPr marL="0" indent="0">
              <a:buNone/>
            </a:pPr>
            <a:r>
              <a:rPr lang="fa-IR" dirty="0" smtClean="0"/>
              <a:t>در </a:t>
            </a:r>
            <a:r>
              <a:rPr lang="fa-IR" dirty="0"/>
              <a:t>پژوهشی دیگر در این رابطه  ویژگیهای معلمان ابتدایی را در 3 بخش الف)ویژگیهای شخصیتی  و علمی </a:t>
            </a:r>
            <a:endParaRPr lang="en-US" dirty="0"/>
          </a:p>
          <a:p>
            <a:pPr marL="0" indent="0">
              <a:buNone/>
            </a:pPr>
            <a:r>
              <a:rPr lang="fa-IR" dirty="0"/>
              <a:t> ب)نقش معلم در فرایند تدریس  </a:t>
            </a:r>
            <a:endParaRPr lang="en-US" dirty="0"/>
          </a:p>
          <a:p>
            <a:pPr marL="0" indent="0">
              <a:buNone/>
            </a:pPr>
            <a:r>
              <a:rPr lang="fa-IR" dirty="0"/>
              <a:t>ج ویژگیهای معلم در تدریس  آورده است.</a:t>
            </a:r>
            <a:endParaRPr lang="en-US" dirty="0"/>
          </a:p>
          <a:p>
            <a:pPr marL="0" indent="0">
              <a:buNone/>
            </a:pPr>
            <a:r>
              <a:rPr lang="fa-IR" dirty="0"/>
              <a:t> معلم به خاطر تماس دائم و نزدیک با دانش آموزان می تواتند علاوه بر تدریس از توانایی ها ،ضعف ها،آرزوها  و نیازهای آنان به خوبی آگاه شود</a:t>
            </a:r>
            <a:r>
              <a:rPr lang="en-US" dirty="0"/>
              <a:t>.</a:t>
            </a:r>
            <a:r>
              <a:rPr lang="fa-IR" dirty="0"/>
              <a:t> معلم می تواند با ایجاد فضای صمیمی در کلاس و تامین سلامت روانی دانش آموزان اسباب تسهیل و افزایش یادگیری را فراهم آوردو یادگیری را ساده و جالب نماید و بهترین مشاور و راهنما برای دانش آموز باشد</a:t>
            </a:r>
            <a:r>
              <a:rPr lang="fa-IR" dirty="0" smtClean="0"/>
              <a:t>.</a:t>
            </a:r>
            <a:endParaRPr lang="en-US" dirty="0" smtClean="0"/>
          </a:p>
          <a:p>
            <a:pPr marL="0" indent="0">
              <a:buNone/>
            </a:pPr>
            <a:r>
              <a:rPr lang="fa-IR" sz="1500" dirty="0" smtClean="0"/>
              <a:t>(</a:t>
            </a:r>
            <a:r>
              <a:rPr lang="fa-IR" sz="1500" dirty="0"/>
              <a:t>فرجی ،زهرا</a:t>
            </a:r>
            <a:r>
              <a:rPr lang="en-US" sz="1500" dirty="0"/>
              <a:t>”</a:t>
            </a:r>
            <a:r>
              <a:rPr lang="fa-IR" sz="1500" dirty="0"/>
              <a:t>ویژگیهای معلم دوره ابتدایی"جایگاه و نقش</a:t>
            </a:r>
            <a:r>
              <a:rPr lang="en-US" sz="1500" dirty="0"/>
              <a:t> </a:t>
            </a:r>
            <a:r>
              <a:rPr lang="fa-IR" sz="1500" dirty="0"/>
              <a:t>دوره ابتدایی در تعلیم و تربیت،پاییز1380 </a:t>
            </a:r>
            <a:r>
              <a:rPr lang="fa-IR" sz="1500" dirty="0" smtClean="0"/>
              <a:t>ص215تا218</a:t>
            </a:r>
            <a:r>
              <a:rPr lang="en-US" sz="1500" dirty="0" smtClean="0"/>
              <a:t>(</a:t>
            </a:r>
            <a:endParaRPr lang="fa-IR" sz="1500" dirty="0"/>
          </a:p>
          <a:p>
            <a:pPr marL="0" indent="0">
              <a:buNone/>
            </a:pPr>
            <a:endParaRPr lang="en-US" dirty="0"/>
          </a:p>
        </p:txBody>
      </p:sp>
    </p:spTree>
    <p:extLst>
      <p:ext uri="{BB962C8B-B14F-4D97-AF65-F5344CB8AC3E}">
        <p14:creationId xmlns:p14="http://schemas.microsoft.com/office/powerpoint/2010/main" val="2935032575"/>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467" y="320675"/>
            <a:ext cx="7066466" cy="61356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4366204"/>
      </p:ext>
    </p:extLst>
  </p:cSld>
  <p:clrMapOvr>
    <a:masterClrMapping/>
  </p:clrMapOvr>
  <p:transition>
    <p:pull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pPr algn="ctr"/>
            <a:r>
              <a:rPr lang="fa-IR" dirty="0" smtClean="0"/>
              <a:t>برنامه درسی دوره ابتدایی</a:t>
            </a:r>
            <a:endParaRPr lang="en-US" dirty="0"/>
          </a:p>
        </p:txBody>
      </p:sp>
      <p:sp>
        <p:nvSpPr>
          <p:cNvPr id="3" name="Content Placeholder 2"/>
          <p:cNvSpPr>
            <a:spLocks noGrp="1"/>
          </p:cNvSpPr>
          <p:nvPr>
            <p:ph idx="1"/>
          </p:nvPr>
        </p:nvSpPr>
        <p:spPr>
          <a:xfrm>
            <a:off x="457200" y="1268760"/>
            <a:ext cx="7239000" cy="5186976"/>
          </a:xfrm>
        </p:spPr>
        <p:txBody>
          <a:bodyPr>
            <a:normAutofit/>
          </a:bodyPr>
          <a:lstStyle/>
          <a:p>
            <a:pPr marL="0" indent="0">
              <a:buNone/>
            </a:pPr>
            <a:r>
              <a:rPr lang="fa-IR" dirty="0" smtClean="0"/>
              <a:t>فرایند یادگیری در هر دوره تحصیلی با عوامل مختلف ارتباط دارد.نقش معلم،ارتباط متقابل دانش آموزان ووسایل کمک آموزشی و محتوای برنامه درسی از جمله عواملی هستند که هر کدام به گونه ای خاص در یادگیری موثرند.</a:t>
            </a:r>
          </a:p>
          <a:p>
            <a:pPr marL="0" indent="0">
              <a:buNone/>
            </a:pPr>
            <a:r>
              <a:rPr lang="fa-IR" dirty="0" smtClean="0"/>
              <a:t>برنامه درسی مجموعه قواعد و ضوابطی است که به مجموعه عوامل و عناصر با یادگیری منطق و سازمان می دهد. در آموزش و پرورش دوره ابتدایی ، دانش آموزان باید تعلیمات شایسته ای برای زندگی اثر بخش ببینندو از این رو در نظام آموزش و پرورش دوره ابتدایی ایران برنامه درسی با توجه به اصولی تهیه و اجرا می گردد.</a:t>
            </a:r>
            <a:endParaRPr lang="en-US" dirty="0"/>
          </a:p>
        </p:txBody>
      </p:sp>
    </p:spTree>
    <p:extLst>
      <p:ext uri="{BB962C8B-B14F-4D97-AF65-F5344CB8AC3E}">
        <p14:creationId xmlns:p14="http://schemas.microsoft.com/office/powerpoint/2010/main" val="3324695421"/>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اصول تدوین برنامه درسی دوره ابتدایی</a:t>
            </a:r>
            <a:endParaRPr lang="en-US" dirty="0"/>
          </a:p>
        </p:txBody>
      </p:sp>
      <p:sp>
        <p:nvSpPr>
          <p:cNvPr id="3" name="Content Placeholder 2"/>
          <p:cNvSpPr>
            <a:spLocks noGrp="1"/>
          </p:cNvSpPr>
          <p:nvPr>
            <p:ph idx="1"/>
          </p:nvPr>
        </p:nvSpPr>
        <p:spPr>
          <a:xfrm>
            <a:off x="457200" y="1609416"/>
            <a:ext cx="7239000" cy="5248584"/>
          </a:xfrm>
        </p:spPr>
        <p:txBody>
          <a:bodyPr>
            <a:normAutofit fontScale="85000" lnSpcReduction="20000"/>
          </a:bodyPr>
          <a:lstStyle/>
          <a:p>
            <a:pPr marL="514350" indent="-514350">
              <a:buAutoNum type="arabicPeriod"/>
            </a:pPr>
            <a:r>
              <a:rPr lang="fa-IR" dirty="0" smtClean="0"/>
              <a:t>با هدف های آموزش و پرورش این دوره هماهنگ باشند</a:t>
            </a:r>
          </a:p>
          <a:p>
            <a:pPr marL="514350" indent="-514350">
              <a:buAutoNum type="arabicPeriod"/>
            </a:pPr>
            <a:r>
              <a:rPr lang="fa-IR" dirty="0" smtClean="0"/>
              <a:t>بامراحل رشد کودکان این دوره همانگ باشد.</a:t>
            </a:r>
          </a:p>
          <a:p>
            <a:pPr marL="514350" indent="-514350">
              <a:buAutoNum type="arabicPeriod"/>
            </a:pPr>
            <a:r>
              <a:rPr lang="fa-IR" dirty="0" smtClean="0"/>
              <a:t>با مدت تحصیل تناسب داشته باشد.</a:t>
            </a:r>
          </a:p>
          <a:p>
            <a:pPr marL="514350" indent="-514350">
              <a:buAutoNum type="arabicPeriod"/>
            </a:pPr>
            <a:r>
              <a:rPr lang="fa-IR" dirty="0" smtClean="0"/>
              <a:t>به قدر کافی انعطاف پذیر باشدتامانع معلم در انتخاب روش و رعایت ویژگیهای فردی دانش آموزان نشود</a:t>
            </a:r>
          </a:p>
          <a:p>
            <a:pPr marL="514350" indent="-514350">
              <a:buAutoNum type="arabicPeriod"/>
            </a:pPr>
            <a:r>
              <a:rPr lang="fa-IR" dirty="0" smtClean="0"/>
              <a:t>با پیشرفت علوم و فنون هماهنگی داشته باشد </a:t>
            </a:r>
          </a:p>
          <a:p>
            <a:pPr marL="514350" indent="-514350">
              <a:buAutoNum type="arabicPeriod"/>
            </a:pPr>
            <a:r>
              <a:rPr lang="fa-IR" dirty="0" smtClean="0"/>
              <a:t>با امکانات اجرایی قابل حصول هماهنگی داشتهد باشد </a:t>
            </a:r>
          </a:p>
          <a:p>
            <a:pPr marL="514350" indent="-514350">
              <a:buAutoNum type="arabicPeriod"/>
            </a:pPr>
            <a:r>
              <a:rPr lang="fa-IR" dirty="0" smtClean="0"/>
              <a:t>به گونه ای تنظیم شود که علایق کودکان را به خود جلب کند .</a:t>
            </a:r>
          </a:p>
          <a:p>
            <a:pPr marL="514350" indent="-514350">
              <a:buAutoNum type="arabicPeriod"/>
            </a:pPr>
            <a:r>
              <a:rPr lang="fa-IR" dirty="0" smtClean="0"/>
              <a:t>با روشهای آموزشی متناسب این دوره هماهنگ باشد</a:t>
            </a:r>
          </a:p>
          <a:p>
            <a:pPr marL="514350" indent="-514350">
              <a:buAutoNum type="arabicPeriod"/>
            </a:pPr>
            <a:r>
              <a:rPr lang="fa-IR" dirty="0" smtClean="0"/>
              <a:t>متناسب با نیاز های زندگی کودک و جامعه باشد.</a:t>
            </a:r>
          </a:p>
          <a:p>
            <a:pPr marL="514350" indent="-514350">
              <a:buAutoNum type="arabicPeriod"/>
            </a:pPr>
            <a:r>
              <a:rPr lang="fa-IR" dirty="0" smtClean="0"/>
              <a:t>شرایط محلی و مقتضیات منطقه ای لحاظ شود</a:t>
            </a:r>
          </a:p>
          <a:p>
            <a:pPr marL="514350" indent="-514350">
              <a:buAutoNum type="arabicPeriod"/>
            </a:pPr>
            <a:r>
              <a:rPr lang="fa-IR" dirty="0" smtClean="0"/>
              <a:t>ارزشها و نگرش ها و میراث فرهنگی رعایت شود</a:t>
            </a:r>
          </a:p>
          <a:p>
            <a:pPr marL="514350" indent="-514350">
              <a:buAutoNum type="arabicPeriod"/>
            </a:pPr>
            <a:r>
              <a:rPr lang="fa-IR" dirty="0" smtClean="0"/>
              <a:t>بین محتوای مواد درسی هر پایه و نیز بین محتوای هر درس در پایه های مختلف ،ارتباط منطقی برقرار باشد.</a:t>
            </a:r>
          </a:p>
        </p:txBody>
      </p:sp>
    </p:spTree>
    <p:extLst>
      <p:ext uri="{BB962C8B-B14F-4D97-AF65-F5344CB8AC3E}">
        <p14:creationId xmlns:p14="http://schemas.microsoft.com/office/powerpoint/2010/main" val="539318553"/>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 calcmode="lin" valueType="num">
                                      <p:cBhvr additive="base">
                                        <p:cTn id="8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20040"/>
            <a:ext cx="6220544" cy="300648"/>
          </a:xfrm>
        </p:spPr>
        <p:txBody>
          <a:bodyPr>
            <a:normAutofit fontScale="90000"/>
          </a:bodyPr>
          <a:lstStyle/>
          <a:p>
            <a:pPr algn="ct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100392" cy="6858000"/>
          </a:xfrm>
        </p:spPr>
      </p:pic>
    </p:spTree>
    <p:extLst>
      <p:ext uri="{BB962C8B-B14F-4D97-AF65-F5344CB8AC3E}">
        <p14:creationId xmlns:p14="http://schemas.microsoft.com/office/powerpoint/2010/main" val="2110577098"/>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روش ها و فنون تدریس در آموزش ابتدایی</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0851411"/>
      </p:ext>
    </p:extLst>
  </p:cSld>
  <p:clrMapOvr>
    <a:masterClrMapping/>
  </p:clrMapOvr>
  <p:transition>
    <p:pull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برنامه ها وامور فوق برنامه در ابتدایی</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874172"/>
      </p:ext>
    </p:extLst>
  </p:cSld>
  <p:clrMapOvr>
    <a:masterClrMapping/>
  </p:clrMapOvr>
  <p:transition>
    <p:pull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ارزشیابی پیشرفت تحصیلی در ابتدایی</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4199787"/>
      </p:ext>
    </p:extLst>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7239000" cy="842352"/>
          </a:xfrm>
        </p:spPr>
        <p:txBody>
          <a:bodyPr>
            <a:normAutofit fontScale="90000"/>
          </a:bodyPr>
          <a:lstStyle/>
          <a:p>
            <a:pPr algn="ctr"/>
            <a:r>
              <a:rPr lang="fa-IR" dirty="0"/>
              <a:t>کارکرد های نظام آموزش و </a:t>
            </a:r>
            <a:r>
              <a:rPr lang="fa-IR" dirty="0" smtClean="0"/>
              <a:t>پرورش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fa-IR" dirty="0"/>
              <a:t>نظام آموزش و پرورش در جهان کنونی ،وظایف و کارکرد های به طورآشکار و نهان دارد و به عنوان یک عامل ،تحقق نیازهای فردی و اجتماعی و رشد و توسعه فرهنگی ،سیاسی و اقتصادی جامعه را ممکن می سازد.</a:t>
            </a:r>
          </a:p>
          <a:p>
            <a:pPr marL="0" indent="0">
              <a:buNone/>
            </a:pPr>
            <a:r>
              <a:rPr lang="fa-IR" dirty="0"/>
              <a:t> از مهم ترین کارکرد های آشکار آموزش و پرورش عبارتد از :</a:t>
            </a:r>
          </a:p>
          <a:p>
            <a:pPr marL="0" indent="0">
              <a:buNone/>
            </a:pPr>
            <a:r>
              <a:rPr lang="fa-IR" dirty="0"/>
              <a:t>انتقال فرهنگ</a:t>
            </a:r>
          </a:p>
          <a:p>
            <a:pPr marL="0" indent="0">
              <a:buNone/>
            </a:pPr>
            <a:r>
              <a:rPr lang="fa-IR" dirty="0"/>
              <a:t>اجتماعی کردن افراد</a:t>
            </a:r>
          </a:p>
          <a:p>
            <a:pPr marL="0" indent="0">
              <a:buNone/>
            </a:pPr>
            <a:r>
              <a:rPr lang="fa-IR" dirty="0"/>
              <a:t>پرورش و رشد با کیفیت </a:t>
            </a:r>
            <a:r>
              <a:rPr lang="fa-IR" dirty="0" smtClean="0"/>
              <a:t>کودکان،نوجوانان</a:t>
            </a:r>
            <a:r>
              <a:rPr lang="en-US" dirty="0" smtClean="0"/>
              <a:t> </a:t>
            </a:r>
            <a:r>
              <a:rPr lang="fa-IR" dirty="0" smtClean="0"/>
              <a:t>و </a:t>
            </a:r>
            <a:r>
              <a:rPr lang="fa-IR" dirty="0"/>
              <a:t>جوانان</a:t>
            </a:r>
          </a:p>
          <a:p>
            <a:pPr marL="0" indent="0">
              <a:buNone/>
            </a:pPr>
            <a:r>
              <a:rPr lang="fa-IR" dirty="0"/>
              <a:t>تربیت و تامین نیروی انسانی</a:t>
            </a:r>
          </a:p>
          <a:p>
            <a:pPr marL="0" indent="0">
              <a:buNone/>
            </a:pPr>
            <a:r>
              <a:rPr lang="fa-IR" dirty="0"/>
              <a:t>و....... </a:t>
            </a:r>
            <a:endParaRPr lang="en-US" dirty="0"/>
          </a:p>
          <a:p>
            <a:pPr marL="0" indent="0">
              <a:buNone/>
            </a:pPr>
            <a:endParaRPr lang="en-US" dirty="0"/>
          </a:p>
        </p:txBody>
      </p:sp>
    </p:spTree>
    <p:extLst>
      <p:ext uri="{BB962C8B-B14F-4D97-AF65-F5344CB8AC3E}">
        <p14:creationId xmlns:p14="http://schemas.microsoft.com/office/powerpoint/2010/main" val="1179788093"/>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465754"/>
          </a:xfrm>
        </p:spPr>
        <p:txBody>
          <a:bodyPr>
            <a:normAutofit fontScale="90000"/>
          </a:bodyPr>
          <a:lstStyle/>
          <a:p>
            <a:pPr algn="ctr"/>
            <a:r>
              <a:rPr lang="fa-IR" dirty="0" smtClean="0"/>
              <a:t>منابع و مآخذ</a:t>
            </a:r>
            <a:endParaRPr lang="fa-IR" dirty="0"/>
          </a:p>
        </p:txBody>
      </p:sp>
      <p:sp>
        <p:nvSpPr>
          <p:cNvPr id="4" name="Content Placeholder 3"/>
          <p:cNvSpPr>
            <a:spLocks noGrp="1"/>
          </p:cNvSpPr>
          <p:nvPr>
            <p:ph idx="1"/>
          </p:nvPr>
        </p:nvSpPr>
        <p:spPr>
          <a:xfrm>
            <a:off x="457200" y="857232"/>
            <a:ext cx="7239000" cy="5598504"/>
          </a:xfrm>
        </p:spPr>
        <p:txBody>
          <a:bodyPr>
            <a:normAutofit fontScale="77500" lnSpcReduction="20000"/>
          </a:bodyPr>
          <a:lstStyle/>
          <a:p>
            <a:pPr lvl="0"/>
            <a:r>
              <a:rPr lang="fa-IR" dirty="0" smtClean="0"/>
              <a:t>نظامنامه مدارس ابتدايی و متوسطه، وزارت معارف و اوقاف و صنايع  مستظرفه، بی نا، بی تا.</a:t>
            </a:r>
            <a:endParaRPr lang="en-US" dirty="0" smtClean="0"/>
          </a:p>
          <a:p>
            <a:pPr lvl="0"/>
            <a:r>
              <a:rPr lang="fa-IR" dirty="0" smtClean="0"/>
              <a:t>آموزش در برنامه سوم عمرانی ، انتشارات دفتر اطلاعات و گزارش های سازمان برنامه و بودجه ،1346 .  </a:t>
            </a:r>
            <a:endParaRPr lang="en-US" dirty="0" smtClean="0"/>
          </a:p>
          <a:p>
            <a:pPr lvl="0"/>
            <a:r>
              <a:rPr lang="fa-IR" dirty="0" smtClean="0"/>
              <a:t>بررسی مقدماتی کيفيت اجرای دوره راهنمايی تحصيلی  در نظام جديد آموزش و پرورش ، موسسه تحقيقاتی و برنامه ريزی آموزشی ، تهران ، 1355. </a:t>
            </a:r>
            <a:endParaRPr lang="en-US" dirty="0" smtClean="0"/>
          </a:p>
          <a:p>
            <a:pPr lvl="0"/>
            <a:r>
              <a:rPr lang="fa-IR" dirty="0" smtClean="0"/>
              <a:t>بررسی وضع تربيت معلم دوره ابتدايي، موسسه تحقيقات و برنامه ريزی آموزشی ، تهران ، 1353 .  </a:t>
            </a:r>
            <a:endParaRPr lang="en-US" dirty="0" smtClean="0"/>
          </a:p>
          <a:p>
            <a:pPr lvl="0"/>
            <a:r>
              <a:rPr lang="fa-IR" dirty="0" smtClean="0"/>
              <a:t>ماهنامه تعليم و تربيت ، انتشارات اداره کل انطباعات وزارت معارف ، تهران ، 1317 .</a:t>
            </a:r>
            <a:endParaRPr lang="en-US" dirty="0" smtClean="0"/>
          </a:p>
          <a:p>
            <a:pPr lvl="0"/>
            <a:r>
              <a:rPr lang="fa-IR" dirty="0" smtClean="0"/>
              <a:t>نحوه اجراء برنامه  تغذيه رايگان در مدارس کشور ، موسسه تحقيقات و برنامه ريزی آموزشی ، تهران ، 1355 . </a:t>
            </a:r>
            <a:endParaRPr lang="en-US" dirty="0" smtClean="0"/>
          </a:p>
          <a:p>
            <a:r>
              <a:rPr lang="fa-IR" dirty="0" smtClean="0"/>
              <a:t>- صديق ، عيسی ، تاريخ فرهنگ ايران ، دانشگاه تهران ، چاپ 7، 1354 .</a:t>
            </a:r>
            <a:endParaRPr lang="en-US" dirty="0" smtClean="0"/>
          </a:p>
          <a:p>
            <a:r>
              <a:rPr lang="fa-IR" dirty="0" smtClean="0"/>
              <a:t>سند تحول بنیادین آموزش و پرورش، تهران: شورای عالی انقلاب فرهنگی، 1390.</a:t>
            </a:r>
            <a:endParaRPr lang="en-US" dirty="0" smtClean="0"/>
          </a:p>
          <a:p>
            <a:r>
              <a:rPr lang="fa-IR" dirty="0" smtClean="0"/>
              <a:t>صافی، احمد، سازمان و قوانین آموزش و پرورش ایران، تهران: سمت، 1379.</a:t>
            </a:r>
          </a:p>
        </p:txBody>
      </p:sp>
    </p:spTree>
  </p:cSld>
  <p:clrMapOvr>
    <a:masterClrMapping/>
  </p:clrMapOvr>
  <p:transition>
    <p:pull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fontScale="92500"/>
          </a:bodyPr>
          <a:lstStyle/>
          <a:p>
            <a:pPr marL="0" lvl="0" indent="0">
              <a:buNone/>
            </a:pPr>
            <a:endParaRPr lang="en-US" dirty="0" smtClean="0"/>
          </a:p>
          <a:p>
            <a:pPr lvl="0"/>
            <a:r>
              <a:rPr lang="fa-IR" dirty="0" smtClean="0"/>
              <a:t>قائم مقامی ، جهانگير ،  ايران امروز ، شورای عالی فرهنگ و هنر مرکز مطالعات و هماهنگی فرهنگی ، تهران ، چاپ2 ، 1354 .</a:t>
            </a:r>
            <a:endParaRPr lang="en-US" dirty="0" smtClean="0"/>
          </a:p>
          <a:p>
            <a:r>
              <a:rPr lang="fa-IR" dirty="0" smtClean="0"/>
              <a:t>- وزارت آموزش و پرورش ،  آمارهای مدارس ، معاونت طرح ها و بررسی ها ، تهران ، (1355- 1354 ) </a:t>
            </a:r>
            <a:endParaRPr lang="en-US" dirty="0" smtClean="0"/>
          </a:p>
          <a:p>
            <a:r>
              <a:rPr lang="fa-IR" dirty="0" smtClean="0"/>
              <a:t>- روزنامه اطلاعات ، شمارهای 11976 ، 11982 ، 12108 ، 12111 ، 12191 ،12212 ،  12214،12226 ، 12233 و 15074 . </a:t>
            </a:r>
            <a:endParaRPr lang="en-US" dirty="0" smtClean="0"/>
          </a:p>
          <a:p>
            <a:r>
              <a:rPr lang="fa-IR" dirty="0" smtClean="0"/>
              <a:t>-  وزارت آموزش وپرورش ، آمارها ی مدارس ، معاونت طرح ها و بررسی ها  ، تهران ، ( 1338- 1337 )</a:t>
            </a:r>
            <a:endParaRPr lang="en-US" dirty="0" smtClean="0"/>
          </a:p>
          <a:p>
            <a:r>
              <a:rPr lang="fa-IR" dirty="0" smtClean="0"/>
              <a:t>- وزارت آموزش و پرورش ، آمارهای مدارس ، معاونت طرح ها و بررسی  ها  ، تهران ،( 1345- 1344 ) </a:t>
            </a:r>
            <a:endParaRPr lang="en-US" dirty="0" smtClean="0"/>
          </a:p>
          <a:p>
            <a:pPr marL="0" indent="0">
              <a:buNone/>
            </a:pPr>
            <a:endParaRPr lang="fa-IR" dirty="0"/>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0688"/>
          </a:xfrm>
        </p:spPr>
        <p:txBody>
          <a:bodyPr/>
          <a:lstStyle/>
          <a:p>
            <a:pPr algn="ctr"/>
            <a:r>
              <a:rPr lang="fa-IR" dirty="0"/>
              <a:t>تعریف آموزش ابتدایی</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fa-IR" dirty="0">
                <a:cs typeface="B Nazanin" panose="00000400000000000000" pitchFamily="2" charset="-78"/>
              </a:rPr>
              <a:t>در قانون اساسی معارف مصوب 1290 در اصل مربوط به ساختار آموزش و پرورش ایران مکاتب دهکده ومکاتب شهری قبل از دوره متوسطه و عالی به عنوان اولین دوره تحصیلات رسمی ،یعنی ابتدایی مطرح شده است.</a:t>
            </a:r>
          </a:p>
          <a:p>
            <a:pPr marL="0" indent="0">
              <a:buNone/>
            </a:pPr>
            <a:r>
              <a:rPr lang="fa-IR" dirty="0">
                <a:cs typeface="B Nazanin" panose="00000400000000000000" pitchFamily="2" charset="-78"/>
              </a:rPr>
              <a:t>در قانون تعلیمات اجباری مصوب 1322 ومصوبات شورایعالی آموزش و پرورش  مرتبط با دوره ابتدایی ،این دوره با اسامی گوناگون تعلیمات ابتدایی،تعلیمات اجباری ،تعلیمات همگانی و آموزش همگانی مطرح شده است.</a:t>
            </a:r>
          </a:p>
          <a:p>
            <a:pPr marL="0" indent="0">
              <a:buNone/>
            </a:pPr>
            <a:r>
              <a:rPr lang="fa-IR" dirty="0">
                <a:cs typeface="B Nazanin" panose="00000400000000000000" pitchFamily="2" charset="-78"/>
              </a:rPr>
              <a:t>از این مفاهیم استنباط می شود که هر آنچه در این دوره آموخته می شود جنبه عام دارد و همه ی دانش آموزان به این سطح از آموزش و پرورش نیاز دارند.</a:t>
            </a:r>
          </a:p>
          <a:p>
            <a:pPr marL="0" indent="0">
              <a:buNone/>
            </a:pPr>
            <a:r>
              <a:rPr lang="fa-IR" dirty="0">
                <a:cs typeface="B Nazanin" panose="00000400000000000000" pitchFamily="2" charset="-78"/>
              </a:rPr>
              <a:t>آموزش ابتدایی در ایران در مراکزی به نام دبستان انجام می گیرد و دبستان عبارت است از یک واحد تربیتی که بوسیله یا اجازه آموزش و پرورش برای کودکانی که در سنین شش تا دوازده سال هستند تاسیس می شود.بر اساس آیین نامه اجرایی دانش آموزی که تا اول مهر شش سال تمام داشته باشد می تواند در کلاس اول ابتدایی ثبت نام کنند.  </a:t>
            </a:r>
            <a:endParaRPr lang="en-US"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3397369622"/>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تاریخچه ظهور و تکوین آموزش ابتدایی</a:t>
            </a:r>
            <a:endParaRPr lang="en-US" dirty="0"/>
          </a:p>
        </p:txBody>
      </p:sp>
      <p:sp>
        <p:nvSpPr>
          <p:cNvPr id="3" name="Content Placeholder 2"/>
          <p:cNvSpPr>
            <a:spLocks noGrp="1"/>
          </p:cNvSpPr>
          <p:nvPr>
            <p:ph idx="1"/>
          </p:nvPr>
        </p:nvSpPr>
        <p:spPr/>
        <p:txBody>
          <a:bodyPr>
            <a:normAutofit/>
          </a:bodyPr>
          <a:lstStyle/>
          <a:p>
            <a:pPr marL="0" indent="0">
              <a:buNone/>
            </a:pPr>
            <a:r>
              <a:rPr lang="fa-IR" dirty="0">
                <a:cs typeface="B Nazanin" panose="00000400000000000000" pitchFamily="2" charset="-78"/>
              </a:rPr>
              <a:t>مطالعه تاریخ آموزش و پرورش و سوابق تعلیم و تربیت آدمی نشان می دهد که به علت ناچیز بودن مجموعه میراث اجتماعی و ساده بودن ارتباطات انسانی آموزش و پرورش به وسیله خانواده ها و بیشتر به طور غیر عمدی انجام گرفته می شود.باگسترش دامنه دانش ها و مهارت های و افزایش جمعیت و تراکم نفوس در شهر ها و کم کم  دخالت در جریان انتقال فرهنگ و تمدن به کودکان و نوجوانان ضروری شمرده شد و ضمن توجه به مقاصد معینی به پرورش خردسالان پرداخته شد . برای انجام دادن این وظایف به طور رسمی و عمدی و طبق ضوابطی بتدریج سازمان های متعددی در کشور های مختلف ایجاد شد  و اما در ایران : به ترتیب خانه –مسجد-مکتب –مدرسه ایجاد شد که به صورت اجمالی به تک تک موارد می پردازیم </a:t>
            </a:r>
            <a:r>
              <a:rPr lang="fa-IR" dirty="0" smtClean="0"/>
              <a:t>. </a:t>
            </a:r>
            <a:endParaRPr lang="en-US" dirty="0"/>
          </a:p>
          <a:p>
            <a:pPr marL="0" indent="0">
              <a:buNone/>
            </a:pPr>
            <a:endParaRPr lang="en-US" dirty="0"/>
          </a:p>
        </p:txBody>
      </p:sp>
    </p:spTree>
    <p:extLst>
      <p:ext uri="{BB962C8B-B14F-4D97-AF65-F5344CB8AC3E}">
        <p14:creationId xmlns:p14="http://schemas.microsoft.com/office/powerpoint/2010/main" val="3367870689"/>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تاریخچه ظهور و تکوین آموزش ابتدایی</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fa-IR" b="1" dirty="0">
                <a:cs typeface="B Nazanin" panose="00000400000000000000" pitchFamily="2" charset="-78"/>
              </a:rPr>
              <a:t>خانه:</a:t>
            </a:r>
            <a:r>
              <a:rPr lang="fa-IR" dirty="0">
                <a:cs typeface="B Nazanin" panose="00000400000000000000" pitchFamily="2" charset="-78"/>
              </a:rPr>
              <a:t>تعلیم و تربیت به مفهوم وسیع آن ابتدا از خانواده شروع شده و به طور غیر عمدی انجام می گرفته است . هم اکنون هم در ایران ،اعضای بزرگسال خانواده در تعلیم و تربیت خردسالان بخصوص در تربیت دینی و اخلاقی و آموزش حرفه ای آنان نقش موثری دارند.</a:t>
            </a:r>
          </a:p>
          <a:p>
            <a:pPr marL="0" indent="0">
              <a:buNone/>
            </a:pPr>
            <a:r>
              <a:rPr lang="fa-IR" dirty="0">
                <a:cs typeface="B Nazanin" panose="00000400000000000000" pitchFamily="2" charset="-78"/>
              </a:rPr>
              <a:t> </a:t>
            </a:r>
            <a:r>
              <a:rPr lang="fa-IR" dirty="0" smtClean="0">
                <a:cs typeface="B Nazanin" panose="00000400000000000000" pitchFamily="2" charset="-78"/>
              </a:rPr>
              <a:t>درگذشته </a:t>
            </a:r>
            <a:r>
              <a:rPr lang="fa-IR" dirty="0">
                <a:cs typeface="B Nazanin" panose="00000400000000000000" pitchFamily="2" charset="-78"/>
              </a:rPr>
              <a:t>های دور خانه مهمترین مکان برای آموزش فرزندان امرا و اشراف و توانگران نیز بوده است.</a:t>
            </a:r>
          </a:p>
          <a:p>
            <a:pPr marL="0" indent="0">
              <a:buNone/>
            </a:pPr>
            <a:r>
              <a:rPr lang="fa-IR" b="1" dirty="0">
                <a:cs typeface="B Nazanin" panose="00000400000000000000" pitchFamily="2" charset="-78"/>
              </a:rPr>
              <a:t>مسجد:</a:t>
            </a:r>
            <a:r>
              <a:rPr lang="fa-IR" dirty="0">
                <a:cs typeface="B Nazanin" panose="00000400000000000000" pitchFamily="2" charset="-78"/>
              </a:rPr>
              <a:t>در دوره اسلامی اولین </a:t>
            </a:r>
            <a:r>
              <a:rPr lang="fa-IR" dirty="0" smtClean="0">
                <a:cs typeface="B Nazanin" panose="00000400000000000000" pitchFamily="2" charset="-78"/>
              </a:rPr>
              <a:t>مرکزی که </a:t>
            </a:r>
            <a:r>
              <a:rPr lang="fa-IR" dirty="0">
                <a:cs typeface="B Nazanin" panose="00000400000000000000" pitchFamily="2" charset="-78"/>
              </a:rPr>
              <a:t>برای تعلیم و تربیت مسلمانان مورد استفاده جدی و همه جانبه </a:t>
            </a:r>
            <a:r>
              <a:rPr lang="fa-IR" dirty="0" smtClean="0">
                <a:cs typeface="B Nazanin" panose="00000400000000000000" pitchFamily="2" charset="-78"/>
              </a:rPr>
              <a:t>قرارگرفت </a:t>
            </a:r>
            <a:r>
              <a:rPr lang="fa-IR" dirty="0">
                <a:cs typeface="B Nazanin" panose="00000400000000000000" pitchFamily="2" charset="-78"/>
              </a:rPr>
              <a:t>مسجد است.</a:t>
            </a:r>
          </a:p>
          <a:p>
            <a:pPr marL="0" indent="0">
              <a:buNone/>
            </a:pPr>
            <a:r>
              <a:rPr lang="fa-IR" dirty="0">
                <a:cs typeface="B Nazanin" panose="00000400000000000000" pitchFamily="2" charset="-78"/>
              </a:rPr>
              <a:t>از قرن اول هجری در شهر های مهم ایران مساجد متعددی ایجاد شدند در تاریخ سیستان آمده در سیستان مسجد آدینه در قرن اول هجری بنا شد و حسن بصری در آن احکام تعلیم می داد.کم کم مساجد بزرگی در اکثر بلاد ایران بنا شد که آن </a:t>
            </a:r>
            <a:r>
              <a:rPr lang="fa-IR" dirty="0" smtClean="0">
                <a:cs typeface="B Nazanin" panose="00000400000000000000" pitchFamily="2" charset="-78"/>
              </a:rPr>
              <a:t>ها علاوه </a:t>
            </a:r>
            <a:r>
              <a:rPr lang="fa-IR" dirty="0">
                <a:cs typeface="B Nazanin" panose="00000400000000000000" pitchFamily="2" charset="-78"/>
              </a:rPr>
              <a:t>بر مکانی برای پرستش خدا بودن کانونی برای بحث و تدریس و به </a:t>
            </a:r>
            <a:r>
              <a:rPr lang="fa-IR" dirty="0" smtClean="0">
                <a:cs typeface="B Nazanin" panose="00000400000000000000" pitchFamily="2" charset="-78"/>
              </a:rPr>
              <a:t>اصطلاح ساده </a:t>
            </a:r>
            <a:r>
              <a:rPr lang="fa-IR" dirty="0">
                <a:cs typeface="B Nazanin" panose="00000400000000000000" pitchFamily="2" charset="-78"/>
              </a:rPr>
              <a:t>آن روز حلقه ی مذاکره علم بود. در بعضی از مساجد مکتب </a:t>
            </a:r>
            <a:r>
              <a:rPr lang="fa-IR" dirty="0" smtClean="0">
                <a:cs typeface="B Nazanin" panose="00000400000000000000" pitchFamily="2" charset="-78"/>
              </a:rPr>
              <a:t>نیز </a:t>
            </a:r>
            <a:r>
              <a:rPr lang="fa-IR" dirty="0">
                <a:cs typeface="B Nazanin" panose="00000400000000000000" pitchFamily="2" charset="-78"/>
              </a:rPr>
              <a:t>برای آموزش و پرورش خردسالان دایر شد.  </a:t>
            </a:r>
            <a:endParaRPr lang="en-US" b="1"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1967879293"/>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prstClr val="black"/>
                </a:solidFill>
              </a:rPr>
              <a:t>تاریخچه ظهور و تکوین آموزش ابتدایی</a:t>
            </a:r>
            <a:endParaRPr lang="en-US" dirty="0"/>
          </a:p>
        </p:txBody>
      </p:sp>
      <p:sp>
        <p:nvSpPr>
          <p:cNvPr id="3" name="Content Placeholder 2"/>
          <p:cNvSpPr>
            <a:spLocks noGrp="1"/>
          </p:cNvSpPr>
          <p:nvPr>
            <p:ph idx="1"/>
          </p:nvPr>
        </p:nvSpPr>
        <p:spPr>
          <a:xfrm>
            <a:off x="457200" y="1609416"/>
            <a:ext cx="6923112" cy="5852032"/>
          </a:xfrm>
        </p:spPr>
        <p:txBody>
          <a:bodyPr>
            <a:normAutofit fontScale="70000" lnSpcReduction="20000"/>
          </a:bodyPr>
          <a:lstStyle/>
          <a:p>
            <a:pPr marL="0" lvl="0" indent="0">
              <a:buNone/>
            </a:pPr>
            <a:r>
              <a:rPr lang="fa-IR" sz="2800" dirty="0">
                <a:solidFill>
                  <a:prstClr val="black"/>
                </a:solidFill>
                <a:cs typeface="B Nazanin" panose="00000400000000000000" pitchFamily="2" charset="-78"/>
              </a:rPr>
              <a:t>نخستین مدرسه در ایران به وسیله ی ناصر کبیر (امیر طبرستان)در اواخر قرن سوم هجری در آمل برپا شد . بتدریج مدارس متعددی از جمله بیهقیه و سعدیه در نیشابور تاسیس شد.</a:t>
            </a:r>
          </a:p>
          <a:p>
            <a:pPr marL="0" lvl="0" indent="0">
              <a:buNone/>
            </a:pPr>
            <a:r>
              <a:rPr lang="fa-IR" sz="2800" dirty="0">
                <a:solidFill>
                  <a:prstClr val="black"/>
                </a:solidFill>
                <a:cs typeface="B Nazanin" panose="00000400000000000000" pitchFamily="2" charset="-78"/>
              </a:rPr>
              <a:t>نظام الملک به تاسیس مدارس نظامیه اقدام کرد.در دوره صفویه و قاجاریه مدارس علوم دینی توسعه یافت  و هم اکنون مدارس دینی  به صورت حوزه های علمیه ادامه دارد.</a:t>
            </a:r>
            <a:endParaRPr lang="en-US" sz="2800" dirty="0">
              <a:solidFill>
                <a:prstClr val="black"/>
              </a:solidFill>
              <a:cs typeface="B Nazanin" panose="00000400000000000000" pitchFamily="2" charset="-78"/>
            </a:endParaRPr>
          </a:p>
          <a:p>
            <a:pPr marL="0" lvl="0" indent="0">
              <a:buNone/>
            </a:pPr>
            <a:r>
              <a:rPr lang="fa-IR" sz="2800" dirty="0">
                <a:solidFill>
                  <a:prstClr val="black"/>
                </a:solidFill>
                <a:cs typeface="B Nazanin" panose="00000400000000000000" pitchFamily="2" charset="-78"/>
              </a:rPr>
              <a:t>در چند سال اخیر در برنامه ها و روشهای آموزشی و شیوه اداره این مدارس و مقررات آن تغییراتی انجام گرفته است و افرادی که تحصیلات رسمی دوره های ابتدایی،راهنمایی تحصیلی و در مواردی متوسطه را گذرانیده اند در این مدارس ثبت نام و تحصیل می کنند. </a:t>
            </a:r>
          </a:p>
          <a:p>
            <a:pPr marL="0" lvl="0" indent="0">
              <a:buNone/>
            </a:pPr>
            <a:r>
              <a:rPr lang="fa-IR" sz="2800" b="1" dirty="0">
                <a:solidFill>
                  <a:prstClr val="black"/>
                </a:solidFill>
                <a:cs typeface="B Nazanin" panose="00000400000000000000" pitchFamily="2" charset="-78"/>
              </a:rPr>
              <a:t>ب)</a:t>
            </a:r>
            <a:r>
              <a:rPr lang="fa-IR" sz="2800" dirty="0">
                <a:solidFill>
                  <a:prstClr val="black"/>
                </a:solidFill>
                <a:cs typeface="B Nazanin" panose="00000400000000000000" pitchFamily="2" charset="-78"/>
              </a:rPr>
              <a:t>مدارس ابتدایی به سبک جدید :بعد از تاسیس وزارت علوم در سال 1272 </a:t>
            </a:r>
            <a:r>
              <a:rPr lang="fa-IR" sz="2800" dirty="0" smtClean="0">
                <a:solidFill>
                  <a:prstClr val="black"/>
                </a:solidFill>
                <a:cs typeface="B Nazanin" panose="00000400000000000000" pitchFamily="2" charset="-78"/>
              </a:rPr>
              <a:t>فکرتاسیس </a:t>
            </a:r>
            <a:r>
              <a:rPr lang="fa-IR" sz="2800" dirty="0">
                <a:solidFill>
                  <a:prstClr val="black"/>
                </a:solidFill>
                <a:cs typeface="B Nazanin" panose="00000400000000000000" pitchFamily="2" charset="-78"/>
              </a:rPr>
              <a:t>و گسترش مدارس ابتدایی به سبک جدید قوت گرفت و پس از مشروطیت تحصیل کرده های خارج و میسیونرهای مسیحی تعدادی مدرسه جدید تاسیس کردند . د ر سال 1280 هفده مدرسه ابتدایی در تهران و دیگر شهرستان ها وجود داشت. در سال 1290 با تصویب قانون اساسی معارف ،ضوابط لازم برای تاسیس و گسترش مدارس ابتدایی تعیین و اعلام شد.در سال 1298 در ایران 295 و در سال 1302 تعداد 612  مدرسه ابتدایی و متوسطه و عالی دخترانه و پسرانه وجود داشت.با تاسیس دار المعلمین و دار المعلمات و سپس دانشسرای مقدماتی تعداد معلمان دوره ابتدایی افزایش </a:t>
            </a:r>
            <a:r>
              <a:rPr lang="fa-IR" sz="2800" dirty="0" smtClean="0">
                <a:solidFill>
                  <a:prstClr val="black"/>
                </a:solidFill>
                <a:cs typeface="B Nazanin" panose="00000400000000000000" pitchFamily="2" charset="-78"/>
              </a:rPr>
              <a:t>یافت</a:t>
            </a:r>
            <a:r>
              <a:rPr lang="en-US" sz="2800" dirty="0" smtClean="0">
                <a:solidFill>
                  <a:prstClr val="black"/>
                </a:solidFill>
                <a:cs typeface="B Nazanin" panose="00000400000000000000" pitchFamily="2" charset="-78"/>
              </a:rPr>
              <a:t> </a:t>
            </a:r>
            <a:r>
              <a:rPr lang="fa-IR" sz="2800" dirty="0" smtClean="0">
                <a:solidFill>
                  <a:prstClr val="black"/>
                </a:solidFill>
                <a:cs typeface="B Nazanin" panose="00000400000000000000" pitchFamily="2" charset="-78"/>
              </a:rPr>
              <a:t>و </a:t>
            </a:r>
            <a:r>
              <a:rPr lang="fa-IR" sz="2800" dirty="0">
                <a:solidFill>
                  <a:prstClr val="black"/>
                </a:solidFill>
                <a:cs typeface="B Nazanin" panose="00000400000000000000" pitchFamily="2" charset="-78"/>
              </a:rPr>
              <a:t>با تصویب تعلیمات اجباری در 1322 تعداد مدارس و دانش آموزان افزایش یافت.</a:t>
            </a:r>
            <a:endParaRPr lang="fa-IR" sz="2800" b="1" dirty="0">
              <a:solidFill>
                <a:prstClr val="black"/>
              </a:solidFill>
              <a:cs typeface="B Nazanin" panose="00000400000000000000" pitchFamily="2" charset="-78"/>
            </a:endParaRPr>
          </a:p>
          <a:p>
            <a:pPr marL="0" lvl="0" indent="0">
              <a:buNone/>
            </a:pPr>
            <a:r>
              <a:rPr lang="fa-IR" sz="2800" dirty="0">
                <a:solidFill>
                  <a:prstClr val="black"/>
                </a:solidFill>
                <a:cs typeface="B Nazanin" panose="00000400000000000000" pitchFamily="2" charset="-78"/>
              </a:rPr>
              <a:t> </a:t>
            </a:r>
          </a:p>
          <a:p>
            <a:pPr marL="0" lvl="0" indent="0">
              <a:buNone/>
            </a:pPr>
            <a:endParaRPr lang="fa-IR" sz="2800" dirty="0">
              <a:solidFill>
                <a:prstClr val="black"/>
              </a:solidFill>
              <a:cs typeface="B Nazanin" panose="00000400000000000000" pitchFamily="2" charset="-78"/>
            </a:endParaRPr>
          </a:p>
          <a:p>
            <a:pPr marL="0" indent="0">
              <a:buNone/>
            </a:pPr>
            <a:endParaRPr lang="en-US"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3983603254"/>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1172</TotalTime>
  <Words>4955</Words>
  <Application>Microsoft Office PowerPoint</Application>
  <PresentationFormat>On-screen Show (4:3)</PresentationFormat>
  <Paragraphs>415</Paragraphs>
  <Slides>51</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B Mitra</vt:lpstr>
      <vt:lpstr>B Nazanin</vt:lpstr>
      <vt:lpstr>B Titr</vt:lpstr>
      <vt:lpstr>B Zar</vt:lpstr>
      <vt:lpstr>Calibri</vt:lpstr>
      <vt:lpstr>IranNastaliq</vt:lpstr>
      <vt:lpstr>Tahoma</vt:lpstr>
      <vt:lpstr>Trebuchet MS</vt:lpstr>
      <vt:lpstr>Wingdings</vt:lpstr>
      <vt:lpstr>Wingdings 2</vt:lpstr>
      <vt:lpstr>Opulent</vt:lpstr>
      <vt:lpstr>PowerPoint Presentation</vt:lpstr>
      <vt:lpstr>نقد و بررسی برنامه های آموزشی و درسی ایران</vt:lpstr>
      <vt:lpstr>PowerPoint Presentation</vt:lpstr>
      <vt:lpstr>کلیاتی در باره نظام آموزش و پرورش </vt:lpstr>
      <vt:lpstr>کارکرد های نظام آموزش و پرورش </vt:lpstr>
      <vt:lpstr>تعریف آموزش ابتدایی</vt:lpstr>
      <vt:lpstr>تاریخچه ظهور و تکوین آموزش ابتدایی</vt:lpstr>
      <vt:lpstr>تاریخچه ظهور و تکوین آموزش ابتدایی</vt:lpstr>
      <vt:lpstr>تاریخچه ظهور و تکوین آموزش ابتدایی</vt:lpstr>
      <vt:lpstr>تاریخچه ظهور و تکوین آموزش ابتدایی</vt:lpstr>
      <vt:lpstr>تحولات آموزشی</vt:lpstr>
      <vt:lpstr>سن دانش‌آموزان</vt:lpstr>
      <vt:lpstr>ساعات تشکیل کلاس</vt:lpstr>
      <vt:lpstr>رایگانی دبستان‌ها</vt:lpstr>
      <vt:lpstr>تأمین کتب درسی</vt:lpstr>
      <vt:lpstr>یکنواختی دروس ابتدایی</vt:lpstr>
      <vt:lpstr>آماری از سپاه دانش</vt:lpstr>
      <vt:lpstr>آماری از سپاه دانش</vt:lpstr>
      <vt:lpstr>سمینار سپاه دانش در سال 1350</vt:lpstr>
      <vt:lpstr>تحولات دهه 1350</vt:lpstr>
      <vt:lpstr>دانشسرای مقدماتی</vt:lpstr>
      <vt:lpstr>تغذیه رایگان</vt:lpstr>
      <vt:lpstr>ساختار نظام آموزش و پرورش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ویژگیهای دانش آموزان دوره ابتدایی</vt:lpstr>
      <vt:lpstr>بعضی از ویژگیهای ذهنی و روانی</vt:lpstr>
      <vt:lpstr>اهداف پایه های دوم تا پنجم</vt:lpstr>
      <vt:lpstr>اهداف دوره ابتدایی</vt:lpstr>
      <vt:lpstr>اهداف پایه اول ابتدایی</vt:lpstr>
      <vt:lpstr>اهداف پایه های دوم تا پنجم</vt:lpstr>
      <vt:lpstr>اهداف پایه های دوم تا پنجم</vt:lpstr>
      <vt:lpstr>ویژگیهای معلمان ابتدایی</vt:lpstr>
      <vt:lpstr>ویژگیهای معلمان ابتدایی</vt:lpstr>
      <vt:lpstr>ویژگیهای معلمان ابتدایی</vt:lpstr>
      <vt:lpstr>PowerPoint Presentation</vt:lpstr>
      <vt:lpstr>برنامه درسی دوره ابتدایی</vt:lpstr>
      <vt:lpstr>اصول تدوین برنامه درسی دوره ابتدایی</vt:lpstr>
      <vt:lpstr>PowerPoint Presentation</vt:lpstr>
      <vt:lpstr>روش ها و فنون تدریس در آموزش ابتدایی</vt:lpstr>
      <vt:lpstr>برنامه ها وامور فوق برنامه در ابتدایی</vt:lpstr>
      <vt:lpstr>ارزشیابی پیشرفت تحصیلی در ابتدایی</vt:lpstr>
      <vt:lpstr>منابع و مآخذ</vt:lpstr>
      <vt:lpstr>PowerPoint Presentation</vt:lpstr>
    </vt:vector>
  </TitlesOfParts>
  <Company>Saba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تحولات آموزش و پرورش ایران</dc:title>
  <dc:creator>Hamid Jafarian Yasar</dc:creator>
  <cp:lastModifiedBy>ali</cp:lastModifiedBy>
  <cp:revision>385</cp:revision>
  <dcterms:created xsi:type="dcterms:W3CDTF">2012-05-02T13:48:02Z</dcterms:created>
  <dcterms:modified xsi:type="dcterms:W3CDTF">2016-11-03T08:09:29Z</dcterms:modified>
</cp:coreProperties>
</file>