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A5314A2-23C6-4189-AC74-AE3632344CD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FAAC184-A141-4B19-A77E-7F03DD5222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9845" y="404664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5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smellah 1" pitchFamily="2" charset="0"/>
                <a:cs typeface="B Titr" pitchFamily="2" charset="-78"/>
              </a:rPr>
              <a:t>بسم الله الرحمن الرحیم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861" y="4437112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cs typeface="B Koodak" pitchFamily="2" charset="-78"/>
              </a:rPr>
              <a:t>کاری از رضا یزانی</a:t>
            </a:r>
          </a:p>
          <a:p>
            <a:pPr algn="ctr"/>
            <a:r>
              <a:rPr lang="fa-IR" sz="2800" dirty="0" smtClean="0">
                <a:cs typeface="B Koodak" pitchFamily="2" charset="-78"/>
              </a:rPr>
              <a:t>درس ریاضی</a:t>
            </a:r>
          </a:p>
          <a:p>
            <a:pPr algn="ctr"/>
            <a:r>
              <a:rPr lang="fa-IR" sz="2800" dirty="0" smtClean="0">
                <a:cs typeface="B Koodak" pitchFamily="2" charset="-78"/>
              </a:rPr>
              <a:t>( بخش اتحادها )</a:t>
            </a:r>
          </a:p>
          <a:p>
            <a:pPr algn="ctr"/>
            <a:r>
              <a:rPr lang="fa-IR" sz="2800" dirty="0" smtClean="0">
                <a:cs typeface="B Koodak" pitchFamily="2" charset="-78"/>
              </a:rPr>
              <a:t>دبیر آقای میرزاپور</a:t>
            </a:r>
            <a:endParaRPr lang="en-US" sz="28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063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29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Koodak Mazar" pitchFamily="2" charset="-78"/>
                  </a:rPr>
                  <a:t>سوال 1 :</a:t>
                </a:r>
              </a:p>
              <a:p>
                <a:pPr algn="r"/>
                <a:r>
                  <a:rPr lang="en-US" b="0" dirty="0" smtClean="0">
                    <a:cs typeface="Koodak Mazar" pitchFamily="2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fa-IR" dirty="0">
                            <a:cs typeface="B Koodak" pitchFamily="2" charset="-78"/>
                          </a:rPr>
                          <m:t>چند عدد صحیح وجود دارد ؟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cs typeface="B Koodak" pitchFamily="2" charset="-78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dirty="0" smtClean="0">
                            <a:cs typeface="Koodak Mazar" pitchFamily="2" charset="-78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11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12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2</m:t>
                        </m:r>
                      </m:sup>
                    </m:sSup>
                    <m:r>
                      <a:rPr lang="fa-IR" b="0" i="1" smtClean="0">
                        <a:latin typeface="Cambria Math"/>
                        <a:cs typeface="Koodak Mazar" pitchFamily="2" charset="-78"/>
                      </a:rPr>
                      <m:t> </m:t>
                    </m:r>
                    <m:r>
                      <a:rPr lang="en-US" b="0" i="1" smtClean="0">
                        <a:latin typeface="Cambria Math"/>
                        <a:cs typeface="Koodak Mazar" pitchFamily="2" charset="-78"/>
                      </a:rPr>
                      <m:t> </m:t>
                    </m:r>
                    <m:r>
                      <a:rPr lang="fa-IR" b="0" i="1" smtClean="0">
                        <a:latin typeface="Cambria Math"/>
                        <a:cs typeface="Koodak Mazar" pitchFamily="2" charset="-78"/>
                      </a:rPr>
                      <m:t>و</m:t>
                    </m:r>
                    <m:r>
                      <a:rPr lang="fa-IR" b="0" i="1" smtClean="0">
                        <a:latin typeface="Cambria Math"/>
                        <a:cs typeface="Koodak Mazar" pitchFamily="2" charset="-78"/>
                      </a:rPr>
                      <m:t> 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10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11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cs typeface="Koodak Mazar" pitchFamily="2" charset="-78"/>
                  </a:rPr>
                  <a:t> </a:t>
                </a:r>
                <a:r>
                  <a:rPr lang="fa-IR" dirty="0" smtClean="0">
                    <a:cs typeface="Koodak Mazar" pitchFamily="2" charset="-78"/>
                  </a:rPr>
                  <a:t>بين </a:t>
                </a:r>
                <a:endParaRPr lang="en-US" dirty="0">
                  <a:cs typeface="Koodak Mazar" pitchFamily="2" charset="-7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29302"/>
              </a:xfrm>
              <a:prstGeom prst="rect">
                <a:avLst/>
              </a:prstGeom>
              <a:blipFill rotWithShape="1">
                <a:blip r:embed="rId2"/>
                <a:stretch>
                  <a:fillRect t="-3333" r="-46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905280"/>
                <a:ext cx="9144000" cy="2162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latin typeface="Cambria Math"/>
                    <a:cs typeface="Koodak Mazar" pitchFamily="2" charset="-78"/>
                  </a:rPr>
                  <a:t>جواب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cs typeface="Koodak Mazar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cs typeface="Koodak Mazar" pitchFamily="2" charset="-78"/>
                                </a:rPr>
                                <m:t>10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cs typeface="Koodak Mazar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cs typeface="Koodak Mazar" pitchFamily="2" charset="-78"/>
                                </a:rPr>
                                <m:t>11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  <m:t>2</m:t>
                          </m:r>
                        </m:sup>
                      </m:sSup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=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10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+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11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+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fa-IR" b="0" i="1" smtClean="0">
                              <a:latin typeface="Cambria Math"/>
                              <a:cs typeface="Koodak Mazar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fa-IR" b="0" i="1" smtClean="0">
                              <a:latin typeface="Cambria Math"/>
                              <a:cs typeface="Koodak Mazar" pitchFamily="2" charset="-78"/>
                            </a:rPr>
                            <m:t>10</m:t>
                          </m:r>
                          <m:r>
                            <a:rPr lang="fa-IR" b="0" i="1" smtClean="0">
                              <a:latin typeface="Cambria Math"/>
                              <a:ea typeface="Cambria Math"/>
                              <a:cs typeface="Koodak Mazar" pitchFamily="2" charset="-78"/>
                            </a:rPr>
                            <m:t>×</m:t>
                          </m:r>
                          <m:r>
                            <a:rPr lang="fa-IR" b="0" i="1" smtClean="0">
                              <a:latin typeface="Cambria Math"/>
                              <a:ea typeface="Cambria Math"/>
                              <a:cs typeface="Koodak Mazar" pitchFamily="2" charset="-78"/>
                            </a:rPr>
                            <m:t>11</m:t>
                          </m:r>
                          <m:r>
                            <a:rPr lang="fa-IR" b="0" i="1" smtClean="0">
                              <a:latin typeface="Cambria Math"/>
                              <a:ea typeface="Cambria Math"/>
                              <a:cs typeface="Koodak Mazar" pitchFamily="2" charset="-78"/>
                            </a:rPr>
                            <m:t> </m:t>
                          </m:r>
                        </m:e>
                      </m:rad>
                      <m:r>
                        <a:rPr lang="fa-IR" b="0" i="1" smtClean="0">
                          <a:latin typeface="Cambria Math"/>
                          <a:ea typeface="Cambria Math"/>
                          <a:cs typeface="Koodak Mazar" pitchFamily="2" charset="-78"/>
                        </a:rPr>
                        <m:t>)</m:t>
                      </m:r>
                      <m:r>
                        <a:rPr lang="fa-IR" b="0" i="0" smtClean="0">
                          <a:latin typeface="Cambria Math"/>
                          <a:ea typeface="Cambria Math"/>
                          <a:cs typeface="Koodak Mazar" pitchFamily="2" charset="-78"/>
                        </a:rPr>
                        <m:t>=</m:t>
                      </m:r>
                      <m:r>
                        <a:rPr lang="fa-IR" b="0" i="0" smtClean="0">
                          <a:latin typeface="Cambria Math"/>
                          <a:ea typeface="Cambria Math"/>
                          <a:cs typeface="Koodak Mazar" pitchFamily="2" charset="-78"/>
                        </a:rPr>
                        <m:t>21</m:t>
                      </m:r>
                      <m:r>
                        <a:rPr lang="fa-IR" b="0" i="0" smtClean="0">
                          <a:latin typeface="Cambria Math"/>
                          <a:ea typeface="Cambria Math"/>
                          <a:cs typeface="Koodak Mazar" pitchFamily="2" charset="-78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fa-IR" b="0" i="1" smtClean="0">
                              <a:latin typeface="Cambria Math"/>
                              <a:ea typeface="Cambria Math"/>
                              <a:cs typeface="Koodak Mazar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fa-IR" b="0" i="1" smtClean="0">
                              <a:latin typeface="Cambria Math"/>
                              <a:ea typeface="Cambria Math"/>
                              <a:cs typeface="Koodak Mazar" pitchFamily="2" charset="-78"/>
                            </a:rPr>
                            <m:t>440</m:t>
                          </m:r>
                        </m:e>
                      </m:rad>
                    </m:oMath>
                  </m:oMathPara>
                </a14:m>
                <a:endParaRPr lang="fa-IR" dirty="0" smtClean="0">
                  <a:cs typeface="B Koodak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dirty="0" smtClean="0">
                              <a:cs typeface="Koodak Mazar" pitchFamily="2" charset="-78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cs typeface="Koodak Mazar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cs typeface="Koodak Mazar" pitchFamily="2" charset="-78"/>
                                </a:rPr>
                                <m:t>11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cs typeface="Koodak Mazar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cs typeface="Koodak Mazar" pitchFamily="2" charset="-78"/>
                                </a:rPr>
                                <m:t>12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Koodak Mazar" pitchFamily="2" charset="-78"/>
                            </a:rPr>
                            <m:t>2</m:t>
                          </m:r>
                        </m:sup>
                      </m:sSup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=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11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+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12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+</m:t>
                      </m:r>
                      <m:r>
                        <a:rPr lang="fa-IR" b="0" i="0" smtClean="0">
                          <a:latin typeface="Cambria Math"/>
                          <a:cs typeface="Koodak Mazar" pitchFamily="2" charset="-78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fa-IR" b="0" i="1" smtClean="0">
                              <a:latin typeface="Cambria Math"/>
                              <a:cs typeface="Koodak Mazar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fa-IR" b="0" i="1" smtClean="0">
                              <a:latin typeface="Cambria Math"/>
                              <a:cs typeface="Koodak Mazar" pitchFamily="2" charset="-78"/>
                            </a:rPr>
                            <m:t>11</m:t>
                          </m:r>
                          <m:r>
                            <a:rPr lang="fa-IR" b="0" i="1" smtClean="0">
                              <a:latin typeface="Cambria Math"/>
                              <a:ea typeface="Cambria Math"/>
                              <a:cs typeface="Koodak Mazar" pitchFamily="2" charset="-78"/>
                            </a:rPr>
                            <m:t>×</m:t>
                          </m:r>
                          <m:r>
                            <a:rPr lang="fa-IR" b="0" i="1" smtClean="0">
                              <a:latin typeface="Cambria Math"/>
                              <a:ea typeface="Cambria Math"/>
                              <a:cs typeface="Koodak Mazar" pitchFamily="2" charset="-78"/>
                            </a:rPr>
                            <m:t>12</m:t>
                          </m:r>
                        </m:e>
                      </m:rad>
                      <m:r>
                        <a:rPr lang="fa-IR" b="0" i="1" smtClean="0">
                          <a:latin typeface="Cambria Math"/>
                          <a:cs typeface="Koodak Mazar" pitchFamily="2" charset="-78"/>
                        </a:rPr>
                        <m:t>)=</m:t>
                      </m:r>
                      <m:r>
                        <a:rPr lang="fa-IR" b="0" i="1" smtClean="0">
                          <a:latin typeface="Cambria Math"/>
                          <a:cs typeface="Koodak Mazar" pitchFamily="2" charset="-78"/>
                        </a:rPr>
                        <m:t>23</m:t>
                      </m:r>
                      <m:r>
                        <a:rPr lang="fa-IR" b="0" i="1" smtClean="0">
                          <a:latin typeface="Cambria Math"/>
                          <a:cs typeface="Koodak Mazar" pitchFamily="2" charset="-78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fa-IR" b="0" i="1" smtClean="0">
                              <a:latin typeface="Cambria Math"/>
                              <a:cs typeface="Koodak Mazar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fa-IR" b="0" i="1" smtClean="0">
                              <a:latin typeface="Cambria Math"/>
                              <a:cs typeface="Koodak Mazar" pitchFamily="2" charset="-78"/>
                            </a:rPr>
                            <m:t>528</m:t>
                          </m:r>
                        </m:e>
                      </m:rad>
                    </m:oMath>
                  </m:oMathPara>
                </a14:m>
                <a:endParaRPr lang="fa-IR" dirty="0" smtClean="0">
                  <a:cs typeface="B Koodak" pitchFamily="2" charset="-78"/>
                </a:endParaRPr>
              </a:p>
              <a:p>
                <a:endParaRPr lang="fa-IR" dirty="0" smtClean="0">
                  <a:cs typeface="B Koodak" pitchFamily="2" charset="-78"/>
                </a:endParaRPr>
              </a:p>
              <a:p>
                <a:pPr algn="r"/>
                <a:r>
                  <a:rPr lang="fa-IR" b="0" dirty="0" smtClean="0">
                    <a:cs typeface="Koodak Mazar" pitchFamily="2" charset="-78"/>
                  </a:rPr>
                  <a:t>، 22 و خرده ای است 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a-IR" b="0" i="1" smtClean="0">
                            <a:latin typeface="Cambria Math"/>
                            <a:cs typeface="Koodak Mazar" pitchFamily="2" charset="-78"/>
                          </a:rPr>
                        </m:ctrlPr>
                      </m:radPr>
                      <m:deg/>
                      <m:e>
                        <m:r>
                          <a:rPr lang="fa-IR" b="0" i="1" smtClean="0">
                            <a:latin typeface="Cambria Math"/>
                            <a:cs typeface="Koodak Mazar" pitchFamily="2" charset="-78"/>
                          </a:rPr>
                          <m:t>528</m:t>
                        </m:r>
                      </m:e>
                    </m:rad>
                  </m:oMath>
                </a14:m>
                <a:r>
                  <a:rPr lang="fa-IR" b="0" dirty="0" smtClean="0">
                    <a:ea typeface="Cambria Math"/>
                    <a:cs typeface="Koodak Mazar" pitchFamily="2" charset="-78"/>
                  </a:rPr>
                  <a:t> ، 20 و خرده ای و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a-IR" b="0" i="1" smtClean="0">
                            <a:latin typeface="Cambria Math"/>
                            <a:ea typeface="Cambria Math"/>
                            <a:cs typeface="Koodak Mazar" pitchFamily="2" charset="-78"/>
                          </a:rPr>
                        </m:ctrlPr>
                      </m:radPr>
                      <m:deg/>
                      <m:e>
                        <m:r>
                          <a:rPr lang="fa-IR" b="0" i="1" smtClean="0">
                            <a:latin typeface="Cambria Math"/>
                            <a:ea typeface="Cambria Math"/>
                            <a:cs typeface="Koodak Mazar" pitchFamily="2" charset="-78"/>
                          </a:rPr>
                          <m:t>440</m:t>
                        </m:r>
                      </m:e>
                    </m:rad>
                  </m:oMath>
                </a14:m>
                <a:endParaRPr lang="fa-IR" dirty="0" smtClean="0">
                  <a:cs typeface="B Koodak" pitchFamily="2" charset="-78"/>
                </a:endParaRPr>
              </a:p>
              <a:p>
                <a:pPr algn="r"/>
                <a:r>
                  <a:rPr lang="fa-IR" b="0" dirty="0" smtClean="0">
                    <a:cs typeface="Koodak Mazar" pitchFamily="2" charset="-78"/>
                  </a:rPr>
                  <a:t>، 45 خرده ای است . بين اين دو عدد چهار عدد صحيح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>
                            <a:cs typeface="Koodak Mazar" pitchFamily="2" charset="-78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11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12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2</m:t>
                        </m:r>
                      </m:sup>
                    </m:sSup>
                  </m:oMath>
                </a14:m>
                <a:r>
                  <a:rPr lang="fa-IR" b="0" dirty="0" smtClean="0">
                    <a:cs typeface="Koodak Mazar" pitchFamily="2" charset="-78"/>
                  </a:rPr>
                  <a:t> ، 41 و خرده ای 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10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Koodak Mazar" pitchFamily="2" charset="-78"/>
                              </a:rPr>
                              <m:t>11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Koodak Mazar" pitchFamily="2" charset="-78"/>
                          </a:rPr>
                          <m:t>2</m:t>
                        </m:r>
                      </m:sup>
                    </m:sSup>
                  </m:oMath>
                </a14:m>
                <a:endParaRPr lang="fa-IR" b="0" dirty="0" smtClean="0">
                  <a:cs typeface="Koodak Mazar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وجود دارد : 42 ، 43 ، 44 ، 45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5280"/>
                <a:ext cx="9144000" cy="2162130"/>
              </a:xfrm>
              <a:prstGeom prst="rect">
                <a:avLst/>
              </a:prstGeom>
              <a:blipFill rotWithShape="1">
                <a:blip r:embed="rId3"/>
                <a:stretch>
                  <a:fillRect l="-200" t="-1130" r="-467" b="-3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529075"/>
                <a:ext cx="914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سوال 2: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را به گونه ای بیابید که داشته باشیم :</a:t>
                </a:r>
                <a:r>
                  <a:rPr lang="en-US" dirty="0" smtClean="0">
                    <a:cs typeface="B Koodak" pitchFamily="2" charset="-78"/>
                  </a:rPr>
                  <a:t> a </a:t>
                </a:r>
                <a:r>
                  <a:rPr lang="fa-IR" dirty="0" smtClean="0">
                    <a:cs typeface="B Koodak" pitchFamily="2" charset="-78"/>
                  </a:rPr>
                  <a:t> و</a:t>
                </a:r>
                <a:r>
                  <a:rPr lang="en-US" dirty="0" smtClean="0">
                    <a:cs typeface="B Koodak" pitchFamily="2" charset="-78"/>
                  </a:rPr>
                  <a:t>b</a:t>
                </a:r>
                <a:r>
                  <a:rPr lang="fa-IR" dirty="0" smtClean="0">
                    <a:cs typeface="B Koodak" pitchFamily="2" charset="-78"/>
                  </a:rPr>
                  <a:t>تمام مقادیر </a:t>
                </a:r>
              </a:p>
              <a:p>
                <a:r>
                  <a:rPr lang="fa-IR" dirty="0" smtClean="0">
                    <a:cs typeface="B Koodak" pitchFamily="2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a-IR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2</m:t>
                    </m:r>
                    <m:sSup>
                      <m:sSupPr>
                        <m:ctrlPr>
                          <a:rPr lang="fa-IR" b="0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2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𝑏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1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 </a:t>
                </a:r>
                <a:endParaRPr lang="en-US" dirty="0" smtClean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29075"/>
                <a:ext cx="91440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00" t="-2649" r="-467" b="-11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797152"/>
                <a:ext cx="9144000" cy="1877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جواب :</a:t>
                </a:r>
              </a:p>
              <a:p>
                <a:r>
                  <a:rPr lang="fa-IR" dirty="0">
                    <a:cs typeface="B Koodak" pitchFamily="2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a-IR" i="1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fa-IR" i="1">
                        <a:latin typeface="Cambria Math"/>
                        <a:cs typeface="B Koodak" pitchFamily="2" charset="-78"/>
                      </a:rPr>
                      <m:t>+</m:t>
                    </m:r>
                    <m:r>
                      <a:rPr lang="fa-IR" i="1">
                        <a:latin typeface="Cambria Math"/>
                        <a:cs typeface="B Koodak" pitchFamily="2" charset="-78"/>
                      </a:rPr>
                      <m:t>2</m:t>
                    </m:r>
                    <m:sSup>
                      <m:sSupPr>
                        <m:ctrlPr>
                          <a:rPr lang="fa-IR" i="1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fa-IR" i="1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fa-IR" i="1">
                        <a:latin typeface="Cambria Math"/>
                        <a:cs typeface="B Koodak" pitchFamily="2" charset="-78"/>
                      </a:rPr>
                      <m:t>2</m:t>
                    </m:r>
                    <m:r>
                      <a:rPr lang="en-US" i="1">
                        <a:latin typeface="Cambria Math"/>
                        <a:cs typeface="B Koodak" pitchFamily="2" charset="-78"/>
                      </a:rPr>
                      <m:t>𝑏</m:t>
                    </m:r>
                    <m:d>
                      <m:dPr>
                        <m:ctrlPr>
                          <a:rPr lang="en-US" i="1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i="1">
                        <a:latin typeface="Cambria Math"/>
                        <a:cs typeface="B Koodak" pitchFamily="2" charset="-78"/>
                      </a:rPr>
                      <m:t>1</m:t>
                    </m:r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 </m:t>
                    </m:r>
                    <m:r>
                      <a:rPr lang="fa-IR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→ </m:t>
                    </m:r>
                    <m:sSup>
                      <m:sSupPr>
                        <m:ctrlPr>
                          <a:rPr lang="fa-IR" b="0" i="1" smtClean="0">
                            <a:latin typeface="Cambria Math"/>
                            <a:ea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B Koodak" pitchFamily="2" charset="-78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fa-IR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+</m:t>
                    </m:r>
                    <m:r>
                      <a:rPr lang="fa-IR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2</m:t>
                    </m:r>
                    <m:sSup>
                      <m:sSupPr>
                        <m:ctrlPr>
                          <a:rPr lang="fa-IR" b="0" i="1" smtClean="0">
                            <a:latin typeface="Cambria Math"/>
                            <a:ea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B Koodak" pitchFamily="2" charset="-78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fa-IR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−</m:t>
                    </m:r>
                    <m:r>
                      <a:rPr lang="fa-IR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𝑎𝑏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0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  <a:cs typeface="B Koodak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𝑎𝑏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→(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0</m:t>
                      </m:r>
                    </m:oMath>
                  </m:oMathPara>
                </a14:m>
                <a:endParaRPr lang="en-US" b="0" dirty="0" smtClean="0">
                  <a:ea typeface="Cambria Math"/>
                  <a:cs typeface="B Koodak" pitchFamily="2" charset="-78"/>
                </a:endParaRPr>
              </a:p>
              <a:p>
                <a:pPr algn="r"/>
                <a:endParaRPr lang="fa-IR" dirty="0" smtClean="0">
                  <a:ea typeface="Cambria Math"/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ea typeface="Cambria Math"/>
                    <a:cs typeface="B Koodak" pitchFamily="2" charset="-78"/>
                  </a:rPr>
                  <a:t>حاصل جمع دو عبارت نا منفی ، صفر شده ، هر کدام از آنها صفر است . یعنی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0</m:t>
                      </m:r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 </m:t>
                      </m:r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،</m:t>
                      </m:r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</m:t>
                      </m:r>
                      <m:sSup>
                        <m:sSupPr>
                          <m:ctrlPr>
                            <a:rPr lang="fa-IR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0</m:t>
                      </m:r>
                      <m:r>
                        <a:rPr lang="fa-IR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1</m:t>
                      </m:r>
                    </m:oMath>
                  </m:oMathPara>
                </a14:m>
                <a:endParaRPr lang="en-US" b="0" dirty="0" smtClean="0">
                  <a:ea typeface="Cambria Math"/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97152"/>
                <a:ext cx="9144000" cy="1877117"/>
              </a:xfrm>
              <a:prstGeom prst="rect">
                <a:avLst/>
              </a:prstGeom>
              <a:blipFill rotWithShape="1">
                <a:blip r:embed="rId5"/>
                <a:stretch>
                  <a:fillRect l="-600" t="-1299" r="-467" b="-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0" y="3236438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01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8640"/>
                <a:ext cx="9144000" cy="739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سوال 3 :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 چیست ؟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a-I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a-IR" i="1">
                            <a:latin typeface="Cambria Math"/>
                          </a:rPr>
                          <m:t>14</m:t>
                        </m:r>
                        <m:r>
                          <a:rPr lang="fa-IR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fa-I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a-IR" b="0" i="1" smtClean="0">
                                <a:latin typeface="Cambria Math"/>
                              </a:rPr>
                              <m:t>52</m:t>
                            </m:r>
                          </m:e>
                        </m:rad>
                      </m:e>
                    </m:rad>
                    <m:r>
                      <a:rPr 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fa-IR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a-IR" b="0" i="1" smtClean="0">
                            <a:latin typeface="Cambria Math"/>
                          </a:rPr>
                          <m:t>14</m:t>
                        </m:r>
                        <m:r>
                          <a:rPr lang="fa-IR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a-IR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a-IR" b="0" i="1" smtClean="0">
                                <a:latin typeface="Cambria Math"/>
                              </a:rPr>
                              <m:t>52</m:t>
                            </m:r>
                          </m:e>
                        </m:rad>
                      </m:e>
                    </m:rad>
                  </m:oMath>
                </a14:m>
                <a:r>
                  <a:rPr lang="fa-IR" dirty="0" smtClean="0">
                    <a:cs typeface="B Koodak" pitchFamily="2" charset="-78"/>
                  </a:rPr>
                  <a:t>حاصل  </a:t>
                </a:r>
                <a:endParaRPr lang="en-US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8640"/>
                <a:ext cx="9144000" cy="739946"/>
              </a:xfrm>
              <a:prstGeom prst="rect">
                <a:avLst/>
              </a:prstGeom>
              <a:blipFill rotWithShape="1">
                <a:blip r:embed="rId2"/>
                <a:stretch>
                  <a:fillRect t="-3306" r="-467" b="-13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071" y="1268759"/>
                <a:ext cx="9144000" cy="4117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جواب :</a:t>
                </a:r>
              </a:p>
              <a:p>
                <a:r>
                  <a:rPr lang="en-US" dirty="0" smtClean="0">
                    <a:cs typeface="B Koodak" pitchFamily="2" charset="-78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a-I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a-IR" i="1">
                            <a:latin typeface="Cambria Math"/>
                          </a:rPr>
                          <m:t>14</m:t>
                        </m:r>
                        <m:r>
                          <a:rPr lang="fa-IR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fa-I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a-IR" i="1">
                                <a:latin typeface="Cambria Math"/>
                              </a:rPr>
                              <m:t>52</m:t>
                            </m:r>
                          </m:e>
                        </m:rad>
                      </m:e>
                    </m:rad>
                    <m:r>
                      <a:rPr lang="en-US" i="1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fa-I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a-IR" i="1">
                            <a:latin typeface="Cambria Math"/>
                          </a:rPr>
                          <m:t>14</m:t>
                        </m:r>
                        <m:r>
                          <a:rPr lang="fa-IR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a-I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a-IR" i="1">
                                <a:latin typeface="Cambria Math"/>
                              </a:rPr>
                              <m:t>52</m:t>
                            </m:r>
                          </m:e>
                        </m:rad>
                      </m:e>
                    </m:rad>
                  </m:oMath>
                </a14:m>
                <a:r>
                  <a:rPr lang="fa-IR" dirty="0" smtClean="0">
                    <a:cs typeface="B Koodak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a-IR" i="1" smtClean="0">
                        <a:latin typeface="Cambria Math"/>
                        <a:ea typeface="Cambria Math"/>
                      </a:rPr>
                      <m:t>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52</m:t>
                            </m:r>
                          </m:e>
                        </m:rad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52</m:t>
                            </m:r>
                          </m:e>
                        </m:rad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52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52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d>
                      </m:e>
                    </m:rad>
                  </m:oMath>
                </a14:m>
                <a:endParaRPr lang="en-US" b="0" dirty="0" smtClean="0">
                  <a:ea typeface="Cambria Math"/>
                  <a:cs typeface="B Koodak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28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196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52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28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144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28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⇒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 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2</m:t>
                      </m:r>
                    </m:oMath>
                  </m:oMathPara>
                </a14:m>
                <a:endParaRPr lang="en-US" b="0" dirty="0" smtClean="0">
                  <a:ea typeface="Cambria Math"/>
                  <a:cs typeface="B Koodak" pitchFamily="2" charset="-78"/>
                </a:endParaRPr>
              </a:p>
              <a:p>
                <a:pPr algn="r"/>
                <a:endParaRPr lang="en-US" dirty="0" smtClean="0">
                  <a:ea typeface="Cambria Math"/>
                  <a:cs typeface="B Koodak" pitchFamily="2" charset="-78"/>
                </a:endParaRPr>
              </a:p>
              <a:p>
                <a:pPr algn="r"/>
                <a:endParaRPr lang="fa-IR" dirty="0" smtClean="0">
                  <a:ea typeface="Cambria Math"/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ea typeface="Cambria Math"/>
                    <a:cs typeface="B Koodak" pitchFamily="2" charset="-78"/>
                  </a:rPr>
                  <a:t> کوچکتر است ، پس جذرش هم کوچکتر می شود 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14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52</m:t>
                        </m:r>
                      </m:e>
                    </m:rad>
                  </m:oMath>
                </a14:m>
                <a:r>
                  <a:rPr lang="fa-IR" dirty="0" smtClean="0">
                    <a:ea typeface="Cambria Math"/>
                    <a:cs typeface="B Koodak" pitchFamily="2" charset="-78"/>
                  </a:rPr>
                  <a:t> از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14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52</m:t>
                        </m:r>
                      </m:e>
                    </m:rad>
                  </m:oMath>
                </a14:m>
                <a:r>
                  <a:rPr lang="fa-IR" dirty="0" smtClean="0">
                    <a:cs typeface="B Koodak" pitchFamily="2" charset="-78"/>
                  </a:rPr>
                  <a:t>؟ خب معلوم است :  </a:t>
                </a:r>
                <a:r>
                  <a:rPr lang="en-US" dirty="0" smtClean="0">
                    <a:cs typeface="B Koodak" pitchFamily="2" charset="-78"/>
                  </a:rPr>
                  <a:t>A &lt; 0</a:t>
                </a:r>
                <a:r>
                  <a:rPr lang="fa-IR" dirty="0" smtClean="0">
                    <a:cs typeface="B Koodak" pitchFamily="2" charset="-78"/>
                  </a:rPr>
                  <a:t>چرا گفتیم </a:t>
                </a:r>
              </a:p>
              <a:p>
                <a:pPr algn="r"/>
                <a:endParaRPr lang="en-US" dirty="0" smtClean="0"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کلا فرمول رادیکال مرکب را بدانید ...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a-IR" i="1" smtClean="0">
                              <a:latin typeface="Cambria Math"/>
                              <a:cs typeface="B Koodak" pitchFamily="2" charset="-78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𝑏</m:t>
                              </m:r>
                            </m:e>
                          </m:rad>
                        </m:e>
                      </m:rad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 ,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      (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)</m:t>
                      </m:r>
                    </m:oMath>
                  </m:oMathPara>
                </a14:m>
                <a:endParaRPr lang="fa-IR" dirty="0">
                  <a:cs typeface="B Koodak" pitchFamily="2" charset="-78"/>
                </a:endParaRPr>
              </a:p>
              <a:p>
                <a:pPr algn="r"/>
                <a:endParaRPr lang="en-US" dirty="0" smtClean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1" y="1268759"/>
                <a:ext cx="9144000" cy="4117987"/>
              </a:xfrm>
              <a:prstGeom prst="rect">
                <a:avLst/>
              </a:prstGeom>
              <a:blipFill rotWithShape="1">
                <a:blip r:embed="rId3"/>
                <a:stretch>
                  <a:fillRect l="-600" t="-592" r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9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سوال 4 :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  چیست؟ </a:t>
                </a:r>
                <a:r>
                  <a:rPr lang="en-US" dirty="0" smtClean="0">
                    <a:cs typeface="B Koodak" pitchFamily="2" charset="-78"/>
                  </a:rPr>
                  <a:t>abc </a:t>
                </a:r>
                <a:r>
                  <a:rPr lang="fa-IR" dirty="0" smtClean="0">
                    <a:cs typeface="B Koodak" pitchFamily="2" charset="-78"/>
                  </a:rPr>
                  <a:t> مقادیر ممکن برای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a-IR" i="1" u="sng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u="sng" smtClean="0">
                            <a:latin typeface="Cambria Math"/>
                            <a:cs typeface="B Koodak" pitchFamily="2" charset="-78"/>
                          </a:rPr>
                          <m:t>𝑏</m:t>
                        </m:r>
                      </m:e>
                      <m:sup>
                        <m:r>
                          <a:rPr lang="en-US" b="0" i="1" u="sng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en-US" b="0" i="1" u="sng" smtClean="0">
                        <a:latin typeface="Cambria Math"/>
                        <a:cs typeface="B Koodak" pitchFamily="2" charset="-78"/>
                      </a:rPr>
                      <m:t>+</m:t>
                    </m:r>
                    <m:r>
                      <a:rPr lang="en-US" b="0" i="1" u="sng" smtClean="0">
                        <a:latin typeface="Cambria Math"/>
                        <a:cs typeface="B Koodak" pitchFamily="2" charset="-78"/>
                      </a:rPr>
                      <m:t>𝑎</m:t>
                    </m:r>
                    <m:r>
                      <a:rPr lang="en-US" b="0" i="1" u="sng" smtClean="0">
                        <a:latin typeface="Cambria Math"/>
                        <a:cs typeface="B Koodak" pitchFamily="2" charset="-78"/>
                      </a:rPr>
                      <m:t>+</m:t>
                    </m:r>
                    <m:r>
                      <a:rPr lang="en-US" b="0" i="1" u="sng" smtClean="0">
                        <a:latin typeface="Cambria Math"/>
                        <a:cs typeface="B Koodak" pitchFamily="2" charset="-78"/>
                      </a:rPr>
                      <m:t>𝑐</m:t>
                    </m:r>
                    <m:r>
                      <a:rPr lang="en-US" b="0" i="1" u="sng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u="sng" smtClean="0">
                        <a:latin typeface="Cambria Math"/>
                        <a:cs typeface="B Koodak" pitchFamily="2" charset="-78"/>
                      </a:rPr>
                      <m:t>87</m:t>
                    </m:r>
                  </m:oMath>
                </a14:m>
                <a:r>
                  <a:rPr lang="en-US" u="sng" dirty="0" smtClean="0">
                    <a:cs typeface="B Koodak" pitchFamily="2" charset="-78"/>
                  </a:rPr>
                  <a:t>  </a:t>
                </a:r>
                <a:r>
                  <a:rPr lang="fa-IR" dirty="0" smtClean="0">
                    <a:cs typeface="B Koodak" pitchFamily="2" charset="-78"/>
                  </a:rPr>
                  <a:t>و</a:t>
                </a:r>
                <a:r>
                  <a:rPr lang="en-US" dirty="0" smtClean="0">
                    <a:cs typeface="B Koodak" pitchFamily="2" charset="-78"/>
                  </a:rPr>
                  <a:t> </a:t>
                </a:r>
                <a:r>
                  <a:rPr lang="fa-IR" dirty="0" smtClean="0">
                    <a:cs typeface="B Koodak" pitchFamily="2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a-IR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75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 داریم  </a:t>
                </a:r>
                <a:r>
                  <a:rPr lang="en-US" dirty="0" smtClean="0">
                    <a:cs typeface="B Koodak" pitchFamily="2" charset="-78"/>
                  </a:rPr>
                  <a:t> a , b , c</a:t>
                </a:r>
                <a:r>
                  <a:rPr lang="fa-IR" dirty="0" smtClean="0">
                    <a:cs typeface="B Koodak" pitchFamily="2" charset="-78"/>
                  </a:rPr>
                  <a:t>برای سه عدد طبیعی </a:t>
                </a:r>
                <a:endParaRPr lang="en-US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69992"/>
              </a:xfrm>
              <a:prstGeom prst="rect">
                <a:avLst/>
              </a:prstGeom>
              <a:blipFill rotWithShape="1">
                <a:blip r:embed="rId2"/>
                <a:stretch>
                  <a:fillRect l="-600" t="-3636" r="-467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196752"/>
                <a:ext cx="9144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جواب :</a:t>
                </a:r>
              </a:p>
              <a:p>
                <a:pPr algn="r"/>
                <a:endParaRPr lang="fa-IR" dirty="0"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دو رابطه ی داده شده را از هم کنید و سمت چپ تساوی حاصل رو به صورت دو مربع کامل بنویسید .</a:t>
                </a:r>
              </a:p>
              <a:p>
                <a:pPr algn="r"/>
                <a:r>
                  <a:rPr lang="en-US" dirty="0" smtClean="0">
                    <a:cs typeface="B Koodak" pitchFamily="2" charset="-78"/>
                  </a:rPr>
                  <a:t> </a:t>
                </a:r>
                <a:r>
                  <a:rPr lang="fa-IR" dirty="0" smtClean="0">
                    <a:cs typeface="B Koodak" pitchFamily="2" charset="-78"/>
                  </a:rPr>
                  <a:t> .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12</m:t>
                    </m:r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 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سپس نتیجه بگیرید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 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حالا مقسوم علیه های مثبت 12 را در نظر بگیرید و حالت های ممکن را بررسی کنید ( سه حالت ) .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 </a:t>
                </a:r>
                <a:endParaRPr lang="fa-IR" b="0" dirty="0" smtClean="0">
                  <a:cs typeface="B Koodak" pitchFamily="2" charset="-78"/>
                </a:endParaRPr>
              </a:p>
              <a:p>
                <a:pPr algn="r"/>
                <a:r>
                  <a:rPr lang="fa-IR" b="0" dirty="0" smtClean="0">
                    <a:cs typeface="B Koodak" pitchFamily="2" charset="-78"/>
                  </a:rPr>
                  <a:t>  طبیعی اند .</a:t>
                </a:r>
                <a14:m>
                  <m:oMath xmlns:m="http://schemas.openxmlformats.org/officeDocument/2006/math">
                    <m:r>
                      <a:rPr lang="fa-IR" b="0" i="0" smtClean="0">
                        <a:latin typeface="Cambria Math"/>
                        <a:cs typeface="B Koodak" pitchFamily="2" charset="-78"/>
                      </a:rPr>
                      <m:t>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1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 , 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</m:t>
                    </m:r>
                  </m:oMath>
                </a14:m>
                <a:r>
                  <a:rPr lang="fa-IR" b="0" dirty="0" smtClean="0">
                    <a:cs typeface="B Koodak" pitchFamily="2" charset="-78"/>
                  </a:rPr>
                  <a:t> </a:t>
                </a:r>
                <a:r>
                  <a:rPr lang="en-US" b="0" dirty="0" smtClean="0">
                    <a:cs typeface="B Koodak" pitchFamily="2" charset="-78"/>
                  </a:rPr>
                  <a:t>  </a:t>
                </a:r>
                <a:r>
                  <a:rPr lang="fa-IR" b="0" dirty="0" smtClean="0">
                    <a:cs typeface="B Koodak" pitchFamily="2" charset="-78"/>
                  </a:rPr>
                  <a:t>و همچنین</a:t>
                </a:r>
                <a:r>
                  <a:rPr lang="en-US" b="0" dirty="0" smtClean="0">
                    <a:cs typeface="B Koodak" pitchFamily="2" charset="-78"/>
                  </a:rPr>
                  <a:t> </a:t>
                </a:r>
                <a:r>
                  <a:rPr lang="fa-IR" b="0" dirty="0" smtClean="0">
                    <a:cs typeface="B Koodak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1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 دقت کنید که </a:t>
                </a:r>
                <a:endParaRPr lang="en-US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6752"/>
                <a:ext cx="9144000" cy="2308324"/>
              </a:xfrm>
              <a:prstGeom prst="rect">
                <a:avLst/>
              </a:prstGeom>
              <a:blipFill rotWithShape="1">
                <a:blip r:embed="rId3"/>
                <a:stretch>
                  <a:fillRect t="-1055" r="-467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645024"/>
                <a:ext cx="9144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»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B Koodak" pitchFamily="2" charset="-78"/>
                      </a:rPr>
                      <m:t>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32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 , 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7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 , 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6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 یا    «</a:t>
                </a:r>
                <a:r>
                  <a:rPr lang="en-US" dirty="0" smtClean="0">
                    <a:cs typeface="B Koodak" pitchFamily="2" charset="-78"/>
                  </a:rPr>
                  <a:t> </a:t>
                </a:r>
                <a:r>
                  <a:rPr lang="fa-IR" dirty="0" smtClean="0">
                    <a:cs typeface="B Koodak" pitchFamily="2" charset="-78"/>
                  </a:rPr>
                  <a:t>»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B Koodak" pitchFamily="2" charset="-78"/>
                      </a:rPr>
                      <m:t>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70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 , 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4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 ,  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1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 </a:t>
                </a:r>
                <a:r>
                  <a:rPr lang="fa-IR" dirty="0">
                    <a:cs typeface="B Koodak" pitchFamily="2" charset="-78"/>
                  </a:rPr>
                  <a:t>«</a:t>
                </a:r>
                <a14:m>
                  <m:oMath xmlns:m="http://schemas.openxmlformats.org/officeDocument/2006/math">
                    <a:fld id="{ABF7D5CA-6DBE-45A8-BA05-A15DD0C95D37}" type="mathplaceholder">
                      <a:rPr lang="fa-IR" i="1" smtClean="0">
                        <a:latin typeface="Cambria Math"/>
                        <a:cs typeface="B Koodak" pitchFamily="2" charset="-78"/>
                      </a:rPr>
                      <a:t>.</a:t>
                    </a:fld>
                  </m:oMath>
                </a14:m>
                <a:r>
                  <a:rPr lang="en-US" dirty="0" smtClean="0">
                    <a:cs typeface="B Koodak" pitchFamily="2" charset="-78"/>
                  </a:rPr>
                  <a:t> </a:t>
                </a:r>
                <a:r>
                  <a:rPr lang="fa-IR" dirty="0">
                    <a:cs typeface="B Koodak" pitchFamily="2" charset="-78"/>
                  </a:rPr>
                  <a:t> </a:t>
                </a:r>
                <a:r>
                  <a:rPr lang="fa-IR" dirty="0" smtClean="0">
                    <a:cs typeface="B Koodak" pitchFamily="2" charset="-78"/>
                  </a:rPr>
                  <a:t>به </a:t>
                </a:r>
                <a:r>
                  <a:rPr lang="fa-IR" dirty="0">
                    <a:cs typeface="B Koodak" pitchFamily="2" charset="-78"/>
                  </a:rPr>
                  <a:t>دست می </a:t>
                </a:r>
                <a:r>
                  <a:rPr lang="fa-IR" dirty="0" smtClean="0">
                    <a:cs typeface="B Koodak" pitchFamily="2" charset="-78"/>
                  </a:rPr>
                  <a:t>آید</a:t>
                </a:r>
                <a:r>
                  <a:rPr lang="en-US" dirty="0" smtClean="0">
                    <a:cs typeface="B Koodak" pitchFamily="2" charset="-78"/>
                  </a:rPr>
                  <a:t>       </a:t>
                </a:r>
                <a:endParaRPr lang="en-US" dirty="0">
                  <a:cs typeface="B Koodak" pitchFamily="2" charset="-78"/>
                </a:endParaRPr>
              </a:p>
              <a:p>
                <a:pPr algn="r"/>
                <a:endParaRPr lang="fa-IR" dirty="0" smtClean="0">
                  <a:cs typeface="B Koodak" pitchFamily="2" charset="-78"/>
                </a:endParaRPr>
              </a:p>
              <a:p>
                <a:pPr algn="r"/>
                <a:r>
                  <a:rPr lang="fa-IR" sz="2000" dirty="0" smtClean="0">
                    <a:cs typeface="B Koodak" pitchFamily="2" charset="-78"/>
                  </a:rPr>
                  <a:t>بنابراین حاصل  280 یا  1344 میشود . </a:t>
                </a:r>
                <a:endParaRPr lang="en-US" sz="2000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45024"/>
                <a:ext cx="9144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1282" r="-600" b="-12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62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1749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اتحاد اویلر : 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𝑎𝑏𝑐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𝑐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𝑎𝑏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𝑎𝑐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𝑏𝑐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cs typeface="B Koodak" pitchFamily="2" charset="-78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𝑐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[(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  <a:cs typeface="B Koodak" pitchFamily="2" charset="-78"/>
                        </a:rPr>
                        <m:t>]</m:t>
                      </m:r>
                    </m:oMath>
                  </m:oMathPara>
                </a14:m>
                <a:endParaRPr lang="en-US" b="0" dirty="0" smtClean="0">
                  <a:cs typeface="B Koodak" pitchFamily="2" charset="-78"/>
                </a:endParaRPr>
              </a:p>
              <a:p>
                <a:pPr algn="r"/>
                <a:endParaRPr lang="en-US" i="1" dirty="0" smtClean="0">
                  <a:latin typeface="Cambria Math"/>
                  <a:cs typeface="B Koodak" pitchFamily="2" charset="-78"/>
                </a:endParaRPr>
              </a:p>
              <a:p>
                <a:r>
                  <a:rPr lang="fa-IR" sz="2000" dirty="0" smtClean="0">
                    <a:cs typeface="B Koodak" pitchFamily="2" charset="-78"/>
                  </a:rPr>
                  <a:t>  :   نتیجه کلی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a-IR" sz="2000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cs typeface="B Koodak" pitchFamily="2" charset="-78"/>
                      </a:rPr>
                      <m:t>3</m:t>
                    </m:r>
                    <m:r>
                      <a:rPr lang="en-US" sz="2000" b="0" i="1" smtClean="0">
                        <a:latin typeface="Cambria Math"/>
                        <a:cs typeface="B Koodak" pitchFamily="2" charset="-78"/>
                      </a:rPr>
                      <m:t>𝑎𝑏𝑐</m:t>
                    </m:r>
                    <m:r>
                      <a:rPr lang="en-US" sz="2000" b="0" i="1" smtClean="0">
                        <a:latin typeface="Cambria Math"/>
                        <a:cs typeface="B Koodak" pitchFamily="2" charset="-78"/>
                      </a:rPr>
                      <m:t>   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⇒    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𝑐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B Koodak" pitchFamily="2" charset="-78"/>
                      </a:rPr>
                      <m:t>0</m:t>
                    </m:r>
                  </m:oMath>
                </a14:m>
                <a:endParaRPr lang="en-US" sz="2000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1749710"/>
              </a:xfrm>
              <a:prstGeom prst="rect">
                <a:avLst/>
              </a:prstGeom>
              <a:blipFill rotWithShape="1">
                <a:blip r:embed="rId2"/>
                <a:stretch>
                  <a:fillRect l="-733" t="-1394" r="-467" b="-6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7640" y="1966069"/>
                <a:ext cx="9144000" cy="1783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سوال 5 : 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است .</a:t>
                </a:r>
                <a:r>
                  <a:rPr lang="en-US" dirty="0" smtClean="0">
                    <a:cs typeface="B Koodak" pitchFamily="2" charset="-78"/>
                  </a:rPr>
                  <a:t> </a:t>
                </a:r>
                <a:r>
                  <a:rPr lang="fa-IR" dirty="0" smtClean="0">
                    <a:cs typeface="B Koodak" pitchFamily="2" charset="-78"/>
                  </a:rPr>
                  <a:t>  64 </a:t>
                </a:r>
                <a:r>
                  <a:rPr lang="en-US" dirty="0" smtClean="0">
                    <a:cs typeface="B Koodak" pitchFamily="2" charset="-78"/>
                  </a:rPr>
                  <a:t>a , b , c </a:t>
                </a:r>
                <a:r>
                  <a:rPr lang="fa-IR" dirty="0" smtClean="0">
                    <a:cs typeface="B Koodak" pitchFamily="2" charset="-78"/>
                  </a:rPr>
                  <a:t> حاصل ضرب سه عدد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  باشد ، حاصل جمع این سه عدد را بیابید .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fa-IR" i="1" smtClean="0">
                            <a:latin typeface="Cambria Math"/>
                            <a:cs typeface="B Koodak" pitchFamily="2" charset="-78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𝑎</m:t>
                        </m:r>
                      </m:e>
                    </m:rad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rad>
                      <m:radPr>
                        <m:ctrlPr>
                          <a:rPr lang="fa-IR" b="0" i="1" smtClean="0">
                            <a:latin typeface="Cambria Math"/>
                            <a:cs typeface="B Koodak" pitchFamily="2" charset="-78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𝑏</m:t>
                        </m:r>
                      </m:e>
                    </m:rad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rad>
                      <m:radPr>
                        <m:ctrlPr>
                          <a:rPr lang="fa-IR" b="0" i="1" smtClean="0">
                            <a:latin typeface="Cambria Math"/>
                            <a:cs typeface="B Koodak" pitchFamily="2" charset="-78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𝑐</m:t>
                        </m:r>
                      </m:e>
                    </m:rad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 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اگر</a:t>
                </a:r>
              </a:p>
              <a:p>
                <a:pPr algn="r"/>
                <a:endParaRPr lang="fa-IR" dirty="0"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جواب : به رابطه ی  اویلر دقت کنید  . . .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 جواب 12 میشود . </a:t>
                </a:r>
                <a:endParaRPr lang="en-US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40" y="1966069"/>
                <a:ext cx="9144000" cy="1783180"/>
              </a:xfrm>
              <a:prstGeom prst="rect">
                <a:avLst/>
              </a:prstGeom>
              <a:blipFill rotWithShape="1">
                <a:blip r:embed="rId3"/>
                <a:stretch>
                  <a:fillRect t="-1370" r="-467" b="-5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-7640" y="1875281"/>
            <a:ext cx="91363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4005064"/>
                <a:ext cx="912872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سوال 6 : </a:t>
                </a:r>
              </a:p>
              <a:p>
                <a:pPr algn="r"/>
                <a:r>
                  <a:rPr lang="en-US" dirty="0" smtClean="0">
                    <a:cs typeface="B Koodak" pitchFamily="2" charset="-78"/>
                  </a:rPr>
                  <a:t> </a:t>
                </a:r>
                <a:r>
                  <a:rPr lang="fa-IR" dirty="0" smtClean="0">
                    <a:cs typeface="B Koodak" pitchFamily="2" charset="-78"/>
                  </a:rPr>
                  <a:t>را به صورت ضرب چند عبارت دیگر بنویسید .</a:t>
                </a:r>
                <a:r>
                  <a:rPr lang="en-US" dirty="0" smtClean="0">
                    <a:cs typeface="B Koodak" pitchFamily="2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+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 +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sup>
                    </m:sSup>
                  </m:oMath>
                </a14:m>
                <a:r>
                  <a:rPr lang="fa-IR" dirty="0" smtClean="0">
                    <a:cs typeface="B Koodak" pitchFamily="2" charset="-78"/>
                  </a:rPr>
                  <a:t>عبارت </a:t>
                </a:r>
              </a:p>
              <a:p>
                <a:pPr algn="r"/>
                <a:endParaRPr lang="fa-IR" dirty="0" smtClean="0"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جواب :</a:t>
                </a:r>
              </a:p>
              <a:p>
                <a:pPr algn="r"/>
                <a:endParaRPr lang="en-US" b="0" dirty="0" smtClean="0">
                  <a:cs typeface="B Koodak" pitchFamily="2" charset="-78"/>
                </a:endParaRPr>
              </a:p>
              <a:p>
                <a:pPr algn="r"/>
                <a:r>
                  <a:rPr lang="fa-IR" b="0" dirty="0" smtClean="0">
                    <a:cs typeface="B Koodak" pitchFamily="2" charset="-78"/>
                  </a:rPr>
                  <a:t>حالا اویلر !!!!!</a:t>
                </a:r>
                <a14:m>
                  <m:oMath xmlns:m="http://schemas.openxmlformats.org/officeDocument/2006/math"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 </m:t>
                    </m:r>
                    <m:d>
                      <m:dPr>
                        <m:ctrlPr>
                          <a:rPr lang="fa-IR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0</m:t>
                    </m:r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  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دقت کنید که</a:t>
                </a:r>
              </a:p>
              <a:p>
                <a:pPr algn="r"/>
                <a:endParaRPr lang="en-US" b="0" i="1" dirty="0" smtClean="0">
                  <a:latin typeface="Cambria Math"/>
                  <a:cs typeface="B Koodak" pitchFamily="2" charset="-78"/>
                </a:endParaRPr>
              </a:p>
              <a:p>
                <a:pPr algn="r"/>
                <a14:m>
                  <m:oMath xmlns:m="http://schemas.openxmlformats.org/officeDocument/2006/math">
                    <m:r>
                      <a:rPr lang="fa-IR" b="0" i="1" smtClean="0">
                        <a:latin typeface="Cambria Math"/>
                        <a:cs typeface="B Koodak" pitchFamily="2" charset="-78"/>
                      </a:rPr>
                      <m:t>3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(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1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)(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2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3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)(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2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1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)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جواب میشه  </a:t>
                </a:r>
                <a:endParaRPr lang="en-US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05064"/>
                <a:ext cx="9128720" cy="2308324"/>
              </a:xfrm>
              <a:prstGeom prst="rect">
                <a:avLst/>
              </a:prstGeom>
              <a:blipFill rotWithShape="1">
                <a:blip r:embed="rId4"/>
                <a:stretch>
                  <a:fillRect t="-1055" r="-534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0" y="3861048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7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14064" y="-1"/>
                <a:ext cx="9144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سوال 7 :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اتحاد روبرو را ثابت کنید . 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fa-IR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sSup>
                            <m:sSupPr>
                              <m:ctrlPr>
                                <a:rPr lang="fa-IR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𝑎𝑐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𝑏𝑑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+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𝑎𝑑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𝑏𝑐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cs typeface="B Koodak" pitchFamily="2" charset="-78"/>
                </a:endParaRPr>
              </a:p>
              <a:p>
                <a:pPr algn="r"/>
                <a:endParaRPr lang="en-US" dirty="0"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جواب :</a:t>
                </a:r>
              </a:p>
              <a:p>
                <a:pPr algn="r"/>
                <a:endParaRPr lang="fa-IR" dirty="0"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پرانتز ها در هم ضرب کنید و به توان 2 رساندن ها را انجام دهید ؛ همه چیز رو به راه میشه .</a:t>
                </a: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فقط یادتون باشه به این اتحاد میگن «  اتحاد لاگرانژ »</a:t>
                </a:r>
              </a:p>
              <a:p>
                <a:pPr algn="r"/>
                <a:endParaRPr lang="fa-IR" dirty="0">
                  <a:cs typeface="B Koodak" pitchFamily="2" charset="-78"/>
                </a:endParaRPr>
              </a:p>
              <a:p>
                <a:pPr algn="r"/>
                <a:endParaRPr lang="en-US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064" y="-1"/>
                <a:ext cx="91440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t="-851" r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ket 12"/>
          <p:cNvSpPr/>
          <p:nvPr/>
        </p:nvSpPr>
        <p:spPr>
          <a:xfrm rot="5400000">
            <a:off x="1467813" y="3112807"/>
            <a:ext cx="216024" cy="2072545"/>
          </a:xfrm>
          <a:prstGeom prst="leftBracket">
            <a:avLst>
              <a:gd name="adj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-14064" y="2862321"/>
                <a:ext cx="9144000" cy="2354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Koodak" pitchFamily="2" charset="-78"/>
                  </a:rPr>
                  <a:t>سوال 8 :</a:t>
                </a:r>
              </a:p>
              <a:p>
                <a:pPr algn="r"/>
                <a:r>
                  <a:rPr lang="en-US" b="0" dirty="0" smtClean="0">
                    <a:cs typeface="B Koodak" pitchFamily="2" charset="-78"/>
                  </a:rPr>
                  <a:t> </a:t>
                </a:r>
                <a:r>
                  <a:rPr lang="fa-IR" dirty="0" smtClean="0">
                    <a:cs typeface="B Koodak" pitchFamily="2" charset="-78"/>
                  </a:rPr>
                  <a:t>  حساب کنید .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fa-IR" b="0" i="1" smtClean="0">
                            <a:latin typeface="Cambria Math"/>
                            <a:cs typeface="B Koodak" pitchFamily="2" charset="-78"/>
                          </a:rPr>
                          <m:t>4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6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(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cs typeface="B Koodak" pitchFamily="2" charset="-78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B Koodak" pitchFamily="2" charset="-78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B Koodak" pitchFamily="2" charset="-78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 + 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 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B Koodak" pitchFamily="2" charset="-78"/>
                      </a:rPr>
                      <m:t>360</m:t>
                    </m:r>
                  </m:oMath>
                </a14:m>
                <a:r>
                  <a:rPr lang="fa-IR" dirty="0" smtClean="0">
                    <a:cs typeface="B Koodak" pitchFamily="2" charset="-78"/>
                  </a:rPr>
                  <a:t>حاصل عبارت  </a:t>
                </a:r>
              </a:p>
              <a:p>
                <a:pPr algn="r"/>
                <a:endParaRPr lang="fa-IR" dirty="0">
                  <a:cs typeface="B Koodak" pitchFamily="2" charset="-78"/>
                </a:endParaRPr>
              </a:p>
              <a:p>
                <a:pPr algn="r"/>
                <a:endParaRPr lang="en-US" dirty="0" smtClean="0">
                  <a:cs typeface="B Koodak" pitchFamily="2" charset="-78"/>
                </a:endParaRPr>
              </a:p>
              <a:p>
                <a:pPr algn="r"/>
                <a:r>
                  <a:rPr lang="fa-IR" dirty="0" smtClean="0">
                    <a:cs typeface="B Koodak" pitchFamily="2" charset="-78"/>
                  </a:rPr>
                  <a:t>جواب : </a:t>
                </a:r>
              </a:p>
              <a:p>
                <a:r>
                  <a:rPr lang="fa-IR" dirty="0" smtClean="0">
                    <a:cs typeface="B Koodak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fa-IR" b="0" i="1" smtClean="0">
                            <a:latin typeface="Cambria Math"/>
                            <a:cs typeface="B Koodak" pitchFamily="2" charset="-78"/>
                          </a:rPr>
                          <m:t>4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  <a:cs typeface="B Koodak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6</m:t>
                        </m:r>
                      </m:e>
                    </m:d>
                    <m:r>
                      <a:rPr lang="en-US" i="1">
                        <a:latin typeface="Cambria Math"/>
                        <a:cs typeface="B Koodak" pitchFamily="2" charset="-78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  <a:cs typeface="B Koodak" pitchFamily="2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cs typeface="B Koodak" pitchFamily="2" charset="-78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cs typeface="B Koodak" pitchFamily="2" charset="-78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cs typeface="B Koodak" pitchFamily="2" charset="-78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cs typeface="B Koodak" pitchFamily="2" charset="-78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cs typeface="B Koodak" pitchFamily="2" charset="-78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  <a:cs typeface="B Koodak" pitchFamily="2" charset="-78"/>
                              </a:rPr>
                              <m:t> + </m:t>
                            </m:r>
                            <m:r>
                              <a:rPr lang="en-US" i="1">
                                <a:latin typeface="Cambria Math"/>
                                <a:cs typeface="B Koodak" pitchFamily="2" charset="-78"/>
                              </a:rPr>
                              <m:t>9</m:t>
                            </m:r>
                            <m:r>
                              <a:rPr lang="en-US" i="1">
                                <a:latin typeface="Cambria Math"/>
                                <a:cs typeface="B Koodak" pitchFamily="2" charset="-78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cs typeface="B Koodak" pitchFamily="2" charset="-78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  <a:cs typeface="B Koodak" pitchFamily="2" charset="-78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cs typeface="B Koodak" pitchFamily="2" charset="-78"/>
                      </a:rPr>
                      <m:t>−</m:t>
                    </m:r>
                    <m:r>
                      <a:rPr lang="en-US" i="1">
                        <a:latin typeface="Cambria Math"/>
                        <a:cs typeface="B Koodak" pitchFamily="2" charset="-78"/>
                      </a:rPr>
                      <m:t>360</m:t>
                    </m:r>
                  </m:oMath>
                </a14:m>
                <a:endParaRPr lang="fa-IR" dirty="0" smtClean="0">
                  <a:cs typeface="B Koodak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18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cs typeface="B Koodak" pitchFamily="2" charset="-78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B Koodak" pitchFamily="2" charset="-78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cs typeface="B Koodak" pitchFamily="2" charset="-78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9</m:t>
                              </m:r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360</m:t>
                      </m:r>
                    </m:oMath>
                  </m:oMathPara>
                </a14:m>
                <a:endParaRPr lang="en-US" b="0" dirty="0" smtClean="0">
                  <a:cs typeface="B Koodak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38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360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B Koodak" pitchFamily="2" charset="-7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360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38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B Koodak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342</m:t>
                      </m:r>
                      <m:r>
                        <a:rPr lang="en-US" b="0" i="1" smtClean="0">
                          <a:latin typeface="Cambria Math"/>
                          <a:cs typeface="B Koodak" pitchFamily="2" charset="-78"/>
                        </a:rPr>
                        <m:t>𝑥</m:t>
                      </m:r>
                    </m:oMath>
                  </m:oMathPara>
                </a14:m>
                <a:endParaRPr lang="en-US" dirty="0">
                  <a:cs typeface="B Koodak" pitchFamily="2" charset="-7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064" y="2862321"/>
                <a:ext cx="9144000" cy="2354234"/>
              </a:xfrm>
              <a:prstGeom prst="rect">
                <a:avLst/>
              </a:prstGeom>
              <a:blipFill rotWithShape="1">
                <a:blip r:embed="rId3"/>
                <a:stretch>
                  <a:fillRect l="-667" t="-1036" r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ft Bracket 16"/>
          <p:cNvSpPr/>
          <p:nvPr/>
        </p:nvSpPr>
        <p:spPr>
          <a:xfrm rot="5400000">
            <a:off x="1539658" y="3889488"/>
            <a:ext cx="128654" cy="647838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0" y="2514735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9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0768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پایان</a:t>
            </a:r>
            <a:endParaRPr lang="fa-IR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a-IR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a-IR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a-I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a-IR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a-I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a-I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fa-IR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fa-IR" sz="2400" dirty="0" smtClean="0">
                <a:cs typeface="B Titr" pitchFamily="2" charset="-78"/>
              </a:rPr>
              <a:t>موفق باشید .</a:t>
            </a:r>
          </a:p>
        </p:txBody>
      </p:sp>
    </p:spTree>
    <p:extLst>
      <p:ext uri="{BB962C8B-B14F-4D97-AF65-F5344CB8AC3E}">
        <p14:creationId xmlns:p14="http://schemas.microsoft.com/office/powerpoint/2010/main" val="7216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193</TotalTime>
  <Words>1133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it</cp:lastModifiedBy>
  <cp:revision>26</cp:revision>
  <dcterms:created xsi:type="dcterms:W3CDTF">2012-02-27T23:43:43Z</dcterms:created>
  <dcterms:modified xsi:type="dcterms:W3CDTF">2014-12-03T07:39:52Z</dcterms:modified>
</cp:coreProperties>
</file>