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-1434" y="-4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828800" y="3159760"/>
            <a:ext cx="457200" cy="1034129"/>
          </a:xfrm>
          <a:prstGeom prst="rect">
            <a:avLst/>
          </a:prstGeom>
          <a:noFill/>
        </p:spPr>
        <p:txBody>
          <a:bodyPr wrap="square" lIns="0" tIns="9144" rIns="0" bIns="9144" rtlCol="0" anchor="ctr" anchorCtr="0">
            <a:spAutoFit/>
          </a:bodyPr>
          <a:lstStyle/>
          <a:p>
            <a:r>
              <a:rPr lang="en-US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7240" y="1219200"/>
            <a:ext cx="7543800" cy="2152650"/>
          </a:xfrm>
        </p:spPr>
        <p:txBody>
          <a:bodyPr>
            <a:noAutofit/>
          </a:bodyPr>
          <a:lstStyle>
            <a:lvl1pPr>
              <a:defRPr sz="60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33600" y="3375491"/>
            <a:ext cx="6172200" cy="685800"/>
          </a:xfrm>
        </p:spPr>
        <p:txBody>
          <a:bodyPr anchor="ctr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314A2-23C6-4189-AC74-AE3632344CDA}" type="datetimeFigureOut">
              <a:rPr lang="en-US" smtClean="0"/>
              <a:t>12/3/2014</a:t>
            </a:fld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FAAC184-A141-4B19-A77E-7F03DD5222F5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33600" y="685801"/>
            <a:ext cx="5791200" cy="3505199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314A2-23C6-4189-AC74-AE3632344CDA}" type="datetimeFigureOut">
              <a:rPr lang="en-US" smtClean="0"/>
              <a:t>12/3/2014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AC184-A141-4B19-A77E-7F03DD5222F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09600" y="609601"/>
            <a:ext cx="2133600" cy="5181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95600" y="685801"/>
            <a:ext cx="5029200" cy="457200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314A2-23C6-4189-AC74-AE3632344CDA}" type="datetimeFigureOut">
              <a:rPr lang="en-US" smtClean="0"/>
              <a:t>12/3/2014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AC184-A141-4B19-A77E-7F03DD5222F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314A2-23C6-4189-AC74-AE3632344CDA}" type="datetimeFigureOut">
              <a:rPr lang="en-US" smtClean="0"/>
              <a:t>12/3/2014</a:t>
            </a:fld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FAAC184-A141-4B19-A77E-7F03DD5222F5}" type="slidenum">
              <a:rPr lang="en-US" smtClean="0"/>
              <a:t>‹#›</a:t>
            </a:fld>
            <a:endParaRPr lang="en-US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4267200" y="4074497"/>
            <a:ext cx="457200" cy="1015663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0" y="4267368"/>
            <a:ext cx="3733800" cy="731520"/>
          </a:xfrm>
        </p:spPr>
        <p:txBody>
          <a:bodyPr anchor="ctr"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314A2-23C6-4189-AC74-AE3632344CDA}" type="datetimeFigureOut">
              <a:rPr lang="en-US" smtClean="0"/>
              <a:t>12/3/2014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FAAC184-A141-4B19-A77E-7F03DD5222F5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286000" y="1905000"/>
            <a:ext cx="6035040" cy="2350008"/>
          </a:xfrm>
        </p:spPr>
        <p:txBody>
          <a:bodyPr/>
          <a:lstStyle>
            <a:lvl1pPr marL="0" algn="l" defTabSz="914400" rtl="0" eaLnBrk="1" latinLnBrk="0" hangingPunct="1">
              <a:spcBef>
                <a:spcPct val="0"/>
              </a:spcBef>
              <a:buNone/>
              <a:defRPr lang="en-US" sz="5400" b="0" kern="1200" cap="none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314A2-23C6-4189-AC74-AE3632344CDA}" type="datetimeFigureOut">
              <a:rPr lang="en-US" smtClean="0"/>
              <a:t>12/3/2014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FAAC184-A141-4B19-A77E-7F03DD5222F5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>
          <a:xfrm>
            <a:off x="1344168" y="658368"/>
            <a:ext cx="3273552" cy="3429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4"/>
          </p:nvPr>
        </p:nvSpPr>
        <p:spPr>
          <a:xfrm>
            <a:off x="5029200" y="658368"/>
            <a:ext cx="3273552" cy="34321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1120" y="661976"/>
            <a:ext cx="3273552" cy="639762"/>
          </a:xfrm>
        </p:spPr>
        <p:txBody>
          <a:bodyPr anchor="ctr">
            <a:no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44168" y="1371600"/>
            <a:ext cx="3276600" cy="27432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29200" y="661976"/>
            <a:ext cx="3273552" cy="639762"/>
          </a:xfrm>
        </p:spPr>
        <p:txBody>
          <a:bodyPr anchor="ctr">
            <a:no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29200" y="1371600"/>
            <a:ext cx="3273552" cy="27432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56640" y="520192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780280" y="520192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314A2-23C6-4189-AC74-AE3632344CDA}" type="datetimeFigureOut">
              <a:rPr lang="en-US" smtClean="0"/>
              <a:t>12/3/2014</a:t>
            </a:fld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FAAC184-A141-4B19-A77E-7F03DD5222F5}" type="slidenum">
              <a:rPr lang="en-US" smtClean="0"/>
              <a:t>‹#›</a:t>
            </a:fld>
            <a:endParaRPr lang="en-US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314A2-23C6-4189-AC74-AE3632344CDA}" type="datetimeFigureOut">
              <a:rPr lang="en-US" smtClean="0"/>
              <a:t>12/3/2014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FAAC184-A141-4B19-A77E-7F03DD5222F5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314A2-23C6-4189-AC74-AE3632344CDA}" type="datetimeFigureOut">
              <a:rPr lang="en-US" smtClean="0"/>
              <a:t>12/3/2014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FAAC184-A141-4B19-A77E-7F03DD5222F5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5328920" y="1774588"/>
            <a:ext cx="457200" cy="1231106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8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8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1"/>
            <a:ext cx="4343400" cy="3429000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15000" y="685801"/>
            <a:ext cx="2590800" cy="3429000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314A2-23C6-4189-AC74-AE3632344CDA}" type="datetimeFigureOut">
              <a:rPr lang="en-US" smtClean="0"/>
              <a:t>12/3/2014</a:t>
            </a:fld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FAAC184-A141-4B19-A77E-7F03DD5222F5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8" name="Title 1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219200" y="612775"/>
            <a:ext cx="6705600" cy="2546985"/>
          </a:xfr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743200" y="3453047"/>
            <a:ext cx="5029200" cy="720804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435352" y="3331464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314A2-23C6-4189-AC74-AE3632344CDA}" type="datetimeFigureOut">
              <a:rPr lang="en-US" smtClean="0"/>
              <a:t>12/3/2014</a:t>
            </a:fld>
            <a:endParaRPr lang="en-US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FAAC184-A141-4B19-A77E-7F03DD5222F5}" type="slidenum">
              <a:rPr lang="en-US" smtClean="0"/>
              <a:t>‹#›</a:t>
            </a:fld>
            <a:endParaRPr lang="en-US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chemeClr val="accent6">
                  <a:lumMod val="50000"/>
                  <a:alpha val="36000"/>
                </a:schemeClr>
              </a:gs>
              <a:gs pos="100000">
                <a:schemeClr val="bg2">
                  <a:alpha val="1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 rot="19724275">
            <a:off x="1373221" y="1038440"/>
            <a:ext cx="7240620" cy="570698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7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 rot="17656910">
            <a:off x="-274211" y="1165875"/>
            <a:ext cx="5538472" cy="4480459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8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 rot="19724275">
            <a:off x="3277955" y="116854"/>
            <a:ext cx="6479362" cy="475475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8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77240" y="4876800"/>
            <a:ext cx="7543800" cy="9144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33600" y="685801"/>
            <a:ext cx="6096000" cy="36575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5473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1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fld id="{3A5314A2-23C6-4189-AC74-AE3632344CDA}" type="datetimeFigureOut">
              <a:rPr lang="en-US" smtClean="0"/>
              <a:t>12/3/2014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22960" y="6154738"/>
            <a:ext cx="45720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2960" y="5842000"/>
            <a:ext cx="2133600" cy="304800"/>
          </a:xfrm>
          <a:prstGeom prst="rect">
            <a:avLst/>
          </a:prstGeom>
        </p:spPr>
        <p:txBody>
          <a:bodyPr vert="horz" lIns="91440" tIns="45720" rIns="91440" bIns="9144" rtlCol="0" anchor="b"/>
          <a:lstStyle>
            <a:lvl1pPr algn="l">
              <a:defRPr sz="16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fld id="{5FAAC184-A141-4B19-A77E-7F03DD5222F5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9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56032" algn="l" defTabSz="914400" rtl="0" eaLnBrk="1" latinLnBrk="0" hangingPunct="1">
        <a:spcBef>
          <a:spcPct val="20000"/>
        </a:spcBef>
        <a:spcAft>
          <a:spcPts val="0"/>
        </a:spcAft>
        <a:buSzPct val="60000"/>
        <a:buFont typeface="Wingdings" pitchFamily="2" charset="2"/>
        <a:buChar char=""/>
        <a:defRPr sz="21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1pPr>
      <a:lvl2pPr marL="64008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"/>
        <a:defRPr sz="19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2pPr>
      <a:lvl3pPr marL="100584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"/>
        <a:defRPr sz="17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3pPr>
      <a:lvl4pPr marL="137160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"/>
        <a:defRPr sz="16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4pPr>
      <a:lvl5pPr marL="164592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"/>
        <a:defRPr sz="15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5pPr>
      <a:lvl6pPr marL="196596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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6pPr>
      <a:lvl7pPr marL="224028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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7pPr>
      <a:lvl8pPr marL="251460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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8pPr>
      <a:lvl9pPr marL="283464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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-29845" y="404664"/>
            <a:ext cx="9144000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a-IR" sz="4500" dirty="0" smtClean="0">
                <a:ln w="18415" cmpd="sng">
                  <a:solidFill>
                    <a:srgbClr val="00B050"/>
                  </a:solidFill>
                  <a:prstDash val="solid"/>
                </a:ln>
                <a:solidFill>
                  <a:srgbClr val="92D05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esmellah 1" pitchFamily="2" charset="0"/>
                <a:cs typeface="B Titr" pitchFamily="2" charset="-78"/>
              </a:rPr>
              <a:t>بسم الله الرحمن الرحیم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94861" y="4437112"/>
            <a:ext cx="8928992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a-IR" sz="2800" dirty="0" smtClean="0">
                <a:cs typeface="B Koodak" pitchFamily="2" charset="-78"/>
              </a:rPr>
              <a:t>کاری از رضا یزانی</a:t>
            </a:r>
          </a:p>
          <a:p>
            <a:pPr algn="ctr"/>
            <a:r>
              <a:rPr lang="fa-IR" sz="2800" dirty="0" smtClean="0">
                <a:cs typeface="B Koodak" pitchFamily="2" charset="-78"/>
              </a:rPr>
              <a:t>درس ریاضی</a:t>
            </a:r>
          </a:p>
          <a:p>
            <a:pPr algn="ctr"/>
            <a:r>
              <a:rPr lang="fa-IR" sz="2800" dirty="0" smtClean="0">
                <a:cs typeface="B Koodak" pitchFamily="2" charset="-78"/>
              </a:rPr>
              <a:t>( بخش اتحادها )</a:t>
            </a:r>
          </a:p>
          <a:p>
            <a:pPr algn="ctr"/>
            <a:r>
              <a:rPr lang="fa-IR" sz="2800" dirty="0" smtClean="0">
                <a:cs typeface="B Koodak" pitchFamily="2" charset="-78"/>
              </a:rPr>
              <a:t>دبیر آقای میرزاپور</a:t>
            </a:r>
            <a:endParaRPr lang="en-US" sz="2800" dirty="0">
              <a:cs typeface="B Koodak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9906348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0" y="0"/>
                <a:ext cx="9144000" cy="72930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fa-IR" dirty="0" smtClean="0">
                    <a:cs typeface="Koodak Mazar" pitchFamily="2" charset="-78"/>
                  </a:rPr>
                  <a:t>سوال 1 :</a:t>
                </a:r>
              </a:p>
              <a:p>
                <a:pPr algn="r"/>
                <a:r>
                  <a:rPr lang="en-US" b="0" dirty="0" smtClean="0">
                    <a:cs typeface="Koodak Mazar" pitchFamily="2" charset="-78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0" i="1" smtClean="0">
                            <a:latin typeface="Cambria Math"/>
                            <a:cs typeface="Koodak Mazar" pitchFamily="2" charset="-78"/>
                          </a:rPr>
                        </m:ctrlPr>
                      </m:sSupPr>
                      <m:e>
                        <m:r>
                          <m:rPr>
                            <m:nor/>
                          </m:rPr>
                          <a:rPr lang="fa-IR" dirty="0">
                            <a:cs typeface="B Koodak" pitchFamily="2" charset="-78"/>
                          </a:rPr>
                          <m:t>چند عدد صحیح وجود دارد ؟ </m:t>
                        </m:r>
                        <m:r>
                          <m:rPr>
                            <m:nor/>
                          </m:rPr>
                          <a:rPr lang="en-US" b="0" i="0" dirty="0" smtClean="0">
                            <a:cs typeface="B Koodak" pitchFamily="2" charset="-78"/>
                          </a:rPr>
                          <m:t>  </m:t>
                        </m:r>
                        <m:r>
                          <m:rPr>
                            <m:nor/>
                          </m:rPr>
                          <a:rPr lang="en-US" dirty="0" smtClean="0">
                            <a:cs typeface="Koodak Mazar" pitchFamily="2" charset="-78"/>
                          </a:rPr>
                          <m:t>(</m:t>
                        </m:r>
                        <m:rad>
                          <m:radPr>
                            <m:degHide m:val="on"/>
                            <m:ctrlPr>
                              <a:rPr lang="en-US" i="1" smtClean="0">
                                <a:latin typeface="Cambria Math"/>
                                <a:cs typeface="Koodak Mazar" pitchFamily="2" charset="-78"/>
                              </a:rPr>
                            </m:ctrlPr>
                          </m:radPr>
                          <m:deg/>
                          <m:e>
                            <m:r>
                              <a:rPr lang="en-US" b="0" i="1" smtClean="0">
                                <a:latin typeface="Cambria Math"/>
                                <a:cs typeface="Koodak Mazar" pitchFamily="2" charset="-78"/>
                              </a:rPr>
                              <m:t>11</m:t>
                            </m:r>
                          </m:e>
                        </m:rad>
                        <m:r>
                          <a:rPr lang="en-US" b="0" i="1" smtClean="0">
                            <a:latin typeface="Cambria Math"/>
                            <a:cs typeface="Koodak Mazar" pitchFamily="2" charset="-78"/>
                          </a:rPr>
                          <m:t>+</m:t>
                        </m:r>
                        <m:rad>
                          <m:radPr>
                            <m:degHide m:val="on"/>
                            <m:ctrlPr>
                              <a:rPr lang="en-US" b="0" i="1" smtClean="0">
                                <a:latin typeface="Cambria Math"/>
                                <a:cs typeface="Koodak Mazar" pitchFamily="2" charset="-78"/>
                              </a:rPr>
                            </m:ctrlPr>
                          </m:radPr>
                          <m:deg/>
                          <m:e>
                            <m:r>
                              <a:rPr lang="en-US" b="0" i="1" smtClean="0">
                                <a:latin typeface="Cambria Math"/>
                                <a:cs typeface="Koodak Mazar" pitchFamily="2" charset="-78"/>
                              </a:rPr>
                              <m:t>12</m:t>
                            </m:r>
                          </m:e>
                        </m:rad>
                        <m:r>
                          <a:rPr lang="en-US" b="0" i="1" smtClean="0">
                            <a:latin typeface="Cambria Math"/>
                            <a:cs typeface="Koodak Mazar" pitchFamily="2" charset="-78"/>
                          </a:rPr>
                          <m:t>)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  <a:cs typeface="Koodak Mazar" pitchFamily="2" charset="-78"/>
                          </a:rPr>
                          <m:t>2</m:t>
                        </m:r>
                      </m:sup>
                    </m:sSup>
                    <m:r>
                      <a:rPr lang="fa-IR" b="0" i="1" smtClean="0">
                        <a:latin typeface="Cambria Math"/>
                        <a:cs typeface="Koodak Mazar" pitchFamily="2" charset="-78"/>
                      </a:rPr>
                      <m:t> </m:t>
                    </m:r>
                    <m:r>
                      <a:rPr lang="en-US" b="0" i="1" smtClean="0">
                        <a:latin typeface="Cambria Math"/>
                        <a:cs typeface="Koodak Mazar" pitchFamily="2" charset="-78"/>
                      </a:rPr>
                      <m:t> </m:t>
                    </m:r>
                    <m:r>
                      <a:rPr lang="fa-IR" b="0" i="1" smtClean="0">
                        <a:latin typeface="Cambria Math"/>
                        <a:cs typeface="Koodak Mazar" pitchFamily="2" charset="-78"/>
                      </a:rPr>
                      <m:t>و</m:t>
                    </m:r>
                    <m:r>
                      <a:rPr lang="fa-IR" b="0" i="1" smtClean="0">
                        <a:latin typeface="Cambria Math"/>
                        <a:cs typeface="Koodak Mazar" pitchFamily="2" charset="-78"/>
                      </a:rPr>
                      <m:t>  </m:t>
                    </m:r>
                    <m:sSup>
                      <m:sSupPr>
                        <m:ctrlPr>
                          <a:rPr lang="en-US" b="0" i="1" smtClean="0">
                            <a:latin typeface="Cambria Math"/>
                            <a:cs typeface="Koodak Mazar" pitchFamily="2" charset="-78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  <a:cs typeface="Koodak Mazar" pitchFamily="2" charset="-78"/>
                          </a:rPr>
                          <m:t>(</m:t>
                        </m:r>
                        <m:rad>
                          <m:radPr>
                            <m:degHide m:val="on"/>
                            <m:ctrlPr>
                              <a:rPr lang="en-US" b="0" i="1" smtClean="0">
                                <a:latin typeface="Cambria Math"/>
                                <a:cs typeface="Koodak Mazar" pitchFamily="2" charset="-78"/>
                              </a:rPr>
                            </m:ctrlPr>
                          </m:radPr>
                          <m:deg/>
                          <m:e>
                            <m:r>
                              <a:rPr lang="en-US" b="0" i="1" smtClean="0">
                                <a:latin typeface="Cambria Math"/>
                                <a:cs typeface="Koodak Mazar" pitchFamily="2" charset="-78"/>
                              </a:rPr>
                              <m:t>10</m:t>
                            </m:r>
                          </m:e>
                        </m:rad>
                        <m:r>
                          <a:rPr lang="en-US" b="0" i="1" smtClean="0">
                            <a:latin typeface="Cambria Math"/>
                            <a:cs typeface="Koodak Mazar" pitchFamily="2" charset="-78"/>
                          </a:rPr>
                          <m:t>+</m:t>
                        </m:r>
                        <m:rad>
                          <m:radPr>
                            <m:degHide m:val="on"/>
                            <m:ctrlPr>
                              <a:rPr lang="en-US" b="0" i="1" smtClean="0">
                                <a:latin typeface="Cambria Math"/>
                                <a:cs typeface="Koodak Mazar" pitchFamily="2" charset="-78"/>
                              </a:rPr>
                            </m:ctrlPr>
                          </m:radPr>
                          <m:deg/>
                          <m:e>
                            <m:r>
                              <a:rPr lang="en-US" b="0" i="1" smtClean="0">
                                <a:latin typeface="Cambria Math"/>
                                <a:cs typeface="Koodak Mazar" pitchFamily="2" charset="-78"/>
                              </a:rPr>
                              <m:t>11</m:t>
                            </m:r>
                          </m:e>
                        </m:rad>
                        <m:r>
                          <a:rPr lang="en-US" b="0" i="1" smtClean="0">
                            <a:latin typeface="Cambria Math"/>
                            <a:cs typeface="Koodak Mazar" pitchFamily="2" charset="-78"/>
                          </a:rPr>
                          <m:t>)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  <a:cs typeface="Koodak Mazar" pitchFamily="2" charset="-78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dirty="0" smtClean="0">
                    <a:cs typeface="Koodak Mazar" pitchFamily="2" charset="-78"/>
                  </a:rPr>
                  <a:t> </a:t>
                </a:r>
                <a:r>
                  <a:rPr lang="fa-IR" dirty="0" smtClean="0">
                    <a:cs typeface="Koodak Mazar" pitchFamily="2" charset="-78"/>
                  </a:rPr>
                  <a:t>بين </a:t>
                </a:r>
                <a:endParaRPr lang="en-US" dirty="0">
                  <a:cs typeface="Koodak Mazar" pitchFamily="2" charset="-78"/>
                </a:endParaRP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9144000" cy="729302"/>
              </a:xfrm>
              <a:prstGeom prst="rect">
                <a:avLst/>
              </a:prstGeom>
              <a:blipFill rotWithShape="1">
                <a:blip r:embed="rId2"/>
                <a:stretch>
                  <a:fillRect t="-3333" r="-467" b="-125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0" y="905280"/>
                <a:ext cx="9144000" cy="21621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fa-IR" dirty="0" smtClean="0">
                    <a:latin typeface="Cambria Math"/>
                    <a:cs typeface="Koodak Mazar" pitchFamily="2" charset="-78"/>
                  </a:rPr>
                  <a:t>جواب :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b="0" i="1" smtClean="0">
                              <a:latin typeface="Cambria Math"/>
                              <a:cs typeface="Koodak Mazar" pitchFamily="2" charset="-78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  <a:cs typeface="Koodak Mazar" pitchFamily="2" charset="-78"/>
                            </a:rPr>
                            <m:t>(</m:t>
                          </m:r>
                          <m:rad>
                            <m:radPr>
                              <m:degHide m:val="on"/>
                              <m:ctrlPr>
                                <a:rPr lang="en-US" b="0" i="1" smtClean="0">
                                  <a:latin typeface="Cambria Math"/>
                                  <a:cs typeface="Koodak Mazar" pitchFamily="2" charset="-78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b="0" i="1" smtClean="0">
                                  <a:latin typeface="Cambria Math"/>
                                  <a:cs typeface="Koodak Mazar" pitchFamily="2" charset="-78"/>
                                </a:rPr>
                                <m:t>10</m:t>
                              </m:r>
                            </m:e>
                          </m:rad>
                          <m:r>
                            <a:rPr lang="en-US" b="0" i="1" smtClean="0">
                              <a:latin typeface="Cambria Math"/>
                              <a:cs typeface="Koodak Mazar" pitchFamily="2" charset="-78"/>
                            </a:rPr>
                            <m:t>+</m:t>
                          </m:r>
                          <m:rad>
                            <m:radPr>
                              <m:degHide m:val="on"/>
                              <m:ctrlPr>
                                <a:rPr lang="en-US" b="0" i="1" smtClean="0">
                                  <a:latin typeface="Cambria Math"/>
                                  <a:cs typeface="Koodak Mazar" pitchFamily="2" charset="-78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b="0" i="1" smtClean="0">
                                  <a:latin typeface="Cambria Math"/>
                                  <a:cs typeface="Koodak Mazar" pitchFamily="2" charset="-78"/>
                                </a:rPr>
                                <m:t>11</m:t>
                              </m:r>
                            </m:e>
                          </m:rad>
                          <m:r>
                            <a:rPr lang="en-US" b="0" i="1" smtClean="0">
                              <a:latin typeface="Cambria Math"/>
                              <a:cs typeface="Koodak Mazar" pitchFamily="2" charset="-78"/>
                            </a:rPr>
                            <m:t>)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  <a:cs typeface="Koodak Mazar" pitchFamily="2" charset="-78"/>
                            </a:rPr>
                            <m:t>2</m:t>
                          </m:r>
                        </m:sup>
                      </m:sSup>
                      <m:r>
                        <a:rPr lang="fa-IR" b="0" i="0" smtClean="0">
                          <a:latin typeface="Cambria Math"/>
                          <a:cs typeface="Koodak Mazar" pitchFamily="2" charset="-78"/>
                        </a:rPr>
                        <m:t>=</m:t>
                      </m:r>
                      <m:r>
                        <a:rPr lang="fa-IR" b="0" i="0" smtClean="0">
                          <a:latin typeface="Cambria Math"/>
                          <a:cs typeface="Koodak Mazar" pitchFamily="2" charset="-78"/>
                        </a:rPr>
                        <m:t>10</m:t>
                      </m:r>
                      <m:r>
                        <a:rPr lang="fa-IR" b="0" i="0" smtClean="0">
                          <a:latin typeface="Cambria Math"/>
                          <a:cs typeface="Koodak Mazar" pitchFamily="2" charset="-78"/>
                        </a:rPr>
                        <m:t>+</m:t>
                      </m:r>
                      <m:r>
                        <a:rPr lang="fa-IR" b="0" i="0" smtClean="0">
                          <a:latin typeface="Cambria Math"/>
                          <a:cs typeface="Koodak Mazar" pitchFamily="2" charset="-78"/>
                        </a:rPr>
                        <m:t>11</m:t>
                      </m:r>
                      <m:r>
                        <a:rPr lang="fa-IR" b="0" i="0" smtClean="0">
                          <a:latin typeface="Cambria Math"/>
                          <a:cs typeface="Koodak Mazar" pitchFamily="2" charset="-78"/>
                        </a:rPr>
                        <m:t>+</m:t>
                      </m:r>
                      <m:r>
                        <a:rPr lang="fa-IR" b="0" i="0" smtClean="0">
                          <a:latin typeface="Cambria Math"/>
                          <a:cs typeface="Koodak Mazar" pitchFamily="2" charset="-78"/>
                        </a:rPr>
                        <m:t>2</m:t>
                      </m:r>
                      <m:rad>
                        <m:radPr>
                          <m:degHide m:val="on"/>
                          <m:ctrlPr>
                            <a:rPr lang="fa-IR" b="0" i="1" smtClean="0">
                              <a:latin typeface="Cambria Math"/>
                              <a:cs typeface="Koodak Mazar" pitchFamily="2" charset="-78"/>
                            </a:rPr>
                          </m:ctrlPr>
                        </m:radPr>
                        <m:deg/>
                        <m:e>
                          <m:r>
                            <a:rPr lang="fa-IR" b="0" i="1" smtClean="0">
                              <a:latin typeface="Cambria Math"/>
                              <a:cs typeface="Koodak Mazar" pitchFamily="2" charset="-78"/>
                            </a:rPr>
                            <m:t>10</m:t>
                          </m:r>
                          <m:r>
                            <a:rPr lang="fa-IR" b="0" i="1" smtClean="0">
                              <a:latin typeface="Cambria Math"/>
                              <a:ea typeface="Cambria Math"/>
                              <a:cs typeface="Koodak Mazar" pitchFamily="2" charset="-78"/>
                            </a:rPr>
                            <m:t>×</m:t>
                          </m:r>
                          <m:r>
                            <a:rPr lang="fa-IR" b="0" i="1" smtClean="0">
                              <a:latin typeface="Cambria Math"/>
                              <a:ea typeface="Cambria Math"/>
                              <a:cs typeface="Koodak Mazar" pitchFamily="2" charset="-78"/>
                            </a:rPr>
                            <m:t>11</m:t>
                          </m:r>
                          <m:r>
                            <a:rPr lang="fa-IR" b="0" i="1" smtClean="0">
                              <a:latin typeface="Cambria Math"/>
                              <a:ea typeface="Cambria Math"/>
                              <a:cs typeface="Koodak Mazar" pitchFamily="2" charset="-78"/>
                            </a:rPr>
                            <m:t> </m:t>
                          </m:r>
                        </m:e>
                      </m:rad>
                      <m:r>
                        <a:rPr lang="fa-IR" b="0" i="1" smtClean="0">
                          <a:latin typeface="Cambria Math"/>
                          <a:ea typeface="Cambria Math"/>
                          <a:cs typeface="Koodak Mazar" pitchFamily="2" charset="-78"/>
                        </a:rPr>
                        <m:t>)</m:t>
                      </m:r>
                      <m:r>
                        <a:rPr lang="fa-IR" b="0" i="0" smtClean="0">
                          <a:latin typeface="Cambria Math"/>
                          <a:ea typeface="Cambria Math"/>
                          <a:cs typeface="Koodak Mazar" pitchFamily="2" charset="-78"/>
                        </a:rPr>
                        <m:t>=</m:t>
                      </m:r>
                      <m:r>
                        <a:rPr lang="fa-IR" b="0" i="0" smtClean="0">
                          <a:latin typeface="Cambria Math"/>
                          <a:ea typeface="Cambria Math"/>
                          <a:cs typeface="Koodak Mazar" pitchFamily="2" charset="-78"/>
                        </a:rPr>
                        <m:t>21</m:t>
                      </m:r>
                      <m:r>
                        <a:rPr lang="fa-IR" b="0" i="0" smtClean="0">
                          <a:latin typeface="Cambria Math"/>
                          <a:ea typeface="Cambria Math"/>
                          <a:cs typeface="Koodak Mazar" pitchFamily="2" charset="-78"/>
                        </a:rPr>
                        <m:t>+</m:t>
                      </m:r>
                      <m:rad>
                        <m:radPr>
                          <m:degHide m:val="on"/>
                          <m:ctrlPr>
                            <a:rPr lang="fa-IR" b="0" i="1" smtClean="0">
                              <a:latin typeface="Cambria Math"/>
                              <a:ea typeface="Cambria Math"/>
                              <a:cs typeface="Koodak Mazar" pitchFamily="2" charset="-78"/>
                            </a:rPr>
                          </m:ctrlPr>
                        </m:radPr>
                        <m:deg/>
                        <m:e>
                          <m:r>
                            <a:rPr lang="fa-IR" b="0" i="1" smtClean="0">
                              <a:latin typeface="Cambria Math"/>
                              <a:ea typeface="Cambria Math"/>
                              <a:cs typeface="Koodak Mazar" pitchFamily="2" charset="-78"/>
                            </a:rPr>
                            <m:t>440</m:t>
                          </m:r>
                        </m:e>
                      </m:rad>
                    </m:oMath>
                  </m:oMathPara>
                </a14:m>
                <a:endParaRPr lang="fa-IR" dirty="0" smtClean="0">
                  <a:cs typeface="B Koodak" pitchFamily="2" charset="-78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b="0" i="1" smtClean="0">
                              <a:latin typeface="Cambria Math"/>
                              <a:cs typeface="Koodak Mazar" pitchFamily="2" charset="-78"/>
                            </a:rPr>
                          </m:ctrlPr>
                        </m:sSupPr>
                        <m:e>
                          <m:r>
                            <m:rPr>
                              <m:nor/>
                            </m:rPr>
                            <a:rPr lang="en-US" dirty="0" smtClean="0">
                              <a:cs typeface="Koodak Mazar" pitchFamily="2" charset="-78"/>
                            </a:rPr>
                            <m:t>(</m:t>
                          </m:r>
                          <m:rad>
                            <m:radPr>
                              <m:degHide m:val="on"/>
                              <m:ctrlPr>
                                <a:rPr lang="en-US" i="1" smtClean="0">
                                  <a:latin typeface="Cambria Math"/>
                                  <a:cs typeface="Koodak Mazar" pitchFamily="2" charset="-78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b="0" i="1" smtClean="0">
                                  <a:latin typeface="Cambria Math"/>
                                  <a:cs typeface="Koodak Mazar" pitchFamily="2" charset="-78"/>
                                </a:rPr>
                                <m:t>11</m:t>
                              </m:r>
                            </m:e>
                          </m:rad>
                          <m:r>
                            <a:rPr lang="en-US" b="0" i="1" smtClean="0">
                              <a:latin typeface="Cambria Math"/>
                              <a:cs typeface="Koodak Mazar" pitchFamily="2" charset="-78"/>
                            </a:rPr>
                            <m:t>+</m:t>
                          </m:r>
                          <m:rad>
                            <m:radPr>
                              <m:degHide m:val="on"/>
                              <m:ctrlPr>
                                <a:rPr lang="en-US" b="0" i="1" smtClean="0">
                                  <a:latin typeface="Cambria Math"/>
                                  <a:cs typeface="Koodak Mazar" pitchFamily="2" charset="-78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b="0" i="1" smtClean="0">
                                  <a:latin typeface="Cambria Math"/>
                                  <a:cs typeface="Koodak Mazar" pitchFamily="2" charset="-78"/>
                                </a:rPr>
                                <m:t>12</m:t>
                              </m:r>
                            </m:e>
                          </m:rad>
                          <m:r>
                            <a:rPr lang="en-US" b="0" i="1" smtClean="0">
                              <a:latin typeface="Cambria Math"/>
                              <a:cs typeface="Koodak Mazar" pitchFamily="2" charset="-78"/>
                            </a:rPr>
                            <m:t>)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  <a:cs typeface="Koodak Mazar" pitchFamily="2" charset="-78"/>
                            </a:rPr>
                            <m:t>2</m:t>
                          </m:r>
                        </m:sup>
                      </m:sSup>
                      <m:r>
                        <a:rPr lang="fa-IR" b="0" i="0" smtClean="0">
                          <a:latin typeface="Cambria Math"/>
                          <a:cs typeface="Koodak Mazar" pitchFamily="2" charset="-78"/>
                        </a:rPr>
                        <m:t>=</m:t>
                      </m:r>
                      <m:r>
                        <a:rPr lang="fa-IR" b="0" i="0" smtClean="0">
                          <a:latin typeface="Cambria Math"/>
                          <a:cs typeface="Koodak Mazar" pitchFamily="2" charset="-78"/>
                        </a:rPr>
                        <m:t>11</m:t>
                      </m:r>
                      <m:r>
                        <a:rPr lang="fa-IR" b="0" i="0" smtClean="0">
                          <a:latin typeface="Cambria Math"/>
                          <a:cs typeface="Koodak Mazar" pitchFamily="2" charset="-78"/>
                        </a:rPr>
                        <m:t>+</m:t>
                      </m:r>
                      <m:r>
                        <a:rPr lang="fa-IR" b="0" i="0" smtClean="0">
                          <a:latin typeface="Cambria Math"/>
                          <a:cs typeface="Koodak Mazar" pitchFamily="2" charset="-78"/>
                        </a:rPr>
                        <m:t>12</m:t>
                      </m:r>
                      <m:r>
                        <a:rPr lang="fa-IR" b="0" i="0" smtClean="0">
                          <a:latin typeface="Cambria Math"/>
                          <a:cs typeface="Koodak Mazar" pitchFamily="2" charset="-78"/>
                        </a:rPr>
                        <m:t>+</m:t>
                      </m:r>
                      <m:r>
                        <a:rPr lang="fa-IR" b="0" i="0" smtClean="0">
                          <a:latin typeface="Cambria Math"/>
                          <a:cs typeface="Koodak Mazar" pitchFamily="2" charset="-78"/>
                        </a:rPr>
                        <m:t>2</m:t>
                      </m:r>
                      <m:rad>
                        <m:radPr>
                          <m:degHide m:val="on"/>
                          <m:ctrlPr>
                            <a:rPr lang="fa-IR" b="0" i="1" smtClean="0">
                              <a:latin typeface="Cambria Math"/>
                              <a:cs typeface="Koodak Mazar" pitchFamily="2" charset="-78"/>
                            </a:rPr>
                          </m:ctrlPr>
                        </m:radPr>
                        <m:deg/>
                        <m:e>
                          <m:r>
                            <a:rPr lang="fa-IR" b="0" i="1" smtClean="0">
                              <a:latin typeface="Cambria Math"/>
                              <a:cs typeface="Koodak Mazar" pitchFamily="2" charset="-78"/>
                            </a:rPr>
                            <m:t>11</m:t>
                          </m:r>
                          <m:r>
                            <a:rPr lang="fa-IR" b="0" i="1" smtClean="0">
                              <a:latin typeface="Cambria Math"/>
                              <a:ea typeface="Cambria Math"/>
                              <a:cs typeface="Koodak Mazar" pitchFamily="2" charset="-78"/>
                            </a:rPr>
                            <m:t>×</m:t>
                          </m:r>
                          <m:r>
                            <a:rPr lang="fa-IR" b="0" i="1" smtClean="0">
                              <a:latin typeface="Cambria Math"/>
                              <a:ea typeface="Cambria Math"/>
                              <a:cs typeface="Koodak Mazar" pitchFamily="2" charset="-78"/>
                            </a:rPr>
                            <m:t>12</m:t>
                          </m:r>
                        </m:e>
                      </m:rad>
                      <m:r>
                        <a:rPr lang="fa-IR" b="0" i="1" smtClean="0">
                          <a:latin typeface="Cambria Math"/>
                          <a:cs typeface="Koodak Mazar" pitchFamily="2" charset="-78"/>
                        </a:rPr>
                        <m:t>)=</m:t>
                      </m:r>
                      <m:r>
                        <a:rPr lang="fa-IR" b="0" i="1" smtClean="0">
                          <a:latin typeface="Cambria Math"/>
                          <a:cs typeface="Koodak Mazar" pitchFamily="2" charset="-78"/>
                        </a:rPr>
                        <m:t>23</m:t>
                      </m:r>
                      <m:r>
                        <a:rPr lang="fa-IR" b="0" i="1" smtClean="0">
                          <a:latin typeface="Cambria Math"/>
                          <a:cs typeface="Koodak Mazar" pitchFamily="2" charset="-78"/>
                        </a:rPr>
                        <m:t>+</m:t>
                      </m:r>
                      <m:rad>
                        <m:radPr>
                          <m:degHide m:val="on"/>
                          <m:ctrlPr>
                            <a:rPr lang="fa-IR" b="0" i="1" smtClean="0">
                              <a:latin typeface="Cambria Math"/>
                              <a:cs typeface="Koodak Mazar" pitchFamily="2" charset="-78"/>
                            </a:rPr>
                          </m:ctrlPr>
                        </m:radPr>
                        <m:deg/>
                        <m:e>
                          <m:r>
                            <a:rPr lang="fa-IR" b="0" i="1" smtClean="0">
                              <a:latin typeface="Cambria Math"/>
                              <a:cs typeface="Koodak Mazar" pitchFamily="2" charset="-78"/>
                            </a:rPr>
                            <m:t>528</m:t>
                          </m:r>
                        </m:e>
                      </m:rad>
                    </m:oMath>
                  </m:oMathPara>
                </a14:m>
                <a:endParaRPr lang="fa-IR" dirty="0" smtClean="0">
                  <a:cs typeface="B Koodak" pitchFamily="2" charset="-78"/>
                </a:endParaRPr>
              </a:p>
              <a:p>
                <a:endParaRPr lang="fa-IR" dirty="0" smtClean="0">
                  <a:cs typeface="B Koodak" pitchFamily="2" charset="-78"/>
                </a:endParaRPr>
              </a:p>
              <a:p>
                <a:pPr algn="r"/>
                <a:r>
                  <a:rPr lang="fa-IR" b="0" dirty="0" smtClean="0">
                    <a:cs typeface="Koodak Mazar" pitchFamily="2" charset="-78"/>
                  </a:rPr>
                  <a:t>، 22 و خرده ای است .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fa-IR" b="0" i="1" smtClean="0">
                            <a:latin typeface="Cambria Math"/>
                            <a:cs typeface="Koodak Mazar" pitchFamily="2" charset="-78"/>
                          </a:rPr>
                        </m:ctrlPr>
                      </m:radPr>
                      <m:deg/>
                      <m:e>
                        <m:r>
                          <a:rPr lang="fa-IR" b="0" i="1" smtClean="0">
                            <a:latin typeface="Cambria Math"/>
                            <a:cs typeface="Koodak Mazar" pitchFamily="2" charset="-78"/>
                          </a:rPr>
                          <m:t>528</m:t>
                        </m:r>
                      </m:e>
                    </m:rad>
                  </m:oMath>
                </a14:m>
                <a:r>
                  <a:rPr lang="fa-IR" b="0" dirty="0" smtClean="0">
                    <a:ea typeface="Cambria Math"/>
                    <a:cs typeface="Koodak Mazar" pitchFamily="2" charset="-78"/>
                  </a:rPr>
                  <a:t> ، 20 و خرده ای و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fa-IR" b="0" i="1" smtClean="0">
                            <a:latin typeface="Cambria Math"/>
                            <a:ea typeface="Cambria Math"/>
                            <a:cs typeface="Koodak Mazar" pitchFamily="2" charset="-78"/>
                          </a:rPr>
                        </m:ctrlPr>
                      </m:radPr>
                      <m:deg/>
                      <m:e>
                        <m:r>
                          <a:rPr lang="fa-IR" b="0" i="1" smtClean="0">
                            <a:latin typeface="Cambria Math"/>
                            <a:ea typeface="Cambria Math"/>
                            <a:cs typeface="Koodak Mazar" pitchFamily="2" charset="-78"/>
                          </a:rPr>
                          <m:t>440</m:t>
                        </m:r>
                      </m:e>
                    </m:rad>
                  </m:oMath>
                </a14:m>
                <a:endParaRPr lang="fa-IR" dirty="0" smtClean="0">
                  <a:cs typeface="B Koodak" pitchFamily="2" charset="-78"/>
                </a:endParaRPr>
              </a:p>
              <a:p>
                <a:pPr algn="r"/>
                <a:r>
                  <a:rPr lang="fa-IR" b="0" dirty="0" smtClean="0">
                    <a:cs typeface="Koodak Mazar" pitchFamily="2" charset="-78"/>
                  </a:rPr>
                  <a:t>، 45 خرده ای است . بين اين دو عدد چهار عدد صحيح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0" i="1" smtClean="0">
                            <a:latin typeface="Cambria Math"/>
                            <a:cs typeface="Koodak Mazar" pitchFamily="2" charset="-78"/>
                          </a:rPr>
                        </m:ctrlPr>
                      </m:sSupPr>
                      <m:e>
                        <m:r>
                          <m:rPr>
                            <m:nor/>
                          </m:rPr>
                          <a:rPr lang="en-US" dirty="0" smtClean="0">
                            <a:cs typeface="Koodak Mazar" pitchFamily="2" charset="-78"/>
                          </a:rPr>
                          <m:t>(</m:t>
                        </m:r>
                        <m:rad>
                          <m:radPr>
                            <m:degHide m:val="on"/>
                            <m:ctrlPr>
                              <a:rPr lang="en-US" i="1" smtClean="0">
                                <a:latin typeface="Cambria Math"/>
                                <a:cs typeface="Koodak Mazar" pitchFamily="2" charset="-78"/>
                              </a:rPr>
                            </m:ctrlPr>
                          </m:radPr>
                          <m:deg/>
                          <m:e>
                            <m:r>
                              <a:rPr lang="en-US" b="0" i="1" smtClean="0">
                                <a:latin typeface="Cambria Math"/>
                                <a:cs typeface="Koodak Mazar" pitchFamily="2" charset="-78"/>
                              </a:rPr>
                              <m:t>11</m:t>
                            </m:r>
                          </m:e>
                        </m:rad>
                        <m:r>
                          <a:rPr lang="en-US" b="0" i="1" smtClean="0">
                            <a:latin typeface="Cambria Math"/>
                            <a:cs typeface="Koodak Mazar" pitchFamily="2" charset="-78"/>
                          </a:rPr>
                          <m:t>+</m:t>
                        </m:r>
                        <m:rad>
                          <m:radPr>
                            <m:degHide m:val="on"/>
                            <m:ctrlPr>
                              <a:rPr lang="en-US" b="0" i="1" smtClean="0">
                                <a:latin typeface="Cambria Math"/>
                                <a:cs typeface="Koodak Mazar" pitchFamily="2" charset="-78"/>
                              </a:rPr>
                            </m:ctrlPr>
                          </m:radPr>
                          <m:deg/>
                          <m:e>
                            <m:r>
                              <a:rPr lang="en-US" b="0" i="1" smtClean="0">
                                <a:latin typeface="Cambria Math"/>
                                <a:cs typeface="Koodak Mazar" pitchFamily="2" charset="-78"/>
                              </a:rPr>
                              <m:t>12</m:t>
                            </m:r>
                          </m:e>
                        </m:rad>
                        <m:r>
                          <a:rPr lang="en-US" b="0" i="1" smtClean="0">
                            <a:latin typeface="Cambria Math"/>
                            <a:cs typeface="Koodak Mazar" pitchFamily="2" charset="-78"/>
                          </a:rPr>
                          <m:t>)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  <a:cs typeface="Koodak Mazar" pitchFamily="2" charset="-78"/>
                          </a:rPr>
                          <m:t>2</m:t>
                        </m:r>
                      </m:sup>
                    </m:sSup>
                  </m:oMath>
                </a14:m>
                <a:r>
                  <a:rPr lang="fa-IR" b="0" dirty="0" smtClean="0">
                    <a:cs typeface="Koodak Mazar" pitchFamily="2" charset="-78"/>
                  </a:rPr>
                  <a:t> ، 41 و خرده ای و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0" i="1" smtClean="0">
                            <a:latin typeface="Cambria Math"/>
                            <a:cs typeface="Koodak Mazar" pitchFamily="2" charset="-78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  <a:cs typeface="Koodak Mazar" pitchFamily="2" charset="-78"/>
                          </a:rPr>
                          <m:t>(</m:t>
                        </m:r>
                        <m:rad>
                          <m:radPr>
                            <m:degHide m:val="on"/>
                            <m:ctrlPr>
                              <a:rPr lang="en-US" b="0" i="1" smtClean="0">
                                <a:latin typeface="Cambria Math"/>
                                <a:cs typeface="Koodak Mazar" pitchFamily="2" charset="-78"/>
                              </a:rPr>
                            </m:ctrlPr>
                          </m:radPr>
                          <m:deg/>
                          <m:e>
                            <m:r>
                              <a:rPr lang="en-US" b="0" i="1" smtClean="0">
                                <a:latin typeface="Cambria Math"/>
                                <a:cs typeface="Koodak Mazar" pitchFamily="2" charset="-78"/>
                              </a:rPr>
                              <m:t>10</m:t>
                            </m:r>
                          </m:e>
                        </m:rad>
                        <m:r>
                          <a:rPr lang="en-US" b="0" i="1" smtClean="0">
                            <a:latin typeface="Cambria Math"/>
                            <a:cs typeface="Koodak Mazar" pitchFamily="2" charset="-78"/>
                          </a:rPr>
                          <m:t>+</m:t>
                        </m:r>
                        <m:rad>
                          <m:radPr>
                            <m:degHide m:val="on"/>
                            <m:ctrlPr>
                              <a:rPr lang="en-US" b="0" i="1" smtClean="0">
                                <a:latin typeface="Cambria Math"/>
                                <a:cs typeface="Koodak Mazar" pitchFamily="2" charset="-78"/>
                              </a:rPr>
                            </m:ctrlPr>
                          </m:radPr>
                          <m:deg/>
                          <m:e>
                            <m:r>
                              <a:rPr lang="en-US" b="0" i="1" smtClean="0">
                                <a:latin typeface="Cambria Math"/>
                                <a:cs typeface="Koodak Mazar" pitchFamily="2" charset="-78"/>
                              </a:rPr>
                              <m:t>11</m:t>
                            </m:r>
                          </m:e>
                        </m:rad>
                        <m:r>
                          <a:rPr lang="en-US" b="0" i="1" smtClean="0">
                            <a:latin typeface="Cambria Math"/>
                            <a:cs typeface="Koodak Mazar" pitchFamily="2" charset="-78"/>
                          </a:rPr>
                          <m:t>)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  <a:cs typeface="Koodak Mazar" pitchFamily="2" charset="-78"/>
                          </a:rPr>
                          <m:t>2</m:t>
                        </m:r>
                      </m:sup>
                    </m:sSup>
                  </m:oMath>
                </a14:m>
                <a:endParaRPr lang="fa-IR" b="0" dirty="0" smtClean="0">
                  <a:cs typeface="Koodak Mazar" pitchFamily="2" charset="-78"/>
                </a:endParaRPr>
              </a:p>
              <a:p>
                <a:pPr algn="r"/>
                <a:r>
                  <a:rPr lang="fa-IR" dirty="0" smtClean="0">
                    <a:cs typeface="B Koodak" pitchFamily="2" charset="-78"/>
                  </a:rPr>
                  <a:t>وجود دارد : 42 ، 43 ، 44 ، 45</a:t>
                </a: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905280"/>
                <a:ext cx="9144000" cy="2162130"/>
              </a:xfrm>
              <a:prstGeom prst="rect">
                <a:avLst/>
              </a:prstGeom>
              <a:blipFill rotWithShape="1">
                <a:blip r:embed="rId3"/>
                <a:stretch>
                  <a:fillRect l="-200" t="-1130" r="-467" b="-395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0" y="3529075"/>
                <a:ext cx="9144000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fa-IR" dirty="0" smtClean="0">
                    <a:cs typeface="B Koodak" pitchFamily="2" charset="-78"/>
                  </a:rPr>
                  <a:t>سوال 2:</a:t>
                </a:r>
              </a:p>
              <a:p>
                <a:pPr algn="r"/>
                <a:r>
                  <a:rPr lang="fa-IR" dirty="0" smtClean="0">
                    <a:cs typeface="B Koodak" pitchFamily="2" charset="-78"/>
                  </a:rPr>
                  <a:t>را به گونه ای بیابید که داشته باشیم :</a:t>
                </a:r>
                <a:r>
                  <a:rPr lang="en-US" dirty="0" smtClean="0">
                    <a:cs typeface="B Koodak" pitchFamily="2" charset="-78"/>
                  </a:rPr>
                  <a:t> a </a:t>
                </a:r>
                <a:r>
                  <a:rPr lang="fa-IR" dirty="0" smtClean="0">
                    <a:cs typeface="B Koodak" pitchFamily="2" charset="-78"/>
                  </a:rPr>
                  <a:t> و</a:t>
                </a:r>
                <a:r>
                  <a:rPr lang="en-US" dirty="0" smtClean="0">
                    <a:cs typeface="B Koodak" pitchFamily="2" charset="-78"/>
                  </a:rPr>
                  <a:t>b</a:t>
                </a:r>
                <a:r>
                  <a:rPr lang="fa-IR" dirty="0" smtClean="0">
                    <a:cs typeface="B Koodak" pitchFamily="2" charset="-78"/>
                  </a:rPr>
                  <a:t>تمام مقادیر </a:t>
                </a:r>
              </a:p>
              <a:p>
                <a:r>
                  <a:rPr lang="fa-IR" dirty="0" smtClean="0">
                    <a:cs typeface="B Koodak" pitchFamily="2" charset="-78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fa-IR" i="1" smtClean="0">
                            <a:latin typeface="Cambria Math"/>
                            <a:cs typeface="B Koodak" pitchFamily="2" charset="-78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  <a:cs typeface="B Koodak" pitchFamily="2" charset="-78"/>
                          </a:rPr>
                          <m:t>𝑎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  <a:cs typeface="B Koodak" pitchFamily="2" charset="-78"/>
                          </a:rPr>
                          <m:t>2</m:t>
                        </m:r>
                      </m:sup>
                    </m:sSup>
                    <m:r>
                      <a:rPr lang="fa-IR" b="0" i="1" smtClean="0">
                        <a:latin typeface="Cambria Math"/>
                        <a:cs typeface="B Koodak" pitchFamily="2" charset="-78"/>
                      </a:rPr>
                      <m:t>+</m:t>
                    </m:r>
                    <m:r>
                      <a:rPr lang="fa-IR" b="0" i="1" smtClean="0">
                        <a:latin typeface="Cambria Math"/>
                        <a:cs typeface="B Koodak" pitchFamily="2" charset="-78"/>
                      </a:rPr>
                      <m:t>2</m:t>
                    </m:r>
                    <m:sSup>
                      <m:sSupPr>
                        <m:ctrlPr>
                          <a:rPr lang="fa-IR" b="0" i="1" smtClean="0">
                            <a:latin typeface="Cambria Math"/>
                            <a:cs typeface="B Koodak" pitchFamily="2" charset="-78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  <a:cs typeface="B Koodak" pitchFamily="2" charset="-78"/>
                          </a:rPr>
                          <m:t>𝑏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  <a:cs typeface="B Koodak" pitchFamily="2" charset="-78"/>
                          </a:rPr>
                          <m:t>2</m:t>
                        </m:r>
                      </m:sup>
                    </m:sSup>
                    <m:r>
                      <a:rPr lang="fa-IR" b="0" i="1" smtClean="0">
                        <a:latin typeface="Cambria Math"/>
                        <a:cs typeface="B Koodak" pitchFamily="2" charset="-78"/>
                      </a:rPr>
                      <m:t>=</m:t>
                    </m:r>
                    <m:r>
                      <a:rPr lang="fa-IR" b="0" i="1" smtClean="0">
                        <a:latin typeface="Cambria Math"/>
                        <a:cs typeface="B Koodak" pitchFamily="2" charset="-78"/>
                      </a:rPr>
                      <m:t>2</m:t>
                    </m:r>
                    <m:r>
                      <a:rPr lang="en-US" b="0" i="1" smtClean="0">
                        <a:latin typeface="Cambria Math"/>
                        <a:cs typeface="B Koodak" pitchFamily="2" charset="-78"/>
                      </a:rPr>
                      <m:t>𝑏</m:t>
                    </m:r>
                    <m:d>
                      <m:dPr>
                        <m:ctrlPr>
                          <a:rPr lang="en-US" b="0" i="1" smtClean="0">
                            <a:latin typeface="Cambria Math"/>
                            <a:cs typeface="B Koodak" pitchFamily="2" charset="-78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  <a:cs typeface="B Koodak" pitchFamily="2" charset="-78"/>
                          </a:rPr>
                          <m:t>𝑎</m:t>
                        </m:r>
                        <m:r>
                          <a:rPr lang="en-US" b="0" i="1" smtClean="0">
                            <a:latin typeface="Cambria Math"/>
                            <a:cs typeface="B Koodak" pitchFamily="2" charset="-78"/>
                          </a:rPr>
                          <m:t>+</m:t>
                        </m:r>
                        <m:r>
                          <a:rPr lang="en-US" b="0" i="1" smtClean="0">
                            <a:latin typeface="Cambria Math"/>
                            <a:cs typeface="B Koodak" pitchFamily="2" charset="-78"/>
                          </a:rPr>
                          <m:t>1</m:t>
                        </m:r>
                      </m:e>
                    </m:d>
                    <m:r>
                      <a:rPr lang="en-US" b="0" i="1" smtClean="0">
                        <a:latin typeface="Cambria Math"/>
                        <a:cs typeface="B Koodak" pitchFamily="2" charset="-78"/>
                      </a:rPr>
                      <m:t>−</m:t>
                    </m:r>
                    <m:r>
                      <a:rPr lang="en-US" b="0" i="1" smtClean="0">
                        <a:latin typeface="Cambria Math"/>
                        <a:cs typeface="B Koodak" pitchFamily="2" charset="-78"/>
                      </a:rPr>
                      <m:t>1</m:t>
                    </m:r>
                  </m:oMath>
                </a14:m>
                <a:r>
                  <a:rPr lang="fa-IR" dirty="0" smtClean="0">
                    <a:cs typeface="B Koodak" pitchFamily="2" charset="-78"/>
                  </a:rPr>
                  <a:t> </a:t>
                </a:r>
                <a:endParaRPr lang="en-US" dirty="0" smtClean="0">
                  <a:cs typeface="B Koodak" pitchFamily="2" charset="-78"/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3529075"/>
                <a:ext cx="9144000" cy="923330"/>
              </a:xfrm>
              <a:prstGeom prst="rect">
                <a:avLst/>
              </a:prstGeom>
              <a:blipFill rotWithShape="1">
                <a:blip r:embed="rId4"/>
                <a:stretch>
                  <a:fillRect l="-600" t="-2649" r="-467" b="-119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0" y="4797152"/>
                <a:ext cx="9144000" cy="187711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fa-IR" dirty="0" smtClean="0">
                    <a:cs typeface="B Koodak" pitchFamily="2" charset="-78"/>
                  </a:rPr>
                  <a:t>جواب :</a:t>
                </a:r>
              </a:p>
              <a:p>
                <a:r>
                  <a:rPr lang="fa-IR" dirty="0">
                    <a:cs typeface="B Koodak" pitchFamily="2" charset="-78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fa-IR" i="1">
                            <a:latin typeface="Cambria Math"/>
                            <a:cs typeface="B Koodak" pitchFamily="2" charset="-78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/>
                            <a:cs typeface="B Koodak" pitchFamily="2" charset="-78"/>
                          </a:rPr>
                          <m:t>𝑎</m:t>
                        </m:r>
                      </m:e>
                      <m:sup>
                        <m:r>
                          <a:rPr lang="en-US" i="1">
                            <a:latin typeface="Cambria Math"/>
                            <a:cs typeface="B Koodak" pitchFamily="2" charset="-78"/>
                          </a:rPr>
                          <m:t>2</m:t>
                        </m:r>
                      </m:sup>
                    </m:sSup>
                    <m:r>
                      <a:rPr lang="fa-IR" i="1">
                        <a:latin typeface="Cambria Math"/>
                        <a:cs typeface="B Koodak" pitchFamily="2" charset="-78"/>
                      </a:rPr>
                      <m:t>+</m:t>
                    </m:r>
                    <m:r>
                      <a:rPr lang="fa-IR" i="1">
                        <a:latin typeface="Cambria Math"/>
                        <a:cs typeface="B Koodak" pitchFamily="2" charset="-78"/>
                      </a:rPr>
                      <m:t>2</m:t>
                    </m:r>
                    <m:sSup>
                      <m:sSupPr>
                        <m:ctrlPr>
                          <a:rPr lang="fa-IR" i="1">
                            <a:latin typeface="Cambria Math"/>
                            <a:cs typeface="B Koodak" pitchFamily="2" charset="-78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/>
                            <a:cs typeface="B Koodak" pitchFamily="2" charset="-78"/>
                          </a:rPr>
                          <m:t>𝑏</m:t>
                        </m:r>
                      </m:e>
                      <m:sup>
                        <m:r>
                          <a:rPr lang="en-US" i="1">
                            <a:latin typeface="Cambria Math"/>
                            <a:cs typeface="B Koodak" pitchFamily="2" charset="-78"/>
                          </a:rPr>
                          <m:t>2</m:t>
                        </m:r>
                      </m:sup>
                    </m:sSup>
                    <m:r>
                      <a:rPr lang="fa-IR" i="1">
                        <a:latin typeface="Cambria Math"/>
                        <a:cs typeface="B Koodak" pitchFamily="2" charset="-78"/>
                      </a:rPr>
                      <m:t>=</m:t>
                    </m:r>
                    <m:r>
                      <a:rPr lang="fa-IR" i="1">
                        <a:latin typeface="Cambria Math"/>
                        <a:cs typeface="B Koodak" pitchFamily="2" charset="-78"/>
                      </a:rPr>
                      <m:t>2</m:t>
                    </m:r>
                    <m:r>
                      <a:rPr lang="en-US" i="1">
                        <a:latin typeface="Cambria Math"/>
                        <a:cs typeface="B Koodak" pitchFamily="2" charset="-78"/>
                      </a:rPr>
                      <m:t>𝑏</m:t>
                    </m:r>
                    <m:d>
                      <m:dPr>
                        <m:ctrlPr>
                          <a:rPr lang="en-US" i="1">
                            <a:latin typeface="Cambria Math"/>
                            <a:cs typeface="B Koodak" pitchFamily="2" charset="-78"/>
                          </a:rPr>
                        </m:ctrlPr>
                      </m:dPr>
                      <m:e>
                        <m:r>
                          <a:rPr lang="en-US" i="1">
                            <a:latin typeface="Cambria Math"/>
                            <a:cs typeface="B Koodak" pitchFamily="2" charset="-78"/>
                          </a:rPr>
                          <m:t>𝑎</m:t>
                        </m:r>
                        <m:r>
                          <a:rPr lang="en-US" i="1">
                            <a:latin typeface="Cambria Math"/>
                            <a:cs typeface="B Koodak" pitchFamily="2" charset="-78"/>
                          </a:rPr>
                          <m:t>+</m:t>
                        </m:r>
                        <m:r>
                          <a:rPr lang="en-US" i="1">
                            <a:latin typeface="Cambria Math"/>
                            <a:cs typeface="B Koodak" pitchFamily="2" charset="-78"/>
                          </a:rPr>
                          <m:t>1</m:t>
                        </m:r>
                      </m:e>
                    </m:d>
                    <m:r>
                      <a:rPr lang="en-US" i="1">
                        <a:latin typeface="Cambria Math"/>
                        <a:cs typeface="B Koodak" pitchFamily="2" charset="-78"/>
                      </a:rPr>
                      <m:t>−</m:t>
                    </m:r>
                    <m:r>
                      <a:rPr lang="en-US" i="1">
                        <a:latin typeface="Cambria Math"/>
                        <a:cs typeface="B Koodak" pitchFamily="2" charset="-78"/>
                      </a:rPr>
                      <m:t>1</m:t>
                    </m:r>
                    <m:r>
                      <a:rPr lang="fa-IR" b="0" i="1" smtClean="0">
                        <a:latin typeface="Cambria Math"/>
                        <a:cs typeface="B Koodak" pitchFamily="2" charset="-78"/>
                      </a:rPr>
                      <m:t> </m:t>
                    </m:r>
                    <m:r>
                      <a:rPr lang="fa-IR" b="0" i="1" smtClean="0">
                        <a:latin typeface="Cambria Math"/>
                        <a:ea typeface="Cambria Math"/>
                        <a:cs typeface="B Koodak" pitchFamily="2" charset="-78"/>
                      </a:rPr>
                      <m:t>→ </m:t>
                    </m:r>
                    <m:sSup>
                      <m:sSupPr>
                        <m:ctrlPr>
                          <a:rPr lang="fa-IR" b="0" i="1" smtClean="0">
                            <a:latin typeface="Cambria Math"/>
                            <a:ea typeface="Cambria Math"/>
                            <a:cs typeface="B Koodak" pitchFamily="2" charset="-78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  <a:ea typeface="Cambria Math"/>
                            <a:cs typeface="B Koodak" pitchFamily="2" charset="-78"/>
                          </a:rPr>
                          <m:t>𝑎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  <a:ea typeface="Cambria Math"/>
                            <a:cs typeface="B Koodak" pitchFamily="2" charset="-78"/>
                          </a:rPr>
                          <m:t>2</m:t>
                        </m:r>
                      </m:sup>
                    </m:sSup>
                    <m:r>
                      <a:rPr lang="fa-IR" b="0" i="1" smtClean="0">
                        <a:latin typeface="Cambria Math"/>
                        <a:ea typeface="Cambria Math"/>
                        <a:cs typeface="B Koodak" pitchFamily="2" charset="-78"/>
                      </a:rPr>
                      <m:t>+</m:t>
                    </m:r>
                    <m:r>
                      <a:rPr lang="fa-IR" b="0" i="1" smtClean="0">
                        <a:latin typeface="Cambria Math"/>
                        <a:ea typeface="Cambria Math"/>
                        <a:cs typeface="B Koodak" pitchFamily="2" charset="-78"/>
                      </a:rPr>
                      <m:t>2</m:t>
                    </m:r>
                    <m:sSup>
                      <m:sSupPr>
                        <m:ctrlPr>
                          <a:rPr lang="fa-IR" b="0" i="1" smtClean="0">
                            <a:latin typeface="Cambria Math"/>
                            <a:ea typeface="Cambria Math"/>
                            <a:cs typeface="B Koodak" pitchFamily="2" charset="-78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  <a:ea typeface="Cambria Math"/>
                            <a:cs typeface="B Koodak" pitchFamily="2" charset="-78"/>
                          </a:rPr>
                          <m:t>𝑏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  <a:ea typeface="Cambria Math"/>
                            <a:cs typeface="B Koodak" pitchFamily="2" charset="-78"/>
                          </a:rPr>
                          <m:t>2</m:t>
                        </m:r>
                      </m:sup>
                    </m:sSup>
                    <m:r>
                      <a:rPr lang="fa-IR" b="0" i="1" smtClean="0">
                        <a:latin typeface="Cambria Math"/>
                        <a:ea typeface="Cambria Math"/>
                        <a:cs typeface="B Koodak" pitchFamily="2" charset="-78"/>
                      </a:rPr>
                      <m:t>−</m:t>
                    </m:r>
                    <m:r>
                      <a:rPr lang="fa-IR" b="0" i="1" smtClean="0">
                        <a:latin typeface="Cambria Math"/>
                        <a:ea typeface="Cambria Math"/>
                        <a:cs typeface="B Koodak" pitchFamily="2" charset="-78"/>
                      </a:rPr>
                      <m:t>2</m:t>
                    </m:r>
                    <m:r>
                      <a:rPr lang="en-US" b="0" i="1" smtClean="0">
                        <a:latin typeface="Cambria Math"/>
                        <a:ea typeface="Cambria Math"/>
                        <a:cs typeface="B Koodak" pitchFamily="2" charset="-78"/>
                      </a:rPr>
                      <m:t>𝑎𝑏</m:t>
                    </m:r>
                    <m:r>
                      <a:rPr lang="en-US" b="0" i="1" smtClean="0">
                        <a:latin typeface="Cambria Math"/>
                        <a:ea typeface="Cambria Math"/>
                        <a:cs typeface="B Koodak" pitchFamily="2" charset="-78"/>
                      </a:rPr>
                      <m:t>−</m:t>
                    </m:r>
                    <m:r>
                      <a:rPr lang="en-US" b="0" i="1" smtClean="0">
                        <a:latin typeface="Cambria Math"/>
                        <a:ea typeface="Cambria Math"/>
                        <a:cs typeface="B Koodak" pitchFamily="2" charset="-78"/>
                      </a:rPr>
                      <m:t>2</m:t>
                    </m:r>
                    <m:r>
                      <a:rPr lang="en-US" b="0" i="1" smtClean="0">
                        <a:latin typeface="Cambria Math"/>
                        <a:ea typeface="Cambria Math"/>
                        <a:cs typeface="B Koodak" pitchFamily="2" charset="-78"/>
                      </a:rPr>
                      <m:t>𝑏</m:t>
                    </m:r>
                    <m:r>
                      <a:rPr lang="en-US" b="0" i="1" smtClean="0">
                        <a:latin typeface="Cambria Math"/>
                        <a:ea typeface="Cambria Math"/>
                        <a:cs typeface="B Koodak" pitchFamily="2" charset="-78"/>
                      </a:rPr>
                      <m:t>+</m:t>
                    </m:r>
                    <m:r>
                      <a:rPr lang="en-US" b="0" i="1" smtClean="0">
                        <a:latin typeface="Cambria Math"/>
                        <a:ea typeface="Cambria Math"/>
                        <a:cs typeface="B Koodak" pitchFamily="2" charset="-78"/>
                      </a:rPr>
                      <m:t>1</m:t>
                    </m:r>
                    <m:r>
                      <a:rPr lang="en-US" b="0" i="1" smtClean="0">
                        <a:latin typeface="Cambria Math"/>
                        <a:ea typeface="Cambria Math"/>
                        <a:cs typeface="B Koodak" pitchFamily="2" charset="-78"/>
                      </a:rPr>
                      <m:t>=</m:t>
                    </m:r>
                    <m:r>
                      <a:rPr lang="en-US" b="0" i="1" smtClean="0">
                        <a:latin typeface="Cambria Math"/>
                        <a:ea typeface="Cambria Math"/>
                        <a:cs typeface="B Koodak" pitchFamily="2" charset="-78"/>
                      </a:rPr>
                      <m:t>0</m:t>
                    </m:r>
                  </m:oMath>
                </a14:m>
                <a:endParaRPr lang="en-US" b="0" i="1" dirty="0" smtClean="0">
                  <a:latin typeface="Cambria Math"/>
                  <a:ea typeface="Cambria Math"/>
                  <a:cs typeface="B Koodak" pitchFamily="2" charset="-78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  <a:ea typeface="Cambria Math"/>
                          <a:cs typeface="B Koodak" pitchFamily="2" charset="-78"/>
                        </a:rPr>
                        <m:t>→</m:t>
                      </m:r>
                      <m:d>
                        <m:dPr>
                          <m:ctrlPr>
                            <a:rPr lang="en-US" b="0" i="1" smtClean="0">
                              <a:latin typeface="Cambria Math"/>
                              <a:ea typeface="Cambria Math"/>
                              <a:cs typeface="B Koodak" pitchFamily="2" charset="-78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b="0" i="1" smtClean="0">
                                  <a:latin typeface="Cambria Math"/>
                                  <a:ea typeface="Cambria Math"/>
                                  <a:cs typeface="B Koodak" pitchFamily="2" charset="-78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  <a:cs typeface="B Koodak" pitchFamily="2" charset="-78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  <a:cs typeface="B Koodak" pitchFamily="2" charset="-78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b="0" i="1" smtClean="0">
                              <a:latin typeface="Cambria Math"/>
                              <a:ea typeface="Cambria Math"/>
                              <a:cs typeface="B Koodak" pitchFamily="2" charset="-78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b="0" i="1" smtClean="0">
                                  <a:latin typeface="Cambria Math"/>
                                  <a:ea typeface="Cambria Math"/>
                                  <a:cs typeface="B Koodak" pitchFamily="2" charset="-78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  <a:cs typeface="B Koodak" pitchFamily="2" charset="-78"/>
                                </a:rPr>
                                <m:t>𝑏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  <a:cs typeface="B Koodak" pitchFamily="2" charset="-78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b="0" i="1" smtClean="0">
                              <a:latin typeface="Cambria Math"/>
                              <a:ea typeface="Cambria Math"/>
                              <a:cs typeface="B Koodak" pitchFamily="2" charset="-78"/>
                            </a:rPr>
                            <m:t>−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  <a:cs typeface="B Koodak" pitchFamily="2" charset="-78"/>
                            </a:rPr>
                            <m:t>2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  <a:cs typeface="B Koodak" pitchFamily="2" charset="-78"/>
                            </a:rPr>
                            <m:t>𝑎𝑏</m:t>
                          </m:r>
                        </m:e>
                      </m:d>
                      <m:r>
                        <a:rPr lang="en-US" b="0" i="1" smtClean="0">
                          <a:latin typeface="Cambria Math"/>
                          <a:ea typeface="Cambria Math"/>
                          <a:cs typeface="B Koodak" pitchFamily="2" charset="-78"/>
                        </a:rPr>
                        <m:t>+</m:t>
                      </m:r>
                      <m:d>
                        <m:dPr>
                          <m:ctrlPr>
                            <a:rPr lang="en-US" b="0" i="1" smtClean="0">
                              <a:latin typeface="Cambria Math"/>
                              <a:ea typeface="Cambria Math"/>
                              <a:cs typeface="B Koodak" pitchFamily="2" charset="-78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b="0" i="1" smtClean="0">
                                  <a:latin typeface="Cambria Math"/>
                                  <a:ea typeface="Cambria Math"/>
                                  <a:cs typeface="B Koodak" pitchFamily="2" charset="-78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  <a:cs typeface="B Koodak" pitchFamily="2" charset="-78"/>
                                </a:rPr>
                                <m:t>𝑏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  <a:cs typeface="B Koodak" pitchFamily="2" charset="-78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b="0" i="1" smtClean="0">
                              <a:latin typeface="Cambria Math"/>
                              <a:ea typeface="Cambria Math"/>
                              <a:cs typeface="B Koodak" pitchFamily="2" charset="-78"/>
                            </a:rPr>
                            <m:t>−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  <a:cs typeface="B Koodak" pitchFamily="2" charset="-78"/>
                            </a:rPr>
                            <m:t>2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  <a:cs typeface="B Koodak" pitchFamily="2" charset="-78"/>
                            </a:rPr>
                            <m:t>𝑏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  <a:cs typeface="B Koodak" pitchFamily="2" charset="-78"/>
                            </a:rPr>
                            <m:t>+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  <a:cs typeface="B Koodak" pitchFamily="2" charset="-78"/>
                            </a:rPr>
                            <m:t>1</m:t>
                          </m:r>
                        </m:e>
                      </m:d>
                      <m:r>
                        <a:rPr lang="en-US" b="0" i="1" smtClean="0">
                          <a:latin typeface="Cambria Math"/>
                          <a:ea typeface="Cambria Math"/>
                          <a:cs typeface="B Koodak" pitchFamily="2" charset="-78"/>
                        </a:rPr>
                        <m:t>=</m:t>
                      </m:r>
                      <m:r>
                        <a:rPr lang="en-US" b="0" i="1" smtClean="0">
                          <a:latin typeface="Cambria Math"/>
                          <a:ea typeface="Cambria Math"/>
                          <a:cs typeface="B Koodak" pitchFamily="2" charset="-78"/>
                        </a:rPr>
                        <m:t>0</m:t>
                      </m:r>
                      <m:r>
                        <a:rPr lang="en-US" b="0" i="1" smtClean="0">
                          <a:latin typeface="Cambria Math"/>
                          <a:ea typeface="Cambria Math"/>
                          <a:cs typeface="B Koodak" pitchFamily="2" charset="-78"/>
                        </a:rPr>
                        <m:t> →(</m:t>
                      </m:r>
                      <m:sSup>
                        <m:sSupPr>
                          <m:ctrlPr>
                            <a:rPr lang="en-US" b="0" i="1" smtClean="0">
                              <a:latin typeface="Cambria Math"/>
                              <a:ea typeface="Cambria Math"/>
                              <a:cs typeface="B Koodak" pitchFamily="2" charset="-78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  <a:ea typeface="Cambria Math"/>
                              <a:cs typeface="B Koodak" pitchFamily="2" charset="-78"/>
                            </a:rPr>
                            <m:t>𝑎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  <a:cs typeface="B Koodak" pitchFamily="2" charset="-78"/>
                            </a:rPr>
                            <m:t>−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  <a:cs typeface="B Koodak" pitchFamily="2" charset="-78"/>
                            </a:rPr>
                            <m:t>𝑏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  <a:cs typeface="B Koodak" pitchFamily="2" charset="-78"/>
                            </a:rPr>
                            <m:t>)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  <a:ea typeface="Cambria Math"/>
                              <a:cs typeface="B Koodak" pitchFamily="2" charset="-78"/>
                            </a:rPr>
                            <m:t>2</m:t>
                          </m:r>
                        </m:sup>
                      </m:sSup>
                      <m:r>
                        <a:rPr lang="en-US" b="0" i="0" smtClean="0">
                          <a:latin typeface="Cambria Math"/>
                          <a:ea typeface="Cambria Math"/>
                          <a:cs typeface="B Koodak" pitchFamily="2" charset="-78"/>
                        </a:rPr>
                        <m:t>+</m:t>
                      </m:r>
                      <m:sSup>
                        <m:sSupPr>
                          <m:ctrlPr>
                            <a:rPr lang="en-US" b="0" i="1" smtClean="0">
                              <a:latin typeface="Cambria Math"/>
                              <a:ea typeface="Cambria Math"/>
                              <a:cs typeface="B Koodak" pitchFamily="2" charset="-78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  <a:ea typeface="Cambria Math"/>
                              <a:cs typeface="B Koodak" pitchFamily="2" charset="-78"/>
                            </a:rPr>
                            <m:t>(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  <a:cs typeface="B Koodak" pitchFamily="2" charset="-78"/>
                            </a:rPr>
                            <m:t>𝑏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  <a:cs typeface="B Koodak" pitchFamily="2" charset="-78"/>
                            </a:rPr>
                            <m:t>−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  <a:cs typeface="B Koodak" pitchFamily="2" charset="-78"/>
                            </a:rPr>
                            <m:t>1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  <a:cs typeface="B Koodak" pitchFamily="2" charset="-78"/>
                            </a:rPr>
                            <m:t>)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  <a:ea typeface="Cambria Math"/>
                              <a:cs typeface="B Koodak" pitchFamily="2" charset="-78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  <a:ea typeface="Cambria Math"/>
                          <a:cs typeface="B Koodak" pitchFamily="2" charset="-78"/>
                        </a:rPr>
                        <m:t>=</m:t>
                      </m:r>
                      <m:r>
                        <a:rPr lang="en-US" b="0" i="1" smtClean="0">
                          <a:latin typeface="Cambria Math"/>
                          <a:ea typeface="Cambria Math"/>
                          <a:cs typeface="B Koodak" pitchFamily="2" charset="-78"/>
                        </a:rPr>
                        <m:t>0</m:t>
                      </m:r>
                    </m:oMath>
                  </m:oMathPara>
                </a14:m>
                <a:endParaRPr lang="en-US" b="0" dirty="0" smtClean="0">
                  <a:ea typeface="Cambria Math"/>
                  <a:cs typeface="B Koodak" pitchFamily="2" charset="-78"/>
                </a:endParaRPr>
              </a:p>
              <a:p>
                <a:pPr algn="r"/>
                <a:endParaRPr lang="fa-IR" dirty="0" smtClean="0">
                  <a:ea typeface="Cambria Math"/>
                  <a:cs typeface="B Koodak" pitchFamily="2" charset="-78"/>
                </a:endParaRPr>
              </a:p>
              <a:p>
                <a:pPr algn="r"/>
                <a:r>
                  <a:rPr lang="fa-IR" dirty="0" smtClean="0">
                    <a:ea typeface="Cambria Math"/>
                    <a:cs typeface="B Koodak" pitchFamily="2" charset="-78"/>
                  </a:rPr>
                  <a:t>حاصل جمع دو عبارت نا منفی ، صفر شده ، هر کدام از آنها صفر است . یعنی 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b="0" i="1" smtClean="0">
                              <a:latin typeface="Cambria Math"/>
                              <a:ea typeface="Cambria Math"/>
                              <a:cs typeface="B Koodak" pitchFamily="2" charset="-78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  <a:ea typeface="Cambria Math"/>
                              <a:cs typeface="B Koodak" pitchFamily="2" charset="-78"/>
                            </a:rPr>
                            <m:t>(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  <a:cs typeface="B Koodak" pitchFamily="2" charset="-78"/>
                            </a:rPr>
                            <m:t>𝑎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  <a:cs typeface="B Koodak" pitchFamily="2" charset="-78"/>
                            </a:rPr>
                            <m:t>−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  <a:cs typeface="B Koodak" pitchFamily="2" charset="-78"/>
                            </a:rPr>
                            <m:t>𝑏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  <a:cs typeface="B Koodak" pitchFamily="2" charset="-78"/>
                            </a:rPr>
                            <m:t>)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  <a:ea typeface="Cambria Math"/>
                              <a:cs typeface="B Koodak" pitchFamily="2" charset="-78"/>
                            </a:rPr>
                            <m:t>2</m:t>
                          </m:r>
                        </m:sup>
                      </m:sSup>
                      <m:r>
                        <a:rPr lang="fa-IR" b="0" i="1" smtClean="0">
                          <a:latin typeface="Cambria Math"/>
                          <a:ea typeface="Cambria Math"/>
                          <a:cs typeface="B Koodak" pitchFamily="2" charset="-78"/>
                        </a:rPr>
                        <m:t>=</m:t>
                      </m:r>
                      <m:r>
                        <a:rPr lang="fa-IR" b="0" i="1" smtClean="0">
                          <a:latin typeface="Cambria Math"/>
                          <a:ea typeface="Cambria Math"/>
                          <a:cs typeface="B Koodak" pitchFamily="2" charset="-78"/>
                        </a:rPr>
                        <m:t>0</m:t>
                      </m:r>
                      <m:r>
                        <a:rPr lang="fa-IR" b="0" i="1" smtClean="0">
                          <a:latin typeface="Cambria Math"/>
                          <a:ea typeface="Cambria Math"/>
                          <a:cs typeface="B Koodak" pitchFamily="2" charset="-78"/>
                        </a:rPr>
                        <m:t>  </m:t>
                      </m:r>
                      <m:r>
                        <a:rPr lang="fa-IR" b="0" i="1" smtClean="0">
                          <a:latin typeface="Cambria Math"/>
                          <a:ea typeface="Cambria Math"/>
                          <a:cs typeface="B Koodak" pitchFamily="2" charset="-78"/>
                        </a:rPr>
                        <m:t>،</m:t>
                      </m:r>
                      <m:r>
                        <a:rPr lang="fa-IR" b="0" i="1" smtClean="0">
                          <a:latin typeface="Cambria Math"/>
                          <a:ea typeface="Cambria Math"/>
                          <a:cs typeface="B Koodak" pitchFamily="2" charset="-78"/>
                        </a:rPr>
                        <m:t> </m:t>
                      </m:r>
                      <m:sSup>
                        <m:sSupPr>
                          <m:ctrlPr>
                            <a:rPr lang="fa-IR" b="0" i="1" smtClean="0">
                              <a:latin typeface="Cambria Math"/>
                              <a:ea typeface="Cambria Math"/>
                              <a:cs typeface="B Koodak" pitchFamily="2" charset="-78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  <a:ea typeface="Cambria Math"/>
                              <a:cs typeface="B Koodak" pitchFamily="2" charset="-78"/>
                            </a:rPr>
                            <m:t>(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  <a:cs typeface="B Koodak" pitchFamily="2" charset="-78"/>
                            </a:rPr>
                            <m:t>𝑏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  <a:cs typeface="B Koodak" pitchFamily="2" charset="-78"/>
                            </a:rPr>
                            <m:t>−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  <a:cs typeface="B Koodak" pitchFamily="2" charset="-78"/>
                            </a:rPr>
                            <m:t>1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  <a:cs typeface="B Koodak" pitchFamily="2" charset="-78"/>
                            </a:rPr>
                            <m:t>)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  <a:ea typeface="Cambria Math"/>
                              <a:cs typeface="B Koodak" pitchFamily="2" charset="-78"/>
                            </a:rPr>
                            <m:t>2</m:t>
                          </m:r>
                        </m:sup>
                      </m:sSup>
                      <m:r>
                        <a:rPr lang="fa-IR" b="0" i="1" smtClean="0">
                          <a:latin typeface="Cambria Math"/>
                          <a:ea typeface="Cambria Math"/>
                          <a:cs typeface="B Koodak" pitchFamily="2" charset="-78"/>
                        </a:rPr>
                        <m:t>=</m:t>
                      </m:r>
                      <m:r>
                        <a:rPr lang="fa-IR" b="0" i="1" smtClean="0">
                          <a:latin typeface="Cambria Math"/>
                          <a:ea typeface="Cambria Math"/>
                          <a:cs typeface="B Koodak" pitchFamily="2" charset="-78"/>
                        </a:rPr>
                        <m:t>0</m:t>
                      </m:r>
                      <m:r>
                        <a:rPr lang="fa-IR" b="0" i="1" smtClean="0">
                          <a:latin typeface="Cambria Math"/>
                          <a:ea typeface="Cambria Math"/>
                          <a:cs typeface="B Koodak" pitchFamily="2" charset="-78"/>
                        </a:rPr>
                        <m:t> →</m:t>
                      </m:r>
                      <m:r>
                        <a:rPr lang="en-US" b="0" i="1" smtClean="0">
                          <a:latin typeface="Cambria Math"/>
                          <a:ea typeface="Cambria Math"/>
                          <a:cs typeface="B Koodak" pitchFamily="2" charset="-78"/>
                        </a:rPr>
                        <m:t> </m:t>
                      </m:r>
                      <m:r>
                        <a:rPr lang="en-US" b="0" i="1" smtClean="0">
                          <a:latin typeface="Cambria Math"/>
                          <a:ea typeface="Cambria Math"/>
                          <a:cs typeface="B Koodak" pitchFamily="2" charset="-78"/>
                        </a:rPr>
                        <m:t>𝑎</m:t>
                      </m:r>
                      <m:r>
                        <a:rPr lang="en-US" b="0" i="1" smtClean="0">
                          <a:latin typeface="Cambria Math"/>
                          <a:ea typeface="Cambria Math"/>
                          <a:cs typeface="B Koodak" pitchFamily="2" charset="-78"/>
                        </a:rPr>
                        <m:t>=</m:t>
                      </m:r>
                      <m:r>
                        <a:rPr lang="en-US" b="0" i="1" smtClean="0">
                          <a:latin typeface="Cambria Math"/>
                          <a:ea typeface="Cambria Math"/>
                          <a:cs typeface="B Koodak" pitchFamily="2" charset="-78"/>
                        </a:rPr>
                        <m:t>𝑏</m:t>
                      </m:r>
                      <m:r>
                        <a:rPr lang="en-US" b="0" i="1" smtClean="0">
                          <a:latin typeface="Cambria Math"/>
                          <a:ea typeface="Cambria Math"/>
                          <a:cs typeface="B Koodak" pitchFamily="2" charset="-78"/>
                        </a:rPr>
                        <m:t> , </m:t>
                      </m:r>
                      <m:r>
                        <a:rPr lang="en-US" b="0" i="1" smtClean="0">
                          <a:latin typeface="Cambria Math"/>
                          <a:ea typeface="Cambria Math"/>
                          <a:cs typeface="B Koodak" pitchFamily="2" charset="-78"/>
                        </a:rPr>
                        <m:t>𝑏</m:t>
                      </m:r>
                      <m:r>
                        <a:rPr lang="en-US" b="0" i="1" smtClean="0">
                          <a:latin typeface="Cambria Math"/>
                          <a:ea typeface="Cambria Math"/>
                          <a:cs typeface="B Koodak" pitchFamily="2" charset="-78"/>
                        </a:rPr>
                        <m:t>=</m:t>
                      </m:r>
                      <m:r>
                        <a:rPr lang="en-US" b="0" i="1" smtClean="0">
                          <a:latin typeface="Cambria Math"/>
                          <a:ea typeface="Cambria Math"/>
                          <a:cs typeface="B Koodak" pitchFamily="2" charset="-78"/>
                        </a:rPr>
                        <m:t>1</m:t>
                      </m:r>
                      <m:r>
                        <a:rPr lang="en-US" b="0" i="1" smtClean="0">
                          <a:latin typeface="Cambria Math"/>
                          <a:ea typeface="Cambria Math"/>
                          <a:cs typeface="B Koodak" pitchFamily="2" charset="-78"/>
                        </a:rPr>
                        <m:t>  →  </m:t>
                      </m:r>
                      <m:r>
                        <a:rPr lang="en-US" b="0" i="1" smtClean="0">
                          <a:latin typeface="Cambria Math"/>
                          <a:ea typeface="Cambria Math"/>
                          <a:cs typeface="B Koodak" pitchFamily="2" charset="-78"/>
                        </a:rPr>
                        <m:t>𝑎</m:t>
                      </m:r>
                      <m:r>
                        <a:rPr lang="en-US" b="0" i="1" smtClean="0">
                          <a:latin typeface="Cambria Math"/>
                          <a:ea typeface="Cambria Math"/>
                          <a:cs typeface="B Koodak" pitchFamily="2" charset="-78"/>
                        </a:rPr>
                        <m:t>=</m:t>
                      </m:r>
                      <m:r>
                        <a:rPr lang="en-US" b="0" i="1" smtClean="0">
                          <a:latin typeface="Cambria Math"/>
                          <a:ea typeface="Cambria Math"/>
                          <a:cs typeface="B Koodak" pitchFamily="2" charset="-78"/>
                        </a:rPr>
                        <m:t>𝑏</m:t>
                      </m:r>
                      <m:r>
                        <a:rPr lang="en-US" b="0" i="1" smtClean="0">
                          <a:latin typeface="Cambria Math"/>
                          <a:ea typeface="Cambria Math"/>
                          <a:cs typeface="B Koodak" pitchFamily="2" charset="-78"/>
                        </a:rPr>
                        <m:t>=</m:t>
                      </m:r>
                      <m:r>
                        <a:rPr lang="en-US" b="0" i="1" smtClean="0">
                          <a:latin typeface="Cambria Math"/>
                          <a:ea typeface="Cambria Math"/>
                          <a:cs typeface="B Koodak" pitchFamily="2" charset="-78"/>
                        </a:rPr>
                        <m:t>1</m:t>
                      </m:r>
                    </m:oMath>
                  </m:oMathPara>
                </a14:m>
                <a:endParaRPr lang="en-US" b="0" dirty="0" smtClean="0">
                  <a:ea typeface="Cambria Math"/>
                  <a:cs typeface="B Koodak" pitchFamily="2" charset="-78"/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797152"/>
                <a:ext cx="9144000" cy="1877117"/>
              </a:xfrm>
              <a:prstGeom prst="rect">
                <a:avLst/>
              </a:prstGeom>
              <a:blipFill rotWithShape="1">
                <a:blip r:embed="rId5"/>
                <a:stretch>
                  <a:fillRect l="-600" t="-1299" r="-467" b="-97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" name="Straight Connector 7"/>
          <p:cNvCxnSpPr/>
          <p:nvPr/>
        </p:nvCxnSpPr>
        <p:spPr>
          <a:xfrm flipH="1">
            <a:off x="0" y="3236438"/>
            <a:ext cx="914400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530161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4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8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9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95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0" dur="2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3" dur="20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0" y="188640"/>
                <a:ext cx="9144000" cy="73994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fa-IR" dirty="0" smtClean="0">
                    <a:cs typeface="B Koodak" pitchFamily="2" charset="-78"/>
                  </a:rPr>
                  <a:t>سوال 3 :</a:t>
                </a:r>
              </a:p>
              <a:p>
                <a:pPr algn="r"/>
                <a:r>
                  <a:rPr lang="fa-IR" dirty="0" smtClean="0">
                    <a:cs typeface="B Koodak" pitchFamily="2" charset="-78"/>
                  </a:rPr>
                  <a:t> چیست ؟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fa-IR" i="1"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fa-IR" i="1">
                            <a:latin typeface="Cambria Math"/>
                          </a:rPr>
                          <m:t>14</m:t>
                        </m:r>
                        <m:r>
                          <a:rPr lang="fa-IR" i="1">
                            <a:latin typeface="Cambria Math"/>
                          </a:rPr>
                          <m:t>−</m:t>
                        </m:r>
                        <m:rad>
                          <m:radPr>
                            <m:degHide m:val="on"/>
                            <m:ctrlPr>
                              <a:rPr lang="fa-IR" i="1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fa-IR" b="0" i="1" smtClean="0">
                                <a:latin typeface="Cambria Math"/>
                              </a:rPr>
                              <m:t>52</m:t>
                            </m:r>
                          </m:e>
                        </m:rad>
                      </m:e>
                    </m:rad>
                    <m:r>
                      <a:rPr lang="en-US" b="0" i="1" smtClean="0">
                        <a:latin typeface="Cambria Math"/>
                      </a:rPr>
                      <m:t>−</m:t>
                    </m:r>
                    <m:rad>
                      <m:radPr>
                        <m:degHide m:val="on"/>
                        <m:ctrlPr>
                          <a:rPr lang="fa-IR" b="0" i="1" smtClean="0"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fa-IR" b="0" i="1" smtClean="0">
                            <a:latin typeface="Cambria Math"/>
                          </a:rPr>
                          <m:t>14</m:t>
                        </m:r>
                        <m:r>
                          <a:rPr lang="fa-IR" b="0" i="1" smtClean="0">
                            <a:latin typeface="Cambria Math"/>
                          </a:rPr>
                          <m:t>+</m:t>
                        </m:r>
                        <m:rad>
                          <m:radPr>
                            <m:degHide m:val="on"/>
                            <m:ctrlPr>
                              <a:rPr lang="fa-IR" b="0" i="1" smtClean="0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fa-IR" b="0" i="1" smtClean="0">
                                <a:latin typeface="Cambria Math"/>
                              </a:rPr>
                              <m:t>52</m:t>
                            </m:r>
                          </m:e>
                        </m:rad>
                      </m:e>
                    </m:rad>
                  </m:oMath>
                </a14:m>
                <a:r>
                  <a:rPr lang="fa-IR" dirty="0" smtClean="0">
                    <a:cs typeface="B Koodak" pitchFamily="2" charset="-78"/>
                  </a:rPr>
                  <a:t>حاصل  </a:t>
                </a:r>
                <a:endParaRPr lang="en-US" dirty="0">
                  <a:cs typeface="B Koodak" pitchFamily="2" charset="-78"/>
                </a:endParaRP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188640"/>
                <a:ext cx="9144000" cy="739946"/>
              </a:xfrm>
              <a:prstGeom prst="rect">
                <a:avLst/>
              </a:prstGeom>
              <a:blipFill rotWithShape="1">
                <a:blip r:embed="rId2"/>
                <a:stretch>
                  <a:fillRect t="-3306" r="-467" b="-1322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24071" y="1268759"/>
                <a:ext cx="9144000" cy="41179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fa-IR" dirty="0" smtClean="0">
                    <a:cs typeface="B Koodak" pitchFamily="2" charset="-78"/>
                  </a:rPr>
                  <a:t>جواب :</a:t>
                </a:r>
              </a:p>
              <a:p>
                <a:r>
                  <a:rPr lang="en-US" dirty="0" smtClean="0">
                    <a:cs typeface="B Koodak" pitchFamily="2" charset="-78"/>
                  </a:rPr>
                  <a:t>A=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fa-IR" i="1"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fa-IR" i="1">
                            <a:latin typeface="Cambria Math"/>
                          </a:rPr>
                          <m:t>14</m:t>
                        </m:r>
                        <m:r>
                          <a:rPr lang="fa-IR" i="1">
                            <a:latin typeface="Cambria Math"/>
                          </a:rPr>
                          <m:t>−</m:t>
                        </m:r>
                        <m:rad>
                          <m:radPr>
                            <m:degHide m:val="on"/>
                            <m:ctrlPr>
                              <a:rPr lang="fa-IR" i="1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fa-IR" i="1">
                                <a:latin typeface="Cambria Math"/>
                              </a:rPr>
                              <m:t>52</m:t>
                            </m:r>
                          </m:e>
                        </m:rad>
                      </m:e>
                    </m:rad>
                    <m:r>
                      <a:rPr lang="en-US" i="1">
                        <a:latin typeface="Cambria Math"/>
                      </a:rPr>
                      <m:t>−</m:t>
                    </m:r>
                    <m:rad>
                      <m:radPr>
                        <m:degHide m:val="on"/>
                        <m:ctrlPr>
                          <a:rPr lang="fa-IR" i="1"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fa-IR" i="1">
                            <a:latin typeface="Cambria Math"/>
                          </a:rPr>
                          <m:t>14</m:t>
                        </m:r>
                        <m:r>
                          <a:rPr lang="fa-IR" i="1">
                            <a:latin typeface="Cambria Math"/>
                          </a:rPr>
                          <m:t>+</m:t>
                        </m:r>
                        <m:rad>
                          <m:radPr>
                            <m:degHide m:val="on"/>
                            <m:ctrlPr>
                              <a:rPr lang="fa-IR" i="1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fa-IR" i="1">
                                <a:latin typeface="Cambria Math"/>
                              </a:rPr>
                              <m:t>52</m:t>
                            </m:r>
                          </m:e>
                        </m:rad>
                      </m:e>
                    </m:rad>
                  </m:oMath>
                </a14:m>
                <a:r>
                  <a:rPr lang="fa-IR" dirty="0" smtClean="0">
                    <a:cs typeface="B Koodak" pitchFamily="2" charset="-78"/>
                  </a:rPr>
                  <a:t> </a:t>
                </a:r>
                <a14:m>
                  <m:oMath xmlns:m="http://schemas.openxmlformats.org/officeDocument/2006/math">
                    <m:r>
                      <a:rPr lang="fa-IR" i="1" smtClean="0">
                        <a:latin typeface="Cambria Math"/>
                        <a:ea typeface="Cambria Math"/>
                      </a:rPr>
                      <m:t>⟹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  </m:t>
                    </m:r>
                    <m:sSup>
                      <m:sSupPr>
                        <m:ctrlPr>
                          <a:rPr lang="en-US" b="0" i="1" smtClean="0">
                            <a:latin typeface="Cambria Math"/>
                            <a:ea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𝐴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latin typeface="Cambria Math"/>
                        <a:ea typeface="Cambria Math"/>
                      </a:rPr>
                      <m:t>=</m:t>
                    </m:r>
                    <m:d>
                      <m:dPr>
                        <m:ctrlPr>
                          <a:rPr lang="en-US" b="0" i="1" smtClean="0">
                            <a:latin typeface="Cambria Math"/>
                            <a:ea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14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−</m:t>
                        </m:r>
                        <m:rad>
                          <m:radPr>
                            <m:degHide m:val="on"/>
                            <m:ctrlPr>
                              <a:rPr lang="en-US" b="0" i="1" smtClean="0">
                                <a:latin typeface="Cambria Math"/>
                                <a:ea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52</m:t>
                            </m:r>
                          </m:e>
                        </m:rad>
                      </m:e>
                    </m:d>
                    <m:r>
                      <a:rPr lang="en-US" b="0" i="1" smtClean="0">
                        <a:latin typeface="Cambria Math"/>
                        <a:ea typeface="Cambria Math"/>
                      </a:rPr>
                      <m:t>+</m:t>
                    </m:r>
                    <m:d>
                      <m:dPr>
                        <m:ctrlPr>
                          <a:rPr lang="en-US" b="0" i="1" smtClean="0">
                            <a:latin typeface="Cambria Math"/>
                            <a:ea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14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+</m:t>
                        </m:r>
                        <m:rad>
                          <m:radPr>
                            <m:degHide m:val="on"/>
                            <m:ctrlPr>
                              <a:rPr lang="en-US" b="0" i="1" smtClean="0">
                                <a:latin typeface="Cambria Math"/>
                                <a:ea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52</m:t>
                            </m:r>
                          </m:e>
                        </m:rad>
                      </m:e>
                    </m:d>
                    <m:r>
                      <a:rPr lang="en-US" b="0" i="1" smtClean="0">
                        <a:latin typeface="Cambria Math"/>
                        <a:ea typeface="Cambria Math"/>
                      </a:rPr>
                      <m:t>−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2</m:t>
                    </m:r>
                    <m:rad>
                      <m:radPr>
                        <m:degHide m:val="on"/>
                        <m:ctrlPr>
                          <a:rPr lang="en-US" b="0" i="1" smtClean="0">
                            <a:latin typeface="Cambria Math"/>
                            <a:ea typeface="Cambria Math"/>
                          </a:rPr>
                        </m:ctrlPr>
                      </m:radPr>
                      <m:deg/>
                      <m:e>
                        <m:d>
                          <m:dPr>
                            <m:ctrlPr>
                              <a:rPr lang="en-US" b="0" i="1" smtClean="0">
                                <a:latin typeface="Cambria Math"/>
                                <a:ea typeface="Cambria Math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14</m:t>
                            </m:r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−</m:t>
                            </m:r>
                            <m:rad>
                              <m:radPr>
                                <m:degHide m:val="on"/>
                                <m:ctrlPr>
                                  <a:rPr lang="en-US" b="0" i="1" smtClean="0">
                                    <a:latin typeface="Cambria Math"/>
                                    <a:ea typeface="Cambria Math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en-US" b="0" i="1" smtClean="0">
                                    <a:latin typeface="Cambria Math"/>
                                    <a:ea typeface="Cambria Math"/>
                                  </a:rPr>
                                  <m:t>52</m:t>
                                </m:r>
                              </m:e>
                            </m:rad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 </m:t>
                            </m:r>
                          </m:e>
                        </m:d>
                        <m:d>
                          <m:dPr>
                            <m:ctrlPr>
                              <a:rPr lang="en-US" b="0" i="1" smtClean="0">
                                <a:latin typeface="Cambria Math"/>
                                <a:ea typeface="Cambria Math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14</m:t>
                            </m:r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+</m:t>
                            </m:r>
                            <m:rad>
                              <m:radPr>
                                <m:degHide m:val="on"/>
                                <m:ctrlPr>
                                  <a:rPr lang="en-US" b="0" i="1" smtClean="0">
                                    <a:latin typeface="Cambria Math"/>
                                    <a:ea typeface="Cambria Math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en-US" b="0" i="1" smtClean="0">
                                    <a:latin typeface="Cambria Math"/>
                                    <a:ea typeface="Cambria Math"/>
                                  </a:rPr>
                                  <m:t>52</m:t>
                                </m:r>
                              </m:e>
                            </m:rad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 </m:t>
                            </m:r>
                          </m:e>
                        </m:d>
                      </m:e>
                    </m:rad>
                  </m:oMath>
                </a14:m>
                <a:endParaRPr lang="en-US" b="0" dirty="0" smtClean="0">
                  <a:ea typeface="Cambria Math"/>
                  <a:cs typeface="B Koodak" pitchFamily="2" charset="-78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i="1">
                          <a:latin typeface="Cambria Math"/>
                          <a:cs typeface="B Koodak" pitchFamily="2" charset="-78"/>
                        </a:rPr>
                        <m:t>=</m:t>
                      </m:r>
                      <m:r>
                        <a:rPr lang="en-US" b="0" i="1" smtClean="0">
                          <a:latin typeface="Cambria Math"/>
                          <a:cs typeface="B Koodak" pitchFamily="2" charset="-78"/>
                        </a:rPr>
                        <m:t>28</m:t>
                      </m:r>
                      <m:r>
                        <a:rPr lang="en-US" b="0" i="1" smtClean="0">
                          <a:latin typeface="Cambria Math"/>
                          <a:cs typeface="B Koodak" pitchFamily="2" charset="-78"/>
                        </a:rPr>
                        <m:t>−</m:t>
                      </m:r>
                      <m:r>
                        <a:rPr lang="en-US" b="0" i="1" smtClean="0">
                          <a:latin typeface="Cambria Math"/>
                          <a:cs typeface="B Koodak" pitchFamily="2" charset="-78"/>
                        </a:rPr>
                        <m:t>2</m:t>
                      </m:r>
                      <m:rad>
                        <m:radPr>
                          <m:degHide m:val="on"/>
                          <m:ctrlPr>
                            <a:rPr lang="en-US" b="0" i="1" smtClean="0">
                              <a:latin typeface="Cambria Math"/>
                              <a:cs typeface="B Koodak" pitchFamily="2" charset="-78"/>
                            </a:rPr>
                          </m:ctrlPr>
                        </m:radPr>
                        <m:deg/>
                        <m:e>
                          <m:r>
                            <a:rPr lang="en-US" b="0" i="1" smtClean="0">
                              <a:latin typeface="Cambria Math"/>
                              <a:cs typeface="B Koodak" pitchFamily="2" charset="-78"/>
                            </a:rPr>
                            <m:t>196</m:t>
                          </m:r>
                          <m:r>
                            <a:rPr lang="en-US" b="0" i="1" smtClean="0">
                              <a:latin typeface="Cambria Math"/>
                              <a:cs typeface="B Koodak" pitchFamily="2" charset="-78"/>
                            </a:rPr>
                            <m:t>−</m:t>
                          </m:r>
                          <m:r>
                            <a:rPr lang="en-US" b="0" i="1" smtClean="0">
                              <a:latin typeface="Cambria Math"/>
                              <a:cs typeface="B Koodak" pitchFamily="2" charset="-78"/>
                            </a:rPr>
                            <m:t>52</m:t>
                          </m:r>
                        </m:e>
                      </m:rad>
                      <m:r>
                        <a:rPr lang="en-US" b="0" i="1" smtClean="0">
                          <a:latin typeface="Cambria Math"/>
                          <a:cs typeface="B Koodak" pitchFamily="2" charset="-78"/>
                        </a:rPr>
                        <m:t>=</m:t>
                      </m:r>
                      <m:r>
                        <a:rPr lang="en-US" b="0" i="1" smtClean="0">
                          <a:latin typeface="Cambria Math"/>
                          <a:cs typeface="B Koodak" pitchFamily="2" charset="-78"/>
                        </a:rPr>
                        <m:t>28</m:t>
                      </m:r>
                      <m:r>
                        <a:rPr lang="en-US" b="0" i="1" smtClean="0">
                          <a:latin typeface="Cambria Math"/>
                          <a:cs typeface="B Koodak" pitchFamily="2" charset="-78"/>
                        </a:rPr>
                        <m:t>−</m:t>
                      </m:r>
                      <m:r>
                        <a:rPr lang="en-US" b="0" i="1" smtClean="0">
                          <a:latin typeface="Cambria Math"/>
                          <a:cs typeface="B Koodak" pitchFamily="2" charset="-78"/>
                        </a:rPr>
                        <m:t>2</m:t>
                      </m:r>
                      <m:rad>
                        <m:radPr>
                          <m:degHide m:val="on"/>
                          <m:ctrlPr>
                            <a:rPr lang="en-US" b="0" i="1" smtClean="0">
                              <a:latin typeface="Cambria Math"/>
                              <a:cs typeface="B Koodak" pitchFamily="2" charset="-78"/>
                            </a:rPr>
                          </m:ctrlPr>
                        </m:radPr>
                        <m:deg/>
                        <m:e>
                          <m:r>
                            <a:rPr lang="en-US" b="0" i="1" smtClean="0">
                              <a:latin typeface="Cambria Math"/>
                              <a:cs typeface="B Koodak" pitchFamily="2" charset="-78"/>
                            </a:rPr>
                            <m:t>144</m:t>
                          </m:r>
                        </m:e>
                      </m:rad>
                      <m:r>
                        <a:rPr lang="en-US" b="0" i="1" smtClean="0">
                          <a:latin typeface="Cambria Math"/>
                          <a:cs typeface="B Koodak" pitchFamily="2" charset="-78"/>
                        </a:rPr>
                        <m:t>=</m:t>
                      </m:r>
                      <m:r>
                        <a:rPr lang="en-US" b="0" i="1" smtClean="0">
                          <a:latin typeface="Cambria Math"/>
                          <a:cs typeface="B Koodak" pitchFamily="2" charset="-78"/>
                        </a:rPr>
                        <m:t>28</m:t>
                      </m:r>
                      <m:r>
                        <a:rPr lang="en-US" b="0" i="1" smtClean="0">
                          <a:latin typeface="Cambria Math"/>
                          <a:cs typeface="B Koodak" pitchFamily="2" charset="-78"/>
                        </a:rPr>
                        <m:t>−</m:t>
                      </m:r>
                      <m:r>
                        <a:rPr lang="en-US" b="0" i="1" smtClean="0">
                          <a:latin typeface="Cambria Math"/>
                          <a:cs typeface="B Koodak" pitchFamily="2" charset="-78"/>
                        </a:rPr>
                        <m:t>2</m:t>
                      </m:r>
                      <m:r>
                        <a:rPr lang="en-US" b="0" i="1" smtClean="0">
                          <a:latin typeface="Cambria Math"/>
                          <a:ea typeface="Cambria Math"/>
                          <a:cs typeface="B Koodak" pitchFamily="2" charset="-78"/>
                        </a:rPr>
                        <m:t>×</m:t>
                      </m:r>
                      <m:r>
                        <a:rPr lang="en-US" b="0" i="1" smtClean="0">
                          <a:latin typeface="Cambria Math"/>
                          <a:ea typeface="Cambria Math"/>
                          <a:cs typeface="B Koodak" pitchFamily="2" charset="-78"/>
                        </a:rPr>
                        <m:t>12</m:t>
                      </m:r>
                      <m:r>
                        <a:rPr lang="en-US" b="0" i="1" smtClean="0">
                          <a:latin typeface="Cambria Math"/>
                          <a:ea typeface="Cambria Math"/>
                          <a:cs typeface="B Koodak" pitchFamily="2" charset="-78"/>
                        </a:rPr>
                        <m:t>⇒ </m:t>
                      </m:r>
                      <m:sSup>
                        <m:sSupPr>
                          <m:ctrlPr>
                            <a:rPr lang="en-US" b="0" i="1" smtClean="0">
                              <a:latin typeface="Cambria Math"/>
                              <a:ea typeface="Cambria Math"/>
                              <a:cs typeface="B Koodak" pitchFamily="2" charset="-78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  <a:ea typeface="Cambria Math"/>
                              <a:cs typeface="B Koodak" pitchFamily="2" charset="-78"/>
                            </a:rPr>
                            <m:t>𝐴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  <a:ea typeface="Cambria Math"/>
                              <a:cs typeface="B Koodak" pitchFamily="2" charset="-78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  <a:ea typeface="Cambria Math"/>
                          <a:cs typeface="B Koodak" pitchFamily="2" charset="-78"/>
                        </a:rPr>
                        <m:t>=</m:t>
                      </m:r>
                      <m:r>
                        <a:rPr lang="en-US" b="0" i="1" smtClean="0">
                          <a:latin typeface="Cambria Math"/>
                          <a:ea typeface="Cambria Math"/>
                          <a:cs typeface="B Koodak" pitchFamily="2" charset="-78"/>
                        </a:rPr>
                        <m:t>4</m:t>
                      </m:r>
                      <m:r>
                        <a:rPr lang="en-US" b="0" i="1" smtClean="0">
                          <a:latin typeface="Cambria Math"/>
                          <a:ea typeface="Cambria Math"/>
                          <a:cs typeface="B Koodak" pitchFamily="2" charset="-78"/>
                        </a:rPr>
                        <m:t>  ⇒</m:t>
                      </m:r>
                      <m:r>
                        <a:rPr lang="en-US" b="0" i="1" smtClean="0">
                          <a:latin typeface="Cambria Math"/>
                          <a:ea typeface="Cambria Math"/>
                          <a:cs typeface="B Koodak" pitchFamily="2" charset="-78"/>
                        </a:rPr>
                        <m:t>𝐴</m:t>
                      </m:r>
                      <m:r>
                        <a:rPr lang="en-US" b="0" i="1" smtClean="0">
                          <a:latin typeface="Cambria Math"/>
                          <a:ea typeface="Cambria Math"/>
                          <a:cs typeface="B Koodak" pitchFamily="2" charset="-78"/>
                        </a:rPr>
                        <m:t>=−</m:t>
                      </m:r>
                      <m:r>
                        <a:rPr lang="en-US" b="0" i="1" smtClean="0">
                          <a:latin typeface="Cambria Math"/>
                          <a:ea typeface="Cambria Math"/>
                          <a:cs typeface="B Koodak" pitchFamily="2" charset="-78"/>
                        </a:rPr>
                        <m:t>2</m:t>
                      </m:r>
                    </m:oMath>
                  </m:oMathPara>
                </a14:m>
                <a:endParaRPr lang="en-US" b="0" dirty="0" smtClean="0">
                  <a:ea typeface="Cambria Math"/>
                  <a:cs typeface="B Koodak" pitchFamily="2" charset="-78"/>
                </a:endParaRPr>
              </a:p>
              <a:p>
                <a:pPr algn="r"/>
                <a:endParaRPr lang="en-US" dirty="0" smtClean="0">
                  <a:ea typeface="Cambria Math"/>
                  <a:cs typeface="B Koodak" pitchFamily="2" charset="-78"/>
                </a:endParaRPr>
              </a:p>
              <a:p>
                <a:pPr algn="r"/>
                <a:endParaRPr lang="fa-IR" dirty="0" smtClean="0">
                  <a:ea typeface="Cambria Math"/>
                  <a:cs typeface="B Koodak" pitchFamily="2" charset="-78"/>
                </a:endParaRPr>
              </a:p>
              <a:p>
                <a:pPr algn="r"/>
                <a:r>
                  <a:rPr lang="fa-IR" dirty="0" smtClean="0">
                    <a:ea typeface="Cambria Math"/>
                    <a:cs typeface="B Koodak" pitchFamily="2" charset="-78"/>
                  </a:rPr>
                  <a:t> کوچکتر است ، پس جذرش هم کوچکتر می شود .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  <a:ea typeface="Cambria Math"/>
                      </a:rPr>
                      <m:t>14</m:t>
                    </m:r>
                    <m:r>
                      <a:rPr lang="en-US" i="1">
                        <a:latin typeface="Cambria Math"/>
                        <a:ea typeface="Cambria Math"/>
                      </a:rPr>
                      <m:t>+</m:t>
                    </m:r>
                    <m:rad>
                      <m:radPr>
                        <m:degHide m:val="on"/>
                        <m:ctrlPr>
                          <a:rPr lang="en-US" i="1">
                            <a:latin typeface="Cambria Math"/>
                            <a:ea typeface="Cambria Math"/>
                          </a:rPr>
                        </m:ctrlPr>
                      </m:radPr>
                      <m:deg/>
                      <m:e>
                        <m:r>
                          <a:rPr lang="en-US" i="1">
                            <a:latin typeface="Cambria Math"/>
                            <a:ea typeface="Cambria Math"/>
                          </a:rPr>
                          <m:t>52</m:t>
                        </m:r>
                      </m:e>
                    </m:rad>
                  </m:oMath>
                </a14:m>
                <a:r>
                  <a:rPr lang="fa-IR" dirty="0" smtClean="0">
                    <a:ea typeface="Cambria Math"/>
                    <a:cs typeface="B Koodak" pitchFamily="2" charset="-78"/>
                  </a:rPr>
                  <a:t> از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  <a:ea typeface="Cambria Math"/>
                      </a:rPr>
                      <m:t>14</m:t>
                    </m:r>
                    <m:r>
                      <a:rPr lang="en-US" i="1">
                        <a:latin typeface="Cambria Math"/>
                        <a:ea typeface="Cambria Math"/>
                      </a:rPr>
                      <m:t>−</m:t>
                    </m:r>
                    <m:rad>
                      <m:radPr>
                        <m:degHide m:val="on"/>
                        <m:ctrlPr>
                          <a:rPr lang="en-US" i="1">
                            <a:latin typeface="Cambria Math"/>
                            <a:ea typeface="Cambria Math"/>
                          </a:rPr>
                        </m:ctrlPr>
                      </m:radPr>
                      <m:deg/>
                      <m:e>
                        <m:r>
                          <a:rPr lang="en-US" i="1">
                            <a:latin typeface="Cambria Math"/>
                            <a:ea typeface="Cambria Math"/>
                          </a:rPr>
                          <m:t>52</m:t>
                        </m:r>
                      </m:e>
                    </m:rad>
                  </m:oMath>
                </a14:m>
                <a:r>
                  <a:rPr lang="fa-IR" dirty="0" smtClean="0">
                    <a:cs typeface="B Koodak" pitchFamily="2" charset="-78"/>
                  </a:rPr>
                  <a:t>؟ خب معلوم است :  </a:t>
                </a:r>
                <a:r>
                  <a:rPr lang="en-US" dirty="0" smtClean="0">
                    <a:cs typeface="B Koodak" pitchFamily="2" charset="-78"/>
                  </a:rPr>
                  <a:t>A &lt; 0</a:t>
                </a:r>
                <a:r>
                  <a:rPr lang="fa-IR" dirty="0" smtClean="0">
                    <a:cs typeface="B Koodak" pitchFamily="2" charset="-78"/>
                  </a:rPr>
                  <a:t>چرا گفتیم </a:t>
                </a:r>
              </a:p>
              <a:p>
                <a:pPr algn="r"/>
                <a:endParaRPr lang="en-US" dirty="0" smtClean="0">
                  <a:cs typeface="B Koodak" pitchFamily="2" charset="-78"/>
                </a:endParaRPr>
              </a:p>
              <a:p>
                <a:pPr algn="r"/>
                <a:r>
                  <a:rPr lang="fa-IR" dirty="0" smtClean="0">
                    <a:cs typeface="B Koodak" pitchFamily="2" charset="-78"/>
                  </a:rPr>
                  <a:t>کلا فرمول رادیکال مرکب را بدانید ...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fa-IR" i="1" smtClean="0">
                              <a:latin typeface="Cambria Math"/>
                              <a:cs typeface="B Koodak" pitchFamily="2" charset="-78"/>
                            </a:rPr>
                          </m:ctrlPr>
                        </m:radPr>
                        <m:deg/>
                        <m:e>
                          <m:r>
                            <a:rPr lang="en-US" b="0" i="1" smtClean="0">
                              <a:latin typeface="Cambria Math"/>
                              <a:cs typeface="B Koodak" pitchFamily="2" charset="-78"/>
                            </a:rPr>
                            <m:t>𝑎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  <a:cs typeface="B Koodak" pitchFamily="2" charset="-78"/>
                            </a:rPr>
                            <m:t>±</m:t>
                          </m:r>
                          <m:rad>
                            <m:radPr>
                              <m:degHide m:val="on"/>
                              <m:ctrlPr>
                                <a:rPr lang="en-US" b="0" i="1" smtClean="0">
                                  <a:latin typeface="Cambria Math"/>
                                  <a:ea typeface="Cambria Math"/>
                                  <a:cs typeface="B Koodak" pitchFamily="2" charset="-78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  <a:cs typeface="B Koodak" pitchFamily="2" charset="-78"/>
                                </a:rPr>
                                <m:t>𝑏</m:t>
                              </m:r>
                            </m:e>
                          </m:rad>
                        </m:e>
                      </m:rad>
                      <m:r>
                        <a:rPr lang="en-US" b="0" i="1" smtClean="0">
                          <a:latin typeface="Cambria Math"/>
                          <a:cs typeface="B Koodak" pitchFamily="2" charset="-78"/>
                        </a:rPr>
                        <m:t>= </m:t>
                      </m:r>
                      <m:rad>
                        <m:radPr>
                          <m:degHide m:val="on"/>
                          <m:ctrlPr>
                            <a:rPr lang="en-US" b="0" i="1" smtClean="0">
                              <a:latin typeface="Cambria Math"/>
                              <a:cs typeface="B Koodak" pitchFamily="2" charset="-78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en-US" b="0" i="1" smtClean="0">
                                  <a:latin typeface="Cambria Math"/>
                                  <a:cs typeface="B Koodak" pitchFamily="2" charset="-78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/>
                                  <a:cs typeface="B Koodak" pitchFamily="2" charset="-78"/>
                                </a:rPr>
                                <m:t>𝑎</m:t>
                              </m:r>
                              <m:r>
                                <a:rPr lang="en-US" b="0" i="1" smtClean="0">
                                  <a:latin typeface="Cambria Math"/>
                                  <a:cs typeface="B Koodak" pitchFamily="2" charset="-78"/>
                                </a:rPr>
                                <m:t>+</m:t>
                              </m:r>
                              <m:r>
                                <a:rPr lang="en-US" b="0" i="1" smtClean="0">
                                  <a:latin typeface="Cambria Math"/>
                                  <a:cs typeface="B Koodak" pitchFamily="2" charset="-78"/>
                                </a:rPr>
                                <m:t>𝑐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/>
                                  <a:cs typeface="B Koodak" pitchFamily="2" charset="-78"/>
                                </a:rPr>
                                <m:t>2</m:t>
                              </m:r>
                            </m:den>
                          </m:f>
                        </m:e>
                      </m:rad>
                      <m:r>
                        <a:rPr lang="en-US" b="0" i="1" smtClean="0">
                          <a:latin typeface="Cambria Math"/>
                          <a:cs typeface="B Koodak" pitchFamily="2" charset="-78"/>
                        </a:rPr>
                        <m:t> </m:t>
                      </m:r>
                      <m:r>
                        <a:rPr lang="en-US" b="0" i="1" smtClean="0">
                          <a:latin typeface="Cambria Math"/>
                          <a:ea typeface="Cambria Math"/>
                          <a:cs typeface="B Koodak" pitchFamily="2" charset="-78"/>
                        </a:rPr>
                        <m:t>±</m:t>
                      </m:r>
                      <m:rad>
                        <m:radPr>
                          <m:degHide m:val="on"/>
                          <m:ctrlPr>
                            <a:rPr lang="en-US" b="0" i="1" smtClean="0">
                              <a:latin typeface="Cambria Math"/>
                              <a:ea typeface="Cambria Math"/>
                              <a:cs typeface="B Koodak" pitchFamily="2" charset="-78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en-US" b="0" i="1" smtClean="0">
                                  <a:latin typeface="Cambria Math"/>
                                  <a:ea typeface="Cambria Math"/>
                                  <a:cs typeface="B Koodak" pitchFamily="2" charset="-78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  <a:cs typeface="B Koodak" pitchFamily="2" charset="-78"/>
                                </a:rPr>
                                <m:t>𝑎</m:t>
                              </m:r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  <a:cs typeface="B Koodak" pitchFamily="2" charset="-78"/>
                                </a:rPr>
                                <m:t>−</m:t>
                              </m:r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  <a:cs typeface="B Koodak" pitchFamily="2" charset="-78"/>
                                </a:rPr>
                                <m:t>𝑐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  <a:cs typeface="B Koodak" pitchFamily="2" charset="-78"/>
                                </a:rPr>
                                <m:t>2</m:t>
                              </m:r>
                            </m:den>
                          </m:f>
                        </m:e>
                      </m:rad>
                      <m:r>
                        <a:rPr lang="en-US" b="0" i="1" smtClean="0">
                          <a:latin typeface="Cambria Math"/>
                          <a:ea typeface="Cambria Math"/>
                          <a:cs typeface="B Koodak" pitchFamily="2" charset="-78"/>
                        </a:rPr>
                        <m:t>  ,  </m:t>
                      </m:r>
                      <m:r>
                        <a:rPr lang="en-US" b="0" i="1" smtClean="0">
                          <a:latin typeface="Cambria Math"/>
                          <a:ea typeface="Cambria Math"/>
                          <a:cs typeface="B Koodak" pitchFamily="2" charset="-78"/>
                        </a:rPr>
                        <m:t>𝑐</m:t>
                      </m:r>
                      <m:r>
                        <a:rPr lang="en-US" b="0" i="1" smtClean="0">
                          <a:latin typeface="Cambria Math"/>
                          <a:ea typeface="Cambria Math"/>
                          <a:cs typeface="B Koodak" pitchFamily="2" charset="-78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b="0" i="1" smtClean="0">
                              <a:latin typeface="Cambria Math"/>
                              <a:ea typeface="Cambria Math"/>
                              <a:cs typeface="B Koodak" pitchFamily="2" charset="-78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n-US" b="0" i="1" smtClean="0">
                                  <a:latin typeface="Cambria Math"/>
                                  <a:ea typeface="Cambria Math"/>
                                  <a:cs typeface="B Koodak" pitchFamily="2" charset="-78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  <a:cs typeface="B Koodak" pitchFamily="2" charset="-78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  <a:cs typeface="B Koodak" pitchFamily="2" charset="-78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b="0" i="1" smtClean="0">
                              <a:latin typeface="Cambria Math"/>
                              <a:ea typeface="Cambria Math"/>
                              <a:cs typeface="B Koodak" pitchFamily="2" charset="-78"/>
                            </a:rPr>
                            <m:t>−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  <a:cs typeface="B Koodak" pitchFamily="2" charset="-78"/>
                            </a:rPr>
                            <m:t>𝑏</m:t>
                          </m:r>
                        </m:e>
                      </m:rad>
                      <m:r>
                        <a:rPr lang="en-US" b="0" i="1" smtClean="0">
                          <a:latin typeface="Cambria Math"/>
                          <a:ea typeface="Cambria Math"/>
                          <a:cs typeface="B Koodak" pitchFamily="2" charset="-78"/>
                        </a:rPr>
                        <m:t>       ( </m:t>
                      </m:r>
                      <m:sSup>
                        <m:sSupPr>
                          <m:ctrlPr>
                            <a:rPr lang="en-US" b="0" i="1" smtClean="0">
                              <a:latin typeface="Cambria Math"/>
                              <a:ea typeface="Cambria Math"/>
                              <a:cs typeface="B Koodak" pitchFamily="2" charset="-78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  <a:ea typeface="Cambria Math"/>
                              <a:cs typeface="B Koodak" pitchFamily="2" charset="-78"/>
                            </a:rPr>
                            <m:t>𝑎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  <a:ea typeface="Cambria Math"/>
                              <a:cs typeface="B Koodak" pitchFamily="2" charset="-78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  <a:ea typeface="Cambria Math"/>
                          <a:cs typeface="B Koodak" pitchFamily="2" charset="-78"/>
                        </a:rPr>
                        <m:t>≥</m:t>
                      </m:r>
                      <m:r>
                        <a:rPr lang="en-US" b="0" i="1" smtClean="0">
                          <a:latin typeface="Cambria Math"/>
                          <a:ea typeface="Cambria Math"/>
                          <a:cs typeface="B Koodak" pitchFamily="2" charset="-78"/>
                        </a:rPr>
                        <m:t>𝑏</m:t>
                      </m:r>
                      <m:r>
                        <a:rPr lang="en-US" b="0" i="1" smtClean="0">
                          <a:latin typeface="Cambria Math"/>
                          <a:ea typeface="Cambria Math"/>
                          <a:cs typeface="B Koodak" pitchFamily="2" charset="-78"/>
                        </a:rPr>
                        <m:t> )</m:t>
                      </m:r>
                    </m:oMath>
                  </m:oMathPara>
                </a14:m>
                <a:endParaRPr lang="fa-IR" dirty="0">
                  <a:cs typeface="B Koodak" pitchFamily="2" charset="-78"/>
                </a:endParaRPr>
              </a:p>
              <a:p>
                <a:pPr algn="r"/>
                <a:endParaRPr lang="en-US" dirty="0" smtClean="0">
                  <a:cs typeface="B Koodak" pitchFamily="2" charset="-78"/>
                </a:endParaRP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071" y="1268759"/>
                <a:ext cx="9144000" cy="4117987"/>
              </a:xfrm>
              <a:prstGeom prst="rect">
                <a:avLst/>
              </a:prstGeom>
              <a:blipFill rotWithShape="1">
                <a:blip r:embed="rId3"/>
                <a:stretch>
                  <a:fillRect l="-600" t="-592" r="-4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759121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0" y="0"/>
                <a:ext cx="9144000" cy="66999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fa-IR" dirty="0" smtClean="0">
                    <a:cs typeface="B Koodak" pitchFamily="2" charset="-78"/>
                  </a:rPr>
                  <a:t>سوال 4 :</a:t>
                </a:r>
              </a:p>
              <a:p>
                <a:pPr algn="r"/>
                <a:r>
                  <a:rPr lang="fa-IR" dirty="0" smtClean="0">
                    <a:cs typeface="B Koodak" pitchFamily="2" charset="-78"/>
                  </a:rPr>
                  <a:t>  چیست؟ </a:t>
                </a:r>
                <a:r>
                  <a:rPr lang="en-US" dirty="0" smtClean="0">
                    <a:cs typeface="B Koodak" pitchFamily="2" charset="-78"/>
                  </a:rPr>
                  <a:t>abc </a:t>
                </a:r>
                <a:r>
                  <a:rPr lang="fa-IR" dirty="0" smtClean="0">
                    <a:cs typeface="B Koodak" pitchFamily="2" charset="-78"/>
                  </a:rPr>
                  <a:t> مقادیر ممکن برای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fa-IR" i="1" u="sng" smtClean="0">
                            <a:latin typeface="Cambria Math"/>
                            <a:cs typeface="B Koodak" pitchFamily="2" charset="-78"/>
                          </a:rPr>
                        </m:ctrlPr>
                      </m:sSupPr>
                      <m:e>
                        <m:r>
                          <a:rPr lang="en-US" b="0" i="1" u="sng" smtClean="0">
                            <a:latin typeface="Cambria Math"/>
                            <a:cs typeface="B Koodak" pitchFamily="2" charset="-78"/>
                          </a:rPr>
                          <m:t>𝑏</m:t>
                        </m:r>
                      </m:e>
                      <m:sup>
                        <m:r>
                          <a:rPr lang="en-US" b="0" i="1" u="sng" smtClean="0">
                            <a:latin typeface="Cambria Math"/>
                            <a:cs typeface="B Koodak" pitchFamily="2" charset="-78"/>
                          </a:rPr>
                          <m:t>2</m:t>
                        </m:r>
                      </m:sup>
                    </m:sSup>
                    <m:r>
                      <a:rPr lang="en-US" b="0" i="1" u="sng" smtClean="0">
                        <a:latin typeface="Cambria Math"/>
                        <a:cs typeface="B Koodak" pitchFamily="2" charset="-78"/>
                      </a:rPr>
                      <m:t>+</m:t>
                    </m:r>
                    <m:r>
                      <a:rPr lang="en-US" b="0" i="1" u="sng" smtClean="0">
                        <a:latin typeface="Cambria Math"/>
                        <a:cs typeface="B Koodak" pitchFamily="2" charset="-78"/>
                      </a:rPr>
                      <m:t>𝑎</m:t>
                    </m:r>
                    <m:r>
                      <a:rPr lang="en-US" b="0" i="1" u="sng" smtClean="0">
                        <a:latin typeface="Cambria Math"/>
                        <a:cs typeface="B Koodak" pitchFamily="2" charset="-78"/>
                      </a:rPr>
                      <m:t>+</m:t>
                    </m:r>
                    <m:r>
                      <a:rPr lang="en-US" b="0" i="1" u="sng" smtClean="0">
                        <a:latin typeface="Cambria Math"/>
                        <a:cs typeface="B Koodak" pitchFamily="2" charset="-78"/>
                      </a:rPr>
                      <m:t>𝑐</m:t>
                    </m:r>
                    <m:r>
                      <a:rPr lang="en-US" b="0" i="1" u="sng" smtClean="0">
                        <a:latin typeface="Cambria Math"/>
                        <a:cs typeface="B Koodak" pitchFamily="2" charset="-78"/>
                      </a:rPr>
                      <m:t>=</m:t>
                    </m:r>
                    <m:r>
                      <a:rPr lang="en-US" b="0" i="1" u="sng" smtClean="0">
                        <a:latin typeface="Cambria Math"/>
                        <a:cs typeface="B Koodak" pitchFamily="2" charset="-78"/>
                      </a:rPr>
                      <m:t>87</m:t>
                    </m:r>
                  </m:oMath>
                </a14:m>
                <a:r>
                  <a:rPr lang="en-US" u="sng" dirty="0" smtClean="0">
                    <a:cs typeface="B Koodak" pitchFamily="2" charset="-78"/>
                  </a:rPr>
                  <a:t>  </a:t>
                </a:r>
                <a:r>
                  <a:rPr lang="fa-IR" dirty="0" smtClean="0">
                    <a:cs typeface="B Koodak" pitchFamily="2" charset="-78"/>
                  </a:rPr>
                  <a:t>و</a:t>
                </a:r>
                <a:r>
                  <a:rPr lang="en-US" dirty="0" smtClean="0">
                    <a:cs typeface="B Koodak" pitchFamily="2" charset="-78"/>
                  </a:rPr>
                  <a:t> </a:t>
                </a:r>
                <a:r>
                  <a:rPr lang="fa-IR" dirty="0" smtClean="0">
                    <a:cs typeface="B Koodak" pitchFamily="2" charset="-78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fa-IR" i="1" smtClean="0">
                            <a:latin typeface="Cambria Math"/>
                            <a:cs typeface="B Koodak" pitchFamily="2" charset="-78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  <a:cs typeface="B Koodak" pitchFamily="2" charset="-78"/>
                          </a:rPr>
                          <m:t>𝑎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  <a:cs typeface="B Koodak" pitchFamily="2" charset="-78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latin typeface="Cambria Math"/>
                        <a:cs typeface="B Koodak" pitchFamily="2" charset="-78"/>
                      </a:rPr>
                      <m:t>+</m:t>
                    </m:r>
                    <m:r>
                      <a:rPr lang="en-US" b="0" i="1" smtClean="0">
                        <a:latin typeface="Cambria Math"/>
                        <a:cs typeface="B Koodak" pitchFamily="2" charset="-78"/>
                      </a:rPr>
                      <m:t>𝑏</m:t>
                    </m:r>
                    <m:r>
                      <a:rPr lang="en-US" b="0" i="1" smtClean="0">
                        <a:latin typeface="Cambria Math"/>
                        <a:cs typeface="B Koodak" pitchFamily="2" charset="-78"/>
                      </a:rPr>
                      <m:t>+</m:t>
                    </m:r>
                    <m:r>
                      <a:rPr lang="en-US" b="0" i="1" smtClean="0">
                        <a:latin typeface="Cambria Math"/>
                        <a:cs typeface="B Koodak" pitchFamily="2" charset="-78"/>
                      </a:rPr>
                      <m:t>𝑐</m:t>
                    </m:r>
                    <m:r>
                      <a:rPr lang="en-US" b="0" i="1" smtClean="0">
                        <a:latin typeface="Cambria Math"/>
                        <a:cs typeface="B Koodak" pitchFamily="2" charset="-78"/>
                      </a:rPr>
                      <m:t>=</m:t>
                    </m:r>
                    <m:r>
                      <a:rPr lang="en-US" b="0" i="1" smtClean="0">
                        <a:latin typeface="Cambria Math"/>
                        <a:cs typeface="B Koodak" pitchFamily="2" charset="-78"/>
                      </a:rPr>
                      <m:t>75</m:t>
                    </m:r>
                  </m:oMath>
                </a14:m>
                <a:r>
                  <a:rPr lang="fa-IR" dirty="0" smtClean="0">
                    <a:cs typeface="B Koodak" pitchFamily="2" charset="-78"/>
                  </a:rPr>
                  <a:t> داریم  </a:t>
                </a:r>
                <a:r>
                  <a:rPr lang="en-US" dirty="0" smtClean="0">
                    <a:cs typeface="B Koodak" pitchFamily="2" charset="-78"/>
                  </a:rPr>
                  <a:t> a , b , c</a:t>
                </a:r>
                <a:r>
                  <a:rPr lang="fa-IR" dirty="0" smtClean="0">
                    <a:cs typeface="B Koodak" pitchFamily="2" charset="-78"/>
                  </a:rPr>
                  <a:t>برای سه عدد طبیعی </a:t>
                </a:r>
                <a:endParaRPr lang="en-US" dirty="0">
                  <a:cs typeface="B Koodak" pitchFamily="2" charset="-78"/>
                </a:endParaRP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9144000" cy="669992"/>
              </a:xfrm>
              <a:prstGeom prst="rect">
                <a:avLst/>
              </a:prstGeom>
              <a:blipFill rotWithShape="1">
                <a:blip r:embed="rId2"/>
                <a:stretch>
                  <a:fillRect l="-600" t="-3636" r="-467" b="-1272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0" y="1196752"/>
                <a:ext cx="9144000" cy="230832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fa-IR" dirty="0" smtClean="0">
                    <a:cs typeface="B Koodak" pitchFamily="2" charset="-78"/>
                  </a:rPr>
                  <a:t>جواب :</a:t>
                </a:r>
              </a:p>
              <a:p>
                <a:pPr algn="r"/>
                <a:endParaRPr lang="fa-IR" dirty="0">
                  <a:cs typeface="B Koodak" pitchFamily="2" charset="-78"/>
                </a:endParaRPr>
              </a:p>
              <a:p>
                <a:pPr algn="r"/>
                <a:r>
                  <a:rPr lang="fa-IR" dirty="0" smtClean="0">
                    <a:cs typeface="B Koodak" pitchFamily="2" charset="-78"/>
                  </a:rPr>
                  <a:t>دو رابطه ی داده شده را از هم کنید و سمت چپ تساوی حاصل رو به صورت دو مربع کامل بنویسید .</a:t>
                </a:r>
              </a:p>
              <a:p>
                <a:pPr algn="r"/>
                <a:r>
                  <a:rPr lang="en-US" dirty="0" smtClean="0">
                    <a:cs typeface="B Koodak" pitchFamily="2" charset="-78"/>
                  </a:rPr>
                  <a:t> </a:t>
                </a:r>
                <a:r>
                  <a:rPr lang="fa-IR" dirty="0" smtClean="0">
                    <a:cs typeface="B Koodak" pitchFamily="2" charset="-78"/>
                  </a:rPr>
                  <a:t> .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b="0" i="1" smtClean="0">
                            <a:latin typeface="Cambria Math"/>
                            <a:cs typeface="B Koodak" pitchFamily="2" charset="-78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  <a:cs typeface="B Koodak" pitchFamily="2" charset="-78"/>
                          </a:rPr>
                          <m:t>𝑏</m:t>
                        </m:r>
                        <m:r>
                          <a:rPr lang="en-US" b="0" i="1" smtClean="0">
                            <a:latin typeface="Cambria Math"/>
                            <a:cs typeface="B Koodak" pitchFamily="2" charset="-78"/>
                          </a:rPr>
                          <m:t>−</m:t>
                        </m:r>
                        <m:r>
                          <a:rPr lang="en-US" b="0" i="1" smtClean="0">
                            <a:latin typeface="Cambria Math"/>
                            <a:cs typeface="B Koodak" pitchFamily="2" charset="-78"/>
                          </a:rPr>
                          <m:t>𝑎</m:t>
                        </m:r>
                      </m:e>
                    </m:d>
                    <m:d>
                      <m:dPr>
                        <m:ctrlPr>
                          <a:rPr lang="en-US" b="0" i="1" smtClean="0">
                            <a:latin typeface="Cambria Math"/>
                            <a:cs typeface="B Koodak" pitchFamily="2" charset="-78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  <a:cs typeface="B Koodak" pitchFamily="2" charset="-78"/>
                          </a:rPr>
                          <m:t>𝑏</m:t>
                        </m:r>
                        <m:r>
                          <a:rPr lang="en-US" b="0" i="1" smtClean="0">
                            <a:latin typeface="Cambria Math"/>
                            <a:cs typeface="B Koodak" pitchFamily="2" charset="-78"/>
                          </a:rPr>
                          <m:t>+</m:t>
                        </m:r>
                        <m:r>
                          <a:rPr lang="en-US" b="0" i="1" smtClean="0">
                            <a:latin typeface="Cambria Math"/>
                            <a:cs typeface="B Koodak" pitchFamily="2" charset="-78"/>
                          </a:rPr>
                          <m:t>𝑎</m:t>
                        </m:r>
                        <m:r>
                          <a:rPr lang="en-US" b="0" i="1" smtClean="0">
                            <a:latin typeface="Cambria Math"/>
                            <a:cs typeface="B Koodak" pitchFamily="2" charset="-78"/>
                          </a:rPr>
                          <m:t>−</m:t>
                        </m:r>
                        <m:r>
                          <a:rPr lang="en-US" b="0" i="1" smtClean="0">
                            <a:latin typeface="Cambria Math"/>
                            <a:cs typeface="B Koodak" pitchFamily="2" charset="-78"/>
                          </a:rPr>
                          <m:t>1</m:t>
                        </m:r>
                      </m:e>
                    </m:d>
                    <m:r>
                      <a:rPr lang="en-US" b="0" i="1" smtClean="0">
                        <a:latin typeface="Cambria Math"/>
                        <a:cs typeface="B Koodak" pitchFamily="2" charset="-78"/>
                      </a:rPr>
                      <m:t>=</m:t>
                    </m:r>
                    <m:r>
                      <a:rPr lang="en-US" b="0" i="1" smtClean="0">
                        <a:latin typeface="Cambria Math"/>
                        <a:cs typeface="B Koodak" pitchFamily="2" charset="-78"/>
                      </a:rPr>
                      <m:t>12</m:t>
                    </m:r>
                    <m:r>
                      <a:rPr lang="fa-IR" b="0" i="1" smtClean="0">
                        <a:latin typeface="Cambria Math"/>
                        <a:cs typeface="B Koodak" pitchFamily="2" charset="-78"/>
                      </a:rPr>
                      <m:t> </m:t>
                    </m:r>
                  </m:oMath>
                </a14:m>
                <a:r>
                  <a:rPr lang="fa-IR" dirty="0" smtClean="0">
                    <a:cs typeface="B Koodak" pitchFamily="2" charset="-78"/>
                  </a:rPr>
                  <a:t>سپس نتیجه بگیرید</a:t>
                </a:r>
              </a:p>
              <a:p>
                <a:pPr algn="r"/>
                <a:r>
                  <a:rPr lang="fa-IR" dirty="0" smtClean="0">
                    <a:cs typeface="B Koodak" pitchFamily="2" charset="-78"/>
                  </a:rPr>
                  <a:t> </a:t>
                </a:r>
              </a:p>
              <a:p>
                <a:pPr algn="r"/>
                <a:r>
                  <a:rPr lang="fa-IR" dirty="0" smtClean="0">
                    <a:cs typeface="B Koodak" pitchFamily="2" charset="-78"/>
                  </a:rPr>
                  <a:t>حالا مقسوم علیه های مثبت 12 را در نظر بگیرید و حالت های ممکن را بررسی کنید ( سه حالت ) .</a:t>
                </a:r>
              </a:p>
              <a:p>
                <a:pPr algn="r"/>
                <a:r>
                  <a:rPr lang="fa-IR" dirty="0" smtClean="0">
                    <a:cs typeface="B Koodak" pitchFamily="2" charset="-78"/>
                  </a:rPr>
                  <a:t> </a:t>
                </a:r>
                <a:endParaRPr lang="fa-IR" b="0" dirty="0" smtClean="0">
                  <a:cs typeface="B Koodak" pitchFamily="2" charset="-78"/>
                </a:endParaRPr>
              </a:p>
              <a:p>
                <a:pPr algn="r"/>
                <a:r>
                  <a:rPr lang="fa-IR" b="0" dirty="0" smtClean="0">
                    <a:cs typeface="B Koodak" pitchFamily="2" charset="-78"/>
                  </a:rPr>
                  <a:t>  طبیعی اند .</a:t>
                </a:r>
                <a14:m>
                  <m:oMath xmlns:m="http://schemas.openxmlformats.org/officeDocument/2006/math">
                    <m:r>
                      <a:rPr lang="fa-IR" b="0" i="0" smtClean="0">
                        <a:latin typeface="Cambria Math"/>
                        <a:cs typeface="B Koodak" pitchFamily="2" charset="-78"/>
                      </a:rPr>
                      <m:t> </m:t>
                    </m:r>
                    <m:r>
                      <a:rPr lang="en-US" b="0" i="1" smtClean="0">
                        <a:latin typeface="Cambria Math"/>
                        <a:cs typeface="B Koodak" pitchFamily="2" charset="-78"/>
                      </a:rPr>
                      <m:t>𝑏</m:t>
                    </m:r>
                    <m:r>
                      <a:rPr lang="en-US" b="0" i="1" smtClean="0">
                        <a:latin typeface="Cambria Math"/>
                        <a:cs typeface="B Koodak" pitchFamily="2" charset="-78"/>
                      </a:rPr>
                      <m:t>+</m:t>
                    </m:r>
                    <m:r>
                      <a:rPr lang="en-US" b="0" i="1" smtClean="0">
                        <a:latin typeface="Cambria Math"/>
                        <a:cs typeface="B Koodak" pitchFamily="2" charset="-78"/>
                      </a:rPr>
                      <m:t>𝑎</m:t>
                    </m:r>
                    <m:r>
                      <a:rPr lang="en-US" b="0" i="1" smtClean="0">
                        <a:latin typeface="Cambria Math"/>
                        <a:cs typeface="B Koodak" pitchFamily="2" charset="-78"/>
                      </a:rPr>
                      <m:t>−</m:t>
                    </m:r>
                    <m:r>
                      <a:rPr lang="en-US" b="0" i="1" smtClean="0">
                        <a:latin typeface="Cambria Math"/>
                        <a:cs typeface="B Koodak" pitchFamily="2" charset="-78"/>
                      </a:rPr>
                      <m:t>1</m:t>
                    </m:r>
                    <m:r>
                      <a:rPr lang="en-US" b="0" i="1" smtClean="0">
                        <a:latin typeface="Cambria Math"/>
                        <a:cs typeface="B Koodak" pitchFamily="2" charset="-78"/>
                      </a:rPr>
                      <m:t>  ,  </m:t>
                    </m:r>
                    <m:r>
                      <a:rPr lang="en-US" b="0" i="1" smtClean="0">
                        <a:latin typeface="Cambria Math"/>
                        <a:cs typeface="B Koodak" pitchFamily="2" charset="-78"/>
                      </a:rPr>
                      <m:t>𝑏</m:t>
                    </m:r>
                    <m:r>
                      <a:rPr lang="en-US" b="0" i="1" smtClean="0">
                        <a:latin typeface="Cambria Math"/>
                        <a:cs typeface="B Koodak" pitchFamily="2" charset="-78"/>
                      </a:rPr>
                      <m:t>−</m:t>
                    </m:r>
                    <m:r>
                      <a:rPr lang="en-US" b="0" i="1" smtClean="0">
                        <a:latin typeface="Cambria Math"/>
                        <a:cs typeface="B Koodak" pitchFamily="2" charset="-78"/>
                      </a:rPr>
                      <m:t>𝑎</m:t>
                    </m:r>
                    <m:r>
                      <a:rPr lang="en-US" b="0" i="1" smtClean="0">
                        <a:latin typeface="Cambria Math"/>
                        <a:cs typeface="B Koodak" pitchFamily="2" charset="-78"/>
                      </a:rPr>
                      <m:t> </m:t>
                    </m:r>
                  </m:oMath>
                </a14:m>
                <a:r>
                  <a:rPr lang="fa-IR" b="0" dirty="0" smtClean="0">
                    <a:cs typeface="B Koodak" pitchFamily="2" charset="-78"/>
                  </a:rPr>
                  <a:t> </a:t>
                </a:r>
                <a:r>
                  <a:rPr lang="en-US" b="0" dirty="0" smtClean="0">
                    <a:cs typeface="B Koodak" pitchFamily="2" charset="-78"/>
                  </a:rPr>
                  <a:t>  </a:t>
                </a:r>
                <a:r>
                  <a:rPr lang="fa-IR" b="0" dirty="0" smtClean="0">
                    <a:cs typeface="B Koodak" pitchFamily="2" charset="-78"/>
                  </a:rPr>
                  <a:t>و همچنین</a:t>
                </a:r>
                <a:r>
                  <a:rPr lang="en-US" b="0" dirty="0" smtClean="0">
                    <a:cs typeface="B Koodak" pitchFamily="2" charset="-78"/>
                  </a:rPr>
                  <a:t> </a:t>
                </a:r>
                <a:r>
                  <a:rPr lang="fa-IR" b="0" dirty="0" smtClean="0">
                    <a:cs typeface="B Koodak" pitchFamily="2" charset="-78"/>
                  </a:rPr>
                  <a:t>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  <a:cs typeface="B Koodak" pitchFamily="2" charset="-78"/>
                      </a:rPr>
                      <m:t>0</m:t>
                    </m:r>
                    <m:r>
                      <a:rPr lang="en-US" b="0" i="1" smtClean="0">
                        <a:latin typeface="Cambria Math"/>
                        <a:ea typeface="Cambria Math"/>
                        <a:cs typeface="B Koodak" pitchFamily="2" charset="-78"/>
                      </a:rPr>
                      <m:t>&lt;</m:t>
                    </m:r>
                    <m:r>
                      <a:rPr lang="en-US" b="0" i="1" smtClean="0">
                        <a:latin typeface="Cambria Math"/>
                        <a:ea typeface="Cambria Math"/>
                        <a:cs typeface="B Koodak" pitchFamily="2" charset="-78"/>
                      </a:rPr>
                      <m:t>𝑏</m:t>
                    </m:r>
                    <m:r>
                      <a:rPr lang="en-US" b="0" i="1" smtClean="0">
                        <a:latin typeface="Cambria Math"/>
                        <a:ea typeface="Cambria Math"/>
                        <a:cs typeface="B Koodak" pitchFamily="2" charset="-78"/>
                      </a:rPr>
                      <m:t>−</m:t>
                    </m:r>
                    <m:r>
                      <a:rPr lang="en-US" b="0" i="1" smtClean="0">
                        <a:latin typeface="Cambria Math"/>
                        <a:ea typeface="Cambria Math"/>
                        <a:cs typeface="B Koodak" pitchFamily="2" charset="-78"/>
                      </a:rPr>
                      <m:t>𝑎</m:t>
                    </m:r>
                    <m:r>
                      <a:rPr lang="en-US" b="0" i="1" smtClean="0">
                        <a:latin typeface="Cambria Math"/>
                        <a:ea typeface="Cambria Math"/>
                        <a:cs typeface="B Koodak" pitchFamily="2" charset="-78"/>
                      </a:rPr>
                      <m:t>&lt;</m:t>
                    </m:r>
                    <m:r>
                      <a:rPr lang="en-US" b="0" i="1" smtClean="0">
                        <a:latin typeface="Cambria Math"/>
                        <a:ea typeface="Cambria Math"/>
                        <a:cs typeface="B Koodak" pitchFamily="2" charset="-78"/>
                      </a:rPr>
                      <m:t>𝑏</m:t>
                    </m:r>
                    <m:r>
                      <a:rPr lang="en-US" b="0" i="1" smtClean="0">
                        <a:latin typeface="Cambria Math"/>
                        <a:ea typeface="Cambria Math"/>
                        <a:cs typeface="B Koodak" pitchFamily="2" charset="-78"/>
                      </a:rPr>
                      <m:t>+</m:t>
                    </m:r>
                    <m:r>
                      <a:rPr lang="en-US" b="0" i="1" smtClean="0">
                        <a:latin typeface="Cambria Math"/>
                        <a:ea typeface="Cambria Math"/>
                        <a:cs typeface="B Koodak" pitchFamily="2" charset="-78"/>
                      </a:rPr>
                      <m:t>𝑎</m:t>
                    </m:r>
                    <m:r>
                      <a:rPr lang="en-US" b="0" i="1" smtClean="0">
                        <a:latin typeface="Cambria Math"/>
                        <a:ea typeface="Cambria Math"/>
                        <a:cs typeface="B Koodak" pitchFamily="2" charset="-78"/>
                      </a:rPr>
                      <m:t>−</m:t>
                    </m:r>
                    <m:r>
                      <a:rPr lang="en-US" b="0" i="1" smtClean="0">
                        <a:latin typeface="Cambria Math"/>
                        <a:ea typeface="Cambria Math"/>
                        <a:cs typeface="B Koodak" pitchFamily="2" charset="-78"/>
                      </a:rPr>
                      <m:t>1</m:t>
                    </m:r>
                  </m:oMath>
                </a14:m>
                <a:r>
                  <a:rPr lang="fa-IR" dirty="0" smtClean="0">
                    <a:cs typeface="B Koodak" pitchFamily="2" charset="-78"/>
                  </a:rPr>
                  <a:t> دقت کنید که </a:t>
                </a:r>
                <a:endParaRPr lang="en-US" dirty="0">
                  <a:cs typeface="B Koodak" pitchFamily="2" charset="-78"/>
                </a:endParaRP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1196752"/>
                <a:ext cx="9144000" cy="2308324"/>
              </a:xfrm>
              <a:prstGeom prst="rect">
                <a:avLst/>
              </a:prstGeom>
              <a:blipFill rotWithShape="1">
                <a:blip r:embed="rId3"/>
                <a:stretch>
                  <a:fillRect t="-1055" r="-467" b="-39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0" y="3645024"/>
                <a:ext cx="9144000" cy="9541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fa-IR" dirty="0" smtClean="0">
                    <a:cs typeface="B Koodak" pitchFamily="2" charset="-78"/>
                  </a:rPr>
                  <a:t>» </a:t>
                </a:r>
                <a14:m>
                  <m:oMath xmlns:m="http://schemas.openxmlformats.org/officeDocument/2006/math">
                    <m:r>
                      <a:rPr lang="en-US" b="0" i="0" smtClean="0">
                        <a:latin typeface="Cambria Math"/>
                        <a:cs typeface="B Koodak" pitchFamily="2" charset="-78"/>
                      </a:rPr>
                      <m:t> </m:t>
                    </m:r>
                    <m:r>
                      <a:rPr lang="en-US" b="0" i="1" smtClean="0">
                        <a:latin typeface="Cambria Math"/>
                        <a:cs typeface="B Koodak" pitchFamily="2" charset="-78"/>
                      </a:rPr>
                      <m:t>𝑐</m:t>
                    </m:r>
                    <m:r>
                      <a:rPr lang="en-US" b="0" i="1" smtClean="0">
                        <a:latin typeface="Cambria Math"/>
                        <a:cs typeface="B Koodak" pitchFamily="2" charset="-78"/>
                      </a:rPr>
                      <m:t>=</m:t>
                    </m:r>
                    <m:r>
                      <a:rPr lang="en-US" b="0" i="1" smtClean="0">
                        <a:latin typeface="Cambria Math"/>
                        <a:cs typeface="B Koodak" pitchFamily="2" charset="-78"/>
                      </a:rPr>
                      <m:t>32</m:t>
                    </m:r>
                    <m:r>
                      <a:rPr lang="en-US" b="0" i="1" smtClean="0">
                        <a:latin typeface="Cambria Math"/>
                        <a:cs typeface="B Koodak" pitchFamily="2" charset="-78"/>
                      </a:rPr>
                      <m:t>  ,  </m:t>
                    </m:r>
                    <m:r>
                      <a:rPr lang="en-US" b="0" i="1" smtClean="0">
                        <a:latin typeface="Cambria Math"/>
                        <a:cs typeface="B Koodak" pitchFamily="2" charset="-78"/>
                      </a:rPr>
                      <m:t>𝑏</m:t>
                    </m:r>
                    <m:r>
                      <a:rPr lang="en-US" b="0" i="1" smtClean="0">
                        <a:latin typeface="Cambria Math"/>
                        <a:cs typeface="B Koodak" pitchFamily="2" charset="-78"/>
                      </a:rPr>
                      <m:t>=</m:t>
                    </m:r>
                    <m:r>
                      <a:rPr lang="en-US" b="0" i="1" smtClean="0">
                        <a:latin typeface="Cambria Math"/>
                        <a:cs typeface="B Koodak" pitchFamily="2" charset="-78"/>
                      </a:rPr>
                      <m:t>7</m:t>
                    </m:r>
                    <m:r>
                      <a:rPr lang="en-US" b="0" i="1" smtClean="0">
                        <a:latin typeface="Cambria Math"/>
                        <a:cs typeface="B Koodak" pitchFamily="2" charset="-78"/>
                      </a:rPr>
                      <m:t>  ,  </m:t>
                    </m:r>
                    <m:r>
                      <a:rPr lang="en-US" b="0" i="1" smtClean="0">
                        <a:latin typeface="Cambria Math"/>
                        <a:cs typeface="B Koodak" pitchFamily="2" charset="-78"/>
                      </a:rPr>
                      <m:t>𝑎</m:t>
                    </m:r>
                    <m:r>
                      <a:rPr lang="en-US" b="0" i="1" smtClean="0">
                        <a:latin typeface="Cambria Math"/>
                        <a:cs typeface="B Koodak" pitchFamily="2" charset="-78"/>
                      </a:rPr>
                      <m:t>=</m:t>
                    </m:r>
                    <m:r>
                      <a:rPr lang="en-US" b="0" i="1" smtClean="0">
                        <a:latin typeface="Cambria Math"/>
                        <a:cs typeface="B Koodak" pitchFamily="2" charset="-78"/>
                      </a:rPr>
                      <m:t>6</m:t>
                    </m:r>
                    <m:r>
                      <a:rPr lang="en-US" b="0" i="1" smtClean="0">
                        <a:latin typeface="Cambria Math"/>
                        <a:cs typeface="B Koodak" pitchFamily="2" charset="-78"/>
                      </a:rPr>
                      <m:t> </m:t>
                    </m:r>
                  </m:oMath>
                </a14:m>
                <a:r>
                  <a:rPr lang="fa-IR" dirty="0" smtClean="0">
                    <a:cs typeface="B Koodak" pitchFamily="2" charset="-78"/>
                  </a:rPr>
                  <a:t> یا    «</a:t>
                </a:r>
                <a:r>
                  <a:rPr lang="en-US" dirty="0" smtClean="0">
                    <a:cs typeface="B Koodak" pitchFamily="2" charset="-78"/>
                  </a:rPr>
                  <a:t> </a:t>
                </a:r>
                <a:r>
                  <a:rPr lang="fa-IR" dirty="0" smtClean="0">
                    <a:cs typeface="B Koodak" pitchFamily="2" charset="-78"/>
                  </a:rPr>
                  <a:t>» </a:t>
                </a:r>
                <a14:m>
                  <m:oMath xmlns:m="http://schemas.openxmlformats.org/officeDocument/2006/math">
                    <m:r>
                      <a:rPr lang="en-US" b="0" i="0" smtClean="0">
                        <a:latin typeface="Cambria Math"/>
                        <a:cs typeface="B Koodak" pitchFamily="2" charset="-78"/>
                      </a:rPr>
                      <m:t> </m:t>
                    </m:r>
                    <m:r>
                      <a:rPr lang="en-US" b="0" i="1" smtClean="0">
                        <a:latin typeface="Cambria Math"/>
                        <a:cs typeface="B Koodak" pitchFamily="2" charset="-78"/>
                      </a:rPr>
                      <m:t>𝑐</m:t>
                    </m:r>
                    <m:r>
                      <a:rPr lang="en-US" b="0" i="1" smtClean="0">
                        <a:latin typeface="Cambria Math"/>
                        <a:cs typeface="B Koodak" pitchFamily="2" charset="-78"/>
                      </a:rPr>
                      <m:t>=</m:t>
                    </m:r>
                    <m:r>
                      <a:rPr lang="en-US" b="0" i="1" smtClean="0">
                        <a:latin typeface="Cambria Math"/>
                        <a:cs typeface="B Koodak" pitchFamily="2" charset="-78"/>
                      </a:rPr>
                      <m:t>70</m:t>
                    </m:r>
                    <m:r>
                      <a:rPr lang="en-US" b="0" i="1" smtClean="0">
                        <a:latin typeface="Cambria Math"/>
                        <a:cs typeface="B Koodak" pitchFamily="2" charset="-78"/>
                      </a:rPr>
                      <m:t>  ,  </m:t>
                    </m:r>
                    <m:r>
                      <a:rPr lang="en-US" b="0" i="1" smtClean="0">
                        <a:latin typeface="Cambria Math"/>
                        <a:cs typeface="B Koodak" pitchFamily="2" charset="-78"/>
                      </a:rPr>
                      <m:t>𝑏</m:t>
                    </m:r>
                    <m:r>
                      <a:rPr lang="en-US" b="0" i="1" smtClean="0">
                        <a:latin typeface="Cambria Math"/>
                        <a:cs typeface="B Koodak" pitchFamily="2" charset="-78"/>
                      </a:rPr>
                      <m:t>=</m:t>
                    </m:r>
                    <m:r>
                      <a:rPr lang="en-US" b="0" i="1" smtClean="0">
                        <a:latin typeface="Cambria Math"/>
                        <a:cs typeface="B Koodak" pitchFamily="2" charset="-78"/>
                      </a:rPr>
                      <m:t>4</m:t>
                    </m:r>
                    <m:r>
                      <a:rPr lang="en-US" b="0" i="1" smtClean="0">
                        <a:latin typeface="Cambria Math"/>
                        <a:cs typeface="B Koodak" pitchFamily="2" charset="-78"/>
                      </a:rPr>
                      <m:t>  ,  </m:t>
                    </m:r>
                    <m:r>
                      <a:rPr lang="en-US" b="0" i="1" smtClean="0">
                        <a:latin typeface="Cambria Math"/>
                        <a:cs typeface="B Koodak" pitchFamily="2" charset="-78"/>
                      </a:rPr>
                      <m:t>𝑎</m:t>
                    </m:r>
                    <m:r>
                      <a:rPr lang="en-US" b="0" i="1" smtClean="0">
                        <a:latin typeface="Cambria Math"/>
                        <a:cs typeface="B Koodak" pitchFamily="2" charset="-78"/>
                      </a:rPr>
                      <m:t>=</m:t>
                    </m:r>
                    <m:r>
                      <a:rPr lang="en-US" b="0" i="1" smtClean="0">
                        <a:latin typeface="Cambria Math"/>
                        <a:cs typeface="B Koodak" pitchFamily="2" charset="-78"/>
                      </a:rPr>
                      <m:t>1</m:t>
                    </m:r>
                    <m:r>
                      <a:rPr lang="en-US" b="0" i="1" smtClean="0">
                        <a:latin typeface="Cambria Math"/>
                        <a:cs typeface="B Koodak" pitchFamily="2" charset="-78"/>
                      </a:rPr>
                      <m:t> </m:t>
                    </m:r>
                  </m:oMath>
                </a14:m>
                <a:r>
                  <a:rPr lang="fa-IR" dirty="0" smtClean="0">
                    <a:cs typeface="B Koodak" pitchFamily="2" charset="-78"/>
                  </a:rPr>
                  <a:t> </a:t>
                </a:r>
                <a:r>
                  <a:rPr lang="fa-IR" dirty="0">
                    <a:cs typeface="B Koodak" pitchFamily="2" charset="-78"/>
                  </a:rPr>
                  <a:t>«</a:t>
                </a:r>
                <a14:m>
                  <m:oMath xmlns:m="http://schemas.openxmlformats.org/officeDocument/2006/math">
                    <a:fld id="{ABF7D5CA-6DBE-45A8-BA05-A15DD0C95D37}" type="mathplaceholder">
                      <a:rPr lang="fa-IR" i="1" smtClean="0">
                        <a:latin typeface="Cambria Math"/>
                        <a:cs typeface="B Koodak" pitchFamily="2" charset="-78"/>
                      </a:rPr>
                      <a:t>.</a:t>
                    </a:fld>
                  </m:oMath>
                </a14:m>
                <a:r>
                  <a:rPr lang="en-US" dirty="0" smtClean="0">
                    <a:cs typeface="B Koodak" pitchFamily="2" charset="-78"/>
                  </a:rPr>
                  <a:t> </a:t>
                </a:r>
                <a:r>
                  <a:rPr lang="fa-IR" dirty="0">
                    <a:cs typeface="B Koodak" pitchFamily="2" charset="-78"/>
                  </a:rPr>
                  <a:t> </a:t>
                </a:r>
                <a:r>
                  <a:rPr lang="fa-IR" dirty="0" smtClean="0">
                    <a:cs typeface="B Koodak" pitchFamily="2" charset="-78"/>
                  </a:rPr>
                  <a:t>به </a:t>
                </a:r>
                <a:r>
                  <a:rPr lang="fa-IR" dirty="0">
                    <a:cs typeface="B Koodak" pitchFamily="2" charset="-78"/>
                  </a:rPr>
                  <a:t>دست می </a:t>
                </a:r>
                <a:r>
                  <a:rPr lang="fa-IR" dirty="0" smtClean="0">
                    <a:cs typeface="B Koodak" pitchFamily="2" charset="-78"/>
                  </a:rPr>
                  <a:t>آید</a:t>
                </a:r>
                <a:r>
                  <a:rPr lang="en-US" dirty="0" smtClean="0">
                    <a:cs typeface="B Koodak" pitchFamily="2" charset="-78"/>
                  </a:rPr>
                  <a:t>       </a:t>
                </a:r>
                <a:endParaRPr lang="en-US" dirty="0">
                  <a:cs typeface="B Koodak" pitchFamily="2" charset="-78"/>
                </a:endParaRPr>
              </a:p>
              <a:p>
                <a:pPr algn="r"/>
                <a:endParaRPr lang="fa-IR" dirty="0" smtClean="0">
                  <a:cs typeface="B Koodak" pitchFamily="2" charset="-78"/>
                </a:endParaRPr>
              </a:p>
              <a:p>
                <a:pPr algn="r"/>
                <a:r>
                  <a:rPr lang="fa-IR" sz="2000" dirty="0" smtClean="0">
                    <a:cs typeface="B Koodak" pitchFamily="2" charset="-78"/>
                  </a:rPr>
                  <a:t>بنابراین حاصل  280 یا  1344 میشود . </a:t>
                </a:r>
                <a:endParaRPr lang="en-US" sz="2000" dirty="0">
                  <a:cs typeface="B Koodak" pitchFamily="2" charset="-78"/>
                </a:endParaRP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3645024"/>
                <a:ext cx="9144000" cy="954107"/>
              </a:xfrm>
              <a:prstGeom prst="rect">
                <a:avLst/>
              </a:prstGeom>
              <a:blipFill rotWithShape="1">
                <a:blip r:embed="rId4"/>
                <a:stretch>
                  <a:fillRect t="-1282" r="-600" b="-1217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716229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5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5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5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5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5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0" y="0"/>
                <a:ext cx="9144000" cy="17497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fa-IR" dirty="0" smtClean="0">
                    <a:cs typeface="B Koodak" pitchFamily="2" charset="-78"/>
                  </a:rPr>
                  <a:t>اتحاد اویلر : </a:t>
                </a:r>
              </a:p>
              <a:p>
                <a:pPr algn="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 smtClean="0">
                              <a:latin typeface="Cambria Math"/>
                              <a:cs typeface="B Koodak" pitchFamily="2" charset="-78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  <a:cs typeface="B Koodak" pitchFamily="2" charset="-78"/>
                            </a:rPr>
                            <m:t>𝑎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  <a:cs typeface="B Koodak" pitchFamily="2" charset="-78"/>
                            </a:rPr>
                            <m:t>𝑎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  <a:cs typeface="B Koodak" pitchFamily="2" charset="-78"/>
                        </a:rPr>
                        <m:t>+</m:t>
                      </m:r>
                      <m:sSup>
                        <m:sSupPr>
                          <m:ctrlPr>
                            <a:rPr lang="en-US" b="0" i="1" smtClean="0">
                              <a:latin typeface="Cambria Math"/>
                              <a:cs typeface="B Koodak" pitchFamily="2" charset="-78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  <a:cs typeface="B Koodak" pitchFamily="2" charset="-78"/>
                            </a:rPr>
                            <m:t>𝑏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  <a:cs typeface="B Koodak" pitchFamily="2" charset="-78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  <a:cs typeface="B Koodak" pitchFamily="2" charset="-78"/>
                        </a:rPr>
                        <m:t>+</m:t>
                      </m:r>
                      <m:sSup>
                        <m:sSupPr>
                          <m:ctrlPr>
                            <a:rPr lang="en-US" b="0" i="1" smtClean="0">
                              <a:latin typeface="Cambria Math"/>
                              <a:cs typeface="B Koodak" pitchFamily="2" charset="-78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  <a:cs typeface="B Koodak" pitchFamily="2" charset="-78"/>
                            </a:rPr>
                            <m:t>𝑐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  <a:cs typeface="B Koodak" pitchFamily="2" charset="-78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  <a:cs typeface="B Koodak" pitchFamily="2" charset="-78"/>
                        </a:rPr>
                        <m:t>−</m:t>
                      </m:r>
                      <m:r>
                        <a:rPr lang="en-US" b="0" i="1" smtClean="0">
                          <a:latin typeface="Cambria Math"/>
                          <a:cs typeface="B Koodak" pitchFamily="2" charset="-78"/>
                        </a:rPr>
                        <m:t>3</m:t>
                      </m:r>
                      <m:r>
                        <a:rPr lang="en-US" b="0" i="1" smtClean="0">
                          <a:latin typeface="Cambria Math"/>
                          <a:cs typeface="B Koodak" pitchFamily="2" charset="-78"/>
                        </a:rPr>
                        <m:t>𝑎𝑏𝑐</m:t>
                      </m:r>
                      <m:r>
                        <a:rPr lang="en-US" b="0" i="1" smtClean="0">
                          <a:latin typeface="Cambria Math"/>
                          <a:cs typeface="B Koodak" pitchFamily="2" charset="-78"/>
                        </a:rPr>
                        <m:t>=</m:t>
                      </m:r>
                      <m:d>
                        <m:dPr>
                          <m:ctrlPr>
                            <a:rPr lang="en-US" b="0" i="1" smtClean="0">
                              <a:latin typeface="Cambria Math"/>
                              <a:cs typeface="B Koodak" pitchFamily="2" charset="-78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  <a:cs typeface="B Koodak" pitchFamily="2" charset="-78"/>
                            </a:rPr>
                            <m:t>𝑎</m:t>
                          </m:r>
                          <m:r>
                            <a:rPr lang="en-US" b="0" i="1" smtClean="0">
                              <a:latin typeface="Cambria Math"/>
                              <a:cs typeface="B Koodak" pitchFamily="2" charset="-78"/>
                            </a:rPr>
                            <m:t>+</m:t>
                          </m:r>
                          <m:r>
                            <a:rPr lang="en-US" b="0" i="1" smtClean="0">
                              <a:latin typeface="Cambria Math"/>
                              <a:cs typeface="B Koodak" pitchFamily="2" charset="-78"/>
                            </a:rPr>
                            <m:t>𝑏</m:t>
                          </m:r>
                          <m:r>
                            <a:rPr lang="en-US" b="0" i="1" smtClean="0">
                              <a:latin typeface="Cambria Math"/>
                              <a:cs typeface="B Koodak" pitchFamily="2" charset="-78"/>
                            </a:rPr>
                            <m:t>+</m:t>
                          </m:r>
                          <m:r>
                            <a:rPr lang="en-US" b="0" i="1" smtClean="0">
                              <a:latin typeface="Cambria Math"/>
                              <a:cs typeface="B Koodak" pitchFamily="2" charset="-78"/>
                            </a:rPr>
                            <m:t>𝑐</m:t>
                          </m:r>
                        </m:e>
                      </m:d>
                      <m:d>
                        <m:dPr>
                          <m:ctrlPr>
                            <a:rPr lang="en-US" b="0" i="1" smtClean="0">
                              <a:latin typeface="Cambria Math"/>
                              <a:cs typeface="B Koodak" pitchFamily="2" charset="-78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b="0" i="1" smtClean="0">
                                  <a:latin typeface="Cambria Math"/>
                                  <a:cs typeface="B Koodak" pitchFamily="2" charset="-78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/>
                                  <a:cs typeface="B Koodak" pitchFamily="2" charset="-78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/>
                                  <a:cs typeface="B Koodak" pitchFamily="2" charset="-78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b="0" i="1" smtClean="0">
                              <a:latin typeface="Cambria Math"/>
                              <a:cs typeface="B Koodak" pitchFamily="2" charset="-78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b="0" i="1" smtClean="0">
                                  <a:latin typeface="Cambria Math"/>
                                  <a:cs typeface="B Koodak" pitchFamily="2" charset="-78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/>
                                  <a:cs typeface="B Koodak" pitchFamily="2" charset="-78"/>
                                </a:rPr>
                                <m:t>𝑏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/>
                                  <a:cs typeface="B Koodak" pitchFamily="2" charset="-78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b="0" i="1" smtClean="0">
                              <a:latin typeface="Cambria Math"/>
                              <a:cs typeface="B Koodak" pitchFamily="2" charset="-78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b="0" i="1" smtClean="0">
                                  <a:latin typeface="Cambria Math"/>
                                  <a:cs typeface="B Koodak" pitchFamily="2" charset="-78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/>
                                  <a:cs typeface="B Koodak" pitchFamily="2" charset="-78"/>
                                </a:rPr>
                                <m:t>𝑐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/>
                                  <a:cs typeface="B Koodak" pitchFamily="2" charset="-78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b="0" i="1" smtClean="0">
                              <a:latin typeface="Cambria Math"/>
                              <a:cs typeface="B Koodak" pitchFamily="2" charset="-78"/>
                            </a:rPr>
                            <m:t>−</m:t>
                          </m:r>
                          <m:r>
                            <a:rPr lang="en-US" b="0" i="1" smtClean="0">
                              <a:latin typeface="Cambria Math"/>
                              <a:cs typeface="B Koodak" pitchFamily="2" charset="-78"/>
                            </a:rPr>
                            <m:t>𝑎𝑏</m:t>
                          </m:r>
                          <m:r>
                            <a:rPr lang="en-US" b="0" i="1" smtClean="0">
                              <a:latin typeface="Cambria Math"/>
                              <a:cs typeface="B Koodak" pitchFamily="2" charset="-78"/>
                            </a:rPr>
                            <m:t>−</m:t>
                          </m:r>
                          <m:r>
                            <a:rPr lang="en-US" b="0" i="1" smtClean="0">
                              <a:latin typeface="Cambria Math"/>
                              <a:cs typeface="B Koodak" pitchFamily="2" charset="-78"/>
                            </a:rPr>
                            <m:t>𝑎𝑐</m:t>
                          </m:r>
                          <m:r>
                            <a:rPr lang="en-US" b="0" i="1" smtClean="0">
                              <a:latin typeface="Cambria Math"/>
                              <a:cs typeface="B Koodak" pitchFamily="2" charset="-78"/>
                            </a:rPr>
                            <m:t>−</m:t>
                          </m:r>
                          <m:r>
                            <a:rPr lang="en-US" b="0" i="1" smtClean="0">
                              <a:latin typeface="Cambria Math"/>
                              <a:cs typeface="B Koodak" pitchFamily="2" charset="-78"/>
                            </a:rPr>
                            <m:t>𝑏𝑐</m:t>
                          </m:r>
                        </m:e>
                      </m:d>
                    </m:oMath>
                  </m:oMathPara>
                </a14:m>
                <a:endParaRPr lang="en-US" b="0" dirty="0" smtClean="0">
                  <a:cs typeface="B Koodak" pitchFamily="2" charset="-78"/>
                </a:endParaRPr>
              </a:p>
              <a:p>
                <a:pPr algn="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  <a:ea typeface="Cambria Math"/>
                          <a:cs typeface="B Koodak" pitchFamily="2" charset="-78"/>
                        </a:rPr>
                        <m:t>= 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  <a:ea typeface="Cambria Math"/>
                              <a:cs typeface="B Koodak" pitchFamily="2" charset="-78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  <a:ea typeface="Cambria Math"/>
                              <a:cs typeface="B Koodak" pitchFamily="2" charset="-78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  <a:ea typeface="Cambria Math"/>
                              <a:cs typeface="B Koodak" pitchFamily="2" charset="-78"/>
                            </a:rPr>
                            <m:t>2</m:t>
                          </m:r>
                        </m:den>
                      </m:f>
                      <m:r>
                        <a:rPr lang="en-US" b="0" i="1" smtClean="0">
                          <a:latin typeface="Cambria Math"/>
                          <a:ea typeface="Cambria Math"/>
                          <a:cs typeface="B Koodak" pitchFamily="2" charset="-78"/>
                        </a:rPr>
                        <m:t> </m:t>
                      </m:r>
                      <m:d>
                        <m:dPr>
                          <m:ctrlPr>
                            <a:rPr lang="en-US" b="0" i="1" smtClean="0">
                              <a:latin typeface="Cambria Math"/>
                              <a:ea typeface="Cambria Math"/>
                              <a:cs typeface="B Koodak" pitchFamily="2" charset="-78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  <a:ea typeface="Cambria Math"/>
                              <a:cs typeface="B Koodak" pitchFamily="2" charset="-78"/>
                            </a:rPr>
                            <m:t>𝑎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  <a:cs typeface="B Koodak" pitchFamily="2" charset="-78"/>
                            </a:rPr>
                            <m:t>+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  <a:cs typeface="B Koodak" pitchFamily="2" charset="-78"/>
                            </a:rPr>
                            <m:t>𝑏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  <a:cs typeface="B Koodak" pitchFamily="2" charset="-78"/>
                            </a:rPr>
                            <m:t>+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  <a:cs typeface="B Koodak" pitchFamily="2" charset="-78"/>
                            </a:rPr>
                            <m:t>𝑐</m:t>
                          </m:r>
                        </m:e>
                      </m:d>
                      <m:sSup>
                        <m:sSupPr>
                          <m:ctrlPr>
                            <a:rPr lang="en-US" b="0" i="1" smtClean="0">
                              <a:latin typeface="Cambria Math"/>
                              <a:ea typeface="Cambria Math"/>
                              <a:cs typeface="B Koodak" pitchFamily="2" charset="-78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  <a:ea typeface="Cambria Math"/>
                              <a:cs typeface="B Koodak" pitchFamily="2" charset="-78"/>
                            </a:rPr>
                            <m:t>[(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  <a:cs typeface="B Koodak" pitchFamily="2" charset="-78"/>
                            </a:rPr>
                            <m:t>𝑎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  <a:cs typeface="B Koodak" pitchFamily="2" charset="-78"/>
                            </a:rPr>
                            <m:t>−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  <a:cs typeface="B Koodak" pitchFamily="2" charset="-78"/>
                            </a:rPr>
                            <m:t>𝑏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  <a:cs typeface="B Koodak" pitchFamily="2" charset="-78"/>
                            </a:rPr>
                            <m:t>)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  <a:ea typeface="Cambria Math"/>
                              <a:cs typeface="B Koodak" pitchFamily="2" charset="-78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  <a:ea typeface="Cambria Math"/>
                          <a:cs typeface="B Koodak" pitchFamily="2" charset="-78"/>
                        </a:rPr>
                        <m:t>+</m:t>
                      </m:r>
                      <m:sSup>
                        <m:sSupPr>
                          <m:ctrlPr>
                            <a:rPr lang="en-US" b="0" i="1" smtClean="0">
                              <a:latin typeface="Cambria Math"/>
                              <a:ea typeface="Cambria Math"/>
                              <a:cs typeface="B Koodak" pitchFamily="2" charset="-78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  <a:ea typeface="Cambria Math"/>
                              <a:cs typeface="B Koodak" pitchFamily="2" charset="-78"/>
                            </a:rPr>
                            <m:t>(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  <a:cs typeface="B Koodak" pitchFamily="2" charset="-78"/>
                            </a:rPr>
                            <m:t>𝑎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  <a:cs typeface="B Koodak" pitchFamily="2" charset="-78"/>
                            </a:rPr>
                            <m:t>−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  <a:cs typeface="B Koodak" pitchFamily="2" charset="-78"/>
                            </a:rPr>
                            <m:t>𝑐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  <a:cs typeface="B Koodak" pitchFamily="2" charset="-78"/>
                            </a:rPr>
                            <m:t>)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  <a:ea typeface="Cambria Math"/>
                              <a:cs typeface="B Koodak" pitchFamily="2" charset="-78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  <a:ea typeface="Cambria Math"/>
                          <a:cs typeface="B Koodak" pitchFamily="2" charset="-78"/>
                        </a:rPr>
                        <m:t>+</m:t>
                      </m:r>
                      <m:sSup>
                        <m:sSupPr>
                          <m:ctrlPr>
                            <a:rPr lang="en-US" b="0" i="1" smtClean="0">
                              <a:latin typeface="Cambria Math"/>
                              <a:ea typeface="Cambria Math"/>
                              <a:cs typeface="B Koodak" pitchFamily="2" charset="-78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  <a:ea typeface="Cambria Math"/>
                              <a:cs typeface="B Koodak" pitchFamily="2" charset="-78"/>
                            </a:rPr>
                            <m:t>(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  <a:cs typeface="B Koodak" pitchFamily="2" charset="-78"/>
                            </a:rPr>
                            <m:t>𝑏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  <a:cs typeface="B Koodak" pitchFamily="2" charset="-78"/>
                            </a:rPr>
                            <m:t>−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  <a:cs typeface="B Koodak" pitchFamily="2" charset="-78"/>
                            </a:rPr>
                            <m:t>𝑐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  <a:cs typeface="B Koodak" pitchFamily="2" charset="-78"/>
                            </a:rPr>
                            <m:t>)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  <a:ea typeface="Cambria Math"/>
                              <a:cs typeface="B Koodak" pitchFamily="2" charset="-78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  <a:ea typeface="Cambria Math"/>
                          <a:cs typeface="B Koodak" pitchFamily="2" charset="-78"/>
                        </a:rPr>
                        <m:t>]</m:t>
                      </m:r>
                    </m:oMath>
                  </m:oMathPara>
                </a14:m>
                <a:endParaRPr lang="en-US" b="0" dirty="0" smtClean="0">
                  <a:cs typeface="B Koodak" pitchFamily="2" charset="-78"/>
                </a:endParaRPr>
              </a:p>
              <a:p>
                <a:pPr algn="r"/>
                <a:endParaRPr lang="en-US" i="1" dirty="0" smtClean="0">
                  <a:latin typeface="Cambria Math"/>
                  <a:cs typeface="B Koodak" pitchFamily="2" charset="-78"/>
                </a:endParaRPr>
              </a:p>
              <a:p>
                <a:r>
                  <a:rPr lang="fa-IR" sz="2000" dirty="0" smtClean="0">
                    <a:cs typeface="B Koodak" pitchFamily="2" charset="-78"/>
                  </a:rPr>
                  <a:t>  :   نتیجه کلی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fa-IR" sz="2000" i="1" smtClean="0">
                            <a:latin typeface="Cambria Math"/>
                            <a:cs typeface="B Koodak" pitchFamily="2" charset="-78"/>
                          </a:rPr>
                        </m:ctrlPr>
                      </m:sSupPr>
                      <m:e>
                        <m:r>
                          <a:rPr lang="en-US" sz="2000" b="0" i="1" smtClean="0">
                            <a:latin typeface="Cambria Math"/>
                            <a:cs typeface="B Koodak" pitchFamily="2" charset="-78"/>
                          </a:rPr>
                          <m:t>𝑎</m:t>
                        </m:r>
                      </m:e>
                      <m:sup>
                        <m:r>
                          <a:rPr lang="en-US" sz="2000" b="0" i="1" smtClean="0">
                            <a:latin typeface="Cambria Math"/>
                            <a:cs typeface="B Koodak" pitchFamily="2" charset="-78"/>
                          </a:rPr>
                          <m:t>3</m:t>
                        </m:r>
                      </m:sup>
                    </m:sSup>
                    <m:r>
                      <a:rPr lang="en-US" sz="2000" b="0" i="1" smtClean="0">
                        <a:latin typeface="Cambria Math"/>
                        <a:cs typeface="B Koodak" pitchFamily="2" charset="-78"/>
                      </a:rPr>
                      <m:t>+</m:t>
                    </m:r>
                    <m:sSup>
                      <m:sSupPr>
                        <m:ctrlPr>
                          <a:rPr lang="en-US" sz="2000" b="0" i="1" smtClean="0">
                            <a:latin typeface="Cambria Math"/>
                            <a:cs typeface="B Koodak" pitchFamily="2" charset="-78"/>
                          </a:rPr>
                        </m:ctrlPr>
                      </m:sSupPr>
                      <m:e>
                        <m:r>
                          <a:rPr lang="en-US" sz="2000" b="0" i="1" smtClean="0">
                            <a:latin typeface="Cambria Math"/>
                            <a:cs typeface="B Koodak" pitchFamily="2" charset="-78"/>
                          </a:rPr>
                          <m:t>𝑏</m:t>
                        </m:r>
                      </m:e>
                      <m:sup>
                        <m:r>
                          <a:rPr lang="en-US" sz="2000" b="0" i="1" smtClean="0">
                            <a:latin typeface="Cambria Math"/>
                            <a:cs typeface="B Koodak" pitchFamily="2" charset="-78"/>
                          </a:rPr>
                          <m:t>3</m:t>
                        </m:r>
                      </m:sup>
                    </m:sSup>
                    <m:r>
                      <a:rPr lang="en-US" sz="2000" b="0" i="1" smtClean="0">
                        <a:latin typeface="Cambria Math"/>
                        <a:cs typeface="B Koodak" pitchFamily="2" charset="-78"/>
                      </a:rPr>
                      <m:t>+</m:t>
                    </m:r>
                    <m:sSup>
                      <m:sSupPr>
                        <m:ctrlPr>
                          <a:rPr lang="en-US" sz="2000" b="0" i="1" smtClean="0">
                            <a:latin typeface="Cambria Math"/>
                            <a:cs typeface="B Koodak" pitchFamily="2" charset="-78"/>
                          </a:rPr>
                        </m:ctrlPr>
                      </m:sSupPr>
                      <m:e>
                        <m:r>
                          <a:rPr lang="en-US" sz="2000" b="0" i="1" smtClean="0">
                            <a:latin typeface="Cambria Math"/>
                            <a:cs typeface="B Koodak" pitchFamily="2" charset="-78"/>
                          </a:rPr>
                          <m:t>𝑐</m:t>
                        </m:r>
                      </m:e>
                      <m:sup>
                        <m:r>
                          <a:rPr lang="en-US" sz="2000" b="0" i="1" smtClean="0">
                            <a:latin typeface="Cambria Math"/>
                            <a:cs typeface="B Koodak" pitchFamily="2" charset="-78"/>
                          </a:rPr>
                          <m:t>3</m:t>
                        </m:r>
                      </m:sup>
                    </m:sSup>
                    <m:r>
                      <a:rPr lang="en-US" sz="2000" b="0" i="1" smtClean="0">
                        <a:latin typeface="Cambria Math"/>
                        <a:cs typeface="B Koodak" pitchFamily="2" charset="-78"/>
                      </a:rPr>
                      <m:t>=</m:t>
                    </m:r>
                    <m:r>
                      <a:rPr lang="en-US" sz="2000" b="0" i="1" smtClean="0">
                        <a:latin typeface="Cambria Math"/>
                        <a:cs typeface="B Koodak" pitchFamily="2" charset="-78"/>
                      </a:rPr>
                      <m:t>3</m:t>
                    </m:r>
                    <m:r>
                      <a:rPr lang="en-US" sz="2000" b="0" i="1" smtClean="0">
                        <a:latin typeface="Cambria Math"/>
                        <a:cs typeface="B Koodak" pitchFamily="2" charset="-78"/>
                      </a:rPr>
                      <m:t>𝑎𝑏𝑐</m:t>
                    </m:r>
                    <m:r>
                      <a:rPr lang="en-US" sz="2000" b="0" i="1" smtClean="0">
                        <a:latin typeface="Cambria Math"/>
                        <a:cs typeface="B Koodak" pitchFamily="2" charset="-78"/>
                      </a:rPr>
                      <m:t>   </m:t>
                    </m:r>
                    <m:r>
                      <a:rPr lang="en-US" sz="2000" b="0" i="1" smtClean="0">
                        <a:latin typeface="Cambria Math"/>
                        <a:ea typeface="Cambria Math"/>
                        <a:cs typeface="B Koodak" pitchFamily="2" charset="-78"/>
                      </a:rPr>
                      <m:t>⇒    </m:t>
                    </m:r>
                    <m:r>
                      <a:rPr lang="en-US" sz="2000" b="0" i="1" smtClean="0">
                        <a:latin typeface="Cambria Math"/>
                        <a:ea typeface="Cambria Math"/>
                        <a:cs typeface="B Koodak" pitchFamily="2" charset="-78"/>
                      </a:rPr>
                      <m:t>𝑎</m:t>
                    </m:r>
                    <m:r>
                      <a:rPr lang="en-US" sz="2000" b="0" i="1" smtClean="0">
                        <a:latin typeface="Cambria Math"/>
                        <a:ea typeface="Cambria Math"/>
                        <a:cs typeface="B Koodak" pitchFamily="2" charset="-78"/>
                      </a:rPr>
                      <m:t>+</m:t>
                    </m:r>
                    <m:r>
                      <a:rPr lang="en-US" sz="2000" b="0" i="1" smtClean="0">
                        <a:latin typeface="Cambria Math"/>
                        <a:ea typeface="Cambria Math"/>
                        <a:cs typeface="B Koodak" pitchFamily="2" charset="-78"/>
                      </a:rPr>
                      <m:t>𝑏</m:t>
                    </m:r>
                    <m:r>
                      <a:rPr lang="en-US" sz="2000" b="0" i="1" smtClean="0">
                        <a:latin typeface="Cambria Math"/>
                        <a:ea typeface="Cambria Math"/>
                        <a:cs typeface="B Koodak" pitchFamily="2" charset="-78"/>
                      </a:rPr>
                      <m:t>+</m:t>
                    </m:r>
                    <m:r>
                      <a:rPr lang="en-US" sz="2000" b="0" i="1" smtClean="0">
                        <a:latin typeface="Cambria Math"/>
                        <a:ea typeface="Cambria Math"/>
                        <a:cs typeface="B Koodak" pitchFamily="2" charset="-78"/>
                      </a:rPr>
                      <m:t>𝑐</m:t>
                    </m:r>
                    <m:r>
                      <a:rPr lang="en-US" sz="2000" b="0" i="1" smtClean="0">
                        <a:latin typeface="Cambria Math"/>
                        <a:ea typeface="Cambria Math"/>
                        <a:cs typeface="B Koodak" pitchFamily="2" charset="-78"/>
                      </a:rPr>
                      <m:t>=</m:t>
                    </m:r>
                    <m:r>
                      <a:rPr lang="en-US" sz="2000" b="0" i="1" smtClean="0">
                        <a:latin typeface="Cambria Math"/>
                        <a:ea typeface="Cambria Math"/>
                        <a:cs typeface="B Koodak" pitchFamily="2" charset="-78"/>
                      </a:rPr>
                      <m:t>0</m:t>
                    </m:r>
                  </m:oMath>
                </a14:m>
                <a:endParaRPr lang="en-US" sz="2000" dirty="0">
                  <a:cs typeface="B Koodak" pitchFamily="2" charset="-78"/>
                </a:endParaRP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9144000" cy="1749710"/>
              </a:xfrm>
              <a:prstGeom prst="rect">
                <a:avLst/>
              </a:prstGeom>
              <a:blipFill rotWithShape="1">
                <a:blip r:embed="rId2"/>
                <a:stretch>
                  <a:fillRect l="-733" t="-1394" r="-467" b="-627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-7640" y="1966069"/>
                <a:ext cx="9144000" cy="178318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fa-IR" dirty="0" smtClean="0">
                    <a:cs typeface="B Koodak" pitchFamily="2" charset="-78"/>
                  </a:rPr>
                  <a:t>سوال 5 : </a:t>
                </a:r>
              </a:p>
              <a:p>
                <a:pPr algn="r"/>
                <a:r>
                  <a:rPr lang="fa-IR" dirty="0" smtClean="0">
                    <a:cs typeface="B Koodak" pitchFamily="2" charset="-78"/>
                  </a:rPr>
                  <a:t>است .</a:t>
                </a:r>
                <a:r>
                  <a:rPr lang="en-US" dirty="0" smtClean="0">
                    <a:cs typeface="B Koodak" pitchFamily="2" charset="-78"/>
                  </a:rPr>
                  <a:t> </a:t>
                </a:r>
                <a:r>
                  <a:rPr lang="fa-IR" dirty="0" smtClean="0">
                    <a:cs typeface="B Koodak" pitchFamily="2" charset="-78"/>
                  </a:rPr>
                  <a:t>  64 </a:t>
                </a:r>
                <a:r>
                  <a:rPr lang="en-US" dirty="0" smtClean="0">
                    <a:cs typeface="B Koodak" pitchFamily="2" charset="-78"/>
                  </a:rPr>
                  <a:t>a , b , c </a:t>
                </a:r>
                <a:r>
                  <a:rPr lang="fa-IR" dirty="0" smtClean="0">
                    <a:cs typeface="B Koodak" pitchFamily="2" charset="-78"/>
                  </a:rPr>
                  <a:t> حاصل ضرب سه عدد</a:t>
                </a:r>
              </a:p>
              <a:p>
                <a:pPr algn="r"/>
                <a:r>
                  <a:rPr lang="fa-IR" dirty="0" smtClean="0">
                    <a:cs typeface="B Koodak" pitchFamily="2" charset="-78"/>
                  </a:rPr>
                  <a:t>  باشد ، حاصل جمع این سه عدد را بیابید .</a:t>
                </a:r>
                <a14:m>
                  <m:oMath xmlns:m="http://schemas.openxmlformats.org/officeDocument/2006/math">
                    <m:rad>
                      <m:radPr>
                        <m:ctrlPr>
                          <a:rPr lang="fa-IR" i="1" smtClean="0">
                            <a:latin typeface="Cambria Math"/>
                            <a:cs typeface="B Koodak" pitchFamily="2" charset="-78"/>
                          </a:rPr>
                        </m:ctrlPr>
                      </m:radPr>
                      <m:deg>
                        <m:r>
                          <m:rPr>
                            <m:brk m:alnAt="7"/>
                          </m:rPr>
                          <a:rPr lang="en-US" b="0" i="1" smtClean="0">
                            <a:latin typeface="Cambria Math"/>
                            <a:cs typeface="B Koodak" pitchFamily="2" charset="-78"/>
                          </a:rPr>
                          <m:t>3</m:t>
                        </m:r>
                      </m:deg>
                      <m:e>
                        <m:r>
                          <a:rPr lang="en-US" b="0" i="1" smtClean="0">
                            <a:latin typeface="Cambria Math"/>
                            <a:cs typeface="B Koodak" pitchFamily="2" charset="-78"/>
                          </a:rPr>
                          <m:t>𝑎</m:t>
                        </m:r>
                      </m:e>
                    </m:rad>
                    <m:r>
                      <a:rPr lang="fa-IR" b="0" i="1" smtClean="0">
                        <a:latin typeface="Cambria Math"/>
                        <a:cs typeface="B Koodak" pitchFamily="2" charset="-78"/>
                      </a:rPr>
                      <m:t>+</m:t>
                    </m:r>
                    <m:rad>
                      <m:radPr>
                        <m:ctrlPr>
                          <a:rPr lang="fa-IR" b="0" i="1" smtClean="0">
                            <a:latin typeface="Cambria Math"/>
                            <a:cs typeface="B Koodak" pitchFamily="2" charset="-78"/>
                          </a:rPr>
                        </m:ctrlPr>
                      </m:radPr>
                      <m:deg>
                        <m:r>
                          <m:rPr>
                            <m:brk m:alnAt="7"/>
                          </m:rPr>
                          <a:rPr lang="en-US" b="0" i="1" smtClean="0">
                            <a:latin typeface="Cambria Math"/>
                            <a:cs typeface="B Koodak" pitchFamily="2" charset="-78"/>
                          </a:rPr>
                          <m:t>3</m:t>
                        </m:r>
                      </m:deg>
                      <m:e>
                        <m:r>
                          <a:rPr lang="en-US" b="0" i="1" smtClean="0">
                            <a:latin typeface="Cambria Math"/>
                            <a:cs typeface="B Koodak" pitchFamily="2" charset="-78"/>
                          </a:rPr>
                          <m:t>𝑏</m:t>
                        </m:r>
                      </m:e>
                    </m:rad>
                    <m:r>
                      <a:rPr lang="fa-IR" b="0" i="1" smtClean="0">
                        <a:latin typeface="Cambria Math"/>
                        <a:cs typeface="B Koodak" pitchFamily="2" charset="-78"/>
                      </a:rPr>
                      <m:t>+</m:t>
                    </m:r>
                    <m:rad>
                      <m:radPr>
                        <m:ctrlPr>
                          <a:rPr lang="fa-IR" b="0" i="1" smtClean="0">
                            <a:latin typeface="Cambria Math"/>
                            <a:cs typeface="B Koodak" pitchFamily="2" charset="-78"/>
                          </a:rPr>
                        </m:ctrlPr>
                      </m:radPr>
                      <m:deg>
                        <m:r>
                          <m:rPr>
                            <m:brk m:alnAt="7"/>
                          </m:rPr>
                          <a:rPr lang="en-US" b="0" i="1" smtClean="0">
                            <a:latin typeface="Cambria Math"/>
                            <a:cs typeface="B Koodak" pitchFamily="2" charset="-78"/>
                          </a:rPr>
                          <m:t>3</m:t>
                        </m:r>
                      </m:deg>
                      <m:e>
                        <m:r>
                          <a:rPr lang="en-US" b="0" i="1" smtClean="0">
                            <a:latin typeface="Cambria Math"/>
                            <a:cs typeface="B Koodak" pitchFamily="2" charset="-78"/>
                          </a:rPr>
                          <m:t>𝑐</m:t>
                        </m:r>
                      </m:e>
                    </m:rad>
                    <m:r>
                      <a:rPr lang="fa-IR" b="0" i="1" smtClean="0">
                        <a:latin typeface="Cambria Math"/>
                        <a:cs typeface="B Koodak" pitchFamily="2" charset="-78"/>
                      </a:rPr>
                      <m:t>=</m:t>
                    </m:r>
                    <m:r>
                      <a:rPr lang="fa-IR" b="0" i="1" smtClean="0">
                        <a:latin typeface="Cambria Math"/>
                        <a:cs typeface="B Koodak" pitchFamily="2" charset="-78"/>
                      </a:rPr>
                      <m:t>0</m:t>
                    </m:r>
                    <m:r>
                      <a:rPr lang="en-US" b="0" i="1" smtClean="0">
                        <a:latin typeface="Cambria Math"/>
                        <a:cs typeface="B Koodak" pitchFamily="2" charset="-78"/>
                      </a:rPr>
                      <m:t>  </m:t>
                    </m:r>
                  </m:oMath>
                </a14:m>
                <a:r>
                  <a:rPr lang="fa-IR" dirty="0" smtClean="0">
                    <a:cs typeface="B Koodak" pitchFamily="2" charset="-78"/>
                  </a:rPr>
                  <a:t>اگر</a:t>
                </a:r>
              </a:p>
              <a:p>
                <a:pPr algn="r"/>
                <a:endParaRPr lang="fa-IR" dirty="0">
                  <a:cs typeface="B Koodak" pitchFamily="2" charset="-78"/>
                </a:endParaRPr>
              </a:p>
              <a:p>
                <a:pPr algn="r"/>
                <a:r>
                  <a:rPr lang="fa-IR" dirty="0" smtClean="0">
                    <a:cs typeface="B Koodak" pitchFamily="2" charset="-78"/>
                  </a:rPr>
                  <a:t>جواب : به رابطه ی  اویلر دقت کنید  . . .</a:t>
                </a:r>
              </a:p>
              <a:p>
                <a:pPr algn="r"/>
                <a:r>
                  <a:rPr lang="fa-IR" dirty="0" smtClean="0">
                    <a:cs typeface="B Koodak" pitchFamily="2" charset="-78"/>
                  </a:rPr>
                  <a:t> جواب 12 میشود . </a:t>
                </a:r>
                <a:endParaRPr lang="en-US" dirty="0">
                  <a:cs typeface="B Koodak" pitchFamily="2" charset="-78"/>
                </a:endParaRP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7640" y="1966069"/>
                <a:ext cx="9144000" cy="1783180"/>
              </a:xfrm>
              <a:prstGeom prst="rect">
                <a:avLst/>
              </a:prstGeom>
              <a:blipFill rotWithShape="1">
                <a:blip r:embed="rId3"/>
                <a:stretch>
                  <a:fillRect t="-1370" r="-467" b="-582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Straight Connector 6"/>
          <p:cNvCxnSpPr/>
          <p:nvPr/>
        </p:nvCxnSpPr>
        <p:spPr>
          <a:xfrm flipH="1">
            <a:off x="-7640" y="1875281"/>
            <a:ext cx="913636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0" y="4005064"/>
                <a:ext cx="9128720" cy="230832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fa-IR" dirty="0" smtClean="0">
                    <a:cs typeface="B Koodak" pitchFamily="2" charset="-78"/>
                  </a:rPr>
                  <a:t>سوال 6 : </a:t>
                </a:r>
              </a:p>
              <a:p>
                <a:pPr algn="r"/>
                <a:r>
                  <a:rPr lang="en-US" dirty="0" smtClean="0">
                    <a:cs typeface="B Koodak" pitchFamily="2" charset="-78"/>
                  </a:rPr>
                  <a:t> </a:t>
                </a:r>
                <a:r>
                  <a:rPr lang="fa-IR" dirty="0" smtClean="0">
                    <a:cs typeface="B Koodak" pitchFamily="2" charset="-78"/>
                  </a:rPr>
                  <a:t>را به صورت ضرب چند عبارت دیگر بنویسید .</a:t>
                </a:r>
                <a:r>
                  <a:rPr lang="en-US" dirty="0" smtClean="0">
                    <a:cs typeface="B Koodak" pitchFamily="2" charset="-78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/>
                            <a:cs typeface="B Koodak" pitchFamily="2" charset="-78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  <a:cs typeface="B Koodak" pitchFamily="2" charset="-78"/>
                          </a:rPr>
                          <m:t>(</m:t>
                        </m:r>
                        <m:r>
                          <a:rPr lang="en-US" b="0" i="1" smtClean="0">
                            <a:latin typeface="Cambria Math"/>
                            <a:cs typeface="B Koodak" pitchFamily="2" charset="-78"/>
                          </a:rPr>
                          <m:t>𝑥</m:t>
                        </m:r>
                        <m:r>
                          <a:rPr lang="en-US" b="0" i="1" smtClean="0">
                            <a:latin typeface="Cambria Math"/>
                            <a:cs typeface="B Koodak" pitchFamily="2" charset="-78"/>
                          </a:rPr>
                          <m:t>−</m:t>
                        </m:r>
                        <m:r>
                          <a:rPr lang="en-US" b="0" i="1" smtClean="0">
                            <a:latin typeface="Cambria Math"/>
                            <a:cs typeface="B Koodak" pitchFamily="2" charset="-78"/>
                          </a:rPr>
                          <m:t>1</m:t>
                        </m:r>
                        <m:r>
                          <a:rPr lang="en-US" b="0" i="1" smtClean="0">
                            <a:latin typeface="Cambria Math"/>
                            <a:cs typeface="B Koodak" pitchFamily="2" charset="-78"/>
                          </a:rPr>
                          <m:t>)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  <a:cs typeface="B Koodak" pitchFamily="2" charset="-78"/>
                          </a:rPr>
                          <m:t>3</m:t>
                        </m:r>
                      </m:sup>
                    </m:sSup>
                    <m:r>
                      <a:rPr lang="en-US" b="0" i="1" smtClean="0">
                        <a:latin typeface="Cambria Math"/>
                        <a:cs typeface="B Koodak" pitchFamily="2" charset="-78"/>
                      </a:rPr>
                      <m:t> + </m:t>
                    </m:r>
                    <m:sSup>
                      <m:sSupPr>
                        <m:ctrlPr>
                          <a:rPr lang="en-US" b="0" i="1" smtClean="0">
                            <a:latin typeface="Cambria Math"/>
                            <a:cs typeface="B Koodak" pitchFamily="2" charset="-78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  <a:cs typeface="B Koodak" pitchFamily="2" charset="-78"/>
                          </a:rPr>
                          <m:t>(</m:t>
                        </m:r>
                        <m:r>
                          <a:rPr lang="en-US" b="0" i="1" smtClean="0">
                            <a:latin typeface="Cambria Math"/>
                            <a:cs typeface="B Koodak" pitchFamily="2" charset="-78"/>
                          </a:rPr>
                          <m:t>2</m:t>
                        </m:r>
                        <m:r>
                          <a:rPr lang="en-US" b="0" i="1" smtClean="0">
                            <a:latin typeface="Cambria Math"/>
                            <a:cs typeface="B Koodak" pitchFamily="2" charset="-78"/>
                          </a:rPr>
                          <m:t>−</m:t>
                        </m:r>
                        <m:r>
                          <a:rPr lang="en-US" b="0" i="1" smtClean="0">
                            <a:latin typeface="Cambria Math"/>
                            <a:cs typeface="B Koodak" pitchFamily="2" charset="-78"/>
                          </a:rPr>
                          <m:t>3</m:t>
                        </m:r>
                        <m:r>
                          <a:rPr lang="en-US" b="0" i="1" smtClean="0">
                            <a:latin typeface="Cambria Math"/>
                            <a:cs typeface="B Koodak" pitchFamily="2" charset="-78"/>
                          </a:rPr>
                          <m:t>𝑥</m:t>
                        </m:r>
                        <m:r>
                          <a:rPr lang="en-US" b="0" i="1" smtClean="0">
                            <a:latin typeface="Cambria Math"/>
                            <a:cs typeface="B Koodak" pitchFamily="2" charset="-78"/>
                          </a:rPr>
                          <m:t>)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  <a:cs typeface="B Koodak" pitchFamily="2" charset="-78"/>
                          </a:rPr>
                          <m:t>3</m:t>
                        </m:r>
                      </m:sup>
                    </m:sSup>
                    <m:r>
                      <a:rPr lang="en-US" b="0" i="1" smtClean="0">
                        <a:latin typeface="Cambria Math"/>
                        <a:cs typeface="B Koodak" pitchFamily="2" charset="-78"/>
                      </a:rPr>
                      <m:t> + </m:t>
                    </m:r>
                    <m:sSup>
                      <m:sSupPr>
                        <m:ctrlPr>
                          <a:rPr lang="en-US" b="0" i="1" smtClean="0">
                            <a:latin typeface="Cambria Math"/>
                            <a:cs typeface="B Koodak" pitchFamily="2" charset="-78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  <a:cs typeface="B Koodak" pitchFamily="2" charset="-78"/>
                          </a:rPr>
                          <m:t>(</m:t>
                        </m:r>
                        <m:r>
                          <a:rPr lang="en-US" b="0" i="1" smtClean="0">
                            <a:latin typeface="Cambria Math"/>
                            <a:cs typeface="B Koodak" pitchFamily="2" charset="-78"/>
                          </a:rPr>
                          <m:t>2</m:t>
                        </m:r>
                        <m:r>
                          <a:rPr lang="en-US" b="0" i="1" smtClean="0">
                            <a:latin typeface="Cambria Math"/>
                            <a:cs typeface="B Koodak" pitchFamily="2" charset="-78"/>
                          </a:rPr>
                          <m:t>𝑥</m:t>
                        </m:r>
                        <m:r>
                          <a:rPr lang="en-US" b="0" i="1" smtClean="0">
                            <a:latin typeface="Cambria Math"/>
                            <a:cs typeface="B Koodak" pitchFamily="2" charset="-78"/>
                          </a:rPr>
                          <m:t>−</m:t>
                        </m:r>
                        <m:r>
                          <a:rPr lang="en-US" b="0" i="1" smtClean="0">
                            <a:latin typeface="Cambria Math"/>
                            <a:cs typeface="B Koodak" pitchFamily="2" charset="-78"/>
                          </a:rPr>
                          <m:t>1</m:t>
                        </m:r>
                        <m:r>
                          <a:rPr lang="en-US" b="0" i="1" smtClean="0">
                            <a:latin typeface="Cambria Math"/>
                            <a:cs typeface="B Koodak" pitchFamily="2" charset="-78"/>
                          </a:rPr>
                          <m:t>)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  <a:cs typeface="B Koodak" pitchFamily="2" charset="-78"/>
                          </a:rPr>
                          <m:t>3</m:t>
                        </m:r>
                      </m:sup>
                    </m:sSup>
                  </m:oMath>
                </a14:m>
                <a:r>
                  <a:rPr lang="fa-IR" dirty="0" smtClean="0">
                    <a:cs typeface="B Koodak" pitchFamily="2" charset="-78"/>
                  </a:rPr>
                  <a:t>عبارت </a:t>
                </a:r>
              </a:p>
              <a:p>
                <a:pPr algn="r"/>
                <a:endParaRPr lang="fa-IR" dirty="0" smtClean="0">
                  <a:cs typeface="B Koodak" pitchFamily="2" charset="-78"/>
                </a:endParaRPr>
              </a:p>
              <a:p>
                <a:pPr algn="r"/>
                <a:r>
                  <a:rPr lang="fa-IR" dirty="0" smtClean="0">
                    <a:cs typeface="B Koodak" pitchFamily="2" charset="-78"/>
                  </a:rPr>
                  <a:t>جواب :</a:t>
                </a:r>
              </a:p>
              <a:p>
                <a:pPr algn="r"/>
                <a:endParaRPr lang="en-US" b="0" dirty="0" smtClean="0">
                  <a:cs typeface="B Koodak" pitchFamily="2" charset="-78"/>
                </a:endParaRPr>
              </a:p>
              <a:p>
                <a:pPr algn="r"/>
                <a:r>
                  <a:rPr lang="fa-IR" b="0" dirty="0" smtClean="0">
                    <a:cs typeface="B Koodak" pitchFamily="2" charset="-78"/>
                  </a:rPr>
                  <a:t>حالا اویلر !!!!!</a:t>
                </a:r>
                <a14:m>
                  <m:oMath xmlns:m="http://schemas.openxmlformats.org/officeDocument/2006/math">
                    <m:r>
                      <a:rPr lang="fa-IR" b="0" i="1" smtClean="0">
                        <a:latin typeface="Cambria Math"/>
                        <a:cs typeface="B Koodak" pitchFamily="2" charset="-78"/>
                      </a:rPr>
                      <m:t> </m:t>
                    </m:r>
                    <m:d>
                      <m:dPr>
                        <m:ctrlPr>
                          <a:rPr lang="fa-IR" b="0" i="1" smtClean="0">
                            <a:latin typeface="Cambria Math"/>
                            <a:cs typeface="B Koodak" pitchFamily="2" charset="-78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  <a:cs typeface="B Koodak" pitchFamily="2" charset="-78"/>
                          </a:rPr>
                          <m:t>𝑥</m:t>
                        </m:r>
                        <m:r>
                          <a:rPr lang="en-US" b="0" i="1" smtClean="0">
                            <a:latin typeface="Cambria Math"/>
                            <a:cs typeface="B Koodak" pitchFamily="2" charset="-78"/>
                          </a:rPr>
                          <m:t>−</m:t>
                        </m:r>
                        <m:r>
                          <a:rPr lang="en-US" b="0" i="1" smtClean="0">
                            <a:latin typeface="Cambria Math"/>
                            <a:cs typeface="B Koodak" pitchFamily="2" charset="-78"/>
                          </a:rPr>
                          <m:t>1</m:t>
                        </m:r>
                      </m:e>
                    </m:d>
                    <m:r>
                      <a:rPr lang="en-US" b="0" i="1" smtClean="0">
                        <a:latin typeface="Cambria Math"/>
                        <a:cs typeface="B Koodak" pitchFamily="2" charset="-78"/>
                      </a:rPr>
                      <m:t>+</m:t>
                    </m:r>
                    <m:d>
                      <m:dPr>
                        <m:ctrlPr>
                          <a:rPr lang="en-US" b="0" i="1" smtClean="0">
                            <a:latin typeface="Cambria Math"/>
                            <a:cs typeface="B Koodak" pitchFamily="2" charset="-78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  <a:cs typeface="B Koodak" pitchFamily="2" charset="-78"/>
                          </a:rPr>
                          <m:t>2</m:t>
                        </m:r>
                        <m:r>
                          <a:rPr lang="en-US" b="0" i="1" smtClean="0">
                            <a:latin typeface="Cambria Math"/>
                            <a:cs typeface="B Koodak" pitchFamily="2" charset="-78"/>
                          </a:rPr>
                          <m:t>−</m:t>
                        </m:r>
                        <m:r>
                          <a:rPr lang="en-US" b="0" i="1" smtClean="0">
                            <a:latin typeface="Cambria Math"/>
                            <a:cs typeface="B Koodak" pitchFamily="2" charset="-78"/>
                          </a:rPr>
                          <m:t>3</m:t>
                        </m:r>
                        <m:r>
                          <a:rPr lang="en-US" b="0" i="1" smtClean="0">
                            <a:latin typeface="Cambria Math"/>
                            <a:cs typeface="B Koodak" pitchFamily="2" charset="-78"/>
                          </a:rPr>
                          <m:t>𝑥</m:t>
                        </m:r>
                      </m:e>
                    </m:d>
                    <m:r>
                      <a:rPr lang="en-US" b="0" i="1" smtClean="0">
                        <a:latin typeface="Cambria Math"/>
                        <a:cs typeface="B Koodak" pitchFamily="2" charset="-78"/>
                      </a:rPr>
                      <m:t>+</m:t>
                    </m:r>
                    <m:d>
                      <m:dPr>
                        <m:ctrlPr>
                          <a:rPr lang="en-US" b="0" i="1" smtClean="0">
                            <a:latin typeface="Cambria Math"/>
                            <a:cs typeface="B Koodak" pitchFamily="2" charset="-78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  <a:cs typeface="B Koodak" pitchFamily="2" charset="-78"/>
                          </a:rPr>
                          <m:t>2</m:t>
                        </m:r>
                        <m:r>
                          <a:rPr lang="en-US" b="0" i="1" smtClean="0">
                            <a:latin typeface="Cambria Math"/>
                            <a:cs typeface="B Koodak" pitchFamily="2" charset="-78"/>
                          </a:rPr>
                          <m:t>𝑥</m:t>
                        </m:r>
                        <m:r>
                          <a:rPr lang="en-US" b="0" i="1" smtClean="0">
                            <a:latin typeface="Cambria Math"/>
                            <a:cs typeface="B Koodak" pitchFamily="2" charset="-78"/>
                          </a:rPr>
                          <m:t>−</m:t>
                        </m:r>
                        <m:r>
                          <a:rPr lang="en-US" b="0" i="1" smtClean="0">
                            <a:latin typeface="Cambria Math"/>
                            <a:cs typeface="B Koodak" pitchFamily="2" charset="-78"/>
                          </a:rPr>
                          <m:t>1</m:t>
                        </m:r>
                      </m:e>
                    </m:d>
                    <m:r>
                      <a:rPr lang="en-US" b="0" i="1" smtClean="0">
                        <a:latin typeface="Cambria Math"/>
                        <a:cs typeface="B Koodak" pitchFamily="2" charset="-78"/>
                      </a:rPr>
                      <m:t>=</m:t>
                    </m:r>
                    <m:r>
                      <a:rPr lang="en-US" b="0" i="1" smtClean="0">
                        <a:latin typeface="Cambria Math"/>
                        <a:cs typeface="B Koodak" pitchFamily="2" charset="-78"/>
                      </a:rPr>
                      <m:t>0</m:t>
                    </m:r>
                    <m:r>
                      <a:rPr lang="fa-IR" b="0" i="1" smtClean="0">
                        <a:latin typeface="Cambria Math"/>
                        <a:cs typeface="B Koodak" pitchFamily="2" charset="-78"/>
                      </a:rPr>
                      <m:t>  </m:t>
                    </m:r>
                  </m:oMath>
                </a14:m>
                <a:r>
                  <a:rPr lang="fa-IR" dirty="0" smtClean="0">
                    <a:cs typeface="B Koodak" pitchFamily="2" charset="-78"/>
                  </a:rPr>
                  <a:t>دقت کنید که</a:t>
                </a:r>
              </a:p>
              <a:p>
                <a:pPr algn="r"/>
                <a:endParaRPr lang="en-US" b="0" i="1" dirty="0" smtClean="0">
                  <a:latin typeface="Cambria Math"/>
                  <a:cs typeface="B Koodak" pitchFamily="2" charset="-78"/>
                </a:endParaRPr>
              </a:p>
              <a:p>
                <a:pPr algn="r"/>
                <a14:m>
                  <m:oMath xmlns:m="http://schemas.openxmlformats.org/officeDocument/2006/math">
                    <m:r>
                      <a:rPr lang="fa-IR" b="0" i="1" smtClean="0">
                        <a:latin typeface="Cambria Math"/>
                        <a:cs typeface="B Koodak" pitchFamily="2" charset="-78"/>
                      </a:rPr>
                      <m:t>3</m:t>
                    </m:r>
                    <m:r>
                      <a:rPr lang="en-US" b="0" i="1" smtClean="0">
                        <a:latin typeface="Cambria Math"/>
                        <a:cs typeface="B Koodak" pitchFamily="2" charset="-78"/>
                      </a:rPr>
                      <m:t>(</m:t>
                    </m:r>
                    <m:r>
                      <a:rPr lang="en-US" b="0" i="1" smtClean="0">
                        <a:latin typeface="Cambria Math"/>
                        <a:cs typeface="B Koodak" pitchFamily="2" charset="-78"/>
                      </a:rPr>
                      <m:t>𝑥</m:t>
                    </m:r>
                    <m:r>
                      <a:rPr lang="en-US" b="0" i="1" smtClean="0">
                        <a:latin typeface="Cambria Math"/>
                        <a:cs typeface="B Koodak" pitchFamily="2" charset="-78"/>
                      </a:rPr>
                      <m:t>−</m:t>
                    </m:r>
                    <m:r>
                      <a:rPr lang="en-US" b="0" i="1" smtClean="0">
                        <a:latin typeface="Cambria Math"/>
                        <a:cs typeface="B Koodak" pitchFamily="2" charset="-78"/>
                      </a:rPr>
                      <m:t>1</m:t>
                    </m:r>
                    <m:r>
                      <a:rPr lang="en-US" b="0" i="1" smtClean="0">
                        <a:latin typeface="Cambria Math"/>
                        <a:cs typeface="B Koodak" pitchFamily="2" charset="-78"/>
                      </a:rPr>
                      <m:t>)(</m:t>
                    </m:r>
                    <m:r>
                      <a:rPr lang="en-US" b="0" i="1" smtClean="0">
                        <a:latin typeface="Cambria Math"/>
                        <a:cs typeface="B Koodak" pitchFamily="2" charset="-78"/>
                      </a:rPr>
                      <m:t>2</m:t>
                    </m:r>
                    <m:r>
                      <a:rPr lang="en-US" b="0" i="1" smtClean="0">
                        <a:latin typeface="Cambria Math"/>
                        <a:cs typeface="B Koodak" pitchFamily="2" charset="-78"/>
                      </a:rPr>
                      <m:t>−</m:t>
                    </m:r>
                    <m:r>
                      <a:rPr lang="en-US" b="0" i="1" smtClean="0">
                        <a:latin typeface="Cambria Math"/>
                        <a:cs typeface="B Koodak" pitchFamily="2" charset="-78"/>
                      </a:rPr>
                      <m:t>3</m:t>
                    </m:r>
                    <m:r>
                      <a:rPr lang="en-US" b="0" i="1" smtClean="0">
                        <a:latin typeface="Cambria Math"/>
                        <a:cs typeface="B Koodak" pitchFamily="2" charset="-78"/>
                      </a:rPr>
                      <m:t>𝑥</m:t>
                    </m:r>
                    <m:r>
                      <a:rPr lang="en-US" b="0" i="1" smtClean="0">
                        <a:latin typeface="Cambria Math"/>
                        <a:cs typeface="B Koodak" pitchFamily="2" charset="-78"/>
                      </a:rPr>
                      <m:t>)(</m:t>
                    </m:r>
                    <m:r>
                      <a:rPr lang="en-US" b="0" i="1" smtClean="0">
                        <a:latin typeface="Cambria Math"/>
                        <a:cs typeface="B Koodak" pitchFamily="2" charset="-78"/>
                      </a:rPr>
                      <m:t>2</m:t>
                    </m:r>
                    <m:r>
                      <a:rPr lang="en-US" b="0" i="1" smtClean="0">
                        <a:latin typeface="Cambria Math"/>
                        <a:cs typeface="B Koodak" pitchFamily="2" charset="-78"/>
                      </a:rPr>
                      <m:t>𝑥</m:t>
                    </m:r>
                    <m:r>
                      <a:rPr lang="en-US" b="0" i="1" smtClean="0">
                        <a:latin typeface="Cambria Math"/>
                        <a:cs typeface="B Koodak" pitchFamily="2" charset="-78"/>
                      </a:rPr>
                      <m:t>−</m:t>
                    </m:r>
                    <m:r>
                      <a:rPr lang="en-US" b="0" i="1" smtClean="0">
                        <a:latin typeface="Cambria Math"/>
                        <a:cs typeface="B Koodak" pitchFamily="2" charset="-78"/>
                      </a:rPr>
                      <m:t>1</m:t>
                    </m:r>
                    <m:r>
                      <a:rPr lang="en-US" b="0" i="1" smtClean="0">
                        <a:latin typeface="Cambria Math"/>
                        <a:cs typeface="B Koodak" pitchFamily="2" charset="-78"/>
                      </a:rPr>
                      <m:t>)</m:t>
                    </m:r>
                  </m:oMath>
                </a14:m>
                <a:r>
                  <a:rPr lang="fa-IR" dirty="0" smtClean="0">
                    <a:cs typeface="B Koodak" pitchFamily="2" charset="-78"/>
                  </a:rPr>
                  <a:t>جواب میشه  </a:t>
                </a:r>
                <a:endParaRPr lang="en-US" dirty="0">
                  <a:cs typeface="B Koodak" pitchFamily="2" charset="-78"/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005064"/>
                <a:ext cx="9128720" cy="2308324"/>
              </a:xfrm>
              <a:prstGeom prst="rect">
                <a:avLst/>
              </a:prstGeom>
              <a:blipFill rotWithShape="1">
                <a:blip r:embed="rId4"/>
                <a:stretch>
                  <a:fillRect t="-1055" r="-534" b="-39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0" name="Straight Connector 9"/>
          <p:cNvCxnSpPr/>
          <p:nvPr/>
        </p:nvCxnSpPr>
        <p:spPr>
          <a:xfrm flipH="1">
            <a:off x="0" y="3861048"/>
            <a:ext cx="914400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340776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82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2" dur="20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5" dur="5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8" dur="500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-14064" y="-1"/>
                <a:ext cx="9144000" cy="286232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fa-IR" dirty="0" smtClean="0">
                    <a:cs typeface="B Koodak" pitchFamily="2" charset="-78"/>
                  </a:rPr>
                  <a:t>سوال 7 :</a:t>
                </a:r>
              </a:p>
              <a:p>
                <a:pPr algn="r"/>
                <a:r>
                  <a:rPr lang="fa-IR" dirty="0" smtClean="0">
                    <a:cs typeface="B Koodak" pitchFamily="2" charset="-78"/>
                  </a:rPr>
                  <a:t>اتحاد روبرو را ثابت کنید . </a:t>
                </a:r>
              </a:p>
              <a:p>
                <a:pPr algn="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i="1" smtClean="0">
                              <a:latin typeface="Cambria Math"/>
                              <a:cs typeface="B Koodak" pitchFamily="2" charset="-78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i="1" smtClean="0">
                                  <a:latin typeface="Cambria Math"/>
                                  <a:cs typeface="B Koodak" pitchFamily="2" charset="-78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/>
                                  <a:cs typeface="B Koodak" pitchFamily="2" charset="-78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/>
                                  <a:cs typeface="B Koodak" pitchFamily="2" charset="-78"/>
                                </a:rPr>
                                <m:t>2</m:t>
                              </m:r>
                            </m:sup>
                          </m:sSup>
                          <m:r>
                            <a:rPr lang="fa-IR" b="0" i="1" smtClean="0">
                              <a:latin typeface="Cambria Math"/>
                              <a:cs typeface="B Koodak" pitchFamily="2" charset="-78"/>
                            </a:rPr>
                            <m:t>+</m:t>
                          </m:r>
                          <m:sSup>
                            <m:sSupPr>
                              <m:ctrlPr>
                                <a:rPr lang="fa-IR" b="0" i="1" smtClean="0">
                                  <a:latin typeface="Cambria Math"/>
                                  <a:cs typeface="B Koodak" pitchFamily="2" charset="-78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/>
                                  <a:cs typeface="B Koodak" pitchFamily="2" charset="-78"/>
                                </a:rPr>
                                <m:t>𝑏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/>
                                  <a:cs typeface="B Koodak" pitchFamily="2" charset="-78"/>
                                </a:rPr>
                                <m:t>2</m:t>
                              </m:r>
                            </m:sup>
                          </m:sSup>
                        </m:e>
                      </m:d>
                      <m:d>
                        <m:dPr>
                          <m:ctrlPr>
                            <a:rPr lang="en-US" b="0" i="1" smtClean="0">
                              <a:latin typeface="Cambria Math"/>
                              <a:cs typeface="B Koodak" pitchFamily="2" charset="-78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b="0" i="1" smtClean="0">
                                  <a:latin typeface="Cambria Math"/>
                                  <a:cs typeface="B Koodak" pitchFamily="2" charset="-78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/>
                                  <a:cs typeface="B Koodak" pitchFamily="2" charset="-78"/>
                                </a:rPr>
                                <m:t>𝑐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/>
                                  <a:cs typeface="B Koodak" pitchFamily="2" charset="-78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b="0" i="1" smtClean="0">
                              <a:latin typeface="Cambria Math"/>
                              <a:cs typeface="B Koodak" pitchFamily="2" charset="-78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b="0" i="1" smtClean="0">
                                  <a:latin typeface="Cambria Math"/>
                                  <a:cs typeface="B Koodak" pitchFamily="2" charset="-78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/>
                                  <a:cs typeface="B Koodak" pitchFamily="2" charset="-78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/>
                                  <a:cs typeface="B Koodak" pitchFamily="2" charset="-78"/>
                                </a:rPr>
                                <m:t>2</m:t>
                              </m:r>
                            </m:sup>
                          </m:sSup>
                        </m:e>
                      </m:d>
                      <m:r>
                        <a:rPr lang="en-US" b="0" i="1" smtClean="0">
                          <a:latin typeface="Cambria Math"/>
                          <a:cs typeface="B Koodak" pitchFamily="2" charset="-78"/>
                        </a:rPr>
                        <m:t>=</m:t>
                      </m:r>
                      <m:sSup>
                        <m:sSupPr>
                          <m:ctrlPr>
                            <a:rPr lang="en-US" b="0" i="1" smtClean="0">
                              <a:latin typeface="Cambria Math"/>
                              <a:cs typeface="B Koodak" pitchFamily="2" charset="-78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  <a:cs typeface="B Koodak" pitchFamily="2" charset="-78"/>
                            </a:rPr>
                            <m:t>(</m:t>
                          </m:r>
                          <m:r>
                            <a:rPr lang="en-US" b="0" i="1" smtClean="0">
                              <a:latin typeface="Cambria Math"/>
                              <a:cs typeface="B Koodak" pitchFamily="2" charset="-78"/>
                            </a:rPr>
                            <m:t>𝑎𝑐</m:t>
                          </m:r>
                          <m:r>
                            <a:rPr lang="en-US" b="0" i="1" smtClean="0">
                              <a:latin typeface="Cambria Math"/>
                              <a:cs typeface="B Koodak" pitchFamily="2" charset="-78"/>
                            </a:rPr>
                            <m:t>+</m:t>
                          </m:r>
                          <m:r>
                            <a:rPr lang="en-US" b="0" i="1" smtClean="0">
                              <a:latin typeface="Cambria Math"/>
                              <a:cs typeface="B Koodak" pitchFamily="2" charset="-78"/>
                            </a:rPr>
                            <m:t>𝑏𝑑</m:t>
                          </m:r>
                          <m:r>
                            <a:rPr lang="en-US" b="0" i="1" smtClean="0">
                              <a:latin typeface="Cambria Math"/>
                              <a:cs typeface="B Koodak" pitchFamily="2" charset="-78"/>
                            </a:rPr>
                            <m:t>)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  <a:cs typeface="B Koodak" pitchFamily="2" charset="-78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  <a:cs typeface="B Koodak" pitchFamily="2" charset="-78"/>
                        </a:rPr>
                        <m:t>+ </m:t>
                      </m:r>
                      <m:sSup>
                        <m:sSupPr>
                          <m:ctrlPr>
                            <a:rPr lang="en-US" b="0" i="1" smtClean="0">
                              <a:latin typeface="Cambria Math"/>
                              <a:cs typeface="B Koodak" pitchFamily="2" charset="-78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  <a:cs typeface="B Koodak" pitchFamily="2" charset="-78"/>
                            </a:rPr>
                            <m:t>(</m:t>
                          </m:r>
                          <m:r>
                            <a:rPr lang="en-US" b="0" i="1" smtClean="0">
                              <a:latin typeface="Cambria Math"/>
                              <a:cs typeface="B Koodak" pitchFamily="2" charset="-78"/>
                            </a:rPr>
                            <m:t>𝑎𝑑</m:t>
                          </m:r>
                          <m:r>
                            <a:rPr lang="en-US" b="0" i="1" smtClean="0">
                              <a:latin typeface="Cambria Math"/>
                              <a:cs typeface="B Koodak" pitchFamily="2" charset="-78"/>
                            </a:rPr>
                            <m:t>−</m:t>
                          </m:r>
                          <m:r>
                            <a:rPr lang="en-US" b="0" i="1" smtClean="0">
                              <a:latin typeface="Cambria Math"/>
                              <a:cs typeface="B Koodak" pitchFamily="2" charset="-78"/>
                            </a:rPr>
                            <m:t>𝑏𝑐</m:t>
                          </m:r>
                          <m:r>
                            <a:rPr lang="en-US" b="0" i="1" smtClean="0">
                              <a:latin typeface="Cambria Math"/>
                              <a:cs typeface="B Koodak" pitchFamily="2" charset="-78"/>
                            </a:rPr>
                            <m:t>)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  <a:cs typeface="B Koodak" pitchFamily="2" charset="-78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dirty="0" smtClean="0">
                  <a:cs typeface="B Koodak" pitchFamily="2" charset="-78"/>
                </a:endParaRPr>
              </a:p>
              <a:p>
                <a:pPr algn="r"/>
                <a:endParaRPr lang="en-US" dirty="0">
                  <a:cs typeface="B Koodak" pitchFamily="2" charset="-78"/>
                </a:endParaRPr>
              </a:p>
              <a:p>
                <a:pPr algn="r"/>
                <a:r>
                  <a:rPr lang="fa-IR" dirty="0" smtClean="0">
                    <a:cs typeface="B Koodak" pitchFamily="2" charset="-78"/>
                  </a:rPr>
                  <a:t>جواب :</a:t>
                </a:r>
              </a:p>
              <a:p>
                <a:pPr algn="r"/>
                <a:endParaRPr lang="fa-IR" dirty="0">
                  <a:cs typeface="B Koodak" pitchFamily="2" charset="-78"/>
                </a:endParaRPr>
              </a:p>
              <a:p>
                <a:pPr algn="r"/>
                <a:r>
                  <a:rPr lang="fa-IR" dirty="0" smtClean="0">
                    <a:cs typeface="B Koodak" pitchFamily="2" charset="-78"/>
                  </a:rPr>
                  <a:t>پرانتز ها در هم ضرب کنید و به توان 2 رساندن ها را انجام دهید ؛ همه چیز رو به راه میشه .</a:t>
                </a:r>
              </a:p>
              <a:p>
                <a:pPr algn="r"/>
                <a:r>
                  <a:rPr lang="fa-IR" dirty="0" smtClean="0">
                    <a:cs typeface="B Koodak" pitchFamily="2" charset="-78"/>
                  </a:rPr>
                  <a:t>فقط یادتون باشه به این اتحاد میگن «  اتحاد لاگرانژ »</a:t>
                </a:r>
              </a:p>
              <a:p>
                <a:pPr algn="r"/>
                <a:endParaRPr lang="fa-IR" dirty="0">
                  <a:cs typeface="B Koodak" pitchFamily="2" charset="-78"/>
                </a:endParaRPr>
              </a:p>
              <a:p>
                <a:pPr algn="r"/>
                <a:endParaRPr lang="en-US" dirty="0">
                  <a:cs typeface="B Koodak" pitchFamily="2" charset="-78"/>
                </a:endParaRP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14064" y="-1"/>
                <a:ext cx="9144000" cy="2862322"/>
              </a:xfrm>
              <a:prstGeom prst="rect">
                <a:avLst/>
              </a:prstGeom>
              <a:blipFill rotWithShape="1">
                <a:blip r:embed="rId2"/>
                <a:stretch>
                  <a:fillRect t="-851" r="-4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Left Bracket 12"/>
          <p:cNvSpPr/>
          <p:nvPr/>
        </p:nvSpPr>
        <p:spPr>
          <a:xfrm rot="5400000">
            <a:off x="1467813" y="3112807"/>
            <a:ext cx="216024" cy="2072545"/>
          </a:xfrm>
          <a:prstGeom prst="leftBracket">
            <a:avLst>
              <a:gd name="adj" fmla="val 0"/>
            </a:avLst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-14064" y="2862321"/>
                <a:ext cx="9144000" cy="235423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fa-IR" dirty="0" smtClean="0">
                    <a:cs typeface="B Koodak" pitchFamily="2" charset="-78"/>
                  </a:rPr>
                  <a:t>سوال 8 :</a:t>
                </a:r>
              </a:p>
              <a:p>
                <a:pPr algn="r"/>
                <a:r>
                  <a:rPr lang="en-US" b="0" dirty="0" smtClean="0">
                    <a:cs typeface="B Koodak" pitchFamily="2" charset="-78"/>
                  </a:rPr>
                  <a:t> </a:t>
                </a:r>
                <a:r>
                  <a:rPr lang="fa-IR" dirty="0" smtClean="0">
                    <a:cs typeface="B Koodak" pitchFamily="2" charset="-78"/>
                  </a:rPr>
                  <a:t>  حساب کنید .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b="0" i="1" smtClean="0">
                            <a:latin typeface="Cambria Math"/>
                            <a:cs typeface="B Koodak" pitchFamily="2" charset="-78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  <a:cs typeface="B Koodak" pitchFamily="2" charset="-78"/>
                          </a:rPr>
                          <m:t>𝑥</m:t>
                        </m:r>
                        <m:r>
                          <a:rPr lang="en-US" b="0" i="1" smtClean="0">
                            <a:latin typeface="Cambria Math"/>
                            <a:cs typeface="B Koodak" pitchFamily="2" charset="-78"/>
                          </a:rPr>
                          <m:t>+</m:t>
                        </m:r>
                        <m:r>
                          <a:rPr lang="en-US" b="0" i="1" smtClean="0">
                            <a:latin typeface="Cambria Math"/>
                            <a:cs typeface="B Koodak" pitchFamily="2" charset="-78"/>
                          </a:rPr>
                          <m:t>3</m:t>
                        </m:r>
                      </m:e>
                    </m:d>
                    <m:d>
                      <m:dPr>
                        <m:ctrlPr>
                          <a:rPr lang="en-US" b="0" i="1" smtClean="0">
                            <a:latin typeface="Cambria Math"/>
                            <a:cs typeface="B Koodak" pitchFamily="2" charset="-78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  <a:cs typeface="B Koodak" pitchFamily="2" charset="-78"/>
                          </a:rPr>
                          <m:t>𝑥</m:t>
                        </m:r>
                        <m:r>
                          <a:rPr lang="en-US" b="0" i="1" smtClean="0">
                            <a:latin typeface="Cambria Math"/>
                            <a:cs typeface="B Koodak" pitchFamily="2" charset="-78"/>
                          </a:rPr>
                          <m:t>+</m:t>
                        </m:r>
                        <m:r>
                          <a:rPr lang="fa-IR" b="0" i="1" smtClean="0">
                            <a:latin typeface="Cambria Math"/>
                            <a:cs typeface="B Koodak" pitchFamily="2" charset="-78"/>
                          </a:rPr>
                          <m:t>4</m:t>
                        </m:r>
                      </m:e>
                    </m:d>
                    <m:d>
                      <m:dPr>
                        <m:ctrlPr>
                          <a:rPr lang="en-US" b="0" i="1" smtClean="0">
                            <a:latin typeface="Cambria Math"/>
                            <a:cs typeface="B Koodak" pitchFamily="2" charset="-78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  <a:cs typeface="B Koodak" pitchFamily="2" charset="-78"/>
                          </a:rPr>
                          <m:t>𝑥</m:t>
                        </m:r>
                        <m:r>
                          <a:rPr lang="en-US" b="0" i="1" smtClean="0">
                            <a:latin typeface="Cambria Math"/>
                            <a:cs typeface="B Koodak" pitchFamily="2" charset="-78"/>
                          </a:rPr>
                          <m:t>+</m:t>
                        </m:r>
                        <m:r>
                          <a:rPr lang="en-US" b="0" i="1" smtClean="0">
                            <a:latin typeface="Cambria Math"/>
                            <a:cs typeface="B Koodak" pitchFamily="2" charset="-78"/>
                          </a:rPr>
                          <m:t>5</m:t>
                        </m:r>
                      </m:e>
                    </m:d>
                    <m:d>
                      <m:dPr>
                        <m:ctrlPr>
                          <a:rPr lang="en-US" b="0" i="1" smtClean="0">
                            <a:latin typeface="Cambria Math"/>
                            <a:cs typeface="B Koodak" pitchFamily="2" charset="-78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  <a:cs typeface="B Koodak" pitchFamily="2" charset="-78"/>
                          </a:rPr>
                          <m:t>𝑥</m:t>
                        </m:r>
                        <m:r>
                          <a:rPr lang="en-US" b="0" i="1" smtClean="0">
                            <a:latin typeface="Cambria Math"/>
                            <a:cs typeface="B Koodak" pitchFamily="2" charset="-78"/>
                          </a:rPr>
                          <m:t>+</m:t>
                        </m:r>
                        <m:r>
                          <a:rPr lang="en-US" b="0" i="1" smtClean="0">
                            <a:latin typeface="Cambria Math"/>
                            <a:cs typeface="B Koodak" pitchFamily="2" charset="-78"/>
                          </a:rPr>
                          <m:t>6</m:t>
                        </m:r>
                      </m:e>
                    </m:d>
                    <m:r>
                      <a:rPr lang="en-US" b="0" i="1" smtClean="0">
                        <a:latin typeface="Cambria Math"/>
                        <a:cs typeface="B Koodak" pitchFamily="2" charset="-78"/>
                      </a:rPr>
                      <m:t>−</m:t>
                    </m:r>
                    <m:sSup>
                      <m:sSupPr>
                        <m:ctrlPr>
                          <a:rPr lang="en-US" b="0" i="1" smtClean="0">
                            <a:latin typeface="Cambria Math"/>
                            <a:cs typeface="B Koodak" pitchFamily="2" charset="-78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  <a:cs typeface="B Koodak" pitchFamily="2" charset="-78"/>
                          </a:rPr>
                          <m:t>( </m:t>
                        </m:r>
                        <m:sSup>
                          <m:sSupPr>
                            <m:ctrlPr>
                              <a:rPr lang="en-US" b="0" i="1" smtClean="0">
                                <a:latin typeface="Cambria Math"/>
                                <a:cs typeface="B Koodak" pitchFamily="2" charset="-78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/>
                                <a:cs typeface="B Koodak" pitchFamily="2" charset="-78"/>
                              </a:rPr>
                              <m:t>𝑥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/>
                                <a:cs typeface="B Koodak" pitchFamily="2" charset="-78"/>
                              </a:rPr>
                              <m:t>2</m:t>
                            </m:r>
                          </m:sup>
                        </m:sSup>
                        <m:r>
                          <a:rPr lang="en-US" b="0" i="1" smtClean="0">
                            <a:latin typeface="Cambria Math"/>
                            <a:cs typeface="B Koodak" pitchFamily="2" charset="-78"/>
                          </a:rPr>
                          <m:t> + </m:t>
                        </m:r>
                        <m:r>
                          <a:rPr lang="en-US" b="0" i="1" smtClean="0">
                            <a:latin typeface="Cambria Math"/>
                            <a:cs typeface="B Koodak" pitchFamily="2" charset="-78"/>
                          </a:rPr>
                          <m:t>9</m:t>
                        </m:r>
                        <m:r>
                          <a:rPr lang="en-US" b="0" i="1" smtClean="0">
                            <a:latin typeface="Cambria Math"/>
                            <a:cs typeface="B Koodak" pitchFamily="2" charset="-78"/>
                          </a:rPr>
                          <m:t>𝑥</m:t>
                        </m:r>
                        <m:r>
                          <a:rPr lang="en-US" b="0" i="1" smtClean="0">
                            <a:latin typeface="Cambria Math"/>
                            <a:cs typeface="B Koodak" pitchFamily="2" charset="-78"/>
                          </a:rPr>
                          <m:t> )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  <a:cs typeface="B Koodak" pitchFamily="2" charset="-78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latin typeface="Cambria Math"/>
                        <a:cs typeface="B Koodak" pitchFamily="2" charset="-78"/>
                      </a:rPr>
                      <m:t>−</m:t>
                    </m:r>
                    <m:r>
                      <a:rPr lang="en-US" b="0" i="1" smtClean="0">
                        <a:latin typeface="Cambria Math"/>
                        <a:cs typeface="B Koodak" pitchFamily="2" charset="-78"/>
                      </a:rPr>
                      <m:t>360</m:t>
                    </m:r>
                  </m:oMath>
                </a14:m>
                <a:r>
                  <a:rPr lang="fa-IR" dirty="0" smtClean="0">
                    <a:cs typeface="B Koodak" pitchFamily="2" charset="-78"/>
                  </a:rPr>
                  <a:t>حاصل عبارت  </a:t>
                </a:r>
              </a:p>
              <a:p>
                <a:pPr algn="r"/>
                <a:endParaRPr lang="fa-IR" dirty="0">
                  <a:cs typeface="B Koodak" pitchFamily="2" charset="-78"/>
                </a:endParaRPr>
              </a:p>
              <a:p>
                <a:pPr algn="r"/>
                <a:endParaRPr lang="en-US" dirty="0" smtClean="0">
                  <a:cs typeface="B Koodak" pitchFamily="2" charset="-78"/>
                </a:endParaRPr>
              </a:p>
              <a:p>
                <a:pPr algn="r"/>
                <a:r>
                  <a:rPr lang="fa-IR" dirty="0" smtClean="0">
                    <a:cs typeface="B Koodak" pitchFamily="2" charset="-78"/>
                  </a:rPr>
                  <a:t>جواب : </a:t>
                </a:r>
              </a:p>
              <a:p>
                <a:r>
                  <a:rPr lang="fa-IR" dirty="0" smtClean="0">
                    <a:cs typeface="B Koodak" pitchFamily="2" charset="-78"/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i="1">
                            <a:latin typeface="Cambria Math"/>
                            <a:cs typeface="B Koodak" pitchFamily="2" charset="-78"/>
                          </a:rPr>
                        </m:ctrlPr>
                      </m:dPr>
                      <m:e>
                        <m:r>
                          <a:rPr lang="en-US" i="1">
                            <a:latin typeface="Cambria Math"/>
                            <a:cs typeface="B Koodak" pitchFamily="2" charset="-78"/>
                          </a:rPr>
                          <m:t>𝑥</m:t>
                        </m:r>
                        <m:r>
                          <a:rPr lang="en-US" i="1">
                            <a:latin typeface="Cambria Math"/>
                            <a:cs typeface="B Koodak" pitchFamily="2" charset="-78"/>
                          </a:rPr>
                          <m:t>+</m:t>
                        </m:r>
                        <m:r>
                          <a:rPr lang="en-US" i="1">
                            <a:latin typeface="Cambria Math"/>
                            <a:cs typeface="B Koodak" pitchFamily="2" charset="-78"/>
                          </a:rPr>
                          <m:t>3</m:t>
                        </m:r>
                      </m:e>
                    </m:d>
                    <m:d>
                      <m:dPr>
                        <m:ctrlPr>
                          <a:rPr lang="en-US" i="1">
                            <a:latin typeface="Cambria Math"/>
                            <a:cs typeface="B Koodak" pitchFamily="2" charset="-78"/>
                          </a:rPr>
                        </m:ctrlPr>
                      </m:dPr>
                      <m:e>
                        <m:r>
                          <a:rPr lang="en-US" i="1">
                            <a:latin typeface="Cambria Math"/>
                            <a:cs typeface="B Koodak" pitchFamily="2" charset="-78"/>
                          </a:rPr>
                          <m:t>𝑥</m:t>
                        </m:r>
                        <m:r>
                          <a:rPr lang="en-US" i="1">
                            <a:latin typeface="Cambria Math"/>
                            <a:cs typeface="B Koodak" pitchFamily="2" charset="-78"/>
                          </a:rPr>
                          <m:t>+</m:t>
                        </m:r>
                        <m:r>
                          <a:rPr lang="fa-IR" b="0" i="1" smtClean="0">
                            <a:latin typeface="Cambria Math"/>
                            <a:cs typeface="B Koodak" pitchFamily="2" charset="-78"/>
                          </a:rPr>
                          <m:t>4</m:t>
                        </m:r>
                      </m:e>
                    </m:d>
                    <m:d>
                      <m:dPr>
                        <m:ctrlPr>
                          <a:rPr lang="en-US" i="1">
                            <a:latin typeface="Cambria Math"/>
                            <a:cs typeface="B Koodak" pitchFamily="2" charset="-78"/>
                          </a:rPr>
                        </m:ctrlPr>
                      </m:dPr>
                      <m:e>
                        <m:r>
                          <a:rPr lang="en-US" i="1">
                            <a:latin typeface="Cambria Math"/>
                            <a:cs typeface="B Koodak" pitchFamily="2" charset="-78"/>
                          </a:rPr>
                          <m:t>𝑥</m:t>
                        </m:r>
                        <m:r>
                          <a:rPr lang="en-US" i="1">
                            <a:latin typeface="Cambria Math"/>
                            <a:cs typeface="B Koodak" pitchFamily="2" charset="-78"/>
                          </a:rPr>
                          <m:t>+</m:t>
                        </m:r>
                        <m:r>
                          <a:rPr lang="en-US" i="1">
                            <a:latin typeface="Cambria Math"/>
                            <a:cs typeface="B Koodak" pitchFamily="2" charset="-78"/>
                          </a:rPr>
                          <m:t>5</m:t>
                        </m:r>
                      </m:e>
                    </m:d>
                    <m:d>
                      <m:dPr>
                        <m:ctrlPr>
                          <a:rPr lang="en-US" i="1">
                            <a:latin typeface="Cambria Math"/>
                            <a:cs typeface="B Koodak" pitchFamily="2" charset="-78"/>
                          </a:rPr>
                        </m:ctrlPr>
                      </m:dPr>
                      <m:e>
                        <m:r>
                          <a:rPr lang="en-US" i="1">
                            <a:latin typeface="Cambria Math"/>
                            <a:cs typeface="B Koodak" pitchFamily="2" charset="-78"/>
                          </a:rPr>
                          <m:t>𝑥</m:t>
                        </m:r>
                        <m:r>
                          <a:rPr lang="en-US" i="1">
                            <a:latin typeface="Cambria Math"/>
                            <a:cs typeface="B Koodak" pitchFamily="2" charset="-78"/>
                          </a:rPr>
                          <m:t>+</m:t>
                        </m:r>
                        <m:r>
                          <a:rPr lang="en-US" i="1">
                            <a:latin typeface="Cambria Math"/>
                            <a:cs typeface="B Koodak" pitchFamily="2" charset="-78"/>
                          </a:rPr>
                          <m:t>6</m:t>
                        </m:r>
                      </m:e>
                    </m:d>
                    <m:r>
                      <a:rPr lang="en-US" i="1">
                        <a:latin typeface="Cambria Math"/>
                        <a:cs typeface="B Koodak" pitchFamily="2" charset="-78"/>
                      </a:rPr>
                      <m:t>−</m:t>
                    </m:r>
                    <m:sSup>
                      <m:sSupPr>
                        <m:ctrlPr>
                          <a:rPr lang="en-US" i="1">
                            <a:latin typeface="Cambria Math"/>
                            <a:cs typeface="B Koodak" pitchFamily="2" charset="-78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i="1">
                                <a:latin typeface="Cambria Math"/>
                                <a:cs typeface="B Koodak" pitchFamily="2" charset="-78"/>
                              </a:rPr>
                            </m:ctrlPr>
                          </m:dPr>
                          <m:e>
                            <m:r>
                              <a:rPr lang="en-US" i="1">
                                <a:latin typeface="Cambria Math"/>
                                <a:cs typeface="B Koodak" pitchFamily="2" charset="-78"/>
                              </a:rPr>
                              <m:t> </m:t>
                            </m:r>
                            <m:sSup>
                              <m:sSupPr>
                                <m:ctrlPr>
                                  <a:rPr lang="en-US" i="1">
                                    <a:latin typeface="Cambria Math"/>
                                    <a:cs typeface="B Koodak" pitchFamily="2" charset="-78"/>
                                  </a:rPr>
                                </m:ctrlPr>
                              </m:sSupPr>
                              <m:e>
                                <m:r>
                                  <a:rPr lang="en-US" i="1">
                                    <a:latin typeface="Cambria Math"/>
                                    <a:cs typeface="B Koodak" pitchFamily="2" charset="-78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en-US" i="1">
                                    <a:latin typeface="Cambria Math"/>
                                    <a:cs typeface="B Koodak" pitchFamily="2" charset="-78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n-US" i="1">
                                <a:latin typeface="Cambria Math"/>
                                <a:cs typeface="B Koodak" pitchFamily="2" charset="-78"/>
                              </a:rPr>
                              <m:t> + </m:t>
                            </m:r>
                            <m:r>
                              <a:rPr lang="en-US" i="1">
                                <a:latin typeface="Cambria Math"/>
                                <a:cs typeface="B Koodak" pitchFamily="2" charset="-78"/>
                              </a:rPr>
                              <m:t>9</m:t>
                            </m:r>
                            <m:r>
                              <a:rPr lang="en-US" i="1">
                                <a:latin typeface="Cambria Math"/>
                                <a:cs typeface="B Koodak" pitchFamily="2" charset="-78"/>
                              </a:rPr>
                              <m:t>𝑥</m:t>
                            </m:r>
                            <m:r>
                              <a:rPr lang="en-US" i="1">
                                <a:latin typeface="Cambria Math"/>
                                <a:cs typeface="B Koodak" pitchFamily="2" charset="-78"/>
                              </a:rPr>
                              <m:t> </m:t>
                            </m:r>
                          </m:e>
                        </m:d>
                      </m:e>
                      <m:sup>
                        <m:r>
                          <a:rPr lang="en-US" i="1">
                            <a:latin typeface="Cambria Math"/>
                            <a:cs typeface="B Koodak" pitchFamily="2" charset="-78"/>
                          </a:rPr>
                          <m:t>2</m:t>
                        </m:r>
                      </m:sup>
                    </m:sSup>
                    <m:r>
                      <a:rPr lang="en-US" i="1">
                        <a:latin typeface="Cambria Math"/>
                        <a:cs typeface="B Koodak" pitchFamily="2" charset="-78"/>
                      </a:rPr>
                      <m:t>−</m:t>
                    </m:r>
                    <m:r>
                      <a:rPr lang="en-US" i="1">
                        <a:latin typeface="Cambria Math"/>
                        <a:cs typeface="B Koodak" pitchFamily="2" charset="-78"/>
                      </a:rPr>
                      <m:t>360</m:t>
                    </m:r>
                  </m:oMath>
                </a14:m>
                <a:endParaRPr lang="fa-IR" dirty="0" smtClean="0">
                  <a:cs typeface="B Koodak" pitchFamily="2" charset="-78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  <a:cs typeface="B Koodak" pitchFamily="2" charset="-78"/>
                        </a:rPr>
                        <m:t>=</m:t>
                      </m:r>
                      <m:d>
                        <m:dPr>
                          <m:ctrlPr>
                            <a:rPr lang="en-US" b="0" i="1" smtClean="0">
                              <a:latin typeface="Cambria Math"/>
                              <a:cs typeface="B Koodak" pitchFamily="2" charset="-78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b="0" i="1" smtClean="0">
                                  <a:latin typeface="Cambria Math"/>
                                  <a:cs typeface="B Koodak" pitchFamily="2" charset="-78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/>
                                  <a:cs typeface="B Koodak" pitchFamily="2" charset="-78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/>
                                  <a:cs typeface="B Koodak" pitchFamily="2" charset="-78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b="0" i="1" smtClean="0">
                              <a:latin typeface="Cambria Math"/>
                              <a:cs typeface="B Koodak" pitchFamily="2" charset="-78"/>
                            </a:rPr>
                            <m:t>+</m:t>
                          </m:r>
                          <m:r>
                            <a:rPr lang="en-US" b="0" i="1" smtClean="0">
                              <a:latin typeface="Cambria Math"/>
                              <a:cs typeface="B Koodak" pitchFamily="2" charset="-78"/>
                            </a:rPr>
                            <m:t>9</m:t>
                          </m:r>
                          <m:r>
                            <a:rPr lang="en-US" b="0" i="1" smtClean="0">
                              <a:latin typeface="Cambria Math"/>
                              <a:cs typeface="B Koodak" pitchFamily="2" charset="-78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/>
                              <a:cs typeface="B Koodak" pitchFamily="2" charset="-78"/>
                            </a:rPr>
                            <m:t>+</m:t>
                          </m:r>
                          <m:r>
                            <a:rPr lang="en-US" b="0" i="1" smtClean="0">
                              <a:latin typeface="Cambria Math"/>
                              <a:cs typeface="B Koodak" pitchFamily="2" charset="-78"/>
                            </a:rPr>
                            <m:t>18</m:t>
                          </m:r>
                          <m:r>
                            <a:rPr lang="en-US" b="0" i="1" smtClean="0">
                              <a:latin typeface="Cambria Math"/>
                              <a:cs typeface="B Koodak" pitchFamily="2" charset="-78"/>
                            </a:rPr>
                            <m:t> </m:t>
                          </m:r>
                        </m:e>
                      </m:d>
                      <m:d>
                        <m:dPr>
                          <m:ctrlPr>
                            <a:rPr lang="en-US" b="0" i="1" smtClean="0">
                              <a:latin typeface="Cambria Math"/>
                              <a:cs typeface="B Koodak" pitchFamily="2" charset="-78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b="0" i="1" smtClean="0">
                                  <a:latin typeface="Cambria Math"/>
                                  <a:cs typeface="B Koodak" pitchFamily="2" charset="-78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/>
                                  <a:cs typeface="B Koodak" pitchFamily="2" charset="-78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/>
                                  <a:cs typeface="B Koodak" pitchFamily="2" charset="-78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b="0" i="1" smtClean="0">
                              <a:latin typeface="Cambria Math"/>
                              <a:cs typeface="B Koodak" pitchFamily="2" charset="-78"/>
                            </a:rPr>
                            <m:t>+</m:t>
                          </m:r>
                          <m:r>
                            <a:rPr lang="en-US" b="0" i="1" smtClean="0">
                              <a:latin typeface="Cambria Math"/>
                              <a:cs typeface="B Koodak" pitchFamily="2" charset="-78"/>
                            </a:rPr>
                            <m:t>9</m:t>
                          </m:r>
                          <m:r>
                            <a:rPr lang="en-US" b="0" i="1" smtClean="0">
                              <a:latin typeface="Cambria Math"/>
                              <a:cs typeface="B Koodak" pitchFamily="2" charset="-78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/>
                              <a:cs typeface="B Koodak" pitchFamily="2" charset="-78"/>
                            </a:rPr>
                            <m:t>+</m:t>
                          </m:r>
                          <m:r>
                            <a:rPr lang="en-US" b="0" i="1" smtClean="0">
                              <a:latin typeface="Cambria Math"/>
                              <a:cs typeface="B Koodak" pitchFamily="2" charset="-78"/>
                            </a:rPr>
                            <m:t>20</m:t>
                          </m:r>
                        </m:e>
                      </m:d>
                      <m:r>
                        <a:rPr lang="en-US" b="0" i="1" smtClean="0">
                          <a:latin typeface="Cambria Math"/>
                          <a:cs typeface="B Koodak" pitchFamily="2" charset="-78"/>
                        </a:rPr>
                        <m:t>−</m:t>
                      </m:r>
                      <m:sSup>
                        <m:sSupPr>
                          <m:ctrlPr>
                            <a:rPr lang="en-US" b="0" i="1" smtClean="0">
                              <a:latin typeface="Cambria Math"/>
                              <a:cs typeface="B Koodak" pitchFamily="2" charset="-78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b="0" i="1" smtClean="0">
                                  <a:latin typeface="Cambria Math"/>
                                  <a:cs typeface="B Koodak" pitchFamily="2" charset="-78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/>
                                      <a:cs typeface="B Koodak" pitchFamily="2" charset="-78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/>
                                      <a:cs typeface="B Koodak" pitchFamily="2" charset="-78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/>
                                      <a:cs typeface="B Koodak" pitchFamily="2" charset="-78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b="0" i="1" smtClean="0">
                                  <a:latin typeface="Cambria Math"/>
                                  <a:cs typeface="B Koodak" pitchFamily="2" charset="-78"/>
                                </a:rPr>
                                <m:t>+</m:t>
                              </m:r>
                              <m:r>
                                <a:rPr lang="en-US" b="0" i="1" smtClean="0">
                                  <a:latin typeface="Cambria Math"/>
                                  <a:cs typeface="B Koodak" pitchFamily="2" charset="-78"/>
                                </a:rPr>
                                <m:t>9</m:t>
                              </m:r>
                              <m:r>
                                <a:rPr lang="en-US" b="0" i="1" smtClean="0">
                                  <a:latin typeface="Cambria Math"/>
                                  <a:cs typeface="B Koodak" pitchFamily="2" charset="-78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/>
                                  <a:cs typeface="B Koodak" pitchFamily="2" charset="-78"/>
                                </a:rPr>
                                <m:t> </m:t>
                              </m:r>
                            </m:e>
                          </m:d>
                        </m:e>
                        <m:sup>
                          <m:r>
                            <a:rPr lang="en-US" b="0" i="1" smtClean="0">
                              <a:latin typeface="Cambria Math"/>
                              <a:cs typeface="B Koodak" pitchFamily="2" charset="-78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  <a:cs typeface="B Koodak" pitchFamily="2" charset="-78"/>
                        </a:rPr>
                        <m:t>−</m:t>
                      </m:r>
                      <m:r>
                        <a:rPr lang="en-US" b="0" i="1" smtClean="0">
                          <a:latin typeface="Cambria Math"/>
                          <a:cs typeface="B Koodak" pitchFamily="2" charset="-78"/>
                        </a:rPr>
                        <m:t>360</m:t>
                      </m:r>
                    </m:oMath>
                  </m:oMathPara>
                </a14:m>
                <a:endParaRPr lang="en-US" b="0" dirty="0" smtClean="0">
                  <a:cs typeface="B Koodak" pitchFamily="2" charset="-78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 smtClean="0">
                              <a:latin typeface="Cambria Math"/>
                              <a:cs typeface="B Koodak" pitchFamily="2" charset="-78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  <a:cs typeface="B Koodak" pitchFamily="2" charset="-78"/>
                            </a:rPr>
                            <m:t>(</m:t>
                          </m:r>
                          <m:sSup>
                            <m:sSupPr>
                              <m:ctrlPr>
                                <a:rPr lang="en-US" b="0" i="1" smtClean="0">
                                  <a:latin typeface="Cambria Math"/>
                                  <a:cs typeface="B Koodak" pitchFamily="2" charset="-78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/>
                                  <a:cs typeface="B Koodak" pitchFamily="2" charset="-78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/>
                                  <a:cs typeface="B Koodak" pitchFamily="2" charset="-78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b="0" i="1" smtClean="0">
                              <a:latin typeface="Cambria Math"/>
                              <a:cs typeface="B Koodak" pitchFamily="2" charset="-78"/>
                            </a:rPr>
                            <m:t>+</m:t>
                          </m:r>
                          <m:r>
                            <a:rPr lang="en-US" b="0" i="1" smtClean="0">
                              <a:latin typeface="Cambria Math"/>
                              <a:cs typeface="B Koodak" pitchFamily="2" charset="-78"/>
                            </a:rPr>
                            <m:t>9</m:t>
                          </m:r>
                          <m:r>
                            <a:rPr lang="en-US" b="0" i="1" smtClean="0">
                              <a:latin typeface="Cambria Math"/>
                              <a:cs typeface="B Koodak" pitchFamily="2" charset="-78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/>
                              <a:cs typeface="B Koodak" pitchFamily="2" charset="-78"/>
                            </a:rPr>
                            <m:t> )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  <a:cs typeface="B Koodak" pitchFamily="2" charset="-78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  <a:cs typeface="B Koodak" pitchFamily="2" charset="-78"/>
                        </a:rPr>
                        <m:t>+</m:t>
                      </m:r>
                      <m:r>
                        <a:rPr lang="en-US" b="0" i="1" smtClean="0">
                          <a:latin typeface="Cambria Math"/>
                          <a:cs typeface="B Koodak" pitchFamily="2" charset="-78"/>
                        </a:rPr>
                        <m:t>38</m:t>
                      </m:r>
                      <m:d>
                        <m:dPr>
                          <m:ctrlPr>
                            <a:rPr lang="en-US" b="0" i="1" smtClean="0">
                              <a:latin typeface="Cambria Math"/>
                              <a:cs typeface="B Koodak" pitchFamily="2" charset="-78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b="0" i="1" smtClean="0">
                                  <a:latin typeface="Cambria Math"/>
                                  <a:cs typeface="B Koodak" pitchFamily="2" charset="-78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/>
                                  <a:cs typeface="B Koodak" pitchFamily="2" charset="-78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/>
                                  <a:cs typeface="B Koodak" pitchFamily="2" charset="-78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b="0" i="1" smtClean="0">
                              <a:latin typeface="Cambria Math"/>
                              <a:cs typeface="B Koodak" pitchFamily="2" charset="-78"/>
                            </a:rPr>
                            <m:t>+</m:t>
                          </m:r>
                          <m:r>
                            <a:rPr lang="en-US" b="0" i="1" smtClean="0">
                              <a:latin typeface="Cambria Math"/>
                              <a:cs typeface="B Koodak" pitchFamily="2" charset="-78"/>
                            </a:rPr>
                            <m:t>9</m:t>
                          </m:r>
                          <m:r>
                            <a:rPr lang="en-US" b="0" i="1" smtClean="0">
                              <a:latin typeface="Cambria Math"/>
                              <a:cs typeface="B Koodak" pitchFamily="2" charset="-78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/>
                              <a:cs typeface="B Koodak" pitchFamily="2" charset="-78"/>
                            </a:rPr>
                            <m:t> </m:t>
                          </m:r>
                        </m:e>
                      </m:d>
                      <m:r>
                        <a:rPr lang="en-US" b="0" i="1" smtClean="0">
                          <a:latin typeface="Cambria Math"/>
                          <a:cs typeface="B Koodak" pitchFamily="2" charset="-78"/>
                        </a:rPr>
                        <m:t>+</m:t>
                      </m:r>
                      <m:r>
                        <a:rPr lang="en-US" b="0" i="1" smtClean="0">
                          <a:latin typeface="Cambria Math"/>
                          <a:cs typeface="B Koodak" pitchFamily="2" charset="-78"/>
                        </a:rPr>
                        <m:t>360</m:t>
                      </m:r>
                      <m:r>
                        <a:rPr lang="en-US" b="0" i="1" smtClean="0">
                          <a:latin typeface="Cambria Math"/>
                          <a:cs typeface="B Koodak" pitchFamily="2" charset="-78"/>
                        </a:rPr>
                        <m:t>−</m:t>
                      </m:r>
                      <m:sSup>
                        <m:sSupPr>
                          <m:ctrlPr>
                            <a:rPr lang="en-US" b="0" i="1" smtClean="0">
                              <a:latin typeface="Cambria Math"/>
                              <a:cs typeface="B Koodak" pitchFamily="2" charset="-78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  <a:cs typeface="B Koodak" pitchFamily="2" charset="-78"/>
                            </a:rPr>
                            <m:t>(</m:t>
                          </m:r>
                          <m:sSup>
                            <m:sSupPr>
                              <m:ctrlPr>
                                <a:rPr lang="en-US" b="0" i="1" smtClean="0">
                                  <a:latin typeface="Cambria Math"/>
                                  <a:cs typeface="B Koodak" pitchFamily="2" charset="-78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/>
                                  <a:cs typeface="B Koodak" pitchFamily="2" charset="-78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/>
                                  <a:cs typeface="B Koodak" pitchFamily="2" charset="-78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b="0" i="1" smtClean="0">
                              <a:latin typeface="Cambria Math"/>
                              <a:cs typeface="B Koodak" pitchFamily="2" charset="-78"/>
                            </a:rPr>
                            <m:t>+</m:t>
                          </m:r>
                          <m:r>
                            <a:rPr lang="en-US" b="0" i="1" smtClean="0">
                              <a:latin typeface="Cambria Math"/>
                              <a:cs typeface="B Koodak" pitchFamily="2" charset="-78"/>
                            </a:rPr>
                            <m:t>9</m:t>
                          </m:r>
                          <m:r>
                            <a:rPr lang="en-US" b="0" i="1" smtClean="0">
                              <a:latin typeface="Cambria Math"/>
                              <a:cs typeface="B Koodak" pitchFamily="2" charset="-78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/>
                              <a:cs typeface="B Koodak" pitchFamily="2" charset="-78"/>
                            </a:rPr>
                            <m:t> )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  <a:cs typeface="B Koodak" pitchFamily="2" charset="-78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  <a:cs typeface="B Koodak" pitchFamily="2" charset="-78"/>
                        </a:rPr>
                        <m:t>−</m:t>
                      </m:r>
                      <m:r>
                        <a:rPr lang="en-US" b="0" i="1" smtClean="0">
                          <a:latin typeface="Cambria Math"/>
                          <a:cs typeface="B Koodak" pitchFamily="2" charset="-78"/>
                        </a:rPr>
                        <m:t>360</m:t>
                      </m:r>
                      <m:r>
                        <a:rPr lang="en-US" b="0" i="1" smtClean="0">
                          <a:latin typeface="Cambria Math"/>
                          <a:cs typeface="B Koodak" pitchFamily="2" charset="-78"/>
                        </a:rPr>
                        <m:t>=</m:t>
                      </m:r>
                      <m:r>
                        <a:rPr lang="en-US" b="0" i="1" smtClean="0">
                          <a:latin typeface="Cambria Math"/>
                          <a:cs typeface="B Koodak" pitchFamily="2" charset="-78"/>
                        </a:rPr>
                        <m:t>38</m:t>
                      </m:r>
                      <m:sSup>
                        <m:sSupPr>
                          <m:ctrlPr>
                            <a:rPr lang="en-US" b="0" i="1" smtClean="0">
                              <a:latin typeface="Cambria Math"/>
                              <a:cs typeface="B Koodak" pitchFamily="2" charset="-78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  <a:cs typeface="B Koodak" pitchFamily="2" charset="-78"/>
                            </a:rPr>
                            <m:t>𝑥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  <a:cs typeface="B Koodak" pitchFamily="2" charset="-78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  <a:cs typeface="B Koodak" pitchFamily="2" charset="-78"/>
                        </a:rPr>
                        <m:t>+</m:t>
                      </m:r>
                      <m:r>
                        <a:rPr lang="en-US" b="0" i="1" smtClean="0">
                          <a:latin typeface="Cambria Math"/>
                          <a:cs typeface="B Koodak" pitchFamily="2" charset="-78"/>
                        </a:rPr>
                        <m:t>342</m:t>
                      </m:r>
                      <m:r>
                        <a:rPr lang="en-US" b="0" i="1" smtClean="0">
                          <a:latin typeface="Cambria Math"/>
                          <a:cs typeface="B Koodak" pitchFamily="2" charset="-78"/>
                        </a:rPr>
                        <m:t>𝑥</m:t>
                      </m:r>
                    </m:oMath>
                  </m:oMathPara>
                </a14:m>
                <a:endParaRPr lang="en-US" dirty="0">
                  <a:cs typeface="B Koodak" pitchFamily="2" charset="-78"/>
                </a:endParaRP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14064" y="2862321"/>
                <a:ext cx="9144000" cy="2354234"/>
              </a:xfrm>
              <a:prstGeom prst="rect">
                <a:avLst/>
              </a:prstGeom>
              <a:blipFill rotWithShape="1">
                <a:blip r:embed="rId3"/>
                <a:stretch>
                  <a:fillRect l="-667" t="-1036" r="-4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Left Bracket 16"/>
          <p:cNvSpPr/>
          <p:nvPr/>
        </p:nvSpPr>
        <p:spPr>
          <a:xfrm rot="5400000">
            <a:off x="1539658" y="3889488"/>
            <a:ext cx="128654" cy="647838"/>
          </a:xfrm>
          <a:prstGeom prst="leftBracket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" name="Straight Connector 18"/>
          <p:cNvCxnSpPr/>
          <p:nvPr/>
        </p:nvCxnSpPr>
        <p:spPr>
          <a:xfrm flipH="1">
            <a:off x="0" y="2514735"/>
            <a:ext cx="914400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909053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52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2" dur="2000"/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500"/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92" dur="500"/>
                                        <p:tgtEl>
                                          <p:spTgt spid="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1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1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1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0" dur="1000"/>
                                        <p:tgtEl>
                                          <p:spTgt spid="1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1340768"/>
            <a:ext cx="9144000" cy="56015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a-IR" sz="16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پایان</a:t>
            </a:r>
            <a:endParaRPr lang="fa-IR" sz="2400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  <a:p>
            <a:pPr algn="ctr"/>
            <a:endParaRPr lang="fa-IR" sz="2400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  <a:p>
            <a:pPr algn="ctr"/>
            <a:endParaRPr lang="fa-IR" sz="2400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  <a:p>
            <a:pPr algn="ctr"/>
            <a:endParaRPr lang="fa-IR" sz="2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  <a:p>
            <a:pPr algn="ctr"/>
            <a:endParaRPr lang="fa-IR" sz="2400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  <a:p>
            <a:pPr algn="ctr"/>
            <a:endParaRPr lang="fa-IR" sz="2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  <a:p>
            <a:pPr algn="ctr"/>
            <a:endParaRPr lang="fa-IR" sz="2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  <a:p>
            <a:pPr algn="ctr"/>
            <a:endParaRPr lang="fa-IR" sz="2400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  <a:p>
            <a:pPr algn="ctr"/>
            <a:r>
              <a:rPr lang="fa-IR" sz="2400" dirty="0" smtClean="0">
                <a:cs typeface="B Titr" pitchFamily="2" charset="-78"/>
              </a:rPr>
              <a:t>موفق باشید .</a:t>
            </a:r>
          </a:p>
        </p:txBody>
      </p:sp>
    </p:spTree>
    <p:extLst>
      <p:ext uri="{BB962C8B-B14F-4D97-AF65-F5344CB8AC3E}">
        <p14:creationId xmlns:p14="http://schemas.microsoft.com/office/powerpoint/2010/main" val="7216975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lemental">
  <a:themeElements>
    <a:clrScheme name="Elemental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Elemental">
      <a:maj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lemental">
      <a: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48000">
              <a:schemeClr val="phClr">
                <a:tint val="54000"/>
                <a:satMod val="140000"/>
              </a:schemeClr>
            </a:gs>
            <a:gs pos="100000">
              <a:schemeClr val="phClr">
                <a:tint val="24000"/>
                <a:satMod val="260000"/>
              </a:schemeClr>
            </a:gs>
          </a:gsLst>
          <a:lin ang="1620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48000"/>
                <a:satMod val="180000"/>
                <a:lumMod val="94000"/>
              </a:schemeClr>
            </a:gs>
            <a:gs pos="100000">
              <a:schemeClr val="phClr">
                <a:shade val="48000"/>
                <a:satMod val="180000"/>
                <a:lumMod val="94000"/>
              </a:schemeClr>
            </a:gs>
          </a:gsLst>
          <a:lin ang="4140000" scaled="1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12700" dir="5400000" sx="102000" sy="102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19800000"/>
            </a:lightRig>
          </a:scene3d>
          <a:sp3d prstMaterial="metal">
            <a:bevelT w="38100" h="38100"/>
          </a:sp3d>
        </a:effectStyle>
        <a:effectStyle>
          <a:effectLst>
            <a:outerShdw blurRad="114300" dist="114300" dir="5400000" rotWithShape="0">
              <a:srgbClr val="000000">
                <a:alpha val="7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plastic"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</a:schemeClr>
            </a:gs>
            <a:gs pos="100000">
              <a:schemeClr val="phClr">
                <a:shade val="40000"/>
                <a:satMod val="18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4000"/>
                <a:satMod val="280000"/>
              </a:schemeClr>
              <a:schemeClr val="phClr">
                <a:tint val="60000"/>
                <a:sat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Elemental</Template>
  <TotalTime>193</TotalTime>
  <Words>1133</Words>
  <Application>Microsoft Office PowerPoint</Application>
  <PresentationFormat>On-screen Show (4:3)</PresentationFormat>
  <Paragraphs>91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Elemental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win7</dc:creator>
  <cp:lastModifiedBy>it</cp:lastModifiedBy>
  <cp:revision>26</cp:revision>
  <dcterms:created xsi:type="dcterms:W3CDTF">2012-02-27T23:43:43Z</dcterms:created>
  <dcterms:modified xsi:type="dcterms:W3CDTF">2014-12-03T07:39:52Z</dcterms:modified>
</cp:coreProperties>
</file>