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330" r:id="rId16"/>
    <p:sldId id="331" r:id="rId17"/>
    <p:sldId id="272" r:id="rId18"/>
    <p:sldId id="273" r:id="rId1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00" autoAdjust="0"/>
    <p:restoredTop sz="94660"/>
  </p:normalViewPr>
  <p:slideViewPr>
    <p:cSldViewPr>
      <p:cViewPr>
        <p:scale>
          <a:sx n="66" d="100"/>
          <a:sy n="66" d="100"/>
        </p:scale>
        <p:origin x="-163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ED123-2AC3-457A-943A-CF7FA5752FD8}" type="datetimeFigureOut">
              <a:rPr lang="fa-IR" smtClean="0"/>
              <a:pPr/>
              <a:t>1437/04/19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443356-73F9-49DF-BDFA-B10F570E8EBA}"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FED123-2AC3-457A-943A-CF7FA5752FD8}" type="datetimeFigureOut">
              <a:rPr lang="fa-IR" smtClean="0"/>
              <a:pPr/>
              <a:t>1437/04/19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443356-73F9-49DF-BDFA-B10F570E8EBA}"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pic>
        <p:nvPicPr>
          <p:cNvPr id="2050" name="Picture 2" descr="D:\Users\Guest\Desktop\آسیه.bat\ShahvarPrivate\عکس\زیباسازی\بسم ا\55.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804" y="660399"/>
            <a:ext cx="8229600" cy="3197229"/>
          </a:xfrm>
        </p:spPr>
        <p:style>
          <a:lnRef idx="1">
            <a:schemeClr val="accent2"/>
          </a:lnRef>
          <a:fillRef idx="2">
            <a:schemeClr val="accent2"/>
          </a:fillRef>
          <a:effectRef idx="1">
            <a:schemeClr val="accent2"/>
          </a:effectRef>
          <a:fontRef idx="minor">
            <a:schemeClr val="dk1"/>
          </a:fontRef>
        </p:style>
        <p:txBody>
          <a:bodyPr>
            <a:noAutofit/>
          </a:bodyPr>
          <a:lstStyle/>
          <a:p>
            <a:pPr>
              <a:buNone/>
            </a:pPr>
            <a:endParaRPr lang="fa-IR" sz="800" dirty="0" smtClean="0">
              <a:solidFill>
                <a:schemeClr val="dk1"/>
              </a:solidFill>
              <a:cs typeface="B Koodak" pitchFamily="2" charset="-78"/>
            </a:endParaRPr>
          </a:p>
          <a:p>
            <a:pPr>
              <a:buNone/>
            </a:pPr>
            <a:r>
              <a:rPr lang="fa-IR" sz="2800" dirty="0" smtClean="0">
                <a:solidFill>
                  <a:schemeClr val="dk1"/>
                </a:solidFill>
                <a:cs typeface="B Koodak" pitchFamily="2" charset="-78"/>
              </a:rPr>
              <a:t>2- </a:t>
            </a:r>
            <a:r>
              <a:rPr lang="fa-IR" sz="2800" dirty="0">
                <a:solidFill>
                  <a:schemeClr val="dk1"/>
                </a:solidFill>
                <a:cs typeface="B Koodak" pitchFamily="2" charset="-78"/>
              </a:rPr>
              <a:t>توجه به محرومان: </a:t>
            </a:r>
            <a:r>
              <a:rPr lang="fa-IR" sz="2800" dirty="0" smtClean="0">
                <a:solidFill>
                  <a:schemeClr val="dk1"/>
                </a:solidFill>
                <a:cs typeface="B Koodak" pitchFamily="2" charset="-78"/>
              </a:rPr>
              <a:t>همه ما </a:t>
            </a:r>
            <a:r>
              <a:rPr lang="fa-IR" sz="2800" dirty="0">
                <a:solidFill>
                  <a:schemeClr val="dk1"/>
                </a:solidFill>
                <a:cs typeface="B Koodak" pitchFamily="2" charset="-78"/>
              </a:rPr>
              <a:t>بارها این ضرب المثل را </a:t>
            </a:r>
            <a:r>
              <a:rPr lang="fa-IR" sz="2800" dirty="0" smtClean="0">
                <a:solidFill>
                  <a:schemeClr val="dk1"/>
                </a:solidFill>
                <a:cs typeface="B Koodak" pitchFamily="2" charset="-78"/>
              </a:rPr>
              <a:t>شنیده ایم </a:t>
            </a:r>
            <a:r>
              <a:rPr lang="fa-IR" sz="2800" dirty="0">
                <a:solidFill>
                  <a:schemeClr val="dk1"/>
                </a:solidFill>
                <a:cs typeface="B Koodak" pitchFamily="2" charset="-78"/>
              </a:rPr>
              <a:t>که: </a:t>
            </a:r>
            <a:endParaRPr lang="fa-IR" sz="2800" dirty="0" smtClean="0">
              <a:solidFill>
                <a:schemeClr val="dk1"/>
              </a:solidFill>
              <a:cs typeface="B Koodak" pitchFamily="2" charset="-78"/>
            </a:endParaRPr>
          </a:p>
          <a:p>
            <a:pPr algn="ctr">
              <a:buNone/>
            </a:pPr>
            <a:r>
              <a:rPr lang="fa-IR" sz="2800" dirty="0" smtClean="0">
                <a:solidFill>
                  <a:schemeClr val="dk1"/>
                </a:solidFill>
                <a:cs typeface="B Koodak" pitchFamily="2" charset="-78"/>
              </a:rPr>
              <a:t>شنیدن </a:t>
            </a:r>
            <a:r>
              <a:rPr lang="fa-IR" sz="2800" dirty="0">
                <a:solidFill>
                  <a:schemeClr val="dk1"/>
                </a:solidFill>
                <a:cs typeface="B Koodak" pitchFamily="2" charset="-78"/>
              </a:rPr>
              <a:t>کِی بود مانند دیدن!</a:t>
            </a:r>
          </a:p>
          <a:p>
            <a:pPr>
              <a:buNone/>
            </a:pPr>
            <a:r>
              <a:rPr lang="fa-IR" sz="2800" dirty="0" smtClean="0">
                <a:solidFill>
                  <a:schemeClr val="dk1"/>
                </a:solidFill>
                <a:cs typeface="B Koodak" pitchFamily="2" charset="-78"/>
              </a:rPr>
              <a:t>شایدبگوییم </a:t>
            </a:r>
            <a:r>
              <a:rPr lang="fa-IR" sz="2800" dirty="0">
                <a:solidFill>
                  <a:schemeClr val="dk1"/>
                </a:solidFill>
                <a:cs typeface="B Koodak" pitchFamily="2" charset="-78"/>
              </a:rPr>
              <a:t>درست است، اما این ضرب المثل چه ربطی به </a:t>
            </a:r>
            <a:r>
              <a:rPr lang="fa-IR" sz="2800" dirty="0" smtClean="0">
                <a:solidFill>
                  <a:schemeClr val="dk1"/>
                </a:solidFill>
                <a:cs typeface="B Koodak" pitchFamily="2" charset="-78"/>
              </a:rPr>
              <a:t>روزه دارد</a:t>
            </a:r>
            <a:r>
              <a:rPr lang="fa-IR" sz="2800" dirty="0">
                <a:solidFill>
                  <a:schemeClr val="dk1"/>
                </a:solidFill>
                <a:cs typeface="B Koodak" pitchFamily="2" charset="-78"/>
              </a:rPr>
              <a:t>؟</a:t>
            </a:r>
          </a:p>
          <a:p>
            <a:pPr>
              <a:buNone/>
            </a:pPr>
            <a:endParaRPr lang="fa-IR" sz="1400" dirty="0" smtClean="0">
              <a:solidFill>
                <a:schemeClr val="dk1"/>
              </a:solidFill>
              <a:cs typeface="B Koodak" pitchFamily="2" charset="-78"/>
            </a:endParaRPr>
          </a:p>
          <a:p>
            <a:pPr algn="ctr">
              <a:buNone/>
            </a:pPr>
            <a:r>
              <a:rPr lang="fa-IR" sz="2800" dirty="0" smtClean="0">
                <a:solidFill>
                  <a:schemeClr val="dk1"/>
                </a:solidFill>
                <a:cs typeface="B Koodak" pitchFamily="2" charset="-78"/>
              </a:rPr>
              <a:t>روزی </a:t>
            </a:r>
            <a:r>
              <a:rPr lang="fa-IR" sz="2800" dirty="0">
                <a:solidFill>
                  <a:schemeClr val="dk1"/>
                </a:solidFill>
                <a:cs typeface="B Koodak" pitchFamily="2" charset="-78"/>
              </a:rPr>
              <a:t>از امام صادق سؤال شد: چرا خداوند روزه را بر مردم واجب کرده است</a:t>
            </a:r>
            <a:r>
              <a:rPr lang="fa-IR" sz="2800" dirty="0" smtClean="0">
                <a:solidFill>
                  <a:schemeClr val="dk1"/>
                </a:solidFill>
                <a:cs typeface="B Koodak" pitchFamily="2" charset="-78"/>
              </a:rPr>
              <a:t>؟</a:t>
            </a:r>
            <a:endParaRPr lang="fa-IR" sz="2800" dirty="0">
              <a:solidFill>
                <a:schemeClr val="dk1"/>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85794"/>
            <a:ext cx="8643998" cy="4525963"/>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r>
              <a:rPr lang="fa-IR" sz="2800" dirty="0" smtClean="0">
                <a:solidFill>
                  <a:schemeClr val="dk1"/>
                </a:solidFill>
                <a:cs typeface="B Koodak" pitchFamily="2" charset="-78"/>
              </a:rPr>
              <a:t>امام(ع) فرمود:</a:t>
            </a:r>
          </a:p>
          <a:p>
            <a:pPr algn="just">
              <a:buNone/>
            </a:pPr>
            <a:r>
              <a:rPr lang="fa-IR" sz="2800" dirty="0" smtClean="0">
                <a:solidFill>
                  <a:schemeClr val="dk1"/>
                </a:solidFill>
                <a:cs typeface="B Koodak" pitchFamily="2" charset="-78"/>
              </a:rPr>
              <a:t>    ثروتمندان هرگز درد گرسنگی را حس نمی کنند؛ زیرا هر چه بخواهند می توانند به دست آورند؛ به همین دلیل نسبت به فقیران و گرسنگان دلسوزی نمی کنند. خداوند بلند مرتبه روزه را بر همه واجب کرد تا در این ماه همه مانند هم باشند و ثروتمندان نیز مزه گرسنگی را بچشند و با گرسنگان و فقیران مهربان شوند و به آنان کمک کنند. </a:t>
            </a:r>
          </a:p>
          <a:p>
            <a:pPr algn="just">
              <a:buNone/>
            </a:pPr>
            <a:r>
              <a:rPr lang="fa-IR" sz="2800" dirty="0" smtClean="0">
                <a:solidFill>
                  <a:schemeClr val="dk1"/>
                </a:solidFill>
                <a:cs typeface="B Koodak" pitchFamily="2" charset="-78"/>
              </a:rPr>
              <a:t>        </a:t>
            </a:r>
          </a:p>
          <a:p>
            <a:pPr algn="just">
              <a:buNone/>
            </a:pPr>
            <a:r>
              <a:rPr lang="fa-IR" sz="2800" dirty="0" smtClean="0">
                <a:solidFill>
                  <a:schemeClr val="dk1"/>
                </a:solidFill>
                <a:cs typeface="B Koodak" pitchFamily="2" charset="-78"/>
              </a:rPr>
              <a:t>          این ویژگی ماه مبارک رمضان، موجب می شود مردم در این ماه به نیازمندان بیشتر توجه کنند و در حدّ توان به آنان کمک کنند.</a:t>
            </a: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trips(down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000660"/>
          </a:xfrm>
        </p:spPr>
        <p:style>
          <a:lnRef idx="1">
            <a:schemeClr val="accent3"/>
          </a:lnRef>
          <a:fillRef idx="2">
            <a:schemeClr val="accent3"/>
          </a:fillRef>
          <a:effectRef idx="1">
            <a:schemeClr val="accent3"/>
          </a:effectRef>
          <a:fontRef idx="minor">
            <a:schemeClr val="dk1"/>
          </a:fontRef>
        </p:style>
        <p:txBody>
          <a:bodyPr>
            <a:noAutofit/>
          </a:bodyPr>
          <a:lstStyle/>
          <a:p>
            <a:pPr>
              <a:buNone/>
            </a:pPr>
            <a:endParaRPr lang="fa-IR" sz="800" dirty="0" smtClean="0">
              <a:solidFill>
                <a:schemeClr val="dk1"/>
              </a:solidFill>
              <a:cs typeface="B Koodak" pitchFamily="2" charset="-78"/>
            </a:endParaRPr>
          </a:p>
          <a:p>
            <a:pPr algn="just">
              <a:buNone/>
            </a:pPr>
            <a:r>
              <a:rPr lang="fa-IR" sz="2800" dirty="0" smtClean="0">
                <a:solidFill>
                  <a:schemeClr val="dk1"/>
                </a:solidFill>
                <a:cs typeface="B Koodak" pitchFamily="2" charset="-78"/>
              </a:rPr>
              <a:t>3- حفظ سلامتی: وقتی که مواد غذایی بیش از حدّ نیاز بدن باشد، به صورت چربی در بدن ذخیره می شود و ضمن بالا بردن چربی، قند و فشار خون، باعث بالا رفتن وزن بدن و انباشته شدن چربی در میان ماهیچه های بدن می شود. یک ماه روزه گرفتن، چربی های مزاحم و زائد بدن را مصرف می کند و از بین می برد و در حقیقت بدن را از آلودگی های یک ساله خانه تکانی می کند.</a:t>
            </a:r>
          </a:p>
          <a:p>
            <a:pPr algn="just">
              <a:buNone/>
            </a:pPr>
            <a:r>
              <a:rPr lang="fa-IR" sz="2800" dirty="0" smtClean="0">
                <a:solidFill>
                  <a:schemeClr val="dk1"/>
                </a:solidFill>
                <a:cs typeface="B Koodak" pitchFamily="2" charset="-78"/>
              </a:rPr>
              <a:t>          نتیجه تحقیقات دانشمندان و پژوهشگران نشان می دهد که دلیل اصلی بسیاری از بیماریها، تغذیه نادرست و پرخوری است و به همین دلیل در اغلب کتابهای معتبر پزشکی بخشی به اصول تغذیه و منافع پرهیز از پرخوری اختصاص یافته است.</a:t>
            </a:r>
          </a:p>
        </p:txBody>
      </p:sp>
      <p:sp>
        <p:nvSpPr>
          <p:cNvPr id="4" name="Content Placeholder 2"/>
          <p:cNvSpPr txBox="1">
            <a:spLocks/>
          </p:cNvSpPr>
          <p:nvPr/>
        </p:nvSpPr>
        <p:spPr>
          <a:xfrm>
            <a:off x="755576" y="4509121"/>
            <a:ext cx="7560840" cy="115212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1">
            <a:normAutofit fontScale="925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800" b="0" i="0" u="none" strike="noStrike" kern="1200" cap="none" spc="0" normalizeH="0" baseline="0" noProof="0" dirty="0" smtClean="0">
              <a:ln>
                <a:noFill/>
              </a:ln>
              <a:solidFill>
                <a:schemeClr val="dk1"/>
              </a:solidFill>
              <a:effectLst/>
              <a:uLnTx/>
              <a:uFillTx/>
              <a:latin typeface="+mn-lt"/>
              <a:ea typeface="+mn-ea"/>
              <a:cs typeface="B Koodak"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smtClean="0">
                <a:ln>
                  <a:noFill/>
                </a:ln>
                <a:solidFill>
                  <a:schemeClr val="dk1"/>
                </a:solidFill>
                <a:effectLst/>
                <a:uLnTx/>
                <a:uFillTx/>
                <a:latin typeface="+mn-lt"/>
                <a:ea typeface="+mn-ea"/>
                <a:cs typeface="B Koodak" pitchFamily="2" charset="-78"/>
              </a:rPr>
              <a:t>اکنون معنای این حدیث نورانی رسول خدا را بهتر می فهمیم که می فرماید:</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800" b="0" i="0" u="none" strike="noStrike" kern="1200" cap="none" spc="0" normalizeH="0" baseline="0" noProof="0" dirty="0" smtClean="0">
              <a:ln>
                <a:noFill/>
              </a:ln>
              <a:solidFill>
                <a:schemeClr val="dk1"/>
              </a:solidFill>
              <a:effectLst/>
              <a:uLnTx/>
              <a:uFillTx/>
              <a:latin typeface="+mn-lt"/>
              <a:ea typeface="+mn-ea"/>
              <a:cs typeface="B Koodak"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smtClean="0">
                <a:ln>
                  <a:noFill/>
                </a:ln>
                <a:solidFill>
                  <a:schemeClr val="dk1"/>
                </a:solidFill>
                <a:effectLst/>
                <a:uLnTx/>
                <a:uFillTx/>
                <a:latin typeface="+mn-lt"/>
                <a:ea typeface="+mn-ea"/>
                <a:cs typeface="B Koodak" pitchFamily="2" charset="-78"/>
              </a:rPr>
              <a:t>                      صُومُوا تَصِحُّوا؛           روزه بگیرید تا سالم بمانید.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2" y="571481"/>
            <a:ext cx="9144000" cy="5000659"/>
          </a:xfrm>
        </p:spPr>
        <p:style>
          <a:lnRef idx="1">
            <a:schemeClr val="accent1"/>
          </a:lnRef>
          <a:fillRef idx="2">
            <a:schemeClr val="accent1"/>
          </a:fillRef>
          <a:effectRef idx="1">
            <a:schemeClr val="accent1"/>
          </a:effectRef>
          <a:fontRef idx="minor">
            <a:schemeClr val="dk1"/>
          </a:fontRef>
        </p:style>
        <p:txBody>
          <a:bodyPr>
            <a:noAutofit/>
          </a:bodyPr>
          <a:lstStyle/>
          <a:p>
            <a:pPr>
              <a:buNone/>
            </a:pPr>
            <a:endParaRPr lang="fa-IR" sz="800" dirty="0" smtClean="0">
              <a:solidFill>
                <a:srgbClr val="FF0000"/>
              </a:solidFill>
              <a:cs typeface="B Koodak" pitchFamily="2" charset="-78"/>
            </a:endParaRPr>
          </a:p>
          <a:p>
            <a:pPr algn="just">
              <a:buNone/>
            </a:pPr>
            <a:r>
              <a:rPr lang="fa-IR" sz="2800" dirty="0" smtClean="0">
                <a:solidFill>
                  <a:srgbClr val="FF0000"/>
                </a:solidFill>
                <a:cs typeface="B Koodak" pitchFamily="2" charset="-78"/>
              </a:rPr>
              <a:t>مُبطِلات روزه</a:t>
            </a:r>
          </a:p>
          <a:p>
            <a:pPr algn="just">
              <a:buNone/>
            </a:pPr>
            <a:r>
              <a:rPr lang="fa-IR" sz="2800" dirty="0" smtClean="0">
                <a:solidFill>
                  <a:schemeClr val="dk1"/>
                </a:solidFill>
                <a:cs typeface="B Koodak" pitchFamily="2" charset="-78"/>
              </a:rPr>
              <a:t>        روزه همانند سایر عبادات، احکامی دارد و برای انجام صحیح و کامل آن، باید آنها را رعایت کنیم تا از فواید و برکات آن محروم نشویم.</a:t>
            </a:r>
          </a:p>
          <a:p>
            <a:pPr algn="just">
              <a:buNone/>
            </a:pPr>
            <a:r>
              <a:rPr lang="fa-IR" sz="2800" dirty="0" smtClean="0">
                <a:solidFill>
                  <a:schemeClr val="dk1"/>
                </a:solidFill>
                <a:cs typeface="B Koodak" pitchFamily="2" charset="-78"/>
              </a:rPr>
              <a:t>          روزه گرفتن فقط نخوردن و نیاشامیدن نیست؛ بلکه روزه یعنی اینکه انسان تصمیم بگیرد برای انجام دستور خداوند از اذان صبح تا اذان مغرب از چند کار معیّن، که به آنها مبطلات روزه گفته می شود، خودداری کند. به این تصمیم که خودش یکی از واجبات روزه است، نیّت گفته می شود. اگر کسی نیّت روزه گرفتن نداشته باشد، هر چند که تمام روز را تشنه و گرسنه بماند، نمی تواند خود را روزه دار بداند. در اینجا با چهار مورد از مبطلات روزه آشنا می شویم: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643998" cy="5857916"/>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fa-IR" sz="800" dirty="0" smtClean="0">
                <a:cs typeface="B Koodak" pitchFamily="2" charset="-78"/>
              </a:rPr>
              <a:t>          </a:t>
            </a:r>
          </a:p>
          <a:p>
            <a:pPr algn="just">
              <a:buNone/>
            </a:pPr>
            <a:r>
              <a:rPr lang="fa-IR" sz="2800" dirty="0" smtClean="0">
                <a:cs typeface="B Koodak" pitchFamily="2" charset="-78"/>
              </a:rPr>
              <a:t>         1و ٢ خوردن و آشامیدن: اگر شخص روزه دار آب، غذا، دارو و یا هر چیز دیگری را بخورد، حتی اگر خیلی هم کم باشد، روزه اش باطل می شود. حتی فرو بردن عمدی غذایی که در میان دندان ها باقی مانده است نیز، باعث باطل شدن روزه می شود. به همین دلیل به ما سفارش شده است که در ماه رمضان بعد از خوردن سحری، مسواک بزنیم تا چیزی از غذا در دهانمان باقی نماند. البته فرو بردن آب دهان برای روزه دار اشکالی ندارد. </a:t>
            </a:r>
          </a:p>
          <a:p>
            <a:pPr algn="just">
              <a:buNone/>
            </a:pPr>
            <a:r>
              <a:rPr lang="fa-IR" sz="2800" dirty="0" smtClean="0">
                <a:cs typeface="B Koodak" pitchFamily="2" charset="-78"/>
              </a:rPr>
              <a:t>         در مورد نخوردن آب و غذا، عمدی بودن شرط است و در صورتی که انسان از روی فراموشی چیزی را بخورد یا بیاشامد، روزه اش باطل نمی شود البته اگر در هنگام خوردن و آشامیدن به یاد آورد که روزه است، باید فوری آنچه را در دهان دارد، بیرون ریخته و دهانش را آب بکشد.</a:t>
            </a:r>
            <a:endParaRPr lang="fa-IR" sz="2800" dirty="0" smtClean="0">
              <a:solidFill>
                <a:schemeClr val="dk1"/>
              </a:solidFill>
              <a:cs typeface="B Koodak" pitchFamily="2" charset="-7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7"/>
            <a:ext cx="8715436" cy="2000264"/>
          </a:xfrm>
        </p:spPr>
        <p:style>
          <a:lnRef idx="1">
            <a:schemeClr val="accent6"/>
          </a:lnRef>
          <a:fillRef idx="2">
            <a:schemeClr val="accent6"/>
          </a:fillRef>
          <a:effectRef idx="1">
            <a:schemeClr val="accent6"/>
          </a:effectRef>
          <a:fontRef idx="minor">
            <a:schemeClr val="dk1"/>
          </a:fontRef>
        </p:style>
        <p:txBody>
          <a:bodyPr>
            <a:normAutofit/>
          </a:bodyPr>
          <a:lstStyle/>
          <a:p>
            <a:pPr algn="just">
              <a:buNone/>
            </a:pPr>
            <a:r>
              <a:rPr lang="fa-IR" sz="2800" b="1" dirty="0" smtClean="0">
                <a:cs typeface="B Koodak" pitchFamily="2" charset="-78"/>
              </a:rPr>
              <a:t>3- فرو بردن سر به زیر آب: روزه دار نباید سرش را به طور کامل به زیر آب فرو ببرد و اگر </a:t>
            </a:r>
            <a:r>
              <a:rPr lang="fa-IR" sz="2800" dirty="0" smtClean="0">
                <a:cs typeface="B Koodak" pitchFamily="2" charset="-78"/>
              </a:rPr>
              <a:t>این کار را برای یک لحظه هم انجام دهد، روزه اش باطل می شود. البته ایستادن زیر دوش آب یا ریختن آب بر روی سر برای روزه دار اشکالی ندارد.</a:t>
            </a:r>
            <a:endParaRPr lang="fa-IR" sz="2800" dirty="0">
              <a:cs typeface="B Koodak"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9"/>
            <a:ext cx="8229600" cy="2286015"/>
          </a:xfrm>
        </p:spPr>
        <p:style>
          <a:lnRef idx="1">
            <a:schemeClr val="accent4"/>
          </a:lnRef>
          <a:fillRef idx="2">
            <a:schemeClr val="accent4"/>
          </a:fillRef>
          <a:effectRef idx="1">
            <a:schemeClr val="accent4"/>
          </a:effectRef>
          <a:fontRef idx="minor">
            <a:schemeClr val="dk1"/>
          </a:fontRef>
        </p:style>
        <p:txBody>
          <a:bodyPr>
            <a:normAutofit/>
          </a:bodyPr>
          <a:lstStyle/>
          <a:p>
            <a:pPr algn="just">
              <a:buNone/>
            </a:pPr>
            <a:r>
              <a:rPr lang="fa-IR" sz="2800" b="1" dirty="0" smtClean="0">
                <a:cs typeface="B Koodak" pitchFamily="2" charset="-78"/>
              </a:rPr>
              <a:t>4_ فرو بردن غبار یا دود غلیظ به حلق: روزه دار نباید گرد و غبار یا دود غلیظ به حلق خود </a:t>
            </a:r>
            <a:r>
              <a:rPr lang="fa-IR" sz="2800" dirty="0" smtClean="0">
                <a:cs typeface="B Koodak" pitchFamily="2" charset="-78"/>
              </a:rPr>
              <a:t>برساند. بنابراین، اگر جایی گرد و خاک خیلی زیادی در هوا پراکنده شده باشد یا اینکه دود شدیدی در هوا پیچیده باشد، روزه دار باید آنجا را ترک کند یا با استفاده از یک پارچه یا ماسک از رسیدن آن به حلقش خودداری کند.</a:t>
            </a:r>
            <a:endParaRPr lang="fa-IR" sz="2800" dirty="0">
              <a:cs typeface="B Koodak" pitchFamily="2" charset="-78"/>
            </a:endParaRPr>
          </a:p>
        </p:txBody>
      </p:sp>
      <p:pic>
        <p:nvPicPr>
          <p:cNvPr id="2050" name="Picture 2" descr="D:\Users\Guest\Desktop\1.jpg"/>
          <p:cNvPicPr>
            <a:picLocks noChangeAspect="1" noChangeArrowheads="1"/>
          </p:cNvPicPr>
          <p:nvPr/>
        </p:nvPicPr>
        <p:blipFill>
          <a:blip r:embed="rId3" cstate="print"/>
          <a:srcRect/>
          <a:stretch>
            <a:fillRect/>
          </a:stretch>
        </p:blipFill>
        <p:spPr bwMode="auto">
          <a:xfrm>
            <a:off x="0" y="3284984"/>
            <a:ext cx="2543175" cy="1800225"/>
          </a:xfrm>
          <a:prstGeom prst="ellipse">
            <a:avLst/>
          </a:prstGeom>
          <a:ln>
            <a:noFill/>
          </a:ln>
          <a:effectLst>
            <a:softEdge rad="112500"/>
          </a:effectLst>
        </p:spPr>
      </p:pic>
      <p:pic>
        <p:nvPicPr>
          <p:cNvPr id="2051" name="Picture 3" descr="D:\Users\Guest\Desktop\url.jpg"/>
          <p:cNvPicPr>
            <a:picLocks noChangeAspect="1" noChangeArrowheads="1"/>
          </p:cNvPicPr>
          <p:nvPr/>
        </p:nvPicPr>
        <p:blipFill>
          <a:blip r:embed="rId4" cstate="print"/>
          <a:srcRect/>
          <a:stretch>
            <a:fillRect/>
          </a:stretch>
        </p:blipFill>
        <p:spPr bwMode="auto">
          <a:xfrm>
            <a:off x="3275856" y="4221088"/>
            <a:ext cx="3143272" cy="209170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70"/>
            <a:ext cx="8715436" cy="3143296"/>
          </a:xfrm>
        </p:spPr>
        <p:style>
          <a:lnRef idx="1">
            <a:schemeClr val="accent4"/>
          </a:lnRef>
          <a:fillRef idx="2">
            <a:schemeClr val="accent4"/>
          </a:fillRef>
          <a:effectRef idx="1">
            <a:schemeClr val="accent4"/>
          </a:effectRef>
          <a:fontRef idx="minor">
            <a:schemeClr val="dk1"/>
          </a:fontRef>
        </p:style>
        <p:txBody>
          <a:bodyPr>
            <a:noAutofit/>
          </a:bodyPr>
          <a:lstStyle/>
          <a:p>
            <a:pPr algn="just">
              <a:buNone/>
            </a:pPr>
            <a:r>
              <a:rPr lang="fa-IR" sz="2800" dirty="0" smtClean="0">
                <a:solidFill>
                  <a:srgbClr val="FF0000"/>
                </a:solidFill>
                <a:cs typeface="B Koodak" pitchFamily="2" charset="-78"/>
              </a:rPr>
              <a:t>بیشتر بدانیم</a:t>
            </a:r>
          </a:p>
          <a:p>
            <a:pPr algn="just">
              <a:buNone/>
            </a:pPr>
            <a:r>
              <a:rPr lang="fa-IR" sz="2800" u="sng" dirty="0" smtClean="0">
                <a:solidFill>
                  <a:schemeClr val="dk1"/>
                </a:solidFill>
                <a:cs typeface="B Koodak" pitchFamily="2" charset="-78"/>
              </a:rPr>
              <a:t>جراحی بدون چاقو</a:t>
            </a:r>
          </a:p>
          <a:p>
            <a:pPr algn="just">
              <a:buNone/>
            </a:pPr>
            <a:r>
              <a:rPr lang="fa-IR" sz="2800" dirty="0" smtClean="0">
                <a:solidFill>
                  <a:schemeClr val="dk1"/>
                </a:solidFill>
                <a:cs typeface="B Koodak" pitchFamily="2" charset="-78"/>
              </a:rPr>
              <a:t>          «مطمئن ترین، بی ضررترین و بی خطرترین روش درمانی!</a:t>
            </a:r>
          </a:p>
          <a:p>
            <a:pPr algn="just">
              <a:buNone/>
            </a:pPr>
            <a:r>
              <a:rPr lang="fa-IR" sz="2800" dirty="0" smtClean="0">
                <a:solidFill>
                  <a:schemeClr val="dk1"/>
                </a:solidFill>
                <a:cs typeface="B Koodak" pitchFamily="2" charset="-78"/>
              </a:rPr>
              <a:t>          ما نوعی جراحی بدون چاقو را کشف کرده ایم که هیچ روش درمانی دیگری را نمی توان با آن مقایسه کرد! آنچه گروه تحقیقاتی ما کشف کرده روزه درمانی است!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5"/>
            <a:ext cx="8643998" cy="4357717"/>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fa-IR" sz="800" dirty="0" smtClean="0">
                <a:solidFill>
                  <a:schemeClr val="dk1"/>
                </a:solidFill>
                <a:cs typeface="B Koodak" pitchFamily="2" charset="-78"/>
              </a:rPr>
              <a:t>          </a:t>
            </a:r>
          </a:p>
          <a:p>
            <a:pPr algn="just">
              <a:buNone/>
            </a:pPr>
            <a:r>
              <a:rPr lang="fa-IR" sz="2800" dirty="0" smtClean="0">
                <a:solidFill>
                  <a:schemeClr val="dk1"/>
                </a:solidFill>
                <a:cs typeface="B Koodak" pitchFamily="2" charset="-78"/>
              </a:rPr>
              <a:t>          ما پس از آزمایش های مختلف مشاهده کردیم که هیچ یک از روشهای پزشکی موجود نمی تواند مانند این روش در ترمیم و جوان کردن سلول های بدن اثرگذار باشد. روشی که نتیجه اش در پیشگیری و درمان بیماری ها، غیرقابل تصور است. این روش به سیستم بدن اجازه می دهد پس از یکسال کار بی وقفه، کمی استراحت کند و بعد از رها شدن از شرّ مواد زائد انباشته شده در آن، دوباره خودش را تنظیم کند. روزه گرفتن تنها گرسنگی کشیدن نیست؛ بلکه راهی است برای نظافت، ترمیم و بازسازی بدن. این نیروی شگفت انگیزهدیه ای است که خدا در وجود هر انسانی آفریده است…)).</a:t>
            </a:r>
          </a:p>
          <a:p>
            <a:pPr>
              <a:buNone/>
            </a:pP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7620" y="857232"/>
            <a:ext cx="4772004" cy="1470025"/>
          </a:xfrm>
        </p:spPr>
        <p:style>
          <a:lnRef idx="1">
            <a:schemeClr val="accent3"/>
          </a:lnRef>
          <a:fillRef idx="2">
            <a:schemeClr val="accent3"/>
          </a:fillRef>
          <a:effectRef idx="1">
            <a:schemeClr val="accent3"/>
          </a:effectRef>
          <a:fontRef idx="minor">
            <a:schemeClr val="dk1"/>
          </a:fontRef>
        </p:style>
        <p:txBody>
          <a:bodyPr/>
          <a:lstStyle/>
          <a:p>
            <a:r>
              <a:rPr lang="fa-IR" dirty="0" smtClean="0">
                <a:cs typeface="B Titr" pitchFamily="2" charset="-78"/>
              </a:rPr>
              <a:t>درس هفتم</a:t>
            </a:r>
            <a:endParaRPr lang="fa-IR" dirty="0">
              <a:cs typeface="B Titr" pitchFamily="2" charset="-78"/>
            </a:endParaRPr>
          </a:p>
        </p:txBody>
      </p:sp>
      <p:sp>
        <p:nvSpPr>
          <p:cNvPr id="3" name="Subtitle 2"/>
          <p:cNvSpPr>
            <a:spLocks noGrp="1"/>
          </p:cNvSpPr>
          <p:nvPr>
            <p:ph type="subTitle" idx="1"/>
          </p:nvPr>
        </p:nvSpPr>
        <p:spPr>
          <a:xfrm>
            <a:off x="1571604" y="3357562"/>
            <a:ext cx="4143404" cy="1500198"/>
          </a:xfrm>
        </p:spPr>
        <p:style>
          <a:lnRef idx="1">
            <a:schemeClr val="accent1"/>
          </a:lnRef>
          <a:fillRef idx="2">
            <a:schemeClr val="accent1"/>
          </a:fillRef>
          <a:effectRef idx="1">
            <a:schemeClr val="accent1"/>
          </a:effectRef>
          <a:fontRef idx="minor">
            <a:schemeClr val="dk1"/>
          </a:fontRef>
        </p:style>
        <p:txBody>
          <a:bodyPr>
            <a:normAutofit/>
          </a:bodyPr>
          <a:lstStyle/>
          <a:p>
            <a:endParaRPr lang="fa-IR" dirty="0" smtClean="0">
              <a:solidFill>
                <a:schemeClr val="tx1"/>
              </a:solidFill>
              <a:cs typeface="B Titr" pitchFamily="2" charset="-78"/>
            </a:endParaRPr>
          </a:p>
          <a:p>
            <a:r>
              <a:rPr lang="fa-IR" dirty="0" smtClean="0">
                <a:solidFill>
                  <a:schemeClr val="tx1"/>
                </a:solidFill>
                <a:cs typeface="B Titr" pitchFamily="2" charset="-78"/>
              </a:rPr>
              <a:t>یک فرصت طلایی</a:t>
            </a:r>
            <a:endParaRPr lang="fa-IR" dirty="0">
              <a:solidFill>
                <a:schemeClr val="tx1"/>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linds(horizontal)">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31837"/>
            <a:ext cx="8501122" cy="4411675"/>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r>
              <a:rPr lang="fa-IR" sz="2800" dirty="0" smtClean="0">
                <a:cs typeface="B Koodak" pitchFamily="2" charset="-78"/>
              </a:rPr>
              <a:t>ای مردم،</a:t>
            </a:r>
          </a:p>
          <a:p>
            <a:pPr algn="just">
              <a:buNone/>
            </a:pPr>
            <a:r>
              <a:rPr lang="fa-IR" sz="2800" dirty="0" smtClean="0">
                <a:cs typeface="B Koodak" pitchFamily="2" charset="-78"/>
              </a:rPr>
              <a:t>به میهمانی بزرگ خدا دعوت شده اید؛ این ماه که به سوی شما می آید،</a:t>
            </a:r>
          </a:p>
          <a:p>
            <a:pPr algn="just">
              <a:buFontTx/>
              <a:buChar char="-"/>
            </a:pPr>
            <a:r>
              <a:rPr lang="fa-IR" sz="2800" dirty="0" smtClean="0">
                <a:cs typeface="B Koodak" pitchFamily="2" charset="-78"/>
              </a:rPr>
              <a:t>ماه برکت و بخشش خداست؛</a:t>
            </a:r>
          </a:p>
          <a:p>
            <a:pPr algn="just">
              <a:buFontTx/>
              <a:buChar char="-"/>
            </a:pPr>
            <a:r>
              <a:rPr lang="fa-IR" sz="2800" dirty="0" smtClean="0">
                <a:cs typeface="B Koodak" pitchFamily="2" charset="-78"/>
              </a:rPr>
              <a:t>نفس کشیدن شما ثواب ذکروتسبیح خداوند را دارد؛</a:t>
            </a:r>
          </a:p>
          <a:p>
            <a:pPr algn="just">
              <a:buFontTx/>
              <a:buChar char="-"/>
            </a:pPr>
            <a:r>
              <a:rPr lang="fa-IR" sz="2800" dirty="0" smtClean="0">
                <a:cs typeface="B Koodak" pitchFamily="2" charset="-78"/>
              </a:rPr>
              <a:t>خواب شما در این ماه عبادت است؛</a:t>
            </a:r>
          </a:p>
          <a:p>
            <a:pPr algn="just">
              <a:buFontTx/>
              <a:buChar char="-"/>
            </a:pPr>
            <a:r>
              <a:rPr lang="fa-IR" sz="2800" dirty="0" smtClean="0">
                <a:cs typeface="B Koodak" pitchFamily="2" charset="-78"/>
              </a:rPr>
              <a:t>عبادت هایتان در این ماه مورد قبول خداوند است؛</a:t>
            </a:r>
          </a:p>
          <a:p>
            <a:pPr algn="just">
              <a:buFontTx/>
              <a:buChar char="-"/>
            </a:pPr>
            <a:r>
              <a:rPr lang="fa-IR" sz="2800" dirty="0" smtClean="0">
                <a:cs typeface="B Koodak" pitchFamily="2" charset="-78"/>
              </a:rPr>
              <a:t>دعاهایتان مستجاب است، پس دعا کنید و از خدا بخواهید که شما را به روزه گرفتن و تلاوت قرآن در این ماه توفیق دهد.</a:t>
            </a:r>
            <a:endParaRPr lang="fa-IR" sz="2800" dirty="0">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1"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1"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1"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1"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1"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572164"/>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fa-IR" sz="2800" dirty="0">
                <a:solidFill>
                  <a:schemeClr val="dk1"/>
                </a:solidFill>
                <a:cs typeface="B Koodak" pitchFamily="2" charset="-78"/>
              </a:rPr>
              <a:t>ای مردم، </a:t>
            </a:r>
          </a:p>
          <a:p>
            <a:pPr algn="just">
              <a:buFontTx/>
              <a:buChar char="-"/>
            </a:pPr>
            <a:r>
              <a:rPr lang="fa-IR" sz="2800" dirty="0">
                <a:solidFill>
                  <a:schemeClr val="dk1"/>
                </a:solidFill>
                <a:cs typeface="B Koodak" pitchFamily="2" charset="-78"/>
              </a:rPr>
              <a:t>پاداش کارهای نیک در این ماه، هفتادبرابر ماه های دیگر است؛</a:t>
            </a:r>
          </a:p>
          <a:p>
            <a:pPr algn="just">
              <a:buFontTx/>
              <a:buChar char="-"/>
            </a:pPr>
            <a:r>
              <a:rPr lang="fa-IR" sz="2800" dirty="0">
                <a:solidFill>
                  <a:schemeClr val="dk1"/>
                </a:solidFill>
                <a:cs typeface="B Koodak" pitchFamily="2" charset="-78"/>
              </a:rPr>
              <a:t>هرکس در این ماه، بسیار صلوات بفرستد، کارهای نیکش در قیامت سنگین خواهدبود؛</a:t>
            </a:r>
          </a:p>
          <a:p>
            <a:pPr algn="just">
              <a:buFontTx/>
              <a:buChar char="-"/>
            </a:pPr>
            <a:r>
              <a:rPr lang="fa-IR" sz="2800" dirty="0">
                <a:solidFill>
                  <a:schemeClr val="dk1"/>
                </a:solidFill>
                <a:cs typeface="B Koodak" pitchFamily="2" charset="-78"/>
              </a:rPr>
              <a:t>هرکس در این ماه، یک آیه قرآن بخواند، پاداش کسی را دارد که تمام قرآن را تلاوت کند</a:t>
            </a:r>
            <a:r>
              <a:rPr lang="fa-IR" sz="2800" dirty="0" smtClean="0">
                <a:solidFill>
                  <a:schemeClr val="dk1"/>
                </a:solidFill>
                <a:cs typeface="B Koodak" pitchFamily="2" charset="-78"/>
              </a:rPr>
              <a:t>.</a:t>
            </a:r>
          </a:p>
          <a:p>
            <a:pPr algn="just">
              <a:buNone/>
            </a:pPr>
            <a:r>
              <a:rPr lang="fa-IR" sz="2800" dirty="0" smtClean="0">
                <a:solidFill>
                  <a:schemeClr val="dk1"/>
                </a:solidFill>
                <a:cs typeface="B Koodak" pitchFamily="2" charset="-78"/>
              </a:rPr>
              <a:t>ای مردم،</a:t>
            </a:r>
          </a:p>
          <a:p>
            <a:pPr algn="just">
              <a:buFontTx/>
              <a:buChar char="-"/>
            </a:pPr>
            <a:r>
              <a:rPr lang="fa-IR" sz="2800" dirty="0" smtClean="0">
                <a:solidFill>
                  <a:schemeClr val="dk1"/>
                </a:solidFill>
                <a:cs typeface="B Koodak" pitchFamily="2" charset="-78"/>
              </a:rPr>
              <a:t>هرکس در این ماه، روزه داری را افطاری دهد، خداوند گناهان گذشته اش را می آمرزد؛</a:t>
            </a:r>
          </a:p>
          <a:p>
            <a:pPr algn="just">
              <a:buFontTx/>
              <a:buChar char="-"/>
            </a:pPr>
            <a:r>
              <a:rPr lang="fa-IR" sz="2800" dirty="0" smtClean="0">
                <a:solidFill>
                  <a:schemeClr val="dk1"/>
                </a:solidFill>
                <a:cs typeface="B Koodak" pitchFamily="2" charset="-78"/>
              </a:rPr>
              <a:t>کسی که در این ماه، اخلاقش را نیکوکند، در روزقیامت به آسانی از صراط خواهد گذشت.</a:t>
            </a:r>
            <a:endParaRPr lang="fa-IR" sz="2800" dirty="0">
              <a:solidFill>
                <a:schemeClr val="dk1"/>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072098"/>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r>
              <a:rPr lang="fa-IR" sz="2800" dirty="0">
                <a:solidFill>
                  <a:schemeClr val="dk1"/>
                </a:solidFill>
                <a:cs typeface="B Koodak" pitchFamily="2" charset="-78"/>
              </a:rPr>
              <a:t>          همه ی ما حال و هوای ماه رمضان را تجربه کرده ایم و از این ماه خدا، خاطراتی زیبا در ذهن داریم. خاطرات شیرینی که باعث می شود پس از پایان یافتن این ماه، خیلی زود دلمان برای سحرها و افطارهایش تنگ شود و دوباره چشم به راه فرارسیدنش در سال بعد باشیم.</a:t>
            </a:r>
          </a:p>
          <a:p>
            <a:pPr algn="just">
              <a:buNone/>
            </a:pPr>
            <a:r>
              <a:rPr lang="fa-IR" sz="2800" dirty="0">
                <a:solidFill>
                  <a:schemeClr val="dk1"/>
                </a:solidFill>
                <a:cs typeface="B Koodak" pitchFamily="2" charset="-78"/>
              </a:rPr>
              <a:t>         جلسات قرائت قرآن، میهمانی ها و افطاری ها، بیدارشدن در وقت سحر، مراسم شب های قدر و مناجات ها و دعاهای مختلف در هنگام افطار و سحر، توفیق ها و برکاتی هستند که این ماه را برماه های دیگر برتری می بخشند. عبادتی که تمام این توفیق هارا دور خود جمع می کند روزه است. درماه رمضان روزه گرفتن بر مسلمانان واجب است.    </a:t>
            </a:r>
          </a:p>
          <a:p>
            <a:pPr>
              <a:buNone/>
            </a:pPr>
            <a:endParaRPr lang="fa-IR" dirty="0" smtClean="0"/>
          </a:p>
          <a:p>
            <a:pPr>
              <a:buNone/>
            </a:pP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5"/>
            <a:ext cx="9144000" cy="1857387"/>
          </a:xfrm>
        </p:spPr>
        <p:style>
          <a:lnRef idx="1">
            <a:schemeClr val="accent3"/>
          </a:lnRef>
          <a:fillRef idx="2">
            <a:schemeClr val="accent3"/>
          </a:fillRef>
          <a:effectRef idx="1">
            <a:schemeClr val="accent3"/>
          </a:effectRef>
          <a:fontRef idx="minor">
            <a:schemeClr val="dk1"/>
          </a:fontRef>
        </p:style>
        <p:txBody>
          <a:bodyPr>
            <a:normAutofit/>
          </a:bodyPr>
          <a:lstStyle/>
          <a:p>
            <a:pPr>
              <a:buNone/>
            </a:pPr>
            <a:endParaRPr lang="fa-IR" sz="1200" dirty="0" smtClean="0">
              <a:solidFill>
                <a:schemeClr val="dk1"/>
              </a:solidFill>
              <a:cs typeface="B Koodak" pitchFamily="2" charset="-78"/>
            </a:endParaRPr>
          </a:p>
          <a:p>
            <a:pPr>
              <a:buNone/>
            </a:pPr>
            <a:r>
              <a:rPr lang="fa-IR" sz="2800" dirty="0" smtClean="0">
                <a:solidFill>
                  <a:schemeClr val="dk1"/>
                </a:solidFill>
                <a:cs typeface="B Koodak" pitchFamily="2" charset="-78"/>
              </a:rPr>
              <a:t>پیامبر </a:t>
            </a:r>
            <a:r>
              <a:rPr lang="fa-IR" sz="2800" dirty="0">
                <a:solidFill>
                  <a:schemeClr val="dk1"/>
                </a:solidFill>
                <a:cs typeface="B Koodak" pitchFamily="2" charset="-78"/>
              </a:rPr>
              <a:t>اعظم(ص) دربارۀ اهمیت این عبادت بزرگ می فرماید:</a:t>
            </a:r>
          </a:p>
          <a:p>
            <a:pPr>
              <a:buNone/>
            </a:pPr>
            <a:endParaRPr lang="fa-IR" sz="1100" dirty="0" smtClean="0">
              <a:solidFill>
                <a:schemeClr val="dk1"/>
              </a:solidFill>
              <a:cs typeface="B Koodak" pitchFamily="2" charset="-78"/>
            </a:endParaRPr>
          </a:p>
          <a:p>
            <a:pPr>
              <a:buNone/>
            </a:pPr>
            <a:r>
              <a:rPr lang="fa-IR" sz="2800" dirty="0" smtClean="0">
                <a:solidFill>
                  <a:schemeClr val="dk1"/>
                </a:solidFill>
                <a:cs typeface="B Koodak" pitchFamily="2" charset="-78"/>
              </a:rPr>
              <a:t>روزه </a:t>
            </a:r>
            <a:r>
              <a:rPr lang="fa-IR" sz="2800" dirty="0">
                <a:solidFill>
                  <a:schemeClr val="dk1"/>
                </a:solidFill>
                <a:cs typeface="B Koodak" pitchFamily="2" charset="-78"/>
              </a:rPr>
              <a:t>سپری است دربرابر مشکلات </a:t>
            </a:r>
            <a:r>
              <a:rPr lang="fa-IR" sz="2800" dirty="0" smtClean="0">
                <a:solidFill>
                  <a:schemeClr val="dk1"/>
                </a:solidFill>
                <a:cs typeface="B Koodak" pitchFamily="2" charset="-78"/>
              </a:rPr>
              <a:t>دنیاو </a:t>
            </a:r>
            <a:r>
              <a:rPr lang="fa-IR" sz="2800" dirty="0">
                <a:solidFill>
                  <a:schemeClr val="dk1"/>
                </a:solidFill>
                <a:cs typeface="B Koodak" pitchFamily="2" charset="-78"/>
              </a:rPr>
              <a:t>پوششی است </a:t>
            </a:r>
            <a:r>
              <a:rPr lang="fa-IR" sz="2800" dirty="0" smtClean="0">
                <a:solidFill>
                  <a:schemeClr val="dk1"/>
                </a:solidFill>
                <a:cs typeface="B Koodak" pitchFamily="2" charset="-78"/>
              </a:rPr>
              <a:t>در برابرعذاب </a:t>
            </a:r>
            <a:r>
              <a:rPr lang="fa-IR" sz="2800" dirty="0">
                <a:solidFill>
                  <a:schemeClr val="dk1"/>
                </a:solidFill>
                <a:cs typeface="B Koodak" pitchFamily="2" charset="-78"/>
              </a:rPr>
              <a:t>آخرت.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14488"/>
            <a:ext cx="8229600" cy="257176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fa-IR" sz="800" dirty="0" smtClean="0">
                <a:solidFill>
                  <a:schemeClr val="dk1"/>
                </a:solidFill>
                <a:cs typeface="B Koodak" pitchFamily="2" charset="-78"/>
              </a:rPr>
              <a:t>         </a:t>
            </a:r>
          </a:p>
          <a:p>
            <a:pPr algn="just">
              <a:buNone/>
            </a:pPr>
            <a:r>
              <a:rPr lang="fa-IR" sz="2800" dirty="0" smtClean="0">
                <a:solidFill>
                  <a:schemeClr val="dk1"/>
                </a:solidFill>
                <a:cs typeface="B Koodak" pitchFamily="2" charset="-78"/>
              </a:rPr>
              <a:t>           روزه </a:t>
            </a:r>
            <a:r>
              <a:rPr lang="fa-IR" sz="2800" dirty="0">
                <a:solidFill>
                  <a:schemeClr val="dk1"/>
                </a:solidFill>
                <a:cs typeface="B Koodak" pitchFamily="2" charset="-78"/>
              </a:rPr>
              <a:t>گرفتن آن قدر ارزشمند است که بزرگان دین، علاوه بر ماه مبارک رمضان، در سایر ماه ها هم، برخی روزها را روزه می گرفتند، و مردم را نیز به روزه گرفتن سفارش می کردند؛ چرا که روزه علاوه بر پاداش بی نظیر الهی، فواید فراوان روحی و جسمی دارد.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8" y="500043"/>
            <a:ext cx="9001156" cy="3643338"/>
          </a:xfrm>
        </p:spPr>
        <p:style>
          <a:lnRef idx="1">
            <a:schemeClr val="accent1"/>
          </a:lnRef>
          <a:fillRef idx="2">
            <a:schemeClr val="accent1"/>
          </a:fillRef>
          <a:effectRef idx="1">
            <a:schemeClr val="accent1"/>
          </a:effectRef>
          <a:fontRef idx="minor">
            <a:schemeClr val="dk1"/>
          </a:fontRef>
        </p:style>
        <p:txBody>
          <a:bodyPr>
            <a:noAutofit/>
          </a:bodyPr>
          <a:lstStyle/>
          <a:p>
            <a:pPr algn="just">
              <a:buNone/>
            </a:pPr>
            <a:r>
              <a:rPr lang="fa-IR" sz="2800" dirty="0">
                <a:solidFill>
                  <a:srgbClr val="FF0000"/>
                </a:solidFill>
                <a:cs typeface="B Koodak" pitchFamily="2" charset="-78"/>
              </a:rPr>
              <a:t>فواید روزه </a:t>
            </a:r>
          </a:p>
          <a:p>
            <a:pPr algn="just">
              <a:buNone/>
            </a:pPr>
            <a:r>
              <a:rPr lang="fa-IR" sz="2800" dirty="0">
                <a:solidFill>
                  <a:schemeClr val="dk1"/>
                </a:solidFill>
                <a:cs typeface="B Koodak" pitchFamily="2" charset="-78"/>
              </a:rPr>
              <a:t>1- تقویت صبرو تقوا: به درختانی که در کنار جو ی های آب می روید، نگاه کنید. آنها برای رشد و </a:t>
            </a:r>
            <a:r>
              <a:rPr lang="fa-IR" sz="2800" dirty="0" smtClean="0">
                <a:solidFill>
                  <a:schemeClr val="dk1"/>
                </a:solidFill>
                <a:cs typeface="B Koodak" pitchFamily="2" charset="-78"/>
              </a:rPr>
              <a:t>ادامه </a:t>
            </a:r>
            <a:r>
              <a:rPr lang="fa-IR" sz="2800" dirty="0">
                <a:solidFill>
                  <a:schemeClr val="dk1"/>
                </a:solidFill>
                <a:cs typeface="B Koodak" pitchFamily="2" charset="-78"/>
              </a:rPr>
              <a:t>زندگی هیچ مشکل و زحمتی را </a:t>
            </a:r>
            <a:r>
              <a:rPr lang="fa-IR" sz="2800" dirty="0" smtClean="0">
                <a:solidFill>
                  <a:schemeClr val="dk1"/>
                </a:solidFill>
                <a:cs typeface="B Koodak" pitchFamily="2" charset="-78"/>
              </a:rPr>
              <a:t>تحمل        نمی </a:t>
            </a:r>
            <a:r>
              <a:rPr lang="fa-IR" sz="2800" dirty="0">
                <a:solidFill>
                  <a:schemeClr val="dk1"/>
                </a:solidFill>
                <a:cs typeface="B Koodak" pitchFamily="2" charset="-78"/>
              </a:rPr>
              <a:t>کنند. اما درختانی که در مناطق کوهستانی و کم آب رشد می کنند، برای استوار ماندن با سختی های زیادی دست و پنجه نرم می کنند.</a:t>
            </a:r>
          </a:p>
          <a:p>
            <a:pPr algn="just">
              <a:buNone/>
            </a:pPr>
            <a:r>
              <a:rPr lang="fa-IR" sz="2800" dirty="0">
                <a:solidFill>
                  <a:schemeClr val="dk1"/>
                </a:solidFill>
                <a:cs typeface="B Koodak" pitchFamily="2" charset="-78"/>
              </a:rPr>
              <a:t>    به نظر شما اگر این درختان دچار طوفانی سهمگین شوند، کدام یک زودتر از پای </a:t>
            </a:r>
            <a:r>
              <a:rPr lang="fa-IR" sz="2800" dirty="0" smtClean="0">
                <a:solidFill>
                  <a:schemeClr val="dk1"/>
                </a:solidFill>
                <a:cs typeface="B Koodak" pitchFamily="2" charset="-78"/>
              </a:rPr>
              <a:t>در می </a:t>
            </a:r>
            <a:r>
              <a:rPr lang="fa-IR" sz="2800" dirty="0">
                <a:solidFill>
                  <a:schemeClr val="dk1"/>
                </a:solidFill>
                <a:cs typeface="B Koodak" pitchFamily="2" charset="-78"/>
              </a:rPr>
              <a:t>آیند؟</a:t>
            </a:r>
          </a:p>
          <a:p>
            <a:pPr>
              <a:buNone/>
            </a:pPr>
            <a:r>
              <a:rPr lang="fa-IR" sz="2800" dirty="0">
                <a:solidFill>
                  <a:schemeClr val="dk1"/>
                </a:solidFill>
                <a:cs typeface="B Koodak"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472518" cy="4357717"/>
          </a:xfrm>
        </p:spPr>
        <p:style>
          <a:lnRef idx="1">
            <a:schemeClr val="accent5"/>
          </a:lnRef>
          <a:fillRef idx="2">
            <a:schemeClr val="accent5"/>
          </a:fillRef>
          <a:effectRef idx="1">
            <a:schemeClr val="accent5"/>
          </a:effectRef>
          <a:fontRef idx="minor">
            <a:schemeClr val="dk1"/>
          </a:fontRef>
        </p:style>
        <p:txBody>
          <a:bodyPr>
            <a:normAutofit/>
          </a:bodyPr>
          <a:lstStyle/>
          <a:p>
            <a:pPr algn="just">
              <a:buNone/>
            </a:pPr>
            <a:r>
              <a:rPr lang="fa-IR" sz="800" dirty="0" smtClean="0">
                <a:solidFill>
                  <a:schemeClr val="dk1"/>
                </a:solidFill>
                <a:cs typeface="B Koodak" pitchFamily="2" charset="-78"/>
              </a:rPr>
              <a:t>         </a:t>
            </a:r>
          </a:p>
          <a:p>
            <a:pPr algn="just">
              <a:buNone/>
            </a:pPr>
            <a:r>
              <a:rPr lang="fa-IR" sz="2800" dirty="0">
                <a:cs typeface="B Koodak" pitchFamily="2" charset="-78"/>
              </a:rPr>
              <a:t> </a:t>
            </a:r>
            <a:r>
              <a:rPr lang="fa-IR" sz="2800" dirty="0" smtClean="0">
                <a:cs typeface="B Koodak" pitchFamily="2" charset="-78"/>
              </a:rPr>
              <a:t>         </a:t>
            </a:r>
            <a:r>
              <a:rPr lang="fa-IR" sz="2800" dirty="0" smtClean="0">
                <a:solidFill>
                  <a:schemeClr val="dk1"/>
                </a:solidFill>
                <a:cs typeface="B Koodak" pitchFamily="2" charset="-78"/>
              </a:rPr>
              <a:t>کسی که به دستور خداوند روزه می گیرد، سختی گرسنگی و تشنگی را تحمل می کند و با اینکه آب و غذا در اختیار دارد، از آنها استفاده نمی کند. تکرار این کار، سبب تقویت بیشتر تقوا و صبر انسان می شود. در این صورت هر وقت که شیطان، انسان را برای انجام گناهی وسوسه کند، می تواند با تقوا و صبر در برابر انجام گناه، از آلوده شدن به گناه دوری کند و در برابر انجام گناه مقاومت کند. اما کسی که در برابر خواسته های دلش تسلیم شده و هیچ وقت به او «نه » نگفته است، نمی تواند در برابر وسوسه های شیطان مقاومت کند و خیلی زود در برابر او سر تعظیم فرو می آورد.</a:t>
            </a: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874</TotalTime>
  <Words>1504</Words>
  <Application>Microsoft Office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درس هفتم</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Guest</dc:creator>
  <cp:lastModifiedBy>oxygen</cp:lastModifiedBy>
  <cp:revision>132</cp:revision>
  <dcterms:created xsi:type="dcterms:W3CDTF">2014-10-25T18:33:17Z</dcterms:created>
  <dcterms:modified xsi:type="dcterms:W3CDTF">2016-01-29T06:15:01Z</dcterms:modified>
</cp:coreProperties>
</file>