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slides/slide8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11" r:id="rId3"/>
    <p:sldId id="312" r:id="rId4"/>
    <p:sldId id="313" r:id="rId5"/>
    <p:sldId id="314" r:id="rId6"/>
    <p:sldId id="315" r:id="rId7"/>
    <p:sldId id="316" r:id="rId8"/>
    <p:sldId id="317" r:id="rId9"/>
    <p:sldId id="318" r:id="rId10"/>
    <p:sldId id="320" r:id="rId11"/>
    <p:sldId id="257" r:id="rId12"/>
    <p:sldId id="258" r:id="rId13"/>
    <p:sldId id="259" r:id="rId14"/>
    <p:sldId id="260" r:id="rId15"/>
    <p:sldId id="261" r:id="rId16"/>
    <p:sldId id="262" r:id="rId17"/>
    <p:sldId id="263" r:id="rId18"/>
    <p:sldId id="264" r:id="rId19"/>
    <p:sldId id="319"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342" r:id="rId33"/>
    <p:sldId id="347" r:id="rId34"/>
    <p:sldId id="310" r:id="rId35"/>
    <p:sldId id="348" r:id="rId36"/>
    <p:sldId id="349" r:id="rId37"/>
    <p:sldId id="361" r:id="rId38"/>
    <p:sldId id="299" r:id="rId39"/>
    <p:sldId id="300" r:id="rId40"/>
    <p:sldId id="301" r:id="rId41"/>
    <p:sldId id="302" r:id="rId42"/>
    <p:sldId id="303" r:id="rId43"/>
    <p:sldId id="304" r:id="rId44"/>
    <p:sldId id="305" r:id="rId45"/>
    <p:sldId id="345" r:id="rId46"/>
    <p:sldId id="346" r:id="rId47"/>
    <p:sldId id="344" r:id="rId48"/>
    <p:sldId id="341" r:id="rId49"/>
    <p:sldId id="296" r:id="rId50"/>
    <p:sldId id="309" r:id="rId51"/>
    <p:sldId id="321" r:id="rId52"/>
    <p:sldId id="322" r:id="rId53"/>
    <p:sldId id="323" r:id="rId54"/>
    <p:sldId id="324" r:id="rId55"/>
    <p:sldId id="325" r:id="rId56"/>
    <p:sldId id="326" r:id="rId57"/>
    <p:sldId id="327" r:id="rId58"/>
    <p:sldId id="328" r:id="rId59"/>
    <p:sldId id="329" r:id="rId60"/>
    <p:sldId id="330" r:id="rId61"/>
    <p:sldId id="331" r:id="rId62"/>
    <p:sldId id="350" r:id="rId63"/>
    <p:sldId id="351" r:id="rId64"/>
    <p:sldId id="332" r:id="rId65"/>
    <p:sldId id="333" r:id="rId66"/>
    <p:sldId id="334" r:id="rId67"/>
    <p:sldId id="335" r:id="rId68"/>
    <p:sldId id="336" r:id="rId69"/>
    <p:sldId id="337" r:id="rId70"/>
    <p:sldId id="338" r:id="rId71"/>
    <p:sldId id="352" r:id="rId72"/>
    <p:sldId id="353" r:id="rId73"/>
    <p:sldId id="354" r:id="rId74"/>
    <p:sldId id="355" r:id="rId75"/>
    <p:sldId id="340" r:id="rId76"/>
    <p:sldId id="356" r:id="rId77"/>
    <p:sldId id="357" r:id="rId78"/>
    <p:sldId id="358" r:id="rId79"/>
    <p:sldId id="359" r:id="rId80"/>
    <p:sldId id="360" r:id="rId81"/>
    <p:sldId id="298" r:id="rId8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9" d="100"/>
          <a:sy n="69" d="100"/>
        </p:scale>
        <p:origin x="-546" y="-10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12/11/2012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12/11/2012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12/11/2012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12/11/2012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12/11/2012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8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a-IR" dirty="0" smtClean="0">
                <a:cs typeface="B Nazanin" pitchFamily="2" charset="-78"/>
              </a:rPr>
              <a:t>تاریخ ریاضی </a:t>
            </a:r>
            <a:endParaRPr lang="en-US" dirty="0"/>
          </a:p>
        </p:txBody>
      </p:sp>
      <p:sp>
        <p:nvSpPr>
          <p:cNvPr id="3" name="Subtitle 2"/>
          <p:cNvSpPr>
            <a:spLocks noGrp="1"/>
          </p:cNvSpPr>
          <p:nvPr>
            <p:ph type="subTitle" idx="1"/>
          </p:nvPr>
        </p:nvSpPr>
        <p:spPr/>
        <p:txBody>
          <a:bodyPr/>
          <a:lstStyle/>
          <a:p>
            <a:r>
              <a:rPr lang="fa-IR" b="1" dirty="0" smtClean="0">
                <a:solidFill>
                  <a:schemeClr val="tx1"/>
                </a:solidFill>
                <a:cs typeface="B Nazanin" pitchFamily="2" charset="-78"/>
              </a:rPr>
              <a:t>جلسه نهم</a:t>
            </a:r>
            <a:endParaRPr lang="en-US" b="1" dirty="0" smtClean="0">
              <a:solidFill>
                <a:schemeClr val="tx1"/>
              </a:solidFill>
              <a:cs typeface="B Nazanin" pitchFamily="2" charset="-78"/>
            </a:endParaRPr>
          </a:p>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Nazanin" pitchFamily="2" charset="-78"/>
              </a:rPr>
              <a:t>چندتا توپ دارم قلقلی‌اند</a:t>
            </a:r>
            <a:endParaRPr lang="en-US" b="1" dirty="0">
              <a:cs typeface="B Nazanin" pitchFamily="2" charset="-78"/>
            </a:endParaRPr>
          </a:p>
        </p:txBody>
      </p:sp>
      <p:sp>
        <p:nvSpPr>
          <p:cNvPr id="3" name="Content Placeholder 2"/>
          <p:cNvSpPr>
            <a:spLocks noGrp="1"/>
          </p:cNvSpPr>
          <p:nvPr>
            <p:ph idx="1"/>
          </p:nvPr>
        </p:nvSpPr>
        <p:spPr/>
        <p:txBody>
          <a:bodyPr>
            <a:normAutofit fontScale="92500"/>
          </a:bodyPr>
          <a:lstStyle/>
          <a:p>
            <a:pPr algn="just" rtl="1">
              <a:lnSpc>
                <a:spcPct val="150000"/>
              </a:lnSpc>
              <a:buNone/>
            </a:pPr>
            <a:r>
              <a:rPr lang="fa-IR" b="1" dirty="0" smtClean="0">
                <a:cs typeface="B Nazanin" pitchFamily="2" charset="-78"/>
              </a:rPr>
              <a:t>توپهای 1و 2 را در سبد (الف) میذارم و بعد توپ 1 رو برمی‌دارم میذارم تو سبد (ب)، بعد توپهای 3 و 4 رو تو سبد تو سبد (الف)‌ میذارم و توپ 2 رو برمیدارم میذارم تو سبد (ب)، بعد توپ 5 و 6 رو تو سبد (الف) میذارم و توپ 3 رو برمیدارم میذارم تو سبد (ب)، و به همین ترتیب ادامه میدم. وقتی بازیم تموم شه،‌چندتا توپ تو سبد (الف) است؟   </a:t>
            </a:r>
            <a:endParaRPr lang="en-US" b="1" dirty="0">
              <a:cs typeface="B Nazanin" pitchFamily="2" charset="-78"/>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671513" y="552450"/>
            <a:ext cx="7799387" cy="5753100"/>
          </a:xfrm>
          <a:prstGeom prst="rect">
            <a:avLst/>
          </a:prstGeom>
          <a:noFill/>
          <a:ln w="9525">
            <a:noFill/>
            <a:miter lim="800000"/>
            <a:headEnd/>
            <a:tailEn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2146874" y="533400"/>
            <a:ext cx="4806376" cy="5738813"/>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438150" y="585788"/>
            <a:ext cx="8266113" cy="5686425"/>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428625" y="733425"/>
            <a:ext cx="8285163" cy="5391150"/>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2514600" y="714375"/>
            <a:ext cx="3429000" cy="5429250"/>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1600200" y="304800"/>
            <a:ext cx="5181600" cy="6096000"/>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a:stretch>
            <a:fillRect/>
          </a:stretch>
        </p:blipFill>
        <p:spPr bwMode="auto">
          <a:xfrm>
            <a:off x="1505712" y="990599"/>
            <a:ext cx="5657087" cy="4498677"/>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a:stretch>
            <a:fillRect/>
          </a:stretch>
        </p:blipFill>
        <p:spPr bwMode="auto">
          <a:xfrm>
            <a:off x="990600" y="838200"/>
            <a:ext cx="7136760" cy="4789934"/>
          </a:xfrm>
          <a:prstGeom prst="rect">
            <a:avLst/>
          </a:prstGeom>
          <a:noFill/>
          <a:ln w="9525">
            <a:no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cs typeface="B Nazanin" pitchFamily="2" charset="-78"/>
              </a:rPr>
              <a:t>آشیل و لاکپشت</a:t>
            </a:r>
            <a:endParaRPr lang="en-US" dirty="0">
              <a:cs typeface="B Nazanin" pitchFamily="2" charset="-78"/>
            </a:endParaRPr>
          </a:p>
        </p:txBody>
      </p:sp>
      <p:sp>
        <p:nvSpPr>
          <p:cNvPr id="3" name="Content Placeholder 2"/>
          <p:cNvSpPr>
            <a:spLocks noGrp="1"/>
          </p:cNvSpPr>
          <p:nvPr>
            <p:ph idx="1"/>
          </p:nvPr>
        </p:nvSpPr>
        <p:spPr/>
        <p:txBody>
          <a:bodyPr/>
          <a:lstStyle/>
          <a:p>
            <a:pPr>
              <a:buNone/>
            </a:pPr>
            <a:endParaRPr lang="en-US" dirty="0"/>
          </a:p>
        </p:txBody>
      </p:sp>
      <p:graphicFrame>
        <p:nvGraphicFramePr>
          <p:cNvPr id="8194" name="Object 2"/>
          <p:cNvGraphicFramePr>
            <a:graphicFrameLocks noChangeAspect="1"/>
          </p:cNvGraphicFramePr>
          <p:nvPr/>
        </p:nvGraphicFramePr>
        <p:xfrm>
          <a:off x="2271713" y="3186113"/>
          <a:ext cx="4600575" cy="485775"/>
        </p:xfrm>
        <a:graphic>
          <a:graphicData uri="http://schemas.openxmlformats.org/presentationml/2006/ole">
            <p:oleObj spid="_x0000_s8194" name="Package" r:id="rId3" imgW="4600440" imgH="485640" progId="Package">
              <p:embed/>
            </p:oleObj>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Asghari\History\108px-Paradiso_Canto_31.jpg"/>
          <p:cNvPicPr>
            <a:picLocks noChangeAspect="1" noChangeArrowheads="1"/>
          </p:cNvPicPr>
          <p:nvPr/>
        </p:nvPicPr>
        <p:blipFill>
          <a:blip r:embed="rId2"/>
          <a:srcRect/>
          <a:stretch>
            <a:fillRect/>
          </a:stretch>
        </p:blipFill>
        <p:spPr bwMode="auto">
          <a:xfrm>
            <a:off x="2133600" y="803960"/>
            <a:ext cx="4648200" cy="4911040"/>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a:srcRect/>
          <a:stretch>
            <a:fillRect/>
          </a:stretch>
        </p:blipFill>
        <p:spPr bwMode="auto">
          <a:xfrm>
            <a:off x="1524000" y="381000"/>
            <a:ext cx="5334000" cy="5943599"/>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srcRect/>
          <a:stretch>
            <a:fillRect/>
          </a:stretch>
        </p:blipFill>
        <p:spPr bwMode="auto">
          <a:xfrm>
            <a:off x="0" y="13909"/>
            <a:ext cx="9144000" cy="6766940"/>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srcRect/>
          <a:stretch>
            <a:fillRect/>
          </a:stretch>
        </p:blipFill>
        <p:spPr bwMode="auto">
          <a:xfrm>
            <a:off x="1524000" y="381000"/>
            <a:ext cx="5486400" cy="5791200"/>
          </a:xfrm>
          <a:prstGeom prst="rect">
            <a:avLst/>
          </a:prstGeom>
          <a:noFill/>
          <a:ln w="9525">
            <a:noFill/>
            <a:miter lim="800000"/>
            <a:headEnd/>
            <a:tailEnd/>
          </a:ln>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srcRect/>
          <a:stretch>
            <a:fillRect/>
          </a:stretch>
        </p:blipFill>
        <p:spPr bwMode="auto">
          <a:xfrm>
            <a:off x="204788" y="0"/>
            <a:ext cx="8732837" cy="6858000"/>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srcRect/>
          <a:stretch>
            <a:fillRect/>
          </a:stretch>
        </p:blipFill>
        <p:spPr bwMode="auto">
          <a:xfrm>
            <a:off x="533400" y="228600"/>
            <a:ext cx="8153400" cy="6328334"/>
          </a:xfrm>
          <a:prstGeom prst="rect">
            <a:avLst/>
          </a:prstGeom>
          <a:noFill/>
          <a:ln w="9525">
            <a:noFill/>
            <a:miter lim="800000"/>
            <a:headEnd/>
            <a:tailEnd/>
          </a:ln>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srcRect/>
          <a:stretch>
            <a:fillRect/>
          </a:stretch>
        </p:blipFill>
        <p:spPr bwMode="auto">
          <a:xfrm>
            <a:off x="1447800" y="276137"/>
            <a:ext cx="6096000" cy="6200863"/>
          </a:xfrm>
          <a:prstGeom prst="rect">
            <a:avLst/>
          </a:prstGeom>
          <a:noFill/>
          <a:ln w="9525">
            <a:noFill/>
            <a:miter lim="800000"/>
            <a:headEnd/>
            <a:tailEnd/>
          </a:ln>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srcRect/>
          <a:stretch>
            <a:fillRect/>
          </a:stretch>
        </p:blipFill>
        <p:spPr bwMode="auto">
          <a:xfrm>
            <a:off x="1295400" y="457200"/>
            <a:ext cx="6248400" cy="5791200"/>
          </a:xfrm>
          <a:prstGeom prst="rect">
            <a:avLst/>
          </a:prstGeom>
          <a:noFill/>
          <a:ln w="9525">
            <a:no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srcRect/>
          <a:stretch>
            <a:fillRect/>
          </a:stretch>
        </p:blipFill>
        <p:spPr bwMode="auto">
          <a:xfrm>
            <a:off x="1905000" y="457200"/>
            <a:ext cx="4724400" cy="5715000"/>
          </a:xfrm>
          <a:prstGeom prst="rect">
            <a:avLst/>
          </a:prstGeom>
          <a:noFill/>
          <a:ln w="9525">
            <a:noFill/>
            <a:miter lim="800000"/>
            <a:headEnd/>
            <a:tailEnd/>
          </a:ln>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srcRect/>
          <a:stretch>
            <a:fillRect/>
          </a:stretch>
        </p:blipFill>
        <p:spPr bwMode="auto">
          <a:xfrm>
            <a:off x="152401" y="228600"/>
            <a:ext cx="8991600" cy="6477000"/>
          </a:xfrm>
          <a:prstGeom prst="rect">
            <a:avLst/>
          </a:prstGeom>
          <a:noFill/>
          <a:ln w="9525">
            <a:noFill/>
            <a:miter lim="800000"/>
            <a:headEnd/>
            <a:tailEnd/>
          </a:ln>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2209800" y="477864"/>
            <a:ext cx="4495800" cy="5389536"/>
          </a:xfrm>
          <a:prstGeom prst="rect">
            <a:avLst/>
          </a:prstGeom>
          <a:noFill/>
          <a:ln w="9525">
            <a:noFill/>
            <a:miter lim="800000"/>
            <a:headEnd/>
            <a:tailEnd/>
          </a:ln>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srcRect/>
          <a:stretch>
            <a:fillRect/>
          </a:stretch>
        </p:blipFill>
        <p:spPr bwMode="auto">
          <a:xfrm>
            <a:off x="1066800" y="609600"/>
            <a:ext cx="6781800" cy="5562600"/>
          </a:xfrm>
          <a:prstGeom prst="rect">
            <a:avLst/>
          </a:prstGeom>
          <a:noFill/>
          <a:ln w="9525">
            <a:noFill/>
            <a:miter lim="800000"/>
            <a:headEnd/>
            <a:tailEnd/>
          </a:ln>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srcRect/>
          <a:stretch>
            <a:fillRect/>
          </a:stretch>
        </p:blipFill>
        <p:spPr bwMode="auto">
          <a:xfrm>
            <a:off x="1676400" y="629938"/>
            <a:ext cx="5486400" cy="5389862"/>
          </a:xfrm>
          <a:prstGeom prst="rect">
            <a:avLst/>
          </a:prstGeom>
          <a:noFill/>
          <a:ln w="9525">
            <a:noFill/>
            <a:miter lim="800000"/>
            <a:headEnd/>
            <a:tailEnd/>
          </a:ln>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cs typeface="B Nazanin" pitchFamily="2" charset="-78"/>
              </a:rPr>
              <a:t>چشم‌های از حدقه بیرون زده</a:t>
            </a:r>
            <a:endParaRPr lang="en-US" dirty="0">
              <a:cs typeface="B Nazanin" pitchFamily="2" charset="-78"/>
            </a:endParaRPr>
          </a:p>
        </p:txBody>
      </p:sp>
      <p:sp>
        <p:nvSpPr>
          <p:cNvPr id="3" name="Content Placeholder 2"/>
          <p:cNvSpPr>
            <a:spLocks noGrp="1"/>
          </p:cNvSpPr>
          <p:nvPr>
            <p:ph idx="1"/>
          </p:nvPr>
        </p:nvSpPr>
        <p:spPr/>
        <p:txBody>
          <a:bodyPr>
            <a:normAutofit fontScale="92500" lnSpcReduction="20000"/>
          </a:bodyPr>
          <a:lstStyle/>
          <a:p>
            <a:pPr algn="just" rtl="1">
              <a:lnSpc>
                <a:spcPct val="150000"/>
              </a:lnSpc>
              <a:buNone/>
            </a:pPr>
            <a:r>
              <a:rPr lang="fa-IR" dirty="0" smtClean="0"/>
              <a:t>اگر شمردن اعداد را از صفر شروع کنیم با گذر زمان به جایی می‌رسیم که از گفتن عدد بعدی خسته می‌شویم. آن حس خستگی پایانی را بینهایت می‌نامند. علمای شاخه ریاضی آن را با نمادی که شاید خودشان هم توجیهی برای آن ندارند به شکل </a:t>
            </a:r>
            <a:r>
              <a:rPr lang="fa-IR" dirty="0" smtClean="0">
                <a:sym typeface="Mathematica1"/>
              </a:rPr>
              <a:t> نشان می‌دهند. شاید یکی از معانی این شکل شبیه چشم‌های انسان باشد که اینقدر شمارش اعداد را ادامه می‌دهد که چشمهایش از حدقه بیرون بزند و این شکلی یعنی  شود.   </a:t>
            </a: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dirty="0" smtClean="0">
                <a:cs typeface="B Nazanin" pitchFamily="2" charset="-78"/>
              </a:rPr>
              <a:t>مفهوم دیگری از بینهایت نمی‌توانم متصور شوم</a:t>
            </a:r>
            <a:endParaRPr lang="en-US" dirty="0">
              <a:cs typeface="B Nazanin" pitchFamily="2" charset="-78"/>
            </a:endParaRPr>
          </a:p>
        </p:txBody>
      </p:sp>
      <p:sp>
        <p:nvSpPr>
          <p:cNvPr id="3" name="Content Placeholder 2"/>
          <p:cNvSpPr>
            <a:spLocks noGrp="1"/>
          </p:cNvSpPr>
          <p:nvPr>
            <p:ph idx="1"/>
          </p:nvPr>
        </p:nvSpPr>
        <p:spPr/>
        <p:txBody>
          <a:bodyPr/>
          <a:lstStyle/>
          <a:p>
            <a:pPr algn="just" rtl="1">
              <a:lnSpc>
                <a:spcPct val="150000"/>
              </a:lnSpc>
              <a:buNone/>
            </a:pPr>
            <a:r>
              <a:rPr lang="fa-IR" dirty="0" smtClean="0">
                <a:cs typeface="B Nazanin" pitchFamily="2" charset="-78"/>
              </a:rPr>
              <a:t>به نظر من بینهایت یک مفهوم است که از آن جایی آمده که هر چقدر جلو بروی باز هم می‌توان جلو رفت، یعنی مثلا هر عددی طبیعی داشته باشیم مانند  آنگاه  از آن بزرگتر است (بینهایت بالقوه؛ بی پایان)</a:t>
            </a:r>
          </a:p>
          <a:p>
            <a:pPr algn="just" rtl="1">
              <a:lnSpc>
                <a:spcPct val="150000"/>
              </a:lnSpc>
              <a:buNone/>
            </a:pPr>
            <a:r>
              <a:rPr lang="fa-IR" dirty="0" smtClean="0">
                <a:cs typeface="B Nazanin" pitchFamily="2" charset="-78"/>
              </a:rPr>
              <a:t>مفهوم دیگری از بینهایت نمی‌توانم متصور شوم.</a:t>
            </a:r>
            <a:endParaRPr lang="en-US" dirty="0">
              <a:cs typeface="B Nazanin" pitchFamily="2" charset="-78"/>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dirty="0" smtClean="0">
                <a:cs typeface="B Nazanin" pitchFamily="2" charset="-78"/>
              </a:rPr>
              <a:t>ارسطو،‌ یه چند صد سالی قبل از میلاد</a:t>
            </a:r>
            <a:endParaRPr lang="en-US" dirty="0">
              <a:cs typeface="B Nazanin" pitchFamily="2" charset="-78"/>
            </a:endParaRPr>
          </a:p>
        </p:txBody>
      </p:sp>
      <p:sp>
        <p:nvSpPr>
          <p:cNvPr id="3" name="Content Placeholder 2"/>
          <p:cNvSpPr>
            <a:spLocks noGrp="1"/>
          </p:cNvSpPr>
          <p:nvPr>
            <p:ph idx="1"/>
          </p:nvPr>
        </p:nvSpPr>
        <p:spPr/>
        <p:txBody>
          <a:bodyPr>
            <a:normAutofit lnSpcReduction="10000"/>
          </a:bodyPr>
          <a:lstStyle/>
          <a:p>
            <a:pPr algn="just" rtl="1">
              <a:lnSpc>
                <a:spcPct val="150000"/>
              </a:lnSpc>
              <a:buNone/>
            </a:pPr>
            <a:r>
              <a:rPr lang="fa-IR" b="1" dirty="0" smtClean="0">
                <a:cs typeface="B Nazanin" pitchFamily="2" charset="-78"/>
              </a:rPr>
              <a:t>پاره خط را می‌توان نصف کرد، آن نصفه را نصف کرد و ...</a:t>
            </a:r>
          </a:p>
          <a:p>
            <a:pPr algn="just" rtl="1">
              <a:lnSpc>
                <a:spcPct val="150000"/>
              </a:lnSpc>
              <a:buNone/>
            </a:pPr>
            <a:r>
              <a:rPr lang="fa-IR" b="1" dirty="0" smtClean="0">
                <a:cs typeface="B Nazanin" pitchFamily="2" charset="-78"/>
              </a:rPr>
              <a:t>همیشه می‌توان به یک عدد بزرگتر فکر کرد. تعداد دفعاتی که یک مقدار می‌تواند نصف شود نامتناهی است. بنابراین، </a:t>
            </a:r>
            <a:r>
              <a:rPr lang="fa-IR" b="1" dirty="0" smtClean="0">
                <a:solidFill>
                  <a:srgbClr val="FF0000"/>
                </a:solidFill>
                <a:cs typeface="B Nazanin" pitchFamily="2" charset="-78"/>
              </a:rPr>
              <a:t>نامتناهی بالقوه است،‌ هرگز بالفعل نیست</a:t>
            </a:r>
            <a:r>
              <a:rPr lang="fa-IR" b="1" dirty="0" smtClean="0">
                <a:cs typeface="B Nazanin" pitchFamily="2" charset="-78"/>
              </a:rPr>
              <a:t>. تعداد قسمت‌هایی که می‌تواند کنار گذاشته شود از هر عددی می‌گذرد.    </a:t>
            </a:r>
            <a:endParaRPr lang="en-US" b="1" dirty="0">
              <a:cs typeface="B Nazanin" pitchFamily="2" charset="-78"/>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cs typeface="B Nazanin" pitchFamily="2" charset="-78"/>
              </a:rPr>
              <a:t>زبان جایگزین؛ بینهایت صرفا یک وا</a:t>
            </a:r>
            <a:r>
              <a:rPr lang="fa-IR" b="1" dirty="0" smtClean="0">
                <a:cs typeface="B Nazanin" pitchFamily="2" charset="-78"/>
              </a:rPr>
              <a:t> ژ </a:t>
            </a:r>
            <a:r>
              <a:rPr lang="fa-IR" dirty="0" smtClean="0">
                <a:cs typeface="B Nazanin" pitchFamily="2" charset="-78"/>
              </a:rPr>
              <a:t>ه است</a:t>
            </a:r>
            <a:endParaRPr lang="en-US" dirty="0">
              <a:cs typeface="B Nazanin" pitchFamily="2" charset="-78"/>
            </a:endParaRPr>
          </a:p>
        </p:txBody>
      </p:sp>
      <p:sp>
        <p:nvSpPr>
          <p:cNvPr id="3" name="Content Placeholder 2"/>
          <p:cNvSpPr>
            <a:spLocks noGrp="1"/>
          </p:cNvSpPr>
          <p:nvPr>
            <p:ph idx="1"/>
          </p:nvPr>
        </p:nvSpPr>
        <p:spPr/>
        <p:txBody>
          <a:bodyPr>
            <a:normAutofit fontScale="92500"/>
          </a:bodyPr>
          <a:lstStyle/>
          <a:p>
            <a:pPr algn="just" rtl="1">
              <a:lnSpc>
                <a:spcPct val="150000"/>
              </a:lnSpc>
              <a:buNone/>
            </a:pPr>
            <a:r>
              <a:rPr lang="fa-IR" dirty="0" smtClean="0">
                <a:cs typeface="B Nazanin" pitchFamily="2" charset="-78"/>
              </a:rPr>
              <a:t>اولین چیزی که به ذهن من می‌رسه (البته چون کلاس تاریخ ریاضیه و مثلا وسط خیابون یا توی خونه درباره بینهایت ازم سوال نشده)‌ یک علامت </a:t>
            </a:r>
            <a:r>
              <a:rPr lang="fa-IR" dirty="0" smtClean="0">
                <a:cs typeface="B Nazanin" pitchFamily="2" charset="-78"/>
                <a:sym typeface="Mathematica1"/>
              </a:rPr>
              <a:t></a:t>
            </a:r>
            <a:r>
              <a:rPr lang="fa-IR" dirty="0" smtClean="0">
                <a:cs typeface="B Nazanin" pitchFamily="2" charset="-78"/>
              </a:rPr>
              <a:t> که اصولا برای اعمال ریاضی بهش احتیاج داریم. مثلا باید جایی روی محور اعداد که دیگه نمی‌تونیم با اعداد ادامه دهیم را با آن نشان دهیم. بیشتر از همه برای حد به این نماد احتیاج داریم. مثلا نمی‌توانیم بگوییم ...  </a:t>
            </a:r>
            <a:endParaRPr lang="en-US" dirty="0">
              <a:cs typeface="B Nazanin" pitchFamily="2" charset="-78"/>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cs typeface="B Nazanin" pitchFamily="2" charset="-78"/>
              </a:rPr>
              <a:t>گاوس 1831</a:t>
            </a:r>
            <a:endParaRPr lang="en-US" dirty="0">
              <a:cs typeface="B Nazanin" pitchFamily="2" charset="-78"/>
            </a:endParaRPr>
          </a:p>
        </p:txBody>
      </p:sp>
      <p:sp>
        <p:nvSpPr>
          <p:cNvPr id="3" name="Content Placeholder 2"/>
          <p:cNvSpPr>
            <a:spLocks noGrp="1"/>
          </p:cNvSpPr>
          <p:nvPr>
            <p:ph idx="1"/>
          </p:nvPr>
        </p:nvSpPr>
        <p:spPr/>
        <p:txBody>
          <a:bodyPr>
            <a:normAutofit lnSpcReduction="10000"/>
          </a:bodyPr>
          <a:lstStyle/>
          <a:p>
            <a:pPr algn="just" rtl="1">
              <a:buNone/>
            </a:pPr>
            <a:r>
              <a:rPr lang="fa-IR" b="1" dirty="0" smtClean="0">
                <a:cs typeface="B Nazanin" pitchFamily="2" charset="-78"/>
              </a:rPr>
              <a:t>و اما درباره برهان شما، باید بگویم که من به شدت </a:t>
            </a:r>
            <a:r>
              <a:rPr lang="fa-IR" b="1" dirty="0" smtClean="0">
                <a:solidFill>
                  <a:srgbClr val="FF0000"/>
                </a:solidFill>
                <a:cs typeface="B Nazanin" pitchFamily="2" charset="-78"/>
              </a:rPr>
              <a:t>به این تصور که بینهایت چیزی کامل شده است اعتراض دارم،‌ </a:t>
            </a:r>
            <a:r>
              <a:rPr lang="fa-IR" b="1" dirty="0" smtClean="0">
                <a:cs typeface="B Nazanin" pitchFamily="2" charset="-78"/>
              </a:rPr>
              <a:t>و چنین تصوری در ریاضیات مجاز نیست. </a:t>
            </a:r>
            <a:r>
              <a:rPr lang="fa-IR" b="1" dirty="0" smtClean="0">
                <a:solidFill>
                  <a:srgbClr val="FF0000"/>
                </a:solidFill>
                <a:cs typeface="B Nazanin" pitchFamily="2" charset="-78"/>
              </a:rPr>
              <a:t>بینهایت فقط صورتی کلامی است و چیزی جز این نیست؛</a:t>
            </a:r>
            <a:r>
              <a:rPr lang="fa-IR" b="1" dirty="0" smtClean="0">
                <a:cs typeface="B Nazanin" pitchFamily="2" charset="-78"/>
              </a:rPr>
              <a:t> شکل خلاصه شده‌ای است برای بیان اینکه حدودی وجود دارند که بعضی از نسبت‌ها تا حد دلخواه ما می‌توانند به آن نزدیک شوند...تا زمانی که انسان محدود بینهایت را به اشتباه برای چیزی ثابت در نظر نگیرد، و تا زمانی که با نیروی عادی فکری خود بینهایت را به مثابه چیزی محدود و محصور در نظر نگیرد،‌ تناقضی به وجود نخواهد آمد. </a:t>
            </a:r>
            <a:endParaRPr lang="en-US" b="1" dirty="0">
              <a:cs typeface="B Nazanin" pitchFamily="2" charset="-78"/>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30362"/>
          </a:xfrm>
        </p:spPr>
        <p:txBody>
          <a:bodyPr>
            <a:normAutofit/>
          </a:bodyPr>
          <a:lstStyle/>
          <a:p>
            <a:r>
              <a:rPr lang="fa-IR" dirty="0" smtClean="0">
                <a:cs typeface="B Nazanin" pitchFamily="2" charset="-78"/>
              </a:rPr>
              <a:t>اگه تموم شه هیچی نمی‌مونه،‌</a:t>
            </a:r>
            <a:br>
              <a:rPr lang="fa-IR" dirty="0" smtClean="0">
                <a:cs typeface="B Nazanin" pitchFamily="2" charset="-78"/>
              </a:rPr>
            </a:br>
            <a:r>
              <a:rPr lang="fa-IR" dirty="0" smtClean="0">
                <a:cs typeface="B Nazanin" pitchFamily="2" charset="-78"/>
              </a:rPr>
              <a:t>ولی مساله اینجاست که ... </a:t>
            </a:r>
            <a:endParaRPr lang="en-US" dirty="0">
              <a:cs typeface="B Nazanin" pitchFamily="2" charset="-78"/>
            </a:endParaRPr>
          </a:p>
        </p:txBody>
      </p:sp>
      <p:sp>
        <p:nvSpPr>
          <p:cNvPr id="3" name="Content Placeholder 2"/>
          <p:cNvSpPr>
            <a:spLocks noGrp="1"/>
          </p:cNvSpPr>
          <p:nvPr>
            <p:ph idx="1"/>
          </p:nvPr>
        </p:nvSpPr>
        <p:spPr/>
        <p:txBody>
          <a:bodyPr/>
          <a:lstStyle/>
          <a:p>
            <a:pPr algn="r" rtl="1">
              <a:buNone/>
            </a:pPr>
            <a:endParaRPr lang="fa-IR" dirty="0" smtClean="0"/>
          </a:p>
          <a:p>
            <a:pPr algn="r" rtl="1">
              <a:buNone/>
            </a:pPr>
            <a:endParaRPr lang="fa-IR" dirty="0" smtClean="0"/>
          </a:p>
          <a:p>
            <a:pPr algn="ctr" rtl="1">
              <a:buNone/>
            </a:pPr>
            <a:r>
              <a:rPr lang="fa-IR" sz="4000" dirty="0" smtClean="0">
                <a:solidFill>
                  <a:srgbClr val="FF0000"/>
                </a:solidFill>
                <a:cs typeface="B Nazanin" pitchFamily="2" charset="-78"/>
              </a:rPr>
              <a:t>بازی تمام نمی‌شود (در زمان متناهی!)</a:t>
            </a:r>
            <a:endParaRPr lang="en-US" sz="4000" dirty="0">
              <a:solidFill>
                <a:srgbClr val="FF0000"/>
              </a:solidFill>
              <a:cs typeface="B Nazanin" pitchFamily="2" charset="-78"/>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cs typeface="B Nazanin" pitchFamily="2" charset="-78"/>
              </a:rPr>
              <a:t>گالیله 1636</a:t>
            </a:r>
            <a:endParaRPr lang="en-US" dirty="0">
              <a:cs typeface="B Nazanin" pitchFamily="2" charset="-78"/>
            </a:endParaRPr>
          </a:p>
        </p:txBody>
      </p:sp>
      <p:sp>
        <p:nvSpPr>
          <p:cNvPr id="3" name="Content Placeholder 2"/>
          <p:cNvSpPr>
            <a:spLocks noGrp="1"/>
          </p:cNvSpPr>
          <p:nvPr>
            <p:ph idx="1"/>
          </p:nvPr>
        </p:nvSpPr>
        <p:spPr/>
        <p:txBody>
          <a:bodyPr>
            <a:normAutofit fontScale="92500" lnSpcReduction="20000"/>
          </a:bodyPr>
          <a:lstStyle/>
          <a:p>
            <a:pPr algn="just" rtl="1">
              <a:buNone/>
            </a:pPr>
            <a:r>
              <a:rPr lang="fa-IR" b="1" dirty="0" smtClean="0">
                <a:cs typeface="B Nazanin" pitchFamily="2" charset="-78"/>
              </a:rPr>
              <a:t>سالویاتی</a:t>
            </a:r>
            <a:r>
              <a:rPr lang="fa-IR" dirty="0" smtClean="0">
                <a:cs typeface="B Nazanin" pitchFamily="2" charset="-78"/>
              </a:rPr>
              <a:t>: </a:t>
            </a:r>
            <a:r>
              <a:rPr lang="fa-IR" b="1" dirty="0" smtClean="0">
                <a:cs typeface="B Nazanin" pitchFamily="2" charset="-78"/>
              </a:rPr>
              <a:t>یکی از مشکلات آنست که وقتی ما با مغزهای محدود خود می‌کوشیم تا بینهایت را مطرح کنیم، آنرا واجد صفاتی می‌کنیم که به چیزهای معین و محدود اختصاص دارند؛ اما من تصور می‌کنم که این کار اشتباهی باشد، زیرا که ما از مقادیر بینهایتی که مساوی یا بزرگتر یا کوچکتر از یکدیگر باشند نمی‌توانیم سخن بگوییم. برای اثبات این امر من در فکر خود برهانی دارم که برای روشن شدن باید آن‌را به شکل سوالاتی از سیمپلیکیو که این مشکل را عنوان کرده است در آورم. </a:t>
            </a:r>
          </a:p>
          <a:p>
            <a:pPr algn="just" rtl="1">
              <a:buNone/>
            </a:pPr>
            <a:r>
              <a:rPr lang="fa-IR" b="1" dirty="0" smtClean="0">
                <a:cs typeface="B Nazanin" pitchFamily="2" charset="-78"/>
              </a:rPr>
              <a:t>این را مسلم فرض می‌کنم که شما می‌دانید که چه اعدادی مربعند و چه اعدادی چنین نیستند.      </a:t>
            </a:r>
            <a:endParaRPr lang="en-US" b="1" dirty="0">
              <a:cs typeface="B Nazanin" pitchFamily="2" charset="-78"/>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0"/>
            <a:ext cx="8229600" cy="4525963"/>
          </a:xfrm>
        </p:spPr>
        <p:txBody>
          <a:bodyPr>
            <a:normAutofit lnSpcReduction="10000"/>
          </a:bodyPr>
          <a:lstStyle/>
          <a:p>
            <a:pPr algn="r" rtl="1">
              <a:buNone/>
            </a:pPr>
            <a:r>
              <a:rPr lang="fa-IR" b="1" dirty="0" smtClean="0">
                <a:cs typeface="B Nazanin" pitchFamily="2" charset="-78"/>
              </a:rPr>
              <a:t>سیمپلیکیو: این را نیک می‌دانم که ...</a:t>
            </a:r>
          </a:p>
          <a:p>
            <a:pPr algn="just" rtl="1">
              <a:buNone/>
            </a:pPr>
            <a:r>
              <a:rPr lang="fa-IR" b="1" dirty="0" smtClean="0">
                <a:cs typeface="B Nazanin" pitchFamily="2" charset="-78"/>
              </a:rPr>
              <a:t>سالویاتی: بسیار خوب؛ و نیز این را می‌دانید که همانطور که به این حاصل‌ضرب‌ها مربع می‌گویند، عوامل ضرب را ریشه‌ها یا اضلاع نام می‌گذارند؛ در صورتی که، از طرف دیگر، آن اعدادی که شامل دو عامل مساوی نیستند مربع نیز نخواهند بود. بنابراین اگر من ادعا کنم که همه اعداد، اعم از مربع‌ها و غیر مربع‌ها، تعدادشان بیش از مربع‌هایی است که در بالا گفته شد، آیا حقیقتی را بیان نداشته‌ام؟   </a:t>
            </a:r>
            <a:endParaRPr lang="en-US" b="1" dirty="0">
              <a:cs typeface="B Nazanin" pitchFamily="2" charset="-78"/>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838200" y="1905000"/>
            <a:ext cx="7255323" cy="2286000"/>
          </a:xfrm>
          <a:prstGeom prst="rect">
            <a:avLst/>
          </a:prstGeom>
          <a:noFill/>
          <a:ln w="9525">
            <a:noFill/>
            <a:miter lim="800000"/>
            <a:headEnd/>
            <a:tailEnd/>
          </a:ln>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4525963"/>
          </a:xfrm>
        </p:spPr>
        <p:txBody>
          <a:bodyPr/>
          <a:lstStyle/>
          <a:p>
            <a:pPr algn="r" rtl="1">
              <a:buNone/>
            </a:pPr>
            <a:r>
              <a:rPr lang="fa-IR" b="1" dirty="0" smtClean="0">
                <a:cs typeface="B Nazanin" pitchFamily="2" charset="-78"/>
              </a:rPr>
              <a:t>سیمپلیکیو</a:t>
            </a:r>
            <a:r>
              <a:rPr lang="fa-IR" dirty="0" smtClean="0">
                <a:cs typeface="B Nazanin" pitchFamily="2" charset="-78"/>
              </a:rPr>
              <a:t>: </a:t>
            </a:r>
            <a:r>
              <a:rPr lang="fa-IR" b="1" dirty="0" smtClean="0">
                <a:cs typeface="B Nazanin" pitchFamily="2" charset="-78"/>
              </a:rPr>
              <a:t>کاملا صحیح است.</a:t>
            </a:r>
          </a:p>
          <a:p>
            <a:pPr algn="just" rtl="1">
              <a:buNone/>
            </a:pPr>
            <a:r>
              <a:rPr lang="fa-IR" b="1" dirty="0" smtClean="0">
                <a:cs typeface="B Nazanin" pitchFamily="2" charset="-78"/>
              </a:rPr>
              <a:t> سالویاتی: اگر من سوال کنم که تعداد مربع‌ها چند است، شما می‌توانید به درستی جواب دهید که به تعداد ریشه‌های متناظر مربع وجود دارد، زیرا هر مربعی دارای ریشه مخصوص به خود و هر ریشه‌ای نیز مربع مخصوص به خود دارد، در صورتی که هیچ مربعی بیش از یک ریشه و هیچ ریشه‌ای بیش از یک مربع نخواهد داشت.  </a:t>
            </a:r>
            <a:endParaRPr lang="en-US" b="1"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4525963"/>
          </a:xfrm>
        </p:spPr>
        <p:txBody>
          <a:bodyPr>
            <a:normAutofit lnSpcReduction="10000"/>
          </a:bodyPr>
          <a:lstStyle/>
          <a:p>
            <a:pPr algn="r" rtl="1">
              <a:buNone/>
            </a:pPr>
            <a:r>
              <a:rPr lang="fa-IR" b="1" dirty="0" smtClean="0">
                <a:cs typeface="B Nazanin" pitchFamily="2" charset="-78"/>
              </a:rPr>
              <a:t>سیمپلیکیو</a:t>
            </a:r>
            <a:r>
              <a:rPr lang="fa-IR" dirty="0" smtClean="0">
                <a:cs typeface="B Nazanin" pitchFamily="2" charset="-78"/>
              </a:rPr>
              <a:t>: </a:t>
            </a:r>
            <a:r>
              <a:rPr lang="fa-IR" b="1" dirty="0" smtClean="0">
                <a:cs typeface="B Nazanin" pitchFamily="2" charset="-78"/>
              </a:rPr>
              <a:t>دقیقا همینطور است.</a:t>
            </a:r>
          </a:p>
          <a:p>
            <a:pPr algn="just" rtl="1">
              <a:buNone/>
            </a:pPr>
            <a:r>
              <a:rPr lang="fa-IR" b="1" dirty="0" smtClean="0">
                <a:cs typeface="B Nazanin" pitchFamily="2" charset="-78"/>
              </a:rPr>
              <a:t> سالویاتی: اما اگر من بپرسم که تعداد ریشه‌ها چند است،‌ نمی‌توان منکر شد که به تعداد اعداد ریشه موجود است، زیرا هر عدد ریشه‌ای برای یک مربع است. با قبول این امر باید بگوییم که به تعداد اعداد موجود مربع داریم، زیرا که مربع‌ها تعدادشان به اندازه ریشه‌هاست، و هر عددی ریشه‌ای است. اما در شروع کار گفتیم که شماره اعداد بیش از شماره مربع‌هاست، از آن جهت که قسمت اعظم آنها مربع نیستند. </a:t>
            </a:r>
            <a:endParaRPr lang="en-US" b="1"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4525963"/>
          </a:xfrm>
        </p:spPr>
        <p:txBody>
          <a:bodyPr>
            <a:normAutofit fontScale="92500"/>
          </a:bodyPr>
          <a:lstStyle/>
          <a:p>
            <a:pPr algn="just" rtl="1">
              <a:buNone/>
            </a:pPr>
            <a:r>
              <a:rPr lang="fa-IR" b="1" dirty="0" smtClean="0">
                <a:cs typeface="B Nazanin" pitchFamily="2" charset="-78"/>
              </a:rPr>
              <a:t>صرف نظر از این، تعداد نسبی مربع‌ها با رسیدن به اعداد بزرگتر تقلیل می‌یابد. بدین ترتیب تا 100 دارای 10 مربع هستیم، یعنی مربع‌ها یک‌دهم تعداد اعدادند؛ تا 10000 فقط یک‌صدم آن‌ها مربع‌اند، و تا یک‌میلیون تنها یک‌هزارم آنها چنین هستند؛ و اما از طرف دیگر اگر شما بتوانید تصوری از بینهایت عدد داشته باشید مجبور خواهید بود قبول کنید که تعداد مجذور‌های کامل برابر همه اعداد است که یکجا جمع شوند. </a:t>
            </a:r>
          </a:p>
          <a:p>
            <a:pPr algn="just" rtl="1">
              <a:buNone/>
            </a:pPr>
            <a:r>
              <a:rPr lang="fa-IR" b="1" dirty="0" smtClean="0">
                <a:cs typeface="B Nazanin" pitchFamily="2" charset="-78"/>
              </a:rPr>
              <a:t>ساگردو: پس با این ترتیب چه نتیجه‌ای می‌توان به دست آورد؟   </a:t>
            </a:r>
            <a:endParaRPr lang="en-US" b="1" dirty="0">
              <a:cs typeface="B Nazanin" pitchFamily="2" charset="-78"/>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0"/>
            <a:ext cx="8229600" cy="4525963"/>
          </a:xfrm>
        </p:spPr>
        <p:txBody>
          <a:bodyPr/>
          <a:lstStyle/>
          <a:p>
            <a:pPr algn="just" rtl="1">
              <a:lnSpc>
                <a:spcPct val="150000"/>
              </a:lnSpc>
              <a:buNone/>
            </a:pPr>
            <a:r>
              <a:rPr lang="fa-IR" b="1" dirty="0" smtClean="0">
                <a:cs typeface="B Nazanin" pitchFamily="2" charset="-78"/>
              </a:rPr>
              <a:t>سالویاتی:</a:t>
            </a:r>
            <a:r>
              <a:rPr lang="fa-IR" dirty="0" smtClean="0">
                <a:cs typeface="B Nazanin" pitchFamily="2" charset="-78"/>
              </a:rPr>
              <a:t> </a:t>
            </a:r>
            <a:r>
              <a:rPr lang="fa-IR" b="1" dirty="0" smtClean="0">
                <a:cs typeface="B Nazanin" pitchFamily="2" charset="-78"/>
              </a:rPr>
              <a:t>تا آنجا که من می‌دانم، فقط می‌توانیم چنین استنباط کنیم که تعداد مربع‌ها بینهایت و تعداد ریشه‌های آنها نیز بینهایت است؛ نه تعداد مربع‌ها کمتر از کلیه اعداد است و نه اینها بیشتر از آنها هستند؛ و </a:t>
            </a:r>
            <a:r>
              <a:rPr lang="fa-IR" b="1" dirty="0" smtClean="0">
                <a:solidFill>
                  <a:srgbClr val="FF0000"/>
                </a:solidFill>
                <a:cs typeface="B Nazanin" pitchFamily="2" charset="-78"/>
              </a:rPr>
              <a:t>بالاخره صفات «برابر»، «بزرکتر» و «کمتر» برای بینهایت قابل اطلاق نبوده فقط مربوط به مقادیر محدودند.  </a:t>
            </a:r>
            <a:endParaRPr lang="en-US" b="1" dirty="0">
              <a:solidFill>
                <a:srgbClr val="FF0000"/>
              </a:solidFill>
              <a:cs typeface="B Nazanin" pitchFamily="2" charset="-78"/>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4525963"/>
          </a:xfrm>
        </p:spPr>
        <p:txBody>
          <a:bodyPr/>
          <a:lstStyle/>
          <a:p>
            <a:pPr algn="just" rtl="1">
              <a:lnSpc>
                <a:spcPct val="150000"/>
              </a:lnSpc>
              <a:buNone/>
            </a:pPr>
            <a:r>
              <a:rPr lang="fa-IR" b="1" dirty="0" smtClean="0">
                <a:cs typeface="B Nazanin" pitchFamily="2" charset="-78"/>
              </a:rPr>
              <a:t>بنابراین، هنگامی که سیمپلیکیو چندین خط با طولهای مختلف را ارایه میدهد و می‌پرسد چطور ممکن است که خطهای بزرگتر شامل نقاطی بیش از نقاط خط کوچکتر نباشد، به او جواب می‌دهم که تعداد نقاط یک خط، مساوی، کمتر و یا بیشتر از نقاط خط دیگر نیست، بلکه هر خط دارای بینهایت نقطه است.    </a:t>
            </a:r>
            <a:endParaRPr lang="en-US" b="1" dirty="0">
              <a:cs typeface="B Nazanin" pitchFamily="2" charset="-78"/>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3200" dirty="0" smtClean="0">
                <a:cs typeface="B Nazanin" pitchFamily="2" charset="-78"/>
              </a:rPr>
              <a:t>ما در ریاضی چیزی را یاد نمی‌گیریم،</a:t>
            </a:r>
            <a:br>
              <a:rPr lang="fa-IR" sz="3200" dirty="0" smtClean="0">
                <a:cs typeface="B Nazanin" pitchFamily="2" charset="-78"/>
              </a:rPr>
            </a:br>
            <a:r>
              <a:rPr lang="fa-IR" sz="3200" dirty="0" smtClean="0">
                <a:cs typeface="B Nazanin" pitchFamily="2" charset="-78"/>
              </a:rPr>
              <a:t> در عوض به آن عادت می‌کنیم</a:t>
            </a:r>
            <a:endParaRPr lang="en-US" sz="3200" dirty="0">
              <a:cs typeface="B Nazanin" pitchFamily="2" charset="-78"/>
            </a:endParaRPr>
          </a:p>
        </p:txBody>
      </p:sp>
      <p:sp>
        <p:nvSpPr>
          <p:cNvPr id="3" name="Content Placeholder 2"/>
          <p:cNvSpPr>
            <a:spLocks noGrp="1"/>
          </p:cNvSpPr>
          <p:nvPr>
            <p:ph idx="1"/>
          </p:nvPr>
        </p:nvSpPr>
        <p:spPr/>
        <p:txBody>
          <a:bodyPr/>
          <a:lstStyle/>
          <a:p>
            <a:pPr algn="just" rtl="1">
              <a:lnSpc>
                <a:spcPct val="150000"/>
              </a:lnSpc>
              <a:buNone/>
            </a:pPr>
            <a:r>
              <a:rPr lang="fa-IR" dirty="0" smtClean="0">
                <a:cs typeface="B Nazanin" pitchFamily="2" charset="-78"/>
              </a:rPr>
              <a:t>من از ابتدا فکر می‌کردم جواب 1 باشد. چون به... 0.9999 به دید یک شی تعریف شده در ریاضی نگاه می‌کردم. فکر می‌کنم شاید اگر برای کسی... 0.9999 تبدیل به چنین شی نشده باشد وقتی به طور مستقیم به مساله فکر می‌کند بگوید 0 که بعد از آن مقداری خرده (اعشار) آمده، پس هر چقدر هم که خرده داشته باشد از 1 کمتر است و جز صحیح آن یک می‌شود.   </a:t>
            </a:r>
            <a:endParaRPr lang="en-US" dirty="0">
              <a:cs typeface="B Nazanin" pitchFamily="2" charset="-78"/>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اما توپهای قلقلی...</a:t>
            </a:r>
            <a:endParaRPr lang="en-US" dirty="0"/>
          </a:p>
        </p:txBody>
      </p:sp>
      <p:sp>
        <p:nvSpPr>
          <p:cNvPr id="3" name="Content Placeholder 2"/>
          <p:cNvSpPr>
            <a:spLocks noGrp="1"/>
          </p:cNvSpPr>
          <p:nvPr>
            <p:ph idx="1"/>
          </p:nvPr>
        </p:nvSpPr>
        <p:spPr/>
        <p:txBody>
          <a:bodyPr/>
          <a:lstStyle/>
          <a:p>
            <a:pPr algn="just" rtl="1">
              <a:lnSpc>
                <a:spcPct val="150000"/>
              </a:lnSpc>
              <a:buNone/>
            </a:pPr>
            <a:endParaRPr lang="fa-IR" dirty="0" smtClean="0">
              <a:cs typeface="B Nazanin" pitchFamily="2" charset="-78"/>
            </a:endParaRPr>
          </a:p>
          <a:p>
            <a:pPr algn="just" rtl="1">
              <a:lnSpc>
                <a:spcPct val="150000"/>
              </a:lnSpc>
              <a:buNone/>
            </a:pPr>
            <a:r>
              <a:rPr lang="fa-IR" b="1" dirty="0" smtClean="0">
                <a:cs typeface="B Nazanin" pitchFamily="2" charset="-78"/>
              </a:rPr>
              <a:t>به وضوح نمی‌توان بی‌شمار این کار را انجام داد و هر وقت نگاه کنیم متناهی بار عمل انجام شده. </a:t>
            </a:r>
          </a:p>
          <a:p>
            <a:pPr algn="ctr" rtl="1">
              <a:lnSpc>
                <a:spcPct val="150000"/>
              </a:lnSpc>
              <a:buNone/>
            </a:pPr>
            <a:r>
              <a:rPr lang="fa-IR" b="1" dirty="0" smtClean="0">
                <a:cs typeface="B Nazanin" pitchFamily="2" charset="-78"/>
              </a:rPr>
              <a:t>بازی هیچوقت تمام نمی‌شود. </a:t>
            </a:r>
            <a:endParaRPr lang="en-US" b="1" dirty="0">
              <a:cs typeface="B Nazanin" pitchFamily="2" charset="-78"/>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30362"/>
          </a:xfrm>
        </p:spPr>
        <p:txBody>
          <a:bodyPr>
            <a:normAutofit/>
          </a:bodyPr>
          <a:lstStyle/>
          <a:p>
            <a:r>
              <a:rPr lang="fa-IR" dirty="0" smtClean="0">
                <a:cs typeface="B Nazanin" pitchFamily="2" charset="-78"/>
              </a:rPr>
              <a:t>اگه تموم شه هیچی نمی‌مونه،‌</a:t>
            </a:r>
            <a:br>
              <a:rPr lang="fa-IR" dirty="0" smtClean="0">
                <a:cs typeface="B Nazanin" pitchFamily="2" charset="-78"/>
              </a:rPr>
            </a:br>
            <a:r>
              <a:rPr lang="fa-IR" dirty="0" smtClean="0">
                <a:cs typeface="B Nazanin" pitchFamily="2" charset="-78"/>
              </a:rPr>
              <a:t>ولی مساله اینجاست که ... </a:t>
            </a:r>
            <a:endParaRPr lang="en-US" dirty="0">
              <a:cs typeface="B Nazanin" pitchFamily="2" charset="-78"/>
            </a:endParaRPr>
          </a:p>
        </p:txBody>
      </p:sp>
      <p:sp>
        <p:nvSpPr>
          <p:cNvPr id="3" name="Content Placeholder 2"/>
          <p:cNvSpPr>
            <a:spLocks noGrp="1"/>
          </p:cNvSpPr>
          <p:nvPr>
            <p:ph idx="1"/>
          </p:nvPr>
        </p:nvSpPr>
        <p:spPr/>
        <p:txBody>
          <a:bodyPr/>
          <a:lstStyle/>
          <a:p>
            <a:pPr algn="r" rtl="1">
              <a:buNone/>
            </a:pPr>
            <a:endParaRPr lang="fa-IR" dirty="0" smtClean="0"/>
          </a:p>
          <a:p>
            <a:pPr algn="r" rtl="1">
              <a:buNone/>
            </a:pPr>
            <a:endParaRPr lang="fa-IR" dirty="0" smtClean="0"/>
          </a:p>
          <a:p>
            <a:pPr algn="ctr" rtl="1">
              <a:buNone/>
            </a:pPr>
            <a:r>
              <a:rPr lang="fa-IR" sz="4000" dirty="0" smtClean="0">
                <a:solidFill>
                  <a:srgbClr val="FF0000"/>
                </a:solidFill>
                <a:cs typeface="B Nazanin" pitchFamily="2" charset="-78"/>
              </a:rPr>
              <a:t>بازی تمام نمی‌شود (در زمان متناهی!)</a:t>
            </a:r>
            <a:endParaRPr lang="en-US" sz="4000" dirty="0">
              <a:solidFill>
                <a:srgbClr val="FF0000"/>
              </a:solidFill>
              <a:cs typeface="B Nazanin" pitchFamily="2" charset="-78"/>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Nazanin" pitchFamily="2" charset="-78"/>
              </a:rPr>
              <a:t>چندتا توپ دارم قلقلی‌اند</a:t>
            </a:r>
            <a:endParaRPr lang="en-US" dirty="0"/>
          </a:p>
        </p:txBody>
      </p:sp>
      <p:sp>
        <p:nvSpPr>
          <p:cNvPr id="3" name="Content Placeholder 2"/>
          <p:cNvSpPr>
            <a:spLocks noGrp="1"/>
          </p:cNvSpPr>
          <p:nvPr>
            <p:ph idx="1"/>
          </p:nvPr>
        </p:nvSpPr>
        <p:spPr/>
        <p:txBody>
          <a:bodyPr/>
          <a:lstStyle/>
          <a:p>
            <a:pPr algn="just" rtl="1">
              <a:lnSpc>
                <a:spcPct val="150000"/>
              </a:lnSpc>
              <a:buNone/>
            </a:pPr>
            <a:r>
              <a:rPr lang="fa-IR" b="1" dirty="0" smtClean="0">
                <a:cs typeface="B Nazanin" pitchFamily="2" charset="-78"/>
              </a:rPr>
              <a:t>توپهای 1و 2 را در سبد (الف) میذارم و بعد توپ 2 رو برمی‌دارم میذارم تو سبد (ب)، بعد توپهای 3 و 4 رو تو سبد (الف)‌ میذارم و توپ 4 رو برمیدارم میذارم تو سبد (ب)، بعد توپ 5 و 6 رو تو سبد (الف) میذارم و توپ 6 رو برمیدارم میذارم تو سبد (ب)، و به همین ترتیب ادامه میدم. حالا چی می‌گی؟</a:t>
            </a:r>
            <a:endParaRPr lang="en-US" b="1" dirty="0" smtClean="0">
              <a:cs typeface="B Nazanin" pitchFamily="2" charset="-78"/>
            </a:endParaRPr>
          </a:p>
          <a:p>
            <a:pPr algn="r" rtl="1">
              <a:buNone/>
            </a:pPr>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srcRect/>
          <a:stretch>
            <a:fillRect/>
          </a:stretch>
        </p:blipFill>
        <p:spPr bwMode="auto">
          <a:xfrm>
            <a:off x="1143000" y="2362200"/>
            <a:ext cx="6643970" cy="1633538"/>
          </a:xfrm>
          <a:prstGeom prst="rect">
            <a:avLst/>
          </a:prstGeom>
          <a:noFill/>
          <a:ln w="9525">
            <a:no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srcRect/>
          <a:stretch>
            <a:fillRect/>
          </a:stretch>
        </p:blipFill>
        <p:spPr bwMode="auto">
          <a:xfrm>
            <a:off x="914400" y="1295400"/>
            <a:ext cx="6679096" cy="3886199"/>
          </a:xfrm>
          <a:prstGeom prst="rect">
            <a:avLst/>
          </a:prstGeom>
          <a:noFill/>
          <a:ln w="9525">
            <a:noFill/>
            <a:miter lim="800000"/>
            <a:headEnd/>
            <a:tailEnd/>
          </a:ln>
          <a:effec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cs typeface="B Nazanin" pitchFamily="2" charset="-78"/>
              </a:rPr>
              <a:t>کانتور 1883</a:t>
            </a:r>
            <a:endParaRPr lang="en-US" dirty="0">
              <a:cs typeface="B Nazanin" pitchFamily="2" charset="-78"/>
            </a:endParaRPr>
          </a:p>
        </p:txBody>
      </p:sp>
      <p:sp>
        <p:nvSpPr>
          <p:cNvPr id="3" name="Content Placeholder 2"/>
          <p:cNvSpPr>
            <a:spLocks noGrp="1"/>
          </p:cNvSpPr>
          <p:nvPr>
            <p:ph idx="1"/>
          </p:nvPr>
        </p:nvSpPr>
        <p:spPr>
          <a:xfrm>
            <a:off x="457200" y="1447800"/>
            <a:ext cx="8229600" cy="4678363"/>
          </a:xfrm>
        </p:spPr>
        <p:txBody>
          <a:bodyPr>
            <a:normAutofit fontScale="70000" lnSpcReduction="20000"/>
          </a:bodyPr>
          <a:lstStyle/>
          <a:p>
            <a:pPr algn="just" rtl="1">
              <a:lnSpc>
                <a:spcPct val="170000"/>
              </a:lnSpc>
              <a:buNone/>
            </a:pPr>
            <a:r>
              <a:rPr lang="fa-IR" dirty="0" smtClean="0">
                <a:cs typeface="B Nazanin" pitchFamily="2" charset="-78"/>
              </a:rPr>
              <a:t>سنت چنین است که بینهایت به عنوان چیزی که به طور نامعین رشد می‌کند، یا به عبارت رایج در قرن هفدهم که صورت دیگر همین بیان است، رشته همگرایی است. در مقابل این، </a:t>
            </a:r>
            <a:r>
              <a:rPr lang="fa-IR" dirty="0" smtClean="0">
                <a:solidFill>
                  <a:srgbClr val="FF0000"/>
                </a:solidFill>
                <a:cs typeface="B Nazanin" pitchFamily="2" charset="-78"/>
              </a:rPr>
              <a:t>من بینهایت را شکل قطعی از چیزی که کامل شده است،</a:t>
            </a:r>
            <a:r>
              <a:rPr lang="fa-IR" dirty="0" smtClean="0">
                <a:cs typeface="B Nazanin" pitchFamily="2" charset="-78"/>
              </a:rPr>
              <a:t> چیزی که نه تنها بتواند وارد یک فرمول ریاضی شود، بلکه به وسیله عدد قابل تعریف باشد،‌ تصور می‌کنم. این طرز تصور بینهایت مخالف سنت‌هایی است که برای ما عزیزند،‌ و من علی‌رغم میل قلبی خود مجبور به قبول آن شده‌ام. اما سالها تفکر و تحقیق ریاضی با یک الزام منطقی به این نتایج انجامیده است،‌ و به این دلیل من ایمان دارم که هیچ اعتراض معتبری که من از عهده جواب گفتن به آن برنیایم، نمی‌تواند ارایه شود.   </a:t>
            </a:r>
            <a:endParaRPr lang="en-US" dirty="0">
              <a:cs typeface="B Nazanin" pitchFamily="2" charset="-78"/>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srcRect/>
          <a:stretch>
            <a:fillRect/>
          </a:stretch>
        </p:blipFill>
        <p:spPr bwMode="auto">
          <a:xfrm>
            <a:off x="78686" y="152400"/>
            <a:ext cx="9065314" cy="6533043"/>
          </a:xfrm>
          <a:prstGeom prst="rect">
            <a:avLst/>
          </a:prstGeom>
          <a:noFill/>
          <a:ln w="9525">
            <a:noFill/>
            <a:miter lim="800000"/>
            <a:headEnd/>
            <a:tailEnd/>
          </a:ln>
          <a:effec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3"/>
          <p:cNvPicPr>
            <a:picLocks noChangeAspect="1" noChangeArrowheads="1"/>
          </p:cNvPicPr>
          <p:nvPr/>
        </p:nvPicPr>
        <p:blipFill>
          <a:blip r:embed="rId2"/>
          <a:srcRect/>
          <a:stretch>
            <a:fillRect/>
          </a:stretch>
        </p:blipFill>
        <p:spPr bwMode="auto">
          <a:xfrm>
            <a:off x="0" y="242906"/>
            <a:ext cx="8915400" cy="6488047"/>
          </a:xfrm>
          <a:prstGeom prst="rect">
            <a:avLst/>
          </a:prstGeom>
          <a:noFill/>
          <a:ln w="9525">
            <a:noFill/>
            <a:miter lim="800000"/>
            <a:headEnd/>
            <a:tailEnd/>
          </a:ln>
          <a:effec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srcRect/>
          <a:stretch>
            <a:fillRect/>
          </a:stretch>
        </p:blipFill>
        <p:spPr bwMode="auto">
          <a:xfrm>
            <a:off x="1600200" y="457200"/>
            <a:ext cx="5715000" cy="5964980"/>
          </a:xfrm>
          <a:prstGeom prst="rect">
            <a:avLst/>
          </a:prstGeom>
          <a:noFill/>
          <a:ln w="9525">
            <a:noFill/>
            <a:miter lim="800000"/>
            <a:headEnd/>
            <a:tailEnd/>
          </a:ln>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srcRect/>
          <a:stretch>
            <a:fillRect/>
          </a:stretch>
        </p:blipFill>
        <p:spPr bwMode="auto">
          <a:xfrm>
            <a:off x="381000" y="381000"/>
            <a:ext cx="8498016" cy="6281868"/>
          </a:xfrm>
          <a:prstGeom prst="rect">
            <a:avLst/>
          </a:prstGeom>
          <a:noFill/>
          <a:ln w="9525">
            <a:noFill/>
            <a:miter lim="800000"/>
            <a:headEnd/>
            <a:tailEnd/>
          </a:ln>
          <a:effec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srcRect/>
          <a:stretch>
            <a:fillRect/>
          </a:stretch>
        </p:blipFill>
        <p:spPr bwMode="auto">
          <a:xfrm>
            <a:off x="1981200" y="685801"/>
            <a:ext cx="4800599" cy="5334000"/>
          </a:xfrm>
          <a:prstGeom prst="rect">
            <a:avLst/>
          </a:prstGeom>
          <a:noFill/>
          <a:ln w="9525">
            <a:noFill/>
            <a:miter lim="800000"/>
            <a:headEnd/>
            <a:tailEnd/>
          </a:ln>
          <a:effec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srcRect/>
          <a:stretch>
            <a:fillRect/>
          </a:stretch>
        </p:blipFill>
        <p:spPr bwMode="auto">
          <a:xfrm>
            <a:off x="762000" y="381000"/>
            <a:ext cx="7783239" cy="6280256"/>
          </a:xfrm>
          <a:prstGeom prst="rect">
            <a:avLst/>
          </a:prstGeom>
          <a:noFill/>
          <a:ln w="9525">
            <a:noFill/>
            <a:miter lim="800000"/>
            <a:headEnd/>
            <a:tailEnd/>
          </a:ln>
          <a:effec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srcRect/>
          <a:stretch>
            <a:fillRect/>
          </a:stretch>
        </p:blipFill>
        <p:spPr bwMode="auto">
          <a:xfrm>
            <a:off x="1143000" y="457200"/>
            <a:ext cx="6934200" cy="5860805"/>
          </a:xfrm>
          <a:prstGeom prst="rect">
            <a:avLst/>
          </a:prstGeom>
          <a:noFill/>
          <a:ln w="9525">
            <a:noFill/>
            <a:miter lim="800000"/>
            <a:headEnd/>
            <a:tailEnd/>
          </a:ln>
          <a:effec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srcRect/>
          <a:stretch>
            <a:fillRect/>
          </a:stretch>
        </p:blipFill>
        <p:spPr bwMode="auto">
          <a:xfrm>
            <a:off x="990600" y="272858"/>
            <a:ext cx="6882711" cy="6083203"/>
          </a:xfrm>
          <a:prstGeom prst="rect">
            <a:avLst/>
          </a:prstGeom>
          <a:noFill/>
          <a:ln w="9525">
            <a:noFill/>
            <a:miter lim="800000"/>
            <a:headEnd/>
            <a:tailEnd/>
          </a:ln>
          <a:effec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srcRect/>
          <a:stretch>
            <a:fillRect/>
          </a:stretch>
        </p:blipFill>
        <p:spPr bwMode="auto">
          <a:xfrm>
            <a:off x="457200" y="762000"/>
            <a:ext cx="8201225" cy="5334000"/>
          </a:xfrm>
          <a:prstGeom prst="rect">
            <a:avLst/>
          </a:prstGeom>
          <a:noFill/>
          <a:ln w="9525">
            <a:noFill/>
            <a:miter lim="800000"/>
            <a:headEnd/>
            <a:tailEnd/>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1801954" y="381000"/>
            <a:ext cx="5540092" cy="5943600"/>
          </a:xfrm>
          <a:prstGeom prst="rect">
            <a:avLst/>
          </a:prstGeom>
          <a:noFill/>
          <a:ln w="9525">
            <a:noFill/>
            <a:miter lim="800000"/>
            <a:headEnd/>
            <a:tailEnd/>
          </a:ln>
          <a:effec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srcRect/>
          <a:stretch>
            <a:fillRect/>
          </a:stretch>
        </p:blipFill>
        <p:spPr bwMode="auto">
          <a:xfrm>
            <a:off x="1752600" y="609600"/>
            <a:ext cx="5334000" cy="5585196"/>
          </a:xfrm>
          <a:prstGeom prst="rect">
            <a:avLst/>
          </a:prstGeom>
          <a:noFill/>
          <a:ln w="9525">
            <a:noFill/>
            <a:miter lim="800000"/>
            <a:headEnd/>
            <a:tailEnd/>
          </a:ln>
          <a:effec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srcRect/>
          <a:stretch>
            <a:fillRect/>
          </a:stretch>
        </p:blipFill>
        <p:spPr bwMode="auto">
          <a:xfrm>
            <a:off x="-15466" y="304800"/>
            <a:ext cx="9159465" cy="6172200"/>
          </a:xfrm>
          <a:prstGeom prst="rect">
            <a:avLst/>
          </a:prstGeom>
          <a:noFill/>
          <a:ln w="9525">
            <a:noFill/>
            <a:miter lim="800000"/>
            <a:headEnd/>
            <a:tailEnd/>
          </a:ln>
          <a:effec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srcRect/>
          <a:stretch>
            <a:fillRect/>
          </a:stretch>
        </p:blipFill>
        <p:spPr bwMode="auto">
          <a:xfrm>
            <a:off x="1219200" y="152400"/>
            <a:ext cx="7315200" cy="6303818"/>
          </a:xfrm>
          <a:prstGeom prst="rect">
            <a:avLst/>
          </a:prstGeom>
          <a:noFill/>
          <a:ln w="9525">
            <a:noFill/>
            <a:miter lim="800000"/>
            <a:headEnd/>
            <a:tailEnd/>
          </a:ln>
          <a:effec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srcRect/>
          <a:stretch>
            <a:fillRect/>
          </a:stretch>
        </p:blipFill>
        <p:spPr bwMode="auto">
          <a:xfrm>
            <a:off x="1447800" y="450233"/>
            <a:ext cx="5867400" cy="5957531"/>
          </a:xfrm>
          <a:prstGeom prst="rect">
            <a:avLst/>
          </a:prstGeom>
          <a:noFill/>
          <a:ln w="9525">
            <a:noFill/>
            <a:miter lim="800000"/>
            <a:headEnd/>
            <a:tailEnd/>
          </a:ln>
          <a:effec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srcRect/>
          <a:stretch>
            <a:fillRect/>
          </a:stretch>
        </p:blipFill>
        <p:spPr bwMode="auto">
          <a:xfrm>
            <a:off x="237743" y="0"/>
            <a:ext cx="8906257" cy="6553200"/>
          </a:xfrm>
          <a:prstGeom prst="rect">
            <a:avLst/>
          </a:prstGeom>
          <a:noFill/>
          <a:ln w="9525">
            <a:noFill/>
            <a:miter lim="800000"/>
            <a:headEnd/>
            <a:tailEnd/>
          </a:ln>
          <a:effec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a:srcRect/>
          <a:stretch>
            <a:fillRect/>
          </a:stretch>
        </p:blipFill>
        <p:spPr bwMode="auto">
          <a:xfrm>
            <a:off x="304800" y="304800"/>
            <a:ext cx="8610600" cy="6019800"/>
          </a:xfrm>
          <a:prstGeom prst="rect">
            <a:avLst/>
          </a:prstGeom>
          <a:noFill/>
          <a:ln w="9525">
            <a:noFill/>
            <a:miter lim="800000"/>
            <a:headEnd/>
            <a:tailEnd/>
          </a:ln>
          <a:effec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srcRect/>
          <a:stretch>
            <a:fillRect/>
          </a:stretch>
        </p:blipFill>
        <p:spPr bwMode="auto">
          <a:xfrm>
            <a:off x="304801" y="381000"/>
            <a:ext cx="8458200" cy="6095999"/>
          </a:xfrm>
          <a:prstGeom prst="rect">
            <a:avLst/>
          </a:prstGeom>
          <a:noFill/>
          <a:ln w="9525">
            <a:noFill/>
            <a:miter lim="800000"/>
            <a:headEnd/>
            <a:tailEnd/>
          </a:ln>
          <a:effec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a:srcRect/>
          <a:stretch>
            <a:fillRect/>
          </a:stretch>
        </p:blipFill>
        <p:spPr bwMode="auto">
          <a:xfrm>
            <a:off x="990600" y="762000"/>
            <a:ext cx="7086599" cy="5486400"/>
          </a:xfrm>
          <a:prstGeom prst="rect">
            <a:avLst/>
          </a:prstGeom>
          <a:noFill/>
          <a:ln w="9525">
            <a:noFill/>
            <a:miter lim="800000"/>
            <a:headEnd/>
            <a:tailEnd/>
          </a:ln>
          <a:effec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srcRect/>
          <a:stretch>
            <a:fillRect/>
          </a:stretch>
        </p:blipFill>
        <p:spPr bwMode="auto">
          <a:xfrm>
            <a:off x="762000" y="457200"/>
            <a:ext cx="7467600" cy="5895055"/>
          </a:xfrm>
          <a:prstGeom prst="rect">
            <a:avLst/>
          </a:prstGeom>
          <a:noFill/>
          <a:ln w="9525">
            <a:noFill/>
            <a:miter lim="800000"/>
            <a:headEnd/>
            <a:tailEnd/>
          </a:ln>
          <a:effec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a:srcRect/>
          <a:stretch>
            <a:fillRect/>
          </a:stretch>
        </p:blipFill>
        <p:spPr bwMode="auto">
          <a:xfrm>
            <a:off x="1447800" y="423742"/>
            <a:ext cx="5943600" cy="5977057"/>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1447800" y="1447800"/>
            <a:ext cx="5701768" cy="2971800"/>
          </a:xfrm>
          <a:prstGeom prst="rect">
            <a:avLst/>
          </a:prstGeom>
          <a:noFill/>
          <a:ln w="9525">
            <a:noFill/>
            <a:miter lim="800000"/>
            <a:headEnd/>
            <a:tailEnd/>
          </a:ln>
          <a:effec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a:srcRect/>
          <a:stretch>
            <a:fillRect/>
          </a:stretch>
        </p:blipFill>
        <p:spPr bwMode="auto">
          <a:xfrm>
            <a:off x="1828800" y="533400"/>
            <a:ext cx="4724400" cy="5638800"/>
          </a:xfrm>
          <a:prstGeom prst="rect">
            <a:avLst/>
          </a:prstGeom>
          <a:noFill/>
          <a:ln w="9525">
            <a:noFill/>
            <a:miter lim="800000"/>
            <a:headEnd/>
            <a:tailEnd/>
          </a:ln>
          <a:effec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a:srcRect/>
          <a:stretch>
            <a:fillRect/>
          </a:stretch>
        </p:blipFill>
        <p:spPr bwMode="auto">
          <a:xfrm>
            <a:off x="1676400" y="762000"/>
            <a:ext cx="5257800" cy="5205448"/>
          </a:xfrm>
          <a:prstGeom prst="rect">
            <a:avLst/>
          </a:prstGeom>
          <a:noFill/>
          <a:ln w="9525">
            <a:noFill/>
            <a:miter lim="800000"/>
            <a:headEnd/>
            <a:tailEnd/>
          </a:ln>
          <a:effec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a:srcRect/>
          <a:stretch>
            <a:fillRect/>
          </a:stretch>
        </p:blipFill>
        <p:spPr bwMode="auto">
          <a:xfrm>
            <a:off x="533400" y="685800"/>
            <a:ext cx="7977188" cy="5410200"/>
          </a:xfrm>
          <a:prstGeom prst="rect">
            <a:avLst/>
          </a:prstGeom>
          <a:noFill/>
          <a:ln w="9525">
            <a:noFill/>
            <a:miter lim="800000"/>
            <a:headEnd/>
            <a:tailEnd/>
          </a:ln>
          <a:effec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a:srcRect/>
          <a:stretch>
            <a:fillRect/>
          </a:stretch>
        </p:blipFill>
        <p:spPr bwMode="auto">
          <a:xfrm>
            <a:off x="533400" y="609600"/>
            <a:ext cx="8229600" cy="5638800"/>
          </a:xfrm>
          <a:prstGeom prst="rect">
            <a:avLst/>
          </a:prstGeom>
          <a:noFill/>
          <a:ln w="9525">
            <a:noFill/>
            <a:miter lim="800000"/>
            <a:headEnd/>
            <a:tailEnd/>
          </a:ln>
          <a:effec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a:srcRect/>
          <a:stretch>
            <a:fillRect/>
          </a:stretch>
        </p:blipFill>
        <p:spPr bwMode="auto">
          <a:xfrm>
            <a:off x="2057400" y="381000"/>
            <a:ext cx="4724400" cy="5889105"/>
          </a:xfrm>
          <a:prstGeom prst="rect">
            <a:avLst/>
          </a:prstGeom>
          <a:noFill/>
          <a:ln w="9525">
            <a:noFill/>
            <a:miter lim="800000"/>
            <a:headEnd/>
            <a:tailEnd/>
          </a:ln>
          <a:effec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a:srcRect/>
          <a:stretch>
            <a:fillRect/>
          </a:stretch>
        </p:blipFill>
        <p:spPr bwMode="auto">
          <a:xfrm>
            <a:off x="1219200" y="1143000"/>
            <a:ext cx="6096000" cy="4419600"/>
          </a:xfrm>
          <a:prstGeom prst="rect">
            <a:avLst/>
          </a:prstGeom>
          <a:noFill/>
          <a:ln w="9525">
            <a:noFill/>
            <a:miter lim="800000"/>
            <a:headEnd/>
            <a:tailEnd/>
          </a:ln>
          <a:effec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a:srcRect/>
          <a:stretch>
            <a:fillRect/>
          </a:stretch>
        </p:blipFill>
        <p:spPr bwMode="auto">
          <a:xfrm>
            <a:off x="381000" y="762000"/>
            <a:ext cx="7924800" cy="5410200"/>
          </a:xfrm>
          <a:prstGeom prst="rect">
            <a:avLst/>
          </a:prstGeom>
          <a:noFill/>
          <a:ln w="9525">
            <a:noFill/>
            <a:miter lim="800000"/>
            <a:headEnd/>
            <a:tailEnd/>
          </a:ln>
          <a:effec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a:srcRect/>
          <a:stretch>
            <a:fillRect/>
          </a:stretch>
        </p:blipFill>
        <p:spPr bwMode="auto">
          <a:xfrm>
            <a:off x="762000" y="609600"/>
            <a:ext cx="7686675" cy="5410199"/>
          </a:xfrm>
          <a:prstGeom prst="rect">
            <a:avLst/>
          </a:prstGeom>
          <a:noFill/>
          <a:ln w="9525">
            <a:noFill/>
            <a:miter lim="800000"/>
            <a:headEnd/>
            <a:tailEnd/>
          </a:ln>
          <a:effec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a:srcRect/>
          <a:stretch>
            <a:fillRect/>
          </a:stretch>
        </p:blipFill>
        <p:spPr bwMode="auto">
          <a:xfrm>
            <a:off x="776288" y="685800"/>
            <a:ext cx="7591425" cy="5029200"/>
          </a:xfrm>
          <a:prstGeom prst="rect">
            <a:avLst/>
          </a:prstGeom>
          <a:noFill/>
          <a:ln w="9525">
            <a:noFill/>
            <a:miter lim="800000"/>
            <a:headEnd/>
            <a:tailEnd/>
          </a:ln>
          <a:effec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a:srcRect/>
          <a:stretch>
            <a:fillRect/>
          </a:stretch>
        </p:blipFill>
        <p:spPr bwMode="auto">
          <a:xfrm>
            <a:off x="809625" y="381000"/>
            <a:ext cx="7524750" cy="6095999"/>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Guru Josh Project</a:t>
            </a:r>
            <a:br>
              <a:rPr lang="en-US" dirty="0" smtClean="0"/>
            </a:br>
            <a:r>
              <a:rPr lang="en-US" dirty="0" smtClean="0"/>
              <a:t>Infinity</a:t>
            </a:r>
            <a:endParaRPr lang="en-US" dirty="0"/>
          </a:p>
        </p:txBody>
      </p:sp>
      <p:sp>
        <p:nvSpPr>
          <p:cNvPr id="3" name="Content Placeholder 2"/>
          <p:cNvSpPr>
            <a:spLocks noGrp="1"/>
          </p:cNvSpPr>
          <p:nvPr>
            <p:ph idx="1"/>
          </p:nvPr>
        </p:nvSpPr>
        <p:spPr/>
        <p:txBody>
          <a:bodyPr/>
          <a:lstStyle/>
          <a:p>
            <a:pPr>
              <a:buNone/>
            </a:pPr>
            <a:endParaRPr lang="en-US" dirty="0"/>
          </a:p>
        </p:txBody>
      </p:sp>
      <p:graphicFrame>
        <p:nvGraphicFramePr>
          <p:cNvPr id="7170" name="Object 2"/>
          <p:cNvGraphicFramePr>
            <a:graphicFrameLocks noChangeAspect="1"/>
          </p:cNvGraphicFramePr>
          <p:nvPr/>
        </p:nvGraphicFramePr>
        <p:xfrm>
          <a:off x="3233738" y="3186113"/>
          <a:ext cx="2676525" cy="485775"/>
        </p:xfrm>
        <a:graphic>
          <a:graphicData uri="http://schemas.openxmlformats.org/presentationml/2006/ole">
            <p:oleObj spid="_x0000_s7170" name="Package" r:id="rId3" imgW="2676600" imgH="485640" progId="Package">
              <p:embed/>
            </p:oleObj>
          </a:graphicData>
        </a:graphic>
      </p:graphicFrame>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a:srcRect/>
          <a:stretch>
            <a:fillRect/>
          </a:stretch>
        </p:blipFill>
        <p:spPr bwMode="auto">
          <a:xfrm>
            <a:off x="138113" y="228600"/>
            <a:ext cx="8867775" cy="6400800"/>
          </a:xfrm>
          <a:prstGeom prst="rect">
            <a:avLst/>
          </a:prstGeom>
          <a:noFill/>
          <a:ln w="9525">
            <a:noFill/>
            <a:miter lim="800000"/>
            <a:headEnd/>
            <a:tailEnd/>
          </a:ln>
          <a:effec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srcRect/>
          <a:stretch>
            <a:fillRect/>
          </a:stretch>
        </p:blipFill>
        <p:spPr bwMode="auto">
          <a:xfrm>
            <a:off x="2590800" y="1295400"/>
            <a:ext cx="3810000" cy="3655839"/>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4525963"/>
          </a:xfrm>
        </p:spPr>
        <p:txBody>
          <a:bodyPr>
            <a:normAutofit lnSpcReduction="10000"/>
          </a:bodyPr>
          <a:lstStyle/>
          <a:p>
            <a:pPr algn="ctr" rtl="1">
              <a:buNone/>
            </a:pPr>
            <a:r>
              <a:rPr lang="fa-IR" b="1" dirty="0" smtClean="0">
                <a:cs typeface="B Nazanin" pitchFamily="2" charset="-78"/>
              </a:rPr>
              <a:t>یه حاجی بود یه گربه داشت</a:t>
            </a:r>
          </a:p>
          <a:p>
            <a:pPr algn="ctr" rtl="1">
              <a:buNone/>
            </a:pPr>
            <a:r>
              <a:rPr lang="fa-IR" b="1" dirty="0" smtClean="0">
                <a:cs typeface="B Nazanin" pitchFamily="2" charset="-78"/>
              </a:rPr>
              <a:t>گربشو خیلی دوس می‌داش</a:t>
            </a:r>
          </a:p>
          <a:p>
            <a:pPr algn="ctr" rtl="1">
              <a:buNone/>
            </a:pPr>
            <a:r>
              <a:rPr lang="fa-IR" b="1" dirty="0" smtClean="0">
                <a:cs typeface="B Nazanin" pitchFamily="2" charset="-78"/>
              </a:rPr>
              <a:t>حاجی یه روز گوشت خرید</a:t>
            </a:r>
          </a:p>
          <a:p>
            <a:pPr algn="ctr" rtl="1">
              <a:buNone/>
            </a:pPr>
            <a:r>
              <a:rPr lang="fa-IR" b="1" dirty="0" smtClean="0">
                <a:cs typeface="B Nazanin" pitchFamily="2" charset="-78"/>
              </a:rPr>
              <a:t>گوشت‌ها رو رو تاقچه گذاشت</a:t>
            </a:r>
          </a:p>
          <a:p>
            <a:pPr algn="ctr" rtl="1">
              <a:buNone/>
            </a:pPr>
            <a:r>
              <a:rPr lang="fa-IR" b="1" dirty="0" smtClean="0">
                <a:cs typeface="B Nazanin" pitchFamily="2" charset="-78"/>
              </a:rPr>
              <a:t>گربه اومد گوشت‌ها رو خورد</a:t>
            </a:r>
          </a:p>
          <a:p>
            <a:pPr algn="ctr" rtl="1">
              <a:buNone/>
            </a:pPr>
            <a:r>
              <a:rPr lang="fa-IR" b="1" dirty="0" smtClean="0">
                <a:cs typeface="B Nazanin" pitchFamily="2" charset="-78"/>
              </a:rPr>
              <a:t> حاجی اومد گربه رو کشت</a:t>
            </a:r>
          </a:p>
          <a:p>
            <a:pPr algn="ctr" rtl="1">
              <a:buNone/>
            </a:pPr>
            <a:r>
              <a:rPr lang="fa-IR" b="1" dirty="0" smtClean="0">
                <a:cs typeface="B Nazanin" pitchFamily="2" charset="-78"/>
              </a:rPr>
              <a:t>رو سنگ قبر اون نوشت</a:t>
            </a:r>
          </a:p>
          <a:p>
            <a:pPr algn="ctr" rtl="1">
              <a:buNone/>
            </a:pPr>
            <a:r>
              <a:rPr lang="fa-IR" b="1" dirty="0" smtClean="0">
                <a:cs typeface="B Nazanin" pitchFamily="2" charset="-78"/>
              </a:rPr>
              <a:t>یه حاجی بود یه گربه داشت ...  </a:t>
            </a:r>
            <a:endParaRPr lang="en-US" b="1" dirty="0">
              <a:cs typeface="B Nazanin" pitchFamily="2" charset="-78"/>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649</TotalTime>
  <Words>1481</Words>
  <Application>Microsoft Office PowerPoint</Application>
  <PresentationFormat>On-screen Show (4:3)</PresentationFormat>
  <Paragraphs>57</Paragraphs>
  <Slides>81</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81</vt:i4>
      </vt:variant>
    </vt:vector>
  </HeadingPairs>
  <TitlesOfParts>
    <vt:vector size="83" baseType="lpstr">
      <vt:lpstr>Office Theme</vt:lpstr>
      <vt:lpstr>Package</vt:lpstr>
      <vt:lpstr>تاریخ ریاضی </vt:lpstr>
      <vt:lpstr>Slide 2</vt:lpstr>
      <vt:lpstr>Slide 3</vt:lpstr>
      <vt:lpstr>Slide 4</vt:lpstr>
      <vt:lpstr>Slide 5</vt:lpstr>
      <vt:lpstr>Slide 6</vt:lpstr>
      <vt:lpstr>Slide 7</vt:lpstr>
      <vt:lpstr>Guru Josh Project Infinity</vt:lpstr>
      <vt:lpstr>Slide 9</vt:lpstr>
      <vt:lpstr>چندتا توپ دارم قلقلی‌اند</vt:lpstr>
      <vt:lpstr>Slide 11</vt:lpstr>
      <vt:lpstr>Slide 12</vt:lpstr>
      <vt:lpstr>Slide 13</vt:lpstr>
      <vt:lpstr>Slide 14</vt:lpstr>
      <vt:lpstr>Slide 15</vt:lpstr>
      <vt:lpstr>Slide 16</vt:lpstr>
      <vt:lpstr>Slide 17</vt:lpstr>
      <vt:lpstr>Slide 18</vt:lpstr>
      <vt:lpstr>آشیل و لاکپشت</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چشم‌های از حدقه بیرون زده</vt:lpstr>
      <vt:lpstr>مفهوم دیگری از بینهایت نمی‌توانم متصور شوم</vt:lpstr>
      <vt:lpstr>ارسطو،‌ یه چند صد سالی قبل از میلاد</vt:lpstr>
      <vt:lpstr>زبان جایگزین؛ بینهایت صرفا یک وا ژ ه است</vt:lpstr>
      <vt:lpstr>گاوس 1831</vt:lpstr>
      <vt:lpstr>اگه تموم شه هیچی نمی‌مونه،‌ ولی مساله اینجاست که ... </vt:lpstr>
      <vt:lpstr>گالیله 1636</vt:lpstr>
      <vt:lpstr>Slide 39</vt:lpstr>
      <vt:lpstr>Slide 40</vt:lpstr>
      <vt:lpstr>Slide 41</vt:lpstr>
      <vt:lpstr>Slide 42</vt:lpstr>
      <vt:lpstr>Slide 43</vt:lpstr>
      <vt:lpstr>Slide 44</vt:lpstr>
      <vt:lpstr>ما در ریاضی چیزی را یاد نمی‌گیریم،  در عوض به آن عادت می‌کنیم</vt:lpstr>
      <vt:lpstr>اما توپهای قلقلی...</vt:lpstr>
      <vt:lpstr>اگه تموم شه هیچی نمی‌مونه،‌ ولی مساله اینجاست که ... </vt:lpstr>
      <vt:lpstr>چندتا توپ دارم قلقلی‌اند</vt:lpstr>
      <vt:lpstr>Slide 49</vt:lpstr>
      <vt:lpstr>کانتور 1883</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تاریخ ریاضی </dc:title>
  <dc:creator/>
  <cp:lastModifiedBy>MRT</cp:lastModifiedBy>
  <cp:revision>66</cp:revision>
  <dcterms:created xsi:type="dcterms:W3CDTF">2006-08-16T00:00:00Z</dcterms:created>
  <dcterms:modified xsi:type="dcterms:W3CDTF">2012-12-11T10:10:11Z</dcterms:modified>
</cp:coreProperties>
</file>