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51"/>
  </p:notesMasterIdLst>
  <p:sldIdLst>
    <p:sldId id="285" r:id="rId2"/>
    <p:sldId id="256" r:id="rId3"/>
    <p:sldId id="257" r:id="rId4"/>
    <p:sldId id="286" r:id="rId5"/>
    <p:sldId id="258" r:id="rId6"/>
    <p:sldId id="301" r:id="rId7"/>
    <p:sldId id="287" r:id="rId8"/>
    <p:sldId id="259" r:id="rId9"/>
    <p:sldId id="260" r:id="rId10"/>
    <p:sldId id="261" r:id="rId11"/>
    <p:sldId id="288" r:id="rId12"/>
    <p:sldId id="262" r:id="rId13"/>
    <p:sldId id="289" r:id="rId14"/>
    <p:sldId id="263" r:id="rId15"/>
    <p:sldId id="290" r:id="rId16"/>
    <p:sldId id="264" r:id="rId17"/>
    <p:sldId id="265" r:id="rId18"/>
    <p:sldId id="266" r:id="rId19"/>
    <p:sldId id="291" r:id="rId20"/>
    <p:sldId id="267" r:id="rId21"/>
    <p:sldId id="268" r:id="rId22"/>
    <p:sldId id="302" r:id="rId23"/>
    <p:sldId id="292" r:id="rId24"/>
    <p:sldId id="269" r:id="rId25"/>
    <p:sldId id="293" r:id="rId26"/>
    <p:sldId id="270" r:id="rId27"/>
    <p:sldId id="271" r:id="rId28"/>
    <p:sldId id="272" r:id="rId29"/>
    <p:sldId id="294" r:id="rId30"/>
    <p:sldId id="273" r:id="rId31"/>
    <p:sldId id="274" r:id="rId32"/>
    <p:sldId id="295" r:id="rId33"/>
    <p:sldId id="275" r:id="rId34"/>
    <p:sldId id="276" r:id="rId35"/>
    <p:sldId id="296" r:id="rId36"/>
    <p:sldId id="277" r:id="rId37"/>
    <p:sldId id="278" r:id="rId38"/>
    <p:sldId id="297" r:id="rId39"/>
    <p:sldId id="279" r:id="rId40"/>
    <p:sldId id="280" r:id="rId41"/>
    <p:sldId id="298" r:id="rId42"/>
    <p:sldId id="281" r:id="rId43"/>
    <p:sldId id="303" r:id="rId44"/>
    <p:sldId id="304" r:id="rId45"/>
    <p:sldId id="282" r:id="rId46"/>
    <p:sldId id="299" r:id="rId47"/>
    <p:sldId id="283" r:id="rId48"/>
    <p:sldId id="284" r:id="rId49"/>
    <p:sldId id="300" r:id="rId50"/>
  </p:sldIdLst>
  <p:sldSz cx="12192000" cy="6858000"/>
  <p:notesSz cx="6858000" cy="9144000"/>
  <p:embeddedFontLst>
    <p:embeddedFont>
      <p:font typeface="Trebuchet MS" panose="020B0603020202020204" pitchFamily="34" charset="0"/>
      <p:regular r:id="rId52"/>
      <p:bold r:id="rId53"/>
      <p:italic r:id="rId54"/>
      <p:boldItalic r:id="rId55"/>
    </p:embeddedFont>
    <p:embeddedFont>
      <p:font typeface="Haettenschweiler" panose="020B0706040902060204" pitchFamily="34" charset="0"/>
      <p:regular r:id="rId56"/>
    </p:embeddedFont>
    <p:embeddedFont>
      <p:font typeface="Wingdings 3" panose="05040102010807070707" pitchFamily="18" charset="2"/>
      <p:regular r:id="rId57"/>
    </p:embeddedFont>
    <p:embeddedFont>
      <p:font typeface="Tahoma" panose="020B0604030504040204" pitchFamily="34" charset="0"/>
      <p:regular r:id="rId58"/>
      <p:bold r:id="rId59"/>
    </p:embeddedFont>
    <p:embeddedFont>
      <p:font typeface="B Nazanin" panose="020B0604020202020204" charset="-78"/>
      <p:regular r:id="rId60"/>
      <p:bold r:id="rId61"/>
    </p:embeddedFont>
    <p:embeddedFont>
      <p:font typeface="Calibri" panose="020F0502020204030204" pitchFamily="34" charset="0"/>
      <p:regular r:id="rId62"/>
      <p:bold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649D1C-E265-4472-8F8A-3F650B6D7837}" type="datetimeFigureOut">
              <a:rPr lang="en-US" smtClean="0"/>
              <a:t>5/22/2017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2B75A-ED96-405A-ADA7-8BC8CDC85E7A}" type="slidenum">
              <a:rPr lang="en-US" smtClean="0"/>
              <a:t>‹#›</a:t>
            </a:fld>
            <a:endParaRPr lang="en-US"/>
          </a:p>
        </p:txBody>
      </p:sp>
    </p:spTree>
    <p:extLst>
      <p:ext uri="{BB962C8B-B14F-4D97-AF65-F5344CB8AC3E}">
        <p14:creationId xmlns:p14="http://schemas.microsoft.com/office/powerpoint/2010/main" val="348260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F2B75A-ED96-405A-ADA7-8BC8CDC85E7A}" type="slidenum">
              <a:rPr lang="en-US" smtClean="0"/>
              <a:t>5</a:t>
            </a:fld>
            <a:endParaRPr lang="en-US"/>
          </a:p>
        </p:txBody>
      </p:sp>
    </p:spTree>
    <p:extLst>
      <p:ext uri="{BB962C8B-B14F-4D97-AF65-F5344CB8AC3E}">
        <p14:creationId xmlns:p14="http://schemas.microsoft.com/office/powerpoint/2010/main" val="861093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2B75A-ED96-405A-ADA7-8BC8CDC85E7A}" type="slidenum">
              <a:rPr lang="en-US" smtClean="0"/>
              <a:t>34</a:t>
            </a:fld>
            <a:endParaRPr lang="en-US"/>
          </a:p>
        </p:txBody>
      </p:sp>
    </p:spTree>
    <p:extLst>
      <p:ext uri="{BB962C8B-B14F-4D97-AF65-F5344CB8AC3E}">
        <p14:creationId xmlns:p14="http://schemas.microsoft.com/office/powerpoint/2010/main" val="1489670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C68A2D-196C-43E0-8484-CB7750B92B61}" type="datetime1">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946BD-7911-40A0-ACE2-1D937AD2DB9A}" type="slidenum">
              <a:rPr lang="en-US" smtClean="0"/>
              <a:t>‹#›</a:t>
            </a:fld>
            <a:endParaRPr lang="en-US"/>
          </a:p>
        </p:txBody>
      </p:sp>
    </p:spTree>
    <p:extLst>
      <p:ext uri="{BB962C8B-B14F-4D97-AF65-F5344CB8AC3E}">
        <p14:creationId xmlns:p14="http://schemas.microsoft.com/office/powerpoint/2010/main" val="311280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21340E-566F-431E-9381-99C2B79374BD}" type="datetime1">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946BD-7911-40A0-ACE2-1D937AD2DB9A}" type="slidenum">
              <a:rPr lang="en-US" smtClean="0"/>
              <a:t>‹#›</a:t>
            </a:fld>
            <a:endParaRPr lang="en-US"/>
          </a:p>
        </p:txBody>
      </p:sp>
    </p:spTree>
    <p:extLst>
      <p:ext uri="{BB962C8B-B14F-4D97-AF65-F5344CB8AC3E}">
        <p14:creationId xmlns:p14="http://schemas.microsoft.com/office/powerpoint/2010/main" val="3191732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786A98-91EB-4D9D-9ACF-701254AADDAF}" type="datetime1">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946BD-7911-40A0-ACE2-1D937AD2DB9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11502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2E0871-8CF7-45B7-A669-D9D773ED2FC3}" type="datetime1">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946BD-7911-40A0-ACE2-1D937AD2DB9A}" type="slidenum">
              <a:rPr lang="en-US" smtClean="0"/>
              <a:t>‹#›</a:t>
            </a:fld>
            <a:endParaRPr lang="en-US"/>
          </a:p>
        </p:txBody>
      </p:sp>
    </p:spTree>
    <p:extLst>
      <p:ext uri="{BB962C8B-B14F-4D97-AF65-F5344CB8AC3E}">
        <p14:creationId xmlns:p14="http://schemas.microsoft.com/office/powerpoint/2010/main" val="1034178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E9642C-E73E-46D1-98D7-D0CD1C7DC319}" type="datetime1">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946BD-7911-40A0-ACE2-1D937AD2DB9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88615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66D2EA-9564-4401-8AFE-255D25103E32}" type="datetime1">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946BD-7911-40A0-ACE2-1D937AD2DB9A}" type="slidenum">
              <a:rPr lang="en-US" smtClean="0"/>
              <a:t>‹#›</a:t>
            </a:fld>
            <a:endParaRPr lang="en-US"/>
          </a:p>
        </p:txBody>
      </p:sp>
    </p:spTree>
    <p:extLst>
      <p:ext uri="{BB962C8B-B14F-4D97-AF65-F5344CB8AC3E}">
        <p14:creationId xmlns:p14="http://schemas.microsoft.com/office/powerpoint/2010/main" val="4019915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7D1A26-9048-4A1F-921C-753504888DED}" type="datetime1">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946BD-7911-40A0-ACE2-1D937AD2DB9A}" type="slidenum">
              <a:rPr lang="en-US" smtClean="0"/>
              <a:t>‹#›</a:t>
            </a:fld>
            <a:endParaRPr lang="en-US"/>
          </a:p>
        </p:txBody>
      </p:sp>
    </p:spTree>
    <p:extLst>
      <p:ext uri="{BB962C8B-B14F-4D97-AF65-F5344CB8AC3E}">
        <p14:creationId xmlns:p14="http://schemas.microsoft.com/office/powerpoint/2010/main" val="424032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F76285-C727-4249-8555-87D74DD33DF2}" type="datetime1">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946BD-7911-40A0-ACE2-1D937AD2DB9A}" type="slidenum">
              <a:rPr lang="en-US" smtClean="0"/>
              <a:t>‹#›</a:t>
            </a:fld>
            <a:endParaRPr lang="en-US"/>
          </a:p>
        </p:txBody>
      </p:sp>
    </p:spTree>
    <p:extLst>
      <p:ext uri="{BB962C8B-B14F-4D97-AF65-F5344CB8AC3E}">
        <p14:creationId xmlns:p14="http://schemas.microsoft.com/office/powerpoint/2010/main" val="418900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0A0DEB-8DC3-4D13-A0CE-24DE1FB92E04}" type="datetime1">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946BD-7911-40A0-ACE2-1D937AD2DB9A}" type="slidenum">
              <a:rPr lang="en-US" smtClean="0"/>
              <a:t>‹#›</a:t>
            </a:fld>
            <a:endParaRPr lang="en-US"/>
          </a:p>
        </p:txBody>
      </p:sp>
    </p:spTree>
    <p:extLst>
      <p:ext uri="{BB962C8B-B14F-4D97-AF65-F5344CB8AC3E}">
        <p14:creationId xmlns:p14="http://schemas.microsoft.com/office/powerpoint/2010/main" val="201084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03AE71-749D-4D87-95FD-5D0A27E1B813}" type="datetime1">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946BD-7911-40A0-ACE2-1D937AD2DB9A}" type="slidenum">
              <a:rPr lang="en-US" smtClean="0"/>
              <a:t>‹#›</a:t>
            </a:fld>
            <a:endParaRPr lang="en-US"/>
          </a:p>
        </p:txBody>
      </p:sp>
    </p:spTree>
    <p:extLst>
      <p:ext uri="{BB962C8B-B14F-4D97-AF65-F5344CB8AC3E}">
        <p14:creationId xmlns:p14="http://schemas.microsoft.com/office/powerpoint/2010/main" val="3506941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B691BA-F917-46B4-A8CD-AEF248BD5A32}" type="datetime1">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946BD-7911-40A0-ACE2-1D937AD2DB9A}" type="slidenum">
              <a:rPr lang="en-US" smtClean="0"/>
              <a:t>‹#›</a:t>
            </a:fld>
            <a:endParaRPr lang="en-US"/>
          </a:p>
        </p:txBody>
      </p:sp>
    </p:spTree>
    <p:extLst>
      <p:ext uri="{BB962C8B-B14F-4D97-AF65-F5344CB8AC3E}">
        <p14:creationId xmlns:p14="http://schemas.microsoft.com/office/powerpoint/2010/main" val="2705973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B3193B-9B37-42F2-A1F5-386028A07920}" type="datetime1">
              <a:rPr lang="en-US" smtClean="0"/>
              <a:t>5/22/2017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B946BD-7911-40A0-ACE2-1D937AD2DB9A}" type="slidenum">
              <a:rPr lang="en-US" smtClean="0"/>
              <a:t>‹#›</a:t>
            </a:fld>
            <a:endParaRPr lang="en-US"/>
          </a:p>
        </p:txBody>
      </p:sp>
    </p:spTree>
    <p:extLst>
      <p:ext uri="{BB962C8B-B14F-4D97-AF65-F5344CB8AC3E}">
        <p14:creationId xmlns:p14="http://schemas.microsoft.com/office/powerpoint/2010/main" val="4155450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4486159-67F2-47B9-B3BA-C6949DAD2EFF}" type="datetime1">
              <a:rPr lang="en-US" smtClean="0"/>
              <a:t>5/22/2017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B946BD-7911-40A0-ACE2-1D937AD2DB9A}" type="slidenum">
              <a:rPr lang="en-US" smtClean="0"/>
              <a:t>‹#›</a:t>
            </a:fld>
            <a:endParaRPr lang="en-US"/>
          </a:p>
        </p:txBody>
      </p:sp>
    </p:spTree>
    <p:extLst>
      <p:ext uri="{BB962C8B-B14F-4D97-AF65-F5344CB8AC3E}">
        <p14:creationId xmlns:p14="http://schemas.microsoft.com/office/powerpoint/2010/main" val="3091526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8EC24D-A014-44DD-BD6E-F5112A99F474}" type="datetime1">
              <a:rPr lang="en-US" smtClean="0"/>
              <a:t>5/22/2017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B946BD-7911-40A0-ACE2-1D937AD2DB9A}" type="slidenum">
              <a:rPr lang="en-US" smtClean="0"/>
              <a:t>‹#›</a:t>
            </a:fld>
            <a:endParaRPr lang="en-US"/>
          </a:p>
        </p:txBody>
      </p:sp>
    </p:spTree>
    <p:extLst>
      <p:ext uri="{BB962C8B-B14F-4D97-AF65-F5344CB8AC3E}">
        <p14:creationId xmlns:p14="http://schemas.microsoft.com/office/powerpoint/2010/main" val="357513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A4BF44-0045-4CFA-8AC0-3BA8E578FF86}" type="datetime1">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946BD-7911-40A0-ACE2-1D937AD2DB9A}" type="slidenum">
              <a:rPr lang="en-US" smtClean="0"/>
              <a:t>‹#›</a:t>
            </a:fld>
            <a:endParaRPr lang="en-US"/>
          </a:p>
        </p:txBody>
      </p:sp>
    </p:spTree>
    <p:extLst>
      <p:ext uri="{BB962C8B-B14F-4D97-AF65-F5344CB8AC3E}">
        <p14:creationId xmlns:p14="http://schemas.microsoft.com/office/powerpoint/2010/main" val="401391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77A639-0D68-45EB-AE3A-87DB10426857}" type="datetime1">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946BD-7911-40A0-ACE2-1D937AD2DB9A}" type="slidenum">
              <a:rPr lang="en-US" smtClean="0"/>
              <a:t>‹#›</a:t>
            </a:fld>
            <a:endParaRPr lang="en-US"/>
          </a:p>
        </p:txBody>
      </p:sp>
    </p:spTree>
    <p:extLst>
      <p:ext uri="{BB962C8B-B14F-4D97-AF65-F5344CB8AC3E}">
        <p14:creationId xmlns:p14="http://schemas.microsoft.com/office/powerpoint/2010/main" val="1820272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657C85-38AD-4DA0-BBE9-29197CCE4044}" type="datetime1">
              <a:rPr lang="en-US" smtClean="0"/>
              <a:t>5/22/2017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9B946BD-7911-40A0-ACE2-1D937AD2DB9A}" type="slidenum">
              <a:rPr lang="en-US" smtClean="0"/>
              <a:t>‹#›</a:t>
            </a:fld>
            <a:endParaRPr lang="en-US"/>
          </a:p>
        </p:txBody>
      </p:sp>
    </p:spTree>
    <p:extLst>
      <p:ext uri="{BB962C8B-B14F-4D97-AF65-F5344CB8AC3E}">
        <p14:creationId xmlns:p14="http://schemas.microsoft.com/office/powerpoint/2010/main" val="1377252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87104" y="676745"/>
            <a:ext cx="8134065" cy="5651884"/>
          </a:xfrm>
          <a:prstGeom prst="rect">
            <a:avLst/>
          </a:prstGeom>
        </p:spPr>
      </p:pic>
      <p:sp>
        <p:nvSpPr>
          <p:cNvPr id="3" name="Slide Number Placeholder 2"/>
          <p:cNvSpPr>
            <a:spLocks noGrp="1"/>
          </p:cNvSpPr>
          <p:nvPr>
            <p:ph type="sldNum" sz="quarter" idx="12"/>
          </p:nvPr>
        </p:nvSpPr>
        <p:spPr/>
        <p:txBody>
          <a:bodyPr/>
          <a:lstStyle/>
          <a:p>
            <a:fld id="{29B946BD-7911-40A0-ACE2-1D937AD2DB9A}" type="slidenum">
              <a:rPr lang="en-US" smtClean="0"/>
              <a:t>1</a:t>
            </a:fld>
            <a:endParaRPr lang="en-US"/>
          </a:p>
        </p:txBody>
      </p:sp>
    </p:spTree>
    <p:extLst>
      <p:ext uri="{BB962C8B-B14F-4D97-AF65-F5344CB8AC3E}">
        <p14:creationId xmlns:p14="http://schemas.microsoft.com/office/powerpoint/2010/main" val="3746025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039" y="750628"/>
            <a:ext cx="8596668" cy="5140610"/>
          </a:xfrm>
        </p:spPr>
        <p:txBody>
          <a:bodyPr>
            <a:normAutofit lnSpcReduction="10000"/>
          </a:bodyPr>
          <a:lstStyle/>
          <a:p>
            <a:pPr algn="just" rtl="1">
              <a:lnSpc>
                <a:spcPct val="150000"/>
              </a:lnSpc>
            </a:pPr>
            <a:r>
              <a:rPr lang="fa-IR" sz="2400" dirty="0">
                <a:cs typeface="+mj-cs"/>
              </a:rPr>
              <a:t>استفاده بد از ملین ها ممکن است به از دست روی آب، بالا رفتن سرم آلدسترون و سطوح واسوپرسین، خونریزی راست روده ای، سستی روده ای، و دل درد منجر شود.</a:t>
            </a:r>
            <a:endParaRPr lang="en-US" sz="2400" dirty="0">
              <a:cs typeface="+mj-cs"/>
            </a:endParaRPr>
          </a:p>
          <a:p>
            <a:pPr algn="just" rtl="1">
              <a:lnSpc>
                <a:spcPct val="150000"/>
              </a:lnSpc>
            </a:pPr>
            <a:r>
              <a:rPr lang="fa-IR" sz="2400" dirty="0">
                <a:cs typeface="+mj-cs"/>
              </a:rPr>
              <a:t>استفاده بد از مدرها ممکن است به از دست رفتن آب بدن و هیپوکالمیا منتهی شود.</a:t>
            </a:r>
            <a:endParaRPr lang="en-US" sz="2400" dirty="0">
              <a:cs typeface="+mj-cs"/>
            </a:endParaRPr>
          </a:p>
          <a:p>
            <a:pPr algn="just" rtl="1">
              <a:lnSpc>
                <a:spcPct val="150000"/>
              </a:lnSpc>
            </a:pPr>
            <a:r>
              <a:rPr lang="fa-IR" sz="2400" dirty="0">
                <a:cs typeface="+mj-cs"/>
              </a:rPr>
              <a:t>آریتمی های قلبی می تواند متعاقب عدم توازن الکترولیت و پایه اسیدی در نتیجه تهوع، ملین، و استفاده بد از مدر اتفاق بیفتد.</a:t>
            </a:r>
            <a:endParaRPr lang="en-US" sz="2400" dirty="0">
              <a:cs typeface="+mj-cs"/>
            </a:endParaRPr>
          </a:p>
          <a:p>
            <a:pPr algn="just" rtl="1">
              <a:lnSpc>
                <a:spcPct val="150000"/>
              </a:lnSpc>
            </a:pPr>
            <a:r>
              <a:rPr lang="fa-IR" sz="2400" dirty="0">
                <a:cs typeface="+mj-cs"/>
              </a:rPr>
              <a:t>اگرچه آمنوره عمیق در ارتباط با </a:t>
            </a:r>
            <a:r>
              <a:rPr lang="en-US" sz="2400" dirty="0">
                <a:cs typeface="+mj-cs"/>
              </a:rPr>
              <a:t>AN</a:t>
            </a:r>
            <a:r>
              <a:rPr lang="fa-IR" sz="2400" dirty="0">
                <a:cs typeface="+mj-cs"/>
              </a:rPr>
              <a:t> در </a:t>
            </a:r>
            <a:r>
              <a:rPr lang="en-US" sz="2400" dirty="0">
                <a:cs typeface="+mj-cs"/>
              </a:rPr>
              <a:t>BN </a:t>
            </a:r>
            <a:r>
              <a:rPr lang="fa-IR" sz="2400" dirty="0">
                <a:cs typeface="+mj-cs"/>
              </a:rPr>
              <a:t> معمول نیست، بی نظمی های قائدگی هم ممکن است اتفاق بیفتد.</a:t>
            </a:r>
            <a:endParaRPr lang="en-US" sz="2400" dirty="0">
              <a:cs typeface="+mj-cs"/>
            </a:endParaRPr>
          </a:p>
          <a:p>
            <a:pPr algn="just" rtl="1">
              <a:lnSpc>
                <a:spcPct val="150000"/>
              </a:lnSpc>
            </a:pPr>
            <a:endParaRPr lang="en-US" sz="2400" dirty="0">
              <a:cs typeface="+mj-cs"/>
            </a:endParaRPr>
          </a:p>
        </p:txBody>
      </p:sp>
      <p:sp>
        <p:nvSpPr>
          <p:cNvPr id="4" name="Slide Number Placeholder 3"/>
          <p:cNvSpPr>
            <a:spLocks noGrp="1"/>
          </p:cNvSpPr>
          <p:nvPr>
            <p:ph type="sldNum" sz="quarter" idx="12"/>
          </p:nvPr>
        </p:nvSpPr>
        <p:spPr/>
        <p:txBody>
          <a:bodyPr/>
          <a:lstStyle/>
          <a:p>
            <a:fld id="{29B946BD-7911-40A0-ACE2-1D937AD2DB9A}" type="slidenum">
              <a:rPr lang="en-US" smtClean="0"/>
              <a:t>10</a:t>
            </a:fld>
            <a:endParaRPr lang="en-US"/>
          </a:p>
        </p:txBody>
      </p:sp>
    </p:spTree>
    <p:extLst>
      <p:ext uri="{BB962C8B-B14F-4D97-AF65-F5344CB8AC3E}">
        <p14:creationId xmlns:p14="http://schemas.microsoft.com/office/powerpoint/2010/main" val="4041796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latin typeface="Calibri" panose="020F0502020204030204" pitchFamily="34" charset="0"/>
                <a:ea typeface="Calibri" panose="020F0502020204030204" pitchFamily="34" charset="0"/>
              </a:rPr>
              <a:t>توان بخشی تغذیه ای و مشاوره</a:t>
            </a:r>
            <a:r>
              <a:rPr lang="en-US" dirty="0">
                <a:latin typeface="Calibri" panose="020F0502020204030204" pitchFamily="34" charset="0"/>
                <a:ea typeface="Calibri" panose="020F0502020204030204" pitchFamily="34" charset="0"/>
              </a:rPr>
              <a:t/>
            </a:r>
            <a:br>
              <a:rPr lang="en-US" dirty="0">
                <a:latin typeface="Calibri" panose="020F0502020204030204" pitchFamily="34" charset="0"/>
                <a:ea typeface="Calibri" panose="020F0502020204030204" pitchFamily="34" charset="0"/>
              </a:rPr>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37983" y="1650281"/>
            <a:ext cx="6562296" cy="4459983"/>
          </a:xfrm>
        </p:spPr>
      </p:pic>
      <p:sp>
        <p:nvSpPr>
          <p:cNvPr id="5" name="Slide Number Placeholder 4"/>
          <p:cNvSpPr>
            <a:spLocks noGrp="1"/>
          </p:cNvSpPr>
          <p:nvPr>
            <p:ph type="sldNum" sz="quarter" idx="12"/>
          </p:nvPr>
        </p:nvSpPr>
        <p:spPr/>
        <p:txBody>
          <a:bodyPr/>
          <a:lstStyle/>
          <a:p>
            <a:fld id="{29B946BD-7911-40A0-ACE2-1D937AD2DB9A}" type="slidenum">
              <a:rPr lang="en-US" smtClean="0"/>
              <a:t>11</a:t>
            </a:fld>
            <a:endParaRPr lang="en-US"/>
          </a:p>
        </p:txBody>
      </p:sp>
    </p:spTree>
    <p:extLst>
      <p:ext uri="{BB962C8B-B14F-4D97-AF65-F5344CB8AC3E}">
        <p14:creationId xmlns:p14="http://schemas.microsoft.com/office/powerpoint/2010/main" val="1716247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7913" y="1917333"/>
            <a:ext cx="9130352" cy="24429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 name="Content Placeholder 2"/>
          <p:cNvSpPr>
            <a:spLocks noGrp="1"/>
          </p:cNvSpPr>
          <p:nvPr>
            <p:ph idx="1"/>
          </p:nvPr>
        </p:nvSpPr>
        <p:spPr>
          <a:xfrm>
            <a:off x="854755" y="2419896"/>
            <a:ext cx="8596668" cy="3880773"/>
          </a:xfrm>
        </p:spPr>
        <p:txBody>
          <a:bodyPr>
            <a:normAutofit/>
          </a:bodyPr>
          <a:lstStyle/>
          <a:p>
            <a:pPr algn="just" rtl="1">
              <a:lnSpc>
                <a:spcPct val="150000"/>
              </a:lnSpc>
            </a:pPr>
            <a:r>
              <a:rPr lang="fa-IR" sz="2400" dirty="0">
                <a:cs typeface="+mj-cs"/>
              </a:rPr>
              <a:t>توان بخشی تغذیه ای شامل: ارزیابی تغذیه، درمان پزشکی تغذیه</a:t>
            </a:r>
            <a:r>
              <a:rPr lang="en-US" sz="2400" dirty="0">
                <a:cs typeface="+mj-cs"/>
              </a:rPr>
              <a:t>(MNT) </a:t>
            </a:r>
            <a:r>
              <a:rPr lang="fa-IR" sz="2400" dirty="0">
                <a:cs typeface="+mj-cs"/>
              </a:rPr>
              <a:t> ، مشاوره تغذیه ای و آموزش تغذیه ای می شود. </a:t>
            </a:r>
            <a:endParaRPr lang="en-US" sz="2400" dirty="0">
              <a:cs typeface="+mj-cs"/>
            </a:endParaRPr>
          </a:p>
        </p:txBody>
      </p:sp>
      <p:sp>
        <p:nvSpPr>
          <p:cNvPr id="5" name="Slide Number Placeholder 4"/>
          <p:cNvSpPr>
            <a:spLocks noGrp="1"/>
          </p:cNvSpPr>
          <p:nvPr>
            <p:ph type="sldNum" sz="quarter" idx="12"/>
          </p:nvPr>
        </p:nvSpPr>
        <p:spPr/>
        <p:txBody>
          <a:bodyPr/>
          <a:lstStyle/>
          <a:p>
            <a:fld id="{29B946BD-7911-40A0-ACE2-1D937AD2DB9A}" type="slidenum">
              <a:rPr lang="en-US" smtClean="0"/>
              <a:t>12</a:t>
            </a:fld>
            <a:endParaRPr lang="en-US"/>
          </a:p>
        </p:txBody>
      </p:sp>
    </p:spTree>
    <p:extLst>
      <p:ext uri="{BB962C8B-B14F-4D97-AF65-F5344CB8AC3E}">
        <p14:creationId xmlns:p14="http://schemas.microsoft.com/office/powerpoint/2010/main" val="2477453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4400" dirty="0"/>
              <a:t>سابقه رژیمی</a:t>
            </a:r>
            <a:r>
              <a:rPr lang="en-US" sz="4400" dirty="0"/>
              <a:t/>
            </a:r>
            <a:br>
              <a:rPr lang="en-US" sz="4400" dirty="0"/>
            </a:br>
            <a:endParaRPr lang="en-US" sz="4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930400"/>
            <a:ext cx="9045160" cy="3507344"/>
          </a:xfrm>
        </p:spPr>
      </p:pic>
      <p:sp>
        <p:nvSpPr>
          <p:cNvPr id="5" name="Slide Number Placeholder 4"/>
          <p:cNvSpPr>
            <a:spLocks noGrp="1"/>
          </p:cNvSpPr>
          <p:nvPr>
            <p:ph type="sldNum" sz="quarter" idx="12"/>
          </p:nvPr>
        </p:nvSpPr>
        <p:spPr/>
        <p:txBody>
          <a:bodyPr/>
          <a:lstStyle/>
          <a:p>
            <a:fld id="{29B946BD-7911-40A0-ACE2-1D937AD2DB9A}" type="slidenum">
              <a:rPr lang="en-US" smtClean="0"/>
              <a:t>13</a:t>
            </a:fld>
            <a:endParaRPr lang="en-US"/>
          </a:p>
        </p:txBody>
      </p:sp>
    </p:spTree>
    <p:extLst>
      <p:ext uri="{BB962C8B-B14F-4D97-AF65-F5344CB8AC3E}">
        <p14:creationId xmlns:p14="http://schemas.microsoft.com/office/powerpoint/2010/main" val="1891842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indent="-342900" algn="r" rtl="1">
              <a:spcBef>
                <a:spcPts val="1000"/>
              </a:spcBef>
            </a:pPr>
            <a:endParaRPr lang="en-US" dirty="0">
              <a:cs typeface="B Nazanin" panose="00000400000000000000" pitchFamily="2" charset="-78"/>
            </a:endParaRPr>
          </a:p>
        </p:txBody>
      </p:sp>
      <p:sp>
        <p:nvSpPr>
          <p:cNvPr id="4" name="Rectangle 3"/>
          <p:cNvSpPr/>
          <p:nvPr/>
        </p:nvSpPr>
        <p:spPr>
          <a:xfrm>
            <a:off x="832513" y="2429301"/>
            <a:ext cx="8816454" cy="255213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42406" y="2701499"/>
            <a:ext cx="8596668" cy="3704988"/>
          </a:xfrm>
        </p:spPr>
        <p:txBody>
          <a:bodyPr/>
          <a:lstStyle/>
          <a:p>
            <a:pPr algn="just" rtl="1">
              <a:lnSpc>
                <a:spcPct val="150000"/>
              </a:lnSpc>
            </a:pPr>
            <a:r>
              <a:rPr lang="fa-IR" sz="2400" dirty="0" smtClean="0">
                <a:cs typeface="+mj-cs"/>
              </a:rPr>
              <a:t>راهنمایی </a:t>
            </a:r>
            <a:r>
              <a:rPr lang="fa-IR" sz="2400" dirty="0">
                <a:cs typeface="+mj-cs"/>
              </a:rPr>
              <a:t>ها باید شامل ارزیابی مصرف انرژی، ماکرو مغذی ها، ریز مغذی ها، مصرف مایعات و گرایشات تغذیه ای و رفتارهای تغذیه ای باشد.</a:t>
            </a:r>
            <a:endParaRPr lang="en-US" sz="2400" dirty="0">
              <a:cs typeface="+mj-cs"/>
            </a:endParaRPr>
          </a:p>
          <a:p>
            <a:pPr algn="just"/>
            <a:endParaRPr lang="en-US" dirty="0">
              <a:cs typeface="+mj-cs"/>
            </a:endParaRPr>
          </a:p>
        </p:txBody>
      </p:sp>
      <p:sp>
        <p:nvSpPr>
          <p:cNvPr id="5" name="Slide Number Placeholder 4"/>
          <p:cNvSpPr>
            <a:spLocks noGrp="1"/>
          </p:cNvSpPr>
          <p:nvPr>
            <p:ph type="sldNum" sz="quarter" idx="12"/>
          </p:nvPr>
        </p:nvSpPr>
        <p:spPr/>
        <p:txBody>
          <a:bodyPr/>
          <a:lstStyle/>
          <a:p>
            <a:fld id="{29B946BD-7911-40A0-ACE2-1D937AD2DB9A}" type="slidenum">
              <a:rPr lang="en-US" smtClean="0"/>
              <a:t>14</a:t>
            </a:fld>
            <a:endParaRPr lang="en-US"/>
          </a:p>
        </p:txBody>
      </p:sp>
    </p:spTree>
    <p:extLst>
      <p:ext uri="{BB962C8B-B14F-4D97-AF65-F5344CB8AC3E}">
        <p14:creationId xmlns:p14="http://schemas.microsoft.com/office/powerpoint/2010/main" val="810989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0370" y="1651379"/>
            <a:ext cx="8255118" cy="4240522"/>
          </a:xfrm>
        </p:spPr>
      </p:pic>
      <p:sp>
        <p:nvSpPr>
          <p:cNvPr id="2" name="Title 1"/>
          <p:cNvSpPr>
            <a:spLocks noGrp="1"/>
          </p:cNvSpPr>
          <p:nvPr>
            <p:ph type="title"/>
          </p:nvPr>
        </p:nvSpPr>
        <p:spPr/>
        <p:txBody>
          <a:bodyPr/>
          <a:lstStyle/>
          <a:p>
            <a:pPr algn="ctr" rtl="1"/>
            <a:r>
              <a:rPr lang="fa-IR" dirty="0"/>
              <a:t>بی اشتهایی عصبی</a:t>
            </a:r>
            <a:r>
              <a:rPr lang="en-US" dirty="0"/>
              <a:t/>
            </a:r>
            <a:br>
              <a:rPr lang="en-US" dirty="0"/>
            </a:br>
            <a:endParaRPr lang="en-US" dirty="0"/>
          </a:p>
        </p:txBody>
      </p:sp>
      <p:sp>
        <p:nvSpPr>
          <p:cNvPr id="5" name="Slide Number Placeholder 4"/>
          <p:cNvSpPr>
            <a:spLocks noGrp="1"/>
          </p:cNvSpPr>
          <p:nvPr>
            <p:ph type="sldNum" sz="quarter" idx="12"/>
          </p:nvPr>
        </p:nvSpPr>
        <p:spPr/>
        <p:txBody>
          <a:bodyPr/>
          <a:lstStyle/>
          <a:p>
            <a:fld id="{29B946BD-7911-40A0-ACE2-1D937AD2DB9A}" type="slidenum">
              <a:rPr lang="en-US" smtClean="0"/>
              <a:t>15</a:t>
            </a:fld>
            <a:endParaRPr lang="en-US"/>
          </a:p>
        </p:txBody>
      </p:sp>
    </p:spTree>
    <p:extLst>
      <p:ext uri="{BB962C8B-B14F-4D97-AF65-F5344CB8AC3E}">
        <p14:creationId xmlns:p14="http://schemas.microsoft.com/office/powerpoint/2010/main" val="424983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3811" y="891347"/>
            <a:ext cx="8596668" cy="3880773"/>
          </a:xfrm>
        </p:spPr>
        <p:txBody>
          <a:bodyPr>
            <a:noAutofit/>
          </a:bodyPr>
          <a:lstStyle/>
          <a:p>
            <a:pPr algn="just" rtl="1">
              <a:lnSpc>
                <a:spcPct val="150000"/>
              </a:lnSpc>
            </a:pPr>
            <a:r>
              <a:rPr lang="fa-IR" sz="2000" dirty="0" smtClean="0">
                <a:cs typeface="+mj-cs"/>
              </a:rPr>
              <a:t>بیماران </a:t>
            </a:r>
            <a:r>
              <a:rPr lang="fa-IR" sz="2000" dirty="0">
                <a:cs typeface="+mj-cs"/>
              </a:rPr>
              <a:t>با گونه فرعی </a:t>
            </a:r>
            <a:r>
              <a:rPr lang="en-US" sz="2000" dirty="0">
                <a:cs typeface="+mj-cs"/>
              </a:rPr>
              <a:t>AN</a:t>
            </a:r>
            <a:r>
              <a:rPr lang="fa-IR" sz="2000" dirty="0">
                <a:cs typeface="+mj-cs"/>
              </a:rPr>
              <a:t> عموما کمتر از 1000 کیلوکالری/ روز می کنند</a:t>
            </a:r>
            <a:r>
              <a:rPr lang="fa-IR" sz="2000" dirty="0" smtClean="0">
                <a:cs typeface="+mj-cs"/>
              </a:rPr>
              <a:t>.</a:t>
            </a:r>
          </a:p>
          <a:p>
            <a:pPr algn="just" rtl="1">
              <a:lnSpc>
                <a:spcPct val="150000"/>
              </a:lnSpc>
            </a:pPr>
            <a:r>
              <a:rPr lang="fa-IR" sz="2000" dirty="0" smtClean="0">
                <a:cs typeface="+mj-cs"/>
              </a:rPr>
              <a:t>15-20 درصد کالری را چربی مصرف می کنند.</a:t>
            </a:r>
            <a:endParaRPr lang="en-US" sz="2000" dirty="0">
              <a:cs typeface="+mj-cs"/>
            </a:endParaRPr>
          </a:p>
          <a:p>
            <a:pPr algn="just" rtl="1">
              <a:lnSpc>
                <a:spcPct val="150000"/>
              </a:lnSpc>
            </a:pPr>
            <a:r>
              <a:rPr lang="fa-IR" sz="2000" dirty="0">
                <a:cs typeface="+mj-cs"/>
              </a:rPr>
              <a:t>دریافت کالری ناکافی، تنوع کم در رژیم غذایی و ارائه گروه غذایی فقیر، به مصرف ویتامین و مواد معدنی ناکافی در </a:t>
            </a:r>
            <a:r>
              <a:rPr lang="en-US" sz="2000" dirty="0">
                <a:cs typeface="+mj-cs"/>
              </a:rPr>
              <a:t>AN</a:t>
            </a:r>
            <a:r>
              <a:rPr lang="fa-IR" sz="2000" dirty="0">
                <a:cs typeface="+mj-cs"/>
              </a:rPr>
              <a:t> منجر شود.</a:t>
            </a:r>
            <a:endParaRPr lang="en-US" sz="2000" dirty="0">
              <a:cs typeface="+mj-cs"/>
            </a:endParaRPr>
          </a:p>
          <a:p>
            <a:pPr algn="just" rtl="1">
              <a:lnSpc>
                <a:spcPct val="150000"/>
              </a:lnSpc>
            </a:pPr>
            <a:r>
              <a:rPr lang="fa-IR" sz="2000" dirty="0">
                <a:cs typeface="+mj-cs"/>
              </a:rPr>
              <a:t>در کل، مصرف ریز مغذی به موازات مصرف ماکرومغذی ها است، بنابراین بیماران </a:t>
            </a:r>
            <a:r>
              <a:rPr lang="en-US" sz="2000" dirty="0">
                <a:cs typeface="+mj-cs"/>
              </a:rPr>
              <a:t>AN</a:t>
            </a:r>
            <a:r>
              <a:rPr lang="fa-IR" sz="2000" dirty="0">
                <a:cs typeface="+mj-cs"/>
              </a:rPr>
              <a:t> که به طور مستمر چربی رژیم غذایی را محدود می کنند، در مقابل خطر بیشتر کمبود مصرف اسید هایی چرب ضروری و مصرف ویتامین های حلال در </a:t>
            </a:r>
            <a:r>
              <a:rPr lang="fa-IR" sz="2000" dirty="0" smtClean="0">
                <a:cs typeface="+mj-cs"/>
              </a:rPr>
              <a:t>چربی، قرار </a:t>
            </a:r>
            <a:r>
              <a:rPr lang="fa-IR" sz="2000" dirty="0">
                <a:cs typeface="+mj-cs"/>
              </a:rPr>
              <a:t>دارند</a:t>
            </a:r>
            <a:r>
              <a:rPr lang="fa-IR" sz="2000" dirty="0" smtClean="0">
                <a:cs typeface="+mj-cs"/>
              </a:rPr>
              <a:t>.</a:t>
            </a:r>
          </a:p>
          <a:p>
            <a:pPr algn="just" rtl="1">
              <a:lnSpc>
                <a:spcPct val="150000"/>
              </a:lnSpc>
            </a:pPr>
            <a:r>
              <a:rPr lang="fa-IR" sz="2000" dirty="0" smtClean="0">
                <a:cs typeface="+mj-cs"/>
              </a:rPr>
              <a:t>رژیم های گیاه خواری در بعضی از این افراد مشاهده می شود. </a:t>
            </a:r>
            <a:endParaRPr lang="en-US" sz="2000" dirty="0">
              <a:cs typeface="+mj-cs"/>
            </a:endParaRPr>
          </a:p>
          <a:p>
            <a:pPr algn="just">
              <a:lnSpc>
                <a:spcPct val="150000"/>
              </a:lnSpc>
            </a:pPr>
            <a:endParaRPr lang="en-US" sz="2000" dirty="0">
              <a:cs typeface="+mj-cs"/>
            </a:endParaRPr>
          </a:p>
        </p:txBody>
      </p:sp>
      <p:sp>
        <p:nvSpPr>
          <p:cNvPr id="4" name="Slide Number Placeholder 3"/>
          <p:cNvSpPr>
            <a:spLocks noGrp="1"/>
          </p:cNvSpPr>
          <p:nvPr>
            <p:ph type="sldNum" sz="quarter" idx="12"/>
          </p:nvPr>
        </p:nvSpPr>
        <p:spPr/>
        <p:txBody>
          <a:bodyPr/>
          <a:lstStyle/>
          <a:p>
            <a:fld id="{29B946BD-7911-40A0-ACE2-1D937AD2DB9A}" type="slidenum">
              <a:rPr lang="en-US" smtClean="0"/>
              <a:t>16</a:t>
            </a:fld>
            <a:endParaRPr lang="en-US"/>
          </a:p>
        </p:txBody>
      </p:sp>
    </p:spTree>
    <p:extLst>
      <p:ext uri="{BB962C8B-B14F-4D97-AF65-F5344CB8AC3E}">
        <p14:creationId xmlns:p14="http://schemas.microsoft.com/office/powerpoint/2010/main" val="388854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3812" y="1514902"/>
            <a:ext cx="8596668" cy="5195201"/>
          </a:xfrm>
        </p:spPr>
        <p:txBody>
          <a:bodyPr>
            <a:noAutofit/>
          </a:bodyPr>
          <a:lstStyle/>
          <a:p>
            <a:pPr algn="just" rtl="1">
              <a:lnSpc>
                <a:spcPct val="150000"/>
              </a:lnSpc>
            </a:pPr>
            <a:r>
              <a:rPr lang="fa-IR" sz="2000" dirty="0">
                <a:cs typeface="+mj-cs"/>
              </a:rPr>
              <a:t>در یک مطالعه بر اساس یک رژیم غذایی 30 روزه دریافتند که بیش از 50% از بیماران مبتلا به </a:t>
            </a:r>
            <a:r>
              <a:rPr lang="en-US" sz="2000" dirty="0">
                <a:cs typeface="+mj-cs"/>
              </a:rPr>
              <a:t>AN</a:t>
            </a:r>
            <a:r>
              <a:rPr lang="fa-IR" sz="2000" dirty="0">
                <a:cs typeface="+mj-cs"/>
              </a:rPr>
              <a:t> ( 30 بیمار ) به میزان کافی </a:t>
            </a:r>
            <a:r>
              <a:rPr lang="fa-IR" sz="2000" dirty="0">
                <a:solidFill>
                  <a:schemeClr val="accent1">
                    <a:lumMod val="75000"/>
                  </a:schemeClr>
                </a:solidFill>
                <a:cs typeface="+mj-cs"/>
              </a:rPr>
              <a:t>ویتامین </a:t>
            </a:r>
            <a:r>
              <a:rPr lang="en-US" sz="2000" dirty="0">
                <a:solidFill>
                  <a:schemeClr val="accent1">
                    <a:lumMod val="75000"/>
                  </a:schemeClr>
                </a:solidFill>
                <a:cs typeface="+mj-cs"/>
              </a:rPr>
              <a:t>D</a:t>
            </a:r>
            <a:r>
              <a:rPr lang="fa-IR" sz="2000" dirty="0">
                <a:solidFill>
                  <a:schemeClr val="accent1">
                    <a:lumMod val="75000"/>
                  </a:schemeClr>
                </a:solidFill>
                <a:cs typeface="+mj-cs"/>
              </a:rPr>
              <a:t>، کلسیم، فولات، ویتامین </a:t>
            </a:r>
            <a:r>
              <a:rPr lang="en-US" sz="2000" dirty="0">
                <a:solidFill>
                  <a:schemeClr val="accent1">
                    <a:lumMod val="75000"/>
                  </a:schemeClr>
                </a:solidFill>
                <a:cs typeface="+mj-cs"/>
              </a:rPr>
              <a:t>B</a:t>
            </a:r>
            <a:r>
              <a:rPr lang="en-US" sz="2000" baseline="-25000" dirty="0">
                <a:solidFill>
                  <a:schemeClr val="accent1">
                    <a:lumMod val="75000"/>
                  </a:schemeClr>
                </a:solidFill>
                <a:cs typeface="+mj-cs"/>
              </a:rPr>
              <a:t>12</a:t>
            </a:r>
            <a:r>
              <a:rPr lang="fa-IR" sz="2000" dirty="0">
                <a:solidFill>
                  <a:schemeClr val="accent1">
                    <a:lumMod val="75000"/>
                  </a:schemeClr>
                </a:solidFill>
                <a:cs typeface="+mj-cs"/>
              </a:rPr>
              <a:t>، منیزیم، مس و روی </a:t>
            </a:r>
            <a:r>
              <a:rPr lang="fa-IR" sz="2000" dirty="0">
                <a:solidFill>
                  <a:schemeClr val="tx1"/>
                </a:solidFill>
                <a:cs typeface="+mj-cs"/>
              </a:rPr>
              <a:t>دریافت نمی کنند.</a:t>
            </a:r>
            <a:endParaRPr lang="en-US" sz="2000" dirty="0">
              <a:solidFill>
                <a:schemeClr val="tx1"/>
              </a:solidFill>
              <a:cs typeface="+mj-cs"/>
            </a:endParaRPr>
          </a:p>
          <a:p>
            <a:pPr algn="just" rtl="1">
              <a:lnSpc>
                <a:spcPct val="150000"/>
              </a:lnSpc>
            </a:pPr>
            <a:r>
              <a:rPr lang="fa-IR" sz="2000" dirty="0">
                <a:cs typeface="+mj-cs"/>
              </a:rPr>
              <a:t>در زمان گرفتن تاریخچه ی تغذیه ای، مصرف عمومی مایعات هم باید تعیین شود زیرا در این جمعیت اختلالات در تعادل مایعات شایع می باشد. برخی بیماران به شدت مصرف را محدود می کنند زیرا آنها پس از بلع مایع، تحمل شکم پر را ندارند در حالیکه سایرین مقادیر زیادی مایعات می نوشند تا موقتا جلوی گرسنگی را </a:t>
            </a:r>
            <a:r>
              <a:rPr lang="fa-IR" sz="2000" dirty="0" smtClean="0">
                <a:cs typeface="+mj-cs"/>
              </a:rPr>
              <a:t>بگیرند.</a:t>
            </a:r>
            <a:endParaRPr lang="en-US" sz="2000" dirty="0">
              <a:cs typeface="+mj-cs"/>
            </a:endParaRPr>
          </a:p>
          <a:p>
            <a:pPr algn="r">
              <a:lnSpc>
                <a:spcPct val="150000"/>
              </a:lnSpc>
            </a:pPr>
            <a:endParaRPr lang="en-US" sz="2400" dirty="0">
              <a:cs typeface="+mj-cs"/>
            </a:endParaRPr>
          </a:p>
        </p:txBody>
      </p:sp>
      <p:sp>
        <p:nvSpPr>
          <p:cNvPr id="4" name="Slide Number Placeholder 3"/>
          <p:cNvSpPr>
            <a:spLocks noGrp="1"/>
          </p:cNvSpPr>
          <p:nvPr>
            <p:ph type="sldNum" sz="quarter" idx="12"/>
          </p:nvPr>
        </p:nvSpPr>
        <p:spPr/>
        <p:txBody>
          <a:bodyPr/>
          <a:lstStyle/>
          <a:p>
            <a:fld id="{29B946BD-7911-40A0-ACE2-1D937AD2DB9A}" type="slidenum">
              <a:rPr lang="en-US" smtClean="0"/>
              <a:t>17</a:t>
            </a:fld>
            <a:endParaRPr lang="en-US"/>
          </a:p>
        </p:txBody>
      </p:sp>
    </p:spTree>
    <p:extLst>
      <p:ext uri="{BB962C8B-B14F-4D97-AF65-F5344CB8AC3E}">
        <p14:creationId xmlns:p14="http://schemas.microsoft.com/office/powerpoint/2010/main" val="2862961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8277" y="1978926"/>
            <a:ext cx="8596668" cy="5195201"/>
          </a:xfrm>
        </p:spPr>
        <p:txBody>
          <a:bodyPr>
            <a:normAutofit/>
          </a:bodyPr>
          <a:lstStyle/>
          <a:p>
            <a:pPr algn="just" rtl="1">
              <a:lnSpc>
                <a:spcPct val="150000"/>
              </a:lnSpc>
            </a:pPr>
            <a:r>
              <a:rPr lang="fa-IR" sz="2400" dirty="0" smtClean="0">
                <a:cs typeface="+mj-cs"/>
              </a:rPr>
              <a:t>افراط </a:t>
            </a:r>
            <a:r>
              <a:rPr lang="fa-IR" sz="2400" dirty="0">
                <a:cs typeface="+mj-cs"/>
              </a:rPr>
              <a:t>در محدود کردن مایعات یا بلع ممکن است نیازمند کنترل گرانش ویژه ادرار و الکترولیت های سرم باشد. </a:t>
            </a:r>
            <a:endParaRPr lang="fa-IR" sz="2400" dirty="0" smtClean="0">
              <a:cs typeface="+mj-cs"/>
            </a:endParaRPr>
          </a:p>
          <a:p>
            <a:pPr algn="just" rtl="1">
              <a:lnSpc>
                <a:spcPct val="150000"/>
              </a:lnSpc>
            </a:pPr>
            <a:r>
              <a:rPr lang="fa-IR" sz="2400" dirty="0" smtClean="0">
                <a:cs typeface="+mj-cs"/>
              </a:rPr>
              <a:t>بسیاری </a:t>
            </a:r>
            <a:r>
              <a:rPr lang="fa-IR" sz="2400" dirty="0">
                <a:cs typeface="+mj-cs"/>
              </a:rPr>
              <a:t>از مبتلایان به </a:t>
            </a:r>
            <a:r>
              <a:rPr lang="en-US" sz="2400" dirty="0">
                <a:cs typeface="+mj-cs"/>
              </a:rPr>
              <a:t>AN</a:t>
            </a:r>
            <a:r>
              <a:rPr lang="fa-IR" sz="2400" dirty="0">
                <a:cs typeface="+mj-cs"/>
              </a:rPr>
              <a:t> میزان زیادی نوشابه های حاوی شیرین کننده و افزودنی را مصرف می کنند. در طول توان بخشی باید این مسئله نیز مورد توجه و درمان قرار بگیرد.</a:t>
            </a:r>
            <a:endParaRPr lang="en-US" sz="2400" dirty="0">
              <a:cs typeface="+mj-cs"/>
            </a:endParaRPr>
          </a:p>
        </p:txBody>
      </p:sp>
      <p:sp>
        <p:nvSpPr>
          <p:cNvPr id="4" name="Slide Number Placeholder 3"/>
          <p:cNvSpPr>
            <a:spLocks noGrp="1"/>
          </p:cNvSpPr>
          <p:nvPr>
            <p:ph type="sldNum" sz="quarter" idx="12"/>
          </p:nvPr>
        </p:nvSpPr>
        <p:spPr/>
        <p:txBody>
          <a:bodyPr/>
          <a:lstStyle/>
          <a:p>
            <a:fld id="{29B946BD-7911-40A0-ACE2-1D937AD2DB9A}" type="slidenum">
              <a:rPr lang="en-US" smtClean="0"/>
              <a:t>18</a:t>
            </a:fld>
            <a:endParaRPr lang="en-US"/>
          </a:p>
        </p:txBody>
      </p:sp>
    </p:spTree>
    <p:extLst>
      <p:ext uri="{BB962C8B-B14F-4D97-AF65-F5344CB8AC3E}">
        <p14:creationId xmlns:p14="http://schemas.microsoft.com/office/powerpoint/2010/main" val="3177486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پراشتهایی عصبی</a:t>
            </a:r>
            <a:endParaRPr lang="en-US"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28959" y="1651379"/>
            <a:ext cx="7493418" cy="4681182"/>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fld id="{29B946BD-7911-40A0-ACE2-1D937AD2DB9A}" type="slidenum">
              <a:rPr lang="en-US" smtClean="0"/>
              <a:t>19</a:t>
            </a:fld>
            <a:endParaRPr lang="en-US"/>
          </a:p>
        </p:txBody>
      </p:sp>
    </p:spTree>
    <p:extLst>
      <p:ext uri="{BB962C8B-B14F-4D97-AF65-F5344CB8AC3E}">
        <p14:creationId xmlns:p14="http://schemas.microsoft.com/office/powerpoint/2010/main" val="1758426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9520" y="791570"/>
            <a:ext cx="7766936" cy="1007385"/>
          </a:xfrm>
        </p:spPr>
        <p:txBody>
          <a:bodyPr/>
          <a:lstStyle/>
          <a:p>
            <a:r>
              <a:rPr lang="fa-IR" sz="4800" b="1" dirty="0" smtClean="0">
                <a:latin typeface="Haettenschweiler" panose="020B0706040902060204" pitchFamily="34" charset="0"/>
              </a:rPr>
              <a:t>بسم الله الرحمن الرحیم</a:t>
            </a:r>
            <a:endParaRPr lang="en-US" sz="4800" b="1" dirty="0">
              <a:latin typeface="Haettenschweiler" panose="020B0706040902060204" pitchFamily="34" charset="0"/>
            </a:endParaRPr>
          </a:p>
        </p:txBody>
      </p:sp>
      <p:sp>
        <p:nvSpPr>
          <p:cNvPr id="3" name="Subtitle 2"/>
          <p:cNvSpPr>
            <a:spLocks noGrp="1"/>
          </p:cNvSpPr>
          <p:nvPr>
            <p:ph type="subTitle" idx="1"/>
          </p:nvPr>
        </p:nvSpPr>
        <p:spPr>
          <a:xfrm>
            <a:off x="1507067" y="2224585"/>
            <a:ext cx="7766936" cy="2923147"/>
          </a:xfrm>
        </p:spPr>
        <p:txBody>
          <a:bodyPr>
            <a:normAutofit/>
          </a:bodyPr>
          <a:lstStyle/>
          <a:p>
            <a:pPr rtl="1"/>
            <a:r>
              <a:rPr lang="fa-IR" sz="2400" dirty="0" smtClean="0">
                <a:cs typeface="+mj-cs"/>
              </a:rPr>
              <a:t>پر اشتهایی و کم اشتهایی عصبی</a:t>
            </a:r>
          </a:p>
          <a:p>
            <a:pPr rtl="1"/>
            <a:r>
              <a:rPr lang="fa-IR" sz="2000" dirty="0" smtClean="0">
                <a:cs typeface="+mj-cs"/>
              </a:rPr>
              <a:t>تهیه کنندگان:</a:t>
            </a:r>
          </a:p>
          <a:p>
            <a:pPr marL="342900" indent="-342900" rtl="1">
              <a:buFont typeface="Arial" panose="020B0604020202020204" pitchFamily="34" charset="0"/>
              <a:buChar char="•"/>
            </a:pPr>
            <a:r>
              <a:rPr lang="fa-IR" sz="2400" dirty="0" smtClean="0">
                <a:cs typeface="+mj-cs"/>
              </a:rPr>
              <a:t>فاطمه محتشمی نیا</a:t>
            </a:r>
          </a:p>
          <a:p>
            <a:pPr marL="342900" indent="-342900" rtl="1">
              <a:buFont typeface="Arial" panose="020B0604020202020204" pitchFamily="34" charset="0"/>
              <a:buChar char="•"/>
            </a:pPr>
            <a:r>
              <a:rPr lang="fa-IR" sz="2400" dirty="0" smtClean="0">
                <a:cs typeface="+mj-cs"/>
              </a:rPr>
              <a:t>زهرا پوراربابی</a:t>
            </a:r>
          </a:p>
          <a:p>
            <a:pPr marL="342900" indent="-342900" rtl="1">
              <a:buFont typeface="Arial" panose="020B0604020202020204" pitchFamily="34" charset="0"/>
              <a:buChar char="•"/>
            </a:pPr>
            <a:r>
              <a:rPr lang="fa-IR" sz="2400" dirty="0" smtClean="0">
                <a:cs typeface="+mj-cs"/>
              </a:rPr>
              <a:t>محمدرضا سلیمی</a:t>
            </a:r>
          </a:p>
          <a:p>
            <a:pPr rtl="1"/>
            <a:endParaRPr lang="fa-IR" sz="2000" dirty="0" smtClean="0">
              <a:cs typeface="+mj-cs"/>
            </a:endParaRPr>
          </a:p>
          <a:p>
            <a:pPr marL="342900" indent="-342900" rtl="1">
              <a:buFont typeface="Arial" panose="020B0604020202020204" pitchFamily="34" charset="0"/>
              <a:buChar char="•"/>
            </a:pPr>
            <a:endParaRPr lang="en-US" sz="24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29B946BD-7911-40A0-ACE2-1D937AD2DB9A}" type="slidenum">
              <a:rPr lang="en-US" smtClean="0"/>
              <a:t>2</a:t>
            </a:fld>
            <a:endParaRPr lang="en-US"/>
          </a:p>
        </p:txBody>
      </p:sp>
    </p:spTree>
    <p:extLst>
      <p:ext uri="{BB962C8B-B14F-4D97-AF65-F5344CB8AC3E}">
        <p14:creationId xmlns:p14="http://schemas.microsoft.com/office/powerpoint/2010/main" val="2126719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3687" y="1255594"/>
            <a:ext cx="8596668" cy="4594699"/>
          </a:xfrm>
        </p:spPr>
        <p:txBody>
          <a:bodyPr>
            <a:noAutofit/>
          </a:bodyPr>
          <a:lstStyle/>
          <a:p>
            <a:pPr algn="just" rtl="1">
              <a:lnSpc>
                <a:spcPct val="150000"/>
              </a:lnSpc>
            </a:pPr>
            <a:r>
              <a:rPr lang="fa-IR" sz="2000" dirty="0" smtClean="0">
                <a:cs typeface="+mj-cs"/>
              </a:rPr>
              <a:t>بیماران </a:t>
            </a:r>
            <a:r>
              <a:rPr lang="fa-IR" sz="2000" dirty="0">
                <a:cs typeface="+mj-cs"/>
              </a:rPr>
              <a:t>پرخور تصور می کنند که تهوع، یک مکانیزم کارآمد برای حذف کالری های مصرف شده در طول دوره های پرخوری است، اما این یک اشتباه است.</a:t>
            </a:r>
            <a:endParaRPr lang="en-US" sz="2000" dirty="0">
              <a:cs typeface="+mj-cs"/>
            </a:endParaRPr>
          </a:p>
          <a:p>
            <a:pPr algn="just" rtl="1">
              <a:lnSpc>
                <a:spcPct val="150000"/>
              </a:lnSpc>
            </a:pPr>
            <a:r>
              <a:rPr lang="fa-IR" sz="2000" dirty="0">
                <a:cs typeface="+mj-cs"/>
              </a:rPr>
              <a:t>در یک مطالعه میزان کالری بلعیده شده و پرخوری شده مورد بررسی قرار گرفت. مشخص شد افراد مبتلا به </a:t>
            </a:r>
            <a:r>
              <a:rPr lang="en-US" sz="2000" dirty="0">
                <a:cs typeface="+mj-cs"/>
              </a:rPr>
              <a:t>BN</a:t>
            </a:r>
            <a:r>
              <a:rPr lang="fa-IR" sz="2000" dirty="0">
                <a:cs typeface="+mj-cs"/>
              </a:rPr>
              <a:t> به طور میانگین 2131 کیلوکالری را در طول یک دوره پرخوری مصرف کردند و پس از آن تنها 979 کیلوکالری را استفراغ کردند.</a:t>
            </a:r>
            <a:endParaRPr lang="en-US" sz="2000" dirty="0">
              <a:cs typeface="+mj-cs"/>
            </a:endParaRPr>
          </a:p>
          <a:p>
            <a:pPr algn="just" rtl="1">
              <a:lnSpc>
                <a:spcPct val="150000"/>
              </a:lnSpc>
            </a:pPr>
            <a:r>
              <a:rPr lang="fa-IR" sz="2000" dirty="0">
                <a:cs typeface="+mj-cs"/>
              </a:rPr>
              <a:t>برای ارزیابی مصرف انرژی، تخمین روزانه مصرف غذا در طول مدت یک هفته، مفید است.</a:t>
            </a:r>
            <a:endParaRPr lang="en-US" sz="2000" dirty="0">
              <a:cs typeface="+mj-cs"/>
            </a:endParaRPr>
          </a:p>
          <a:p>
            <a:pPr algn="just">
              <a:lnSpc>
                <a:spcPct val="150000"/>
              </a:lnSpc>
            </a:pPr>
            <a:endParaRPr lang="en-US" sz="2000" dirty="0">
              <a:cs typeface="+mj-cs"/>
            </a:endParaRPr>
          </a:p>
        </p:txBody>
      </p:sp>
      <p:sp>
        <p:nvSpPr>
          <p:cNvPr id="4" name="Slide Number Placeholder 3"/>
          <p:cNvSpPr>
            <a:spLocks noGrp="1"/>
          </p:cNvSpPr>
          <p:nvPr>
            <p:ph type="sldNum" sz="quarter" idx="12"/>
          </p:nvPr>
        </p:nvSpPr>
        <p:spPr/>
        <p:txBody>
          <a:bodyPr/>
          <a:lstStyle/>
          <a:p>
            <a:fld id="{29B946BD-7911-40A0-ACE2-1D937AD2DB9A}" type="slidenum">
              <a:rPr lang="en-US" smtClean="0"/>
              <a:t>20</a:t>
            </a:fld>
            <a:endParaRPr lang="en-US"/>
          </a:p>
        </p:txBody>
      </p:sp>
    </p:spTree>
    <p:extLst>
      <p:ext uri="{BB962C8B-B14F-4D97-AF65-F5344CB8AC3E}">
        <p14:creationId xmlns:p14="http://schemas.microsoft.com/office/powerpoint/2010/main" val="1824904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2050" y="1842448"/>
            <a:ext cx="8596668" cy="5208849"/>
          </a:xfrm>
        </p:spPr>
        <p:txBody>
          <a:bodyPr>
            <a:normAutofit/>
          </a:bodyPr>
          <a:lstStyle/>
          <a:p>
            <a:pPr algn="just" rtl="1">
              <a:lnSpc>
                <a:spcPct val="150000"/>
              </a:lnSpc>
            </a:pPr>
            <a:r>
              <a:rPr lang="fa-IR" sz="2000" dirty="0">
                <a:cs typeface="+mj-cs"/>
              </a:rPr>
              <a:t>ابتدا تعداد روزهای بدون پرخوری را تعیین کنید( که ممکن است شامل روزهای مصرف محدود و طبیعی باشد) و.میزان کالری آنها  را تخمین بزنید و 50% میزان کالری پرخوری هایی که تخلیه شده( استفراغ) را از آن کسر کنید، در نهایت میانگین مصرف کالری در طول دوره 7 روزه را بدست بیاورید.</a:t>
            </a:r>
            <a:endParaRPr lang="en-US" sz="2000" dirty="0">
              <a:cs typeface="+mj-cs"/>
            </a:endParaRPr>
          </a:p>
          <a:p>
            <a:pPr algn="just" rtl="1">
              <a:lnSpc>
                <a:spcPct val="150000"/>
              </a:lnSpc>
            </a:pPr>
            <a:r>
              <a:rPr lang="fa-IR" sz="2000" dirty="0">
                <a:cs typeface="+mj-cs"/>
              </a:rPr>
              <a:t>تعیین این مصرف انرژی میانگین به اندازه طیف مصرف، اطلاعات مفیدی برای مشاوره خواهد بود.</a:t>
            </a:r>
            <a:endParaRPr lang="en-US" sz="2000" dirty="0">
              <a:cs typeface="+mj-cs"/>
            </a:endParaRPr>
          </a:p>
        </p:txBody>
      </p:sp>
      <p:sp>
        <p:nvSpPr>
          <p:cNvPr id="4" name="Slide Number Placeholder 3"/>
          <p:cNvSpPr>
            <a:spLocks noGrp="1"/>
          </p:cNvSpPr>
          <p:nvPr>
            <p:ph type="sldNum" sz="quarter" idx="12"/>
          </p:nvPr>
        </p:nvSpPr>
        <p:spPr/>
        <p:txBody>
          <a:bodyPr/>
          <a:lstStyle/>
          <a:p>
            <a:fld id="{29B946BD-7911-40A0-ACE2-1D937AD2DB9A}" type="slidenum">
              <a:rPr lang="en-US" smtClean="0"/>
              <a:t>21</a:t>
            </a:fld>
            <a:endParaRPr lang="en-US"/>
          </a:p>
        </p:txBody>
      </p:sp>
    </p:spTree>
    <p:extLst>
      <p:ext uri="{BB962C8B-B14F-4D97-AF65-F5344CB8AC3E}">
        <p14:creationId xmlns:p14="http://schemas.microsoft.com/office/powerpoint/2010/main" val="4128095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23582" y="2160589"/>
            <a:ext cx="8250420" cy="3880773"/>
          </a:xfrm>
        </p:spPr>
        <p:txBody>
          <a:bodyPr>
            <a:normAutofit/>
          </a:bodyPr>
          <a:lstStyle/>
          <a:p>
            <a:pPr algn="just" rtl="1"/>
            <a:r>
              <a:rPr lang="fa-IR" sz="2000" dirty="0" smtClean="0"/>
              <a:t>مصرف غذا در بیماران </a:t>
            </a:r>
            <a:r>
              <a:rPr lang="en-US" sz="2000" dirty="0" smtClean="0"/>
              <a:t>BN</a:t>
            </a:r>
            <a:r>
              <a:rPr lang="fa-IR" sz="2000" dirty="0" smtClean="0"/>
              <a:t>با چرخه پرخوری تغذیه ای و محدودیت غذایی تغییر می کند.</a:t>
            </a:r>
          </a:p>
          <a:p>
            <a:pPr algn="just" rtl="1"/>
            <a:r>
              <a:rPr lang="fa-IR" sz="2000" dirty="0" smtClean="0"/>
              <a:t>یک مطالعه بر روی مصرف رژیم غذایی 14 روزه 50 بیما نشان داد که :</a:t>
            </a:r>
          </a:p>
          <a:p>
            <a:pPr algn="just" rtl="1"/>
            <a:r>
              <a:rPr lang="fa-IR" sz="2000" dirty="0" smtClean="0"/>
              <a:t>حداقل 50 درصد شرکت کنندگان کم تر از دو سوم مقدار مجاز توصیه شده (</a:t>
            </a:r>
            <a:r>
              <a:rPr lang="en-US" sz="2000" dirty="0" smtClean="0"/>
              <a:t> (RDA</a:t>
            </a:r>
            <a:r>
              <a:rPr lang="fa-IR" sz="2000" dirty="0" smtClean="0"/>
              <a:t>کلسیم.آهن و روی را در روزهایی که پرخوری نمی کنند مصرف می کنند.</a:t>
            </a:r>
          </a:p>
          <a:p>
            <a:pPr algn="just" rtl="1"/>
            <a:r>
              <a:rPr lang="fa-IR" sz="2000" dirty="0" smtClean="0"/>
              <a:t>25 درصد آن ها هنگام مصرف کلی هنوز مصرف روی و آهن ناکافی داشتند.</a:t>
            </a:r>
            <a:endParaRPr lang="en-US" sz="2000" dirty="0"/>
          </a:p>
        </p:txBody>
      </p:sp>
      <p:sp>
        <p:nvSpPr>
          <p:cNvPr id="4" name="Slide Number Placeholder 3"/>
          <p:cNvSpPr>
            <a:spLocks noGrp="1"/>
          </p:cNvSpPr>
          <p:nvPr>
            <p:ph type="sldNum" sz="quarter" idx="12"/>
          </p:nvPr>
        </p:nvSpPr>
        <p:spPr/>
        <p:txBody>
          <a:bodyPr/>
          <a:lstStyle/>
          <a:p>
            <a:fld id="{29B946BD-7911-40A0-ACE2-1D937AD2DB9A}" type="slidenum">
              <a:rPr lang="en-US" smtClean="0"/>
              <a:t>22</a:t>
            </a:fld>
            <a:endParaRPr lang="en-US"/>
          </a:p>
        </p:txBody>
      </p:sp>
    </p:spTree>
    <p:extLst>
      <p:ext uri="{BB962C8B-B14F-4D97-AF65-F5344CB8AC3E}">
        <p14:creationId xmlns:p14="http://schemas.microsoft.com/office/powerpoint/2010/main" val="1918047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رفتار غذایی</a:t>
            </a:r>
            <a:r>
              <a:rPr lang="en-US" dirty="0">
                <a:cs typeface="B Nazanin" panose="00000400000000000000" pitchFamily="2" charset="-78"/>
              </a:rPr>
              <a:t/>
            </a:r>
            <a:br>
              <a:rPr lang="en-US" dirty="0">
                <a:cs typeface="B Nazanin" panose="00000400000000000000" pitchFamily="2" charset="-78"/>
              </a:rPr>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4313" y="1722578"/>
            <a:ext cx="7579562" cy="4214197"/>
          </a:xfrm>
        </p:spPr>
      </p:pic>
      <p:sp>
        <p:nvSpPr>
          <p:cNvPr id="5" name="Slide Number Placeholder 4"/>
          <p:cNvSpPr>
            <a:spLocks noGrp="1"/>
          </p:cNvSpPr>
          <p:nvPr>
            <p:ph type="sldNum" sz="quarter" idx="12"/>
          </p:nvPr>
        </p:nvSpPr>
        <p:spPr/>
        <p:txBody>
          <a:bodyPr/>
          <a:lstStyle/>
          <a:p>
            <a:fld id="{29B946BD-7911-40A0-ACE2-1D937AD2DB9A}" type="slidenum">
              <a:rPr lang="en-US" smtClean="0"/>
              <a:t>23</a:t>
            </a:fld>
            <a:endParaRPr lang="en-US"/>
          </a:p>
        </p:txBody>
      </p:sp>
    </p:spTree>
    <p:extLst>
      <p:ext uri="{BB962C8B-B14F-4D97-AF65-F5344CB8AC3E}">
        <p14:creationId xmlns:p14="http://schemas.microsoft.com/office/powerpoint/2010/main" val="3482487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491848"/>
            <a:ext cx="8596668" cy="3880773"/>
          </a:xfrm>
        </p:spPr>
        <p:txBody>
          <a:bodyPr>
            <a:normAutofit fontScale="92500" lnSpcReduction="20000"/>
          </a:bodyPr>
          <a:lstStyle/>
          <a:p>
            <a:pPr algn="just" rtl="1">
              <a:lnSpc>
                <a:spcPct val="150000"/>
              </a:lnSpc>
            </a:pPr>
            <a:r>
              <a:rPr lang="fa-IR" sz="2400" dirty="0" smtClean="0">
                <a:cs typeface="+mj-cs"/>
              </a:rPr>
              <a:t>بیزاری </a:t>
            </a:r>
            <a:r>
              <a:rPr lang="fa-IR" sz="2400" dirty="0">
                <a:cs typeface="+mj-cs"/>
              </a:rPr>
              <a:t>غذایی معمول در این جمعیت شامل: گوشت قرمز، مواد پخته، دسرها، محصولات لبنی پرچرب، چربی های افزوده، غذاهای سرخ شده و نوشیدنی های پرکالری می باشد.</a:t>
            </a:r>
            <a:endParaRPr lang="en-US" sz="2400" dirty="0">
              <a:cs typeface="+mj-cs"/>
            </a:endParaRPr>
          </a:p>
          <a:p>
            <a:pPr algn="just" rtl="1">
              <a:lnSpc>
                <a:spcPct val="150000"/>
              </a:lnSpc>
            </a:pPr>
            <a:r>
              <a:rPr lang="fa-IR" sz="2400" dirty="0">
                <a:cs typeface="+mj-cs"/>
              </a:rPr>
              <a:t>در ارزیابی اهمیت دارد که رفتارهای غیر عادی یا عقیدتی (که ممکن است شامل هضم غذا در شکل غیر طبیعی یا با اسبابهای غیر سنتی، ترکیبات غیر عادی غذایی، یا مصرف بیش از حد چاشنی ها، سرکه، آب لیمو، و شیرین کننده های مصنوعی داده شده برای یک وعده) تعیین گردد.</a:t>
            </a:r>
            <a:endParaRPr lang="en-US" sz="2400" dirty="0">
              <a:cs typeface="+mj-cs"/>
            </a:endParaRPr>
          </a:p>
          <a:p>
            <a:pPr algn="just">
              <a:lnSpc>
                <a:spcPct val="150000"/>
              </a:lnSpc>
            </a:pPr>
            <a:endParaRPr lang="en-US" sz="2400" dirty="0">
              <a:cs typeface="+mj-cs"/>
            </a:endParaRPr>
          </a:p>
        </p:txBody>
      </p:sp>
      <p:sp>
        <p:nvSpPr>
          <p:cNvPr id="4" name="Slide Number Placeholder 3"/>
          <p:cNvSpPr>
            <a:spLocks noGrp="1"/>
          </p:cNvSpPr>
          <p:nvPr>
            <p:ph type="sldNum" sz="quarter" idx="12"/>
          </p:nvPr>
        </p:nvSpPr>
        <p:spPr/>
        <p:txBody>
          <a:bodyPr/>
          <a:lstStyle/>
          <a:p>
            <a:fld id="{29B946BD-7911-40A0-ACE2-1D937AD2DB9A}" type="slidenum">
              <a:rPr lang="en-US" smtClean="0"/>
              <a:t>24</a:t>
            </a:fld>
            <a:endParaRPr lang="en-US"/>
          </a:p>
        </p:txBody>
      </p:sp>
    </p:spTree>
    <p:extLst>
      <p:ext uri="{BB962C8B-B14F-4D97-AF65-F5344CB8AC3E}">
        <p14:creationId xmlns:p14="http://schemas.microsoft.com/office/powerpoint/2010/main" val="663262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ارزیابی بیوشیمیایی</a:t>
            </a:r>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0813" y="1801503"/>
            <a:ext cx="7104062" cy="4408227"/>
          </a:xfrm>
        </p:spPr>
      </p:pic>
      <p:sp>
        <p:nvSpPr>
          <p:cNvPr id="5" name="Slide Number Placeholder 4"/>
          <p:cNvSpPr>
            <a:spLocks noGrp="1"/>
          </p:cNvSpPr>
          <p:nvPr>
            <p:ph type="sldNum" sz="quarter" idx="12"/>
          </p:nvPr>
        </p:nvSpPr>
        <p:spPr/>
        <p:txBody>
          <a:bodyPr/>
          <a:lstStyle/>
          <a:p>
            <a:fld id="{29B946BD-7911-40A0-ACE2-1D937AD2DB9A}" type="slidenum">
              <a:rPr lang="en-US" smtClean="0"/>
              <a:t>25</a:t>
            </a:fld>
            <a:endParaRPr lang="en-US"/>
          </a:p>
        </p:txBody>
      </p:sp>
    </p:spTree>
    <p:extLst>
      <p:ext uri="{BB962C8B-B14F-4D97-AF65-F5344CB8AC3E}">
        <p14:creationId xmlns:p14="http://schemas.microsoft.com/office/powerpoint/2010/main" val="1283173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4880" y="1323833"/>
            <a:ext cx="8596668" cy="4717529"/>
          </a:xfrm>
        </p:spPr>
        <p:txBody>
          <a:bodyPr>
            <a:normAutofit/>
          </a:bodyPr>
          <a:lstStyle/>
          <a:p>
            <a:pPr algn="just" rtl="1">
              <a:lnSpc>
                <a:spcPct val="150000"/>
              </a:lnSpc>
            </a:pPr>
            <a:r>
              <a:rPr lang="fa-IR" sz="2000" dirty="0" smtClean="0">
                <a:cs typeface="+mj-cs"/>
              </a:rPr>
              <a:t>تغییرات </a:t>
            </a:r>
            <a:r>
              <a:rPr lang="fa-IR" sz="2000" dirty="0">
                <a:cs typeface="+mj-cs"/>
              </a:rPr>
              <a:t>معنادار در وضعیت پروتئین احشایی، در </a:t>
            </a:r>
            <a:r>
              <a:rPr lang="en-US" sz="2000" dirty="0">
                <a:cs typeface="+mj-cs"/>
              </a:rPr>
              <a:t>AN</a:t>
            </a:r>
            <a:r>
              <a:rPr lang="fa-IR" sz="2000" dirty="0">
                <a:cs typeface="+mj-cs"/>
              </a:rPr>
              <a:t> غیر معمول است. در واقع، پدیده های سازگار کننده که در گرسنگی مزمن اتفاق می افتد، در نگهداری متابولیسم پروتئین احشایی با صرف هزینه جسمی هدف گذاری شده است. سطوح سرمی آلبومین عموما در محدوده های طبیعی هستند. اما ممکن است در درمان ابتدایی با از دست روی آب، پوشیده بمانند.</a:t>
            </a:r>
            <a:endParaRPr lang="en-US" sz="2000" dirty="0">
              <a:cs typeface="+mj-cs"/>
            </a:endParaRPr>
          </a:p>
          <a:p>
            <a:pPr algn="just" rtl="1">
              <a:lnSpc>
                <a:spcPct val="150000"/>
              </a:lnSpc>
            </a:pPr>
            <a:r>
              <a:rPr lang="fa-IR" sz="2000" dirty="0">
                <a:cs typeface="+mj-cs"/>
              </a:rPr>
              <a:t>علیرغم مصرف یک رژیم غذایی عموما کم چرب، کم کلسترول، در بیماران </a:t>
            </a:r>
            <a:r>
              <a:rPr lang="en-US" sz="2000" dirty="0">
                <a:cs typeface="+mj-cs"/>
              </a:rPr>
              <a:t>AN</a:t>
            </a:r>
            <a:r>
              <a:rPr lang="fa-IR" sz="2000" dirty="0">
                <a:cs typeface="+mj-cs"/>
              </a:rPr>
              <a:t> دارای سوءتغذیه سطح بالای کلی کلسترول دیده می شود. </a:t>
            </a:r>
            <a:endParaRPr lang="en-US" sz="2000" dirty="0">
              <a:cs typeface="+mj-cs"/>
            </a:endParaRPr>
          </a:p>
          <a:p>
            <a:pPr algn="just">
              <a:lnSpc>
                <a:spcPct val="150000"/>
              </a:lnSpc>
            </a:pPr>
            <a:endParaRPr lang="en-US" sz="2000" dirty="0">
              <a:cs typeface="+mj-cs"/>
            </a:endParaRPr>
          </a:p>
        </p:txBody>
      </p:sp>
      <p:sp>
        <p:nvSpPr>
          <p:cNvPr id="4" name="Slide Number Placeholder 3"/>
          <p:cNvSpPr>
            <a:spLocks noGrp="1"/>
          </p:cNvSpPr>
          <p:nvPr>
            <p:ph type="sldNum" sz="quarter" idx="12"/>
          </p:nvPr>
        </p:nvSpPr>
        <p:spPr/>
        <p:txBody>
          <a:bodyPr/>
          <a:lstStyle/>
          <a:p>
            <a:fld id="{29B946BD-7911-40A0-ACE2-1D937AD2DB9A}" type="slidenum">
              <a:rPr lang="en-US" smtClean="0"/>
              <a:t>26</a:t>
            </a:fld>
            <a:endParaRPr lang="en-US"/>
          </a:p>
        </p:txBody>
      </p:sp>
    </p:spTree>
    <p:extLst>
      <p:ext uri="{BB962C8B-B14F-4D97-AF65-F5344CB8AC3E}">
        <p14:creationId xmlns:p14="http://schemas.microsoft.com/office/powerpoint/2010/main" val="2011661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31674" y="1977409"/>
            <a:ext cx="8596668" cy="3880773"/>
          </a:xfrm>
        </p:spPr>
        <p:txBody>
          <a:bodyPr>
            <a:normAutofit/>
          </a:bodyPr>
          <a:lstStyle/>
          <a:p>
            <a:pPr algn="just" rtl="1">
              <a:lnSpc>
                <a:spcPct val="150000"/>
              </a:lnSpc>
            </a:pPr>
            <a:r>
              <a:rPr lang="fa-IR" sz="2400" dirty="0">
                <a:cs typeface="+mj-cs"/>
              </a:rPr>
              <a:t>علیرغم هایپرلیپیدمیا، یک رژیم غذایی محدود چربی و کلسترول در طول توانبخشی تغذیه ای مجاز است.</a:t>
            </a:r>
            <a:endParaRPr lang="en-US" sz="2400" dirty="0">
              <a:cs typeface="+mj-cs"/>
            </a:endParaRPr>
          </a:p>
          <a:p>
            <a:pPr algn="just" rtl="1">
              <a:lnSpc>
                <a:spcPct val="150000"/>
              </a:lnSpc>
            </a:pPr>
            <a:r>
              <a:rPr lang="fa-IR" sz="2400" dirty="0">
                <a:cs typeface="+mj-cs"/>
              </a:rPr>
              <a:t>اگر هایپرلیپیدمیا قبل از پیشرفت </a:t>
            </a:r>
            <a:r>
              <a:rPr lang="en-US" sz="2400" dirty="0">
                <a:cs typeface="+mj-cs"/>
              </a:rPr>
              <a:t>AN</a:t>
            </a:r>
            <a:r>
              <a:rPr lang="fa-IR" sz="2400" dirty="0">
                <a:cs typeface="+mj-cs"/>
              </a:rPr>
              <a:t> باشد یا سابقه خانوادگی قوی هایپرلیپیدمیا تشخیص داده شود بیمار بایذ بعد از احیای وزن و یک دوره ثبات وزن دوباره مورد ارزیابی قرار گیرد.</a:t>
            </a:r>
            <a:endParaRPr lang="en-US" sz="2400" dirty="0">
              <a:cs typeface="+mj-cs"/>
            </a:endParaRPr>
          </a:p>
          <a:p>
            <a:pPr algn="just" rtl="1">
              <a:lnSpc>
                <a:spcPct val="150000"/>
              </a:lnSpc>
            </a:pPr>
            <a:endParaRPr lang="fa-IR" sz="2400" dirty="0" smtClean="0">
              <a:cs typeface="+mj-cs"/>
            </a:endParaRPr>
          </a:p>
          <a:p>
            <a:pPr marL="0" indent="0" algn="r" rtl="1">
              <a:lnSpc>
                <a:spcPct val="150000"/>
              </a:lnSpc>
              <a:buNone/>
            </a:pPr>
            <a:endParaRPr lang="en-US" sz="24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29B946BD-7911-40A0-ACE2-1D937AD2DB9A}" type="slidenum">
              <a:rPr lang="en-US" smtClean="0"/>
              <a:t>27</a:t>
            </a:fld>
            <a:endParaRPr lang="en-US"/>
          </a:p>
        </p:txBody>
      </p:sp>
    </p:spTree>
    <p:extLst>
      <p:ext uri="{BB962C8B-B14F-4D97-AF65-F5344CB8AC3E}">
        <p14:creationId xmlns:p14="http://schemas.microsoft.com/office/powerpoint/2010/main" val="1495254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64" y="1696564"/>
            <a:ext cx="8596668" cy="3880773"/>
          </a:xfrm>
        </p:spPr>
        <p:txBody>
          <a:bodyPr>
            <a:normAutofit/>
          </a:bodyPr>
          <a:lstStyle/>
          <a:p>
            <a:pPr algn="just" rtl="1">
              <a:lnSpc>
                <a:spcPct val="150000"/>
              </a:lnSpc>
            </a:pPr>
            <a:r>
              <a:rPr lang="fa-IR" sz="2400" dirty="0">
                <a:cs typeface="+mj-cs"/>
              </a:rPr>
              <a:t>گلوکزسرم  پایین، از کمبود پیش نیازهای تولید گلوکونئوژنز و گلوکز حاصل می شود. تولید هورمون تیروئید به حالت طبیعی گرایش دارد</a:t>
            </a:r>
            <a:r>
              <a:rPr lang="fa-IR" sz="2400" dirty="0" smtClean="0">
                <a:cs typeface="+mj-cs"/>
              </a:rPr>
              <a:t>،. </a:t>
            </a:r>
            <a:r>
              <a:rPr lang="fa-IR" sz="2400" dirty="0" smtClean="0">
                <a:cs typeface="+mj-cs"/>
              </a:rPr>
              <a:t>جایگیزینی </a:t>
            </a:r>
            <a:r>
              <a:rPr lang="fa-IR" sz="2400" dirty="0">
                <a:cs typeface="+mj-cs"/>
              </a:rPr>
              <a:t>هورمون تیروئید توصیه نمی </a:t>
            </a:r>
            <a:r>
              <a:rPr lang="fa-IR" sz="2400" dirty="0" smtClean="0">
                <a:cs typeface="+mj-cs"/>
              </a:rPr>
              <a:t>شود.</a:t>
            </a:r>
            <a:endParaRPr lang="en-US" sz="2400" dirty="0">
              <a:cs typeface="+mj-cs"/>
            </a:endParaRPr>
          </a:p>
        </p:txBody>
      </p:sp>
      <p:sp>
        <p:nvSpPr>
          <p:cNvPr id="4" name="Slide Number Placeholder 3"/>
          <p:cNvSpPr>
            <a:spLocks noGrp="1"/>
          </p:cNvSpPr>
          <p:nvPr>
            <p:ph type="sldNum" sz="quarter" idx="12"/>
          </p:nvPr>
        </p:nvSpPr>
        <p:spPr/>
        <p:txBody>
          <a:bodyPr/>
          <a:lstStyle/>
          <a:p>
            <a:fld id="{29B946BD-7911-40A0-ACE2-1D937AD2DB9A}" type="slidenum">
              <a:rPr lang="en-US" smtClean="0"/>
              <a:t>28</a:t>
            </a:fld>
            <a:endParaRPr lang="en-US"/>
          </a:p>
        </p:txBody>
      </p:sp>
    </p:spTree>
    <p:extLst>
      <p:ext uri="{BB962C8B-B14F-4D97-AF65-F5344CB8AC3E}">
        <p14:creationId xmlns:p14="http://schemas.microsoft.com/office/powerpoint/2010/main" val="1291964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کمبود ویتامین و مواد معدنی</a:t>
            </a:r>
            <a:r>
              <a:rPr lang="en-US" dirty="0"/>
              <a:t/>
            </a:r>
            <a:br>
              <a:rPr lang="en-US" dirty="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067" y="2415962"/>
            <a:ext cx="3914957" cy="2060504"/>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1675" y="1682916"/>
            <a:ext cx="5822155" cy="3881437"/>
          </a:xfrm>
        </p:spPr>
      </p:pic>
      <p:sp>
        <p:nvSpPr>
          <p:cNvPr id="6" name="Slide Number Placeholder 5"/>
          <p:cNvSpPr>
            <a:spLocks noGrp="1"/>
          </p:cNvSpPr>
          <p:nvPr>
            <p:ph type="sldNum" sz="quarter" idx="12"/>
          </p:nvPr>
        </p:nvSpPr>
        <p:spPr/>
        <p:txBody>
          <a:bodyPr/>
          <a:lstStyle/>
          <a:p>
            <a:fld id="{29B946BD-7911-40A0-ACE2-1D937AD2DB9A}" type="slidenum">
              <a:rPr lang="en-US" smtClean="0"/>
              <a:t>29</a:t>
            </a:fld>
            <a:endParaRPr lang="en-US"/>
          </a:p>
        </p:txBody>
      </p:sp>
    </p:spTree>
    <p:extLst>
      <p:ext uri="{BB962C8B-B14F-4D97-AF65-F5344CB8AC3E}">
        <p14:creationId xmlns:p14="http://schemas.microsoft.com/office/powerpoint/2010/main" val="244437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209" y="773373"/>
            <a:ext cx="8596668" cy="1320800"/>
          </a:xfrm>
        </p:spPr>
        <p:txBody>
          <a:bodyPr/>
          <a:lstStyle/>
          <a:p>
            <a:pPr algn="r" rtl="1"/>
            <a:r>
              <a:rPr lang="fa-IR" dirty="0"/>
              <a:t>مشخصه بالینی و مشکلات پزشکی</a:t>
            </a:r>
            <a:br>
              <a:rPr lang="fa-IR" dirty="0"/>
            </a:br>
            <a:endParaRPr lang="en-US" dirty="0"/>
          </a:p>
        </p:txBody>
      </p:sp>
      <p:sp>
        <p:nvSpPr>
          <p:cNvPr id="3" name="Content Placeholder 2"/>
          <p:cNvSpPr>
            <a:spLocks noGrp="1"/>
          </p:cNvSpPr>
          <p:nvPr>
            <p:ph idx="1"/>
          </p:nvPr>
        </p:nvSpPr>
        <p:spPr>
          <a:xfrm>
            <a:off x="677334" y="1669269"/>
            <a:ext cx="8596668" cy="3880773"/>
          </a:xfrm>
        </p:spPr>
        <p:txBody>
          <a:bodyPr>
            <a:normAutofit lnSpcReduction="10000"/>
          </a:bodyPr>
          <a:lstStyle/>
          <a:p>
            <a:pPr algn="just" rtl="1">
              <a:lnSpc>
                <a:spcPct val="150000"/>
              </a:lnSpc>
            </a:pPr>
            <a:r>
              <a:rPr lang="fa-IR" sz="2400" dirty="0" smtClean="0">
                <a:cs typeface="+mj-cs"/>
              </a:rPr>
              <a:t>اگرچه </a:t>
            </a:r>
            <a:r>
              <a:rPr lang="en-US" sz="2400" dirty="0">
                <a:cs typeface="+mj-cs"/>
              </a:rPr>
              <a:t>EDs</a:t>
            </a:r>
            <a:r>
              <a:rPr lang="fa-IR" sz="2400" dirty="0">
                <a:cs typeface="+mj-cs"/>
              </a:rPr>
              <a:t> به عنوان بیماری های روان شناختی طبقه بندی می شوند، آنها در ارتباط با مشکلات پزشکی خاص، ابتلای به بیماری و مرگ و میر هستند.تغییرات چندگانه فیزیولوژیک، از عادات کنترل وزن بیماران </a:t>
            </a:r>
            <a:r>
              <a:rPr lang="en-US" sz="2400" dirty="0">
                <a:cs typeface="+mj-cs"/>
              </a:rPr>
              <a:t>AN</a:t>
            </a:r>
            <a:r>
              <a:rPr lang="fa-IR" sz="2400" dirty="0">
                <a:cs typeface="+mj-cs"/>
              </a:rPr>
              <a:t>و</a:t>
            </a:r>
            <a:r>
              <a:rPr lang="en-US" sz="2400" dirty="0">
                <a:cs typeface="+mj-cs"/>
              </a:rPr>
              <a:t>BN</a:t>
            </a:r>
            <a:r>
              <a:rPr lang="fa-IR" sz="2400" dirty="0">
                <a:cs typeface="+mj-cs"/>
              </a:rPr>
              <a:t> نتیجه می شود.برخی تغییرات کوچک هستند که به دنبال دریافت انرژی کم برخی تغییرات پاتولوژیک که ممکن است نتایج طولانی مدت داشته باشد و شرایط بالقوه کمی برای زندگی تهدید کننده هستند روی می </a:t>
            </a:r>
            <a:r>
              <a:rPr lang="fa-IR" sz="2400" dirty="0" smtClean="0">
                <a:cs typeface="+mj-cs"/>
              </a:rPr>
              <a:t>دهد.</a:t>
            </a:r>
            <a:endParaRPr lang="en-US" sz="2400" dirty="0">
              <a:cs typeface="+mj-cs"/>
            </a:endParaRPr>
          </a:p>
        </p:txBody>
      </p:sp>
      <p:sp>
        <p:nvSpPr>
          <p:cNvPr id="5" name="Slide Number Placeholder 4"/>
          <p:cNvSpPr>
            <a:spLocks noGrp="1"/>
          </p:cNvSpPr>
          <p:nvPr>
            <p:ph type="sldNum" sz="quarter" idx="12"/>
          </p:nvPr>
        </p:nvSpPr>
        <p:spPr/>
        <p:txBody>
          <a:bodyPr/>
          <a:lstStyle/>
          <a:p>
            <a:fld id="{29B946BD-7911-40A0-ACE2-1D937AD2DB9A}" type="slidenum">
              <a:rPr lang="en-US" smtClean="0"/>
              <a:t>3</a:t>
            </a:fld>
            <a:endParaRPr lang="en-US"/>
          </a:p>
        </p:txBody>
      </p:sp>
    </p:spTree>
    <p:extLst>
      <p:ext uri="{BB962C8B-B14F-4D97-AF65-F5344CB8AC3E}">
        <p14:creationId xmlns:p14="http://schemas.microsoft.com/office/powerpoint/2010/main" val="4132124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630" y="1682918"/>
            <a:ext cx="8596668" cy="3880773"/>
          </a:xfrm>
        </p:spPr>
        <p:txBody>
          <a:bodyPr>
            <a:noAutofit/>
          </a:bodyPr>
          <a:lstStyle/>
          <a:p>
            <a:pPr algn="just" rtl="1">
              <a:lnSpc>
                <a:spcPct val="150000"/>
              </a:lnSpc>
            </a:pPr>
            <a:r>
              <a:rPr lang="fa-IR" sz="2000" dirty="0" smtClean="0">
                <a:cs typeface="+mj-cs"/>
              </a:rPr>
              <a:t>هایپرکاروتنمیا </a:t>
            </a:r>
            <a:r>
              <a:rPr lang="fa-IR" sz="2000" dirty="0">
                <a:cs typeface="+mj-cs"/>
              </a:rPr>
              <a:t>یک یافته معمول در </a:t>
            </a:r>
            <a:r>
              <a:rPr lang="en-US" sz="2000" dirty="0">
                <a:cs typeface="+mj-cs"/>
              </a:rPr>
              <a:t>AN</a:t>
            </a:r>
            <a:r>
              <a:rPr lang="fa-IR" sz="2000" dirty="0">
                <a:cs typeface="+mj-cs"/>
              </a:rPr>
              <a:t> است که با حرکت ذخایر لیپید، تغییرات کاتابولیک ایجاد شده با کاهش وزن و فشارهای متابولیک نسبت دارد.</a:t>
            </a:r>
            <a:endParaRPr lang="en-US" sz="2000" dirty="0">
              <a:cs typeface="+mj-cs"/>
            </a:endParaRPr>
          </a:p>
          <a:p>
            <a:pPr algn="just" rtl="1">
              <a:lnSpc>
                <a:spcPct val="150000"/>
              </a:lnSpc>
            </a:pPr>
            <a:r>
              <a:rPr lang="fa-IR" sz="2000" dirty="0">
                <a:cs typeface="+mj-cs"/>
              </a:rPr>
              <a:t>مصرف بیش از حد مواد کاروتنوئید کمتر معمول است. طبیعی کردن کاروتن سرم در طول مسیر توان بخشی تغذیه ای روی می دهد.</a:t>
            </a:r>
            <a:endParaRPr lang="en-US" sz="2000" dirty="0">
              <a:cs typeface="+mj-cs"/>
            </a:endParaRPr>
          </a:p>
          <a:p>
            <a:pPr algn="just" rtl="1">
              <a:lnSpc>
                <a:spcPct val="150000"/>
              </a:lnSpc>
            </a:pPr>
            <a:r>
              <a:rPr lang="fa-IR" sz="2000" dirty="0">
                <a:cs typeface="+mj-cs"/>
              </a:rPr>
              <a:t>موارد مستند کمبود ریبوفلاوین، ویتامین </a:t>
            </a:r>
            <a:r>
              <a:rPr lang="en-US" sz="2000" dirty="0">
                <a:cs typeface="+mj-cs"/>
              </a:rPr>
              <a:t>B6</a:t>
            </a:r>
            <a:r>
              <a:rPr lang="fa-IR" sz="2000" dirty="0">
                <a:cs typeface="+mj-cs"/>
              </a:rPr>
              <a:t>، نیاسین، فولات، و ویتامین </a:t>
            </a:r>
            <a:r>
              <a:rPr lang="en-US" sz="2000" dirty="0">
                <a:cs typeface="+mj-cs"/>
              </a:rPr>
              <a:t>E</a:t>
            </a:r>
            <a:r>
              <a:rPr lang="fa-IR" sz="2000" dirty="0">
                <a:cs typeface="+mj-cs"/>
              </a:rPr>
              <a:t> در بیماران کم وزن و از نظر بالینی بیمار </a:t>
            </a:r>
            <a:r>
              <a:rPr lang="en-US" sz="2000" dirty="0">
                <a:cs typeface="+mj-cs"/>
              </a:rPr>
              <a:t>AN</a:t>
            </a:r>
            <a:r>
              <a:rPr lang="fa-IR" sz="2000" dirty="0">
                <a:cs typeface="+mj-cs"/>
              </a:rPr>
              <a:t> گزارش شده است. بیمارانی که از غذاهای حیوانی پرهیز می کنند ممکن است همچنین در خطر کمبود ویتامین </a:t>
            </a:r>
            <a:r>
              <a:rPr lang="en-US" sz="2000" dirty="0">
                <a:cs typeface="+mj-cs"/>
              </a:rPr>
              <a:t>B12</a:t>
            </a:r>
            <a:r>
              <a:rPr lang="fa-IR" sz="2000" dirty="0">
                <a:cs typeface="+mj-cs"/>
              </a:rPr>
              <a:t> </a:t>
            </a:r>
            <a:r>
              <a:rPr lang="fa-IR" sz="2000" dirty="0" smtClean="0">
                <a:cs typeface="+mj-cs"/>
              </a:rPr>
              <a:t>باشند.</a:t>
            </a:r>
            <a:endParaRPr lang="en-US" sz="2000" dirty="0">
              <a:cs typeface="+mj-cs"/>
            </a:endParaRPr>
          </a:p>
          <a:p>
            <a:pPr algn="r">
              <a:lnSpc>
                <a:spcPct val="150000"/>
              </a:lnSpc>
            </a:pPr>
            <a:endParaRPr lang="en-US" sz="24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29B946BD-7911-40A0-ACE2-1D937AD2DB9A}" type="slidenum">
              <a:rPr lang="en-US" smtClean="0"/>
              <a:t>30</a:t>
            </a:fld>
            <a:endParaRPr lang="en-US"/>
          </a:p>
        </p:txBody>
      </p:sp>
    </p:spTree>
    <p:extLst>
      <p:ext uri="{BB962C8B-B14F-4D97-AF65-F5344CB8AC3E}">
        <p14:creationId xmlns:p14="http://schemas.microsoft.com/office/powerpoint/2010/main" val="3922493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9221" y="1573735"/>
            <a:ext cx="8596668" cy="3880773"/>
          </a:xfrm>
        </p:spPr>
        <p:txBody>
          <a:bodyPr>
            <a:normAutofit fontScale="92500" lnSpcReduction="10000"/>
          </a:bodyPr>
          <a:lstStyle/>
          <a:p>
            <a:pPr algn="just" rtl="1">
              <a:lnSpc>
                <a:spcPct val="160000"/>
              </a:lnSpc>
            </a:pPr>
            <a:r>
              <a:rPr lang="fa-IR" sz="2000" dirty="0">
                <a:cs typeface="+mj-cs"/>
              </a:rPr>
              <a:t>نیاز های آهن در </a:t>
            </a:r>
            <a:r>
              <a:rPr lang="en-US" sz="2000" dirty="0">
                <a:cs typeface="+mj-cs"/>
              </a:rPr>
              <a:t> AN</a:t>
            </a:r>
            <a:r>
              <a:rPr lang="fa-IR" sz="2000" dirty="0">
                <a:cs typeface="+mj-cs"/>
              </a:rPr>
              <a:t> متعاقب آمنوره و وضعیت کاتابولیک سراسری کاهش میابد. در جریان درمان سطح هموگلوبین ممکن است مایعات را نگه دارد و رقیق شدن خون مرتبط با آن ممکن است به غلط سطح هموگلوبین را پایین بیاورد</a:t>
            </a:r>
            <a:r>
              <a:rPr lang="fa-IR" sz="2000" dirty="0" smtClean="0">
                <a:cs typeface="+mj-cs"/>
              </a:rPr>
              <a:t>.</a:t>
            </a:r>
          </a:p>
          <a:p>
            <a:pPr algn="just" rtl="1">
              <a:lnSpc>
                <a:spcPct val="160000"/>
              </a:lnSpc>
            </a:pPr>
            <a:r>
              <a:rPr lang="fa-IR" sz="2000" dirty="0" smtClean="0">
                <a:cs typeface="+mj-cs"/>
              </a:rPr>
              <a:t>کمبود </a:t>
            </a:r>
            <a:r>
              <a:rPr lang="fa-IR" sz="2000" dirty="0">
                <a:cs typeface="+mj-cs"/>
              </a:rPr>
              <a:t>روی ممکن است در پی مصرف ناکافی انرژی، اجتناب از </a:t>
            </a:r>
            <a:r>
              <a:rPr lang="fa-IR" sz="2000" dirty="0" smtClean="0">
                <a:cs typeface="+mj-cs"/>
              </a:rPr>
              <a:t>گوشت </a:t>
            </a:r>
            <a:r>
              <a:rPr lang="fa-IR" sz="2000" dirty="0">
                <a:cs typeface="+mj-cs"/>
              </a:rPr>
              <a:t>قرمز و انتخاب گزینه های غذایی گیاهی اتفاق می افتد</a:t>
            </a:r>
            <a:r>
              <a:rPr lang="fa-IR" sz="2000" dirty="0" smtClean="0">
                <a:cs typeface="+mj-cs"/>
              </a:rPr>
              <a:t>.</a:t>
            </a:r>
          </a:p>
          <a:p>
            <a:pPr algn="just" rtl="1">
              <a:lnSpc>
                <a:spcPct val="160000"/>
              </a:lnSpc>
            </a:pPr>
            <a:r>
              <a:rPr lang="fa-IR" sz="2000" dirty="0" smtClean="0">
                <a:cs typeface="+mj-cs"/>
              </a:rPr>
              <a:t>اگرچه شیوع بالای استئوبنی و استوبروز بیشتر بهدلیل عدم تعادل هورمونی و کاهش وزن می باشد.کمبود های رژیمی همزمان کلسیم- منیزیم و ویتامین دی  در اتوژنز کلی دخیلند.</a:t>
            </a:r>
            <a:endParaRPr lang="en-US" sz="2000" dirty="0">
              <a:cs typeface="+mj-cs"/>
            </a:endParaRPr>
          </a:p>
          <a:p>
            <a:pPr algn="just">
              <a:lnSpc>
                <a:spcPct val="160000"/>
              </a:lnSpc>
            </a:pPr>
            <a:endParaRPr lang="en-US" sz="2000" dirty="0">
              <a:cs typeface="+mj-cs"/>
            </a:endParaRPr>
          </a:p>
        </p:txBody>
      </p:sp>
      <p:sp>
        <p:nvSpPr>
          <p:cNvPr id="4" name="Slide Number Placeholder 3"/>
          <p:cNvSpPr>
            <a:spLocks noGrp="1"/>
          </p:cNvSpPr>
          <p:nvPr>
            <p:ph type="sldNum" sz="quarter" idx="12"/>
          </p:nvPr>
        </p:nvSpPr>
        <p:spPr/>
        <p:txBody>
          <a:bodyPr/>
          <a:lstStyle/>
          <a:p>
            <a:fld id="{29B946BD-7911-40A0-ACE2-1D937AD2DB9A}" type="slidenum">
              <a:rPr lang="en-US" smtClean="0"/>
              <a:t>31</a:t>
            </a:fld>
            <a:endParaRPr lang="en-US"/>
          </a:p>
        </p:txBody>
      </p:sp>
    </p:spTree>
    <p:extLst>
      <p:ext uri="{BB962C8B-B14F-4D97-AF65-F5344CB8AC3E}">
        <p14:creationId xmlns:p14="http://schemas.microsoft.com/office/powerpoint/2010/main" val="3312232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تعادل مایعات و الکترولیت</a:t>
            </a:r>
            <a:r>
              <a:rPr lang="en-US" dirty="0">
                <a:cs typeface="B Nazanin" panose="00000400000000000000" pitchFamily="2" charset="-78"/>
              </a:rPr>
              <a:t/>
            </a:r>
            <a:br>
              <a:rPr lang="en-US" dirty="0">
                <a:cs typeface="B Nazanin" panose="00000400000000000000" pitchFamily="2" charset="-78"/>
              </a:rPr>
            </a:br>
            <a:endParaRPr lang="en-US"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65704" y="1596790"/>
            <a:ext cx="7819928" cy="4465388"/>
          </a:xfrm>
        </p:spPr>
      </p:pic>
      <p:sp>
        <p:nvSpPr>
          <p:cNvPr id="5" name="Slide Number Placeholder 4"/>
          <p:cNvSpPr>
            <a:spLocks noGrp="1"/>
          </p:cNvSpPr>
          <p:nvPr>
            <p:ph type="sldNum" sz="quarter" idx="12"/>
          </p:nvPr>
        </p:nvSpPr>
        <p:spPr/>
        <p:txBody>
          <a:bodyPr/>
          <a:lstStyle/>
          <a:p>
            <a:fld id="{29B946BD-7911-40A0-ACE2-1D937AD2DB9A}" type="slidenum">
              <a:rPr lang="en-US" smtClean="0"/>
              <a:t>32</a:t>
            </a:fld>
            <a:endParaRPr lang="en-US"/>
          </a:p>
        </p:txBody>
      </p:sp>
    </p:spTree>
    <p:extLst>
      <p:ext uri="{BB962C8B-B14F-4D97-AF65-F5344CB8AC3E}">
        <p14:creationId xmlns:p14="http://schemas.microsoft.com/office/powerpoint/2010/main" val="2764399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3687" y="1542198"/>
            <a:ext cx="8596668" cy="4349040"/>
          </a:xfrm>
        </p:spPr>
        <p:txBody>
          <a:bodyPr>
            <a:normAutofit/>
          </a:bodyPr>
          <a:lstStyle/>
          <a:p>
            <a:pPr algn="just" rtl="1">
              <a:lnSpc>
                <a:spcPct val="150000"/>
              </a:lnSpc>
            </a:pPr>
            <a:r>
              <a:rPr lang="fa-IR" sz="2400" dirty="0" smtClean="0">
                <a:cs typeface="+mj-cs"/>
              </a:rPr>
              <a:t>تهوع </a:t>
            </a:r>
            <a:r>
              <a:rPr lang="fa-IR" sz="2400" dirty="0">
                <a:cs typeface="+mj-cs"/>
              </a:rPr>
              <a:t>و ملین و استفاده از مدر می تواند باعث عدم تعادل های مایعات، الکتولیت در بیماران </a:t>
            </a:r>
            <a:r>
              <a:rPr lang="en-US" sz="2400" dirty="0">
                <a:cs typeface="+mj-cs"/>
              </a:rPr>
              <a:t>EDs</a:t>
            </a:r>
            <a:r>
              <a:rPr lang="fa-IR" sz="2400" dirty="0">
                <a:cs typeface="+mj-cs"/>
              </a:rPr>
              <a:t> شود. استفاده از ملین ممکن است باعث هیپوکالمیا، استفاده از مدر می تواند همچنین باعث هیپوکالمیا و از دست روی آب شود.</a:t>
            </a:r>
            <a:endParaRPr lang="en-US" sz="2400" dirty="0">
              <a:cs typeface="+mj-cs"/>
            </a:endParaRPr>
          </a:p>
          <a:p>
            <a:pPr algn="just" rtl="1">
              <a:lnSpc>
                <a:spcPct val="150000"/>
              </a:lnSpc>
            </a:pPr>
            <a:r>
              <a:rPr lang="fa-IR" sz="2400" dirty="0">
                <a:cs typeface="+mj-cs"/>
              </a:rPr>
              <a:t>تهوع ممکن است به از دست رفتن آب، هیپوکالمیا و آلکالوز با هیپرکلرمیا منجر شود.</a:t>
            </a:r>
            <a:endParaRPr lang="en-US" sz="2400" dirty="0">
              <a:cs typeface="+mj-cs"/>
            </a:endParaRPr>
          </a:p>
          <a:p>
            <a:pPr algn="just">
              <a:lnSpc>
                <a:spcPct val="150000"/>
              </a:lnSpc>
            </a:pPr>
            <a:endParaRPr lang="en-US" sz="2400" dirty="0">
              <a:cs typeface="+mj-cs"/>
            </a:endParaRPr>
          </a:p>
        </p:txBody>
      </p:sp>
      <p:sp>
        <p:nvSpPr>
          <p:cNvPr id="4" name="Slide Number Placeholder 3"/>
          <p:cNvSpPr>
            <a:spLocks noGrp="1"/>
          </p:cNvSpPr>
          <p:nvPr>
            <p:ph type="sldNum" sz="quarter" idx="12"/>
          </p:nvPr>
        </p:nvSpPr>
        <p:spPr/>
        <p:txBody>
          <a:bodyPr/>
          <a:lstStyle/>
          <a:p>
            <a:fld id="{29B946BD-7911-40A0-ACE2-1D937AD2DB9A}" type="slidenum">
              <a:rPr lang="en-US" smtClean="0"/>
              <a:t>33</a:t>
            </a:fld>
            <a:endParaRPr lang="en-US"/>
          </a:p>
        </p:txBody>
      </p:sp>
    </p:spTree>
    <p:extLst>
      <p:ext uri="{BB962C8B-B14F-4D97-AF65-F5344CB8AC3E}">
        <p14:creationId xmlns:p14="http://schemas.microsoft.com/office/powerpoint/2010/main" val="1691191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5572" y="1259836"/>
            <a:ext cx="8596668" cy="3880773"/>
          </a:xfrm>
        </p:spPr>
        <p:txBody>
          <a:bodyPr>
            <a:noAutofit/>
          </a:bodyPr>
          <a:lstStyle/>
          <a:p>
            <a:pPr algn="just" rtl="1">
              <a:lnSpc>
                <a:spcPct val="150000"/>
              </a:lnSpc>
            </a:pPr>
            <a:r>
              <a:rPr lang="fa-IR" sz="2000" dirty="0">
                <a:cs typeface="+mj-cs"/>
              </a:rPr>
              <a:t>هیپونترمیا یک مشکل جدی دیگر است که کمتر مشاهده می شود.</a:t>
            </a:r>
            <a:endParaRPr lang="en-US" sz="2000" dirty="0">
              <a:cs typeface="+mj-cs"/>
            </a:endParaRPr>
          </a:p>
          <a:p>
            <a:pPr algn="just" rtl="1">
              <a:lnSpc>
                <a:spcPct val="150000"/>
              </a:lnSpc>
            </a:pPr>
            <a:r>
              <a:rPr lang="fa-IR" sz="2000" dirty="0">
                <a:cs typeface="+mj-cs"/>
              </a:rPr>
              <a:t>غلظت ادرار کاهش میابد و خروج ادرار در نیمه گرسنگی افزایش می یابد.</a:t>
            </a:r>
            <a:endParaRPr lang="en-US" sz="2000" dirty="0">
              <a:cs typeface="+mj-cs"/>
            </a:endParaRPr>
          </a:p>
          <a:p>
            <a:pPr algn="just" rtl="1">
              <a:lnSpc>
                <a:spcPct val="150000"/>
              </a:lnSpc>
            </a:pPr>
            <a:r>
              <a:rPr lang="fa-IR" sz="2000" dirty="0">
                <a:cs typeface="+mj-cs"/>
              </a:rPr>
              <a:t>ادم ممکن است در پاسخ به سوءتغذیه و تغذیه ی مجدد اتفاق بیفتد.</a:t>
            </a:r>
            <a:endParaRPr lang="en-US" sz="2000" dirty="0">
              <a:cs typeface="+mj-cs"/>
            </a:endParaRPr>
          </a:p>
          <a:p>
            <a:pPr algn="just" rtl="1">
              <a:lnSpc>
                <a:spcPct val="150000"/>
              </a:lnSpc>
            </a:pPr>
            <a:r>
              <a:rPr lang="fa-IR" sz="2000" dirty="0">
                <a:cs typeface="+mj-cs"/>
              </a:rPr>
              <a:t>تخلیه  گلیکوژن و بافت نرم همراه کاهش آب اجباری است که نسبتهای مشخصه هیدراسیون را بازتاب می کند. </a:t>
            </a:r>
            <a:endParaRPr lang="en-US" sz="2000" dirty="0">
              <a:cs typeface="+mj-cs"/>
            </a:endParaRPr>
          </a:p>
          <a:p>
            <a:pPr algn="just" rtl="1">
              <a:lnSpc>
                <a:spcPct val="150000"/>
              </a:lnSpc>
            </a:pPr>
            <a:r>
              <a:rPr lang="fa-IR" sz="2000" dirty="0">
                <a:cs typeface="+mj-cs"/>
              </a:rPr>
              <a:t>برای مثال، کاهش آب اجباری مرتبط با تخلیه گلیکوژن ممکن است در طیف 600-800 میلی لیتر باشد. درجات متغیر دریافت مایعات، در طیفی از محدود تا فراوان ممکن است بر مقادیر الکترولیت در بیماران </a:t>
            </a:r>
            <a:r>
              <a:rPr lang="en-US" sz="2000" dirty="0">
                <a:cs typeface="+mj-cs"/>
              </a:rPr>
              <a:t>AN</a:t>
            </a:r>
            <a:r>
              <a:rPr lang="fa-IR" sz="2000" dirty="0">
                <a:cs typeface="+mj-cs"/>
              </a:rPr>
              <a:t> اثر بگذارد.</a:t>
            </a:r>
            <a:endParaRPr lang="en-US" sz="2000" dirty="0">
              <a:cs typeface="+mj-cs"/>
            </a:endParaRPr>
          </a:p>
          <a:p>
            <a:pPr algn="just">
              <a:lnSpc>
                <a:spcPct val="150000"/>
              </a:lnSpc>
            </a:pPr>
            <a:endParaRPr lang="en-US" sz="2000" dirty="0">
              <a:cs typeface="+mj-cs"/>
            </a:endParaRPr>
          </a:p>
        </p:txBody>
      </p:sp>
      <p:sp>
        <p:nvSpPr>
          <p:cNvPr id="4" name="Slide Number Placeholder 3"/>
          <p:cNvSpPr>
            <a:spLocks noGrp="1"/>
          </p:cNvSpPr>
          <p:nvPr>
            <p:ph type="sldNum" sz="quarter" idx="12"/>
          </p:nvPr>
        </p:nvSpPr>
        <p:spPr>
          <a:xfrm>
            <a:off x="8590663" y="6041362"/>
            <a:ext cx="751577" cy="365125"/>
          </a:xfrm>
        </p:spPr>
        <p:txBody>
          <a:bodyPr/>
          <a:lstStyle/>
          <a:p>
            <a:fld id="{29B946BD-7911-40A0-ACE2-1D937AD2DB9A}" type="slidenum">
              <a:rPr lang="en-US" smtClean="0"/>
              <a:t>34</a:t>
            </a:fld>
            <a:endParaRPr lang="en-US"/>
          </a:p>
        </p:txBody>
      </p:sp>
    </p:spTree>
    <p:extLst>
      <p:ext uri="{BB962C8B-B14F-4D97-AF65-F5344CB8AC3E}">
        <p14:creationId xmlns:p14="http://schemas.microsoft.com/office/powerpoint/2010/main" val="2766445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انرژی سوخت و ساز</a:t>
            </a:r>
            <a:endParaRPr lang="en-US" dirty="0"/>
          </a:p>
        </p:txBody>
      </p:sp>
      <p:pic>
        <p:nvPicPr>
          <p:cNvPr id="1028" name="Picture 4"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4940" y="1555846"/>
            <a:ext cx="7285033" cy="484102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9B946BD-7911-40A0-ACE2-1D937AD2DB9A}" type="slidenum">
              <a:rPr lang="en-US" smtClean="0"/>
              <a:t>35</a:t>
            </a:fld>
            <a:endParaRPr lang="en-US"/>
          </a:p>
        </p:txBody>
      </p:sp>
    </p:spTree>
    <p:extLst>
      <p:ext uri="{BB962C8B-B14F-4D97-AF65-F5344CB8AC3E}">
        <p14:creationId xmlns:p14="http://schemas.microsoft.com/office/powerpoint/2010/main" val="2866352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993" y="1078932"/>
            <a:ext cx="8596668" cy="3880773"/>
          </a:xfrm>
        </p:spPr>
        <p:txBody>
          <a:bodyPr>
            <a:noAutofit/>
          </a:bodyPr>
          <a:lstStyle/>
          <a:p>
            <a:pPr algn="just" rtl="1">
              <a:lnSpc>
                <a:spcPct val="150000"/>
              </a:lnSpc>
            </a:pPr>
            <a:r>
              <a:rPr lang="fa-IR" sz="2000" dirty="0" smtClean="0">
                <a:cs typeface="+mj-cs"/>
              </a:rPr>
              <a:t>انرژی </a:t>
            </a:r>
            <a:r>
              <a:rPr lang="fa-IR" sz="2000" dirty="0">
                <a:cs typeface="+mj-cs"/>
              </a:rPr>
              <a:t>سوخت و ساز در حالت استراحت</a:t>
            </a:r>
            <a:r>
              <a:rPr lang="en-US" sz="2000" dirty="0">
                <a:cs typeface="+mj-cs"/>
              </a:rPr>
              <a:t>(REE)</a:t>
            </a:r>
            <a:r>
              <a:rPr lang="fa-IR" sz="2000" dirty="0">
                <a:cs typeface="+mj-cs"/>
              </a:rPr>
              <a:t> به طور مشخص در بیماران با سوءتغذیه </a:t>
            </a:r>
            <a:r>
              <a:rPr lang="en-US" sz="2000" dirty="0">
                <a:cs typeface="+mj-cs"/>
              </a:rPr>
              <a:t>AN</a:t>
            </a:r>
            <a:r>
              <a:rPr lang="fa-IR" sz="2000" dirty="0">
                <a:cs typeface="+mj-cs"/>
              </a:rPr>
              <a:t> پایین است.</a:t>
            </a:r>
            <a:endParaRPr lang="en-US" sz="2000" dirty="0">
              <a:cs typeface="+mj-cs"/>
            </a:endParaRPr>
          </a:p>
          <a:p>
            <a:pPr algn="just" rtl="1">
              <a:lnSpc>
                <a:spcPct val="150000"/>
              </a:lnSpc>
            </a:pPr>
            <a:r>
              <a:rPr lang="fa-IR" sz="2000" dirty="0">
                <a:cs typeface="+mj-cs"/>
              </a:rPr>
              <a:t>کاهش وزن، کاهش توده </a:t>
            </a:r>
            <a:r>
              <a:rPr lang="fa-IR" sz="2000" dirty="0" smtClean="0">
                <a:cs typeface="+mj-cs"/>
              </a:rPr>
              <a:t>عضله </a:t>
            </a:r>
            <a:r>
              <a:rPr lang="fa-IR" sz="2000" dirty="0">
                <a:cs typeface="+mj-cs"/>
              </a:rPr>
              <a:t>بدن، محدودیت انرژی و کاهش سطوح لپتین در بیماریزایی این وضعیت هیپومتابولیک همکاری می کند.</a:t>
            </a:r>
            <a:endParaRPr lang="en-US" sz="2000" dirty="0">
              <a:cs typeface="+mj-cs"/>
            </a:endParaRPr>
          </a:p>
          <a:p>
            <a:pPr algn="just" rtl="1">
              <a:lnSpc>
                <a:spcPct val="150000"/>
              </a:lnSpc>
            </a:pPr>
            <a:r>
              <a:rPr lang="fa-IR" sz="2000" dirty="0">
                <a:cs typeface="+mj-cs"/>
              </a:rPr>
              <a:t>تغذیه مجدد، </a:t>
            </a:r>
            <a:r>
              <a:rPr lang="en-US" sz="2000" dirty="0">
                <a:cs typeface="+mj-cs"/>
              </a:rPr>
              <a:t>REE</a:t>
            </a:r>
            <a:r>
              <a:rPr lang="fa-IR" sz="2000" dirty="0">
                <a:cs typeface="+mj-cs"/>
              </a:rPr>
              <a:t> را در بیماران </a:t>
            </a:r>
            <a:r>
              <a:rPr lang="en-US" sz="2000" dirty="0">
                <a:cs typeface="+mj-cs"/>
              </a:rPr>
              <a:t>AN</a:t>
            </a:r>
            <a:r>
              <a:rPr lang="fa-IR" sz="2000" dirty="0">
                <a:cs typeface="+mj-cs"/>
              </a:rPr>
              <a:t> افزایش داده و طبیعی می کند. ترموژنز ایجاد شده بوسیله رژیم غذایی</a:t>
            </a:r>
            <a:r>
              <a:rPr lang="en-US" sz="2000" dirty="0">
                <a:cs typeface="+mj-cs"/>
              </a:rPr>
              <a:t>(DIT)</a:t>
            </a:r>
            <a:r>
              <a:rPr lang="fa-IR" sz="2000" dirty="0">
                <a:cs typeface="+mj-cs"/>
              </a:rPr>
              <a:t> هم در </a:t>
            </a:r>
            <a:r>
              <a:rPr lang="en-US" sz="2000" dirty="0">
                <a:cs typeface="+mj-cs"/>
              </a:rPr>
              <a:t>AN</a:t>
            </a:r>
            <a:r>
              <a:rPr lang="fa-IR" sz="2000" dirty="0">
                <a:cs typeface="+mj-cs"/>
              </a:rPr>
              <a:t> در زمان برقراری مجدد تغذیه به طور اقراق شده افزایش میابد. این امر ممکن است در طول مسیر توان بخشی تغذیه ای در بیماران </a:t>
            </a:r>
            <a:r>
              <a:rPr lang="en-US" sz="2000" dirty="0">
                <a:cs typeface="+mj-cs"/>
              </a:rPr>
              <a:t>AN</a:t>
            </a:r>
            <a:r>
              <a:rPr lang="fa-IR" sz="2000" dirty="0">
                <a:cs typeface="+mj-cs"/>
              </a:rPr>
              <a:t> مقاومت متابولیکی برای افزایش وزن ایجاد کند. بیماران با </a:t>
            </a:r>
            <a:r>
              <a:rPr lang="en-US" sz="2000" dirty="0">
                <a:cs typeface="+mj-cs"/>
              </a:rPr>
              <a:t>BN</a:t>
            </a:r>
            <a:r>
              <a:rPr lang="fa-IR" sz="2000" dirty="0">
                <a:cs typeface="+mj-cs"/>
              </a:rPr>
              <a:t> می توانند میزان های متابولیک غیر قابل پیش بینی داشته </a:t>
            </a:r>
            <a:r>
              <a:rPr lang="fa-IR" sz="2000" dirty="0" smtClean="0">
                <a:cs typeface="+mj-cs"/>
              </a:rPr>
              <a:t>باشند.</a:t>
            </a:r>
            <a:endParaRPr lang="en-US" sz="2000" dirty="0">
              <a:cs typeface="+mj-cs"/>
            </a:endParaRPr>
          </a:p>
        </p:txBody>
      </p:sp>
      <p:sp>
        <p:nvSpPr>
          <p:cNvPr id="4" name="Slide Number Placeholder 3"/>
          <p:cNvSpPr>
            <a:spLocks noGrp="1"/>
          </p:cNvSpPr>
          <p:nvPr>
            <p:ph type="sldNum" sz="quarter" idx="12"/>
          </p:nvPr>
        </p:nvSpPr>
        <p:spPr/>
        <p:txBody>
          <a:bodyPr/>
          <a:lstStyle/>
          <a:p>
            <a:fld id="{29B946BD-7911-40A0-ACE2-1D937AD2DB9A}" type="slidenum">
              <a:rPr lang="en-US" smtClean="0"/>
              <a:t>36</a:t>
            </a:fld>
            <a:endParaRPr lang="en-US"/>
          </a:p>
        </p:txBody>
      </p:sp>
    </p:spTree>
    <p:extLst>
      <p:ext uri="{BB962C8B-B14F-4D97-AF65-F5344CB8AC3E}">
        <p14:creationId xmlns:p14="http://schemas.microsoft.com/office/powerpoint/2010/main" val="3169723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143048"/>
            <a:ext cx="8596668" cy="5263439"/>
          </a:xfrm>
        </p:spPr>
        <p:txBody>
          <a:bodyPr>
            <a:noAutofit/>
          </a:bodyPr>
          <a:lstStyle/>
          <a:p>
            <a:pPr algn="r" rtl="1">
              <a:lnSpc>
                <a:spcPct val="150000"/>
              </a:lnSpc>
            </a:pPr>
            <a:r>
              <a:rPr lang="fa-IR" b="1" dirty="0" smtClean="0">
                <a:solidFill>
                  <a:schemeClr val="accent1">
                    <a:lumMod val="75000"/>
                  </a:schemeClr>
                </a:solidFill>
                <a:cs typeface="+mj-cs"/>
              </a:rPr>
              <a:t>محدودیت غذایی بین بخش های پرخوری غذایی ممکن است بیماران بلومیک را در وضعیت شبه گرسنگی قرار دهد ( منجر به میزان هیپومتابولیک ).</a:t>
            </a:r>
            <a:endParaRPr lang="en-US" dirty="0" smtClean="0">
              <a:solidFill>
                <a:schemeClr val="accent1">
                  <a:lumMod val="75000"/>
                </a:schemeClr>
              </a:solidFill>
              <a:cs typeface="+mj-cs"/>
            </a:endParaRPr>
          </a:p>
          <a:p>
            <a:pPr algn="r" rtl="1">
              <a:lnSpc>
                <a:spcPct val="150000"/>
              </a:lnSpc>
            </a:pPr>
            <a:r>
              <a:rPr lang="fa-IR" dirty="0" smtClean="0">
                <a:cs typeface="+mj-cs"/>
              </a:rPr>
              <a:t>پرخوری </a:t>
            </a:r>
            <a:r>
              <a:rPr lang="fa-IR" dirty="0">
                <a:cs typeface="+mj-cs"/>
              </a:rPr>
              <a:t>غذایی و در پی آن استفراغ می تواند میزان سوخت و ساز را در پی آزاد شدن انسولین پیش از جذب افزایش دهد که سیستم عصبی سمپاتیک را فعال می کند.</a:t>
            </a:r>
            <a:endParaRPr lang="en-US" dirty="0">
              <a:cs typeface="+mj-cs"/>
            </a:endParaRPr>
          </a:p>
          <a:p>
            <a:pPr algn="r" rtl="1">
              <a:lnSpc>
                <a:spcPct val="150000"/>
              </a:lnSpc>
            </a:pPr>
            <a:r>
              <a:rPr lang="fa-IR" dirty="0" smtClean="0">
                <a:cs typeface="+mj-cs"/>
              </a:rPr>
              <a:t>ممکن است ارزیابی خطوط اصلی و پیروی </a:t>
            </a:r>
            <a:r>
              <a:rPr lang="en-US" dirty="0" smtClean="0">
                <a:cs typeface="+mj-cs"/>
              </a:rPr>
              <a:t>REE</a:t>
            </a:r>
            <a:r>
              <a:rPr lang="fa-IR" dirty="0" smtClean="0">
                <a:cs typeface="+mj-cs"/>
              </a:rPr>
              <a:t> از نظر بالینی در سراسر مسیر توان بخشی تغذیه ای سودمند باشد اما دست یابی به کالریمتری استاندارد غیر مستقیم نوعا محدود به وضعیت های تحقیق است اگرچه وسایل قابل حمل دستی مثل </a:t>
            </a:r>
            <a:r>
              <a:rPr lang="en-US" dirty="0" err="1" smtClean="0">
                <a:cs typeface="+mj-cs"/>
              </a:rPr>
              <a:t>MedGem</a:t>
            </a:r>
            <a:r>
              <a:rPr lang="fa-IR" dirty="0" smtClean="0">
                <a:cs typeface="+mj-cs"/>
              </a:rPr>
              <a:t> به طور فزاینده ای در میان افراد دارای محبوبیت است.</a:t>
            </a:r>
            <a:endParaRPr lang="en-US" dirty="0" smtClean="0">
              <a:cs typeface="+mj-cs"/>
            </a:endParaRPr>
          </a:p>
          <a:p>
            <a:pPr algn="r" rtl="1">
              <a:lnSpc>
                <a:spcPct val="150000"/>
              </a:lnSpc>
            </a:pPr>
            <a:r>
              <a:rPr lang="fa-IR" dirty="0" smtClean="0">
                <a:cs typeface="+mj-cs"/>
              </a:rPr>
              <a:t>مطالعه </a:t>
            </a:r>
            <a:r>
              <a:rPr lang="fa-IR" dirty="0">
                <a:cs typeface="+mj-cs"/>
              </a:rPr>
              <a:t>اخیر بر روی بیماران </a:t>
            </a:r>
            <a:r>
              <a:rPr lang="en-US" dirty="0">
                <a:cs typeface="+mj-cs"/>
              </a:rPr>
              <a:t>AN</a:t>
            </a:r>
            <a:r>
              <a:rPr lang="fa-IR" dirty="0">
                <a:cs typeface="+mj-cs"/>
              </a:rPr>
              <a:t> توافق کمی بین </a:t>
            </a:r>
            <a:r>
              <a:rPr lang="en-US" dirty="0" err="1">
                <a:cs typeface="+mj-cs"/>
              </a:rPr>
              <a:t>MedGen</a:t>
            </a:r>
            <a:r>
              <a:rPr lang="fa-IR" dirty="0">
                <a:cs typeface="+mj-cs"/>
              </a:rPr>
              <a:t> و اندازه گیری های </a:t>
            </a:r>
            <a:r>
              <a:rPr lang="en-US" dirty="0">
                <a:cs typeface="+mj-cs"/>
              </a:rPr>
              <a:t>REE</a:t>
            </a:r>
            <a:r>
              <a:rPr lang="fa-IR" dirty="0">
                <a:cs typeface="+mj-cs"/>
              </a:rPr>
              <a:t> استاندارد غیرمستقیم کالری متر یافته است.</a:t>
            </a:r>
            <a:br>
              <a:rPr lang="fa-IR" dirty="0">
                <a:cs typeface="+mj-cs"/>
              </a:rPr>
            </a:br>
            <a:endParaRPr lang="en-US" dirty="0">
              <a:cs typeface="+mj-cs"/>
            </a:endParaRPr>
          </a:p>
        </p:txBody>
      </p:sp>
      <p:sp>
        <p:nvSpPr>
          <p:cNvPr id="4" name="Slide Number Placeholder 3"/>
          <p:cNvSpPr>
            <a:spLocks noGrp="1"/>
          </p:cNvSpPr>
          <p:nvPr>
            <p:ph type="sldNum" sz="quarter" idx="12"/>
          </p:nvPr>
        </p:nvSpPr>
        <p:spPr/>
        <p:txBody>
          <a:bodyPr/>
          <a:lstStyle/>
          <a:p>
            <a:fld id="{29B946BD-7911-40A0-ACE2-1D937AD2DB9A}" type="slidenum">
              <a:rPr lang="en-US" smtClean="0"/>
              <a:t>37</a:t>
            </a:fld>
            <a:endParaRPr lang="en-US"/>
          </a:p>
        </p:txBody>
      </p:sp>
    </p:spTree>
    <p:extLst>
      <p:ext uri="{BB962C8B-B14F-4D97-AF65-F5344CB8AC3E}">
        <p14:creationId xmlns:p14="http://schemas.microsoft.com/office/powerpoint/2010/main" val="1924782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ارزیابی آنتروپومتریک</a:t>
            </a:r>
            <a:r>
              <a:rPr lang="en-US" dirty="0"/>
              <a:t/>
            </a:r>
            <a:br>
              <a:rPr lang="en-US" dirty="0"/>
            </a:br>
            <a:endParaRPr lang="en-US" dirty="0"/>
          </a:p>
        </p:txBody>
      </p:sp>
      <p:pic>
        <p:nvPicPr>
          <p:cNvPr id="2050" name="Picture 2" descr="Image result for ‫ارزیابی انتروپومتریک‬‎"/>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1529" y="1637731"/>
            <a:ext cx="7269743" cy="408751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9B946BD-7911-40A0-ACE2-1D937AD2DB9A}" type="slidenum">
              <a:rPr lang="en-US" smtClean="0"/>
              <a:t>38</a:t>
            </a:fld>
            <a:endParaRPr lang="en-US"/>
          </a:p>
        </p:txBody>
      </p:sp>
    </p:spTree>
    <p:extLst>
      <p:ext uri="{BB962C8B-B14F-4D97-AF65-F5344CB8AC3E}">
        <p14:creationId xmlns:p14="http://schemas.microsoft.com/office/powerpoint/2010/main" val="2360212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560087"/>
            <a:ext cx="8596668" cy="3880773"/>
          </a:xfrm>
        </p:spPr>
        <p:txBody>
          <a:bodyPr>
            <a:normAutofit lnSpcReduction="10000"/>
          </a:bodyPr>
          <a:lstStyle/>
          <a:p>
            <a:pPr algn="just" rtl="1">
              <a:lnSpc>
                <a:spcPct val="150000"/>
              </a:lnSpc>
            </a:pPr>
            <a:r>
              <a:rPr lang="fa-IR" sz="2400" dirty="0" smtClean="0">
                <a:cs typeface="+mj-cs"/>
              </a:rPr>
              <a:t>بیماران </a:t>
            </a:r>
            <a:r>
              <a:rPr lang="fa-IR" sz="2400" dirty="0">
                <a:cs typeface="+mj-cs"/>
              </a:rPr>
              <a:t>با </a:t>
            </a:r>
            <a:r>
              <a:rPr lang="en-US" sz="2400" dirty="0">
                <a:cs typeface="+mj-cs"/>
              </a:rPr>
              <a:t>AN</a:t>
            </a:r>
            <a:r>
              <a:rPr lang="fa-IR" sz="2400" dirty="0">
                <a:cs typeface="+mj-cs"/>
              </a:rPr>
              <a:t> سوءتغذیه پروتئین انرژی دارند که با چربی و ذخایر پروتئین جسمی چشمگیر ( ولی یک جزء پروتئین احشایی نسبتا دست نخورده ) مشخص شده است.</a:t>
            </a:r>
            <a:endParaRPr lang="en-US" sz="2400" dirty="0">
              <a:cs typeface="+mj-cs"/>
            </a:endParaRPr>
          </a:p>
          <a:p>
            <a:pPr algn="just" rtl="1">
              <a:lnSpc>
                <a:spcPct val="150000"/>
              </a:lnSpc>
            </a:pPr>
            <a:r>
              <a:rPr lang="fa-IR" sz="2400" dirty="0">
                <a:cs typeface="+mj-cs"/>
              </a:rPr>
              <a:t> تجزیه و تحلیل بیوالکتریکی امپدانس ( مقاومت ظاهری </a:t>
            </a:r>
            <a:r>
              <a:rPr lang="en-US" sz="2400" dirty="0">
                <a:cs typeface="+mj-cs"/>
              </a:rPr>
              <a:t>BIA</a:t>
            </a:r>
            <a:r>
              <a:rPr lang="fa-IR" sz="2400" dirty="0">
                <a:cs typeface="+mj-cs"/>
              </a:rPr>
              <a:t> ) به راحتی در دسترس است اما تغییرات در اجزا تشکیل دهنده مایعات درون سلولی و برون سلولی در بیماران با </a:t>
            </a:r>
            <a:r>
              <a:rPr lang="en-US" sz="2400" dirty="0">
                <a:cs typeface="+mj-cs"/>
              </a:rPr>
              <a:t>EDs</a:t>
            </a:r>
            <a:r>
              <a:rPr lang="fa-IR" sz="2400" dirty="0">
                <a:cs typeface="+mj-cs"/>
              </a:rPr>
              <a:t> شدید ممکن است دقت اندازه گیری چربی بدن را مورد تاثیر قرار دهد.</a:t>
            </a:r>
            <a:endParaRPr lang="en-US" sz="2400" dirty="0">
              <a:cs typeface="+mj-cs"/>
            </a:endParaRPr>
          </a:p>
          <a:p>
            <a:pPr algn="just">
              <a:lnSpc>
                <a:spcPct val="150000"/>
              </a:lnSpc>
            </a:pPr>
            <a:endParaRPr lang="en-US" sz="2400" dirty="0">
              <a:cs typeface="+mj-cs"/>
            </a:endParaRPr>
          </a:p>
        </p:txBody>
      </p:sp>
      <p:sp>
        <p:nvSpPr>
          <p:cNvPr id="4" name="Slide Number Placeholder 3"/>
          <p:cNvSpPr>
            <a:spLocks noGrp="1"/>
          </p:cNvSpPr>
          <p:nvPr>
            <p:ph type="sldNum" sz="quarter" idx="12"/>
          </p:nvPr>
        </p:nvSpPr>
        <p:spPr/>
        <p:txBody>
          <a:bodyPr/>
          <a:lstStyle/>
          <a:p>
            <a:fld id="{29B946BD-7911-40A0-ACE2-1D937AD2DB9A}" type="slidenum">
              <a:rPr lang="en-US" smtClean="0"/>
              <a:t>39</a:t>
            </a:fld>
            <a:endParaRPr lang="en-US"/>
          </a:p>
        </p:txBody>
      </p:sp>
    </p:spTree>
    <p:extLst>
      <p:ext uri="{BB962C8B-B14F-4D97-AF65-F5344CB8AC3E}">
        <p14:creationId xmlns:p14="http://schemas.microsoft.com/office/powerpoint/2010/main" val="3209055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latin typeface="Calibri" panose="020F0502020204030204" pitchFamily="34" charset="0"/>
                <a:ea typeface="Calibri" panose="020F0502020204030204" pitchFamily="34" charset="0"/>
              </a:rPr>
              <a:t>بی اشتهایی عصبی</a:t>
            </a:r>
            <a:r>
              <a:rPr lang="en-US" dirty="0">
                <a:latin typeface="Calibri" panose="020F0502020204030204" pitchFamily="34" charset="0"/>
                <a:ea typeface="Calibri" panose="020F0502020204030204" pitchFamily="34" charset="0"/>
              </a:rPr>
              <a:t/>
            </a:r>
            <a:br>
              <a:rPr lang="en-US" dirty="0">
                <a:latin typeface="Calibri" panose="020F0502020204030204" pitchFamily="34" charset="0"/>
                <a:ea typeface="Calibri" panose="020F0502020204030204" pitchFamily="34" charset="0"/>
              </a:rPr>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7334" y="1930400"/>
            <a:ext cx="8596312" cy="3581555"/>
          </a:xfrm>
        </p:spPr>
      </p:pic>
      <p:sp>
        <p:nvSpPr>
          <p:cNvPr id="5" name="Slide Number Placeholder 4"/>
          <p:cNvSpPr>
            <a:spLocks noGrp="1"/>
          </p:cNvSpPr>
          <p:nvPr>
            <p:ph type="sldNum" sz="quarter" idx="12"/>
          </p:nvPr>
        </p:nvSpPr>
        <p:spPr/>
        <p:txBody>
          <a:bodyPr/>
          <a:lstStyle/>
          <a:p>
            <a:fld id="{29B946BD-7911-40A0-ACE2-1D937AD2DB9A}" type="slidenum">
              <a:rPr lang="en-US" smtClean="0"/>
              <a:t>4</a:t>
            </a:fld>
            <a:endParaRPr lang="en-US"/>
          </a:p>
        </p:txBody>
      </p:sp>
    </p:spTree>
    <p:extLst>
      <p:ext uri="{BB962C8B-B14F-4D97-AF65-F5344CB8AC3E}">
        <p14:creationId xmlns:p14="http://schemas.microsoft.com/office/powerpoint/2010/main" val="11805645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3812" y="1737508"/>
            <a:ext cx="8596668" cy="3880773"/>
          </a:xfrm>
        </p:spPr>
        <p:txBody>
          <a:bodyPr>
            <a:normAutofit/>
          </a:bodyPr>
          <a:lstStyle/>
          <a:p>
            <a:pPr algn="just" rtl="1">
              <a:lnSpc>
                <a:spcPct val="150000"/>
              </a:lnSpc>
            </a:pPr>
            <a:r>
              <a:rPr lang="fa-IR" sz="2400" dirty="0">
                <a:cs typeface="+mj-cs"/>
              </a:rPr>
              <a:t>برای اهداف عملی دور ماهیچه میانی دست، بدست آمده از دور میان بازو و اندازه گیریهای عضله سه سر </a:t>
            </a:r>
            <a:r>
              <a:rPr lang="en-US" sz="2400" dirty="0">
                <a:cs typeface="+mj-cs"/>
              </a:rPr>
              <a:t>Skinfold</a:t>
            </a:r>
            <a:r>
              <a:rPr lang="fa-IR" sz="2400" dirty="0">
                <a:cs typeface="+mj-cs"/>
              </a:rPr>
              <a:t> می تواند به آسانی بدست بیاید و با جنس و استانداردهای مطابق با سن جمعیت مقایسه می شود.</a:t>
            </a:r>
            <a:endParaRPr lang="en-US" sz="2400" dirty="0">
              <a:cs typeface="+mj-cs"/>
            </a:endParaRPr>
          </a:p>
          <a:p>
            <a:pPr algn="just" rtl="1">
              <a:lnSpc>
                <a:spcPct val="150000"/>
              </a:lnSpc>
            </a:pPr>
            <a:r>
              <a:rPr lang="fa-IR" sz="2400" dirty="0">
                <a:cs typeface="+mj-cs"/>
              </a:rPr>
              <a:t>در </a:t>
            </a:r>
            <a:r>
              <a:rPr lang="en-US" sz="2400" dirty="0">
                <a:cs typeface="+mj-cs"/>
              </a:rPr>
              <a:t>AN</a:t>
            </a:r>
            <a:r>
              <a:rPr lang="fa-IR" sz="2400" dirty="0">
                <a:cs typeface="+mj-cs"/>
              </a:rPr>
              <a:t> افزایش وزن لازم است. در </a:t>
            </a:r>
            <a:r>
              <a:rPr lang="en-US" sz="2400" dirty="0">
                <a:cs typeface="+mj-cs"/>
              </a:rPr>
              <a:t>BN</a:t>
            </a:r>
            <a:r>
              <a:rPr lang="fa-IR" sz="2400" dirty="0">
                <a:cs typeface="+mj-cs"/>
              </a:rPr>
              <a:t> هدف کوتاه مدت باید نگهداری </a:t>
            </a:r>
            <a:r>
              <a:rPr lang="fa-IR" sz="2400" dirty="0" smtClean="0">
                <a:cs typeface="+mj-cs"/>
              </a:rPr>
              <a:t>وزن </a:t>
            </a:r>
            <a:r>
              <a:rPr lang="fa-IR" sz="2400" dirty="0">
                <a:cs typeface="+mj-cs"/>
              </a:rPr>
              <a:t>باشد.</a:t>
            </a:r>
            <a:endParaRPr lang="en-US" sz="2400" dirty="0">
              <a:cs typeface="+mj-cs"/>
            </a:endParaRPr>
          </a:p>
          <a:p>
            <a:pPr algn="just">
              <a:lnSpc>
                <a:spcPct val="150000"/>
              </a:lnSpc>
            </a:pPr>
            <a:endParaRPr lang="en-US" sz="2400" dirty="0">
              <a:cs typeface="+mj-cs"/>
            </a:endParaRPr>
          </a:p>
        </p:txBody>
      </p:sp>
      <p:sp>
        <p:nvSpPr>
          <p:cNvPr id="4" name="Slide Number Placeholder 3"/>
          <p:cNvSpPr>
            <a:spLocks noGrp="1"/>
          </p:cNvSpPr>
          <p:nvPr>
            <p:ph type="sldNum" sz="quarter" idx="12"/>
          </p:nvPr>
        </p:nvSpPr>
        <p:spPr/>
        <p:txBody>
          <a:bodyPr/>
          <a:lstStyle/>
          <a:p>
            <a:fld id="{29B946BD-7911-40A0-ACE2-1D937AD2DB9A}" type="slidenum">
              <a:rPr lang="en-US" smtClean="0"/>
              <a:t>40</a:t>
            </a:fld>
            <a:endParaRPr lang="en-US"/>
          </a:p>
        </p:txBody>
      </p:sp>
    </p:spTree>
    <p:extLst>
      <p:ext uri="{BB962C8B-B14F-4D97-AF65-F5344CB8AC3E}">
        <p14:creationId xmlns:p14="http://schemas.microsoft.com/office/powerpoint/2010/main" val="2520591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بی اشتهایی عصبی</a:t>
            </a:r>
            <a:r>
              <a:rPr lang="en-US" dirty="0"/>
              <a:t/>
            </a:r>
            <a:br>
              <a:rPr lang="en-US" dirty="0"/>
            </a:br>
            <a:endParaRPr lang="en-US" dirty="0"/>
          </a:p>
        </p:txBody>
      </p:sp>
      <p:pic>
        <p:nvPicPr>
          <p:cNvPr id="3074"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6336" y="1596788"/>
            <a:ext cx="7384414" cy="413527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9B946BD-7911-40A0-ACE2-1D937AD2DB9A}" type="slidenum">
              <a:rPr lang="en-US" smtClean="0"/>
              <a:t>41</a:t>
            </a:fld>
            <a:endParaRPr lang="en-US"/>
          </a:p>
        </p:txBody>
      </p:sp>
    </p:spTree>
    <p:extLst>
      <p:ext uri="{BB962C8B-B14F-4D97-AF65-F5344CB8AC3E}">
        <p14:creationId xmlns:p14="http://schemas.microsoft.com/office/powerpoint/2010/main" val="1810724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682917"/>
            <a:ext cx="8596668" cy="3880773"/>
          </a:xfrm>
        </p:spPr>
        <p:txBody>
          <a:bodyPr>
            <a:normAutofit fontScale="40000" lnSpcReduction="20000"/>
          </a:bodyPr>
          <a:lstStyle/>
          <a:p>
            <a:pPr algn="just" rtl="1">
              <a:lnSpc>
                <a:spcPct val="150000"/>
              </a:lnSpc>
            </a:pPr>
            <a:r>
              <a:rPr lang="fa-IR" sz="2000" dirty="0" smtClean="0">
                <a:solidFill>
                  <a:schemeClr val="accent1">
                    <a:lumMod val="75000"/>
                  </a:schemeClr>
                </a:solidFill>
                <a:cs typeface="+mj-cs"/>
              </a:rPr>
              <a:t>برنامه </a:t>
            </a:r>
            <a:r>
              <a:rPr lang="fa-IR" sz="2000" dirty="0">
                <a:solidFill>
                  <a:schemeClr val="accent1">
                    <a:lumMod val="75000"/>
                  </a:schemeClr>
                </a:solidFill>
                <a:cs typeface="+mj-cs"/>
              </a:rPr>
              <a:t>ی درمان اغلب برای پروسه احیاء وزن شامل </a:t>
            </a:r>
            <a:r>
              <a:rPr lang="fa-IR" sz="2000" dirty="0" smtClean="0">
                <a:solidFill>
                  <a:schemeClr val="accent1">
                    <a:lumMod val="75000"/>
                  </a:schemeClr>
                </a:solidFill>
                <a:cs typeface="+mj-cs"/>
              </a:rPr>
              <a:t>2 </a:t>
            </a:r>
            <a:r>
              <a:rPr lang="fa-IR" sz="2000" dirty="0">
                <a:solidFill>
                  <a:schemeClr val="accent1">
                    <a:lumMod val="75000"/>
                  </a:schemeClr>
                </a:solidFill>
                <a:cs typeface="+mj-cs"/>
              </a:rPr>
              <a:t>فاز می باشد: </a:t>
            </a:r>
            <a:endParaRPr lang="fa-IR" sz="2000" dirty="0" smtClean="0">
              <a:solidFill>
                <a:schemeClr val="accent1">
                  <a:lumMod val="75000"/>
                </a:schemeClr>
              </a:solidFill>
              <a:cs typeface="+mj-cs"/>
            </a:endParaRPr>
          </a:p>
          <a:p>
            <a:pPr algn="just" rtl="1">
              <a:lnSpc>
                <a:spcPct val="150000"/>
              </a:lnSpc>
            </a:pPr>
            <a:r>
              <a:rPr lang="fa-IR" sz="3400" dirty="0" smtClean="0">
                <a:solidFill>
                  <a:schemeClr val="accent1">
                    <a:lumMod val="75000"/>
                  </a:schemeClr>
                </a:solidFill>
                <a:cs typeface="+mj-cs"/>
              </a:rPr>
              <a:t>1-تجویز کالری</a:t>
            </a:r>
          </a:p>
          <a:p>
            <a:pPr algn="just" rtl="1">
              <a:lnSpc>
                <a:spcPct val="150000"/>
              </a:lnSpc>
            </a:pPr>
            <a:r>
              <a:rPr lang="fa-IR" sz="2500" dirty="0" smtClean="0">
                <a:solidFill>
                  <a:schemeClr val="tx1"/>
                </a:solidFill>
                <a:cs typeface="+mj-cs"/>
              </a:rPr>
              <a:t>شروع وزن گیری:30-40</a:t>
            </a:r>
            <a:r>
              <a:rPr lang="en-US" sz="2500" dirty="0" smtClean="0">
                <a:solidFill>
                  <a:schemeClr val="tx1"/>
                </a:solidFill>
                <a:cs typeface="+mj-cs"/>
              </a:rPr>
              <a:t>kcal/kg/day</a:t>
            </a:r>
          </a:p>
          <a:p>
            <a:pPr algn="just" rtl="1">
              <a:lnSpc>
                <a:spcPct val="150000"/>
              </a:lnSpc>
            </a:pPr>
            <a:r>
              <a:rPr lang="fa-IR" sz="2500" dirty="0" smtClean="0">
                <a:solidFill>
                  <a:schemeClr val="tx1"/>
                </a:solidFill>
                <a:cs typeface="+mj-cs"/>
              </a:rPr>
              <a:t>ارزیابی خطر سندروم بازخورانش</a:t>
            </a:r>
          </a:p>
          <a:p>
            <a:pPr algn="just" rtl="1">
              <a:lnSpc>
                <a:spcPct val="150000"/>
              </a:lnSpc>
            </a:pPr>
            <a:r>
              <a:rPr lang="fa-IR" sz="2500" dirty="0" smtClean="0">
                <a:solidFill>
                  <a:schemeClr val="tx1"/>
                </a:solidFill>
                <a:cs typeface="+mj-cs"/>
              </a:rPr>
              <a:t>کنترل فاز وزن گیری افزایش </a:t>
            </a:r>
            <a:r>
              <a:rPr lang="fa-IR" sz="2500" dirty="0">
                <a:solidFill>
                  <a:schemeClr val="tx1"/>
                </a:solidFill>
                <a:cs typeface="+mj-cs"/>
              </a:rPr>
              <a:t>تدریجی </a:t>
            </a:r>
            <a:r>
              <a:rPr lang="fa-IR" sz="2500" dirty="0" smtClean="0">
                <a:solidFill>
                  <a:schemeClr val="tx1"/>
                </a:solidFill>
                <a:cs typeface="+mj-cs"/>
              </a:rPr>
              <a:t>کالری افزایش </a:t>
            </a:r>
            <a:r>
              <a:rPr lang="fa-IR" sz="2500" dirty="0">
                <a:solidFill>
                  <a:schemeClr val="tx1"/>
                </a:solidFill>
                <a:cs typeface="+mj-cs"/>
              </a:rPr>
              <a:t>وزن 2-3 پوند در هفته برای بیمار بستری و 0.5-1 پوند در هفته برای بیمار سرپایی، هدف قابل دسترس و منطقی است</a:t>
            </a:r>
            <a:r>
              <a:rPr lang="fa-IR" sz="2500" dirty="0" smtClean="0">
                <a:solidFill>
                  <a:schemeClr val="tx1"/>
                </a:solidFill>
                <a:cs typeface="+mj-cs"/>
              </a:rPr>
              <a:t>.</a:t>
            </a:r>
          </a:p>
          <a:p>
            <a:pPr algn="just" rtl="1">
              <a:lnSpc>
                <a:spcPct val="150000"/>
              </a:lnSpc>
            </a:pPr>
            <a:r>
              <a:rPr lang="fa-IR" sz="2500" dirty="0" smtClean="0">
                <a:solidFill>
                  <a:schemeClr val="tx1"/>
                </a:solidFill>
                <a:cs typeface="+mj-cs"/>
              </a:rPr>
              <a:t>اواخر درمان</a:t>
            </a:r>
          </a:p>
          <a:p>
            <a:pPr algn="just" rtl="1">
              <a:lnSpc>
                <a:spcPct val="150000"/>
              </a:lnSpc>
            </a:pPr>
            <a:r>
              <a:rPr lang="fa-IR" sz="2500" dirty="0">
                <a:solidFill>
                  <a:schemeClr val="tx1"/>
                </a:solidFill>
                <a:cs typeface="+mj-cs"/>
              </a:rPr>
              <a:t> </a:t>
            </a:r>
            <a:r>
              <a:rPr lang="fa-IR" sz="2500" dirty="0" smtClean="0">
                <a:solidFill>
                  <a:schemeClr val="tx1"/>
                </a:solidFill>
                <a:cs typeface="+mj-cs"/>
              </a:rPr>
              <a:t>                زنان:3000-4000 </a:t>
            </a:r>
            <a:r>
              <a:rPr lang="en-US" sz="2500" dirty="0" smtClean="0">
                <a:solidFill>
                  <a:schemeClr val="tx1"/>
                </a:solidFill>
                <a:cs typeface="+mj-cs"/>
              </a:rPr>
              <a:t>kcal/day</a:t>
            </a:r>
            <a:endParaRPr lang="fa-IR" sz="2500" dirty="0" smtClean="0">
              <a:solidFill>
                <a:schemeClr val="tx1"/>
              </a:solidFill>
              <a:cs typeface="+mj-cs"/>
            </a:endParaRPr>
          </a:p>
          <a:p>
            <a:pPr algn="just" rtl="1">
              <a:lnSpc>
                <a:spcPct val="150000"/>
              </a:lnSpc>
            </a:pPr>
            <a:r>
              <a:rPr lang="fa-IR" sz="2500" dirty="0">
                <a:solidFill>
                  <a:schemeClr val="tx1"/>
                </a:solidFill>
                <a:cs typeface="+mj-cs"/>
              </a:rPr>
              <a:t> </a:t>
            </a:r>
            <a:r>
              <a:rPr lang="fa-IR" sz="2500" dirty="0" smtClean="0">
                <a:solidFill>
                  <a:schemeClr val="tx1"/>
                </a:solidFill>
                <a:cs typeface="+mj-cs"/>
              </a:rPr>
              <a:t>                مردان:4000-4500</a:t>
            </a:r>
            <a:r>
              <a:rPr lang="en-US" sz="2500" dirty="0" smtClean="0">
                <a:solidFill>
                  <a:schemeClr val="tx1"/>
                </a:solidFill>
                <a:cs typeface="+mj-cs"/>
              </a:rPr>
              <a:t>kcal/day</a:t>
            </a:r>
          </a:p>
          <a:p>
            <a:pPr algn="just" rtl="1">
              <a:lnSpc>
                <a:spcPct val="150000"/>
              </a:lnSpc>
            </a:pPr>
            <a:r>
              <a:rPr lang="fa-IR" sz="2500" dirty="0" smtClean="0">
                <a:solidFill>
                  <a:schemeClr val="tx1"/>
                </a:solidFill>
                <a:cs typeface="+mj-cs"/>
              </a:rPr>
              <a:t>فاز حفظ وزن</a:t>
            </a:r>
          </a:p>
          <a:p>
            <a:pPr algn="just" rtl="1">
              <a:lnSpc>
                <a:spcPct val="150000"/>
              </a:lnSpc>
            </a:pPr>
            <a:r>
              <a:rPr lang="fa-IR" sz="2500" dirty="0">
                <a:solidFill>
                  <a:schemeClr val="tx1"/>
                </a:solidFill>
                <a:cs typeface="+mj-cs"/>
              </a:rPr>
              <a:t> </a:t>
            </a:r>
            <a:r>
              <a:rPr lang="fa-IR" sz="2500" dirty="0" smtClean="0">
                <a:solidFill>
                  <a:schemeClr val="tx1"/>
                </a:solidFill>
                <a:cs typeface="+mj-cs"/>
              </a:rPr>
              <a:t>                بزرگسالان و کودکان و نوجوانان در حال رشد:40-60</a:t>
            </a:r>
            <a:r>
              <a:rPr lang="en-US" sz="2500" dirty="0" smtClean="0">
                <a:solidFill>
                  <a:schemeClr val="tx1"/>
                </a:solidFill>
                <a:cs typeface="+mj-cs"/>
              </a:rPr>
              <a:t>kcal/kg/day</a:t>
            </a:r>
            <a:endParaRPr lang="fa-IR" sz="2500" dirty="0">
              <a:solidFill>
                <a:schemeClr val="tx1"/>
              </a:solidFill>
              <a:cs typeface="+mj-cs"/>
            </a:endParaRPr>
          </a:p>
          <a:p>
            <a:pPr algn="just" rtl="1">
              <a:lnSpc>
                <a:spcPct val="150000"/>
              </a:lnSpc>
            </a:pPr>
            <a:endParaRPr lang="en-US" sz="2500" dirty="0">
              <a:solidFill>
                <a:schemeClr val="tx1"/>
              </a:solidFill>
              <a:cs typeface="+mj-cs"/>
            </a:endParaRPr>
          </a:p>
        </p:txBody>
      </p:sp>
      <p:sp>
        <p:nvSpPr>
          <p:cNvPr id="4" name="Slide Number Placeholder 3"/>
          <p:cNvSpPr>
            <a:spLocks noGrp="1"/>
          </p:cNvSpPr>
          <p:nvPr>
            <p:ph type="sldNum" sz="quarter" idx="12"/>
          </p:nvPr>
        </p:nvSpPr>
        <p:spPr/>
        <p:txBody>
          <a:bodyPr/>
          <a:lstStyle/>
          <a:p>
            <a:fld id="{29B946BD-7911-40A0-ACE2-1D937AD2DB9A}" type="slidenum">
              <a:rPr lang="en-US" smtClean="0"/>
              <a:t>42</a:t>
            </a:fld>
            <a:endParaRPr lang="en-US"/>
          </a:p>
        </p:txBody>
      </p:sp>
    </p:spTree>
    <p:extLst>
      <p:ext uri="{BB962C8B-B14F-4D97-AF65-F5344CB8AC3E}">
        <p14:creationId xmlns:p14="http://schemas.microsoft.com/office/powerpoint/2010/main" val="27890095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77334" y="2160590"/>
            <a:ext cx="8596668" cy="2702356"/>
          </a:xfrm>
        </p:spPr>
        <p:txBody>
          <a:bodyPr/>
          <a:lstStyle/>
          <a:p>
            <a:pPr algn="r" rtl="1"/>
            <a:r>
              <a:rPr lang="fa-IR" dirty="0" smtClean="0">
                <a:solidFill>
                  <a:schemeClr val="accent1">
                    <a:lumMod val="75000"/>
                  </a:schemeClr>
                </a:solidFill>
              </a:rPr>
              <a:t>2-درشت مغذی ها</a:t>
            </a:r>
          </a:p>
        </p:txBody>
      </p:sp>
      <p:sp>
        <p:nvSpPr>
          <p:cNvPr id="4" name="Slide Number Placeholder 3"/>
          <p:cNvSpPr>
            <a:spLocks noGrp="1"/>
          </p:cNvSpPr>
          <p:nvPr>
            <p:ph type="sldNum" sz="quarter" idx="12"/>
          </p:nvPr>
        </p:nvSpPr>
        <p:spPr/>
        <p:txBody>
          <a:bodyPr/>
          <a:lstStyle/>
          <a:p>
            <a:fld id="{29B946BD-7911-40A0-ACE2-1D937AD2DB9A}" type="slidenum">
              <a:rPr lang="en-US" smtClean="0"/>
              <a:t>43</a:t>
            </a:fld>
            <a:endParaRPr lang="en-US"/>
          </a:p>
        </p:txBody>
      </p:sp>
      <p:sp>
        <p:nvSpPr>
          <p:cNvPr id="5" name="Rectangle 4"/>
          <p:cNvSpPr/>
          <p:nvPr/>
        </p:nvSpPr>
        <p:spPr>
          <a:xfrm>
            <a:off x="6788727" y="2814843"/>
            <a:ext cx="2764655" cy="2862322"/>
          </a:xfrm>
          <a:prstGeom prst="rect">
            <a:avLst/>
          </a:prstGeom>
        </p:spPr>
        <p:txBody>
          <a:bodyPr wrap="square">
            <a:spAutoFit/>
          </a:bodyPr>
          <a:lstStyle/>
          <a:p>
            <a:pPr>
              <a:lnSpc>
                <a:spcPct val="200000"/>
              </a:lnSpc>
            </a:pPr>
            <a:r>
              <a:rPr lang="fa-IR" dirty="0"/>
              <a:t>15 تا 20% </a:t>
            </a:r>
            <a:r>
              <a:rPr lang="fa-IR" dirty="0" smtClean="0"/>
              <a:t>پروتئین</a:t>
            </a:r>
          </a:p>
          <a:p>
            <a:pPr>
              <a:lnSpc>
                <a:spcPct val="200000"/>
              </a:lnSpc>
            </a:pPr>
            <a:r>
              <a:rPr lang="fa-IR" dirty="0" smtClean="0"/>
              <a:t>25 الی 30% چربی</a:t>
            </a:r>
          </a:p>
          <a:p>
            <a:pPr>
              <a:lnSpc>
                <a:spcPct val="200000"/>
              </a:lnSpc>
            </a:pPr>
            <a:r>
              <a:rPr lang="fa-IR" dirty="0" smtClean="0"/>
              <a:t> 50  الی 55% کربوهیدرات</a:t>
            </a:r>
          </a:p>
          <a:p>
            <a:pPr>
              <a:lnSpc>
                <a:spcPct val="200000"/>
              </a:lnSpc>
            </a:pPr>
            <a:endParaRPr lang="fa-IR" dirty="0" smtClean="0"/>
          </a:p>
          <a:p>
            <a:pPr>
              <a:lnSpc>
                <a:spcPct val="200000"/>
              </a:lnSpc>
            </a:pPr>
            <a:endParaRPr lang="fa-IR" dirty="0" smtClean="0"/>
          </a:p>
        </p:txBody>
      </p:sp>
    </p:spTree>
    <p:extLst>
      <p:ext uri="{BB962C8B-B14F-4D97-AF65-F5344CB8AC3E}">
        <p14:creationId xmlns:p14="http://schemas.microsoft.com/office/powerpoint/2010/main" val="4232754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r" rtl="1"/>
            <a:r>
              <a:rPr lang="fa-IR" dirty="0" smtClean="0">
                <a:solidFill>
                  <a:schemeClr val="accent1">
                    <a:lumMod val="75000"/>
                  </a:schemeClr>
                </a:solidFill>
                <a:cs typeface="+mj-cs"/>
              </a:rPr>
              <a:t>3-ریزمغذی ها </a:t>
            </a:r>
          </a:p>
          <a:p>
            <a:pPr algn="r" rtl="1"/>
            <a:r>
              <a:rPr lang="fa-IR" dirty="0" smtClean="0">
                <a:cs typeface="+mj-cs"/>
              </a:rPr>
              <a:t>مکمل مولتی ویتامین مینرال 100 درصد</a:t>
            </a:r>
            <a:r>
              <a:rPr lang="en-US" dirty="0" smtClean="0">
                <a:cs typeface="+mj-cs"/>
              </a:rPr>
              <a:t>RDA</a:t>
            </a:r>
            <a:r>
              <a:rPr lang="fa-IR" dirty="0" smtClean="0">
                <a:cs typeface="+mj-cs"/>
              </a:rPr>
              <a:t> فاقد آهن</a:t>
            </a:r>
          </a:p>
          <a:p>
            <a:pPr algn="r" rtl="1"/>
            <a:r>
              <a:rPr lang="fa-IR" dirty="0" smtClean="0">
                <a:cs typeface="+mj-cs"/>
              </a:rPr>
              <a:t>اجتناب از مکمل یاری آهن در اوایل فاز وزن گیری</a:t>
            </a:r>
          </a:p>
          <a:p>
            <a:pPr algn="r" rtl="1"/>
            <a:r>
              <a:rPr lang="fa-IR" dirty="0" smtClean="0">
                <a:cs typeface="+mj-cs"/>
              </a:rPr>
              <a:t>تعیین </a:t>
            </a:r>
            <a:r>
              <a:rPr lang="fa-IR" dirty="0" smtClean="0">
                <a:cs typeface="+mj-cs"/>
              </a:rPr>
              <a:t>نیاز به مکمل تیامین </a:t>
            </a:r>
            <a:endParaRPr lang="fa-IR" dirty="0">
              <a:cs typeface="+mj-cs"/>
            </a:endParaRPr>
          </a:p>
        </p:txBody>
      </p:sp>
      <p:sp>
        <p:nvSpPr>
          <p:cNvPr id="4" name="Slide Number Placeholder 3"/>
          <p:cNvSpPr>
            <a:spLocks noGrp="1"/>
          </p:cNvSpPr>
          <p:nvPr>
            <p:ph type="sldNum" sz="quarter" idx="12"/>
          </p:nvPr>
        </p:nvSpPr>
        <p:spPr/>
        <p:txBody>
          <a:bodyPr/>
          <a:lstStyle/>
          <a:p>
            <a:fld id="{29B946BD-7911-40A0-ACE2-1D937AD2DB9A}" type="slidenum">
              <a:rPr lang="en-US" smtClean="0"/>
              <a:t>44</a:t>
            </a:fld>
            <a:endParaRPr lang="en-US"/>
          </a:p>
        </p:txBody>
      </p:sp>
    </p:spTree>
    <p:extLst>
      <p:ext uri="{BB962C8B-B14F-4D97-AF65-F5344CB8AC3E}">
        <p14:creationId xmlns:p14="http://schemas.microsoft.com/office/powerpoint/2010/main" val="27256374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64" y="1123358"/>
            <a:ext cx="8596668" cy="3880773"/>
          </a:xfrm>
        </p:spPr>
        <p:txBody>
          <a:bodyPr>
            <a:noAutofit/>
          </a:bodyPr>
          <a:lstStyle/>
          <a:p>
            <a:pPr algn="just" rtl="1">
              <a:lnSpc>
                <a:spcPct val="150000"/>
              </a:lnSpc>
            </a:pPr>
            <a:r>
              <a:rPr lang="fa-IR" sz="2000" dirty="0">
                <a:cs typeface="+mj-cs"/>
              </a:rPr>
              <a:t>بیماران با ریسک بالا باید به دقت تحت نظر باشند و اندازه گیری روزانه ی فسفر، منیزیم، پتاسیم و کلسیم ( برای 5 روز اول تغذیه ی مجدد و به دنبال آن یک روز در میان تا چند هفته ی بعد) صورت گیرد.</a:t>
            </a:r>
            <a:endParaRPr lang="en-US" sz="2000" dirty="0">
              <a:cs typeface="+mj-cs"/>
            </a:endParaRPr>
          </a:p>
          <a:p>
            <a:pPr algn="just" rtl="1">
              <a:lnSpc>
                <a:spcPct val="150000"/>
              </a:lnSpc>
            </a:pPr>
            <a:r>
              <a:rPr lang="fa-IR" sz="2000" dirty="0">
                <a:cs typeface="+mj-cs"/>
              </a:rPr>
              <a:t>ممکن است مکمل حاوی فسفر، منیزیم، و پتاسیم به صورت خوراکی و یا وریدی داده شود.</a:t>
            </a:r>
            <a:endParaRPr lang="en-US" sz="2000" dirty="0">
              <a:cs typeface="+mj-cs"/>
            </a:endParaRPr>
          </a:p>
          <a:p>
            <a:pPr algn="just" rtl="1">
              <a:lnSpc>
                <a:spcPct val="150000"/>
              </a:lnSpc>
            </a:pPr>
            <a:r>
              <a:rPr lang="fa-IR" sz="2000" dirty="0">
                <a:cs typeface="+mj-cs"/>
              </a:rPr>
              <a:t>ممکن است در نهایت تجویز کالری در محدوده 3000-4000 کیلوکالری در روز ( برای دوره پایانی احیای وزن) مورد نیاز باشد. </a:t>
            </a:r>
            <a:endParaRPr lang="en-US" sz="2000" dirty="0">
              <a:cs typeface="+mj-cs"/>
            </a:endParaRPr>
          </a:p>
          <a:p>
            <a:pPr algn="just" rtl="1">
              <a:lnSpc>
                <a:spcPct val="150000"/>
              </a:lnSpc>
            </a:pPr>
            <a:r>
              <a:rPr lang="fa-IR" sz="2000" dirty="0">
                <a:cs typeface="+mj-cs"/>
              </a:rPr>
              <a:t>در بیماران مذکر مبتلا به </a:t>
            </a:r>
            <a:r>
              <a:rPr lang="en-US" sz="2000" dirty="0">
                <a:cs typeface="+mj-cs"/>
              </a:rPr>
              <a:t>AN</a:t>
            </a:r>
            <a:r>
              <a:rPr lang="fa-IR" sz="2000" dirty="0">
                <a:cs typeface="+mj-cs"/>
              </a:rPr>
              <a:t> ممکن است این میزان کالری به بیش از 4000-4500 کیلوکالری در روز برسد.</a:t>
            </a:r>
            <a:endParaRPr lang="en-US" sz="2000" dirty="0">
              <a:cs typeface="+mj-cs"/>
            </a:endParaRPr>
          </a:p>
          <a:p>
            <a:pPr algn="just">
              <a:lnSpc>
                <a:spcPct val="150000"/>
              </a:lnSpc>
            </a:pPr>
            <a:endParaRPr lang="en-US" sz="2000" dirty="0">
              <a:cs typeface="+mj-cs"/>
            </a:endParaRPr>
          </a:p>
        </p:txBody>
      </p:sp>
      <p:sp>
        <p:nvSpPr>
          <p:cNvPr id="4" name="Slide Number Placeholder 3"/>
          <p:cNvSpPr>
            <a:spLocks noGrp="1"/>
          </p:cNvSpPr>
          <p:nvPr>
            <p:ph type="sldNum" sz="quarter" idx="12"/>
          </p:nvPr>
        </p:nvSpPr>
        <p:spPr/>
        <p:txBody>
          <a:bodyPr/>
          <a:lstStyle/>
          <a:p>
            <a:fld id="{29B946BD-7911-40A0-ACE2-1D937AD2DB9A}" type="slidenum">
              <a:rPr lang="en-US" smtClean="0"/>
              <a:t>45</a:t>
            </a:fld>
            <a:endParaRPr lang="en-US"/>
          </a:p>
        </p:txBody>
      </p:sp>
    </p:spTree>
    <p:extLst>
      <p:ext uri="{BB962C8B-B14F-4D97-AF65-F5344CB8AC3E}">
        <p14:creationId xmlns:p14="http://schemas.microsoft.com/office/powerpoint/2010/main" val="2623316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پر اشتهایی عصبی</a:t>
            </a:r>
            <a:r>
              <a:rPr lang="en-US" dirty="0"/>
              <a:t/>
            </a:r>
            <a:br>
              <a:rPr lang="en-US" dirty="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10687" y="1733266"/>
            <a:ext cx="6782938" cy="4623416"/>
          </a:xfrm>
        </p:spPr>
      </p:pic>
      <p:sp>
        <p:nvSpPr>
          <p:cNvPr id="5" name="Slide Number Placeholder 4"/>
          <p:cNvSpPr>
            <a:spLocks noGrp="1"/>
          </p:cNvSpPr>
          <p:nvPr>
            <p:ph type="sldNum" sz="quarter" idx="12"/>
          </p:nvPr>
        </p:nvSpPr>
        <p:spPr/>
        <p:txBody>
          <a:bodyPr/>
          <a:lstStyle/>
          <a:p>
            <a:fld id="{29B946BD-7911-40A0-ACE2-1D937AD2DB9A}" type="slidenum">
              <a:rPr lang="en-US" smtClean="0"/>
              <a:t>46</a:t>
            </a:fld>
            <a:endParaRPr lang="en-US"/>
          </a:p>
        </p:txBody>
      </p:sp>
    </p:spTree>
    <p:extLst>
      <p:ext uri="{BB962C8B-B14F-4D97-AF65-F5344CB8AC3E}">
        <p14:creationId xmlns:p14="http://schemas.microsoft.com/office/powerpoint/2010/main" val="39440544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68740"/>
            <a:ext cx="8596668" cy="1261660"/>
          </a:xfrm>
        </p:spPr>
        <p:txBody>
          <a:bodyPr/>
          <a:lstStyle/>
          <a:p>
            <a:pPr algn="r" rtl="1"/>
            <a:endParaRPr lang="en-US" dirty="0">
              <a:cs typeface="B Nazanin" panose="00000400000000000000" pitchFamily="2" charset="-78"/>
            </a:endParaRPr>
          </a:p>
        </p:txBody>
      </p:sp>
      <p:sp>
        <p:nvSpPr>
          <p:cNvPr id="3" name="Content Placeholder 2"/>
          <p:cNvSpPr>
            <a:spLocks noGrp="1"/>
          </p:cNvSpPr>
          <p:nvPr>
            <p:ph idx="1"/>
          </p:nvPr>
        </p:nvSpPr>
        <p:spPr>
          <a:xfrm>
            <a:off x="677334" y="1749946"/>
            <a:ext cx="8596668" cy="4471870"/>
          </a:xfrm>
        </p:spPr>
        <p:txBody>
          <a:bodyPr>
            <a:noAutofit/>
          </a:bodyPr>
          <a:lstStyle/>
          <a:p>
            <a:pPr algn="r" rtl="1">
              <a:lnSpc>
                <a:spcPct val="150000"/>
              </a:lnSpc>
            </a:pPr>
            <a:r>
              <a:rPr lang="fa-IR" sz="2000" dirty="0" smtClean="0">
                <a:cs typeface="+mj-cs"/>
              </a:rPr>
              <a:t>دریافت </a:t>
            </a:r>
            <a:r>
              <a:rPr lang="fa-IR" sz="2000" dirty="0">
                <a:cs typeface="+mj-cs"/>
              </a:rPr>
              <a:t>پروتئین در محدوده 15-20% کل کالری توصیه می شود.</a:t>
            </a:r>
            <a:endParaRPr lang="en-US" sz="2000" dirty="0">
              <a:cs typeface="+mj-cs"/>
            </a:endParaRPr>
          </a:p>
          <a:p>
            <a:pPr algn="r" rtl="1">
              <a:lnSpc>
                <a:spcPct val="150000"/>
              </a:lnSpc>
            </a:pPr>
            <a:r>
              <a:rPr lang="fa-IR" sz="2000" dirty="0">
                <a:cs typeface="+mj-cs"/>
              </a:rPr>
              <a:t>مکمل های ویتامین و مواد معدنی تجویز نمی شوئ ممکن است در مراحل پایانی وزن گیری نیاز به این مواد افزایش یابد.</a:t>
            </a:r>
            <a:endParaRPr lang="en-US" sz="2000" dirty="0">
              <a:cs typeface="+mj-cs"/>
            </a:endParaRPr>
          </a:p>
          <a:p>
            <a:pPr algn="r" rtl="1">
              <a:lnSpc>
                <a:spcPct val="150000"/>
              </a:lnSpc>
            </a:pPr>
            <a:r>
              <a:rPr lang="fa-IR" sz="2000" dirty="0" smtClean="0">
                <a:cs typeface="+mj-cs"/>
              </a:rPr>
              <a:t>وزن </a:t>
            </a:r>
            <a:r>
              <a:rPr lang="fa-IR" sz="2000" dirty="0">
                <a:cs typeface="+mj-cs"/>
              </a:rPr>
              <a:t>بدن باید با هدف </a:t>
            </a:r>
            <a:r>
              <a:rPr lang="fa-IR" sz="2000" dirty="0" smtClean="0">
                <a:cs typeface="+mj-cs"/>
              </a:rPr>
              <a:t>ث</a:t>
            </a:r>
            <a:r>
              <a:rPr lang="fa-IR" sz="2000" dirty="0">
                <a:cs typeface="+mj-cs"/>
              </a:rPr>
              <a:t>ا</a:t>
            </a:r>
            <a:r>
              <a:rPr lang="fa-IR" sz="2000" dirty="0" smtClean="0">
                <a:cs typeface="+mj-cs"/>
              </a:rPr>
              <a:t>بت </a:t>
            </a:r>
            <a:r>
              <a:rPr lang="fa-IR" sz="2000" dirty="0">
                <a:cs typeface="+mj-cs"/>
              </a:rPr>
              <a:t>کردن آن کنترل شود اگر وزن بیمار در یک مصرف کالری پایین تر از میانگین ثابت بماند باید </a:t>
            </a:r>
            <a:r>
              <a:rPr lang="fa-IR" sz="2000" dirty="0" smtClean="0">
                <a:cs typeface="+mj-cs"/>
              </a:rPr>
              <a:t>افز</a:t>
            </a:r>
            <a:r>
              <a:rPr lang="fa-IR" sz="2000" dirty="0">
                <a:cs typeface="+mj-cs"/>
              </a:rPr>
              <a:t>ا</a:t>
            </a:r>
            <a:r>
              <a:rPr lang="fa-IR" sz="2000" dirty="0" smtClean="0">
                <a:cs typeface="+mj-cs"/>
              </a:rPr>
              <a:t>یش </a:t>
            </a:r>
            <a:r>
              <a:rPr lang="fa-IR" sz="2000" dirty="0">
                <a:cs typeface="+mj-cs"/>
              </a:rPr>
              <a:t>های کوچک و ثابتی در دریافت کالری میانگین ( هر یک الی دو هفته) تجویز شود این امر افزایش تدریجی در میزان متابولیک را ترغیب می کند.</a:t>
            </a:r>
            <a:endParaRPr lang="en-US" sz="2000" dirty="0">
              <a:cs typeface="+mj-cs"/>
            </a:endParaRPr>
          </a:p>
          <a:p>
            <a:pPr marL="0" indent="0" algn="r" rtl="1">
              <a:lnSpc>
                <a:spcPct val="150000"/>
              </a:lnSpc>
              <a:buNone/>
            </a:pPr>
            <a:r>
              <a:rPr lang="fa-IR" sz="2000" dirty="0">
                <a:cs typeface="+mj-cs"/>
              </a:rPr>
              <a:t> </a:t>
            </a:r>
            <a:endParaRPr lang="en-US" sz="2000" dirty="0">
              <a:cs typeface="+mj-cs"/>
            </a:endParaRPr>
          </a:p>
          <a:p>
            <a:pPr algn="r">
              <a:lnSpc>
                <a:spcPct val="150000"/>
              </a:lnSpc>
            </a:pPr>
            <a:endParaRPr lang="en-US" sz="2000" dirty="0">
              <a:cs typeface="+mj-cs"/>
            </a:endParaRPr>
          </a:p>
        </p:txBody>
      </p:sp>
      <p:sp>
        <p:nvSpPr>
          <p:cNvPr id="5" name="Slide Number Placeholder 4"/>
          <p:cNvSpPr>
            <a:spLocks noGrp="1"/>
          </p:cNvSpPr>
          <p:nvPr>
            <p:ph type="sldNum" sz="quarter" idx="12"/>
          </p:nvPr>
        </p:nvSpPr>
        <p:spPr/>
        <p:txBody>
          <a:bodyPr/>
          <a:lstStyle/>
          <a:p>
            <a:fld id="{29B946BD-7911-40A0-ACE2-1D937AD2DB9A}" type="slidenum">
              <a:rPr lang="en-US" smtClean="0"/>
              <a:t>47</a:t>
            </a:fld>
            <a:endParaRPr lang="en-US"/>
          </a:p>
        </p:txBody>
      </p:sp>
    </p:spTree>
    <p:extLst>
      <p:ext uri="{BB962C8B-B14F-4D97-AF65-F5344CB8AC3E}">
        <p14:creationId xmlns:p14="http://schemas.microsoft.com/office/powerpoint/2010/main" val="27561860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2743" y="1815152"/>
            <a:ext cx="8796330" cy="330275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2405" y="2160589"/>
            <a:ext cx="8596668" cy="3880773"/>
          </a:xfrm>
        </p:spPr>
        <p:txBody>
          <a:bodyPr>
            <a:normAutofit/>
          </a:bodyPr>
          <a:lstStyle/>
          <a:p>
            <a:pPr algn="just" rtl="1">
              <a:lnSpc>
                <a:spcPct val="150000"/>
              </a:lnSpc>
            </a:pPr>
            <a:r>
              <a:rPr lang="fa-IR" sz="2000" dirty="0">
                <a:cs typeface="+mj-cs"/>
              </a:rPr>
              <a:t>در کل یک رژیم غذایی متعادل فراهم کننده 50 الی 55% کالری ها از کربوهیدرات، 15 تا 20% پروتئین و 25 الی 30% چربی منطقی می باشد باید مقادیر کم چربی در رژیم غذایی در هر وعده تشویق شود مثل بیمار </a:t>
            </a:r>
            <a:r>
              <a:rPr lang="en-US" sz="2000" dirty="0">
                <a:cs typeface="+mj-cs"/>
              </a:rPr>
              <a:t>AN</a:t>
            </a:r>
            <a:r>
              <a:rPr lang="fa-IR" sz="2000" dirty="0">
                <a:cs typeface="+mj-cs"/>
              </a:rPr>
              <a:t> هنگامیکه در حالت مبهم تر مثل کره بادام زمینی، پنیر یا شیر فراهم می شود بهتر تحمل می شود.</a:t>
            </a:r>
            <a:endParaRPr lang="en-US" sz="2000" dirty="0">
              <a:cs typeface="+mj-cs"/>
            </a:endParaRPr>
          </a:p>
          <a:p>
            <a:pPr algn="just"/>
            <a:endParaRPr lang="en-US" dirty="0">
              <a:cs typeface="+mj-cs"/>
            </a:endParaRPr>
          </a:p>
        </p:txBody>
      </p:sp>
      <p:sp>
        <p:nvSpPr>
          <p:cNvPr id="4" name="Slide Number Placeholder 3"/>
          <p:cNvSpPr>
            <a:spLocks noGrp="1"/>
          </p:cNvSpPr>
          <p:nvPr>
            <p:ph type="sldNum" sz="quarter" idx="12"/>
          </p:nvPr>
        </p:nvSpPr>
        <p:spPr/>
        <p:txBody>
          <a:bodyPr/>
          <a:lstStyle/>
          <a:p>
            <a:fld id="{29B946BD-7911-40A0-ACE2-1D937AD2DB9A}" type="slidenum">
              <a:rPr lang="en-US" smtClean="0"/>
              <a:t>48</a:t>
            </a:fld>
            <a:endParaRPr lang="en-US"/>
          </a:p>
        </p:txBody>
      </p:sp>
    </p:spTree>
    <p:extLst>
      <p:ext uri="{BB962C8B-B14F-4D97-AF65-F5344CB8AC3E}">
        <p14:creationId xmlns:p14="http://schemas.microsoft.com/office/powerpoint/2010/main" val="1980705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rtl="1">
              <a:buNone/>
            </a:pPr>
            <a:r>
              <a:rPr lang="fa-IR" sz="6600" b="1" dirty="0" smtClean="0">
                <a:solidFill>
                  <a:schemeClr val="accent1">
                    <a:lumMod val="75000"/>
                  </a:schemeClr>
                </a:solidFill>
                <a:cs typeface="+mj-cs"/>
              </a:rPr>
              <a:t>ممنون از توجهتون</a:t>
            </a:r>
            <a:endParaRPr lang="en-US" sz="6600" b="1" dirty="0">
              <a:solidFill>
                <a:schemeClr val="accent1">
                  <a:lumMod val="75000"/>
                </a:schemeClr>
              </a:solidFill>
              <a:cs typeface="+mj-cs"/>
            </a:endParaRPr>
          </a:p>
        </p:txBody>
      </p:sp>
      <p:sp>
        <p:nvSpPr>
          <p:cNvPr id="5" name="Slide Number Placeholder 4"/>
          <p:cNvSpPr>
            <a:spLocks noGrp="1"/>
          </p:cNvSpPr>
          <p:nvPr>
            <p:ph type="sldNum" sz="quarter" idx="12"/>
          </p:nvPr>
        </p:nvSpPr>
        <p:spPr/>
        <p:txBody>
          <a:bodyPr/>
          <a:lstStyle/>
          <a:p>
            <a:fld id="{29B946BD-7911-40A0-ACE2-1D937AD2DB9A}" type="slidenum">
              <a:rPr lang="en-US" smtClean="0"/>
              <a:t>49</a:t>
            </a:fld>
            <a:endParaRPr lang="en-US"/>
          </a:p>
        </p:txBody>
      </p:sp>
    </p:spTree>
    <p:extLst>
      <p:ext uri="{BB962C8B-B14F-4D97-AF65-F5344CB8AC3E}">
        <p14:creationId xmlns:p14="http://schemas.microsoft.com/office/powerpoint/2010/main" val="1467877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algn="r" rtl="1">
              <a:lnSpc>
                <a:spcPct val="107000"/>
              </a:lnSpc>
              <a:spcBef>
                <a:spcPts val="0"/>
              </a:spcBef>
              <a:spcAft>
                <a:spcPts val="800"/>
              </a:spcAft>
            </a:pPr>
            <a:endParaRPr lang="en-US" dirty="0">
              <a:cs typeface="B Nazanin" panose="00000400000000000000" pitchFamily="2" charset="-78"/>
            </a:endParaRPr>
          </a:p>
        </p:txBody>
      </p:sp>
      <p:sp>
        <p:nvSpPr>
          <p:cNvPr id="3" name="Content Placeholder 2"/>
          <p:cNvSpPr>
            <a:spLocks noGrp="1"/>
          </p:cNvSpPr>
          <p:nvPr>
            <p:ph idx="1"/>
          </p:nvPr>
        </p:nvSpPr>
        <p:spPr>
          <a:xfrm>
            <a:off x="677334" y="2343151"/>
            <a:ext cx="8596668" cy="3880773"/>
          </a:xfrm>
        </p:spPr>
        <p:txBody>
          <a:bodyPr>
            <a:normAutofit/>
          </a:bodyPr>
          <a:lstStyle/>
          <a:p>
            <a:pPr algn="r" rtl="1">
              <a:lnSpc>
                <a:spcPct val="150000"/>
              </a:lnSpc>
            </a:pPr>
            <a:r>
              <a:rPr lang="fa-IR" sz="2400" dirty="0">
                <a:latin typeface="Calibri" panose="020F0502020204030204" pitchFamily="34" charset="0"/>
                <a:ea typeface="Calibri" panose="020F0502020204030204" pitchFamily="34" charset="0"/>
                <a:cs typeface="+mj-cs"/>
              </a:rPr>
              <a:t>بیمارانی با </a:t>
            </a:r>
            <a:r>
              <a:rPr lang="en-US" sz="2400" dirty="0">
                <a:latin typeface="Calibri" panose="020F0502020204030204" pitchFamily="34" charset="0"/>
                <a:ea typeface="Calibri" panose="020F0502020204030204" pitchFamily="34" charset="0"/>
                <a:cs typeface="+mj-cs"/>
              </a:rPr>
              <a:t>AN</a:t>
            </a:r>
            <a:r>
              <a:rPr lang="en-US" sz="2400" dirty="0">
                <a:latin typeface="B Nazanin" panose="00000400000000000000" pitchFamily="2" charset="-78"/>
                <a:ea typeface="Calibri" panose="020F0502020204030204" pitchFamily="34" charset="0"/>
                <a:cs typeface="+mj-cs"/>
              </a:rPr>
              <a:t> </a:t>
            </a:r>
            <a:r>
              <a:rPr lang="fa-IR" sz="2400" dirty="0">
                <a:latin typeface="B Nazanin" panose="00000400000000000000" pitchFamily="2" charset="-78"/>
                <a:ea typeface="Calibri" panose="020F0502020204030204" pitchFamily="34" charset="0"/>
                <a:cs typeface="+mj-cs"/>
              </a:rPr>
              <a:t>یک ظاهر مشخص و معینی دارند و بدن نزارشان آنها را جوان تر از سنشان نشان می دهد. یا فته های فیزیکی عمومی شامل رشد موی </a:t>
            </a:r>
            <a:r>
              <a:rPr lang="en-US" sz="2400" dirty="0">
                <a:latin typeface="Calibri" panose="020F0502020204030204" pitchFamily="34" charset="0"/>
                <a:ea typeface="Calibri" panose="020F0502020204030204" pitchFamily="34" charset="0"/>
                <a:cs typeface="+mj-cs"/>
              </a:rPr>
              <a:t>Lanugo</a:t>
            </a:r>
            <a:r>
              <a:rPr lang="fa-IR" sz="2400" dirty="0">
                <a:latin typeface="Calibri" panose="020F0502020204030204" pitchFamily="34" charset="0"/>
                <a:ea typeface="Calibri" panose="020F0502020204030204" pitchFamily="34" charset="0"/>
                <a:cs typeface="+mj-cs"/>
              </a:rPr>
              <a:t>، نرم، کرک مانند، خشک و شکننده، هایپرکارتنمیا، عدم تحمل سرما، کبودی نوک دست و پاها می باشد.</a:t>
            </a:r>
            <a:r>
              <a:rPr lang="en-US" sz="2400" dirty="0">
                <a:latin typeface="Calibri" panose="020F0502020204030204" pitchFamily="34" charset="0"/>
                <a:ea typeface="Calibri" panose="020F0502020204030204" pitchFamily="34" charset="0"/>
                <a:cs typeface="+mj-cs"/>
              </a:rPr>
              <a:t/>
            </a:r>
            <a:br>
              <a:rPr lang="en-US" sz="2400" dirty="0">
                <a:latin typeface="Calibri" panose="020F0502020204030204" pitchFamily="34" charset="0"/>
                <a:ea typeface="Calibri" panose="020F0502020204030204" pitchFamily="34" charset="0"/>
                <a:cs typeface="+mj-cs"/>
              </a:rPr>
            </a:br>
            <a:endParaRPr lang="en-US" sz="2400" dirty="0">
              <a:cs typeface="+mj-cs"/>
            </a:endParaRPr>
          </a:p>
        </p:txBody>
      </p:sp>
      <p:sp>
        <p:nvSpPr>
          <p:cNvPr id="5" name="Slide Number Placeholder 4"/>
          <p:cNvSpPr>
            <a:spLocks noGrp="1"/>
          </p:cNvSpPr>
          <p:nvPr>
            <p:ph type="sldNum" sz="quarter" idx="12"/>
          </p:nvPr>
        </p:nvSpPr>
        <p:spPr/>
        <p:txBody>
          <a:bodyPr/>
          <a:lstStyle/>
          <a:p>
            <a:fld id="{29B946BD-7911-40A0-ACE2-1D937AD2DB9A}" type="slidenum">
              <a:rPr lang="en-US" smtClean="0"/>
              <a:t>5</a:t>
            </a:fld>
            <a:endParaRPr lang="en-US"/>
          </a:p>
        </p:txBody>
      </p:sp>
    </p:spTree>
    <p:extLst>
      <p:ext uri="{BB962C8B-B14F-4D97-AF65-F5344CB8AC3E}">
        <p14:creationId xmlns:p14="http://schemas.microsoft.com/office/powerpoint/2010/main" val="3020026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سوتغذیه پروتیین – انرژی</a:t>
            </a:r>
          </a:p>
          <a:p>
            <a:pPr algn="r" rtl="1"/>
            <a:r>
              <a:rPr lang="fa-IR" dirty="0" smtClean="0"/>
              <a:t>برادی کاردی</a:t>
            </a:r>
          </a:p>
          <a:p>
            <a:pPr algn="r" rtl="1"/>
            <a:r>
              <a:rPr lang="fa-IR" dirty="0" smtClean="0"/>
              <a:t>افت فشارخون وضعیتی</a:t>
            </a:r>
          </a:p>
          <a:p>
            <a:pPr algn="r" rtl="1"/>
            <a:r>
              <a:rPr lang="fa-IR" dirty="0" smtClean="0"/>
              <a:t>آریتمی</a:t>
            </a:r>
          </a:p>
          <a:p>
            <a:pPr algn="r" rtl="1"/>
            <a:r>
              <a:rPr lang="fa-IR" dirty="0" smtClean="0"/>
              <a:t>تخلیه دیر هنگام معده</a:t>
            </a:r>
          </a:p>
          <a:p>
            <a:pPr algn="r" rtl="1"/>
            <a:r>
              <a:rPr lang="fa-IR" dirty="0" smtClean="0"/>
              <a:t>شکایت از ورم شکم</a:t>
            </a:r>
          </a:p>
          <a:p>
            <a:pPr algn="r" rtl="1"/>
            <a:r>
              <a:rPr lang="fa-IR" dirty="0" smtClean="0"/>
              <a:t>یبوست</a:t>
            </a:r>
            <a:endParaRPr lang="en-US" dirty="0"/>
          </a:p>
        </p:txBody>
      </p:sp>
      <p:sp>
        <p:nvSpPr>
          <p:cNvPr id="4" name="Slide Number Placeholder 3"/>
          <p:cNvSpPr>
            <a:spLocks noGrp="1"/>
          </p:cNvSpPr>
          <p:nvPr>
            <p:ph type="sldNum" sz="quarter" idx="12"/>
          </p:nvPr>
        </p:nvSpPr>
        <p:spPr/>
        <p:txBody>
          <a:bodyPr/>
          <a:lstStyle/>
          <a:p>
            <a:fld id="{29B946BD-7911-40A0-ACE2-1D937AD2DB9A}" type="slidenum">
              <a:rPr lang="en-US" smtClean="0"/>
              <a:t>6</a:t>
            </a:fld>
            <a:endParaRPr lang="en-US"/>
          </a:p>
        </p:txBody>
      </p:sp>
    </p:spTree>
    <p:extLst>
      <p:ext uri="{BB962C8B-B14F-4D97-AF65-F5344CB8AC3E}">
        <p14:creationId xmlns:p14="http://schemas.microsoft.com/office/powerpoint/2010/main" val="2267202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latin typeface="Calibri" panose="020F0502020204030204" pitchFamily="34" charset="0"/>
                <a:ea typeface="Calibri" panose="020F0502020204030204" pitchFamily="34" charset="0"/>
              </a:rPr>
              <a:t>پراشتهایی عصبی</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41946" y="1411665"/>
            <a:ext cx="7588155" cy="4868129"/>
          </a:xfrm>
        </p:spPr>
      </p:pic>
      <p:sp>
        <p:nvSpPr>
          <p:cNvPr id="5" name="Slide Number Placeholder 4"/>
          <p:cNvSpPr>
            <a:spLocks noGrp="1"/>
          </p:cNvSpPr>
          <p:nvPr>
            <p:ph type="sldNum" sz="quarter" idx="12"/>
          </p:nvPr>
        </p:nvSpPr>
        <p:spPr/>
        <p:txBody>
          <a:bodyPr/>
          <a:lstStyle/>
          <a:p>
            <a:fld id="{29B946BD-7911-40A0-ACE2-1D937AD2DB9A}" type="slidenum">
              <a:rPr lang="en-US" smtClean="0"/>
              <a:t>7</a:t>
            </a:fld>
            <a:endParaRPr lang="en-US"/>
          </a:p>
        </p:txBody>
      </p:sp>
    </p:spTree>
    <p:extLst>
      <p:ext uri="{BB962C8B-B14F-4D97-AF65-F5344CB8AC3E}">
        <p14:creationId xmlns:p14="http://schemas.microsoft.com/office/powerpoint/2010/main" val="2894733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06567"/>
            <a:ext cx="8596668" cy="3880773"/>
          </a:xfrm>
        </p:spPr>
        <p:txBody>
          <a:bodyPr>
            <a:noAutofit/>
          </a:bodyPr>
          <a:lstStyle/>
          <a:p>
            <a:pPr algn="just" rtl="1">
              <a:lnSpc>
                <a:spcPct val="150000"/>
              </a:lnSpc>
            </a:pPr>
            <a:r>
              <a:rPr lang="fa-IR" sz="2400" dirty="0">
                <a:cs typeface="+mj-cs"/>
              </a:rPr>
              <a:t>علائم بالینی و نشانه های </a:t>
            </a:r>
            <a:r>
              <a:rPr lang="en-US" sz="2400" dirty="0">
                <a:cs typeface="+mj-cs"/>
              </a:rPr>
              <a:t>BN</a:t>
            </a:r>
            <a:r>
              <a:rPr lang="fa-IR" sz="2400" dirty="0">
                <a:cs typeface="+mj-cs"/>
              </a:rPr>
              <a:t> به سختی شناسایی می شوند زیرا بیماران معمولا وزن طبیعی دارند و رفتارهای مخفیانه ای از خود نشان می دهند.</a:t>
            </a:r>
            <a:endParaRPr lang="en-US" sz="2400" dirty="0">
              <a:cs typeface="+mj-cs"/>
            </a:endParaRPr>
          </a:p>
          <a:p>
            <a:pPr algn="just" rtl="1">
              <a:lnSpc>
                <a:spcPct val="150000"/>
              </a:lnSpc>
            </a:pPr>
            <a:r>
              <a:rPr lang="fa-IR" sz="2400" dirty="0">
                <a:cs typeface="+mj-cs"/>
              </a:rPr>
              <a:t>در زمان وقوع تهوع ممکن است شواهد بالینی </a:t>
            </a:r>
            <a:r>
              <a:rPr lang="fa-IR" sz="2400" dirty="0" smtClean="0">
                <a:cs typeface="+mj-cs"/>
              </a:rPr>
              <a:t>مثل</a:t>
            </a:r>
          </a:p>
          <a:p>
            <a:pPr marL="114300" marR="0" indent="-457200" algn="just" rtl="1">
              <a:lnSpc>
                <a:spcPct val="150000"/>
              </a:lnSpc>
              <a:spcBef>
                <a:spcPts val="0"/>
              </a:spcBef>
              <a:spcAft>
                <a:spcPts val="800"/>
              </a:spcAft>
              <a:buFont typeface="+mj-lt"/>
              <a:buAutoNum type="arabicPeriod"/>
            </a:pPr>
            <a:r>
              <a:rPr lang="fa-IR" sz="2400" dirty="0">
                <a:latin typeface="Calibri" panose="020F0502020204030204" pitchFamily="34" charset="0"/>
                <a:ea typeface="Calibri" panose="020F0502020204030204" pitchFamily="34" charset="0"/>
                <a:cs typeface="+mj-cs"/>
              </a:rPr>
              <a:t>زخم پشت دست (مورد استفاده برای تحریک رفلکس باز شدن) که عنوان علامت راسل شناخته شده </a:t>
            </a:r>
            <a:r>
              <a:rPr lang="fa-IR" sz="2400" dirty="0" smtClean="0">
                <a:latin typeface="Calibri" panose="020F0502020204030204" pitchFamily="34" charset="0"/>
                <a:ea typeface="Calibri" panose="020F0502020204030204" pitchFamily="34" charset="0"/>
                <a:cs typeface="+mj-cs"/>
              </a:rPr>
              <a:t>است</a:t>
            </a:r>
            <a:endParaRPr lang="fa-IR" sz="2400" dirty="0">
              <a:latin typeface="Calibri" panose="020F0502020204030204" pitchFamily="34" charset="0"/>
              <a:ea typeface="Calibri" panose="020F0502020204030204" pitchFamily="34" charset="0"/>
              <a:cs typeface="+mj-cs"/>
            </a:endParaRPr>
          </a:p>
          <a:p>
            <a:pPr marL="114300" marR="0" indent="-457200" algn="just" rtl="1">
              <a:lnSpc>
                <a:spcPct val="150000"/>
              </a:lnSpc>
              <a:spcBef>
                <a:spcPts val="0"/>
              </a:spcBef>
              <a:spcAft>
                <a:spcPts val="800"/>
              </a:spcAft>
              <a:buFont typeface="+mj-lt"/>
              <a:buAutoNum type="arabicPeriod"/>
            </a:pPr>
            <a:r>
              <a:rPr lang="fa-IR" sz="2400" dirty="0" smtClean="0">
                <a:latin typeface="Calibri" panose="020F0502020204030204" pitchFamily="34" charset="0"/>
                <a:ea typeface="Calibri" panose="020F0502020204030204" pitchFamily="34" charset="0"/>
                <a:cs typeface="+mj-cs"/>
              </a:rPr>
              <a:t> </a:t>
            </a:r>
            <a:r>
              <a:rPr lang="fa-IR" sz="2400" dirty="0">
                <a:latin typeface="Calibri" panose="020F0502020204030204" pitchFamily="34" charset="0"/>
                <a:ea typeface="Calibri" panose="020F0502020204030204" pitchFamily="34" charset="0"/>
                <a:cs typeface="+mj-cs"/>
              </a:rPr>
              <a:t>بزرگتر شدن غده پاراتیروئید </a:t>
            </a:r>
          </a:p>
          <a:p>
            <a:pPr marL="114300" marR="0" indent="-457200" algn="just" rtl="1">
              <a:lnSpc>
                <a:spcPct val="150000"/>
              </a:lnSpc>
              <a:spcBef>
                <a:spcPts val="0"/>
              </a:spcBef>
              <a:spcAft>
                <a:spcPts val="800"/>
              </a:spcAft>
              <a:buFont typeface="+mj-lt"/>
              <a:buAutoNum type="arabicPeriod"/>
            </a:pPr>
            <a:r>
              <a:rPr lang="fa-IR" sz="2400" dirty="0" smtClean="0">
                <a:latin typeface="Calibri" panose="020F0502020204030204" pitchFamily="34" charset="0"/>
                <a:ea typeface="Calibri" panose="020F0502020204030204" pitchFamily="34" charset="0"/>
                <a:cs typeface="+mj-cs"/>
              </a:rPr>
              <a:t> </a:t>
            </a:r>
            <a:r>
              <a:rPr lang="fa-IR" sz="2400" dirty="0">
                <a:latin typeface="Calibri" panose="020F0502020204030204" pitchFamily="34" charset="0"/>
                <a:ea typeface="Calibri" panose="020F0502020204030204" pitchFamily="34" charset="0"/>
                <a:cs typeface="+mj-cs"/>
              </a:rPr>
              <a:t>فرسایش مینای دندان با پوسیدگی رو به افزایش دندان </a:t>
            </a:r>
            <a:r>
              <a:rPr lang="fa-IR" sz="2400" dirty="0" smtClean="0">
                <a:latin typeface="Calibri" panose="020F0502020204030204" pitchFamily="34" charset="0"/>
                <a:ea typeface="Calibri" panose="020F0502020204030204" pitchFamily="34" charset="0"/>
                <a:cs typeface="+mj-cs"/>
              </a:rPr>
              <a:t>(وجود </a:t>
            </a:r>
            <a:r>
              <a:rPr lang="fa-IR" sz="2400" dirty="0">
                <a:latin typeface="Calibri" panose="020F0502020204030204" pitchFamily="34" charset="0"/>
                <a:ea typeface="Calibri" panose="020F0502020204030204" pitchFamily="34" charset="0"/>
                <a:cs typeface="+mj-cs"/>
              </a:rPr>
              <a:t>مداوم اسید معده در </a:t>
            </a:r>
            <a:r>
              <a:rPr lang="fa-IR" sz="2400" dirty="0" smtClean="0">
                <a:latin typeface="Calibri" panose="020F0502020204030204" pitchFamily="34" charset="0"/>
                <a:ea typeface="Calibri" panose="020F0502020204030204" pitchFamily="34" charset="0"/>
                <a:cs typeface="+mj-cs"/>
              </a:rPr>
              <a:t>دهان)</a:t>
            </a:r>
            <a:endParaRPr lang="en-US" sz="2400" dirty="0">
              <a:latin typeface="Calibri" panose="020F0502020204030204" pitchFamily="34" charset="0"/>
              <a:ea typeface="Calibri" panose="020F0502020204030204" pitchFamily="34" charset="0"/>
              <a:cs typeface="+mj-cs"/>
            </a:endParaRPr>
          </a:p>
          <a:p>
            <a:pPr algn="r" rtl="1">
              <a:lnSpc>
                <a:spcPct val="150000"/>
              </a:lnSpc>
              <a:buFont typeface="Arial" panose="020B0604020202020204" pitchFamily="34" charset="0"/>
              <a:buChar char="•"/>
            </a:pPr>
            <a:endParaRPr lang="en-US" sz="24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29B946BD-7911-40A0-ACE2-1D937AD2DB9A}" type="slidenum">
              <a:rPr lang="en-US" smtClean="0"/>
              <a:t>8</a:t>
            </a:fld>
            <a:endParaRPr lang="en-US"/>
          </a:p>
        </p:txBody>
      </p:sp>
    </p:spTree>
    <p:extLst>
      <p:ext uri="{BB962C8B-B14F-4D97-AF65-F5344CB8AC3E}">
        <p14:creationId xmlns:p14="http://schemas.microsoft.com/office/powerpoint/2010/main" val="1936226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146413"/>
            <a:ext cx="8596668" cy="4894950"/>
          </a:xfrm>
        </p:spPr>
        <p:txBody>
          <a:bodyPr>
            <a:normAutofit/>
          </a:bodyPr>
          <a:lstStyle/>
          <a:p>
            <a:pPr algn="just" rtl="1">
              <a:lnSpc>
                <a:spcPct val="150000"/>
              </a:lnSpc>
            </a:pPr>
            <a:r>
              <a:rPr lang="fa-IR" sz="2400" dirty="0">
                <a:cs typeface="+mj-cs"/>
              </a:rPr>
              <a:t>تهوع مزمن می تواند به از دست </a:t>
            </a:r>
            <a:r>
              <a:rPr lang="fa-IR" sz="2400" dirty="0" smtClean="0">
                <a:cs typeface="+mj-cs"/>
              </a:rPr>
              <a:t>دادن </a:t>
            </a:r>
            <a:r>
              <a:rPr lang="fa-IR" sz="2400" dirty="0">
                <a:cs typeface="+mj-cs"/>
              </a:rPr>
              <a:t>آب، قلیایی شدن بدن، هیپوکالمیا منجر شود.</a:t>
            </a:r>
            <a:endParaRPr lang="en-US" sz="2400" dirty="0">
              <a:cs typeface="+mj-cs"/>
            </a:endParaRPr>
          </a:p>
          <a:p>
            <a:pPr algn="just" rtl="1">
              <a:lnSpc>
                <a:spcPct val="150000"/>
              </a:lnSpc>
            </a:pPr>
            <a:r>
              <a:rPr lang="fa-IR" sz="2400" dirty="0">
                <a:cs typeface="+mj-cs"/>
              </a:rPr>
              <a:t>علامت های معمول بالینی شامل گلو درد، ازوفاژیت، استفراغ خونی ملایم، درد شکم و خونریزی ملتحمه می باشد. </a:t>
            </a:r>
          </a:p>
          <a:p>
            <a:pPr algn="just" rtl="1">
              <a:lnSpc>
                <a:spcPct val="150000"/>
              </a:lnSpc>
            </a:pPr>
            <a:r>
              <a:rPr lang="fa-IR" sz="2400" dirty="0" smtClean="0">
                <a:cs typeface="+mj-cs"/>
              </a:rPr>
              <a:t>بیشتر </a:t>
            </a:r>
            <a:r>
              <a:rPr lang="fa-IR" sz="2400" dirty="0">
                <a:cs typeface="+mj-cs"/>
              </a:rPr>
              <a:t>مشکلات جدی معدی روده ای </a:t>
            </a:r>
            <a:r>
              <a:rPr lang="fa-IR" sz="2400">
                <a:cs typeface="+mj-cs"/>
              </a:rPr>
              <a:t>شامل </a:t>
            </a:r>
            <a:r>
              <a:rPr lang="fa-IR" sz="2400" smtClean="0">
                <a:cs typeface="+mj-cs"/>
              </a:rPr>
              <a:t>وقوع </a:t>
            </a:r>
            <a:r>
              <a:rPr lang="fa-IR" sz="2400" dirty="0">
                <a:cs typeface="+mj-cs"/>
              </a:rPr>
              <a:t>نادر پارگی مری و اتساع یا فتق معده می شود. </a:t>
            </a:r>
            <a:endParaRPr lang="fa-IR" sz="2400" dirty="0" smtClean="0">
              <a:cs typeface="+mj-cs"/>
            </a:endParaRPr>
          </a:p>
          <a:p>
            <a:pPr algn="just" rtl="1">
              <a:lnSpc>
                <a:spcPct val="150000"/>
              </a:lnSpc>
            </a:pPr>
            <a:r>
              <a:rPr lang="fa-IR" sz="2400" dirty="0" smtClean="0">
                <a:cs typeface="+mj-cs"/>
              </a:rPr>
              <a:t>اپیاک </a:t>
            </a:r>
            <a:r>
              <a:rPr lang="fa-IR" sz="2400" dirty="0">
                <a:cs typeface="+mj-cs"/>
              </a:rPr>
              <a:t>که برای تحریک تهوع استفاده می شود ممکن است آسیب میوکاردیال غیر قابل برگشت و مرگ ناگهانی را سبب شود</a:t>
            </a:r>
            <a:r>
              <a:rPr lang="fa-IR" sz="2400" dirty="0" smtClean="0">
                <a:cs typeface="+mj-cs"/>
              </a:rPr>
              <a:t>.</a:t>
            </a:r>
          </a:p>
          <a:p>
            <a:pPr algn="justLow" rtl="1">
              <a:lnSpc>
                <a:spcPct val="150000"/>
              </a:lnSpc>
            </a:pPr>
            <a:endParaRPr lang="en-US" sz="2400" dirty="0">
              <a:cs typeface="B Nazanin" panose="00000400000000000000" pitchFamily="2" charset="-78"/>
            </a:endParaRPr>
          </a:p>
          <a:p>
            <a:pPr algn="just" rtl="1">
              <a:lnSpc>
                <a:spcPct val="150000"/>
              </a:lnSpc>
            </a:pPr>
            <a:endParaRPr lang="en-US" sz="24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29B946BD-7911-40A0-ACE2-1D937AD2DB9A}" type="slidenum">
              <a:rPr lang="en-US" smtClean="0"/>
              <a:t>9</a:t>
            </a:fld>
            <a:endParaRPr lang="en-US"/>
          </a:p>
        </p:txBody>
      </p:sp>
    </p:spTree>
    <p:extLst>
      <p:ext uri="{BB962C8B-B14F-4D97-AF65-F5344CB8AC3E}">
        <p14:creationId xmlns:p14="http://schemas.microsoft.com/office/powerpoint/2010/main" val="1911533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281</TotalTime>
  <Words>2498</Words>
  <Application>Microsoft Office PowerPoint</Application>
  <PresentationFormat>Widescreen</PresentationFormat>
  <Paragraphs>173</Paragraphs>
  <Slides>49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Trebuchet MS</vt:lpstr>
      <vt:lpstr>Arial</vt:lpstr>
      <vt:lpstr>Haettenschweiler</vt:lpstr>
      <vt:lpstr>Wingdings 3</vt:lpstr>
      <vt:lpstr>Tahoma</vt:lpstr>
      <vt:lpstr>B Nazanin</vt:lpstr>
      <vt:lpstr>Calibri</vt:lpstr>
      <vt:lpstr>Facet</vt:lpstr>
      <vt:lpstr>PowerPoint Presentation</vt:lpstr>
      <vt:lpstr>بسم الله الرحمن الرحیم</vt:lpstr>
      <vt:lpstr>مشخصه بالینی و مشکلات پزشکی </vt:lpstr>
      <vt:lpstr>بی اشتهایی عصبی </vt:lpstr>
      <vt:lpstr>PowerPoint Presentation</vt:lpstr>
      <vt:lpstr>PowerPoint Presentation</vt:lpstr>
      <vt:lpstr>پراشتهایی عصبی</vt:lpstr>
      <vt:lpstr>PowerPoint Presentation</vt:lpstr>
      <vt:lpstr>PowerPoint Presentation</vt:lpstr>
      <vt:lpstr>PowerPoint Presentation</vt:lpstr>
      <vt:lpstr>توان بخشی تغذیه ای و مشاوره </vt:lpstr>
      <vt:lpstr>PowerPoint Presentation</vt:lpstr>
      <vt:lpstr>سابقه رژیمی </vt:lpstr>
      <vt:lpstr>PowerPoint Presentation</vt:lpstr>
      <vt:lpstr>بی اشتهایی عصبی </vt:lpstr>
      <vt:lpstr>PowerPoint Presentation</vt:lpstr>
      <vt:lpstr>PowerPoint Presentation</vt:lpstr>
      <vt:lpstr>PowerPoint Presentation</vt:lpstr>
      <vt:lpstr>پراشتهایی عصبی</vt:lpstr>
      <vt:lpstr>PowerPoint Presentation</vt:lpstr>
      <vt:lpstr>PowerPoint Presentation</vt:lpstr>
      <vt:lpstr>PowerPoint Presentation</vt:lpstr>
      <vt:lpstr>رفتار غذایی </vt:lpstr>
      <vt:lpstr>PowerPoint Presentation</vt:lpstr>
      <vt:lpstr>ارزیابی بیوشیمیایی </vt:lpstr>
      <vt:lpstr>PowerPoint Presentation</vt:lpstr>
      <vt:lpstr>PowerPoint Presentation</vt:lpstr>
      <vt:lpstr>PowerPoint Presentation</vt:lpstr>
      <vt:lpstr>کمبود ویتامین و مواد معدنی </vt:lpstr>
      <vt:lpstr>PowerPoint Presentation</vt:lpstr>
      <vt:lpstr>PowerPoint Presentation</vt:lpstr>
      <vt:lpstr>تعادل مایعات و الکترولیت </vt:lpstr>
      <vt:lpstr>PowerPoint Presentation</vt:lpstr>
      <vt:lpstr>PowerPoint Presentation</vt:lpstr>
      <vt:lpstr>انرژی سوخت و ساز</vt:lpstr>
      <vt:lpstr>PowerPoint Presentation</vt:lpstr>
      <vt:lpstr>PowerPoint Presentation</vt:lpstr>
      <vt:lpstr>ارزیابی آنتروپومتریک </vt:lpstr>
      <vt:lpstr>PowerPoint Presentation</vt:lpstr>
      <vt:lpstr>PowerPoint Presentation</vt:lpstr>
      <vt:lpstr>بی اشتهایی عصبی </vt:lpstr>
      <vt:lpstr>PowerPoint Presentation</vt:lpstr>
      <vt:lpstr>PowerPoint Presentation</vt:lpstr>
      <vt:lpstr>PowerPoint Presentation</vt:lpstr>
      <vt:lpstr>PowerPoint Presentation</vt:lpstr>
      <vt:lpstr>پر اشتهایی عصبی </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hp</dc:creator>
  <cp:lastModifiedBy>Windows User</cp:lastModifiedBy>
  <cp:revision>97</cp:revision>
  <dcterms:created xsi:type="dcterms:W3CDTF">2017-05-06T11:32:23Z</dcterms:created>
  <dcterms:modified xsi:type="dcterms:W3CDTF">2017-05-22T16:14:31Z</dcterms:modified>
</cp:coreProperties>
</file>