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BAA76"/>
    <a:srgbClr val="FF6600"/>
    <a:srgbClr val="FF7C80"/>
    <a:srgbClr val="3366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95E215AF-0E21-4B5E-B369-632EBC03B577}" type="datetimeFigureOut">
              <a:rPr lang="en-US" smtClean="0"/>
              <a:pPr/>
              <a:t>5/14/2016</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943D2CD1-5C3E-455F-86C2-3872B370AD4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5E215AF-0E21-4B5E-B369-632EBC03B577}" type="datetimeFigureOut">
              <a:rPr lang="en-US" smtClean="0"/>
              <a:pPr/>
              <a:t>5/14/2016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3D2CD1-5C3E-455F-86C2-3872B370AD4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5E215AF-0E21-4B5E-B369-632EBC03B577}" type="datetimeFigureOut">
              <a:rPr lang="en-US" smtClean="0"/>
              <a:pPr/>
              <a:t>5/14/2016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3D2CD1-5C3E-455F-86C2-3872B370AD4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95E215AF-0E21-4B5E-B369-632EBC03B577}" type="datetimeFigureOut">
              <a:rPr lang="en-US" smtClean="0"/>
              <a:pPr/>
              <a:t>5/14/2016</a:t>
            </a:fld>
            <a:endParaRPr lang="en-US"/>
          </a:p>
        </p:txBody>
      </p:sp>
      <p:sp>
        <p:nvSpPr>
          <p:cNvPr id="9" name="Slide Number Placeholder 8"/>
          <p:cNvSpPr>
            <a:spLocks noGrp="1"/>
          </p:cNvSpPr>
          <p:nvPr>
            <p:ph type="sldNum" sz="quarter" idx="15"/>
          </p:nvPr>
        </p:nvSpPr>
        <p:spPr/>
        <p:txBody>
          <a:bodyPr rtlCol="0"/>
          <a:lstStyle/>
          <a:p>
            <a:fld id="{943D2CD1-5C3E-455F-86C2-3872B370AD45}"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95E215AF-0E21-4B5E-B369-632EBC03B577}" type="datetimeFigureOut">
              <a:rPr lang="en-US" smtClean="0"/>
              <a:pPr/>
              <a:t>5/14/2016</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943D2CD1-5C3E-455F-86C2-3872B370AD4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95E215AF-0E21-4B5E-B369-632EBC03B577}" type="datetimeFigureOut">
              <a:rPr lang="en-US" smtClean="0"/>
              <a:pPr/>
              <a:t>5/14/2016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3D2CD1-5C3E-455F-86C2-3872B370AD45}"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95E215AF-0E21-4B5E-B369-632EBC03B577}" type="datetimeFigureOut">
              <a:rPr lang="en-US" smtClean="0"/>
              <a:pPr/>
              <a:t>5/14/2016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43D2CD1-5C3E-455F-86C2-3872B370AD45}"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95E215AF-0E21-4B5E-B369-632EBC03B577}" type="datetimeFigureOut">
              <a:rPr lang="en-US" smtClean="0"/>
              <a:pPr/>
              <a:t>5/14/2016</a:t>
            </a:fld>
            <a:endParaRPr lang="en-US"/>
          </a:p>
        </p:txBody>
      </p:sp>
      <p:sp>
        <p:nvSpPr>
          <p:cNvPr id="7" name="Slide Number Placeholder 6"/>
          <p:cNvSpPr>
            <a:spLocks noGrp="1"/>
          </p:cNvSpPr>
          <p:nvPr>
            <p:ph type="sldNum" sz="quarter" idx="11"/>
          </p:nvPr>
        </p:nvSpPr>
        <p:spPr/>
        <p:txBody>
          <a:bodyPr rtlCol="0"/>
          <a:lstStyle/>
          <a:p>
            <a:fld id="{943D2CD1-5C3E-455F-86C2-3872B370AD45}"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E215AF-0E21-4B5E-B369-632EBC03B577}" type="datetimeFigureOut">
              <a:rPr lang="en-US" smtClean="0"/>
              <a:pPr/>
              <a:t>5/14/2016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43D2CD1-5C3E-455F-86C2-3872B370AD4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95E215AF-0E21-4B5E-B369-632EBC03B577}" type="datetimeFigureOut">
              <a:rPr lang="en-US" smtClean="0"/>
              <a:pPr/>
              <a:t>5/14/2016</a:t>
            </a:fld>
            <a:endParaRPr lang="en-US"/>
          </a:p>
        </p:txBody>
      </p:sp>
      <p:sp>
        <p:nvSpPr>
          <p:cNvPr id="22" name="Slide Number Placeholder 21"/>
          <p:cNvSpPr>
            <a:spLocks noGrp="1"/>
          </p:cNvSpPr>
          <p:nvPr>
            <p:ph type="sldNum" sz="quarter" idx="15"/>
          </p:nvPr>
        </p:nvSpPr>
        <p:spPr/>
        <p:txBody>
          <a:bodyPr rtlCol="0"/>
          <a:lstStyle/>
          <a:p>
            <a:fld id="{943D2CD1-5C3E-455F-86C2-3872B370AD45}"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95E215AF-0E21-4B5E-B369-632EBC03B577}" type="datetimeFigureOut">
              <a:rPr lang="en-US" smtClean="0"/>
              <a:pPr/>
              <a:t>5/14/2016</a:t>
            </a:fld>
            <a:endParaRPr lang="en-US"/>
          </a:p>
        </p:txBody>
      </p:sp>
      <p:sp>
        <p:nvSpPr>
          <p:cNvPr id="18" name="Slide Number Placeholder 17"/>
          <p:cNvSpPr>
            <a:spLocks noGrp="1"/>
          </p:cNvSpPr>
          <p:nvPr>
            <p:ph type="sldNum" sz="quarter" idx="11"/>
          </p:nvPr>
        </p:nvSpPr>
        <p:spPr/>
        <p:txBody>
          <a:bodyPr rtlCol="0"/>
          <a:lstStyle/>
          <a:p>
            <a:fld id="{943D2CD1-5C3E-455F-86C2-3872B370AD45}"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95E215AF-0E21-4B5E-B369-632EBC03B577}" type="datetimeFigureOut">
              <a:rPr lang="en-US" smtClean="0"/>
              <a:pPr/>
              <a:t>5/14/2016</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943D2CD1-5C3E-455F-86C2-3872B370AD4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endParaRPr lang="en-US" dirty="0"/>
          </a:p>
        </p:txBody>
      </p:sp>
      <p:sp>
        <p:nvSpPr>
          <p:cNvPr id="3" name="Subtitle 2"/>
          <p:cNvSpPr>
            <a:spLocks noGrp="1"/>
          </p:cNvSpPr>
          <p:nvPr>
            <p:ph type="subTitle" idx="1"/>
          </p:nvPr>
        </p:nvSpPr>
        <p:spPr/>
        <p:txBody>
          <a:bodyPr/>
          <a:lstStyle/>
          <a:p>
            <a:endParaRPr lang="en-US"/>
          </a:p>
        </p:txBody>
      </p:sp>
      <p:pic>
        <p:nvPicPr>
          <p:cNvPr id="1026" name="Picture 2" descr="L:\تصاویر\بسم الله\1 (84).jpg"/>
          <p:cNvPicPr>
            <a:picLocks noChangeAspect="1" noChangeArrowheads="1"/>
          </p:cNvPicPr>
          <p:nvPr/>
        </p:nvPicPr>
        <p:blipFill>
          <a:blip r:embed="rId2"/>
          <a:srcRect/>
          <a:stretch>
            <a:fillRect/>
          </a:stretch>
        </p:blipFill>
        <p:spPr bwMode="auto">
          <a:xfrm>
            <a:off x="2643174" y="642918"/>
            <a:ext cx="4667267" cy="5130574"/>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4154494"/>
          </a:xfrm>
        </p:spPr>
        <p:txBody>
          <a:bodyPr>
            <a:normAutofit fontScale="90000"/>
          </a:bodyPr>
          <a:lstStyle/>
          <a:p>
            <a:pPr algn="ctr"/>
            <a:r>
              <a:rPr lang="fa-IR" dirty="0" smtClean="0"/>
              <a:t/>
            </a:r>
            <a:br>
              <a:rPr lang="fa-IR" dirty="0" smtClean="0"/>
            </a:br>
            <a:r>
              <a:rPr lang="fa-IR" dirty="0" smtClean="0"/>
              <a:t/>
            </a:r>
            <a:br>
              <a:rPr lang="fa-IR" dirty="0" smtClean="0"/>
            </a:br>
            <a:r>
              <a:rPr lang="fa-IR" dirty="0" smtClean="0"/>
              <a:t/>
            </a:r>
            <a:br>
              <a:rPr lang="fa-IR" dirty="0" smtClean="0"/>
            </a:br>
            <a:r>
              <a:rPr lang="fa-IR" dirty="0" smtClean="0"/>
              <a:t/>
            </a:r>
            <a:br>
              <a:rPr lang="fa-IR" dirty="0" smtClean="0"/>
            </a:br>
            <a:r>
              <a:rPr lang="fa-IR" dirty="0" smtClean="0"/>
              <a:t/>
            </a:r>
            <a:br>
              <a:rPr lang="fa-IR" dirty="0" smtClean="0"/>
            </a:br>
            <a:r>
              <a:rPr lang="fa-IR" dirty="0" smtClean="0"/>
              <a:t/>
            </a:r>
            <a:br>
              <a:rPr lang="fa-IR" dirty="0" smtClean="0"/>
            </a:br>
            <a:r>
              <a:rPr lang="fa-IR" dirty="0" smtClean="0"/>
              <a:t>امیر حسین درویش</a:t>
            </a:r>
            <a:br>
              <a:rPr lang="fa-IR" dirty="0" smtClean="0"/>
            </a:br>
            <a:r>
              <a:rPr lang="fa-IR" dirty="0" smtClean="0"/>
              <a:t/>
            </a:r>
            <a:br>
              <a:rPr lang="fa-IR" dirty="0" smtClean="0"/>
            </a:br>
            <a:r>
              <a:rPr lang="fa-IR" dirty="0" smtClean="0"/>
              <a:t>271</a:t>
            </a:r>
            <a:br>
              <a:rPr lang="fa-IR" dirty="0" smtClean="0"/>
            </a:br>
            <a:r>
              <a:rPr lang="fa-IR" dirty="0" smtClean="0"/>
              <a:t/>
            </a:r>
            <a:br>
              <a:rPr lang="fa-IR" dirty="0" smtClean="0"/>
            </a:br>
            <a:r>
              <a:rPr lang="fa-IR" dirty="0" smtClean="0"/>
              <a:t/>
            </a:r>
            <a:br>
              <a:rPr lang="fa-IR" dirty="0" smtClean="0"/>
            </a:br>
            <a:r>
              <a:rPr lang="fa-IR" dirty="0" smtClean="0"/>
              <a:t/>
            </a:r>
            <a:br>
              <a:rPr lang="fa-IR" dirty="0" smtClean="0"/>
            </a:br>
            <a:r>
              <a:rPr lang="fa-IR" dirty="0" smtClean="0"/>
              <a:t/>
            </a:r>
            <a:br>
              <a:rPr lang="fa-IR" dirty="0" smtClean="0"/>
            </a:br>
            <a:r>
              <a:rPr lang="fa-IR" dirty="0" smtClean="0"/>
              <a:t/>
            </a:r>
            <a:br>
              <a:rPr lang="fa-IR" dirty="0" smtClean="0"/>
            </a:br>
            <a:r>
              <a:rPr lang="fa-IR" dirty="0" smtClean="0"/>
              <a:t/>
            </a:r>
            <a:br>
              <a:rPr lang="fa-IR" dirty="0" smtClean="0"/>
            </a:br>
            <a:endParaRPr lang="en-US" dirty="0"/>
          </a:p>
        </p:txBody>
      </p:sp>
      <p:sp>
        <p:nvSpPr>
          <p:cNvPr id="3" name="Cloud Callout 2"/>
          <p:cNvSpPr/>
          <p:nvPr/>
        </p:nvSpPr>
        <p:spPr>
          <a:xfrm>
            <a:off x="500034" y="2928934"/>
            <a:ext cx="4071966" cy="2428892"/>
          </a:xfrm>
          <a:prstGeom prst="cloudCallout">
            <a:avLst/>
          </a:prstGeom>
        </p:spPr>
        <p:style>
          <a:lnRef idx="2">
            <a:schemeClr val="accent1"/>
          </a:lnRef>
          <a:fillRef idx="1003">
            <a:schemeClr val="dk2"/>
          </a:fillRef>
          <a:effectRef idx="0">
            <a:schemeClr val="accent1"/>
          </a:effectRef>
          <a:fontRef idx="minor">
            <a:schemeClr val="dk1"/>
          </a:fontRef>
        </p:style>
        <p:txBody>
          <a:bodyPr rtlCol="0" anchor="ctr"/>
          <a:lstStyle/>
          <a:p>
            <a:pPr algn="ctr"/>
            <a:r>
              <a:rPr lang="fa-IR" sz="3200" dirty="0" smtClean="0"/>
              <a:t>پاورپینت فصل 1.2.3 بخش 5 اقتصاد</a:t>
            </a:r>
            <a:endParaRPr lang="en-US" sz="3200" dirty="0" smtClean="0"/>
          </a:p>
        </p:txBody>
      </p:sp>
      <p:sp>
        <p:nvSpPr>
          <p:cNvPr id="6" name="Smiley Face 5"/>
          <p:cNvSpPr/>
          <p:nvPr/>
        </p:nvSpPr>
        <p:spPr>
          <a:xfrm>
            <a:off x="6929454" y="4143380"/>
            <a:ext cx="1928826" cy="2500330"/>
          </a:xfrm>
          <a:prstGeom prst="smileyFace">
            <a:avLst>
              <a:gd name="adj" fmla="val 3589"/>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6000" dirty="0" smtClean="0">
                <a:solidFill>
                  <a:srgbClr val="92D050"/>
                </a:solidFill>
              </a:rPr>
              <a:t>پول</a:t>
            </a:r>
            <a:endParaRPr lang="en-US" sz="6000" dirty="0">
              <a:solidFill>
                <a:srgbClr val="92D050"/>
              </a:solidFill>
            </a:endParaRPr>
          </a:p>
        </p:txBody>
      </p:sp>
      <p:sp>
        <p:nvSpPr>
          <p:cNvPr id="3" name="Content Placeholder 2"/>
          <p:cNvSpPr>
            <a:spLocks noGrp="1"/>
          </p:cNvSpPr>
          <p:nvPr>
            <p:ph sz="quarter" idx="2"/>
          </p:nvPr>
        </p:nvSpPr>
        <p:spPr>
          <a:xfrm>
            <a:off x="285720" y="1142984"/>
            <a:ext cx="4214842" cy="5500726"/>
          </a:xfrm>
        </p:spPr>
        <p:txBody>
          <a:bodyPr>
            <a:noAutofit/>
          </a:bodyPr>
          <a:lstStyle/>
          <a:p>
            <a:pPr algn="r"/>
            <a:r>
              <a:rPr lang="fa-IR" sz="2000" dirty="0" smtClean="0">
                <a:solidFill>
                  <a:schemeClr val="accent1">
                    <a:lumMod val="40000"/>
                    <a:lumOff val="60000"/>
                  </a:schemeClr>
                </a:solidFill>
              </a:rPr>
              <a:t>5.سپرده ها به دو نوع دیداری و غیر </a:t>
            </a:r>
          </a:p>
          <a:p>
            <a:pPr algn="r">
              <a:buNone/>
            </a:pPr>
            <a:r>
              <a:rPr lang="fa-IR" sz="2000" dirty="0" smtClean="0">
                <a:solidFill>
                  <a:schemeClr val="accent1">
                    <a:lumMod val="40000"/>
                    <a:lumOff val="60000"/>
                  </a:schemeClr>
                </a:solidFill>
              </a:rPr>
              <a:t>دیداری تقسیم میشوند.</a:t>
            </a:r>
          </a:p>
          <a:p>
            <a:pPr algn="r">
              <a:buNone/>
            </a:pPr>
            <a:r>
              <a:rPr lang="fa-IR" sz="2000" dirty="0" smtClean="0">
                <a:solidFill>
                  <a:schemeClr val="accent2">
                    <a:lumMod val="75000"/>
                  </a:schemeClr>
                </a:solidFill>
              </a:rPr>
              <a:t>6.بعد از تاسیس موسسات مالی با ایجاد چک توانستند از میزان پول نقد در گردش بکاهند.</a:t>
            </a:r>
          </a:p>
          <a:p>
            <a:pPr algn="r">
              <a:buNone/>
            </a:pPr>
            <a:r>
              <a:rPr lang="fa-IR" sz="2000" dirty="0" smtClean="0">
                <a:solidFill>
                  <a:schemeClr val="accent6">
                    <a:lumMod val="50000"/>
                  </a:schemeClr>
                </a:solidFill>
              </a:rPr>
              <a:t>7.به پول هایی که مردم به هردلیل به بانک میسپارند سپرده گفته میشود.</a:t>
            </a:r>
          </a:p>
          <a:p>
            <a:pPr algn="r">
              <a:buNone/>
            </a:pPr>
            <a:r>
              <a:rPr lang="fa-IR" sz="2000" dirty="0" smtClean="0">
                <a:solidFill>
                  <a:srgbClr val="00B050"/>
                </a:solidFill>
              </a:rPr>
              <a:t>8.به اعتبار بخشی از پول های صاحب سپرده که پولی جدید در اقتصاد خلق میکند پول ثبتی میگویند.</a:t>
            </a:r>
          </a:p>
          <a:p>
            <a:pPr algn="r">
              <a:buNone/>
            </a:pPr>
            <a:r>
              <a:rPr lang="fa-IR" sz="2000" dirty="0" smtClean="0">
                <a:solidFill>
                  <a:srgbClr val="FF7C80"/>
                </a:solidFill>
              </a:rPr>
              <a:t>9.به سیاست هایی که دولت از طریق بانک مرکزی برای کنترل پول نقد و حفظ ارزش آن به عمل می آید سیاست های </a:t>
            </a:r>
          </a:p>
          <a:p>
            <a:pPr algn="r">
              <a:buNone/>
            </a:pPr>
            <a:r>
              <a:rPr lang="fa-IR" sz="2000" dirty="0" smtClean="0">
                <a:solidFill>
                  <a:srgbClr val="FF7C80"/>
                </a:solidFill>
              </a:rPr>
              <a:t>پولی گفته میشود.</a:t>
            </a:r>
          </a:p>
          <a:p>
            <a:pPr algn="r">
              <a:buNone/>
            </a:pPr>
            <a:r>
              <a:rPr lang="fa-IR" sz="2000" dirty="0" smtClean="0">
                <a:solidFill>
                  <a:srgbClr val="3366FF"/>
                </a:solidFill>
              </a:rPr>
              <a:t>10.سیاست های پولی که از طریق بانک مرکزی کشور ها اعمال میشود ازطریق سیاست های انقباضی و انبساطی انجام میشود.</a:t>
            </a:r>
          </a:p>
        </p:txBody>
      </p:sp>
      <p:sp>
        <p:nvSpPr>
          <p:cNvPr id="4" name="Content Placeholder 3"/>
          <p:cNvSpPr>
            <a:spLocks noGrp="1"/>
          </p:cNvSpPr>
          <p:nvPr>
            <p:ph sz="quarter" idx="4"/>
          </p:nvPr>
        </p:nvSpPr>
        <p:spPr>
          <a:xfrm>
            <a:off x="4371974" y="1285860"/>
            <a:ext cx="3843363" cy="5357850"/>
          </a:xfrm>
        </p:spPr>
        <p:txBody>
          <a:bodyPr>
            <a:noAutofit/>
          </a:bodyPr>
          <a:lstStyle/>
          <a:p>
            <a:pPr algn="r">
              <a:buNone/>
            </a:pPr>
            <a:r>
              <a:rPr lang="fa-IR" sz="2000" dirty="0" smtClean="0">
                <a:solidFill>
                  <a:srgbClr val="FFC000"/>
                </a:solidFill>
              </a:rPr>
              <a:t>1.قبل از آنکه پول به عنوان وسیله ی مبادله قرار گیرد مردم از مبادله ی کالا با کالا </a:t>
            </a:r>
          </a:p>
          <a:p>
            <a:pPr algn="r">
              <a:buNone/>
            </a:pPr>
            <a:r>
              <a:rPr lang="fa-IR" sz="2000" dirty="0" smtClean="0">
                <a:solidFill>
                  <a:srgbClr val="FFC000"/>
                </a:solidFill>
              </a:rPr>
              <a:t>استفاده میکردند.</a:t>
            </a:r>
          </a:p>
          <a:p>
            <a:pPr algn="r">
              <a:buNone/>
            </a:pPr>
            <a:r>
              <a:rPr lang="fa-IR" sz="2000" dirty="0" smtClean="0">
                <a:solidFill>
                  <a:schemeClr val="accent1">
                    <a:lumMod val="75000"/>
                  </a:schemeClr>
                </a:solidFill>
              </a:rPr>
              <a:t>2.پیشرفت و افزایش تولید مشکلاتی در مبادله ی کالا با کالا قرار داد.</a:t>
            </a:r>
          </a:p>
          <a:p>
            <a:pPr algn="r">
              <a:buNone/>
            </a:pPr>
            <a:r>
              <a:rPr lang="fa-IR" sz="2000" dirty="0" smtClean="0">
                <a:solidFill>
                  <a:srgbClr val="7030A0"/>
                </a:solidFill>
              </a:rPr>
              <a:t>3.انتخاب فلز به عنوان وسیله ی مبادله ی کالا پیامد هایی از قبیل گسترش تجارت“فعالیت هایی از قبیل دریا نوردی و حمل و نقل برای کشور ها به همراه داشت.</a:t>
            </a:r>
          </a:p>
          <a:p>
            <a:pPr algn="r">
              <a:buNone/>
            </a:pPr>
            <a:r>
              <a:rPr lang="fa-IR" sz="2000" dirty="0" smtClean="0">
                <a:solidFill>
                  <a:srgbClr val="FF0000"/>
                </a:solidFill>
              </a:rPr>
              <a:t>4.تحولات اجتماعی اقتصادی و ظهور معاملات بزرگ باعث شد به جای فلزات از  از وسیله های پرداختی دیگر استفاده شود.</a:t>
            </a:r>
            <a:endParaRPr lang="en-US" sz="2000" dirty="0">
              <a:solidFill>
                <a:srgbClr val="FF0000"/>
              </a:solidFill>
            </a:endParaRPr>
          </a:p>
        </p:txBody>
      </p:sp>
      <p:sp>
        <p:nvSpPr>
          <p:cNvPr id="5" name="Oval 4"/>
          <p:cNvSpPr/>
          <p:nvPr/>
        </p:nvSpPr>
        <p:spPr>
          <a:xfrm>
            <a:off x="285720" y="214290"/>
            <a:ext cx="785818" cy="71438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fa-IR" dirty="0" smtClean="0"/>
              <a:t>1</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fa-IR" sz="9600" dirty="0" smtClean="0">
                <a:solidFill>
                  <a:srgbClr val="92D050"/>
                </a:solidFill>
              </a:rPr>
              <a:t>بانک</a:t>
            </a:r>
            <a:endParaRPr lang="en-US" sz="9600" dirty="0">
              <a:solidFill>
                <a:srgbClr val="92D050"/>
              </a:solidFill>
            </a:endParaRPr>
          </a:p>
        </p:txBody>
      </p:sp>
      <p:sp>
        <p:nvSpPr>
          <p:cNvPr id="3" name="Content Placeholder 2"/>
          <p:cNvSpPr>
            <a:spLocks noGrp="1"/>
          </p:cNvSpPr>
          <p:nvPr>
            <p:ph sz="quarter" idx="1"/>
          </p:nvPr>
        </p:nvSpPr>
        <p:spPr>
          <a:xfrm>
            <a:off x="142844" y="1071546"/>
            <a:ext cx="4000528" cy="5500726"/>
          </a:xfrm>
        </p:spPr>
        <p:txBody>
          <a:bodyPr>
            <a:noAutofit/>
          </a:bodyPr>
          <a:lstStyle/>
          <a:p>
            <a:pPr algn="r">
              <a:buNone/>
            </a:pPr>
            <a:r>
              <a:rPr lang="fa-IR" sz="2800" dirty="0" smtClean="0">
                <a:solidFill>
                  <a:srgbClr val="8BAA76"/>
                </a:solidFill>
              </a:rPr>
              <a:t>4.چک اوراق غرضه سفته برات نمونه هایی از اسنادی هستند که در بانک ها و موسسات اعتباری در جریان هستند</a:t>
            </a:r>
          </a:p>
          <a:p>
            <a:pPr algn="r"/>
            <a:r>
              <a:rPr lang="fa-IR" sz="2800" dirty="0" smtClean="0">
                <a:solidFill>
                  <a:srgbClr val="0070C0"/>
                </a:solidFill>
              </a:rPr>
              <a:t>5.سفته سندی است که به موجب آن بدهکار متعهد میشود مبلغی معین را </a:t>
            </a:r>
          </a:p>
          <a:p>
            <a:pPr algn="r">
              <a:buNone/>
            </a:pPr>
            <a:r>
              <a:rPr lang="fa-IR" sz="2800" dirty="0" smtClean="0">
                <a:solidFill>
                  <a:srgbClr val="0070C0"/>
                </a:solidFill>
              </a:rPr>
              <a:t>در زمان مشخص به طلبکار بدهد.</a:t>
            </a:r>
          </a:p>
          <a:p>
            <a:pPr algn="r"/>
            <a:r>
              <a:rPr lang="fa-IR" sz="2800" dirty="0" smtClean="0">
                <a:solidFill>
                  <a:srgbClr val="FF6600"/>
                </a:solidFill>
              </a:rPr>
              <a:t>6.میزان موفقیت بانک ها به سپرده ی مردم و میزان خدمات آن ها بستگی دارد</a:t>
            </a:r>
          </a:p>
        </p:txBody>
      </p:sp>
      <p:sp>
        <p:nvSpPr>
          <p:cNvPr id="4" name="Content Placeholder 3"/>
          <p:cNvSpPr>
            <a:spLocks noGrp="1"/>
          </p:cNvSpPr>
          <p:nvPr>
            <p:ph sz="quarter" idx="2"/>
          </p:nvPr>
        </p:nvSpPr>
        <p:spPr>
          <a:xfrm>
            <a:off x="4270248" y="1071546"/>
            <a:ext cx="4516594" cy="5572164"/>
          </a:xfrm>
        </p:spPr>
        <p:txBody>
          <a:bodyPr>
            <a:normAutofit/>
          </a:bodyPr>
          <a:lstStyle/>
          <a:p>
            <a:pPr algn="r"/>
            <a:r>
              <a:rPr lang="fa-IR" sz="2800" dirty="0" smtClean="0">
                <a:solidFill>
                  <a:srgbClr val="FF0000"/>
                </a:solidFill>
              </a:rPr>
              <a:t>1.در ابتدای تشکیل صرافی ها و بانک ها اعتبار آن ها به بازرگانان معروف ثروتمندان مورد اعتماد مردم.</a:t>
            </a:r>
          </a:p>
          <a:p>
            <a:pPr algn="r"/>
            <a:r>
              <a:rPr lang="fa-IR" sz="2800" dirty="0" smtClean="0">
                <a:solidFill>
                  <a:schemeClr val="bg2">
                    <a:lumMod val="50000"/>
                  </a:schemeClr>
                </a:solidFill>
              </a:rPr>
              <a:t>2.به پول اضافی که افراد بابت وام از وام یرنده دریافت میکنند را بهره میگویند.</a:t>
            </a:r>
          </a:p>
          <a:p>
            <a:pPr algn="r"/>
            <a:r>
              <a:rPr lang="fa-IR" sz="2800" dirty="0" smtClean="0">
                <a:solidFill>
                  <a:srgbClr val="002060"/>
                </a:solidFill>
              </a:rPr>
              <a:t>3.میزان پولی که یک فرد طی اسنادی که به بانک ارایه میکنند از آن برخوردار میشوند را اعتبار میگویند.</a:t>
            </a:r>
          </a:p>
        </p:txBody>
      </p:sp>
      <p:sp>
        <p:nvSpPr>
          <p:cNvPr id="5" name="Oval 4"/>
          <p:cNvSpPr/>
          <p:nvPr/>
        </p:nvSpPr>
        <p:spPr>
          <a:xfrm>
            <a:off x="214282" y="214290"/>
            <a:ext cx="1000132" cy="71438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fa-IR" dirty="0" smtClean="0"/>
              <a:t>2</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6750843"/>
            <a:ext cx="8572560" cy="214314"/>
          </a:xfrm>
        </p:spPr>
        <p:txBody>
          <a:bodyPr>
            <a:noAutofit/>
          </a:bodyPr>
          <a:lstStyle/>
          <a:p>
            <a:pPr algn="r"/>
            <a:r>
              <a:rPr lang="fa-IR" sz="1600" dirty="0" smtClean="0">
                <a:solidFill>
                  <a:schemeClr val="accent1"/>
                </a:solidFill>
              </a:rPr>
              <a:t>در زمان های گذشته واحد های تولیدی و مراکز تجاری ازطریق بانک ها  منابع ملی خود را تامین میکردند</a:t>
            </a:r>
            <a:r>
              <a:rPr lang="fa-IR" sz="1600" dirty="0" smtClean="0"/>
              <a:t/>
            </a:r>
            <a:br>
              <a:rPr lang="fa-IR" sz="1600" dirty="0" smtClean="0"/>
            </a:br>
            <a:r>
              <a:rPr lang="fa-IR" sz="1600" dirty="0" smtClean="0"/>
              <a:t/>
            </a:r>
            <a:br>
              <a:rPr lang="fa-IR" sz="1600" dirty="0" smtClean="0"/>
            </a:br>
            <a:r>
              <a:rPr lang="fa-IR" sz="1600" dirty="0" smtClean="0">
                <a:solidFill>
                  <a:schemeClr val="accent1">
                    <a:lumMod val="50000"/>
                  </a:schemeClr>
                </a:solidFill>
              </a:rPr>
              <a:t>در پی تکامل منابع مالی صاحبان مراکز تولیدی و تجاری از طریق صدور اوراق بهادار منابع مالی خود را تامین میکردند.</a:t>
            </a:r>
            <a:r>
              <a:rPr lang="fa-IR" sz="1600" dirty="0" smtClean="0"/>
              <a:t/>
            </a:r>
            <a:br>
              <a:rPr lang="fa-IR" sz="1600" dirty="0" smtClean="0"/>
            </a:br>
            <a:r>
              <a:rPr lang="fa-IR" sz="1600" dirty="0" smtClean="0"/>
              <a:t/>
            </a:r>
            <a:br>
              <a:rPr lang="fa-IR" sz="1600" dirty="0" smtClean="0"/>
            </a:br>
            <a:r>
              <a:rPr lang="fa-IR" sz="1600" dirty="0" smtClean="0">
                <a:solidFill>
                  <a:schemeClr val="bg2">
                    <a:lumMod val="40000"/>
                    <a:lumOff val="60000"/>
                  </a:schemeClr>
                </a:solidFill>
              </a:rPr>
              <a:t>به بازاری که در آن کالا یا کالاهایی معین مورد معادله قرار گیرند بازار </a:t>
            </a:r>
            <a:br>
              <a:rPr lang="fa-IR" sz="1600" dirty="0" smtClean="0">
                <a:solidFill>
                  <a:schemeClr val="bg2">
                    <a:lumMod val="40000"/>
                    <a:lumOff val="60000"/>
                  </a:schemeClr>
                </a:solidFill>
              </a:rPr>
            </a:br>
            <a:r>
              <a:rPr lang="fa-IR" sz="1600" dirty="0" smtClean="0">
                <a:solidFill>
                  <a:schemeClr val="bg2">
                    <a:lumMod val="40000"/>
                    <a:lumOff val="60000"/>
                  </a:schemeClr>
                </a:solidFill>
              </a:rPr>
              <a:t>بورس گفته میشود.</a:t>
            </a:r>
            <a:r>
              <a:rPr lang="fa-IR" sz="1600" dirty="0" smtClean="0"/>
              <a:t/>
            </a:r>
            <a:br>
              <a:rPr lang="fa-IR" sz="1600" dirty="0" smtClean="0"/>
            </a:br>
            <a:r>
              <a:rPr lang="fa-IR" sz="1600" dirty="0" smtClean="0">
                <a:solidFill>
                  <a:schemeClr val="tx2">
                    <a:lumMod val="10000"/>
                  </a:schemeClr>
                </a:solidFill>
              </a:rPr>
              <a:t>به شرکت هایی که برای انجام امور تجاری تشکیل میشوند و سرمایه ی آن متشکل از سهام هم ارزش است شرکت سهام میگویند.</a:t>
            </a:r>
            <a:r>
              <a:rPr lang="fa-IR" sz="1600" dirty="0" smtClean="0"/>
              <a:t/>
            </a:r>
            <a:br>
              <a:rPr lang="fa-IR" sz="1600" dirty="0" smtClean="0"/>
            </a:br>
            <a:r>
              <a:rPr lang="fa-IR" sz="1600" dirty="0" smtClean="0"/>
              <a:t/>
            </a:r>
            <a:br>
              <a:rPr lang="fa-IR" sz="1600" dirty="0" smtClean="0"/>
            </a:br>
            <a:r>
              <a:rPr lang="fa-IR" sz="1600" dirty="0" smtClean="0">
                <a:solidFill>
                  <a:schemeClr val="accent5"/>
                </a:solidFill>
              </a:rPr>
              <a:t>تفاوت اوراق مشارکت و اوراق قرضه این است که در اوراق مشارکت وجوه دریافتی حتما باید در طرح های مشخص تولیدی عمرانی یا خدماتی به کار گرفته شود اما در اوراق قرضه برای وام گیرنده محدودیت خاصی  وجود ندارد.</a:t>
            </a:r>
            <a:br>
              <a:rPr lang="fa-IR" sz="1600" dirty="0" smtClean="0">
                <a:solidFill>
                  <a:schemeClr val="accent5"/>
                </a:solidFill>
              </a:rPr>
            </a:br>
            <a:r>
              <a:rPr lang="fa-IR" sz="1600" dirty="0" smtClean="0"/>
              <a:t/>
            </a:r>
            <a:br>
              <a:rPr lang="fa-IR" sz="1600" dirty="0" smtClean="0"/>
            </a:br>
            <a:r>
              <a:rPr lang="fa-IR" sz="1600" dirty="0" smtClean="0"/>
              <a:t/>
            </a:r>
            <a:br>
              <a:rPr lang="fa-IR" sz="1600" dirty="0" smtClean="0"/>
            </a:br>
            <a:r>
              <a:rPr lang="fa-IR" sz="1600" dirty="0" smtClean="0"/>
              <a:t/>
            </a:r>
            <a:br>
              <a:rPr lang="fa-IR" sz="1600" dirty="0" smtClean="0"/>
            </a:br>
            <a:r>
              <a:rPr lang="fa-IR" sz="1600" dirty="0" smtClean="0"/>
              <a:t/>
            </a:r>
            <a:br>
              <a:rPr lang="fa-IR" sz="1600" dirty="0" smtClean="0"/>
            </a:br>
            <a:r>
              <a:rPr lang="fa-IR" sz="1600" dirty="0" smtClean="0"/>
              <a:t/>
            </a:r>
            <a:br>
              <a:rPr lang="fa-IR" sz="1600" dirty="0" smtClean="0"/>
            </a:br>
            <a:r>
              <a:rPr lang="fa-IR" sz="1600" dirty="0" smtClean="0"/>
              <a:t/>
            </a:r>
            <a:br>
              <a:rPr lang="fa-IR" sz="1600" dirty="0" smtClean="0"/>
            </a:br>
            <a:r>
              <a:rPr lang="fa-IR" sz="1600" dirty="0" smtClean="0"/>
              <a:t/>
            </a:r>
            <a:br>
              <a:rPr lang="fa-IR" sz="1600" dirty="0" smtClean="0"/>
            </a:br>
            <a:r>
              <a:rPr lang="fa-IR" sz="1600" dirty="0" smtClean="0"/>
              <a:t/>
            </a:r>
            <a:br>
              <a:rPr lang="fa-IR" sz="1600" dirty="0" smtClean="0"/>
            </a:br>
            <a:r>
              <a:rPr lang="fa-IR" sz="1600" dirty="0" smtClean="0"/>
              <a:t/>
            </a:r>
            <a:br>
              <a:rPr lang="fa-IR" sz="1600" dirty="0" smtClean="0"/>
            </a:br>
            <a:r>
              <a:rPr lang="fa-IR" sz="1600" dirty="0" smtClean="0"/>
              <a:t/>
            </a:r>
            <a:br>
              <a:rPr lang="fa-IR" sz="1600" dirty="0" smtClean="0"/>
            </a:br>
            <a:endParaRPr lang="en-US" sz="1600" dirty="0"/>
          </a:p>
        </p:txBody>
      </p:sp>
      <p:sp>
        <p:nvSpPr>
          <p:cNvPr id="3" name="Text Placeholder 2"/>
          <p:cNvSpPr>
            <a:spLocks noGrp="1"/>
          </p:cNvSpPr>
          <p:nvPr>
            <p:ph type="body" idx="1"/>
          </p:nvPr>
        </p:nvSpPr>
        <p:spPr>
          <a:xfrm>
            <a:off x="1857356" y="142852"/>
            <a:ext cx="5072098" cy="1000132"/>
          </a:xfrm>
        </p:spPr>
        <p:txBody>
          <a:bodyPr>
            <a:normAutofit/>
          </a:bodyPr>
          <a:lstStyle/>
          <a:p>
            <a:pPr algn="ctr"/>
            <a:r>
              <a:rPr lang="fa-IR" sz="2800" dirty="0" smtClean="0"/>
              <a:t>بورس</a:t>
            </a:r>
            <a:endParaRPr lang="en-US" sz="2800" dirty="0"/>
          </a:p>
        </p:txBody>
      </p:sp>
      <p:sp>
        <p:nvSpPr>
          <p:cNvPr id="4" name="Oval 3"/>
          <p:cNvSpPr/>
          <p:nvPr/>
        </p:nvSpPr>
        <p:spPr>
          <a:xfrm>
            <a:off x="285720" y="285728"/>
            <a:ext cx="785818" cy="71438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fa-IR" dirty="0" smtClean="0"/>
              <a:t>3</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105</TotalTime>
  <Words>338</Words>
  <Application>Microsoft Office PowerPoint</Application>
  <PresentationFormat>On-screen Show (4:3)</PresentationFormat>
  <Paragraphs>29</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Oriel</vt:lpstr>
      <vt:lpstr>Slide 1</vt:lpstr>
      <vt:lpstr>      امیر حسین درویش  271       </vt:lpstr>
      <vt:lpstr>پول</vt:lpstr>
      <vt:lpstr>بانک</vt:lpstr>
      <vt:lpstr>در زمان های گذشته واحد های تولیدی و مراکز تجاری ازطریق بانک ها  منابع ملی خود را تامین میکردند  در پی تکامل منابع مالی صاحبان مراکز تولیدی و تجاری از طریق صدور اوراق بهادار منابع مالی خود را تامین میکردند.  به بازاری که در آن کالا یا کالاهایی معین مورد معادله قرار گیرند بازار  بورس گفته میشود. به شرکت هایی که برای انجام امور تجاری تشکیل میشوند و سرمایه ی آن متشکل از سهام هم ارزش است شرکت سهام میگویند.  تفاوت اوراق مشارکت و اوراق قرضه این است که در اوراق مشارکت وجوه دریافتی حتما باید در طرح های مشخص تولیدی عمرانی یا خدماتی به کار گرفته شود اما در اوراق قرضه برای وام گیرنده محدودیت خاصی  وجود ندارد.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erfan</dc:creator>
  <cp:lastModifiedBy>erfan</cp:lastModifiedBy>
  <cp:revision>14</cp:revision>
  <dcterms:created xsi:type="dcterms:W3CDTF">2016-05-14T12:24:26Z</dcterms:created>
  <dcterms:modified xsi:type="dcterms:W3CDTF">2016-05-14T14:20:57Z</dcterms:modified>
</cp:coreProperties>
</file>