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 showGuides="1">
      <p:cViewPr varScale="1">
        <p:scale>
          <a:sx n="63" d="100"/>
          <a:sy n="63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403B-7BCD-48C9-8B75-A6A953253120}" type="datetimeFigureOut">
              <a:rPr lang="fa-IR" smtClean="0"/>
              <a:t>1437-08-17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BE03-056E-45AD-9E69-3313F0C74C34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403B-7BCD-48C9-8B75-A6A953253120}" type="datetimeFigureOut">
              <a:rPr lang="fa-IR" smtClean="0"/>
              <a:t>1437-08-17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BE03-056E-45AD-9E69-3313F0C74C3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403B-7BCD-48C9-8B75-A6A953253120}" type="datetimeFigureOut">
              <a:rPr lang="fa-IR" smtClean="0"/>
              <a:t>1437-08-17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BE03-056E-45AD-9E69-3313F0C74C3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403B-7BCD-48C9-8B75-A6A953253120}" type="datetimeFigureOut">
              <a:rPr lang="fa-IR" smtClean="0"/>
              <a:t>1437-08-17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BE03-056E-45AD-9E69-3313F0C74C3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403B-7BCD-48C9-8B75-A6A953253120}" type="datetimeFigureOut">
              <a:rPr lang="fa-IR" smtClean="0"/>
              <a:t>1437-08-17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BE03-056E-45AD-9E69-3313F0C74C34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403B-7BCD-48C9-8B75-A6A953253120}" type="datetimeFigureOut">
              <a:rPr lang="fa-IR" smtClean="0"/>
              <a:t>1437-08-17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BE03-056E-45AD-9E69-3313F0C74C3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403B-7BCD-48C9-8B75-A6A953253120}" type="datetimeFigureOut">
              <a:rPr lang="fa-IR" smtClean="0"/>
              <a:t>1437-08-17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BE03-056E-45AD-9E69-3313F0C74C3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403B-7BCD-48C9-8B75-A6A953253120}" type="datetimeFigureOut">
              <a:rPr lang="fa-IR" smtClean="0"/>
              <a:t>1437-08-17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BE03-056E-45AD-9E69-3313F0C74C3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403B-7BCD-48C9-8B75-A6A953253120}" type="datetimeFigureOut">
              <a:rPr lang="fa-IR" smtClean="0"/>
              <a:t>1437-08-17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BE03-056E-45AD-9E69-3313F0C74C3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403B-7BCD-48C9-8B75-A6A953253120}" type="datetimeFigureOut">
              <a:rPr lang="fa-IR" smtClean="0"/>
              <a:t>1437-08-17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BE03-056E-45AD-9E69-3313F0C74C3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403B-7BCD-48C9-8B75-A6A953253120}" type="datetimeFigureOut">
              <a:rPr lang="fa-IR" smtClean="0"/>
              <a:t>1437-08-17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A8BE03-056E-45AD-9E69-3313F0C74C34}" type="slidenum">
              <a:rPr lang="fa-IR" smtClean="0"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B7403B-7BCD-48C9-8B75-A6A953253120}" type="datetimeFigureOut">
              <a:rPr lang="fa-IR" smtClean="0"/>
              <a:t>1437-08-17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A8BE03-056E-45AD-9E69-3313F0C74C34}" type="slidenum">
              <a:rPr lang="fa-IR" smtClean="0"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75306" y="602914"/>
            <a:ext cx="8929718" cy="18288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 </a:t>
            </a:r>
            <a:r>
              <a:rPr lang="fa-IR" sz="4000" i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بسم </a:t>
            </a:r>
            <a:r>
              <a:rPr lang="fa-IR" sz="4400" i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الله الرحمان الرحيم درس 14انواع شناخت علمي</a:t>
            </a:r>
            <a:endParaRPr lang="fa-IR" sz="4400" i="1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Cloud Callout 3"/>
          <p:cNvSpPr/>
          <p:nvPr/>
        </p:nvSpPr>
        <p:spPr>
          <a:xfrm>
            <a:off x="357158" y="4572008"/>
            <a:ext cx="3500462" cy="1714512"/>
          </a:xfrm>
          <a:prstGeom prst="cloudCallou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chemeClr val="accent6">
                    <a:lumMod val="50000"/>
                  </a:schemeClr>
                </a:solidFill>
              </a:rPr>
              <a:t>  گرداورنده مهدي اكبري نياكلاس 271</a:t>
            </a:r>
            <a:endParaRPr lang="fa-IR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" y="642918"/>
            <a:ext cx="8229600" cy="207170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a-I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قوانين علمي به اعتقادات وارزش هاي مختلف بستگي   ندارد زيرا قوانين علمي درست به جامعه اي خاص وارزش ها واعتقادات جوامع مختلف ارتباطي ندارد </a:t>
            </a:r>
            <a:endParaRPr lang="fa-I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3181352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4" name="Curved Down Ribbon 3"/>
          <p:cNvSpPr/>
          <p:nvPr/>
        </p:nvSpPr>
        <p:spPr>
          <a:xfrm flipH="1">
            <a:off x="1142976" y="3429000"/>
            <a:ext cx="6858048" cy="3000396"/>
          </a:xfrm>
          <a:prstGeom prst="ellipseRibbon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جوامع مختلف بر اساس  شناخت عمومي اعتقادات وارزش هاونياز هاي خودبا  قوانين علمي برخورد هايي متفاوت دارند</a:t>
            </a:r>
            <a:endParaRPr lang="fa-I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66047">
            <a:off x="457200" y="-43165"/>
            <a:ext cx="8229600" cy="2724912"/>
          </a:xfrm>
        </p:spPr>
        <p:txBody>
          <a:bodyPr>
            <a:normAutofit/>
          </a:bodyPr>
          <a:lstStyle/>
          <a:p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شناخت عمومي در برخورد با شناخت هاي علمي مي تواندبخش هايي از شناخت علمي را انكار كرده و معناي علم را محدود ساخته ويا شناخت عمومي جامعه  راتغيير دهد واصلاح كند</a:t>
            </a:r>
            <a:endParaRPr lang="fa-IR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3857628"/>
            <a:ext cx="8229600" cy="246697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fa-I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بعضي از فرهنگ ها بر اساس شناخت عمومي با هر نوع شناخت علمي مخالفت كرده اند و بعضي از فرهنگ ها نيز هيچ حقيقتي را قبول ندارندتا علم ان را جست وجو وكشف كند</a:t>
            </a:r>
            <a:endParaRPr lang="fa-IR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a-IR" dirty="0" smtClean="0"/>
              <a:t>  </a:t>
            </a:r>
            <a:endParaRPr lang="fa-I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13552">
            <a:off x="214282" y="4391028"/>
            <a:ext cx="8229600" cy="2466972"/>
          </a:xfrm>
        </p:spPr>
        <p:txBody>
          <a:bodyPr>
            <a:normAutofit/>
          </a:bodyPr>
          <a:lstStyle/>
          <a:p>
            <a:r>
              <a:rPr lang="fa-IR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به شناختي كه از طريق قواعد وقوانبن كلي وعلم حاصل مي شود راشناخت عقلي مي گويند </a:t>
            </a:r>
            <a:r>
              <a:rPr lang="fa-IR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منبع </a:t>
            </a:r>
            <a:r>
              <a:rPr lang="fa-IR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ان </a:t>
            </a:r>
            <a:r>
              <a:rPr lang="fa-IR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حقايق طبيعي وغير طبيعي </a:t>
            </a:r>
            <a:r>
              <a:rPr lang="fa-IR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وروش ان تفكر واستدلال است </a:t>
            </a:r>
            <a:r>
              <a:rPr lang="fa-IR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وابزارش عقل است</a:t>
            </a:r>
            <a:endParaRPr lang="fa-IR" sz="28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4" name="Double Wave 3"/>
          <p:cNvSpPr/>
          <p:nvPr/>
        </p:nvSpPr>
        <p:spPr>
          <a:xfrm>
            <a:off x="571473" y="642918"/>
            <a:ext cx="7893898" cy="2428892"/>
          </a:xfrm>
          <a:prstGeom prst="doubleWave">
            <a:avLst>
              <a:gd name="adj1" fmla="val 6250"/>
              <a:gd name="adj2" fmla="val -18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solidFill>
                  <a:schemeClr val="bg1"/>
                </a:solidFill>
              </a:rPr>
              <a:t>به شناختي كه از طريق حواس پنج گانه براي هر فرد حاصل شود راشناخت حسي مي گويند </a:t>
            </a:r>
            <a:r>
              <a:rPr lang="fa-IR" sz="2800" dirty="0" smtClean="0">
                <a:solidFill>
                  <a:schemeClr val="bg2">
                    <a:lumMod val="25000"/>
                  </a:schemeClr>
                </a:solidFill>
              </a:rPr>
              <a:t>ومنبع ان طبيعت وانچه در ان هست </a:t>
            </a:r>
            <a:r>
              <a:rPr lang="fa-IR" sz="2800" dirty="0" smtClean="0">
                <a:solidFill>
                  <a:srgbClr val="FF0000"/>
                </a:solidFill>
              </a:rPr>
              <a:t>وروش ان مشاهده واحساس است </a:t>
            </a: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</a:rPr>
              <a:t>وابزارش حواس ادمي است</a:t>
            </a:r>
            <a:endParaRPr lang="fa-IR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187985">
            <a:off x="457200" y="1935480"/>
            <a:ext cx="8229600" cy="4389120"/>
          </a:xfrm>
        </p:spPr>
        <p:txBody>
          <a:bodyPr>
            <a:normAutofit/>
          </a:bodyPr>
          <a:lstStyle/>
          <a:p>
            <a:r>
              <a:rPr lang="fa-IR" sz="3200" i="1" dirty="0" smtClean="0">
                <a:solidFill>
                  <a:srgbClr val="7030A0"/>
                </a:solidFill>
              </a:rPr>
              <a:t> به شناختي كه از طريق درون براي افرادي خاص در طي مراحلي مشخص ومعين حاصل مي گردد شناخت شهودي مي گويند </a:t>
            </a:r>
            <a:r>
              <a:rPr lang="fa-IR" sz="3200" i="1" dirty="0" smtClean="0"/>
              <a:t>ومنبع ان  وحي است </a:t>
            </a:r>
            <a:r>
              <a:rPr lang="fa-IR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وروش ان مشاهده واستدلال والهامات الهي وغير الهي نيست بلكه رياضيت وسلوك و تزكيه ونحوه ورفتا ر ادمي است </a:t>
            </a:r>
            <a:r>
              <a:rPr lang="fa-IR" sz="3200" i="1" dirty="0" smtClean="0">
                <a:solidFill>
                  <a:srgbClr val="7030A0"/>
                </a:solidFill>
              </a:rPr>
              <a:t>وابزار ان دل وقلب است </a:t>
            </a:r>
            <a:endParaRPr lang="fa-IR" sz="32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</TotalTime>
  <Words>235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  بسم الله الرحمان الرحيم درس 14انواع شناخت علمي</vt:lpstr>
      <vt:lpstr>قوانين علمي به اعتقادات وارزش هاي مختلف بستگي   ندارد زيرا قوانين علمي درست به جامعه اي خاص وارزش ها واعتقادات جوامع مختلف ارتباطي ندارد </vt:lpstr>
      <vt:lpstr>شناخت عمومي در برخورد با شناخت هاي علمي مي تواندبخش هايي از شناخت علمي را انكار كرده و معناي علم را محدود ساخته ويا شناخت عمومي جامعه  راتغيير دهد واصلاح كند</vt:lpstr>
      <vt:lpstr>Slide 4</vt:lpstr>
      <vt:lpstr>Slide 5</vt:lpstr>
    </vt:vector>
  </TitlesOfParts>
  <Company>#%www.IRWIT.com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بسم الله الرحمان الرحيم درس 14انواع شناخت علمي</dc:title>
  <dc:creator>Gsoft Group</dc:creator>
  <cp:lastModifiedBy>Gsoft Group</cp:lastModifiedBy>
  <cp:revision>8</cp:revision>
  <dcterms:created xsi:type="dcterms:W3CDTF">2016-05-24T17:51:21Z</dcterms:created>
  <dcterms:modified xsi:type="dcterms:W3CDTF">2016-05-24T19:03:21Z</dcterms:modified>
</cp:coreProperties>
</file>