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380"/>
    <p:restoredTop sz="94660"/>
  </p:normalViewPr>
  <p:slideViewPr>
    <p:cSldViewPr snapToGrid="0">
      <p:cViewPr varScale="1">
        <p:scale>
          <a:sx n="79" d="100"/>
          <a:sy n="79" d="100"/>
        </p:scale>
        <p:origin x="-138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0B9D5C-0880-43B2-BDB3-1D16AE2B7F37}" type="datetimeFigureOut">
              <a:rPr lang="fa-IR" smtClean="0"/>
              <a:pPr/>
              <a:t>1437/01/17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2C4DDA-23A6-4B69-BA42-745F9D249C1F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93077"/>
            <a:ext cx="9765323" cy="6236677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0375" y="842962"/>
            <a:ext cx="6191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6367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3415"/>
            <a:ext cx="10163908" cy="553329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دولت خود صاحب بخش عظیمی از کارخانجات تولیدی است و کارفرمای بزرگی محسوب می شود. با توجه به اینکه شوراهای اسلامی کار و خانه کارگر چون تشکلات وزارت کار و دولت می باشند، هنگام انتخاب وتایید اشخاص، کسانی را تعیین صلاحیت میکنند که بتواند حافظ منافع دولت و کار فرمایان باشد</a:t>
            </a:r>
          </a:p>
          <a:p>
            <a:pPr algn="ctr"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526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04799"/>
            <a:ext cx="9870831" cy="595532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اما به علت عدم حضور مستقل طبقه کارگر و تسلط تفکرغیر کارگری بر آنها، جدای از دست آوردهای مقطعی صنفی و بعضاً سیاسی، هنوز در هیچ جای دنیا نتوانسته اند به شیوه ای اساسی تغییری جدی در جهت منافع خود بوجود آورند</a:t>
            </a:r>
            <a:r>
              <a:rPr lang="en-US" dirty="0" smtClean="0">
                <a:cs typeface="B Lotus" panose="00000400000000000000" pitchFamily="2" charset="-78"/>
              </a:rPr>
              <a:t/>
            </a:r>
            <a:br>
              <a:rPr lang="en-US" dirty="0" smtClean="0">
                <a:cs typeface="B Lotus" panose="00000400000000000000" pitchFamily="2" charset="-78"/>
              </a:rPr>
            </a:b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7838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39969"/>
            <a:ext cx="10117015" cy="549812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در ایران نیز این تشکلها با سیر تکامل سرمایه‌داری، در میان طبقه کارگر شکل گرفت </a:t>
            </a: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0651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550985"/>
            <a:ext cx="10011509" cy="5884984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سندیکا که در میان یک صنف خاص تشکیل می شود، در شرایطی ظرف متحد شدن و پیشبرد مبارزات و اعتراضات کارگران بوده است</a:t>
            </a: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64030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646"/>
            <a:ext cx="9999785" cy="515815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اتحادیه‌ها نیز در کشورهای صنعتی و حتی توسعه نیافته برای کارگران ظرف متحد شدن و پشتوانه محکمی بودند و در شرایطی هدایت کننده حرکت های رادیکال اعتراضی و مبارزات جمعی کارگران به شمار می رفتند </a:t>
            </a:r>
          </a:p>
          <a:p>
            <a:pPr algn="ctr"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697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539262"/>
            <a:ext cx="10046677" cy="505264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گرایشات رفرمیستی و سندیکالیستی موجود درون طبقه کارگر در جهان، از بیماریهای فکری جنبش اجتماعی کارگران است. چرا که با آن همه توان و نیروی کمی و کیفی در طبقه کارگر، هنوز از چانه زنی بر سر مطالبات و مماشات با سرمایه‌داری پا فراتر نگذاشته و نمی تواند از چهار چوب سرمایه و مناسبات آن قدمی جلوتر برود</a:t>
            </a: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89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168" y="597877"/>
            <a:ext cx="9976339" cy="47888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ماده139- هدف از مذاکرات دسته جمعي، پيشگيري و يا حل مشکلـات حرفه‌اي يا شغلي و يا بهبود شرايط توليد يا امور رفاهي کارگران است که از طريق تعيين ضوابطي براي مقابله با مشکلـات و تامين مشارکت طرفين در حل آن‌هـا  و يا از راه تعيين و يا تغيير شرايط و نظاير اينها، در سطح کارگاه، حرفه و يا صنعت، با توافق طرفين تحقيق مييابد. خواستهاي طرح شده از سوي طرفين بايد متکي به دلـايل و مدارک لـازمـ باشد</a:t>
            </a:r>
            <a:r>
              <a:rPr lang="en-US" dirty="0" smtClean="0">
                <a:cs typeface="B Lotus" panose="00000400000000000000" pitchFamily="2" charset="-78"/>
              </a:rPr>
              <a:t/>
            </a:r>
            <a:br>
              <a:rPr lang="en-US" dirty="0" smtClean="0">
                <a:cs typeface="B Lotus" panose="00000400000000000000" pitchFamily="2" charset="-78"/>
              </a:rPr>
            </a:b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1846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64123"/>
            <a:ext cx="10070123" cy="572086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ماده146- در کليه قراردادهاي انفرادي کار، که کارفرما قبل از انعقاد پيمان دسته جمعي کار منعقد ساخته و يا پس از آن منعقد مينمايد، مقررات پيمان دسته جمعي لـازمـ الـاتباع است، مگر در مواردي که قراردادهاي انفرادي از لحاظ مزد داراي مزاياي بيشتر از پيمان دسته جمعي باشند</a:t>
            </a:r>
            <a:endParaRPr lang="en-US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2858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664" y="2581014"/>
            <a:ext cx="10972800" cy="1143000"/>
          </a:xfrm>
        </p:spPr>
        <p:txBody>
          <a:bodyPr/>
          <a:lstStyle/>
          <a:p>
            <a:pPr algn="ctr"/>
            <a:r>
              <a:rPr lang="en-US" dirty="0" smtClean="0"/>
              <a:t>INJECTION.BLOG.IR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S.Ehsan.Karimi@gmail.Com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1015"/>
            <a:ext cx="10023231" cy="6213231"/>
          </a:xfrm>
        </p:spPr>
        <p:txBody>
          <a:bodyPr/>
          <a:lstStyle/>
          <a:p>
            <a:pPr algn="ctr">
              <a:lnSpc>
                <a:spcPct val="300000"/>
              </a:lnSpc>
            </a:pPr>
            <a:endParaRPr lang="fa-IR" dirty="0" smtClean="0">
              <a:cs typeface="B Jadid" panose="00000700000000000000" pitchFamily="2" charset="-78"/>
            </a:endParaRPr>
          </a:p>
          <a:p>
            <a:pPr algn="ctr">
              <a:lnSpc>
                <a:spcPct val="300000"/>
              </a:lnSpc>
            </a:pPr>
            <a:r>
              <a:rPr lang="fa-IR" dirty="0" smtClean="0">
                <a:cs typeface="B Jadid" panose="00000700000000000000" pitchFamily="2" charset="-78"/>
              </a:rPr>
              <a:t>موضوع تحقیق : مذاکرات کارگری </a:t>
            </a:r>
          </a:p>
          <a:p>
            <a:pPr algn="ctr">
              <a:lnSpc>
                <a:spcPct val="300000"/>
              </a:lnSpc>
            </a:pPr>
            <a:r>
              <a:rPr lang="fa-IR" dirty="0" smtClean="0">
                <a:cs typeface="B Jadid" panose="00000700000000000000" pitchFamily="2" charset="-78"/>
              </a:rPr>
              <a:t>گردآوری شده توسط : دانشجوی ارشد مدیریت صنعتی گرایش مالی مینا حاجی آقا</a:t>
            </a:r>
          </a:p>
          <a:p>
            <a:pPr algn="ctr">
              <a:lnSpc>
                <a:spcPct val="300000"/>
              </a:lnSpc>
            </a:pPr>
            <a:r>
              <a:rPr lang="fa-IR" dirty="0" smtClean="0">
                <a:cs typeface="B Jadid" panose="00000700000000000000" pitchFamily="2" charset="-78"/>
              </a:rPr>
              <a:t>استاد مربوطه : جناب دکتر کاباران زاده </a:t>
            </a:r>
          </a:p>
          <a:p>
            <a:pPr algn="ctr">
              <a:lnSpc>
                <a:spcPct val="300000"/>
              </a:lnSpc>
            </a:pPr>
            <a:endParaRPr lang="fa-IR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271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846" y="504093"/>
            <a:ext cx="10879016" cy="5240215"/>
          </a:xfrm>
        </p:spPr>
        <p:txBody>
          <a:bodyPr/>
          <a:lstStyle/>
          <a:p>
            <a:pPr algn="r"/>
            <a:endParaRPr lang="fa-IR" dirty="0" smtClean="0">
              <a:cs typeface="B Lotus" panose="00000400000000000000" pitchFamily="2" charset="-78"/>
            </a:endParaRPr>
          </a:p>
          <a:p>
            <a:pPr algn="r"/>
            <a:endParaRPr lang="fa-IR" dirty="0">
              <a:cs typeface="B Lotus" panose="00000400000000000000" pitchFamily="2" charset="-78"/>
            </a:endParaRPr>
          </a:p>
          <a:p>
            <a:pPr algn="r"/>
            <a:endParaRPr lang="fa-IR" dirty="0" smtClean="0">
              <a:cs typeface="B Lotus" panose="00000400000000000000" pitchFamily="2" charset="-78"/>
            </a:endParaRPr>
          </a:p>
          <a:p>
            <a:pPr algn="r"/>
            <a:endParaRPr lang="fa-IR" dirty="0">
              <a:cs typeface="B Lotus" panose="00000400000000000000" pitchFamily="2" charset="-78"/>
            </a:endParaRPr>
          </a:p>
          <a:p>
            <a:pPr algn="r"/>
            <a:endParaRPr lang="fa-IR" dirty="0" smtClean="0">
              <a:cs typeface="B Lotus" panose="00000400000000000000" pitchFamily="2" charset="-78"/>
            </a:endParaRPr>
          </a:p>
          <a:p>
            <a:pPr algn="ctr"/>
            <a:r>
              <a:rPr lang="fa-IR" dirty="0" smtClean="0">
                <a:cs typeface="B Lotus" panose="00000400000000000000" pitchFamily="2" charset="-78"/>
              </a:rPr>
              <a:t>تعین دستمزدها یکی از کشمکش های مهم طبقه کارگر با طبقه سرمایه دار است </a:t>
            </a:r>
          </a:p>
          <a:p>
            <a:pPr algn="r"/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32486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753"/>
            <a:ext cx="9144000" cy="5697415"/>
          </a:xfrm>
        </p:spPr>
        <p:txBody>
          <a:bodyPr/>
          <a:lstStyle/>
          <a:p>
            <a:pPr algn="ctr"/>
            <a:endParaRPr lang="fa-IR" dirty="0" smtClean="0">
              <a:cs typeface="B Lotus" panose="00000400000000000000" pitchFamily="2" charset="-78"/>
            </a:endParaRPr>
          </a:p>
          <a:p>
            <a:pPr algn="ctr"/>
            <a:endParaRPr lang="fa-IR" dirty="0" smtClean="0">
              <a:cs typeface="B Lotus" panose="00000400000000000000" pitchFamily="2" charset="-78"/>
            </a:endParaRPr>
          </a:p>
          <a:p>
            <a:pPr algn="ctr"/>
            <a:endParaRPr lang="fa-IR" dirty="0">
              <a:cs typeface="B Lotus" panose="00000400000000000000" pitchFamily="2" charset="-78"/>
            </a:endParaRPr>
          </a:p>
          <a:p>
            <a:pPr algn="ctr"/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کارگران جهان در مبارزه خود بر سر دستمزد و دیگر مطالباتشان، به دستاوردهای مهمی رسیدند و توانسته‌اند بند هایی از خواسته‌های خود را به نظام سرمایه داری تحمیل کنند. این وضعیت حاصل مبارزات جمعی، تلاش‌ها و قربانی‌های فراوانی است که طبقه کارگر در تاریخ مبارزاتش تا به امروز به سرمایه‌داری تحمیل کرده است</a:t>
            </a:r>
            <a:r>
              <a:rPr lang="en-US" dirty="0" smtClean="0">
                <a:cs typeface="B Lotus" panose="00000400000000000000" pitchFamily="2" charset="-78"/>
              </a:rPr>
              <a:t/>
            </a:r>
            <a:br>
              <a:rPr lang="en-US" dirty="0" smtClean="0">
                <a:cs typeface="B Lotus" panose="00000400000000000000" pitchFamily="2" charset="-78"/>
              </a:rPr>
            </a:b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715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45477"/>
            <a:ext cx="10222523" cy="481232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امروز در ایران با وضعیت فلاکت باری، از جمله عدم امنیت شغلی، دستمزد پایین و زیر خط فقر کار قراردادی، اخراج، بیکاری و بی حقوقی‌های مضاعفی دست به گریبان هستیم. برای پایان دادن به چنین وضعیتی و خلاصی از فقر و گرسنگی، بناچار باید به فکر اتحاد و متشکل شدن باشیم. ابزار و مکانیسم این اتحاد و همبستگی، تشکل است و برای دستیابی به مطالبات خود باید برای ایجاد تشکل‌های واقعی، مستقل و طبقاتی تلاش کنیم</a:t>
            </a:r>
            <a:r>
              <a:rPr lang="en-US" dirty="0" smtClean="0">
                <a:cs typeface="B Lotus" panose="00000400000000000000" pitchFamily="2" charset="-78"/>
              </a:rPr>
              <a:t/>
            </a:r>
            <a:br>
              <a:rPr lang="en-US" dirty="0" smtClean="0">
                <a:cs typeface="B Lotus" panose="00000400000000000000" pitchFamily="2" charset="-78"/>
              </a:rPr>
            </a:b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832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0308"/>
            <a:ext cx="10234246" cy="4847492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کارفرمایان در بند و بست‌های پشت پرده، گاهآ نمایندگان کارگران را با ترفندهای مختلف، مثل تهدید وتطمیع و یا وعده‌های عوام فریبانه، ازپیگیری مطالباتمان باز میدارند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105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645"/>
            <a:ext cx="10199077" cy="514643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نظام سرمایه‌داری و سرمایه‌داران با شایعه پراکنی در میان کارگران و تخریب شخصیت نمایندگان و دلسوزان کارگری و یا با اتکا به عوامل نفوذی خود در صفوف ما، سعی در به بیراهه کشیدن روند اعتراضات کارگری را دارن 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3437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51692"/>
            <a:ext cx="10234247" cy="559190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با اجیر کردن و فریب دادن عوامل خود در قالب مخالفت با اشخاص و یا طرح مسائل جانبی، حرکتهای کارگران را منحرف می کنند. حتی با استفاده از مشکلات مالی از خود ما کارگران، آشوبگر و اعتصاب شکن می سازند</a:t>
            </a:r>
          </a:p>
        </p:txBody>
      </p:sp>
    </p:spTree>
    <p:extLst>
      <p:ext uri="{BB962C8B-B14F-4D97-AF65-F5344CB8AC3E}">
        <p14:creationId xmlns:p14="http://schemas.microsoft.com/office/powerpoint/2010/main" xmlns="" val="475507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504091"/>
            <a:ext cx="10070123" cy="549812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 smtClean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fa-IR" dirty="0">
              <a:cs typeface="B Lotus" panose="000004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dirty="0" smtClean="0">
                <a:cs typeface="B Lotus" panose="00000400000000000000" pitchFamily="2" charset="-78"/>
              </a:rPr>
              <a:t>کارگران تنها با اتحاد خود در تشکلهای مستقل و واقعی خود می توانند از حقوق پایمال شده خود دفاع کنند و دسیسه های گوناگون کارفرمایان را خنثی نموده و درمقابل آن ایستادگی کنند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705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652</Words>
  <Application>Microsoft Office PowerPoint</Application>
  <PresentationFormat>Custom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INJECTION.BLOG.IR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مذاکرات کارگری</dc:title>
  <dc:creator>02</dc:creator>
  <cp:lastModifiedBy>gigabyte</cp:lastModifiedBy>
  <cp:revision>23</cp:revision>
  <dcterms:created xsi:type="dcterms:W3CDTF">2015-10-22T09:13:30Z</dcterms:created>
  <dcterms:modified xsi:type="dcterms:W3CDTF">2015-10-30T20:05:47Z</dcterms:modified>
</cp:coreProperties>
</file>