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9" r:id="rId1"/>
  </p:sldMasterIdLst>
  <p:sldIdLst>
    <p:sldId id="259" r:id="rId2"/>
    <p:sldId id="262" r:id="rId3"/>
    <p:sldId id="257" r:id="rId4"/>
    <p:sldId id="266" r:id="rId5"/>
    <p:sldId id="261" r:id="rId6"/>
    <p:sldId id="263" r:id="rId7"/>
    <p:sldId id="264" r:id="rId8"/>
    <p:sldId id="265" r:id="rId9"/>
    <p:sldId id="271" r:id="rId10"/>
    <p:sldId id="267" r:id="rId11"/>
    <p:sldId id="270" r:id="rId12"/>
    <p:sldId id="272" r:id="rId13"/>
    <p:sldId id="273" r:id="rId14"/>
    <p:sldId id="268" r:id="rId15"/>
    <p:sldId id="274" r:id="rId16"/>
    <p:sldId id="275" r:id="rId17"/>
    <p:sldId id="276" r:id="rId18"/>
    <p:sldId id="277" r:id="rId19"/>
    <p:sldId id="278" r:id="rId20"/>
    <p:sldId id="269" r:id="rId21"/>
    <p:sldId id="279" r:id="rId22"/>
    <p:sldId id="280" r:id="rId23"/>
    <p:sldId id="281" r:id="rId2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8"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EC1EE-AAAA-4F01-AEA1-06BF9ADFEF80}" type="doc">
      <dgm:prSet loTypeId="urn:microsoft.com/office/officeart/2005/8/layout/cycle3" loCatId="cycle" qsTypeId="urn:microsoft.com/office/officeart/2005/8/quickstyle/3d6" qsCatId="3D" csTypeId="urn:microsoft.com/office/officeart/2005/8/colors/colorful1" csCatId="colorful" phldr="1"/>
      <dgm:spPr/>
      <dgm:t>
        <a:bodyPr/>
        <a:lstStyle/>
        <a:p>
          <a:pPr rtl="1"/>
          <a:endParaRPr lang="fa-IR"/>
        </a:p>
      </dgm:t>
    </dgm:pt>
    <dgm:pt modelId="{296D1843-F385-419C-AD33-A9EA326AF21D}">
      <dgm:prSet phldrT="[Text]" custT="1"/>
      <dgm:spPr/>
      <dgm:t>
        <a:bodyPr/>
        <a:lstStyle/>
        <a:p>
          <a:pPr rtl="1"/>
          <a:r>
            <a:rPr lang="fa-IR" sz="3200" dirty="0" smtClean="0">
              <a:solidFill>
                <a:schemeClr val="bg1"/>
              </a:solidFill>
              <a:cs typeface="B Koodak" panose="00000700000000000000" pitchFamily="2" charset="-78"/>
            </a:rPr>
            <a:t>افراد</a:t>
          </a:r>
          <a:endParaRPr lang="fa-IR" sz="3200" dirty="0">
            <a:solidFill>
              <a:schemeClr val="bg1"/>
            </a:solidFill>
            <a:cs typeface="B Koodak" panose="00000700000000000000" pitchFamily="2" charset="-78"/>
          </a:endParaRPr>
        </a:p>
      </dgm:t>
    </dgm:pt>
    <dgm:pt modelId="{5A6635B5-9D4F-402B-8418-575116388B2D}" type="parTrans" cxnId="{85EB1F3E-73AC-4B9D-A2DA-BDAF6C7120F2}">
      <dgm:prSet/>
      <dgm:spPr/>
      <dgm:t>
        <a:bodyPr/>
        <a:lstStyle/>
        <a:p>
          <a:pPr rtl="1"/>
          <a:endParaRPr lang="fa-IR"/>
        </a:p>
      </dgm:t>
    </dgm:pt>
    <dgm:pt modelId="{60F28812-B778-4338-9645-AC7D995C5AA6}" type="sibTrans" cxnId="{85EB1F3E-73AC-4B9D-A2DA-BDAF6C7120F2}">
      <dgm:prSet/>
      <dgm:spPr/>
      <dgm:t>
        <a:bodyPr/>
        <a:lstStyle/>
        <a:p>
          <a:pPr rtl="1"/>
          <a:endParaRPr lang="fa-IR" sz="2000">
            <a:cs typeface="B Koodak" panose="00000700000000000000" pitchFamily="2" charset="-78"/>
          </a:endParaRPr>
        </a:p>
      </dgm:t>
    </dgm:pt>
    <dgm:pt modelId="{8C358DB0-109F-4E00-BA24-0616ABBDDB06}">
      <dgm:prSet phldrT="[Text]" custT="1"/>
      <dgm:spPr/>
      <dgm:t>
        <a:bodyPr/>
        <a:lstStyle/>
        <a:p>
          <a:pPr rtl="1"/>
          <a:r>
            <a:rPr lang="fa-IR" sz="2800" dirty="0" smtClean="0">
              <a:solidFill>
                <a:schemeClr val="bg1"/>
              </a:solidFill>
              <a:cs typeface="B Koodak" panose="00000700000000000000" pitchFamily="2" charset="-78"/>
            </a:rPr>
            <a:t>تغییر</a:t>
          </a:r>
          <a:endParaRPr lang="fa-IR" sz="2800" dirty="0">
            <a:solidFill>
              <a:schemeClr val="bg1"/>
            </a:solidFill>
            <a:cs typeface="B Koodak" panose="00000700000000000000" pitchFamily="2" charset="-78"/>
          </a:endParaRPr>
        </a:p>
      </dgm:t>
    </dgm:pt>
    <dgm:pt modelId="{26160E5E-899B-40F4-B797-F6C39BDC4A17}" type="parTrans" cxnId="{7FDFC0BC-6D9E-430F-A783-B8FCB634EB46}">
      <dgm:prSet/>
      <dgm:spPr/>
      <dgm:t>
        <a:bodyPr/>
        <a:lstStyle/>
        <a:p>
          <a:pPr rtl="1"/>
          <a:endParaRPr lang="fa-IR"/>
        </a:p>
      </dgm:t>
    </dgm:pt>
    <dgm:pt modelId="{F7AE2EC6-56D3-4C54-BED6-C9F3282E68F2}" type="sibTrans" cxnId="{7FDFC0BC-6D9E-430F-A783-B8FCB634EB46}">
      <dgm:prSet/>
      <dgm:spPr/>
      <dgm:t>
        <a:bodyPr/>
        <a:lstStyle/>
        <a:p>
          <a:pPr rtl="1"/>
          <a:endParaRPr lang="fa-IR" sz="2000">
            <a:cs typeface="B Koodak" panose="00000700000000000000" pitchFamily="2" charset="-78"/>
          </a:endParaRPr>
        </a:p>
      </dgm:t>
    </dgm:pt>
    <dgm:pt modelId="{EC22625F-8804-409F-AF00-5F3F31E8D6C7}">
      <dgm:prSet phldrT="[Text]" custT="1"/>
      <dgm:spPr/>
      <dgm:t>
        <a:bodyPr/>
        <a:lstStyle/>
        <a:p>
          <a:pPr rtl="1"/>
          <a:r>
            <a:rPr lang="fa-IR" sz="2400" dirty="0" smtClean="0">
              <a:solidFill>
                <a:schemeClr val="bg1"/>
              </a:solidFill>
              <a:cs typeface="B Koodak" panose="00000700000000000000" pitchFamily="2" charset="-78"/>
            </a:rPr>
            <a:t>کامیابی مشترک</a:t>
          </a:r>
          <a:endParaRPr lang="fa-IR" sz="2400" dirty="0">
            <a:solidFill>
              <a:schemeClr val="bg1"/>
            </a:solidFill>
            <a:cs typeface="B Koodak" panose="00000700000000000000" pitchFamily="2" charset="-78"/>
          </a:endParaRPr>
        </a:p>
      </dgm:t>
    </dgm:pt>
    <dgm:pt modelId="{33801BCD-C61F-441C-B0D5-1B15F27F913C}" type="parTrans" cxnId="{469AC828-8D5D-40A6-90D2-ADD813BAC180}">
      <dgm:prSet/>
      <dgm:spPr/>
      <dgm:t>
        <a:bodyPr/>
        <a:lstStyle/>
        <a:p>
          <a:pPr rtl="1"/>
          <a:endParaRPr lang="fa-IR"/>
        </a:p>
      </dgm:t>
    </dgm:pt>
    <dgm:pt modelId="{7464B0DA-B503-4205-B185-ED2CA39E834D}" type="sibTrans" cxnId="{469AC828-8D5D-40A6-90D2-ADD813BAC180}">
      <dgm:prSet/>
      <dgm:spPr/>
      <dgm:t>
        <a:bodyPr/>
        <a:lstStyle/>
        <a:p>
          <a:pPr rtl="1"/>
          <a:endParaRPr lang="fa-IR" sz="2000">
            <a:cs typeface="B Koodak" panose="00000700000000000000" pitchFamily="2" charset="-78"/>
          </a:endParaRPr>
        </a:p>
      </dgm:t>
    </dgm:pt>
    <dgm:pt modelId="{C7589CE0-4D0C-450E-8435-AF67AA5E5C66}">
      <dgm:prSet phldrT="[Text]" custT="1"/>
      <dgm:spPr/>
      <dgm:t>
        <a:bodyPr/>
        <a:lstStyle/>
        <a:p>
          <a:pPr rtl="1"/>
          <a:r>
            <a:rPr lang="fa-IR" sz="2400" dirty="0" smtClean="0">
              <a:solidFill>
                <a:schemeClr val="bg1"/>
              </a:solidFill>
              <a:cs typeface="B Koodak" panose="00000700000000000000" pitchFamily="2" charset="-78"/>
            </a:rPr>
            <a:t>صداقت</a:t>
          </a:r>
          <a:endParaRPr lang="fa-IR" sz="2400" dirty="0">
            <a:solidFill>
              <a:schemeClr val="bg1"/>
            </a:solidFill>
            <a:cs typeface="B Koodak" panose="00000700000000000000" pitchFamily="2" charset="-78"/>
          </a:endParaRPr>
        </a:p>
      </dgm:t>
    </dgm:pt>
    <dgm:pt modelId="{88303410-129C-466E-9D41-FC7AA6B88D85}" type="parTrans" cxnId="{60BCA8B1-1325-400B-B47E-54D4FA5876D7}">
      <dgm:prSet/>
      <dgm:spPr/>
      <dgm:t>
        <a:bodyPr/>
        <a:lstStyle/>
        <a:p>
          <a:pPr rtl="1"/>
          <a:endParaRPr lang="fa-IR"/>
        </a:p>
      </dgm:t>
    </dgm:pt>
    <dgm:pt modelId="{37758A68-96D0-4265-9753-EDD9E2746237}" type="sibTrans" cxnId="{60BCA8B1-1325-400B-B47E-54D4FA5876D7}">
      <dgm:prSet/>
      <dgm:spPr/>
      <dgm:t>
        <a:bodyPr/>
        <a:lstStyle/>
        <a:p>
          <a:pPr rtl="1"/>
          <a:endParaRPr lang="fa-IR" sz="2000">
            <a:cs typeface="B Koodak" panose="00000700000000000000" pitchFamily="2" charset="-78"/>
          </a:endParaRPr>
        </a:p>
      </dgm:t>
    </dgm:pt>
    <dgm:pt modelId="{46C41FB1-3118-4453-9797-C133656ECF7D}">
      <dgm:prSet phldrT="[Text]" custT="1"/>
      <dgm:spPr/>
      <dgm:t>
        <a:bodyPr/>
        <a:lstStyle/>
        <a:p>
          <a:pPr rtl="1"/>
          <a:r>
            <a:rPr lang="fa-IR" sz="2800" dirty="0" smtClean="0">
              <a:solidFill>
                <a:schemeClr val="bg1"/>
              </a:solidFill>
              <a:cs typeface="B Koodak" panose="00000700000000000000" pitchFamily="2" charset="-78"/>
            </a:rPr>
            <a:t>تعالی</a:t>
          </a:r>
          <a:endParaRPr lang="fa-IR" sz="2800" dirty="0">
            <a:solidFill>
              <a:schemeClr val="bg1"/>
            </a:solidFill>
            <a:cs typeface="B Koodak" panose="00000700000000000000" pitchFamily="2" charset="-78"/>
          </a:endParaRPr>
        </a:p>
      </dgm:t>
    </dgm:pt>
    <dgm:pt modelId="{30549E68-0CD3-4A23-BA48-A1A451468B6E}" type="parTrans" cxnId="{E621B093-402F-47A9-A638-DF3B259682C1}">
      <dgm:prSet/>
      <dgm:spPr/>
      <dgm:t>
        <a:bodyPr/>
        <a:lstStyle/>
        <a:p>
          <a:pPr rtl="1"/>
          <a:endParaRPr lang="fa-IR"/>
        </a:p>
      </dgm:t>
    </dgm:pt>
    <dgm:pt modelId="{8FB86B00-524B-4415-BD2B-8A2983B4613B}" type="sibTrans" cxnId="{E621B093-402F-47A9-A638-DF3B259682C1}">
      <dgm:prSet/>
      <dgm:spPr/>
      <dgm:t>
        <a:bodyPr/>
        <a:lstStyle/>
        <a:p>
          <a:pPr rtl="1"/>
          <a:endParaRPr lang="fa-IR" sz="2000">
            <a:cs typeface="B Koodak" panose="00000700000000000000" pitchFamily="2" charset="-78"/>
          </a:endParaRPr>
        </a:p>
      </dgm:t>
    </dgm:pt>
    <dgm:pt modelId="{3459EDE8-BB86-4FDF-9EF9-F39D3F977AAB}" type="pres">
      <dgm:prSet presAssocID="{87CEC1EE-AAAA-4F01-AEA1-06BF9ADFEF80}" presName="Name0" presStyleCnt="0">
        <dgm:presLayoutVars>
          <dgm:dir/>
          <dgm:resizeHandles val="exact"/>
        </dgm:presLayoutVars>
      </dgm:prSet>
      <dgm:spPr/>
      <dgm:t>
        <a:bodyPr/>
        <a:lstStyle/>
        <a:p>
          <a:endParaRPr lang="en-US"/>
        </a:p>
      </dgm:t>
    </dgm:pt>
    <dgm:pt modelId="{078C60AE-9A34-41E8-B942-17A5E784C56C}" type="pres">
      <dgm:prSet presAssocID="{87CEC1EE-AAAA-4F01-AEA1-06BF9ADFEF80}" presName="cycle" presStyleCnt="0"/>
      <dgm:spPr/>
    </dgm:pt>
    <dgm:pt modelId="{651B74A8-9177-4E3F-9D0F-A01A0B9C3AEB}" type="pres">
      <dgm:prSet presAssocID="{296D1843-F385-419C-AD33-A9EA326AF21D}" presName="nodeFirstNode" presStyleLbl="node1" presStyleIdx="0" presStyleCnt="5">
        <dgm:presLayoutVars>
          <dgm:bulletEnabled val="1"/>
        </dgm:presLayoutVars>
      </dgm:prSet>
      <dgm:spPr/>
      <dgm:t>
        <a:bodyPr/>
        <a:lstStyle/>
        <a:p>
          <a:endParaRPr lang="en-US"/>
        </a:p>
      </dgm:t>
    </dgm:pt>
    <dgm:pt modelId="{9071C3E4-6449-418F-B41C-A717DA722122}" type="pres">
      <dgm:prSet presAssocID="{60F28812-B778-4338-9645-AC7D995C5AA6}" presName="sibTransFirstNode" presStyleLbl="bgShp" presStyleIdx="0" presStyleCnt="1"/>
      <dgm:spPr/>
      <dgm:t>
        <a:bodyPr/>
        <a:lstStyle/>
        <a:p>
          <a:endParaRPr lang="en-US"/>
        </a:p>
      </dgm:t>
    </dgm:pt>
    <dgm:pt modelId="{CDFA9A1A-AF34-43D1-9ABE-6B79C5D5880B}" type="pres">
      <dgm:prSet presAssocID="{8C358DB0-109F-4E00-BA24-0616ABBDDB06}" presName="nodeFollowingNodes" presStyleLbl="node1" presStyleIdx="1" presStyleCnt="5">
        <dgm:presLayoutVars>
          <dgm:bulletEnabled val="1"/>
        </dgm:presLayoutVars>
      </dgm:prSet>
      <dgm:spPr/>
      <dgm:t>
        <a:bodyPr/>
        <a:lstStyle/>
        <a:p>
          <a:endParaRPr lang="en-US"/>
        </a:p>
      </dgm:t>
    </dgm:pt>
    <dgm:pt modelId="{324AB742-8412-4F0D-B8D2-B9561636AB42}" type="pres">
      <dgm:prSet presAssocID="{EC22625F-8804-409F-AF00-5F3F31E8D6C7}" presName="nodeFollowingNodes" presStyleLbl="node1" presStyleIdx="2" presStyleCnt="5">
        <dgm:presLayoutVars>
          <dgm:bulletEnabled val="1"/>
        </dgm:presLayoutVars>
      </dgm:prSet>
      <dgm:spPr/>
      <dgm:t>
        <a:bodyPr/>
        <a:lstStyle/>
        <a:p>
          <a:endParaRPr lang="en-US"/>
        </a:p>
      </dgm:t>
    </dgm:pt>
    <dgm:pt modelId="{4036EF86-1BEA-487F-BEA2-D986C379D252}" type="pres">
      <dgm:prSet presAssocID="{C7589CE0-4D0C-450E-8435-AF67AA5E5C66}" presName="nodeFollowingNodes" presStyleLbl="node1" presStyleIdx="3" presStyleCnt="5">
        <dgm:presLayoutVars>
          <dgm:bulletEnabled val="1"/>
        </dgm:presLayoutVars>
      </dgm:prSet>
      <dgm:spPr/>
      <dgm:t>
        <a:bodyPr/>
        <a:lstStyle/>
        <a:p>
          <a:endParaRPr lang="en-US"/>
        </a:p>
      </dgm:t>
    </dgm:pt>
    <dgm:pt modelId="{2B841279-C9F9-451D-8725-6EA529C42A9D}" type="pres">
      <dgm:prSet presAssocID="{46C41FB1-3118-4453-9797-C133656ECF7D}" presName="nodeFollowingNodes" presStyleLbl="node1" presStyleIdx="4" presStyleCnt="5">
        <dgm:presLayoutVars>
          <dgm:bulletEnabled val="1"/>
        </dgm:presLayoutVars>
      </dgm:prSet>
      <dgm:spPr/>
      <dgm:t>
        <a:bodyPr/>
        <a:lstStyle/>
        <a:p>
          <a:endParaRPr lang="en-US"/>
        </a:p>
      </dgm:t>
    </dgm:pt>
  </dgm:ptLst>
  <dgm:cxnLst>
    <dgm:cxn modelId="{85EB1F3E-73AC-4B9D-A2DA-BDAF6C7120F2}" srcId="{87CEC1EE-AAAA-4F01-AEA1-06BF9ADFEF80}" destId="{296D1843-F385-419C-AD33-A9EA326AF21D}" srcOrd="0" destOrd="0" parTransId="{5A6635B5-9D4F-402B-8418-575116388B2D}" sibTransId="{60F28812-B778-4338-9645-AC7D995C5AA6}"/>
    <dgm:cxn modelId="{EE87A9A3-7290-46EE-B84C-E3C7E9117CD4}" type="presOf" srcId="{60F28812-B778-4338-9645-AC7D995C5AA6}" destId="{9071C3E4-6449-418F-B41C-A717DA722122}" srcOrd="0" destOrd="0" presId="urn:microsoft.com/office/officeart/2005/8/layout/cycle3"/>
    <dgm:cxn modelId="{EB2A9B64-7FEF-4820-99BB-D60529FCE0E5}" type="presOf" srcId="{8C358DB0-109F-4E00-BA24-0616ABBDDB06}" destId="{CDFA9A1A-AF34-43D1-9ABE-6B79C5D5880B}" srcOrd="0" destOrd="0" presId="urn:microsoft.com/office/officeart/2005/8/layout/cycle3"/>
    <dgm:cxn modelId="{16C7EDD4-63D8-4594-8B80-1FCF51CC829E}" type="presOf" srcId="{EC22625F-8804-409F-AF00-5F3F31E8D6C7}" destId="{324AB742-8412-4F0D-B8D2-B9561636AB42}" srcOrd="0" destOrd="0" presId="urn:microsoft.com/office/officeart/2005/8/layout/cycle3"/>
    <dgm:cxn modelId="{AF7EA5D5-1F27-49E9-9E6F-CD57E3EB5420}" type="presOf" srcId="{87CEC1EE-AAAA-4F01-AEA1-06BF9ADFEF80}" destId="{3459EDE8-BB86-4FDF-9EF9-F39D3F977AAB}" srcOrd="0" destOrd="0" presId="urn:microsoft.com/office/officeart/2005/8/layout/cycle3"/>
    <dgm:cxn modelId="{E621B093-402F-47A9-A638-DF3B259682C1}" srcId="{87CEC1EE-AAAA-4F01-AEA1-06BF9ADFEF80}" destId="{46C41FB1-3118-4453-9797-C133656ECF7D}" srcOrd="4" destOrd="0" parTransId="{30549E68-0CD3-4A23-BA48-A1A451468B6E}" sibTransId="{8FB86B00-524B-4415-BD2B-8A2983B4613B}"/>
    <dgm:cxn modelId="{7FDFC0BC-6D9E-430F-A783-B8FCB634EB46}" srcId="{87CEC1EE-AAAA-4F01-AEA1-06BF9ADFEF80}" destId="{8C358DB0-109F-4E00-BA24-0616ABBDDB06}" srcOrd="1" destOrd="0" parTransId="{26160E5E-899B-40F4-B797-F6C39BDC4A17}" sibTransId="{F7AE2EC6-56D3-4C54-BED6-C9F3282E68F2}"/>
    <dgm:cxn modelId="{6E4413CD-C516-48CC-841C-D0B7C8B38439}" type="presOf" srcId="{296D1843-F385-419C-AD33-A9EA326AF21D}" destId="{651B74A8-9177-4E3F-9D0F-A01A0B9C3AEB}" srcOrd="0" destOrd="0" presId="urn:microsoft.com/office/officeart/2005/8/layout/cycle3"/>
    <dgm:cxn modelId="{7475F526-F53A-4BCC-86DA-3CD406B778A6}" type="presOf" srcId="{C7589CE0-4D0C-450E-8435-AF67AA5E5C66}" destId="{4036EF86-1BEA-487F-BEA2-D986C379D252}" srcOrd="0" destOrd="0" presId="urn:microsoft.com/office/officeart/2005/8/layout/cycle3"/>
    <dgm:cxn modelId="{0BBAC1C5-5830-473C-9F9A-8EA454594156}" type="presOf" srcId="{46C41FB1-3118-4453-9797-C133656ECF7D}" destId="{2B841279-C9F9-451D-8725-6EA529C42A9D}" srcOrd="0" destOrd="0" presId="urn:microsoft.com/office/officeart/2005/8/layout/cycle3"/>
    <dgm:cxn modelId="{60BCA8B1-1325-400B-B47E-54D4FA5876D7}" srcId="{87CEC1EE-AAAA-4F01-AEA1-06BF9ADFEF80}" destId="{C7589CE0-4D0C-450E-8435-AF67AA5E5C66}" srcOrd="3" destOrd="0" parTransId="{88303410-129C-466E-9D41-FC7AA6B88D85}" sibTransId="{37758A68-96D0-4265-9753-EDD9E2746237}"/>
    <dgm:cxn modelId="{469AC828-8D5D-40A6-90D2-ADD813BAC180}" srcId="{87CEC1EE-AAAA-4F01-AEA1-06BF9ADFEF80}" destId="{EC22625F-8804-409F-AF00-5F3F31E8D6C7}" srcOrd="2" destOrd="0" parTransId="{33801BCD-C61F-441C-B0D5-1B15F27F913C}" sibTransId="{7464B0DA-B503-4205-B185-ED2CA39E834D}"/>
    <dgm:cxn modelId="{AF7254C9-6450-4B8D-A147-2B3C2B5EA85C}" type="presParOf" srcId="{3459EDE8-BB86-4FDF-9EF9-F39D3F977AAB}" destId="{078C60AE-9A34-41E8-B942-17A5E784C56C}" srcOrd="0" destOrd="0" presId="urn:microsoft.com/office/officeart/2005/8/layout/cycle3"/>
    <dgm:cxn modelId="{6B15D526-EE36-4178-9311-06DA14A7CAAA}" type="presParOf" srcId="{078C60AE-9A34-41E8-B942-17A5E784C56C}" destId="{651B74A8-9177-4E3F-9D0F-A01A0B9C3AEB}" srcOrd="0" destOrd="0" presId="urn:microsoft.com/office/officeart/2005/8/layout/cycle3"/>
    <dgm:cxn modelId="{5890DA0D-B01E-46C5-8DB0-28F217AD5614}" type="presParOf" srcId="{078C60AE-9A34-41E8-B942-17A5E784C56C}" destId="{9071C3E4-6449-418F-B41C-A717DA722122}" srcOrd="1" destOrd="0" presId="urn:microsoft.com/office/officeart/2005/8/layout/cycle3"/>
    <dgm:cxn modelId="{48E95A39-BE2F-47EF-970C-523CDAD752CE}" type="presParOf" srcId="{078C60AE-9A34-41E8-B942-17A5E784C56C}" destId="{CDFA9A1A-AF34-43D1-9ABE-6B79C5D5880B}" srcOrd="2" destOrd="0" presId="urn:microsoft.com/office/officeart/2005/8/layout/cycle3"/>
    <dgm:cxn modelId="{711F9A0E-B335-4B05-B6D7-2F2AF8B47717}" type="presParOf" srcId="{078C60AE-9A34-41E8-B942-17A5E784C56C}" destId="{324AB742-8412-4F0D-B8D2-B9561636AB42}" srcOrd="3" destOrd="0" presId="urn:microsoft.com/office/officeart/2005/8/layout/cycle3"/>
    <dgm:cxn modelId="{E89EE7A5-38AA-4EFE-B2B8-2F082BBD9794}" type="presParOf" srcId="{078C60AE-9A34-41E8-B942-17A5E784C56C}" destId="{4036EF86-1BEA-487F-BEA2-D986C379D252}" srcOrd="4" destOrd="0" presId="urn:microsoft.com/office/officeart/2005/8/layout/cycle3"/>
    <dgm:cxn modelId="{10BE7563-FB1E-4D5D-921C-23AE499C9511}" type="presParOf" srcId="{078C60AE-9A34-41E8-B942-17A5E784C56C}" destId="{2B841279-C9F9-451D-8725-6EA529C42A9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1C3E4-6449-418F-B41C-A717DA722122}">
      <dsp:nvSpPr>
        <dsp:cNvPr id="0" name=""/>
        <dsp:cNvSpPr/>
      </dsp:nvSpPr>
      <dsp:spPr>
        <a:xfrm>
          <a:off x="2041109" y="-23695"/>
          <a:ext cx="4010221" cy="4010221"/>
        </a:xfrm>
        <a:prstGeom prst="circularArrow">
          <a:avLst>
            <a:gd name="adj1" fmla="val 5544"/>
            <a:gd name="adj2" fmla="val 330680"/>
            <a:gd name="adj3" fmla="val 13769753"/>
            <a:gd name="adj4" fmla="val 17389721"/>
            <a:gd name="adj5" fmla="val 575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651B74A8-9177-4E3F-9D0F-A01A0B9C3AEB}">
      <dsp:nvSpPr>
        <dsp:cNvPr id="0" name=""/>
        <dsp:cNvSpPr/>
      </dsp:nvSpPr>
      <dsp:spPr>
        <a:xfrm>
          <a:off x="3104802" y="1776"/>
          <a:ext cx="1882835" cy="941417"/>
        </a:xfrm>
        <a:prstGeom prst="roundRect">
          <a:avLst/>
        </a:prstGeom>
        <a:solidFill>
          <a:schemeClr val="accent2">
            <a:hueOff val="0"/>
            <a:satOff val="0"/>
            <a:lumOff val="0"/>
            <a:alphaOff val="0"/>
          </a:schemeClr>
        </a:solidFill>
        <a:ln>
          <a:noFill/>
        </a:ln>
        <a:effectLst>
          <a:outerShdw blurRad="50800" dist="38100" dir="5400000" sy="96000" rotWithShape="0">
            <a:srgbClr val="000000">
              <a:alpha val="54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bg1"/>
              </a:solidFill>
              <a:cs typeface="B Koodak" panose="00000700000000000000" pitchFamily="2" charset="-78"/>
            </a:rPr>
            <a:t>افراد</a:t>
          </a:r>
          <a:endParaRPr lang="fa-IR" sz="3200" kern="1200" dirty="0">
            <a:solidFill>
              <a:schemeClr val="bg1"/>
            </a:solidFill>
            <a:cs typeface="B Koodak" panose="00000700000000000000" pitchFamily="2" charset="-78"/>
          </a:endParaRPr>
        </a:p>
      </dsp:txBody>
      <dsp:txXfrm>
        <a:off x="3150758" y="47732"/>
        <a:ext cx="1790923" cy="849505"/>
      </dsp:txXfrm>
    </dsp:sp>
    <dsp:sp modelId="{CDFA9A1A-AF34-43D1-9ABE-6B79C5D5880B}">
      <dsp:nvSpPr>
        <dsp:cNvPr id="0" name=""/>
        <dsp:cNvSpPr/>
      </dsp:nvSpPr>
      <dsp:spPr>
        <a:xfrm>
          <a:off x="4731218" y="1183437"/>
          <a:ext cx="1882835" cy="941417"/>
        </a:xfrm>
        <a:prstGeom prst="roundRect">
          <a:avLst/>
        </a:prstGeom>
        <a:solidFill>
          <a:schemeClr val="accent3">
            <a:hueOff val="0"/>
            <a:satOff val="0"/>
            <a:lumOff val="0"/>
            <a:alphaOff val="0"/>
          </a:schemeClr>
        </a:solidFill>
        <a:ln>
          <a:noFill/>
        </a:ln>
        <a:effectLst>
          <a:outerShdw blurRad="50800" dist="38100" dir="5400000" sy="96000" rotWithShape="0">
            <a:srgbClr val="000000">
              <a:alpha val="54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Koodak" panose="00000700000000000000" pitchFamily="2" charset="-78"/>
            </a:rPr>
            <a:t>تغییر</a:t>
          </a:r>
          <a:endParaRPr lang="fa-IR" sz="2800" kern="1200" dirty="0">
            <a:solidFill>
              <a:schemeClr val="bg1"/>
            </a:solidFill>
            <a:cs typeface="B Koodak" panose="00000700000000000000" pitchFamily="2" charset="-78"/>
          </a:endParaRPr>
        </a:p>
      </dsp:txBody>
      <dsp:txXfrm>
        <a:off x="4777174" y="1229393"/>
        <a:ext cx="1790923" cy="849505"/>
      </dsp:txXfrm>
    </dsp:sp>
    <dsp:sp modelId="{324AB742-8412-4F0D-B8D2-B9561636AB42}">
      <dsp:nvSpPr>
        <dsp:cNvPr id="0" name=""/>
        <dsp:cNvSpPr/>
      </dsp:nvSpPr>
      <dsp:spPr>
        <a:xfrm>
          <a:off x="4109982" y="3095405"/>
          <a:ext cx="1882835" cy="941417"/>
        </a:xfrm>
        <a:prstGeom prst="roundRect">
          <a:avLst/>
        </a:prstGeom>
        <a:solidFill>
          <a:schemeClr val="accent4">
            <a:hueOff val="0"/>
            <a:satOff val="0"/>
            <a:lumOff val="0"/>
            <a:alphaOff val="0"/>
          </a:schemeClr>
        </a:solidFill>
        <a:ln>
          <a:noFill/>
        </a:ln>
        <a:effectLst>
          <a:outerShdw blurRad="50800" dist="38100" dir="5400000" sy="96000" rotWithShape="0">
            <a:srgbClr val="000000">
              <a:alpha val="54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Koodak" panose="00000700000000000000" pitchFamily="2" charset="-78"/>
            </a:rPr>
            <a:t>کامیابی مشترک</a:t>
          </a:r>
          <a:endParaRPr lang="fa-IR" sz="2400" kern="1200" dirty="0">
            <a:solidFill>
              <a:schemeClr val="bg1"/>
            </a:solidFill>
            <a:cs typeface="B Koodak" panose="00000700000000000000" pitchFamily="2" charset="-78"/>
          </a:endParaRPr>
        </a:p>
      </dsp:txBody>
      <dsp:txXfrm>
        <a:off x="4155938" y="3141361"/>
        <a:ext cx="1790923" cy="849505"/>
      </dsp:txXfrm>
    </dsp:sp>
    <dsp:sp modelId="{4036EF86-1BEA-487F-BEA2-D986C379D252}">
      <dsp:nvSpPr>
        <dsp:cNvPr id="0" name=""/>
        <dsp:cNvSpPr/>
      </dsp:nvSpPr>
      <dsp:spPr>
        <a:xfrm>
          <a:off x="2099621" y="3095405"/>
          <a:ext cx="1882835" cy="941417"/>
        </a:xfrm>
        <a:prstGeom prst="roundRect">
          <a:avLst/>
        </a:prstGeom>
        <a:solidFill>
          <a:schemeClr val="accent5">
            <a:hueOff val="0"/>
            <a:satOff val="0"/>
            <a:lumOff val="0"/>
            <a:alphaOff val="0"/>
          </a:schemeClr>
        </a:solidFill>
        <a:ln>
          <a:noFill/>
        </a:ln>
        <a:effectLst>
          <a:outerShdw blurRad="50800" dist="38100" dir="5400000" sy="96000" rotWithShape="0">
            <a:srgbClr val="000000">
              <a:alpha val="54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Koodak" panose="00000700000000000000" pitchFamily="2" charset="-78"/>
            </a:rPr>
            <a:t>صداقت</a:t>
          </a:r>
          <a:endParaRPr lang="fa-IR" sz="2400" kern="1200" dirty="0">
            <a:solidFill>
              <a:schemeClr val="bg1"/>
            </a:solidFill>
            <a:cs typeface="B Koodak" panose="00000700000000000000" pitchFamily="2" charset="-78"/>
          </a:endParaRPr>
        </a:p>
      </dsp:txBody>
      <dsp:txXfrm>
        <a:off x="2145577" y="3141361"/>
        <a:ext cx="1790923" cy="849505"/>
      </dsp:txXfrm>
    </dsp:sp>
    <dsp:sp modelId="{2B841279-C9F9-451D-8725-6EA529C42A9D}">
      <dsp:nvSpPr>
        <dsp:cNvPr id="0" name=""/>
        <dsp:cNvSpPr/>
      </dsp:nvSpPr>
      <dsp:spPr>
        <a:xfrm>
          <a:off x="1478385" y="1183437"/>
          <a:ext cx="1882835" cy="941417"/>
        </a:xfrm>
        <a:prstGeom prst="roundRect">
          <a:avLst/>
        </a:prstGeom>
        <a:solidFill>
          <a:schemeClr val="accent6">
            <a:hueOff val="0"/>
            <a:satOff val="0"/>
            <a:lumOff val="0"/>
            <a:alphaOff val="0"/>
          </a:schemeClr>
        </a:solidFill>
        <a:ln>
          <a:noFill/>
        </a:ln>
        <a:effectLst>
          <a:outerShdw blurRad="50800" dist="38100" dir="5400000" sy="96000" rotWithShape="0">
            <a:srgbClr val="000000">
              <a:alpha val="54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Koodak" panose="00000700000000000000" pitchFamily="2" charset="-78"/>
            </a:rPr>
            <a:t>تعالی</a:t>
          </a:r>
          <a:endParaRPr lang="fa-IR" sz="2800" kern="1200" dirty="0">
            <a:solidFill>
              <a:schemeClr val="bg1"/>
            </a:solidFill>
            <a:cs typeface="B Koodak" panose="00000700000000000000" pitchFamily="2" charset="-78"/>
          </a:endParaRPr>
        </a:p>
      </dsp:txBody>
      <dsp:txXfrm>
        <a:off x="1524341" y="1229393"/>
        <a:ext cx="1790923" cy="8495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C305A0-19E1-4A91-98B2-DC3140597374}" type="datetimeFigureOut">
              <a:rPr lang="fa-IR" smtClean="0"/>
              <a:t>1440/03/26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20446720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399266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144655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3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394733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CC305A0-19E1-4A91-98B2-DC3140597374}" type="datetimeFigureOut">
              <a:rPr lang="fa-IR" smtClean="0"/>
              <a:t>1440/03/26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172553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CC305A0-19E1-4A91-98B2-DC3140597374}" type="datetimeFigureOut">
              <a:rPr lang="fa-IR" smtClean="0"/>
              <a:t>1440/03/26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960894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305A0-19E1-4A91-98B2-DC3140597374}" type="datetimeFigureOut">
              <a:rPr lang="fa-IR" smtClean="0"/>
              <a:t>1440/03/26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42578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305A0-19E1-4A91-98B2-DC3140597374}" type="datetimeFigureOut">
              <a:rPr lang="fa-IR" smtClean="0"/>
              <a:t>1440/03/26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1575681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305A0-19E1-4A91-98B2-DC3140597374}" type="datetimeFigureOut">
              <a:rPr lang="fa-IR" smtClean="0"/>
              <a:t>1440/03/26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421994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305A0-19E1-4A91-98B2-DC3140597374}" type="datetimeFigureOut">
              <a:rPr lang="fa-IR" smtClean="0"/>
              <a:t>1440/03/26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28473811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313369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C305A0-19E1-4A91-98B2-DC3140597374}" type="datetimeFigureOut">
              <a:rPr lang="fa-IR" smtClean="0"/>
              <a:t>1440/03/26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16705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C305A0-19E1-4A91-98B2-DC3140597374}" type="datetimeFigureOut">
              <a:rPr lang="fa-IR" smtClean="0"/>
              <a:t>1440/03/26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17825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305A0-19E1-4A91-98B2-DC3140597374}" type="datetimeFigureOut">
              <a:rPr lang="fa-IR" smtClean="0"/>
              <a:t>1440/03/26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90673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98241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305A0-19E1-4A91-98B2-DC3140597374}" type="datetimeFigureOut">
              <a:rPr lang="fa-IR" smtClean="0"/>
              <a:t>1440/03/26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9ADCC99-F5A1-4AEE-BD04-87FAEC5989BA}" type="slidenum">
              <a:rPr lang="fa-IR" smtClean="0"/>
              <a:t>‹#›</a:t>
            </a:fld>
            <a:endParaRPr lang="fa-IR"/>
          </a:p>
        </p:txBody>
      </p:sp>
    </p:spTree>
    <p:extLst>
      <p:ext uri="{BB962C8B-B14F-4D97-AF65-F5344CB8AC3E}">
        <p14:creationId xmlns:p14="http://schemas.microsoft.com/office/powerpoint/2010/main" val="65311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CC305A0-19E1-4A91-98B2-DC3140597374}" type="datetimeFigureOut">
              <a:rPr lang="fa-IR" smtClean="0"/>
              <a:t>1440/03/26</a:t>
            </a:fld>
            <a:endParaRPr lang="fa-I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9ADCC99-F5A1-4AEE-BD04-87FAEC5989BA}" type="slidenum">
              <a:rPr lang="fa-IR" smtClean="0"/>
              <a:t>‹#›</a:t>
            </a:fld>
            <a:endParaRPr lang="fa-IR"/>
          </a:p>
        </p:txBody>
      </p:sp>
    </p:spTree>
    <p:extLst>
      <p:ext uri="{BB962C8B-B14F-4D97-AF65-F5344CB8AC3E}">
        <p14:creationId xmlns:p14="http://schemas.microsoft.com/office/powerpoint/2010/main" val="1871610946"/>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609600"/>
            <a:ext cx="10353761" cy="5852160"/>
          </a:xfrm>
        </p:spPr>
        <p:txBody>
          <a:bodyPr anchor="t">
            <a:normAutofit fontScale="90000"/>
          </a:bodyPr>
          <a:lstStyle/>
          <a:p>
            <a:r>
              <a:rPr lang="fa-IR" sz="3600" dirty="0" smtClean="0">
                <a:cs typeface="B Koodak" panose="00000700000000000000" pitchFamily="2" charset="-78"/>
              </a:rPr>
              <a:t/>
            </a:r>
            <a:br>
              <a:rPr lang="fa-IR" sz="3600" dirty="0" smtClean="0">
                <a:cs typeface="B Koodak" panose="00000700000000000000" pitchFamily="2" charset="-78"/>
              </a:rPr>
            </a:br>
            <a:r>
              <a:rPr lang="fa-IR" sz="2700" dirty="0" smtClean="0">
                <a:cs typeface="B Titr" panose="00000700000000000000" pitchFamily="2" charset="-78"/>
              </a:rPr>
              <a:t>به نام خدا</a:t>
            </a:r>
            <a:r>
              <a:rPr lang="fa-IR" sz="3600" dirty="0" smtClean="0">
                <a:cs typeface="B Koodak" panose="00000700000000000000" pitchFamily="2" charset="-78"/>
              </a:rPr>
              <a:t/>
            </a:r>
            <a:br>
              <a:rPr lang="fa-IR" sz="3600" dirty="0" smtClean="0">
                <a:cs typeface="B Koodak" panose="00000700000000000000" pitchFamily="2" charset="-78"/>
              </a:rPr>
            </a:br>
            <a:r>
              <a:rPr lang="fa-IR" sz="3600" dirty="0" smtClean="0">
                <a:cs typeface="B Koodak" panose="00000700000000000000" pitchFamily="2" charset="-78"/>
              </a:rPr>
              <a:t/>
            </a:r>
            <a:br>
              <a:rPr lang="fa-IR" sz="3600" dirty="0" smtClean="0">
                <a:cs typeface="B Koodak" panose="00000700000000000000" pitchFamily="2" charset="-78"/>
              </a:rPr>
            </a:br>
            <a:r>
              <a:rPr lang="fa-IR" sz="3600" dirty="0" smtClean="0">
                <a:cs typeface="B Koodak" panose="00000700000000000000" pitchFamily="2" charset="-78"/>
              </a:rPr>
              <a:t/>
            </a:r>
            <a:br>
              <a:rPr lang="fa-IR" sz="3600" dirty="0" smtClean="0">
                <a:cs typeface="B Koodak" panose="00000700000000000000" pitchFamily="2" charset="-78"/>
              </a:rPr>
            </a:br>
            <a:r>
              <a:rPr lang="fa-IR" sz="3600" dirty="0" smtClean="0">
                <a:cs typeface="B Koodak" panose="00000700000000000000" pitchFamily="2" charset="-78"/>
              </a:rPr>
              <a:t/>
            </a:r>
            <a:br>
              <a:rPr lang="fa-IR" sz="3600" dirty="0" smtClean="0">
                <a:cs typeface="B Koodak" panose="00000700000000000000" pitchFamily="2" charset="-78"/>
              </a:rPr>
            </a:br>
            <a:r>
              <a:rPr lang="fa-IR" sz="3600" dirty="0" smtClean="0">
                <a:solidFill>
                  <a:srgbClr val="FFC000"/>
                </a:solidFill>
                <a:cs typeface="B Titr" panose="00000700000000000000" pitchFamily="2" charset="-78"/>
              </a:rPr>
              <a:t>بررسی استراتژی شرکت سامسونگ</a:t>
            </a:r>
            <a:r>
              <a:rPr lang="fa-IR" sz="3600" dirty="0" smtClean="0">
                <a:cs typeface="B Titr" panose="00000700000000000000" pitchFamily="2" charset="-78"/>
              </a:rPr>
              <a:t/>
            </a:r>
            <a:br>
              <a:rPr lang="fa-IR" sz="3600" dirty="0" smtClean="0">
                <a:cs typeface="B Titr" panose="00000700000000000000" pitchFamily="2" charset="-78"/>
              </a:rPr>
            </a:br>
            <a:r>
              <a:rPr lang="fa-IR" sz="3600" dirty="0">
                <a:cs typeface="B Titr" panose="00000700000000000000" pitchFamily="2" charset="-78"/>
              </a:rPr>
              <a:t/>
            </a:r>
            <a:br>
              <a:rPr lang="fa-IR" sz="3600" dirty="0">
                <a:cs typeface="B Titr" panose="00000700000000000000" pitchFamily="2" charset="-78"/>
              </a:rPr>
            </a:br>
            <a:r>
              <a:rPr lang="fa-IR" sz="3100" dirty="0" smtClean="0">
                <a:cs typeface="B Titr" panose="00000700000000000000" pitchFamily="2" charset="-78"/>
              </a:rPr>
              <a:t>تهیه و </a:t>
            </a:r>
            <a:r>
              <a:rPr lang="fa-IR" sz="3100" smtClean="0">
                <a:cs typeface="B Titr" panose="00000700000000000000" pitchFamily="2" charset="-78"/>
              </a:rPr>
              <a:t>تنظیم </a:t>
            </a:r>
            <a:r>
              <a:rPr lang="fa-IR" sz="3100" smtClean="0">
                <a:cs typeface="B Titr" panose="00000700000000000000" pitchFamily="2" charset="-78"/>
              </a:rPr>
              <a:t>:</a:t>
            </a:r>
            <a:r>
              <a:rPr lang="fa-IR" sz="3600" dirty="0" smtClean="0">
                <a:cs typeface="B Titr" panose="00000700000000000000" pitchFamily="2" charset="-78"/>
              </a:rPr>
              <a:t/>
            </a:r>
            <a:br>
              <a:rPr lang="fa-IR" sz="3600" dirty="0" smtClean="0">
                <a:cs typeface="B Titr" panose="00000700000000000000" pitchFamily="2" charset="-78"/>
              </a:rPr>
            </a:br>
            <a:r>
              <a:rPr lang="fa-IR" sz="3600" dirty="0">
                <a:cs typeface="B Titr" panose="00000700000000000000" pitchFamily="2" charset="-78"/>
              </a:rPr>
              <a:t/>
            </a:r>
            <a:br>
              <a:rPr lang="fa-IR" sz="3600" dirty="0">
                <a:cs typeface="B Titr" panose="00000700000000000000" pitchFamily="2" charset="-78"/>
              </a:rPr>
            </a:br>
            <a:r>
              <a:rPr lang="fa-IR" sz="3600" dirty="0" smtClean="0">
                <a:cs typeface="B Titr" panose="00000700000000000000" pitchFamily="2" charset="-78"/>
              </a:rPr>
              <a:t/>
            </a:r>
            <a:br>
              <a:rPr lang="fa-IR" sz="3600" dirty="0" smtClean="0">
                <a:cs typeface="B Titr" panose="00000700000000000000" pitchFamily="2" charset="-78"/>
              </a:rPr>
            </a:br>
            <a:r>
              <a:rPr lang="fa-IR" sz="3600" dirty="0" smtClean="0">
                <a:cs typeface="B Titr" panose="00000700000000000000" pitchFamily="2" charset="-78"/>
              </a:rPr>
              <a:t/>
            </a:r>
            <a:br>
              <a:rPr lang="fa-IR" sz="3600" dirty="0" smtClean="0">
                <a:cs typeface="B Titr" panose="00000700000000000000" pitchFamily="2" charset="-78"/>
              </a:rPr>
            </a:br>
            <a:r>
              <a:rPr lang="fa-IR" sz="3100" dirty="0" smtClean="0">
                <a:cs typeface="B Koodak" panose="00000700000000000000" pitchFamily="2" charset="-78"/>
              </a:rPr>
              <a:t>دانشگاه قم – آذر 1397</a:t>
            </a:r>
            <a:r>
              <a:rPr lang="fa-IR" sz="3600" dirty="0">
                <a:cs typeface="B Titr" panose="00000700000000000000" pitchFamily="2" charset="-78"/>
              </a:rPr>
              <a:t/>
            </a:r>
            <a:br>
              <a:rPr lang="fa-IR" sz="3600" dirty="0">
                <a:cs typeface="B Titr" panose="00000700000000000000" pitchFamily="2" charset="-78"/>
              </a:rPr>
            </a:br>
            <a:r>
              <a:rPr lang="fa-IR" sz="3600" dirty="0" smtClean="0">
                <a:cs typeface="B Titr" panose="00000700000000000000" pitchFamily="2" charset="-78"/>
              </a:rPr>
              <a:t/>
            </a:r>
            <a:br>
              <a:rPr lang="fa-IR" sz="3600" dirty="0" smtClean="0">
                <a:cs typeface="B Titr" panose="00000700000000000000" pitchFamily="2" charset="-78"/>
              </a:rPr>
            </a:br>
            <a:endParaRPr lang="fa-IR" sz="3600" dirty="0">
              <a:cs typeface="B Koodak" panose="00000700000000000000" pitchFamily="2" charset="-78"/>
            </a:endParaRPr>
          </a:p>
        </p:txBody>
      </p:sp>
    </p:spTree>
    <p:extLst>
      <p:ext uri="{BB962C8B-B14F-4D97-AF65-F5344CB8AC3E}">
        <p14:creationId xmlns:p14="http://schemas.microsoft.com/office/powerpoint/2010/main" val="32252811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600200"/>
            <a:ext cx="9001462" cy="1615440"/>
          </a:xfrm>
        </p:spPr>
        <p:txBody>
          <a:bodyPr anchor="t">
            <a:noAutofit/>
          </a:bodyPr>
          <a:lstStyle/>
          <a:p>
            <a:pPr algn="r"/>
            <a:r>
              <a:rPr lang="fa-IR" sz="3200" dirty="0" smtClean="0">
                <a:solidFill>
                  <a:srgbClr val="92D050"/>
                </a:solidFill>
                <a:cs typeface="B Titr" panose="00000700000000000000" pitchFamily="2" charset="-78"/>
              </a:rPr>
              <a:t/>
            </a:r>
            <a:br>
              <a:rPr lang="fa-IR" sz="3200" dirty="0" smtClean="0">
                <a:solidFill>
                  <a:srgbClr val="92D050"/>
                </a:solidFill>
                <a:cs typeface="B Titr" panose="00000700000000000000" pitchFamily="2" charset="-78"/>
              </a:rPr>
            </a:br>
            <a:r>
              <a:rPr lang="fa-IR" sz="3200" dirty="0" smtClean="0">
                <a:solidFill>
                  <a:srgbClr val="92D050"/>
                </a:solidFill>
                <a:cs typeface="B Koodak" panose="00000700000000000000" pitchFamily="2" charset="-78"/>
              </a:rPr>
              <a:t>فلسفه : </a:t>
            </a:r>
            <a:r>
              <a:rPr lang="fa-IR" sz="3200" dirty="0">
                <a:solidFill>
                  <a:srgbClr val="92D050"/>
                </a:solidFill>
                <a:cs typeface="B Koodak" panose="00000700000000000000" pitchFamily="2" charset="-78"/>
              </a:rPr>
              <a:t>تعهد ما</a:t>
            </a:r>
            <a:br>
              <a:rPr lang="fa-IR" sz="3200" dirty="0">
                <a:solidFill>
                  <a:srgbClr val="92D050"/>
                </a:solidFill>
                <a:cs typeface="B Koodak" panose="00000700000000000000" pitchFamily="2" charset="-78"/>
              </a:rPr>
            </a:br>
            <a:r>
              <a:rPr lang="fa-IR" sz="3200" dirty="0">
                <a:solidFill>
                  <a:srgbClr val="92D050"/>
                </a:solidFill>
                <a:cs typeface="B Koodak" panose="00000700000000000000" pitchFamily="2" charset="-78"/>
              </a:rPr>
              <a:t>تعهد ما به عملکرد مسئولانه در قالب یک شرکت جهانی پیشرو</a:t>
            </a:r>
            <a:r>
              <a:rPr lang="fa-IR" sz="3200" dirty="0">
                <a:solidFill>
                  <a:srgbClr val="92D050"/>
                </a:solidFill>
              </a:rPr>
              <a:t/>
            </a:r>
            <a:br>
              <a:rPr lang="fa-IR" sz="3200" dirty="0">
                <a:solidFill>
                  <a:srgbClr val="92D050"/>
                </a:solidFill>
              </a:rPr>
            </a:br>
            <a:endParaRPr lang="fa-IR" sz="3200" dirty="0">
              <a:solidFill>
                <a:srgbClr val="92D050"/>
              </a:solidFill>
              <a:cs typeface="B Titr" panose="00000700000000000000" pitchFamily="2" charset="-78"/>
            </a:endParaRPr>
          </a:p>
        </p:txBody>
      </p:sp>
      <p:sp>
        <p:nvSpPr>
          <p:cNvPr id="3" name="Subtitle 2"/>
          <p:cNvSpPr>
            <a:spLocks noGrp="1"/>
          </p:cNvSpPr>
          <p:nvPr>
            <p:ph type="subTitle" idx="1"/>
          </p:nvPr>
        </p:nvSpPr>
        <p:spPr>
          <a:xfrm>
            <a:off x="1595269" y="3215640"/>
            <a:ext cx="9001462" cy="3108960"/>
          </a:xfrm>
        </p:spPr>
        <p:txBody>
          <a:bodyPr anchor="ctr">
            <a:noAutofit/>
          </a:bodyPr>
          <a:lstStyle/>
          <a:p>
            <a:pPr algn="just"/>
            <a:r>
              <a:rPr lang="fa-IR" sz="2800" dirty="0">
                <a:cs typeface="B Koodak" panose="00000700000000000000" pitchFamily="2" charset="-78"/>
              </a:rPr>
              <a:t>شرکت </a:t>
            </a:r>
            <a:r>
              <a:rPr lang="en-US" sz="2800" dirty="0">
                <a:latin typeface="Arial Rounded MT Bold" panose="020F0704030504030204" pitchFamily="34" charset="0"/>
                <a:cs typeface="B Koodak" panose="00000700000000000000" pitchFamily="2" charset="-78"/>
              </a:rPr>
              <a:t>Samsung</a:t>
            </a:r>
            <a:r>
              <a:rPr lang="fa-IR" sz="2800" dirty="0">
                <a:cs typeface="B Koodak" panose="00000700000000000000" pitchFamily="2" charset="-78"/>
              </a:rPr>
              <a:t> فلسفه کاری ساده ‌ای را دنبال </a:t>
            </a:r>
            <a:r>
              <a:rPr lang="fa-IR" sz="2800" dirty="0" smtClean="0">
                <a:cs typeface="B Koodak" panose="00000700000000000000" pitchFamily="2" charset="-78"/>
              </a:rPr>
              <a:t>می‌کند : </a:t>
            </a:r>
            <a:r>
              <a:rPr lang="fa-IR" sz="2800" dirty="0">
                <a:cs typeface="B Koodak" panose="00000700000000000000" pitchFamily="2" charset="-78"/>
              </a:rPr>
              <a:t/>
            </a:r>
            <a:br>
              <a:rPr lang="fa-IR" sz="2800" dirty="0">
                <a:cs typeface="B Koodak" panose="00000700000000000000" pitchFamily="2" charset="-78"/>
              </a:rPr>
            </a:br>
            <a:r>
              <a:rPr lang="fa-IR" sz="2800" dirty="0">
                <a:cs typeface="B Koodak" panose="00000700000000000000" pitchFamily="2" charset="-78"/>
              </a:rPr>
              <a:t>وقف کردن استعداد و فناوری خود در جهت ایجاد محصولات و خدمات برتر که به داشتن جامعه جهانی بهتر کمک می‌کند. در راستای نیل به این هدف</a:t>
            </a:r>
            <a:r>
              <a:rPr lang="fa-IR" sz="2800" dirty="0" smtClean="0">
                <a:cs typeface="B Koodak" panose="00000700000000000000" pitchFamily="2" charset="-78"/>
              </a:rPr>
              <a:t>،</a:t>
            </a:r>
            <a:r>
              <a:rPr lang="en-US" sz="2800" dirty="0" smtClean="0">
                <a:cs typeface="B Koodak" panose="00000700000000000000" pitchFamily="2" charset="-78"/>
              </a:rPr>
              <a:t>   </a:t>
            </a:r>
            <a:r>
              <a:rPr lang="en-US" sz="2800" dirty="0">
                <a:latin typeface="Arial Rounded MT Bold" panose="020F0704030504030204" pitchFamily="34" charset="0"/>
                <a:cs typeface="B Koodak" panose="00000700000000000000" pitchFamily="2" charset="-78"/>
              </a:rPr>
              <a:t>Samsung</a:t>
            </a:r>
            <a:r>
              <a:rPr lang="fa-IR" sz="2800" dirty="0">
                <a:latin typeface="Arial Rounded MT Bold" panose="020F0704030504030204" pitchFamily="34" charset="0"/>
                <a:cs typeface="B Koodak" panose="00000700000000000000" pitchFamily="2" charset="-78"/>
              </a:rPr>
              <a:t> </a:t>
            </a:r>
            <a:r>
              <a:rPr lang="fa-IR" sz="2800" dirty="0">
                <a:cs typeface="B Koodak" panose="00000700000000000000" pitchFamily="2" charset="-78"/>
              </a:rPr>
              <a:t>ارزش والایی را برای افراد و فناوری خود قائل است.</a:t>
            </a:r>
          </a:p>
        </p:txBody>
      </p:sp>
      <p:sp>
        <p:nvSpPr>
          <p:cNvPr id="5" name="Horizontal Scroll 4"/>
          <p:cNvSpPr/>
          <p:nvPr/>
        </p:nvSpPr>
        <p:spPr>
          <a:xfrm>
            <a:off x="4091940" y="472440"/>
            <a:ext cx="4008120" cy="1127760"/>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3200" dirty="0" smtClean="0">
                <a:cs typeface="B Titr" panose="00000700000000000000" pitchFamily="2" charset="-78"/>
              </a:rPr>
              <a:t>اهداف و فلسفه شرکت</a:t>
            </a:r>
            <a:endParaRPr lang="fa-IR" sz="3200" dirty="0">
              <a:cs typeface="B Titr" panose="00000700000000000000" pitchFamily="2" charset="-78"/>
            </a:endParaRPr>
          </a:p>
        </p:txBody>
      </p:sp>
    </p:spTree>
    <p:extLst>
      <p:ext uri="{BB962C8B-B14F-4D97-AF65-F5344CB8AC3E}">
        <p14:creationId xmlns:p14="http://schemas.microsoft.com/office/powerpoint/2010/main" val="2177068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5269" y="548640"/>
            <a:ext cx="9001462" cy="5958840"/>
          </a:xfrm>
        </p:spPr>
        <p:txBody>
          <a:bodyPr anchor="ctr">
            <a:normAutofit fontScale="85000" lnSpcReduction="20000"/>
          </a:bodyPr>
          <a:lstStyle/>
          <a:p>
            <a:pPr algn="r"/>
            <a:endParaRPr lang="fa-IR" dirty="0" smtClean="0">
              <a:cs typeface="B Koodak" panose="00000700000000000000" pitchFamily="2" charset="-78"/>
            </a:endParaRPr>
          </a:p>
          <a:p>
            <a:pPr algn="just">
              <a:lnSpc>
                <a:spcPct val="170000"/>
              </a:lnSpc>
            </a:pPr>
            <a:r>
              <a:rPr lang="fa-IR" sz="3000" dirty="0" smtClean="0">
                <a:cs typeface="B Koodak" panose="00000700000000000000" pitchFamily="2" charset="-78"/>
              </a:rPr>
              <a:t>شرکت </a:t>
            </a:r>
            <a:r>
              <a:rPr lang="fa-IR" sz="3000" dirty="0">
                <a:cs typeface="B Koodak" panose="00000700000000000000" pitchFamily="2" charset="-78"/>
              </a:rPr>
              <a:t>سامسونگ متعهد به رعایت قوانین و مقررات محلی و نیز اجرای منشور اخلاقی جهانی و سختگیرانه ‌ای برای کلیه کارمندان خود می‌باشد. این شرکت معتقد است مدیریت اخلاقی نه تنها ابزاری برای واکنش به تغییرات سریع در محیط کسب و کار جهانی است، بلکه به عنوان وسیله‌ای برای ایجاد اعتماد در ذینفعان مختلف خود، از جمله مشتریان، سهامداران، کارمندان، شرکای تجاری و جوامع محلی نیز می‌باشد. شرکت سامسونگ با هدف تبدیل شدن به یکی از پایبندترین شرکت‌های جهان به اصول اخلاقی، همچنان به آموزش و پرورش کارمندان خود ادامه می‌دهد و دستگاه‌های نظارتی را روی کار می‌آورد، ضمن اینکه مدیریتی عادلانه و شفاف را نیز در پیش می‌گیرد.</a:t>
            </a:r>
          </a:p>
          <a:p>
            <a:pPr algn="r"/>
            <a:endParaRPr lang="fa-IR" dirty="0"/>
          </a:p>
        </p:txBody>
      </p:sp>
    </p:spTree>
    <p:extLst>
      <p:ext uri="{BB962C8B-B14F-4D97-AF65-F5344CB8AC3E}">
        <p14:creationId xmlns:p14="http://schemas.microsoft.com/office/powerpoint/2010/main" val="341086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706881"/>
            <a:ext cx="9001462" cy="1356359"/>
          </a:xfrm>
        </p:spPr>
        <p:txBody>
          <a:bodyPr anchor="t">
            <a:normAutofit fontScale="90000"/>
          </a:bodyPr>
          <a:lstStyle/>
          <a:p>
            <a:pPr algn="just"/>
            <a:r>
              <a:rPr lang="fa-IR" sz="2400" dirty="0">
                <a:cs typeface="B Koodak" panose="00000700000000000000" pitchFamily="2" charset="-78"/>
              </a:rPr>
              <a:t>شرکت سامسونگ الکترونیکس در بیانیه‌ای در سال 2005 پیرامون تعهد خود نسبت به مسئولیت اجتماعی شرکتی در جایگاه یک شرکت پیشتاز جهانی، به </a:t>
            </a:r>
            <a:r>
              <a:rPr lang="fa-IR" sz="2400" dirty="0" smtClean="0">
                <a:cs typeface="B Koodak" panose="00000700000000000000" pitchFamily="2" charset="-78"/>
              </a:rPr>
              <a:t>پنج </a:t>
            </a:r>
            <a:r>
              <a:rPr lang="fa-IR" sz="2400" dirty="0">
                <a:cs typeface="B Koodak" panose="00000700000000000000" pitchFamily="2" charset="-78"/>
              </a:rPr>
              <a:t>اصل کسب و </a:t>
            </a:r>
            <a:r>
              <a:rPr lang="fa-IR" sz="2400" dirty="0" smtClean="0">
                <a:cs typeface="B Koodak" panose="00000700000000000000" pitchFamily="2" charset="-78"/>
              </a:rPr>
              <a:t>کار</a:t>
            </a:r>
            <a:r>
              <a:rPr lang="en-US" sz="2200" dirty="0" smtClean="0">
                <a:latin typeface="Arial Rounded MT Bold" panose="020F0704030504030204" pitchFamily="34" charset="0"/>
                <a:cs typeface="B Koodak" panose="00000700000000000000" pitchFamily="2" charset="-78"/>
              </a:rPr>
              <a:t>Samsung</a:t>
            </a:r>
            <a:r>
              <a:rPr lang="en-US" sz="2400" dirty="0" smtClean="0">
                <a:cs typeface="B Koodak" panose="00000700000000000000" pitchFamily="2" charset="-78"/>
              </a:rPr>
              <a:t> </a:t>
            </a:r>
            <a:r>
              <a:rPr lang="fa-IR" sz="2400" dirty="0">
                <a:cs typeface="B Koodak" panose="00000700000000000000" pitchFamily="2" charset="-78"/>
              </a:rPr>
              <a:t>اشاره کرد. این اصول به عنوان شالوده‌ای برای منشور اخلاقی جهانی این شرکت و همسو با استانداردهای قانونی و اخلاقی و نیز انجام مسئولیت‌های اجتماعی </a:t>
            </a:r>
            <a:r>
              <a:rPr lang="fa-IR" sz="2400" dirty="0" smtClean="0">
                <a:cs typeface="B Koodak" panose="00000700000000000000" pitchFamily="2" charset="-78"/>
              </a:rPr>
              <a:t>شرکت </a:t>
            </a:r>
            <a:r>
              <a:rPr lang="fa-IR" sz="2400" dirty="0">
                <a:cs typeface="B Koodak" panose="00000700000000000000" pitchFamily="2" charset="-78"/>
              </a:rPr>
              <a:t>عمل می‌کند.</a:t>
            </a:r>
          </a:p>
        </p:txBody>
      </p:sp>
      <p:sp>
        <p:nvSpPr>
          <p:cNvPr id="5" name="Horizontal Scroll 4"/>
          <p:cNvSpPr/>
          <p:nvPr/>
        </p:nvSpPr>
        <p:spPr>
          <a:xfrm>
            <a:off x="3756660" y="304799"/>
            <a:ext cx="4678680" cy="1280161"/>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2800" dirty="0">
                <a:solidFill>
                  <a:srgbClr val="FFFF00"/>
                </a:solidFill>
                <a:cs typeface="B Titr" panose="00000700000000000000" pitchFamily="2" charset="-78"/>
              </a:rPr>
              <a:t>پنج اصل کسب و کار </a:t>
            </a:r>
            <a:r>
              <a:rPr lang="en-US" sz="2800" dirty="0">
                <a:solidFill>
                  <a:srgbClr val="FFFF00"/>
                </a:solidFill>
                <a:latin typeface="Arial Rounded MT Bold" panose="020F0704030504030204" pitchFamily="34" charset="0"/>
                <a:cs typeface="B Titr" panose="00000700000000000000" pitchFamily="2" charset="-78"/>
              </a:rPr>
              <a:t>Samsung</a:t>
            </a:r>
            <a:endParaRPr lang="fa-IR" sz="2800" dirty="0">
              <a:solidFill>
                <a:srgbClr val="FFFF00"/>
              </a:solidFill>
              <a:latin typeface="Arial Rounded MT Bold" panose="020F0704030504030204" pitchFamily="34" charset="0"/>
              <a:cs typeface="B Titr" panose="00000700000000000000" pitchFamily="2" charset="-78"/>
            </a:endParaRPr>
          </a:p>
        </p:txBody>
      </p:sp>
      <p:sp>
        <p:nvSpPr>
          <p:cNvPr id="6" name="Rounded Rectangle 5"/>
          <p:cNvSpPr/>
          <p:nvPr/>
        </p:nvSpPr>
        <p:spPr>
          <a:xfrm>
            <a:off x="1595269" y="3185161"/>
            <a:ext cx="9001462" cy="313944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lvl="0" algn="ctr">
              <a:lnSpc>
                <a:spcPct val="120000"/>
              </a:lnSpc>
              <a:spcBef>
                <a:spcPts val="1000"/>
              </a:spcBef>
            </a:pPr>
            <a:r>
              <a:rPr lang="fa-IR" sz="2400" dirty="0">
                <a:solidFill>
                  <a:schemeClr val="bg1"/>
                </a:solidFill>
                <a:cs typeface="B Titr" panose="00000700000000000000" pitchFamily="2" charset="-78"/>
              </a:rPr>
              <a:t>1 ) ما پیرو قوانین و </a:t>
            </a:r>
            <a:r>
              <a:rPr lang="fa-IR" sz="2400" dirty="0" smtClean="0">
                <a:solidFill>
                  <a:schemeClr val="bg1"/>
                </a:solidFill>
                <a:cs typeface="B Titr" panose="00000700000000000000" pitchFamily="2" charset="-78"/>
              </a:rPr>
              <a:t>استاندارد های </a:t>
            </a:r>
            <a:r>
              <a:rPr lang="fa-IR" sz="2400" dirty="0">
                <a:solidFill>
                  <a:schemeClr val="bg1"/>
                </a:solidFill>
                <a:cs typeface="B Titr" panose="00000700000000000000" pitchFamily="2" charset="-78"/>
              </a:rPr>
              <a:t>اخلاقی هستیم.</a:t>
            </a:r>
          </a:p>
          <a:p>
            <a:pPr lvl="0" algn="ctr">
              <a:lnSpc>
                <a:spcPct val="120000"/>
              </a:lnSpc>
              <a:spcBef>
                <a:spcPts val="1000"/>
              </a:spcBef>
            </a:pPr>
            <a:r>
              <a:rPr lang="fa-IR" sz="2400" dirty="0">
                <a:solidFill>
                  <a:schemeClr val="bg1"/>
                </a:solidFill>
                <a:cs typeface="B Titr" panose="00000700000000000000" pitchFamily="2" charset="-78"/>
              </a:rPr>
              <a:t>2 ) ما یک فرهنگ سازمانی پاک را دنبال می‌کنیم.</a:t>
            </a:r>
          </a:p>
          <a:p>
            <a:pPr lvl="0" algn="ctr">
              <a:lnSpc>
                <a:spcPct val="120000"/>
              </a:lnSpc>
              <a:spcBef>
                <a:spcPts val="1000"/>
              </a:spcBef>
            </a:pPr>
            <a:r>
              <a:rPr lang="fa-IR" sz="2400" dirty="0">
                <a:solidFill>
                  <a:schemeClr val="bg1"/>
                </a:solidFill>
                <a:cs typeface="B Titr" panose="00000700000000000000" pitchFamily="2" charset="-78"/>
              </a:rPr>
              <a:t>3 ) ما به مشتریان، سهامداران و کارمندان احترام می‌گذاریم.</a:t>
            </a:r>
          </a:p>
          <a:p>
            <a:pPr lvl="0" algn="ctr">
              <a:lnSpc>
                <a:spcPct val="120000"/>
              </a:lnSpc>
              <a:spcBef>
                <a:spcPts val="1000"/>
              </a:spcBef>
            </a:pPr>
            <a:r>
              <a:rPr lang="fa-IR" sz="2400" dirty="0">
                <a:solidFill>
                  <a:schemeClr val="bg1"/>
                </a:solidFill>
                <a:cs typeface="B Titr" panose="00000700000000000000" pitchFamily="2" charset="-78"/>
              </a:rPr>
              <a:t>4 ) ما برای محیط زیست، ایمنی و سلامت اهمیت قائلیم.</a:t>
            </a:r>
          </a:p>
          <a:p>
            <a:pPr lvl="0" algn="ctr">
              <a:lnSpc>
                <a:spcPct val="120000"/>
              </a:lnSpc>
              <a:spcBef>
                <a:spcPts val="1000"/>
              </a:spcBef>
            </a:pPr>
            <a:r>
              <a:rPr lang="fa-IR" sz="2400" dirty="0">
                <a:solidFill>
                  <a:schemeClr val="bg1"/>
                </a:solidFill>
                <a:cs typeface="B Titr" panose="00000700000000000000" pitchFamily="2" charset="-78"/>
              </a:rPr>
              <a:t>5 ) ما یک شهروند شرکتی هستیم که در قبال جامعه خود مسئولیت داریم.</a:t>
            </a:r>
          </a:p>
        </p:txBody>
      </p:sp>
    </p:spTree>
    <p:extLst>
      <p:ext uri="{BB962C8B-B14F-4D97-AF65-F5344CB8AC3E}">
        <p14:creationId xmlns:p14="http://schemas.microsoft.com/office/powerpoint/2010/main" val="1351127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909060" y="838201"/>
            <a:ext cx="4373880" cy="1219200"/>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2800" dirty="0" smtClean="0">
                <a:solidFill>
                  <a:srgbClr val="FFC000"/>
                </a:solidFill>
                <a:cs typeface="B Titr" panose="00000700000000000000" pitchFamily="2" charset="-78"/>
              </a:rPr>
              <a:t>بیانیه مأموریت سال 2017</a:t>
            </a:r>
            <a:endParaRPr lang="fa-IR" sz="2800" dirty="0">
              <a:solidFill>
                <a:srgbClr val="FFC000"/>
              </a:solidFill>
              <a:cs typeface="B Titr" panose="00000700000000000000" pitchFamily="2" charset="-78"/>
            </a:endParaRPr>
          </a:p>
        </p:txBody>
      </p:sp>
      <p:sp>
        <p:nvSpPr>
          <p:cNvPr id="5" name="Double Wave 4"/>
          <p:cNvSpPr/>
          <p:nvPr/>
        </p:nvSpPr>
        <p:spPr>
          <a:xfrm>
            <a:off x="1600200" y="2697480"/>
            <a:ext cx="8991600" cy="3459480"/>
          </a:xfrm>
          <a:prstGeom prst="doubleWave">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a:lnSpc>
                <a:spcPct val="150000"/>
              </a:lnSpc>
              <a:spcBef>
                <a:spcPts val="1000"/>
              </a:spcBef>
            </a:pPr>
            <a:r>
              <a:rPr lang="fa-IR" sz="2800" dirty="0">
                <a:solidFill>
                  <a:schemeClr val="bg1"/>
                </a:solidFill>
                <a:cs typeface="2  Homa" panose="00000400000000000000" pitchFamily="2" charset="-78"/>
              </a:rPr>
              <a:t>ماموریت ما کمک به جامعه جهانی بهتر است، با وقف کردن استعداد برجسته خود، نوآوری مداوم و تکنولوژی پیشرفته برای ایجاد محصولات و </a:t>
            </a:r>
            <a:r>
              <a:rPr lang="fa-IR" sz="2800" dirty="0" smtClean="0">
                <a:solidFill>
                  <a:schemeClr val="bg1"/>
                </a:solidFill>
                <a:cs typeface="2  Homa" panose="00000400000000000000" pitchFamily="2" charset="-78"/>
              </a:rPr>
              <a:t>خدمات </a:t>
            </a:r>
            <a:r>
              <a:rPr lang="fa-IR" sz="2800" dirty="0">
                <a:solidFill>
                  <a:schemeClr val="bg1"/>
                </a:solidFill>
                <a:cs typeface="2  Homa" panose="00000400000000000000" pitchFamily="2" charset="-78"/>
              </a:rPr>
              <a:t>برتر. سامسونگ قصد دارد به طور پیوسته روش های افراد را برای تعامل با </a:t>
            </a:r>
            <a:r>
              <a:rPr lang="fa-IR" sz="2800" dirty="0" smtClean="0">
                <a:solidFill>
                  <a:schemeClr val="bg1"/>
                </a:solidFill>
                <a:cs typeface="2  Homa" panose="00000400000000000000" pitchFamily="2" charset="-78"/>
              </a:rPr>
              <a:t>تکنولوژی ، </a:t>
            </a:r>
            <a:r>
              <a:rPr lang="fa-IR" sz="2800" dirty="0">
                <a:solidFill>
                  <a:schemeClr val="bg1"/>
                </a:solidFill>
                <a:cs typeface="2  Homa" panose="00000400000000000000" pitchFamily="2" charset="-78"/>
              </a:rPr>
              <a:t>و زندگی روزمره مشتریان را متحول کند.</a:t>
            </a:r>
          </a:p>
        </p:txBody>
      </p:sp>
    </p:spTree>
    <p:extLst>
      <p:ext uri="{BB962C8B-B14F-4D97-AF65-F5344CB8AC3E}">
        <p14:creationId xmlns:p14="http://schemas.microsoft.com/office/powerpoint/2010/main" val="17557086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440" y="1325880"/>
            <a:ext cx="7818120" cy="5120640"/>
          </a:xfrm>
          <a:prstGeom prst="rect">
            <a:avLst/>
          </a:prstGeom>
        </p:spPr>
      </p:pic>
      <p:sp>
        <p:nvSpPr>
          <p:cNvPr id="3" name="TextBox 2"/>
          <p:cNvSpPr txBox="1"/>
          <p:nvPr/>
        </p:nvSpPr>
        <p:spPr>
          <a:xfrm>
            <a:off x="3246120" y="518160"/>
            <a:ext cx="5318760" cy="523220"/>
          </a:xfrm>
          <a:prstGeom prst="rect">
            <a:avLst/>
          </a:prstGeom>
          <a:noFill/>
        </p:spPr>
        <p:txBody>
          <a:bodyPr wrap="square" rtlCol="1">
            <a:spAutoFit/>
          </a:bodyPr>
          <a:lstStyle/>
          <a:p>
            <a:pPr algn="ctr"/>
            <a:r>
              <a:rPr lang="fa-IR" sz="2800" dirty="0" smtClean="0">
                <a:solidFill>
                  <a:srgbClr val="FFC000"/>
                </a:solidFill>
                <a:cs typeface="B Titr" panose="00000700000000000000" pitchFamily="2" charset="-78"/>
              </a:rPr>
              <a:t>تحلیل  </a:t>
            </a:r>
            <a:r>
              <a:rPr lang="en-US" sz="2800" dirty="0" smtClean="0">
                <a:solidFill>
                  <a:srgbClr val="FFC000"/>
                </a:solidFill>
                <a:latin typeface="Arial Rounded MT Bold" panose="020F0704030504030204" pitchFamily="34" charset="0"/>
                <a:cs typeface="B Titr" panose="00000700000000000000" pitchFamily="2" charset="-78"/>
              </a:rPr>
              <a:t>SWOT</a:t>
            </a:r>
            <a:r>
              <a:rPr lang="fa-IR" sz="2800" dirty="0" smtClean="0">
                <a:solidFill>
                  <a:srgbClr val="FFC000"/>
                </a:solidFill>
                <a:cs typeface="B Titr" panose="00000700000000000000" pitchFamily="2" charset="-78"/>
              </a:rPr>
              <a:t>  شرکت سامسونگ</a:t>
            </a:r>
            <a:endParaRPr lang="fa-IR" sz="2800" dirty="0">
              <a:solidFill>
                <a:srgbClr val="FFC000"/>
              </a:solidFill>
              <a:cs typeface="B Titr" panose="00000700000000000000" pitchFamily="2" charset="-78"/>
            </a:endParaRPr>
          </a:p>
        </p:txBody>
      </p:sp>
    </p:spTree>
    <p:extLst>
      <p:ext uri="{BB962C8B-B14F-4D97-AF65-F5344CB8AC3E}">
        <p14:creationId xmlns:p14="http://schemas.microsoft.com/office/powerpoint/2010/main" val="1083140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957472"/>
            <a:ext cx="9001462" cy="541544"/>
          </a:xfrm>
        </p:spPr>
        <p:txBody>
          <a:bodyPr anchor="ctr">
            <a:normAutofit/>
          </a:bodyPr>
          <a:lstStyle/>
          <a:p>
            <a:r>
              <a:rPr lang="fa-IR" sz="2800" b="0" dirty="0" smtClean="0">
                <a:solidFill>
                  <a:srgbClr val="FFC000"/>
                </a:solidFill>
                <a:effectLst/>
                <a:cs typeface="B Titr" panose="00000700000000000000" pitchFamily="2" charset="-78"/>
              </a:rPr>
              <a:t>نقاط قوت : </a:t>
            </a:r>
            <a:r>
              <a:rPr lang="en-US" sz="2800" b="0" dirty="0" smtClean="0">
                <a:solidFill>
                  <a:srgbClr val="FFC000"/>
                </a:solidFill>
                <a:effectLst/>
                <a:cs typeface="B Titr" panose="00000700000000000000" pitchFamily="2" charset="-78"/>
              </a:rPr>
              <a:t>(#</a:t>
            </a:r>
            <a:r>
              <a:rPr lang="en-US" sz="2800" b="0" cap="none" dirty="0" smtClean="0">
                <a:solidFill>
                  <a:srgbClr val="FFC000"/>
                </a:solidFill>
                <a:effectLst/>
                <a:cs typeface="B Titr" panose="00000700000000000000" pitchFamily="2" charset="-78"/>
              </a:rPr>
              <a:t>Strengths)</a:t>
            </a:r>
            <a:endParaRPr lang="fa-IR" sz="2800" b="0" dirty="0">
              <a:solidFill>
                <a:srgbClr val="FFC000"/>
              </a:solidFill>
              <a:effectLst/>
              <a:latin typeface="Aharoni" panose="02010803020104030203" pitchFamily="2" charset="-79"/>
              <a:cs typeface="B Titr" panose="00000700000000000000" pitchFamily="2" charset="-78"/>
            </a:endParaRPr>
          </a:p>
        </p:txBody>
      </p:sp>
      <p:sp>
        <p:nvSpPr>
          <p:cNvPr id="4" name="Rectangle 3"/>
          <p:cNvSpPr/>
          <p:nvPr/>
        </p:nvSpPr>
        <p:spPr>
          <a:xfrm>
            <a:off x="1595269" y="1873770"/>
            <a:ext cx="9001462" cy="4347147"/>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lnSpc>
                <a:spcPct val="150000"/>
              </a:lnSpc>
            </a:pPr>
            <a:r>
              <a:rPr lang="fa-IR" sz="2400" dirty="0" smtClean="0">
                <a:cs typeface="B Koodak" panose="00000700000000000000" pitchFamily="2" charset="-78"/>
              </a:rPr>
              <a:t>1 – تصویر برند (</a:t>
            </a:r>
            <a:r>
              <a:rPr lang="en-US" sz="2400" dirty="0" smtClean="0">
                <a:latin typeface="Arial Rounded MT Bold" panose="020F0704030504030204" pitchFamily="34" charset="0"/>
                <a:cs typeface="B Koodak" panose="00000700000000000000" pitchFamily="2" charset="-78"/>
              </a:rPr>
              <a:t>Brand image</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2 – حضور جهانی (</a:t>
            </a:r>
            <a:r>
              <a:rPr lang="en-US" sz="2400" dirty="0" smtClean="0">
                <a:latin typeface="Arial Rounded MT Bold" panose="020F0704030504030204" pitchFamily="34" charset="0"/>
                <a:cs typeface="B Koodak" panose="00000700000000000000" pitchFamily="2" charset="-78"/>
              </a:rPr>
              <a:t>Global presence</a:t>
            </a:r>
            <a:r>
              <a:rPr lang="fa-IR" sz="2400" dirty="0" smtClean="0">
                <a:latin typeface="Arial Rounded MT Bold" panose="020F0704030504030204" pitchFamily="34" charset="0"/>
                <a:cs typeface="B Koodak" panose="00000700000000000000" pitchFamily="2" charset="-78"/>
              </a:rPr>
              <a:t>)</a:t>
            </a:r>
          </a:p>
          <a:p>
            <a:pPr algn="ctr">
              <a:lnSpc>
                <a:spcPct val="150000"/>
              </a:lnSpc>
            </a:pPr>
            <a:r>
              <a:rPr lang="fa-IR" sz="2400" dirty="0" smtClean="0">
                <a:latin typeface="Arial Rounded MT Bold" panose="020F0704030504030204" pitchFamily="34" charset="0"/>
                <a:cs typeface="B Koodak" panose="00000700000000000000" pitchFamily="2" charset="-78"/>
              </a:rPr>
              <a:t>3 – سبد پرتفوی متنوع محصولات (</a:t>
            </a:r>
            <a:r>
              <a:rPr lang="en-US" sz="2400" dirty="0" smtClean="0">
                <a:latin typeface="Arial Rounded MT Bold" panose="020F0704030504030204" pitchFamily="34" charset="0"/>
                <a:cs typeface="B Koodak" panose="00000700000000000000" pitchFamily="2" charset="-78"/>
              </a:rPr>
              <a:t>Large product portfolio</a:t>
            </a:r>
            <a:r>
              <a:rPr lang="fa-IR" sz="2400" dirty="0" smtClean="0">
                <a:latin typeface="Arial Rounded MT Bold" panose="020F0704030504030204" pitchFamily="34" charset="0"/>
                <a:cs typeface="B Koodak" panose="00000700000000000000" pitchFamily="2" charset="-78"/>
              </a:rPr>
              <a:t>)</a:t>
            </a:r>
          </a:p>
          <a:p>
            <a:pPr algn="ctr">
              <a:lnSpc>
                <a:spcPct val="150000"/>
              </a:lnSpc>
            </a:pPr>
            <a:r>
              <a:rPr lang="fa-IR" sz="2400" dirty="0" smtClean="0">
                <a:latin typeface="Arial Rounded MT Bold" panose="020F0704030504030204" pitchFamily="34" charset="0"/>
                <a:cs typeface="B Koodak" panose="00000700000000000000" pitchFamily="2" charset="-78"/>
              </a:rPr>
              <a:t>4 – دژ مستحکم بازار های آسیایی (</a:t>
            </a:r>
            <a:r>
              <a:rPr lang="en-US" sz="2400" dirty="0" smtClean="0">
                <a:latin typeface="Arial Rounded MT Bold" panose="020F0704030504030204" pitchFamily="34" charset="0"/>
                <a:cs typeface="B Koodak" panose="00000700000000000000" pitchFamily="2" charset="-78"/>
              </a:rPr>
              <a:t>Stronghold Asian markets</a:t>
            </a:r>
            <a:r>
              <a:rPr lang="fa-IR" sz="2400" dirty="0" smtClean="0">
                <a:latin typeface="Arial Rounded MT Bold" panose="020F0704030504030204" pitchFamily="34" charset="0"/>
                <a:cs typeface="B Koodak" panose="00000700000000000000" pitchFamily="2" charset="-78"/>
              </a:rPr>
              <a:t>)</a:t>
            </a:r>
          </a:p>
          <a:p>
            <a:pPr algn="ctr">
              <a:lnSpc>
                <a:spcPct val="150000"/>
              </a:lnSpc>
            </a:pPr>
            <a:r>
              <a:rPr lang="fa-IR" sz="2400" dirty="0" smtClean="0">
                <a:latin typeface="Arial Rounded MT Bold" panose="020F0704030504030204" pitchFamily="34" charset="0"/>
                <a:cs typeface="B Koodak" panose="00000700000000000000" pitchFamily="2" charset="-78"/>
              </a:rPr>
              <a:t>5 – موقعیت برتر در بازار گوشی هوشمند </a:t>
            </a:r>
          </a:p>
          <a:p>
            <a:pPr algn="ctr">
              <a:lnSpc>
                <a:spcPct val="150000"/>
              </a:lnSpc>
            </a:pPr>
            <a:r>
              <a:rPr lang="fa-IR" sz="2400" dirty="0" smtClean="0">
                <a:latin typeface="Arial Rounded MT Bold" panose="020F0704030504030204" pitchFamily="34" charset="0"/>
                <a:cs typeface="B Koodak" panose="00000700000000000000" pitchFamily="2" charset="-78"/>
              </a:rPr>
              <a:t>(</a:t>
            </a:r>
            <a:r>
              <a:rPr lang="en-US" sz="2400" dirty="0" smtClean="0">
                <a:latin typeface="Arial Rounded MT Bold" panose="020F0704030504030204" pitchFamily="34" charset="0"/>
                <a:cs typeface="B Koodak" panose="00000700000000000000" pitchFamily="2" charset="-78"/>
              </a:rPr>
              <a:t>Dominant position in smartphone market</a:t>
            </a:r>
            <a:r>
              <a:rPr lang="fa-IR" sz="2400" dirty="0" smtClean="0">
                <a:latin typeface="Arial Rounded MT Bold" panose="020F0704030504030204" pitchFamily="34" charset="0"/>
                <a:cs typeface="B Koodak" panose="00000700000000000000" pitchFamily="2" charset="-78"/>
              </a:rPr>
              <a:t>)</a:t>
            </a:r>
          </a:p>
          <a:p>
            <a:pPr algn="ctr">
              <a:lnSpc>
                <a:spcPct val="150000"/>
              </a:lnSpc>
            </a:pPr>
            <a:r>
              <a:rPr lang="fa-IR" sz="2400" dirty="0" smtClean="0">
                <a:latin typeface="Arial Rounded MT Bold" panose="020F0704030504030204" pitchFamily="34" charset="0"/>
                <a:cs typeface="B Koodak" panose="00000700000000000000" pitchFamily="2" charset="-78"/>
              </a:rPr>
              <a:t>6 – تمرکز قوی بر تحقیق و توسعه </a:t>
            </a:r>
          </a:p>
          <a:p>
            <a:pPr algn="ctr">
              <a:lnSpc>
                <a:spcPct val="150000"/>
              </a:lnSpc>
            </a:pPr>
            <a:r>
              <a:rPr lang="fa-IR" sz="2400" dirty="0" smtClean="0">
                <a:latin typeface="Arial Rounded MT Bold" panose="020F0704030504030204" pitchFamily="34" charset="0"/>
                <a:cs typeface="B Koodak" panose="00000700000000000000" pitchFamily="2" charset="-78"/>
              </a:rPr>
              <a:t>(</a:t>
            </a:r>
            <a:r>
              <a:rPr lang="en-US" sz="2400" dirty="0" smtClean="0">
                <a:latin typeface="Arial Rounded MT Bold" panose="020F0704030504030204" pitchFamily="34" charset="0"/>
                <a:cs typeface="B Koodak" panose="00000700000000000000" pitchFamily="2" charset="-78"/>
              </a:rPr>
              <a:t>Strong focus on research and development</a:t>
            </a:r>
            <a:r>
              <a:rPr lang="fa-IR" sz="2400" dirty="0" smtClean="0">
                <a:latin typeface="Arial Rounded MT Bold" panose="020F0704030504030204" pitchFamily="34" charset="0"/>
                <a:cs typeface="B Koodak" panose="00000700000000000000" pitchFamily="2" charset="-78"/>
              </a:rPr>
              <a:t>)</a:t>
            </a:r>
            <a:endParaRPr lang="fa-IR" sz="2400" dirty="0">
              <a:cs typeface="B Koodak" panose="00000700000000000000" pitchFamily="2" charset="-78"/>
            </a:endParaRPr>
          </a:p>
        </p:txBody>
      </p:sp>
    </p:spTree>
    <p:extLst>
      <p:ext uri="{BB962C8B-B14F-4D97-AF65-F5344CB8AC3E}">
        <p14:creationId xmlns:p14="http://schemas.microsoft.com/office/powerpoint/2010/main" val="73421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0" dirty="0">
                <a:solidFill>
                  <a:srgbClr val="FFC000"/>
                </a:solidFill>
                <a:effectLst/>
                <a:cs typeface="B Titr" panose="00000700000000000000" pitchFamily="2" charset="-78"/>
              </a:rPr>
              <a:t>نقاط </a:t>
            </a:r>
            <a:r>
              <a:rPr lang="fa-IR" sz="2800" b="0" dirty="0" smtClean="0">
                <a:solidFill>
                  <a:srgbClr val="FFC000"/>
                </a:solidFill>
                <a:effectLst/>
                <a:cs typeface="B Titr" panose="00000700000000000000" pitchFamily="2" charset="-78"/>
              </a:rPr>
              <a:t>ضعف </a:t>
            </a:r>
            <a:r>
              <a:rPr lang="fa-IR" sz="2800" b="0" dirty="0">
                <a:solidFill>
                  <a:srgbClr val="FFC000"/>
                </a:solidFill>
                <a:effectLst/>
                <a:cs typeface="B Titr" panose="00000700000000000000" pitchFamily="2" charset="-78"/>
              </a:rPr>
              <a:t>: </a:t>
            </a:r>
            <a:r>
              <a:rPr lang="en-US" sz="2800" b="0" dirty="0" smtClean="0">
                <a:solidFill>
                  <a:srgbClr val="FFC000"/>
                </a:solidFill>
                <a:effectLst/>
                <a:cs typeface="B Titr" panose="00000700000000000000" pitchFamily="2" charset="-78"/>
              </a:rPr>
              <a:t>(#</a:t>
            </a:r>
            <a:r>
              <a:rPr lang="en-US" sz="2800" b="0" cap="none" dirty="0" smtClean="0">
                <a:solidFill>
                  <a:srgbClr val="FFC000"/>
                </a:solidFill>
                <a:effectLst/>
                <a:cs typeface="B Titr" panose="00000700000000000000" pitchFamily="2" charset="-78"/>
              </a:rPr>
              <a:t>Weaknesses)</a:t>
            </a:r>
            <a:endParaRPr lang="fa-IR" dirty="0"/>
          </a:p>
        </p:txBody>
      </p:sp>
      <p:sp>
        <p:nvSpPr>
          <p:cNvPr id="3" name="Rectangle 2"/>
          <p:cNvSpPr/>
          <p:nvPr/>
        </p:nvSpPr>
        <p:spPr>
          <a:xfrm>
            <a:off x="1361278" y="1935921"/>
            <a:ext cx="9458794" cy="419505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fa-IR" sz="2800" dirty="0" smtClean="0">
                <a:latin typeface="Arial Rounded MT Bold" panose="020F0704030504030204" pitchFamily="34" charset="0"/>
                <a:cs typeface="B Koodak" panose="00000700000000000000" pitchFamily="2" charset="-78"/>
              </a:rPr>
              <a:t>1 – موقعیت ضعیف در بازار </a:t>
            </a:r>
            <a:r>
              <a:rPr lang="en-US" sz="2800" dirty="0" smtClean="0">
                <a:latin typeface="Arial Rounded MT Bold" panose="020F0704030504030204" pitchFamily="34" charset="0"/>
                <a:cs typeface="B Koodak" panose="00000700000000000000" pitchFamily="2" charset="-78"/>
              </a:rPr>
              <a:t>PC</a:t>
            </a:r>
            <a:r>
              <a:rPr lang="fa-IR" sz="2800" dirty="0" smtClean="0">
                <a:latin typeface="Arial Rounded MT Bold" panose="020F0704030504030204" pitchFamily="34" charset="0"/>
                <a:cs typeface="B Koodak" panose="00000700000000000000" pitchFamily="2" charset="-78"/>
              </a:rPr>
              <a:t> </a:t>
            </a:r>
          </a:p>
          <a:p>
            <a:pPr algn="ctr">
              <a:lnSpc>
                <a:spcPct val="150000"/>
              </a:lnSpc>
            </a:pPr>
            <a:r>
              <a:rPr lang="fa-IR" sz="2800" dirty="0" smtClean="0">
                <a:latin typeface="Arial Rounded MT Bold" panose="020F0704030504030204" pitchFamily="34" charset="0"/>
                <a:cs typeface="B Koodak" panose="00000700000000000000" pitchFamily="2" charset="-78"/>
              </a:rPr>
              <a:t>(</a:t>
            </a:r>
            <a:r>
              <a:rPr lang="en-US" sz="2800" dirty="0" smtClean="0">
                <a:latin typeface="Arial Rounded MT Bold" panose="020F0704030504030204" pitchFamily="34" charset="0"/>
                <a:cs typeface="B Koodak" panose="00000700000000000000" pitchFamily="2" charset="-78"/>
              </a:rPr>
              <a:t>Weak position in the PC market</a:t>
            </a:r>
            <a:r>
              <a:rPr lang="fa-IR" sz="2800" dirty="0" smtClean="0">
                <a:latin typeface="Arial Rounded MT Bold" panose="020F0704030504030204" pitchFamily="34" charset="0"/>
                <a:cs typeface="B Koodak" panose="00000700000000000000" pitchFamily="2" charset="-78"/>
              </a:rPr>
              <a:t>)</a:t>
            </a:r>
          </a:p>
          <a:p>
            <a:pPr algn="ctr">
              <a:lnSpc>
                <a:spcPct val="150000"/>
              </a:lnSpc>
            </a:pPr>
            <a:r>
              <a:rPr lang="fa-IR" sz="2800" dirty="0" smtClean="0">
                <a:latin typeface="Arial Rounded MT Bold" panose="020F0704030504030204" pitchFamily="34" charset="0"/>
                <a:cs typeface="B Koodak" panose="00000700000000000000" pitchFamily="2" charset="-78"/>
              </a:rPr>
              <a:t>2 – وابستگی بالا به بازار های آمریکایی </a:t>
            </a:r>
          </a:p>
          <a:p>
            <a:pPr algn="ctr">
              <a:lnSpc>
                <a:spcPct val="150000"/>
              </a:lnSpc>
            </a:pPr>
            <a:r>
              <a:rPr lang="fa-IR" sz="2800" dirty="0" smtClean="0">
                <a:latin typeface="Arial Rounded MT Bold" panose="020F0704030504030204" pitchFamily="34" charset="0"/>
                <a:cs typeface="B Koodak" panose="00000700000000000000" pitchFamily="2" charset="-78"/>
              </a:rPr>
              <a:t>(</a:t>
            </a:r>
            <a:r>
              <a:rPr lang="en-US" sz="2800" dirty="0" smtClean="0">
                <a:latin typeface="Arial Rounded MT Bold" panose="020F0704030504030204" pitchFamily="34" charset="0"/>
                <a:cs typeface="B Koodak" panose="00000700000000000000" pitchFamily="2" charset="-78"/>
              </a:rPr>
              <a:t>Higher dependence on the American markets</a:t>
            </a:r>
            <a:r>
              <a:rPr lang="fa-IR" sz="2800" dirty="0" smtClean="0">
                <a:latin typeface="Arial Rounded MT Bold" panose="020F0704030504030204" pitchFamily="34" charset="0"/>
                <a:cs typeface="B Koodak" panose="00000700000000000000" pitchFamily="2" charset="-78"/>
              </a:rPr>
              <a:t>)</a:t>
            </a:r>
          </a:p>
          <a:p>
            <a:pPr algn="ctr">
              <a:lnSpc>
                <a:spcPct val="150000"/>
              </a:lnSpc>
            </a:pPr>
            <a:r>
              <a:rPr lang="fa-IR" sz="2800" dirty="0" smtClean="0">
                <a:latin typeface="Arial Rounded MT Bold" panose="020F0704030504030204" pitchFamily="34" charset="0"/>
                <a:cs typeface="B Koodak" panose="00000700000000000000" pitchFamily="2" charset="-78"/>
              </a:rPr>
              <a:t>3 – عیوب نرم افزاری </a:t>
            </a:r>
          </a:p>
          <a:p>
            <a:pPr algn="ctr">
              <a:lnSpc>
                <a:spcPct val="150000"/>
              </a:lnSpc>
            </a:pPr>
            <a:r>
              <a:rPr lang="fa-IR" sz="2800" dirty="0" smtClean="0">
                <a:latin typeface="Arial Rounded MT Bold" panose="020F0704030504030204" pitchFamily="34" charset="0"/>
                <a:cs typeface="B Koodak" panose="00000700000000000000" pitchFamily="2" charset="-78"/>
              </a:rPr>
              <a:t>(</a:t>
            </a:r>
            <a:r>
              <a:rPr lang="en-US" sz="2800" dirty="0" smtClean="0">
                <a:latin typeface="Arial Rounded MT Bold" panose="020F0704030504030204" pitchFamily="34" charset="0"/>
                <a:cs typeface="B Koodak" panose="00000700000000000000" pitchFamily="2" charset="-78"/>
              </a:rPr>
              <a:t>Lacking in software</a:t>
            </a:r>
            <a:r>
              <a:rPr lang="fa-IR" sz="2800" dirty="0" smtClean="0">
                <a:latin typeface="Arial Rounded MT Bold" panose="020F0704030504030204" pitchFamily="34" charset="0"/>
                <a:cs typeface="B Koodak" panose="00000700000000000000" pitchFamily="2" charset="-78"/>
              </a:rPr>
              <a:t>) </a:t>
            </a:r>
            <a:endParaRPr lang="fa-IR" sz="2800" dirty="0">
              <a:latin typeface="Arial Rounded MT Bold" panose="020F0704030504030204" pitchFamily="34" charset="0"/>
              <a:cs typeface="B Koodak" panose="00000700000000000000" pitchFamily="2" charset="-78"/>
            </a:endParaRPr>
          </a:p>
        </p:txBody>
      </p:sp>
    </p:spTree>
    <p:extLst>
      <p:ext uri="{BB962C8B-B14F-4D97-AF65-F5344CB8AC3E}">
        <p14:creationId xmlns:p14="http://schemas.microsoft.com/office/powerpoint/2010/main" val="927893448"/>
      </p:ext>
    </p:extLst>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0" dirty="0" smtClean="0">
                <a:solidFill>
                  <a:srgbClr val="FFC000"/>
                </a:solidFill>
                <a:effectLst/>
                <a:cs typeface="B Titr" panose="00000700000000000000" pitchFamily="2" charset="-78"/>
              </a:rPr>
              <a:t>فرصت ها </a:t>
            </a:r>
            <a:r>
              <a:rPr lang="fa-IR" sz="2800" b="0" dirty="0">
                <a:solidFill>
                  <a:srgbClr val="FFC000"/>
                </a:solidFill>
                <a:effectLst/>
                <a:cs typeface="B Titr" panose="00000700000000000000" pitchFamily="2" charset="-78"/>
              </a:rPr>
              <a:t>: </a:t>
            </a:r>
            <a:r>
              <a:rPr lang="en-US" sz="2800" b="0" dirty="0" smtClean="0">
                <a:solidFill>
                  <a:srgbClr val="FFC000"/>
                </a:solidFill>
                <a:effectLst/>
                <a:cs typeface="B Titr" panose="00000700000000000000" pitchFamily="2" charset="-78"/>
              </a:rPr>
              <a:t>(#</a:t>
            </a:r>
            <a:r>
              <a:rPr lang="en-US" sz="2800" b="0" cap="none" dirty="0" smtClean="0">
                <a:solidFill>
                  <a:srgbClr val="FFC000"/>
                </a:solidFill>
                <a:effectLst/>
                <a:cs typeface="B Titr" panose="00000700000000000000" pitchFamily="2" charset="-78"/>
              </a:rPr>
              <a:t>Opportunities)</a:t>
            </a:r>
            <a:endParaRPr lang="fa-IR" dirty="0"/>
          </a:p>
        </p:txBody>
      </p:sp>
      <p:sp>
        <p:nvSpPr>
          <p:cNvPr id="3" name="Rectangle 2"/>
          <p:cNvSpPr/>
          <p:nvPr/>
        </p:nvSpPr>
        <p:spPr>
          <a:xfrm>
            <a:off x="1646091" y="1935921"/>
            <a:ext cx="8889168" cy="395521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50000"/>
              </a:lnSpc>
            </a:pPr>
            <a:r>
              <a:rPr lang="fa-IR" sz="2400" dirty="0" smtClean="0">
                <a:cs typeface="B Koodak" panose="00000700000000000000" pitchFamily="2" charset="-78"/>
              </a:rPr>
              <a:t>1 – بازار رو به رشد گوشی های هوشمند در کشورهای در حال توسعه</a:t>
            </a:r>
          </a:p>
          <a:p>
            <a:pPr algn="ctr">
              <a:lnSpc>
                <a:spcPct val="150000"/>
              </a:lnSpc>
            </a:pPr>
            <a:r>
              <a:rPr lang="fa-IR" sz="2400" dirty="0" smtClean="0">
                <a:cs typeface="B Koodak" panose="00000700000000000000" pitchFamily="2" charset="-78"/>
              </a:rPr>
              <a:t>(</a:t>
            </a:r>
            <a:r>
              <a:rPr lang="en-US" sz="2400" dirty="0" smtClean="0">
                <a:cs typeface="B Koodak" panose="00000700000000000000" pitchFamily="2" charset="-78"/>
              </a:rPr>
              <a:t>Growing market for smart phones in developing countries</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2 – مدیریت منابع انسانی (</a:t>
            </a:r>
            <a:r>
              <a:rPr lang="en-US" sz="2400" dirty="0" smtClean="0">
                <a:cs typeface="B Koodak" panose="00000700000000000000" pitchFamily="2" charset="-78"/>
              </a:rPr>
              <a:t>Human resource management</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3 – بازاریابی دیجیتال و مدیریت زنجیره تامین </a:t>
            </a:r>
          </a:p>
          <a:p>
            <a:pPr algn="ctr">
              <a:lnSpc>
                <a:spcPct val="150000"/>
              </a:lnSpc>
            </a:pPr>
            <a:r>
              <a:rPr lang="fa-IR" sz="2400" dirty="0" smtClean="0">
                <a:cs typeface="B Koodak" panose="00000700000000000000" pitchFamily="2" charset="-78"/>
              </a:rPr>
              <a:t>(</a:t>
            </a:r>
            <a:r>
              <a:rPr lang="en-US" sz="2400" dirty="0" smtClean="0">
                <a:cs typeface="B Koodak" panose="00000700000000000000" pitchFamily="2" charset="-78"/>
              </a:rPr>
              <a:t>Digital marketing and supply chain management</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4 – تنوع و فراگیری و حاکمیت (</a:t>
            </a:r>
            <a:r>
              <a:rPr lang="en-US" sz="2400" dirty="0" smtClean="0">
                <a:cs typeface="B Koodak" panose="00000700000000000000" pitchFamily="2" charset="-78"/>
              </a:rPr>
              <a:t>Diversification and acquisitions</a:t>
            </a:r>
            <a:r>
              <a:rPr lang="fa-IR" sz="2400" dirty="0" smtClean="0">
                <a:cs typeface="B Koodak" panose="00000700000000000000" pitchFamily="2" charset="-78"/>
              </a:rPr>
              <a:t>)</a:t>
            </a:r>
            <a:endParaRPr lang="fa-IR" sz="2400" dirty="0">
              <a:cs typeface="B Koodak" panose="00000700000000000000" pitchFamily="2" charset="-78"/>
            </a:endParaRPr>
          </a:p>
        </p:txBody>
      </p:sp>
    </p:spTree>
    <p:extLst>
      <p:ext uri="{BB962C8B-B14F-4D97-AF65-F5344CB8AC3E}">
        <p14:creationId xmlns:p14="http://schemas.microsoft.com/office/powerpoint/2010/main" val="58145427"/>
      </p:ext>
    </p:extLst>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0" dirty="0" smtClean="0">
                <a:solidFill>
                  <a:srgbClr val="FFC000"/>
                </a:solidFill>
                <a:effectLst/>
                <a:cs typeface="B Titr" panose="00000700000000000000" pitchFamily="2" charset="-78"/>
              </a:rPr>
              <a:t>تهدید ها </a:t>
            </a:r>
            <a:r>
              <a:rPr lang="fa-IR" sz="2800" b="0" dirty="0">
                <a:solidFill>
                  <a:srgbClr val="FFC000"/>
                </a:solidFill>
                <a:effectLst/>
                <a:cs typeface="B Titr" panose="00000700000000000000" pitchFamily="2" charset="-78"/>
              </a:rPr>
              <a:t>: </a:t>
            </a:r>
            <a:r>
              <a:rPr lang="en-US" sz="2800" b="0" dirty="0" smtClean="0">
                <a:solidFill>
                  <a:srgbClr val="FFC000"/>
                </a:solidFill>
                <a:effectLst/>
                <a:cs typeface="B Titr" panose="00000700000000000000" pitchFamily="2" charset="-78"/>
              </a:rPr>
              <a:t>(#</a:t>
            </a:r>
            <a:r>
              <a:rPr lang="en-US" sz="2800" b="0" cap="none" dirty="0" smtClean="0">
                <a:solidFill>
                  <a:srgbClr val="FFC000"/>
                </a:solidFill>
                <a:effectLst/>
                <a:cs typeface="B Titr" panose="00000700000000000000" pitchFamily="2" charset="-78"/>
              </a:rPr>
              <a:t>Threats)</a:t>
            </a:r>
            <a:endParaRPr lang="fa-IR" dirty="0"/>
          </a:p>
        </p:txBody>
      </p:sp>
      <p:sp>
        <p:nvSpPr>
          <p:cNvPr id="3" name="Rectangle 2"/>
          <p:cNvSpPr/>
          <p:nvPr/>
        </p:nvSpPr>
        <p:spPr>
          <a:xfrm>
            <a:off x="1496189" y="2083633"/>
            <a:ext cx="9188971" cy="3912432"/>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lnSpc>
                <a:spcPct val="150000"/>
              </a:lnSpc>
            </a:pPr>
            <a:r>
              <a:rPr lang="fa-IR" sz="2400" dirty="0" smtClean="0">
                <a:cs typeface="B Koodak" panose="00000700000000000000" pitchFamily="2" charset="-78"/>
              </a:rPr>
              <a:t>1 – فشار رقابت (</a:t>
            </a:r>
            <a:r>
              <a:rPr lang="en-US" sz="2400" dirty="0" smtClean="0">
                <a:cs typeface="B Koodak" panose="00000700000000000000" pitchFamily="2" charset="-78"/>
              </a:rPr>
              <a:t>Competitive pressure</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2 – تهدیدات و محدودیت های قانونی (</a:t>
            </a:r>
            <a:r>
              <a:rPr lang="en-US" sz="2400" dirty="0" smtClean="0">
                <a:cs typeface="B Koodak" panose="00000700000000000000" pitchFamily="2" charset="-78"/>
              </a:rPr>
              <a:t>Legal and Regulatory threats</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3 – مخارج بالای واحد </a:t>
            </a:r>
            <a:r>
              <a:rPr lang="en-US" sz="2400" dirty="0" smtClean="0">
                <a:cs typeface="B Koodak" panose="00000700000000000000" pitchFamily="2" charset="-78"/>
              </a:rPr>
              <a:t>R&amp;D</a:t>
            </a:r>
            <a:r>
              <a:rPr lang="fa-IR" sz="2400" dirty="0" smtClean="0">
                <a:cs typeface="B Koodak" panose="00000700000000000000" pitchFamily="2" charset="-78"/>
              </a:rPr>
              <a:t> و بازاریابی </a:t>
            </a:r>
          </a:p>
          <a:p>
            <a:pPr algn="ctr">
              <a:lnSpc>
                <a:spcPct val="150000"/>
              </a:lnSpc>
            </a:pPr>
            <a:r>
              <a:rPr lang="fa-IR" sz="2400" dirty="0" smtClean="0">
                <a:cs typeface="B Koodak" panose="00000700000000000000" pitchFamily="2" charset="-78"/>
              </a:rPr>
              <a:t>(</a:t>
            </a:r>
            <a:r>
              <a:rPr lang="en-US" sz="2400" dirty="0" smtClean="0">
                <a:cs typeface="B Koodak" panose="00000700000000000000" pitchFamily="2" charset="-78"/>
              </a:rPr>
              <a:t>High expenses on R&amp;D and marketing</a:t>
            </a:r>
            <a:r>
              <a:rPr lang="fa-IR" sz="2400" dirty="0" smtClean="0">
                <a:cs typeface="B Koodak" panose="00000700000000000000" pitchFamily="2" charset="-78"/>
              </a:rPr>
              <a:t>)</a:t>
            </a:r>
          </a:p>
          <a:p>
            <a:pPr algn="ctr">
              <a:lnSpc>
                <a:spcPct val="150000"/>
              </a:lnSpc>
            </a:pPr>
            <a:r>
              <a:rPr lang="fa-IR" sz="2400" dirty="0" smtClean="0">
                <a:cs typeface="B Koodak" panose="00000700000000000000" pitchFamily="2" charset="-78"/>
              </a:rPr>
              <a:t>4 – افزایش هزینه های مواد خام و کارگران </a:t>
            </a:r>
          </a:p>
          <a:p>
            <a:pPr algn="ctr">
              <a:lnSpc>
                <a:spcPct val="150000"/>
              </a:lnSpc>
            </a:pPr>
            <a:r>
              <a:rPr lang="fa-IR" sz="2400" dirty="0" smtClean="0">
                <a:cs typeface="B Koodak" panose="00000700000000000000" pitchFamily="2" charset="-78"/>
              </a:rPr>
              <a:t>(</a:t>
            </a:r>
            <a:r>
              <a:rPr lang="en-US" sz="2400" dirty="0" smtClean="0">
                <a:cs typeface="B Koodak" panose="00000700000000000000" pitchFamily="2" charset="-78"/>
              </a:rPr>
              <a:t>Increasing raw material and labor costs</a:t>
            </a:r>
            <a:r>
              <a:rPr lang="fa-IR" sz="2400" dirty="0" smtClean="0">
                <a:cs typeface="B Koodak" panose="00000700000000000000" pitchFamily="2" charset="-78"/>
              </a:rPr>
              <a:t>)</a:t>
            </a:r>
            <a:r>
              <a:rPr lang="en-US" sz="2400" dirty="0" smtClean="0">
                <a:cs typeface="B Koodak" panose="00000700000000000000" pitchFamily="2" charset="-78"/>
              </a:rPr>
              <a:t> </a:t>
            </a:r>
            <a:endParaRPr lang="fa-IR" sz="2400" dirty="0">
              <a:cs typeface="B Koodak" panose="00000700000000000000" pitchFamily="2" charset="-78"/>
            </a:endParaRPr>
          </a:p>
        </p:txBody>
      </p:sp>
    </p:spTree>
    <p:extLst>
      <p:ext uri="{BB962C8B-B14F-4D97-AF65-F5344CB8AC3E}">
        <p14:creationId xmlns:p14="http://schemas.microsoft.com/office/powerpoint/2010/main" val="1794598213"/>
      </p:ext>
    </p:extLst>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5269" y="2098624"/>
            <a:ext cx="9001462" cy="1888760"/>
          </a:xfrm>
        </p:spPr>
        <p:txBody>
          <a:bodyPr/>
          <a:lstStyle/>
          <a:p>
            <a:pPr algn="just"/>
            <a:r>
              <a:rPr lang="fa-IR" dirty="0" smtClean="0">
                <a:effectLst/>
                <a:cs typeface="B Koodak" panose="00000700000000000000" pitchFamily="2" charset="-78"/>
              </a:rPr>
              <a:t>شرکت سامسونگ الکترونیکس در رتبه بندی مجله معتبر </a:t>
            </a:r>
            <a:r>
              <a:rPr lang="en-US" dirty="0" smtClean="0">
                <a:effectLst/>
                <a:cs typeface="B Koodak" panose="00000700000000000000" pitchFamily="2" charset="-78"/>
              </a:rPr>
              <a:t>Fortune</a:t>
            </a:r>
            <a:r>
              <a:rPr lang="fa-IR" dirty="0" smtClean="0">
                <a:effectLst/>
                <a:cs typeface="B Koodak" panose="00000700000000000000" pitchFamily="2" charset="-78"/>
              </a:rPr>
              <a:t>  در بین 500 شرکت برتر اعلام شده در سال 2017 ، رتبه 12 را به خود اختصاص داده است.          این در حالی است که بزرگترین رقیب سامسونگ یعنی شرکت اپل ، دقیقا یک پله بالاتر در جایگاه یازدهم ایستاده است.</a:t>
            </a:r>
          </a:p>
          <a:p>
            <a:pPr algn="r"/>
            <a:endParaRPr lang="fa-IR" dirty="0">
              <a:effectLst/>
              <a:cs typeface="B Koodak" panose="00000700000000000000" pitchFamily="2" charset="-78"/>
            </a:endParaRPr>
          </a:p>
        </p:txBody>
      </p:sp>
      <p:sp>
        <p:nvSpPr>
          <p:cNvPr id="4" name="Down Ribbon 3"/>
          <p:cNvSpPr/>
          <p:nvPr/>
        </p:nvSpPr>
        <p:spPr>
          <a:xfrm>
            <a:off x="1595269" y="509665"/>
            <a:ext cx="9001462" cy="1244184"/>
          </a:xfrm>
          <a:prstGeom prst="ribbon">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dirty="0" smtClean="0">
                <a:cs typeface="B Titr" panose="00000700000000000000" pitchFamily="2" charset="-78"/>
              </a:rPr>
              <a:t>رتبه جهانی و اطلاعات مالی شرکت</a:t>
            </a:r>
            <a:endParaRPr lang="fa-IR" sz="2800" dirty="0">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05777154"/>
              </p:ext>
            </p:extLst>
          </p:nvPr>
        </p:nvGraphicFramePr>
        <p:xfrm>
          <a:off x="2032000" y="4152413"/>
          <a:ext cx="8128000" cy="2143456"/>
        </p:xfrm>
        <a:graphic>
          <a:graphicData uri="http://schemas.openxmlformats.org/drawingml/2006/table">
            <a:tbl>
              <a:tblPr rtl="1" firstRow="1" bandRow="1">
                <a:tableStyleId>{616DA210-FB5B-4158-B5E0-FEB733F419BA}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35864">
                <a:tc>
                  <a:txBody>
                    <a:bodyPr/>
                    <a:lstStyle/>
                    <a:p>
                      <a:pPr algn="ctr" rtl="1"/>
                      <a:r>
                        <a:rPr lang="fa-IR" sz="2400" dirty="0" smtClean="0">
                          <a:solidFill>
                            <a:srgbClr val="FFFF00"/>
                          </a:solidFill>
                          <a:cs typeface="2  Mitra" panose="00000400000000000000" pitchFamily="2" charset="-78"/>
                        </a:rPr>
                        <a:t>درآمد</a:t>
                      </a:r>
                      <a:r>
                        <a:rPr lang="fa-IR" sz="2400" baseline="0" dirty="0" smtClean="0">
                          <a:solidFill>
                            <a:srgbClr val="FFFF00"/>
                          </a:solidFill>
                          <a:cs typeface="2  Mitra" panose="00000400000000000000" pitchFamily="2" charset="-78"/>
                        </a:rPr>
                        <a:t> سالانه (میلیون دلار </a:t>
                      </a:r>
                      <a:r>
                        <a:rPr lang="en-US" sz="2400" baseline="0" dirty="0" smtClean="0">
                          <a:solidFill>
                            <a:srgbClr val="FFFF00"/>
                          </a:solidFill>
                          <a:cs typeface="2  Mitra" panose="00000400000000000000" pitchFamily="2" charset="-78"/>
                        </a:rPr>
                        <a:t>M$</a:t>
                      </a:r>
                      <a:r>
                        <a:rPr lang="fa-IR" sz="2400" baseline="0" dirty="0" smtClean="0">
                          <a:solidFill>
                            <a:srgbClr val="FFFF00"/>
                          </a:solidFill>
                          <a:cs typeface="2  Mitra" panose="00000400000000000000" pitchFamily="2" charset="-78"/>
                        </a:rPr>
                        <a:t>)</a:t>
                      </a:r>
                      <a:endParaRPr lang="fa-IR" sz="2400" dirty="0">
                        <a:solidFill>
                          <a:srgbClr val="FFFF00"/>
                        </a:solidFill>
                        <a:cs typeface="2  Mitra" panose="00000400000000000000" pitchFamily="2" charset="-78"/>
                      </a:endParaRPr>
                    </a:p>
                  </a:txBody>
                  <a:tcPr anchor="ctr">
                    <a:solidFill>
                      <a:schemeClr val="bg1">
                        <a:lumMod val="85000"/>
                        <a:lumOff val="15000"/>
                      </a:schemeClr>
                    </a:solidFill>
                  </a:tcPr>
                </a:tc>
                <a:tc>
                  <a:txBody>
                    <a:bodyPr/>
                    <a:lstStyle/>
                    <a:p>
                      <a:pPr algn="ctr" rtl="1"/>
                      <a:r>
                        <a:rPr lang="en-US" sz="2400" b="1" dirty="0" smtClean="0">
                          <a:solidFill>
                            <a:srgbClr val="FFFF00"/>
                          </a:solidFill>
                          <a:latin typeface="+mn-lt"/>
                        </a:rPr>
                        <a:t>211,940</a:t>
                      </a:r>
                      <a:endParaRPr lang="fa-IR" sz="2400" b="1" dirty="0">
                        <a:solidFill>
                          <a:srgbClr val="FFFF00"/>
                        </a:solidFill>
                        <a:latin typeface="+mn-lt"/>
                      </a:endParaRPr>
                    </a:p>
                  </a:txBody>
                  <a:tcPr anchor="ctr">
                    <a:solidFill>
                      <a:schemeClr val="bg1">
                        <a:lumMod val="85000"/>
                        <a:lumOff val="15000"/>
                      </a:schemeClr>
                    </a:solidFill>
                  </a:tcPr>
                </a:tc>
                <a:extLst>
                  <a:ext uri="{0D108BD9-81ED-4DB2-BD59-A6C34878D82A}">
                    <a16:rowId xmlns:a16="http://schemas.microsoft.com/office/drawing/2014/main" val="10000"/>
                  </a:ext>
                </a:extLst>
              </a:tr>
              <a:tr h="535864">
                <a:tc>
                  <a:txBody>
                    <a:bodyPr/>
                    <a:lstStyle/>
                    <a:p>
                      <a:pPr algn="ctr" rtl="1"/>
                      <a:r>
                        <a:rPr lang="fa-IR" sz="2400" b="1" dirty="0" smtClean="0">
                          <a:solidFill>
                            <a:srgbClr val="FFFF00"/>
                          </a:solidFill>
                          <a:cs typeface="2  Mitra" panose="00000400000000000000" pitchFamily="2" charset="-78"/>
                        </a:rPr>
                        <a:t>سود خالص (میلیون دلار </a:t>
                      </a:r>
                      <a:r>
                        <a:rPr lang="en-US" sz="2400" b="1" dirty="0" smtClean="0">
                          <a:solidFill>
                            <a:srgbClr val="FFFF00"/>
                          </a:solidFill>
                          <a:cs typeface="2  Mitra" panose="00000400000000000000" pitchFamily="2" charset="-78"/>
                        </a:rPr>
                        <a:t>M$</a:t>
                      </a:r>
                      <a:r>
                        <a:rPr lang="fa-IR" sz="2400" b="1" dirty="0" smtClean="0">
                          <a:solidFill>
                            <a:srgbClr val="FFFF00"/>
                          </a:solidFill>
                          <a:cs typeface="2  Mitra" panose="00000400000000000000" pitchFamily="2" charset="-78"/>
                        </a:rPr>
                        <a:t>)</a:t>
                      </a:r>
                      <a:endParaRPr lang="fa-IR" sz="2400" b="1" dirty="0">
                        <a:solidFill>
                          <a:srgbClr val="FFFF00"/>
                        </a:solidFill>
                        <a:cs typeface="2  Mitra" panose="00000400000000000000" pitchFamily="2" charset="-78"/>
                      </a:endParaRPr>
                    </a:p>
                  </a:txBody>
                  <a:tcPr anchor="ctr">
                    <a:solidFill>
                      <a:schemeClr val="bg1">
                        <a:lumMod val="85000"/>
                        <a:lumOff val="15000"/>
                      </a:schemeClr>
                    </a:solidFill>
                  </a:tcPr>
                </a:tc>
                <a:tc>
                  <a:txBody>
                    <a:bodyPr/>
                    <a:lstStyle/>
                    <a:p>
                      <a:pPr algn="ctr" rtl="1"/>
                      <a:r>
                        <a:rPr lang="en-US" sz="2400" b="1" dirty="0" smtClean="0">
                          <a:solidFill>
                            <a:srgbClr val="FFFF00"/>
                          </a:solidFill>
                          <a:latin typeface="+mn-lt"/>
                        </a:rPr>
                        <a:t>36,575.4</a:t>
                      </a:r>
                      <a:endParaRPr lang="fa-IR" sz="2400" b="1" dirty="0">
                        <a:solidFill>
                          <a:srgbClr val="FFFF00"/>
                        </a:solidFill>
                        <a:latin typeface="+mn-lt"/>
                      </a:endParaRPr>
                    </a:p>
                  </a:txBody>
                  <a:tcPr anchor="ctr">
                    <a:solidFill>
                      <a:schemeClr val="bg1">
                        <a:lumMod val="85000"/>
                        <a:lumOff val="15000"/>
                      </a:schemeClr>
                    </a:solidFill>
                  </a:tcPr>
                </a:tc>
                <a:extLst>
                  <a:ext uri="{0D108BD9-81ED-4DB2-BD59-A6C34878D82A}">
                    <a16:rowId xmlns:a16="http://schemas.microsoft.com/office/drawing/2014/main" val="10001"/>
                  </a:ext>
                </a:extLst>
              </a:tr>
              <a:tr h="535864">
                <a:tc>
                  <a:txBody>
                    <a:bodyPr/>
                    <a:lstStyle/>
                    <a:p>
                      <a:pPr algn="ctr" rtl="1"/>
                      <a:r>
                        <a:rPr lang="fa-IR" sz="2400" b="1" dirty="0" smtClean="0">
                          <a:solidFill>
                            <a:srgbClr val="FFFF00"/>
                          </a:solidFill>
                          <a:cs typeface="2  Mitra" panose="00000400000000000000" pitchFamily="2" charset="-78"/>
                        </a:rPr>
                        <a:t>ارزش</a:t>
                      </a:r>
                      <a:r>
                        <a:rPr lang="fa-IR" sz="2400" b="1" baseline="0" dirty="0" smtClean="0">
                          <a:solidFill>
                            <a:srgbClr val="FFFF00"/>
                          </a:solidFill>
                          <a:cs typeface="2  Mitra" panose="00000400000000000000" pitchFamily="2" charset="-78"/>
                        </a:rPr>
                        <a:t> دارایی ها (میلیون دلار </a:t>
                      </a:r>
                      <a:r>
                        <a:rPr lang="en-US" sz="2400" b="1" baseline="0" dirty="0" smtClean="0">
                          <a:solidFill>
                            <a:srgbClr val="FFFF00"/>
                          </a:solidFill>
                          <a:cs typeface="2  Mitra" panose="00000400000000000000" pitchFamily="2" charset="-78"/>
                        </a:rPr>
                        <a:t>M$</a:t>
                      </a:r>
                      <a:r>
                        <a:rPr lang="fa-IR" sz="2400" b="1" baseline="0" dirty="0" smtClean="0">
                          <a:solidFill>
                            <a:srgbClr val="FFFF00"/>
                          </a:solidFill>
                          <a:cs typeface="2  Mitra" panose="00000400000000000000" pitchFamily="2" charset="-78"/>
                        </a:rPr>
                        <a:t>)</a:t>
                      </a:r>
                      <a:endParaRPr lang="fa-IR" sz="2400" b="1" dirty="0">
                        <a:solidFill>
                          <a:srgbClr val="FFFF00"/>
                        </a:solidFill>
                        <a:cs typeface="2  Mitra" panose="00000400000000000000" pitchFamily="2" charset="-78"/>
                      </a:endParaRPr>
                    </a:p>
                  </a:txBody>
                  <a:tcPr anchor="ctr">
                    <a:solidFill>
                      <a:schemeClr val="bg1">
                        <a:lumMod val="85000"/>
                        <a:lumOff val="15000"/>
                      </a:schemeClr>
                    </a:solidFill>
                  </a:tcPr>
                </a:tc>
                <a:tc>
                  <a:txBody>
                    <a:bodyPr/>
                    <a:lstStyle/>
                    <a:p>
                      <a:pPr algn="ctr" rtl="1"/>
                      <a:r>
                        <a:rPr lang="en-US" sz="2400" b="1" dirty="0" smtClean="0">
                          <a:solidFill>
                            <a:srgbClr val="FFFF00"/>
                          </a:solidFill>
                          <a:latin typeface="+mn-lt"/>
                        </a:rPr>
                        <a:t>281,906</a:t>
                      </a:r>
                      <a:endParaRPr lang="fa-IR" sz="2400" b="1" dirty="0">
                        <a:solidFill>
                          <a:srgbClr val="FFFF00"/>
                        </a:solidFill>
                        <a:latin typeface="+mn-lt"/>
                      </a:endParaRPr>
                    </a:p>
                  </a:txBody>
                  <a:tcPr anchor="ctr">
                    <a:solidFill>
                      <a:schemeClr val="bg1">
                        <a:lumMod val="85000"/>
                        <a:lumOff val="15000"/>
                      </a:schemeClr>
                    </a:solidFill>
                  </a:tcPr>
                </a:tc>
                <a:extLst>
                  <a:ext uri="{0D108BD9-81ED-4DB2-BD59-A6C34878D82A}">
                    <a16:rowId xmlns:a16="http://schemas.microsoft.com/office/drawing/2014/main" val="10002"/>
                  </a:ext>
                </a:extLst>
              </a:tr>
              <a:tr h="535864">
                <a:tc>
                  <a:txBody>
                    <a:bodyPr/>
                    <a:lstStyle/>
                    <a:p>
                      <a:pPr algn="ctr" rtl="1"/>
                      <a:r>
                        <a:rPr lang="fa-IR" sz="2400" b="1" dirty="0" smtClean="0">
                          <a:solidFill>
                            <a:srgbClr val="FFFF00"/>
                          </a:solidFill>
                          <a:cs typeface="2  Mitra" panose="00000400000000000000" pitchFamily="2" charset="-78"/>
                        </a:rPr>
                        <a:t>تعداد کارمندان</a:t>
                      </a:r>
                      <a:endParaRPr lang="fa-IR" sz="2400" b="1" dirty="0">
                        <a:solidFill>
                          <a:srgbClr val="FFFF00"/>
                        </a:solidFill>
                        <a:cs typeface="2  Mitra" panose="00000400000000000000" pitchFamily="2" charset="-78"/>
                      </a:endParaRPr>
                    </a:p>
                  </a:txBody>
                  <a:tcPr anchor="ctr">
                    <a:solidFill>
                      <a:schemeClr val="bg1">
                        <a:lumMod val="85000"/>
                        <a:lumOff val="15000"/>
                      </a:schemeClr>
                    </a:solidFill>
                  </a:tcPr>
                </a:tc>
                <a:tc>
                  <a:txBody>
                    <a:bodyPr/>
                    <a:lstStyle/>
                    <a:p>
                      <a:pPr algn="ctr" rtl="1"/>
                      <a:r>
                        <a:rPr lang="en-US" sz="2400" b="1" dirty="0" smtClean="0">
                          <a:solidFill>
                            <a:srgbClr val="FFFF00"/>
                          </a:solidFill>
                          <a:latin typeface="+mn-lt"/>
                        </a:rPr>
                        <a:t>320,671</a:t>
                      </a:r>
                      <a:endParaRPr lang="fa-IR" sz="2400" b="1" dirty="0">
                        <a:solidFill>
                          <a:srgbClr val="FFFF00"/>
                        </a:solidFill>
                        <a:latin typeface="+mn-lt"/>
                      </a:endParaRPr>
                    </a:p>
                  </a:txBody>
                  <a:tcPr anchor="ctr">
                    <a:solidFill>
                      <a:schemeClr val="bg1">
                        <a:lumMod val="85000"/>
                        <a:lumOff val="1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83436090"/>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223" y="984292"/>
            <a:ext cx="8687553" cy="4889416"/>
          </a:xfrm>
          <a:prstGeom prst="rect">
            <a:avLst/>
          </a:prstGeom>
        </p:spPr>
      </p:pic>
    </p:spTree>
    <p:extLst>
      <p:ext uri="{BB962C8B-B14F-4D97-AF65-F5344CB8AC3E}">
        <p14:creationId xmlns:p14="http://schemas.microsoft.com/office/powerpoint/2010/main" val="326291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640" y="1051560"/>
            <a:ext cx="9662160" cy="4876800"/>
          </a:xfrm>
          <a:prstGeom prst="rect">
            <a:avLst/>
          </a:prstGeom>
        </p:spPr>
      </p:pic>
    </p:spTree>
    <p:extLst>
      <p:ext uri="{BB962C8B-B14F-4D97-AF65-F5344CB8AC3E}">
        <p14:creationId xmlns:p14="http://schemas.microsoft.com/office/powerpoint/2010/main" val="141647434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7"/>
            <a:ext cx="9733512" cy="946722"/>
          </a:xfrm>
        </p:spPr>
        <p:txBody>
          <a:bodyPr anchor="ctr">
            <a:normAutofit/>
          </a:bodyPr>
          <a:lstStyle/>
          <a:p>
            <a:r>
              <a:rPr lang="fa-IR" sz="3200" b="0" dirty="0" smtClean="0">
                <a:solidFill>
                  <a:srgbClr val="FFFF00"/>
                </a:solidFill>
                <a:effectLst/>
                <a:cs typeface="2  Homa" panose="00000400000000000000" pitchFamily="2" charset="-78"/>
              </a:rPr>
              <a:t>دعوای تبلیغاتی سامسونگ و اپل</a:t>
            </a:r>
            <a:endParaRPr lang="fa-IR" sz="3200" b="0" dirty="0">
              <a:solidFill>
                <a:srgbClr val="FFFF00"/>
              </a:solidFill>
              <a:effectLst/>
              <a:cs typeface="2  Homa" panose="00000400000000000000" pitchFamily="2" charset="-78"/>
            </a:endParaRPr>
          </a:p>
        </p:txBody>
      </p:sp>
      <p:sp>
        <p:nvSpPr>
          <p:cNvPr id="3" name="Text Placeholder 2"/>
          <p:cNvSpPr>
            <a:spLocks noGrp="1"/>
          </p:cNvSpPr>
          <p:nvPr>
            <p:ph type="body" idx="1"/>
          </p:nvPr>
        </p:nvSpPr>
        <p:spPr>
          <a:xfrm>
            <a:off x="1229244" y="1753849"/>
            <a:ext cx="9733512" cy="4482059"/>
          </a:xfrm>
        </p:spPr>
        <p:txBody>
          <a:bodyPr/>
          <a:lstStyle/>
          <a:p>
            <a:pPr algn="just">
              <a:lnSpc>
                <a:spcPct val="150000"/>
              </a:lnSpc>
            </a:pPr>
            <a:r>
              <a:rPr lang="fa-IR" dirty="0" smtClean="0">
                <a:effectLst/>
                <a:cs typeface="B Koodak" panose="00000700000000000000" pitchFamily="2" charset="-78"/>
              </a:rPr>
              <a:t>در سال های گذشته این دو برند نهایت تلاش خود را کرده اند که در بازار گوشی های هوشمند بهتر دیده شوند. در اواخر سال 2011 بود که سامسونگ جرقه ی جنگ را زد. این کمپانی در تبلیغ گلکسی اس 2 ، صف طویلی از افراد را نشان داد که منتظر هستند تا گوشی آیفون بخرند اما همه ی آن ها گوشی های سامسونگ به دست دارند و اخبار را از طریق آن دنبال می کنند. این تبلیغ با پیام </a:t>
            </a:r>
            <a:r>
              <a:rPr lang="en-US" dirty="0" smtClean="0">
                <a:effectLst/>
                <a:cs typeface="B Koodak" panose="00000700000000000000" pitchFamily="2" charset="-78"/>
              </a:rPr>
              <a:t>“</a:t>
            </a:r>
            <a:r>
              <a:rPr lang="fa-IR" dirty="0" smtClean="0">
                <a:effectLst/>
                <a:cs typeface="B Koodak" panose="00000700000000000000" pitchFamily="2" charset="-78"/>
              </a:rPr>
              <a:t> چرا از این گوشی های </a:t>
            </a:r>
            <a:r>
              <a:rPr lang="en-US" dirty="0" smtClean="0">
                <a:effectLst/>
                <a:cs typeface="B Koodak" panose="00000700000000000000" pitchFamily="2" charset="-78"/>
              </a:rPr>
              <a:t>4G</a:t>
            </a:r>
            <a:r>
              <a:rPr lang="fa-IR" dirty="0" smtClean="0">
                <a:effectLst/>
                <a:cs typeface="B Koodak" panose="00000700000000000000" pitchFamily="2" charset="-78"/>
              </a:rPr>
              <a:t> استفاده نمی کنید؟ </a:t>
            </a:r>
            <a:r>
              <a:rPr lang="en-US" dirty="0" smtClean="0">
                <a:effectLst/>
                <a:cs typeface="B Koodak" panose="00000700000000000000" pitchFamily="2" charset="-78"/>
              </a:rPr>
              <a:t>“</a:t>
            </a:r>
            <a:r>
              <a:rPr lang="fa-IR" dirty="0" smtClean="0">
                <a:effectLst/>
                <a:cs typeface="B Koodak" panose="00000700000000000000" pitchFamily="2" charset="-78"/>
              </a:rPr>
              <a:t> نه تنها کاربران آیفون را که در صف ایستاده اند مسخره می کرد بلکه به بیان ویژگی های محصول جدید یعنی گلکسی اس 2 پرداخت. یک ماه بعد سامسونگ پوستری در صفحه ی فیسبوک خود منتشر کرد. در این پوستر، گلکسی اس 2 در برابر یک گوشی آیفون و دو قوطی کنسرو خالی قرار گرفته بود.</a:t>
            </a:r>
          </a:p>
        </p:txBody>
      </p:sp>
    </p:spTree>
    <p:extLst>
      <p:ext uri="{BB962C8B-B14F-4D97-AF65-F5344CB8AC3E}">
        <p14:creationId xmlns:p14="http://schemas.microsoft.com/office/powerpoint/2010/main" val="102288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34" y="1184223"/>
            <a:ext cx="9863528" cy="4527030"/>
          </a:xfrm>
        </p:spPr>
        <p:txBody>
          <a:bodyPr anchor="ctr">
            <a:normAutofit fontScale="90000"/>
          </a:bodyPr>
          <a:lstStyle/>
          <a:p>
            <a:pPr algn="r">
              <a:lnSpc>
                <a:spcPct val="200000"/>
              </a:lnSpc>
            </a:pPr>
            <a:r>
              <a:rPr lang="fa-IR" sz="2400" b="0" dirty="0" smtClean="0">
                <a:effectLst/>
                <a:cs typeface="B Koodak" panose="00000700000000000000" pitchFamily="2" charset="-78"/>
              </a:rPr>
              <a:t>در اوایل سال 2011 بود که سامسونگ در آلمان آگهی تبلیغاتی گلکسی تب </a:t>
            </a:r>
            <a:r>
              <a:rPr lang="en-US" sz="2400" b="0" dirty="0" smtClean="0">
                <a:effectLst/>
                <a:cs typeface="B Koodak" panose="00000700000000000000" pitchFamily="2" charset="-78"/>
              </a:rPr>
              <a:t>10.1</a:t>
            </a:r>
            <a:r>
              <a:rPr lang="fa-IR" sz="2400" b="0" dirty="0" smtClean="0">
                <a:effectLst/>
                <a:cs typeface="B Koodak" panose="00000700000000000000" pitchFamily="2" charset="-78"/>
              </a:rPr>
              <a:t> را منتشر کرد. در این آگهی عبارتی با عنوان </a:t>
            </a:r>
            <a:r>
              <a:rPr lang="en-US" sz="2400" b="0" dirty="0" smtClean="0">
                <a:effectLst/>
                <a:cs typeface="B Koodak" panose="00000700000000000000" pitchFamily="2" charset="-78"/>
              </a:rPr>
              <a:t>“</a:t>
            </a:r>
            <a:r>
              <a:rPr lang="en-US" sz="2400" b="0" cap="none" dirty="0" smtClean="0">
                <a:effectLst/>
                <a:cs typeface="B Koodak" panose="00000700000000000000" pitchFamily="2" charset="-78"/>
              </a:rPr>
              <a:t>See Flash Run</a:t>
            </a:r>
            <a:r>
              <a:rPr lang="en-US" sz="2400" b="0" dirty="0" smtClean="0">
                <a:effectLst/>
                <a:cs typeface="B Koodak" panose="00000700000000000000" pitchFamily="2" charset="-78"/>
              </a:rPr>
              <a:t>”</a:t>
            </a:r>
            <a:r>
              <a:rPr lang="fa-IR" sz="2400" b="0" dirty="0" smtClean="0">
                <a:effectLst/>
                <a:cs typeface="B Koodak" panose="00000700000000000000" pitchFamily="2" charset="-78"/>
              </a:rPr>
              <a:t> در یک گلکسی تب دیده می شود که وقتی به گزینه</a:t>
            </a:r>
            <a:br>
              <a:rPr lang="fa-IR" sz="2400" b="0" dirty="0" smtClean="0">
                <a:effectLst/>
                <a:cs typeface="B Koodak" panose="00000700000000000000" pitchFamily="2" charset="-78"/>
              </a:rPr>
            </a:br>
            <a:r>
              <a:rPr lang="fa-IR" sz="2400" b="0" dirty="0" smtClean="0">
                <a:effectLst/>
                <a:cs typeface="B Koodak" panose="00000700000000000000" pitchFamily="2" charset="-78"/>
              </a:rPr>
              <a:t> </a:t>
            </a:r>
            <a:r>
              <a:rPr lang="en-US" sz="2400" b="0" dirty="0" smtClean="0">
                <a:effectLst/>
                <a:cs typeface="B Koodak" panose="00000700000000000000" pitchFamily="2" charset="-78"/>
              </a:rPr>
              <a:t>“</a:t>
            </a:r>
            <a:r>
              <a:rPr lang="en-US" sz="2400" b="0" cap="none" dirty="0" smtClean="0">
                <a:effectLst/>
                <a:cs typeface="B Koodak" panose="00000700000000000000" pitchFamily="2" charset="-78"/>
              </a:rPr>
              <a:t>or not</a:t>
            </a:r>
            <a:r>
              <a:rPr lang="en-US" sz="2400" b="0" dirty="0" smtClean="0">
                <a:effectLst/>
                <a:cs typeface="B Koodak" panose="00000700000000000000" pitchFamily="2" charset="-78"/>
              </a:rPr>
              <a:t>”</a:t>
            </a:r>
            <a:r>
              <a:rPr lang="fa-IR" sz="2400" b="0" dirty="0" smtClean="0">
                <a:effectLst/>
                <a:cs typeface="B Koodak" panose="00000700000000000000" pitchFamily="2" charset="-78"/>
              </a:rPr>
              <a:t> می رسد بلافاصله تصویر یک آیپد اپل در دست یک خانم نمایش داده می شود. در ادامه ی آگهی می بینیم که همان خانم به فروشگاه می رود تا گلکسی تب بخرد.</a:t>
            </a:r>
            <a:br>
              <a:rPr lang="fa-IR" sz="2400" b="0" dirty="0" smtClean="0">
                <a:effectLst/>
                <a:cs typeface="B Koodak" panose="00000700000000000000" pitchFamily="2" charset="-78"/>
              </a:rPr>
            </a:br>
            <a:r>
              <a:rPr lang="fa-IR" sz="2400" b="0" dirty="0" smtClean="0">
                <a:effectLst/>
                <a:cs typeface="B Koodak" panose="00000700000000000000" pitchFamily="2" charset="-78"/>
              </a:rPr>
              <a:t>چند ماه نگذشته بود که اپل علیه سامسونگ شکایت کرد و در دادگاهی در آلمان ، سامسونگ را به نقض پتنت متهم کرد. دادگاه آلمان هم با درخواست اپل موافقت کرد و فروش گلکسی تب </a:t>
            </a:r>
            <a:r>
              <a:rPr lang="en-US" sz="2400" b="0" dirty="0" smtClean="0">
                <a:effectLst/>
                <a:cs typeface="B Koodak" panose="00000700000000000000" pitchFamily="2" charset="-78"/>
              </a:rPr>
              <a:t>10.1</a:t>
            </a:r>
            <a:r>
              <a:rPr lang="fa-IR" sz="2400" b="0" dirty="0" smtClean="0">
                <a:effectLst/>
                <a:cs typeface="B Koodak" panose="00000700000000000000" pitchFamily="2" charset="-78"/>
              </a:rPr>
              <a:t> ممنوع اعلام شد. </a:t>
            </a:r>
            <a:endParaRPr lang="fa-IR" sz="2400" b="0" dirty="0">
              <a:effectLst/>
              <a:cs typeface="B Koodak" panose="00000700000000000000" pitchFamily="2" charset="-78"/>
            </a:endParaRPr>
          </a:p>
        </p:txBody>
      </p:sp>
    </p:spTree>
    <p:extLst>
      <p:ext uri="{BB962C8B-B14F-4D97-AF65-F5344CB8AC3E}">
        <p14:creationId xmlns:p14="http://schemas.microsoft.com/office/powerpoint/2010/main" val="383149939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2188564" y="1543987"/>
            <a:ext cx="7629994" cy="3013024"/>
          </a:xfrm>
          <a:prstGeom prst="verticalScroll">
            <a:avLst/>
          </a:prstGeom>
          <a:effectLst>
            <a:reflection blurRad="6350" stA="50000" endA="300" endPos="55500" dist="101600" dir="5400000" sy="-100000" algn="bl" rotWithShape="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5400" b="1" dirty="0" smtClean="0">
                <a:solidFill>
                  <a:schemeClr val="bg1">
                    <a:lumMod val="95000"/>
                    <a:lumOff val="5000"/>
                  </a:schemeClr>
                </a:solidFill>
                <a:latin typeface="IranNastaliq" panose="02020505000000020003" pitchFamily="18" charset="0"/>
                <a:cs typeface="_MRT_Khodkar" panose="00000700000000000000" pitchFamily="2" charset="-78"/>
              </a:rPr>
              <a:t>با سپاس  از همراهی و توجه شما</a:t>
            </a:r>
            <a:endParaRPr lang="fa-IR" sz="5400" b="1" dirty="0">
              <a:solidFill>
                <a:schemeClr val="bg1">
                  <a:lumMod val="95000"/>
                  <a:lumOff val="5000"/>
                </a:schemeClr>
              </a:solidFill>
              <a:latin typeface="IranNastaliq" panose="02020505000000020003" pitchFamily="18" charset="0"/>
              <a:cs typeface="_MRT_Khodkar" panose="00000700000000000000" pitchFamily="2" charset="-78"/>
            </a:endParaRPr>
          </a:p>
        </p:txBody>
      </p:sp>
    </p:spTree>
    <p:extLst>
      <p:ext uri="{BB962C8B-B14F-4D97-AF65-F5344CB8AC3E}">
        <p14:creationId xmlns:p14="http://schemas.microsoft.com/office/powerpoint/2010/main" val="100455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685800"/>
            <a:ext cx="10347959" cy="5440679"/>
          </a:xfrm>
        </p:spPr>
        <p:txBody>
          <a:bodyPr anchor="t">
            <a:normAutofit fontScale="90000"/>
          </a:bodyPr>
          <a:lstStyle/>
          <a:p>
            <a:pPr algn="r">
              <a:lnSpc>
                <a:spcPct val="150000"/>
              </a:lnSpc>
            </a:pPr>
            <a:r>
              <a:rPr lang="fa-IR" sz="2800" b="0" dirty="0" smtClean="0">
                <a:effectLst/>
                <a:cs typeface="B Koodak" panose="00000700000000000000" pitchFamily="2" charset="-78"/>
              </a:rPr>
              <a:t>گروه سامسونگ در سال 1938 توسط  </a:t>
            </a:r>
            <a:r>
              <a:rPr lang="fa-IR" sz="2800" i="1" u="sng" dirty="0" smtClean="0">
                <a:effectLst/>
                <a:cs typeface="B Koodak" panose="00000700000000000000" pitchFamily="2" charset="-78"/>
              </a:rPr>
              <a:t>لی بیونگ چول</a:t>
            </a:r>
            <a:r>
              <a:rPr lang="fa-IR" sz="2800" i="1" dirty="0" smtClean="0">
                <a:effectLst/>
                <a:cs typeface="B Koodak" panose="00000700000000000000" pitchFamily="2" charset="-78"/>
              </a:rPr>
              <a:t>  </a:t>
            </a:r>
            <a:r>
              <a:rPr lang="fa-IR" sz="2800" b="0" dirty="0" smtClean="0">
                <a:effectLst/>
                <a:cs typeface="B Koodak" panose="00000700000000000000" pitchFamily="2" charset="-78"/>
              </a:rPr>
              <a:t>به عنوان یک شرکت بازرگانی تاسیس شد. </a:t>
            </a:r>
            <a:br>
              <a:rPr lang="fa-IR" sz="2800" b="0" dirty="0" smtClean="0">
                <a:effectLst/>
                <a:cs typeface="B Koodak" panose="00000700000000000000" pitchFamily="2" charset="-78"/>
              </a:rPr>
            </a:br>
            <a:r>
              <a:rPr lang="fa-IR" sz="2800" b="0" dirty="0" smtClean="0">
                <a:effectLst/>
                <a:cs typeface="B Koodak" panose="00000700000000000000" pitchFamily="2" charset="-78"/>
              </a:rPr>
              <a:t>در سال 1969 شرکت سامسونگ الکترونیکس</a:t>
            </a:r>
            <a:r>
              <a:rPr lang="fa-IR" sz="2400" b="0" dirty="0" smtClean="0">
                <a:effectLst/>
                <a:latin typeface="Tw Cen MT Condensed Extra Bold" panose="020B0803020202020204" pitchFamily="34" charset="0"/>
                <a:cs typeface="B Koodak" panose="00000700000000000000" pitchFamily="2" charset="-78"/>
              </a:rPr>
              <a:t> </a:t>
            </a:r>
            <a:r>
              <a:rPr lang="en-US" sz="2700" b="0" cap="none" dirty="0" smtClean="0">
                <a:effectLst/>
                <a:latin typeface="Arial Rounded MT Bold" panose="020F0704030504030204" pitchFamily="34" charset="0"/>
                <a:cs typeface="B Koodak" panose="00000700000000000000" pitchFamily="2" charset="-78"/>
              </a:rPr>
              <a:t>Electronics</a:t>
            </a:r>
            <a:r>
              <a:rPr lang="en-US" sz="2400" b="0" cap="none" dirty="0" smtClean="0">
                <a:effectLst/>
                <a:latin typeface="Tw Cen MT Condensed Extra Bold" panose="020B0803020202020204" pitchFamily="34" charset="0"/>
                <a:cs typeface="B Koodak" panose="00000700000000000000" pitchFamily="2" charset="-78"/>
              </a:rPr>
              <a:t>)</a:t>
            </a:r>
            <a:r>
              <a:rPr lang="fa-IR" sz="2400" b="0" cap="none" dirty="0" smtClean="0">
                <a:effectLst/>
                <a:latin typeface="Tw Cen MT Condensed Extra Bold" panose="020B0803020202020204" pitchFamily="34" charset="0"/>
                <a:cs typeface="B Koodak" panose="00000700000000000000" pitchFamily="2" charset="-78"/>
              </a:rPr>
              <a:t> </a:t>
            </a:r>
            <a:r>
              <a:rPr lang="en-US" sz="2400" b="0" cap="none" dirty="0" smtClean="0">
                <a:effectLst/>
                <a:latin typeface="Tw Cen MT Condensed Extra Bold" panose="020B0803020202020204" pitchFamily="34" charset="0"/>
                <a:cs typeface="B Koodak" panose="00000700000000000000" pitchFamily="2" charset="-78"/>
              </a:rPr>
              <a:t>  (</a:t>
            </a:r>
            <a:r>
              <a:rPr lang="en-US" sz="2700" b="0" cap="none" dirty="0" smtClean="0">
                <a:effectLst/>
                <a:latin typeface="Arial Rounded MT Bold" panose="020F0704030504030204" pitchFamily="34" charset="0"/>
                <a:cs typeface="B Koodak" panose="00000700000000000000" pitchFamily="2" charset="-78"/>
              </a:rPr>
              <a:t>Samsung</a:t>
            </a:r>
            <a:r>
              <a:rPr lang="en-US" sz="2400" b="0" cap="none" dirty="0" smtClean="0">
                <a:effectLst/>
                <a:latin typeface="Arial Rounded MT Bold" panose="020F0704030504030204" pitchFamily="34" charset="0"/>
                <a:cs typeface="B Koodak" panose="00000700000000000000" pitchFamily="2" charset="-78"/>
              </a:rPr>
              <a:t> </a:t>
            </a:r>
            <a:r>
              <a:rPr lang="fa-IR" sz="2800" b="0" dirty="0" smtClean="0">
                <a:effectLst/>
                <a:cs typeface="B Koodak" panose="00000700000000000000" pitchFamily="2" charset="-78"/>
              </a:rPr>
              <a:t>به عنوان یک شرکت تابعه در گروه سامسونگ متولد شد.</a:t>
            </a:r>
            <a:br>
              <a:rPr lang="fa-IR" sz="2800" b="0" dirty="0" smtClean="0">
                <a:effectLst/>
                <a:cs typeface="B Koodak" panose="00000700000000000000" pitchFamily="2" charset="-78"/>
              </a:rPr>
            </a:br>
            <a:r>
              <a:rPr lang="fa-IR" sz="2800" b="0" dirty="0" smtClean="0">
                <a:effectLst/>
                <a:cs typeface="B Koodak" panose="00000700000000000000" pitchFamily="2" charset="-78"/>
              </a:rPr>
              <a:t>این شرکت در دهه 1970 با سرمایه گذاری در صنایع سنگین ، صنایع شیمیایی و پتروشیمی و کشتی سازی راه صنعتی شدن را در پیش گرفت. در سال 1973 دومین برنامه پنج ساله مدیریت اعلام و گذار از مرحله ساخت مواد اولیه به محصول نهایی ، به عنوان هدف اصلی شرکت اعلام گردید. </a:t>
            </a:r>
            <a:br>
              <a:rPr lang="fa-IR" sz="2800" b="0" dirty="0" smtClean="0">
                <a:effectLst/>
                <a:cs typeface="B Koodak" panose="00000700000000000000" pitchFamily="2" charset="-78"/>
              </a:rPr>
            </a:br>
            <a:r>
              <a:rPr lang="fa-IR" sz="2800" b="0" dirty="0" smtClean="0">
                <a:effectLst/>
                <a:cs typeface="B Koodak" panose="00000700000000000000" pitchFamily="2" charset="-78"/>
              </a:rPr>
              <a:t>محصولات این شرکت در دهه 1980 توانست به بازارهای جهانی راه یابد. </a:t>
            </a:r>
            <a:endParaRPr lang="fa-IR" sz="2800" b="0" dirty="0">
              <a:effectLst/>
              <a:cs typeface="B Koodak" panose="00000700000000000000" pitchFamily="2" charset="-78"/>
            </a:endParaRPr>
          </a:p>
        </p:txBody>
      </p:sp>
    </p:spTree>
    <p:extLst>
      <p:ext uri="{BB962C8B-B14F-4D97-AF65-F5344CB8AC3E}">
        <p14:creationId xmlns:p14="http://schemas.microsoft.com/office/powerpoint/2010/main" val="87700496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808" r="6808"/>
          <a:stretch>
            <a:fillRect/>
          </a:stretch>
        </p:blipFill>
        <p:spPr>
          <a:xfrm>
            <a:off x="6203315" y="758881"/>
            <a:ext cx="5013325" cy="4883150"/>
          </a:xfrm>
        </p:spPr>
      </p:pic>
      <p:sp>
        <p:nvSpPr>
          <p:cNvPr id="4" name="Text Placeholder 3"/>
          <p:cNvSpPr>
            <a:spLocks noGrp="1"/>
          </p:cNvSpPr>
          <p:nvPr>
            <p:ph type="body" sz="half" idx="2"/>
          </p:nvPr>
        </p:nvSpPr>
        <p:spPr>
          <a:xfrm>
            <a:off x="913794" y="758881"/>
            <a:ext cx="4740246" cy="5032319"/>
          </a:xfrm>
        </p:spPr>
        <p:txBody>
          <a:bodyPr>
            <a:normAutofit/>
          </a:bodyPr>
          <a:lstStyle/>
          <a:p>
            <a:pPr algn="r"/>
            <a:r>
              <a:rPr lang="fa-IR" sz="2400" dirty="0" smtClean="0">
                <a:cs typeface="B Koodak" panose="00000700000000000000" pitchFamily="2" charset="-78"/>
              </a:rPr>
              <a:t>تصویر بالا : سامسونگ در سال 1938 ماهی و سبزی میفروشد!</a:t>
            </a:r>
          </a:p>
          <a:p>
            <a:pPr algn="r"/>
            <a:r>
              <a:rPr lang="fa-IR" sz="2400" dirty="0" smtClean="0">
                <a:cs typeface="B Koodak" panose="00000700000000000000" pitchFamily="2" charset="-78"/>
              </a:rPr>
              <a:t>تصویر پایین : شرکت ارج که آن موقع لوازم خانگی تولید و صادر میکرد.</a:t>
            </a:r>
          </a:p>
          <a:p>
            <a:pPr algn="r"/>
            <a:r>
              <a:rPr lang="fa-IR" sz="2400" dirty="0" smtClean="0">
                <a:solidFill>
                  <a:srgbClr val="FFFF00"/>
                </a:solidFill>
                <a:cs typeface="B Koodak" panose="00000700000000000000" pitchFamily="2" charset="-78"/>
              </a:rPr>
              <a:t>امروز جایگاه این دو شرکت کجاست؟</a:t>
            </a:r>
          </a:p>
          <a:p>
            <a:pPr algn="r"/>
            <a:endParaRPr lang="fa-IR" sz="2400" dirty="0" smtClean="0">
              <a:cs typeface="B Koodak" panose="00000700000000000000" pitchFamily="2" charset="-78"/>
            </a:endParaRPr>
          </a:p>
          <a:p>
            <a:endParaRPr lang="fa-IR" sz="2400" dirty="0">
              <a:cs typeface="B Koodak" panose="00000700000000000000" pitchFamily="2" charset="-78"/>
            </a:endParaRPr>
          </a:p>
        </p:txBody>
      </p:sp>
      <p:sp>
        <p:nvSpPr>
          <p:cNvPr id="7" name="Cloud Callout 6"/>
          <p:cNvSpPr/>
          <p:nvPr/>
        </p:nvSpPr>
        <p:spPr>
          <a:xfrm>
            <a:off x="1188417" y="3688080"/>
            <a:ext cx="4191000" cy="1767840"/>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a:cs typeface="B Titr" panose="00000700000000000000" pitchFamily="2" charset="-78"/>
              </a:rPr>
              <a:t>مراقب برند خود باشید</a:t>
            </a:r>
          </a:p>
        </p:txBody>
      </p:sp>
    </p:spTree>
    <p:extLst>
      <p:ext uri="{BB962C8B-B14F-4D97-AF65-F5344CB8AC3E}">
        <p14:creationId xmlns:p14="http://schemas.microsoft.com/office/powerpoint/2010/main" val="2729636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338" y="449704"/>
            <a:ext cx="7120327" cy="5981076"/>
          </a:xfrm>
          <a:prstGeom prst="rect">
            <a:avLst/>
          </a:prstGeom>
        </p:spPr>
      </p:pic>
    </p:spTree>
    <p:extLst>
      <p:ext uri="{BB962C8B-B14F-4D97-AF65-F5344CB8AC3E}">
        <p14:creationId xmlns:p14="http://schemas.microsoft.com/office/powerpoint/2010/main" val="13288405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320" y="1331685"/>
            <a:ext cx="7863840" cy="4449052"/>
          </a:xfrm>
          <a:prstGeom prst="rect">
            <a:avLst/>
          </a:prstGeom>
        </p:spPr>
      </p:pic>
    </p:spTree>
    <p:extLst>
      <p:ext uri="{BB962C8B-B14F-4D97-AF65-F5344CB8AC3E}">
        <p14:creationId xmlns:p14="http://schemas.microsoft.com/office/powerpoint/2010/main" val="334349883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201" y="457200"/>
            <a:ext cx="5429598" cy="6050280"/>
          </a:xfrm>
          <a:prstGeom prst="rect">
            <a:avLst/>
          </a:prstGeom>
        </p:spPr>
      </p:pic>
    </p:spTree>
    <p:extLst>
      <p:ext uri="{BB962C8B-B14F-4D97-AF65-F5344CB8AC3E}">
        <p14:creationId xmlns:p14="http://schemas.microsoft.com/office/powerpoint/2010/main" val="148161830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148840"/>
            <a:ext cx="9464039" cy="4434840"/>
          </a:xfrm>
        </p:spPr>
        <p:style>
          <a:lnRef idx="0">
            <a:schemeClr val="dk1"/>
          </a:lnRef>
          <a:fillRef idx="3">
            <a:schemeClr val="dk1"/>
          </a:fillRef>
          <a:effectRef idx="3">
            <a:schemeClr val="dk1"/>
          </a:effectRef>
          <a:fontRef idx="minor">
            <a:schemeClr val="lt1"/>
          </a:fontRef>
        </p:style>
        <p:txBody>
          <a:bodyPr anchor="ctr">
            <a:noAutofit/>
          </a:bodyPr>
          <a:lstStyle/>
          <a:p>
            <a:r>
              <a:rPr lang="fa-IR" dirty="0">
                <a:cs typeface="B Koodak" panose="00000700000000000000" pitchFamily="2" charset="-78"/>
              </a:rPr>
              <a:t>با بکارگیری فناوری‌ها و محصولات نوآورانه، چشم‌انداز سال 2020 ما در قلب تعهد ماست نسبت به اینکه جهانی بهتر و توأم با تجارب دیجیتالی پربارتر را ایجاد کنیم.</a:t>
            </a:r>
            <a:br>
              <a:rPr lang="fa-IR" dirty="0">
                <a:cs typeface="B Koodak" panose="00000700000000000000" pitchFamily="2" charset="-78"/>
              </a:rPr>
            </a:br>
            <a:r>
              <a:rPr lang="fa-IR" dirty="0">
                <a:cs typeface="B Koodak" panose="00000700000000000000" pitchFamily="2" charset="-78"/>
              </a:rPr>
              <a:t>هدف از این چشم‌انداز تبدیل شدن به یک برند محبوب، یک شرکت خالق نوآوری و یک شرکت مورد تحسین مردم است. در این راستا، ما تلاش‌هایمان را وقف خلاقیت و نوآوری، ارزش‌های مشترک بین ما و شرکا، و نیز افراد بزرگ خود می‌کنیم.</a:t>
            </a:r>
            <a:br>
              <a:rPr lang="fa-IR" dirty="0">
                <a:cs typeface="B Koodak" panose="00000700000000000000" pitchFamily="2" charset="-78"/>
              </a:rPr>
            </a:br>
            <a:r>
              <a:rPr lang="fa-IR" dirty="0">
                <a:cs typeface="B Koodak" panose="00000700000000000000" pitchFamily="2" charset="-78"/>
              </a:rPr>
              <a:t>ما به واسطه شور و اشتیاقی که نسبت به نوآوری و عملکرد بهینه داریم، بهترین محصولات و خدمات را به جهان عرضه نموده‌ایم. </a:t>
            </a:r>
            <a:br>
              <a:rPr lang="fa-IR" dirty="0">
                <a:cs typeface="B Koodak" panose="00000700000000000000" pitchFamily="2" charset="-78"/>
              </a:rPr>
            </a:br>
            <a:r>
              <a:rPr lang="fa-IR" dirty="0">
                <a:cs typeface="B Koodak" panose="00000700000000000000" pitchFamily="2" charset="-78"/>
              </a:rPr>
              <a:t>ما مشتاق کاوش در زمینه‌های جدید کسب و کار مثل مراقبت‌های بهداشتی و قطعات الکترونیکی خودرو هستیم و مسیر خود را در طول تاریخ نوآوری تداوم می‌بخشیم. </a:t>
            </a:r>
            <a:br>
              <a:rPr lang="fa-IR" dirty="0">
                <a:cs typeface="B Koodak" panose="00000700000000000000" pitchFamily="2" charset="-78"/>
              </a:rPr>
            </a:br>
            <a:r>
              <a:rPr lang="en-US" dirty="0" smtClean="0">
                <a:cs typeface="B Koodak" panose="00000700000000000000" pitchFamily="2" charset="-78"/>
              </a:rPr>
              <a:t> </a:t>
            </a:r>
            <a:r>
              <a:rPr lang="en-US" dirty="0" smtClean="0">
                <a:latin typeface="Arial Rounded MT Bold" panose="020F0704030504030204" pitchFamily="34" charset="0"/>
                <a:cs typeface="B Koodak" panose="00000700000000000000" pitchFamily="2" charset="-78"/>
              </a:rPr>
              <a:t>Samsung</a:t>
            </a:r>
            <a:r>
              <a:rPr lang="en-US" dirty="0" smtClean="0">
                <a:cs typeface="B Koodak" panose="00000700000000000000" pitchFamily="2" charset="-78"/>
              </a:rPr>
              <a:t> </a:t>
            </a:r>
            <a:r>
              <a:rPr lang="en-US" dirty="0">
                <a:latin typeface="Arial Rounded MT Bold" panose="020F0704030504030204" pitchFamily="34" charset="0"/>
                <a:cs typeface="B Koodak" panose="00000700000000000000" pitchFamily="2" charset="-78"/>
              </a:rPr>
              <a:t>Electronics</a:t>
            </a:r>
            <a:r>
              <a:rPr lang="en-US" dirty="0">
                <a:cs typeface="B Koodak" panose="00000700000000000000" pitchFamily="2" charset="-78"/>
              </a:rPr>
              <a:t> </a:t>
            </a:r>
            <a:r>
              <a:rPr lang="fa-IR" dirty="0">
                <a:cs typeface="B Koodak" panose="00000700000000000000" pitchFamily="2" charset="-78"/>
              </a:rPr>
              <a:t>با اشتیاق تمام با چالش‌ها و فرصت‌های نو مواجه می‌شود.</a:t>
            </a:r>
          </a:p>
        </p:txBody>
      </p:sp>
      <p:sp>
        <p:nvSpPr>
          <p:cNvPr id="7" name="Horizontal Scroll 6"/>
          <p:cNvSpPr/>
          <p:nvPr/>
        </p:nvSpPr>
        <p:spPr>
          <a:xfrm>
            <a:off x="3139440" y="182880"/>
            <a:ext cx="5913120" cy="1859280"/>
          </a:xfrm>
          <a:prstGeom prst="horizontalScroll">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3600" b="1" cap="all" dirty="0">
                <a:solidFill>
                  <a:prstClr val="white"/>
                </a:solidFill>
                <a:effectLst>
                  <a:outerShdw blurRad="50800" dist="63500" dir="2700000" algn="tl" rotWithShape="0">
                    <a:srgbClr val="000000">
                      <a:alpha val="48000"/>
                    </a:srgbClr>
                  </a:outerShdw>
                </a:effectLst>
                <a:latin typeface="Bookman Old Style" panose="02050604050505020204"/>
                <a:cs typeface="B Titr" panose="00000700000000000000" pitchFamily="2" charset="-78"/>
              </a:rPr>
              <a:t>چشم‌انداز سال 2020</a:t>
            </a:r>
            <a:r>
              <a:rPr lang="fa-IR" sz="4300" b="1" cap="all" dirty="0">
                <a:solidFill>
                  <a:prstClr val="white"/>
                </a:solidFill>
                <a:effectLst>
                  <a:outerShdw blurRad="50800" dist="63500" dir="2700000" algn="tl" rotWithShape="0">
                    <a:srgbClr val="000000">
                      <a:alpha val="48000"/>
                    </a:srgbClr>
                  </a:outerShdw>
                </a:effectLst>
                <a:latin typeface="Bookman Old Style" panose="02050604050505020204"/>
                <a:cs typeface="B Titr" panose="00000700000000000000" pitchFamily="2" charset="-78"/>
              </a:rPr>
              <a:t/>
            </a:r>
            <a:br>
              <a:rPr lang="fa-IR" sz="4300" b="1" cap="all" dirty="0">
                <a:solidFill>
                  <a:prstClr val="white"/>
                </a:solidFill>
                <a:effectLst>
                  <a:outerShdw blurRad="50800" dist="63500" dir="2700000" algn="tl" rotWithShape="0">
                    <a:srgbClr val="000000">
                      <a:alpha val="48000"/>
                    </a:srgbClr>
                  </a:outerShdw>
                </a:effectLst>
                <a:latin typeface="Bookman Old Style" panose="02050604050505020204"/>
                <a:cs typeface="B Titr" panose="00000700000000000000" pitchFamily="2" charset="-78"/>
              </a:rPr>
            </a:br>
            <a:r>
              <a:rPr lang="fa-IR" sz="3200" b="1" cap="all" dirty="0">
                <a:solidFill>
                  <a:srgbClr val="FFC000"/>
                </a:solidFill>
                <a:effectLst>
                  <a:outerShdw blurRad="50800" dist="63500" dir="2700000" algn="tl" rotWithShape="0">
                    <a:srgbClr val="000000">
                      <a:alpha val="48000"/>
                    </a:srgbClr>
                  </a:outerShdw>
                </a:effectLst>
                <a:latin typeface="Bookman Old Style" panose="02050604050505020204"/>
                <a:cs typeface="B Titr" panose="00000700000000000000" pitchFamily="2" charset="-78"/>
              </a:rPr>
              <a:t>«الهام بخشیدن به جهان، خلق آینده»</a:t>
            </a:r>
            <a:endParaRPr lang="fa-IR" dirty="0"/>
          </a:p>
        </p:txBody>
      </p:sp>
    </p:spTree>
    <p:extLst>
      <p:ext uri="{BB962C8B-B14F-4D97-AF65-F5344CB8AC3E}">
        <p14:creationId xmlns:p14="http://schemas.microsoft.com/office/powerpoint/2010/main" val="186384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726123"/>
            <a:ext cx="9001462" cy="554037"/>
          </a:xfrm>
        </p:spPr>
        <p:txBody>
          <a:bodyPr anchor="t">
            <a:normAutofit/>
          </a:bodyPr>
          <a:lstStyle/>
          <a:p>
            <a:r>
              <a:rPr lang="fa-IR" sz="3200" dirty="0">
                <a:solidFill>
                  <a:srgbClr val="FFC000"/>
                </a:solidFill>
                <a:cs typeface="B Koodak" panose="00000700000000000000" pitchFamily="2" charset="-78"/>
              </a:rPr>
              <a:t>ارزش‌هایی که </a:t>
            </a:r>
            <a:r>
              <a:rPr lang="fa-IR" sz="3200" dirty="0" smtClean="0">
                <a:solidFill>
                  <a:srgbClr val="FFC000"/>
                </a:solidFill>
                <a:cs typeface="B Koodak" panose="00000700000000000000" pitchFamily="2" charset="-78"/>
              </a:rPr>
              <a:t>چشم ‌انداز </a:t>
            </a:r>
            <a:r>
              <a:rPr lang="en-US" sz="3200" dirty="0" smtClean="0">
                <a:solidFill>
                  <a:srgbClr val="FFC000"/>
                </a:solidFill>
                <a:cs typeface="B Koodak" panose="00000700000000000000" pitchFamily="2" charset="-78"/>
              </a:rPr>
              <a:t> </a:t>
            </a:r>
            <a:r>
              <a:rPr lang="en-US" sz="2400" dirty="0" smtClean="0">
                <a:solidFill>
                  <a:srgbClr val="FFC000"/>
                </a:solidFill>
                <a:latin typeface="Arial Rounded MT Bold" panose="020F0704030504030204" pitchFamily="34" charset="0"/>
                <a:cs typeface="B Koodak" panose="00000700000000000000" pitchFamily="2" charset="-78"/>
              </a:rPr>
              <a:t>Samsung</a:t>
            </a:r>
            <a:r>
              <a:rPr lang="en-US" sz="3200" dirty="0" smtClean="0">
                <a:solidFill>
                  <a:srgbClr val="FFC000"/>
                </a:solidFill>
                <a:cs typeface="B Koodak" panose="00000700000000000000" pitchFamily="2" charset="-78"/>
              </a:rPr>
              <a:t> </a:t>
            </a:r>
            <a:r>
              <a:rPr lang="fa-IR" sz="3200" dirty="0">
                <a:solidFill>
                  <a:srgbClr val="FFC000"/>
                </a:solidFill>
                <a:cs typeface="B Koodak" panose="00000700000000000000" pitchFamily="2" charset="-78"/>
              </a:rPr>
              <a:t>را تعریف </a:t>
            </a:r>
            <a:r>
              <a:rPr lang="fa-IR" sz="3200" dirty="0" smtClean="0">
                <a:solidFill>
                  <a:srgbClr val="FFC000"/>
                </a:solidFill>
                <a:cs typeface="B Koodak" panose="00000700000000000000" pitchFamily="2" charset="-78"/>
              </a:rPr>
              <a:t>می‌کند :</a:t>
            </a:r>
            <a:endParaRPr lang="fa-IR" sz="3200" dirty="0">
              <a:solidFill>
                <a:srgbClr val="FFC000"/>
              </a:solidFill>
              <a:cs typeface="B Koodak" panose="00000700000000000000" pitchFamily="2" charset="-78"/>
            </a:endParaRPr>
          </a:p>
        </p:txBody>
      </p:sp>
      <p:sp>
        <p:nvSpPr>
          <p:cNvPr id="3" name="Subtitle 2"/>
          <p:cNvSpPr>
            <a:spLocks noGrp="1"/>
          </p:cNvSpPr>
          <p:nvPr>
            <p:ph type="subTitle" idx="1"/>
          </p:nvPr>
        </p:nvSpPr>
        <p:spPr>
          <a:xfrm>
            <a:off x="1595269" y="1280160"/>
            <a:ext cx="9001462" cy="4937760"/>
          </a:xfrm>
        </p:spPr>
        <p:txBody>
          <a:bodyPr>
            <a:normAutofit/>
          </a:bodyPr>
          <a:lstStyle/>
          <a:p>
            <a:pPr algn="just"/>
            <a:r>
              <a:rPr lang="fa-IR" dirty="0" smtClean="0">
                <a:cs typeface="B Koodak" panose="00000700000000000000" pitchFamily="2" charset="-78"/>
              </a:rPr>
              <a:t>سامسونگ </a:t>
            </a:r>
            <a:r>
              <a:rPr lang="fa-IR" dirty="0">
                <a:cs typeface="B Koodak" panose="00000700000000000000" pitchFamily="2" charset="-78"/>
              </a:rPr>
              <a:t>معتقد است که زندگی با </a:t>
            </a:r>
            <a:r>
              <a:rPr lang="fa-IR" dirty="0" smtClean="0">
                <a:cs typeface="B Koodak" panose="00000700000000000000" pitchFamily="2" charset="-78"/>
              </a:rPr>
              <a:t>ارزش ‌های بزرگ، </a:t>
            </a:r>
            <a:r>
              <a:rPr lang="fa-IR" dirty="0">
                <a:cs typeface="B Koodak" panose="00000700000000000000" pitchFamily="2" charset="-78"/>
              </a:rPr>
              <a:t>کلید داشتن کسب و کار خوب است</a:t>
            </a:r>
            <a:r>
              <a:rPr lang="fa-IR" dirty="0" smtClean="0">
                <a:cs typeface="B Koodak" panose="00000700000000000000" pitchFamily="2" charset="-78"/>
              </a:rPr>
              <a:t>. </a:t>
            </a:r>
            <a:r>
              <a:rPr lang="fa-IR" dirty="0">
                <a:cs typeface="B Koodak" panose="00000700000000000000" pitchFamily="2" charset="-78"/>
              </a:rPr>
              <a:t>ارزش‌های اصلی، در کنار منشور اخلاقی دقیق، قلب تک‌تک تصمیمات شرکت را تشکیل می‌دهد. افراد، تعالی، تغییر، صداقت، و کامیابی مشترک از عناصر </a:t>
            </a:r>
            <a:r>
              <a:rPr lang="fa-IR" dirty="0" smtClean="0">
                <a:cs typeface="B Koodak" panose="00000700000000000000" pitchFamily="2" charset="-78"/>
              </a:rPr>
              <a:t>چشم ‌انداز </a:t>
            </a:r>
            <a:r>
              <a:rPr lang="en-US" dirty="0" smtClean="0">
                <a:cs typeface="B Koodak" panose="00000700000000000000" pitchFamily="2" charset="-78"/>
              </a:rPr>
              <a:t>   </a:t>
            </a:r>
            <a:r>
              <a:rPr lang="en-US" sz="2000" dirty="0" smtClean="0">
                <a:latin typeface="Arial Rounded MT Bold" panose="020F0704030504030204" pitchFamily="34" charset="0"/>
                <a:cs typeface="B Koodak" panose="00000700000000000000" pitchFamily="2" charset="-78"/>
              </a:rPr>
              <a:t>Samsung</a:t>
            </a:r>
            <a:r>
              <a:rPr lang="en-US" dirty="0" smtClean="0">
                <a:cs typeface="B Koodak" panose="00000700000000000000" pitchFamily="2" charset="-78"/>
              </a:rPr>
              <a:t> </a:t>
            </a:r>
            <a:r>
              <a:rPr lang="fa-IR" dirty="0" smtClean="0">
                <a:cs typeface="B Koodak" panose="00000700000000000000" pitchFamily="2" charset="-78"/>
              </a:rPr>
              <a:t> هستند.</a:t>
            </a:r>
          </a:p>
          <a:p>
            <a:pPr algn="r"/>
            <a:endParaRPr lang="fa-IR" dirty="0">
              <a:cs typeface="B Koodak" panose="00000700000000000000" pitchFamily="2" charset="-78"/>
            </a:endParaRPr>
          </a:p>
        </p:txBody>
      </p:sp>
      <p:graphicFrame>
        <p:nvGraphicFramePr>
          <p:cNvPr id="4" name="Diagram 3"/>
          <p:cNvGraphicFramePr/>
          <p:nvPr>
            <p:extLst>
              <p:ext uri="{D42A27DB-BD31-4B8C-83A1-F6EECF244321}">
                <p14:modId xmlns:p14="http://schemas.microsoft.com/office/powerpoint/2010/main" val="2614420756"/>
              </p:ext>
            </p:extLst>
          </p:nvPr>
        </p:nvGraphicFramePr>
        <p:xfrm>
          <a:off x="1447801" y="2316480"/>
          <a:ext cx="809244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0003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
  <TotalTime>2217</TotalTime>
  <Words>1022</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_MRT_Khodkar</vt:lpstr>
      <vt:lpstr>2  Homa</vt:lpstr>
      <vt:lpstr>2  Mitra</vt:lpstr>
      <vt:lpstr>Aharoni</vt:lpstr>
      <vt:lpstr>Arial</vt:lpstr>
      <vt:lpstr>Arial Rounded MT Bold</vt:lpstr>
      <vt:lpstr>B Koodak</vt:lpstr>
      <vt:lpstr>B Titr</vt:lpstr>
      <vt:lpstr>Bookman Old Style</vt:lpstr>
      <vt:lpstr>IranNastaliq</vt:lpstr>
      <vt:lpstr>Rockwell</vt:lpstr>
      <vt:lpstr>Times New Roman</vt:lpstr>
      <vt:lpstr>Tw Cen MT Condensed Extra Bold</vt:lpstr>
      <vt:lpstr>Damask</vt:lpstr>
      <vt:lpstr> به نام خدا    بررسی استراتژی شرکت سامسونگ  تهیه و تنظیم :    دانشگاه قم – آذر 1397  </vt:lpstr>
      <vt:lpstr>PowerPoint Presentation</vt:lpstr>
      <vt:lpstr>گروه سامسونگ در سال 1938 توسط  لی بیونگ چول  به عنوان یک شرکت بازرگانی تاسیس شد.  در سال 1969 شرکت سامسونگ الکترونیکس Electronics)   (Samsung به عنوان یک شرکت تابعه در گروه سامسونگ متولد شد. این شرکت در دهه 1970 با سرمایه گذاری در صنایع سنگین ، صنایع شیمیایی و پتروشیمی و کشتی سازی راه صنعتی شدن را در پیش گرفت. در سال 1973 دومین برنامه پنج ساله مدیریت اعلام و گذار از مرحله ساخت مواد اولیه به محصول نهایی ، به عنوان هدف اصلی شرکت اعلام گردید.  محصولات این شرکت در دهه 1980 توانست به بازارهای جهانی راه یابد. </vt:lpstr>
      <vt:lpstr>PowerPoint Presentation</vt:lpstr>
      <vt:lpstr>PowerPoint Presentation</vt:lpstr>
      <vt:lpstr>PowerPoint Presentation</vt:lpstr>
      <vt:lpstr>PowerPoint Presentation</vt:lpstr>
      <vt:lpstr>PowerPoint Presentation</vt:lpstr>
      <vt:lpstr>ارزش‌هایی که چشم ‌انداز  Samsung را تعریف می‌کند :</vt:lpstr>
      <vt:lpstr> فلسفه : تعهد ما تعهد ما به عملکرد مسئولانه در قالب یک شرکت جهانی پیشرو </vt:lpstr>
      <vt:lpstr>PowerPoint Presentation</vt:lpstr>
      <vt:lpstr>شرکت سامسونگ الکترونیکس در بیانیه‌ای در سال 2005 پیرامون تعهد خود نسبت به مسئولیت اجتماعی شرکتی در جایگاه یک شرکت پیشتاز جهانی، به پنج اصل کسب و کارSamsung اشاره کرد. این اصول به عنوان شالوده‌ای برای منشور اخلاقی جهانی این شرکت و همسو با استانداردهای قانونی و اخلاقی و نیز انجام مسئولیت‌های اجتماعی شرکت عمل می‌کند.</vt:lpstr>
      <vt:lpstr>PowerPoint Presentation</vt:lpstr>
      <vt:lpstr>PowerPoint Presentation</vt:lpstr>
      <vt:lpstr>نقاط قوت : (#Strengths)</vt:lpstr>
      <vt:lpstr>نقاط ضعف : (#Weaknesses)</vt:lpstr>
      <vt:lpstr>فرصت ها : (#Opportunities)</vt:lpstr>
      <vt:lpstr>تهدید ها : (#Threats)</vt:lpstr>
      <vt:lpstr>PowerPoint Presentation</vt:lpstr>
      <vt:lpstr>PowerPoint Presentation</vt:lpstr>
      <vt:lpstr>دعوای تبلیغاتی سامسونگ و اپل</vt:lpstr>
      <vt:lpstr>در اوایل سال 2011 بود که سامسونگ در آلمان آگهی تبلیغاتی گلکسی تب 10.1 را منتشر کرد. در این آگهی عبارتی با عنوان “See Flash Run” در یک گلکسی تب دیده می شود که وقتی به گزینه  “or not” می رسد بلافاصله تصویر یک آیپد اپل در دست یک خانم نمایش داده می شود. در ادامه ی آگهی می بینیم که همان خانم به فروشگاه می رود تا گلکسی تب بخرد. چند ماه نگذشته بود که اپل علیه سامسونگ شکایت کرد و در دادگاهی در آلمان ، سامسونگ را به نقض پتنت متهم کرد. دادگاه آلمان هم با درخواست اپل موافقت کرد و فروش گلکسی تب 10.1 ممنوع اعلام شد.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dc:creator>
  <cp:lastModifiedBy>Sayed Ali</cp:lastModifiedBy>
  <cp:revision>76</cp:revision>
  <dcterms:created xsi:type="dcterms:W3CDTF">2018-11-30T08:06:25Z</dcterms:created>
  <dcterms:modified xsi:type="dcterms:W3CDTF">2018-12-04T13:14:13Z</dcterms:modified>
</cp:coreProperties>
</file>