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40"/>
  </p:notesMasterIdLst>
  <p:sldIdLst>
    <p:sldId id="256" r:id="rId2"/>
    <p:sldId id="338" r:id="rId3"/>
    <p:sldId id="346" r:id="rId4"/>
    <p:sldId id="339" r:id="rId5"/>
    <p:sldId id="344" r:id="rId6"/>
    <p:sldId id="341" r:id="rId7"/>
    <p:sldId id="347" r:id="rId8"/>
    <p:sldId id="348" r:id="rId9"/>
    <p:sldId id="349" r:id="rId10"/>
    <p:sldId id="350" r:id="rId11"/>
    <p:sldId id="351" r:id="rId12"/>
    <p:sldId id="352" r:id="rId13"/>
    <p:sldId id="353" r:id="rId14"/>
    <p:sldId id="357" r:id="rId15"/>
    <p:sldId id="354" r:id="rId16"/>
    <p:sldId id="355" r:id="rId17"/>
    <p:sldId id="356"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4660"/>
  </p:normalViewPr>
  <p:slideViewPr>
    <p:cSldViewPr>
      <p:cViewPr>
        <p:scale>
          <a:sx n="70" d="100"/>
          <a:sy n="70" d="100"/>
        </p:scale>
        <p:origin x="-1974" y="-576"/>
      </p:cViewPr>
      <p:guideLst>
        <p:guide orient="horz" pos="2160"/>
        <p:guide pos="2880"/>
      </p:guideLst>
    </p:cSldViewPr>
  </p:slideViewPr>
  <p:notesTextViewPr>
    <p:cViewPr>
      <p:scale>
        <a:sx n="1" d="1"/>
        <a:sy n="1" d="1"/>
      </p:scale>
      <p:origin x="0" y="0"/>
    </p:cViewPr>
  </p:notesTextViewPr>
  <p:sorterViewPr>
    <p:cViewPr>
      <p:scale>
        <a:sx n="66" d="100"/>
        <a:sy n="66" d="100"/>
      </p:scale>
      <p:origin x="-90" y="33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16CF279-6804-4995-A633-A6A9D228BEC2}" type="datetimeFigureOut">
              <a:rPr lang="fa-IR" smtClean="0"/>
              <a:pPr/>
              <a:t>1439/10/03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7D401F9-3A23-4881-94D8-3E3172626A71}" type="slidenum">
              <a:rPr lang="fa-IR" smtClean="0"/>
              <a:pPr/>
              <a:t>‹#›</a:t>
            </a:fld>
            <a:endParaRPr lang="fa-IR"/>
          </a:p>
        </p:txBody>
      </p:sp>
    </p:spTree>
    <p:extLst>
      <p:ext uri="{BB962C8B-B14F-4D97-AF65-F5344CB8AC3E}">
        <p14:creationId xmlns:p14="http://schemas.microsoft.com/office/powerpoint/2010/main" val="9548098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37B9C-2BC5-4B13-9207-119A8CFD4B3A}" type="slidenum">
              <a:rPr lang="en-US" smtClean="0"/>
              <a:t>36</a:t>
            </a:fld>
            <a:endParaRPr lang="en-US"/>
          </a:p>
        </p:txBody>
      </p:sp>
    </p:spTree>
    <p:extLst>
      <p:ext uri="{BB962C8B-B14F-4D97-AF65-F5344CB8AC3E}">
        <p14:creationId xmlns:p14="http://schemas.microsoft.com/office/powerpoint/2010/main" val="2835875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FB5202-28F2-4FF6-8211-A59173E15C0A}" type="datetimeFigureOut">
              <a:rPr lang="fa-IR" smtClean="0"/>
              <a:pPr/>
              <a:t>1439/10/03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2A4E650-1D07-4684-A1C5-FD21E76B6C6F}" type="slidenum">
              <a:rPr lang="fa-IR" smtClean="0"/>
              <a:pPr/>
              <a:t>‹#›</a:t>
            </a:fld>
            <a:endParaRPr lang="fa-I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B5202-28F2-4FF6-8211-A59173E15C0A}" type="datetimeFigureOut">
              <a:rPr lang="fa-IR" smtClean="0"/>
              <a:pPr/>
              <a:t>1439/10/03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2A4E650-1D07-4684-A1C5-FD21E76B6C6F}"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FB5202-28F2-4FF6-8211-A59173E15C0A}" type="datetimeFigureOut">
              <a:rPr lang="fa-IR" smtClean="0"/>
              <a:pPr/>
              <a:t>1439/10/03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2A4E650-1D07-4684-A1C5-FD21E76B6C6F}"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FB5202-28F2-4FF6-8211-A59173E15C0A}" type="datetimeFigureOut">
              <a:rPr lang="fa-IR" smtClean="0"/>
              <a:pPr/>
              <a:t>1439/10/03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2A4E650-1D07-4684-A1C5-FD21E76B6C6F}" type="slidenum">
              <a:rPr lang="fa-IR" smtClean="0"/>
              <a:pPr/>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B5202-28F2-4FF6-8211-A59173E15C0A}" type="datetimeFigureOut">
              <a:rPr lang="fa-IR" smtClean="0"/>
              <a:pPr/>
              <a:t>1439/10/03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2A4E650-1D07-4684-A1C5-FD21E76B6C6F}"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2FB5202-28F2-4FF6-8211-A59173E15C0A}" type="datetimeFigureOut">
              <a:rPr lang="fa-IR" smtClean="0"/>
              <a:pPr/>
              <a:t>1439/10/03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2A4E650-1D07-4684-A1C5-FD21E76B6C6F}" type="slidenum">
              <a:rPr lang="fa-IR" smtClean="0"/>
              <a:pPr/>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FB5202-28F2-4FF6-8211-A59173E15C0A}" type="datetimeFigureOut">
              <a:rPr lang="fa-IR" smtClean="0"/>
              <a:pPr/>
              <a:t>1439/10/03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2A4E650-1D07-4684-A1C5-FD21E76B6C6F}" type="slidenum">
              <a:rPr lang="fa-IR" smtClean="0"/>
              <a:pPr/>
              <a:t>‹#›</a:t>
            </a:fld>
            <a:endParaRPr lang="fa-I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FB5202-28F2-4FF6-8211-A59173E15C0A}" type="datetimeFigureOut">
              <a:rPr lang="fa-IR" smtClean="0"/>
              <a:pPr/>
              <a:t>1439/10/03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2A4E650-1D07-4684-A1C5-FD21E76B6C6F}"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B5202-28F2-4FF6-8211-A59173E15C0A}" type="datetimeFigureOut">
              <a:rPr lang="fa-IR" smtClean="0"/>
              <a:pPr/>
              <a:t>1439/10/03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2A4E650-1D07-4684-A1C5-FD21E76B6C6F}"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B5202-28F2-4FF6-8211-A59173E15C0A}" type="datetimeFigureOut">
              <a:rPr lang="fa-IR" smtClean="0"/>
              <a:pPr/>
              <a:t>1439/10/03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2A4E650-1D07-4684-A1C5-FD21E76B6C6F}"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B5202-28F2-4FF6-8211-A59173E15C0A}" type="datetimeFigureOut">
              <a:rPr lang="fa-IR" smtClean="0"/>
              <a:pPr/>
              <a:t>1439/10/03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2A4E650-1D07-4684-A1C5-FD21E76B6C6F}" type="slidenum">
              <a:rPr lang="fa-IR" smtClean="0"/>
              <a:pPr/>
              <a:t>‹#›</a:t>
            </a:fld>
            <a:endParaRPr lang="fa-I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2FB5202-28F2-4FF6-8211-A59173E15C0A}" type="datetimeFigureOut">
              <a:rPr lang="fa-IR" smtClean="0"/>
              <a:pPr/>
              <a:t>1439/10/03</a:t>
            </a:fld>
            <a:endParaRPr lang="fa-I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a-I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2A4E650-1D07-4684-A1C5-FD21E76B6C6F}"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kaj Computer\Desktop\1396969621419357.jpg"/>
          <p:cNvPicPr>
            <a:picLocks noChangeAspect="1" noChangeArrowheads="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899593" y="908720"/>
            <a:ext cx="7488831" cy="4968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014224" y="5949280"/>
            <a:ext cx="3486852" cy="707886"/>
          </a:xfrm>
          <a:prstGeom prst="rect">
            <a:avLst/>
          </a:prstGeom>
        </p:spPr>
        <p:txBody>
          <a:bodyPr wrap="none">
            <a:spAutoFit/>
          </a:bodyPr>
          <a:lstStyle/>
          <a:p>
            <a:pPr algn="ctr"/>
            <a:r>
              <a:rPr lang="fa-IR" sz="4000" b="1" dirty="0">
                <a:solidFill>
                  <a:schemeClr val="tx1">
                    <a:lumMod val="75000"/>
                    <a:lumOff val="25000"/>
                  </a:schemeClr>
                </a:solidFill>
                <a:cs typeface="B Lotus" pitchFamily="2" charset="-78"/>
              </a:rPr>
              <a:t>تنظیم شرایط محیطی</a:t>
            </a:r>
          </a:p>
        </p:txBody>
      </p:sp>
      <p:pic>
        <p:nvPicPr>
          <p:cNvPr id="6" name="Picture 3" descr="C:\Users\kaj Computer\Desktop\light_vectorized.png"/>
          <p:cNvPicPr>
            <a:picLocks noChangeAspect="1" noChangeArrowheads="1"/>
          </p:cNvPicPr>
          <p:nvPr/>
        </p:nvPicPr>
        <p:blipFill>
          <a:blip r:embed="rId4">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07504" y="116632"/>
            <a:ext cx="1296144" cy="13661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593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99792" y="220358"/>
            <a:ext cx="4072356" cy="61568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accent6">
                    <a:lumMod val="50000"/>
                  </a:schemeClr>
                </a:solidFill>
              </a:rPr>
              <a:t>پلانها و نقشه ها در مناطق گرم و خشک</a:t>
            </a:r>
            <a:endParaRPr lang="fa-IR" sz="1400" b="1" dirty="0">
              <a:solidFill>
                <a:schemeClr val="accent6">
                  <a:lumMod val="50000"/>
                </a:schemeClr>
              </a:solidFill>
              <a:cs typeface="B Lotus" pitchFamily="2" charset="-78"/>
            </a:endParaRPr>
          </a:p>
        </p:txBody>
      </p:sp>
      <p:sp>
        <p:nvSpPr>
          <p:cNvPr id="14" name="Rounded Rectangle 13"/>
          <p:cNvSpPr/>
          <p:nvPr/>
        </p:nvSpPr>
        <p:spPr>
          <a:xfrm>
            <a:off x="539552" y="1052737"/>
            <a:ext cx="7992404" cy="11521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tx1"/>
                </a:solidFill>
              </a:rPr>
              <a:t>پلانها متراکم و فشرده هستند .بدین طریق سطوح خارجی ساختمان نسبت به حجم آن به حداقل میرسد.</a:t>
            </a:r>
          </a:p>
          <a:p>
            <a:pPr algn="ctr"/>
            <a:r>
              <a:rPr lang="fa-IR" sz="1400" b="1" dirty="0" smtClean="0">
                <a:solidFill>
                  <a:schemeClr val="tx1"/>
                </a:solidFill>
              </a:rPr>
              <a:t>تراکم و فشردگی پلانها و بناها میزان تبادل حرارتی را در زمستان و تابستان به حداقل رسانده و باعث میشود بیشترین سایه ممکن بر روی سطوح ایجاد شود</a:t>
            </a:r>
            <a:r>
              <a:rPr lang="fa-IR" sz="1400" b="1" dirty="0" smtClean="0">
                <a:solidFill>
                  <a:schemeClr val="tx1"/>
                </a:solidFill>
                <a:cs typeface="B Lotus" pitchFamily="2" charset="-78"/>
              </a:rPr>
              <a:t>.</a:t>
            </a:r>
            <a:endParaRPr lang="fa-IR" sz="1400" b="1" dirty="0">
              <a:solidFill>
                <a:schemeClr val="tx1"/>
              </a:solidFill>
              <a:cs typeface="B Lotus" pitchFamily="2" charset="-78"/>
            </a:endParaRPr>
          </a:p>
        </p:txBody>
      </p:sp>
      <p:sp>
        <p:nvSpPr>
          <p:cNvPr id="21" name="Rounded Rectangle 20"/>
          <p:cNvSpPr/>
          <p:nvPr/>
        </p:nvSpPr>
        <p:spPr>
          <a:xfrm>
            <a:off x="2738335" y="2453279"/>
            <a:ext cx="4072356" cy="61568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accent6">
                    <a:lumMod val="50000"/>
                  </a:schemeClr>
                </a:solidFill>
              </a:rPr>
              <a:t>تعداد و مساحت بازشوها </a:t>
            </a:r>
            <a:endParaRPr lang="fa-IR" sz="1400" b="1" dirty="0">
              <a:solidFill>
                <a:schemeClr val="accent6">
                  <a:lumMod val="50000"/>
                </a:schemeClr>
              </a:solidFill>
              <a:cs typeface="B Lotus" pitchFamily="2" charset="-78"/>
            </a:endParaRPr>
          </a:p>
        </p:txBody>
      </p:sp>
      <p:sp>
        <p:nvSpPr>
          <p:cNvPr id="22" name="Rounded Rectangle 21"/>
          <p:cNvSpPr/>
          <p:nvPr/>
        </p:nvSpPr>
        <p:spPr>
          <a:xfrm>
            <a:off x="6516216" y="3429000"/>
            <a:ext cx="1727708" cy="2736304"/>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tx1"/>
                </a:solidFill>
              </a:rPr>
              <a:t>بازشوها سطوح بیرونی و رو به معابر در حداقل ممکن نگه داشته میشوند تا فضاهای داخلی کمتر تحت شرایط حاد جوی پیرامون بنا باشد.</a:t>
            </a:r>
            <a:endParaRPr lang="fa-IR" sz="1400" b="1" dirty="0">
              <a:solidFill>
                <a:schemeClr val="tx1"/>
              </a:solidFill>
              <a:cs typeface="B Lotus" pitchFamily="2" charset="-78"/>
            </a:endParaRPr>
          </a:p>
        </p:txBody>
      </p:sp>
      <p:sp>
        <p:nvSpPr>
          <p:cNvPr id="25" name="Rounded Rectangle 24"/>
          <p:cNvSpPr/>
          <p:nvPr/>
        </p:nvSpPr>
        <p:spPr>
          <a:xfrm>
            <a:off x="3851920" y="3429000"/>
            <a:ext cx="2088232" cy="2736304"/>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tx1"/>
                </a:solidFill>
              </a:rPr>
              <a:t>در جهت ممانعت از ورود گردو خاک بازشوها و پنجره های مرتبط با محیط خارج در قسمت فوقانی دیوارهای بنا نصب میشوند .که با این کار میزان نفوذ اشعه های منعکس شده از بیرون به داخل به حداقل ممکن کاهش میابد.</a:t>
            </a:r>
            <a:endParaRPr lang="fa-IR" sz="1400" b="1" dirty="0">
              <a:solidFill>
                <a:schemeClr val="tx1"/>
              </a:solidFill>
              <a:cs typeface="B Lotus" pitchFamily="2" charset="-78"/>
            </a:endParaRPr>
          </a:p>
        </p:txBody>
      </p:sp>
      <p:sp>
        <p:nvSpPr>
          <p:cNvPr id="26" name="Rounded Rectangle 25"/>
          <p:cNvSpPr/>
          <p:nvPr/>
        </p:nvSpPr>
        <p:spPr>
          <a:xfrm>
            <a:off x="1403648" y="3387509"/>
            <a:ext cx="1872208" cy="2736304"/>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tx1"/>
                </a:solidFill>
              </a:rPr>
              <a:t>بیشترین سطوح بازشوها رو به محدوده حفاظت شده حیاط مرکزی است که کمتر تحت شرایط سخت و طاقت فرسای محیط بیرون ساختمان است</a:t>
            </a:r>
            <a:endParaRPr lang="fa-IR" sz="1400" b="1" dirty="0">
              <a:solidFill>
                <a:schemeClr val="tx1"/>
              </a:solidFill>
              <a:cs typeface="B Lotus" pitchFamily="2" charset="-78"/>
            </a:endParaRPr>
          </a:p>
        </p:txBody>
      </p:sp>
    </p:spTree>
    <p:extLst>
      <p:ext uri="{BB962C8B-B14F-4D97-AF65-F5344CB8AC3E}">
        <p14:creationId xmlns:p14="http://schemas.microsoft.com/office/powerpoint/2010/main" val="3305220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87876" y="188640"/>
            <a:ext cx="4072356" cy="61568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accent6">
                    <a:lumMod val="50000"/>
                  </a:schemeClr>
                </a:solidFill>
              </a:rPr>
              <a:t>گذرها و معابر</a:t>
            </a:r>
            <a:endParaRPr lang="fa-IR" sz="1400" b="1" dirty="0">
              <a:solidFill>
                <a:schemeClr val="accent6">
                  <a:lumMod val="50000"/>
                </a:schemeClr>
              </a:solidFill>
              <a:cs typeface="B Lotus" pitchFamily="2" charset="-78"/>
            </a:endParaRPr>
          </a:p>
        </p:txBody>
      </p:sp>
      <p:sp>
        <p:nvSpPr>
          <p:cNvPr id="21" name="Rounded Rectangle 20"/>
          <p:cNvSpPr/>
          <p:nvPr/>
        </p:nvSpPr>
        <p:spPr>
          <a:xfrm>
            <a:off x="2765583" y="3717032"/>
            <a:ext cx="4072356" cy="61568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accent6">
                    <a:lumMod val="50000"/>
                  </a:schemeClr>
                </a:solidFill>
              </a:rPr>
              <a:t>مصالح بدنه دیواره</a:t>
            </a:r>
            <a:endParaRPr lang="fa-IR" sz="1400" b="1" dirty="0">
              <a:solidFill>
                <a:schemeClr val="accent6">
                  <a:lumMod val="50000"/>
                </a:schemeClr>
              </a:solidFill>
              <a:cs typeface="B Lotus" pitchFamily="2" charset="-78"/>
            </a:endParaRPr>
          </a:p>
        </p:txBody>
      </p:sp>
      <p:sp>
        <p:nvSpPr>
          <p:cNvPr id="22" name="Rounded Rectangle 21"/>
          <p:cNvSpPr/>
          <p:nvPr/>
        </p:nvSpPr>
        <p:spPr>
          <a:xfrm>
            <a:off x="6660232" y="4530838"/>
            <a:ext cx="1878167" cy="2210529"/>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tx1"/>
                </a:solidFill>
              </a:rPr>
              <a:t>مصالح به کار رفته عمدتا از خشت  وگل و خاک دارای ظرفیت حرارتی بالا  میباشد.</a:t>
            </a:r>
            <a:endParaRPr lang="fa-IR" sz="1400" b="1" dirty="0">
              <a:solidFill>
                <a:schemeClr val="tx1"/>
              </a:solidFill>
              <a:cs typeface="B Lotus" pitchFamily="2" charset="-78"/>
            </a:endParaRPr>
          </a:p>
        </p:txBody>
      </p:sp>
      <p:sp>
        <p:nvSpPr>
          <p:cNvPr id="25" name="Rounded Rectangle 24"/>
          <p:cNvSpPr/>
          <p:nvPr/>
        </p:nvSpPr>
        <p:spPr>
          <a:xfrm>
            <a:off x="3854644" y="4530838"/>
            <a:ext cx="1894233" cy="2210529"/>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tx1"/>
                </a:solidFill>
              </a:rPr>
              <a:t>استفاده از مصالح با ظرفیت حرارتی بالا باعث میشود گرمای محیط پیرامون  بنا با مدت زمان تاخیر بیشتری از بدنه دیوار عبور کرده و به فضاهای داخلی راه یابد.</a:t>
            </a:r>
            <a:endParaRPr lang="fa-IR" sz="1400" b="1" dirty="0">
              <a:solidFill>
                <a:schemeClr val="tx1"/>
              </a:solidFill>
              <a:cs typeface="B Lotus" pitchFamily="2" charset="-78"/>
            </a:endParaRPr>
          </a:p>
        </p:txBody>
      </p:sp>
      <p:sp>
        <p:nvSpPr>
          <p:cNvPr id="26" name="Rounded Rectangle 25"/>
          <p:cNvSpPr/>
          <p:nvPr/>
        </p:nvSpPr>
        <p:spPr>
          <a:xfrm>
            <a:off x="893375" y="4530838"/>
            <a:ext cx="1872208" cy="2210529"/>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tx1"/>
                </a:solidFill>
              </a:rPr>
              <a:t>در شرایط بسیار بحرانی ساختمانها در درون زمین و در دل تپه قرار میگیرند تا کمتر تحت تاثیر شرایط هوای بیرون باشند.</a:t>
            </a:r>
            <a:endParaRPr lang="fa-IR" sz="1400" b="1" dirty="0">
              <a:solidFill>
                <a:schemeClr val="tx1"/>
              </a:solidFill>
              <a:cs typeface="B Lotus" pitchFamily="2" charset="-78"/>
            </a:endParaRPr>
          </a:p>
        </p:txBody>
      </p:sp>
      <p:sp>
        <p:nvSpPr>
          <p:cNvPr id="10" name="Rounded Rectangle 9"/>
          <p:cNvSpPr/>
          <p:nvPr/>
        </p:nvSpPr>
        <p:spPr>
          <a:xfrm>
            <a:off x="7393691" y="998254"/>
            <a:ext cx="1583934" cy="248430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tx1"/>
                </a:solidFill>
              </a:rPr>
              <a:t>برای پرهیز از تابش خورشید حتی المقدور گذرها و معابر . شرقی و غربی احداث میشود.</a:t>
            </a:r>
            <a:endParaRPr lang="fa-IR" sz="1400" b="1" dirty="0">
              <a:solidFill>
                <a:schemeClr val="tx1"/>
              </a:solidFill>
              <a:cs typeface="B Lotus" pitchFamily="2" charset="-78"/>
            </a:endParaRPr>
          </a:p>
        </p:txBody>
      </p:sp>
      <p:sp>
        <p:nvSpPr>
          <p:cNvPr id="11" name="Rounded Rectangle 10"/>
          <p:cNvSpPr/>
          <p:nvPr/>
        </p:nvSpPr>
        <p:spPr>
          <a:xfrm>
            <a:off x="2104016" y="1023173"/>
            <a:ext cx="1583692" cy="246570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tx1"/>
                </a:solidFill>
              </a:rPr>
              <a:t>گذرهای سرپوشیده باعث میشود بیشترین سایه ممکن در معابر و سطوح خارجی ایجاد شود .</a:t>
            </a:r>
            <a:endParaRPr lang="fa-IR" sz="1400" b="1" dirty="0">
              <a:solidFill>
                <a:schemeClr val="tx1"/>
              </a:solidFill>
              <a:cs typeface="B Lotus" pitchFamily="2" charset="-78"/>
            </a:endParaRPr>
          </a:p>
        </p:txBody>
      </p:sp>
      <p:sp>
        <p:nvSpPr>
          <p:cNvPr id="12" name="Rounded Rectangle 11"/>
          <p:cNvSpPr/>
          <p:nvPr/>
        </p:nvSpPr>
        <p:spPr>
          <a:xfrm>
            <a:off x="3851920" y="1023173"/>
            <a:ext cx="1728192" cy="2477835"/>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tx1"/>
                </a:solidFill>
              </a:rPr>
              <a:t>جهت ممانعت از جریان یافتن هوا و نفوذ شرایط هوائی حاد پیرامون بافتمعابر عموما پیچ در پیچ و باریک ساخته میشوندو ارتفاع دیوار معابر زیاد است.</a:t>
            </a:r>
            <a:endParaRPr lang="fa-IR" sz="1400" b="1" dirty="0">
              <a:solidFill>
                <a:schemeClr val="tx1"/>
              </a:solidFill>
              <a:cs typeface="B Lotus" pitchFamily="2" charset="-78"/>
            </a:endParaRPr>
          </a:p>
        </p:txBody>
      </p:sp>
      <p:sp>
        <p:nvSpPr>
          <p:cNvPr id="13" name="Rounded Rectangle 12"/>
          <p:cNvSpPr/>
          <p:nvPr/>
        </p:nvSpPr>
        <p:spPr>
          <a:xfrm>
            <a:off x="5690678" y="998254"/>
            <a:ext cx="1545618" cy="2477835"/>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tx1"/>
                </a:solidFill>
              </a:rPr>
              <a:t>گذرهای باریک با دیوارهای مرتفع در دو طرف گذر در بعد از ظهرها ی گرم تابستان  کاملا از سایه پوشیده میشوند</a:t>
            </a:r>
            <a:endParaRPr lang="fa-IR" sz="1400" b="1" dirty="0">
              <a:solidFill>
                <a:schemeClr val="tx1"/>
              </a:solidFill>
              <a:cs typeface="B Lotus" pitchFamily="2" charset="-78"/>
            </a:endParaRPr>
          </a:p>
        </p:txBody>
      </p:sp>
      <p:sp>
        <p:nvSpPr>
          <p:cNvPr id="15" name="Rounded Rectangle 14"/>
          <p:cNvSpPr/>
          <p:nvPr/>
        </p:nvSpPr>
        <p:spPr>
          <a:xfrm>
            <a:off x="251520" y="1023173"/>
            <a:ext cx="1727708" cy="246570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tx1"/>
                </a:solidFill>
              </a:rPr>
              <a:t>گذرهای پر پیچ و خم با دیوارهای مرتفع علاوه بر راهکار اقلیمی میتواندیک روش امنیتی در مقابل هجوم دشمنان باشد.</a:t>
            </a:r>
            <a:endParaRPr lang="fa-IR" sz="1400" b="1" dirty="0">
              <a:solidFill>
                <a:schemeClr val="tx1"/>
              </a:solidFill>
              <a:cs typeface="B Lotus" pitchFamily="2" charset="-78"/>
            </a:endParaRPr>
          </a:p>
        </p:txBody>
      </p:sp>
    </p:spTree>
    <p:extLst>
      <p:ext uri="{BB962C8B-B14F-4D97-AF65-F5344CB8AC3E}">
        <p14:creationId xmlns:p14="http://schemas.microsoft.com/office/powerpoint/2010/main" val="3883875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65583" y="220358"/>
            <a:ext cx="4072356" cy="61568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000" b="1" dirty="0" smtClean="0">
                <a:solidFill>
                  <a:schemeClr val="accent6">
                    <a:lumMod val="50000"/>
                  </a:schemeClr>
                </a:solidFill>
              </a:rPr>
              <a:t>سطوح و نماها</a:t>
            </a:r>
            <a:endParaRPr lang="fa-IR" sz="2000" b="1" dirty="0">
              <a:solidFill>
                <a:schemeClr val="accent6">
                  <a:lumMod val="50000"/>
                </a:schemeClr>
              </a:solidFill>
              <a:cs typeface="B Lotus" pitchFamily="2" charset="-78"/>
            </a:endParaRPr>
          </a:p>
        </p:txBody>
      </p:sp>
      <p:sp>
        <p:nvSpPr>
          <p:cNvPr id="21" name="Rounded Rectangle 20"/>
          <p:cNvSpPr/>
          <p:nvPr/>
        </p:nvSpPr>
        <p:spPr>
          <a:xfrm>
            <a:off x="2733607" y="3284984"/>
            <a:ext cx="4072356" cy="61568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000" b="1" dirty="0" smtClean="0">
                <a:solidFill>
                  <a:schemeClr val="accent6">
                    <a:lumMod val="50000"/>
                  </a:schemeClr>
                </a:solidFill>
              </a:rPr>
              <a:t>پوشش بام</a:t>
            </a:r>
            <a:endParaRPr lang="fa-IR" sz="2000" b="1" dirty="0">
              <a:solidFill>
                <a:schemeClr val="accent6">
                  <a:lumMod val="50000"/>
                </a:schemeClr>
              </a:solidFill>
              <a:cs typeface="B Lotus" pitchFamily="2" charset="-78"/>
            </a:endParaRPr>
          </a:p>
        </p:txBody>
      </p:sp>
      <p:sp>
        <p:nvSpPr>
          <p:cNvPr id="22" name="Rounded Rectangle 21"/>
          <p:cNvSpPr/>
          <p:nvPr/>
        </p:nvSpPr>
        <p:spPr>
          <a:xfrm>
            <a:off x="7020272" y="4509120"/>
            <a:ext cx="1878167" cy="1656184"/>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tx1"/>
                </a:solidFill>
              </a:rPr>
              <a:t>سقف و بام خانه ها از خشت خام و گل ساخته میشود.</a:t>
            </a:r>
            <a:endParaRPr lang="fa-IR" sz="1400" b="1" dirty="0">
              <a:solidFill>
                <a:schemeClr val="tx1"/>
              </a:solidFill>
              <a:cs typeface="B Lotus" pitchFamily="2" charset="-78"/>
            </a:endParaRPr>
          </a:p>
        </p:txBody>
      </p:sp>
      <p:sp>
        <p:nvSpPr>
          <p:cNvPr id="25" name="Rounded Rectangle 24"/>
          <p:cNvSpPr/>
          <p:nvPr/>
        </p:nvSpPr>
        <p:spPr>
          <a:xfrm>
            <a:off x="4932040" y="4221088"/>
            <a:ext cx="1894233" cy="216024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tx1"/>
                </a:solidFill>
              </a:rPr>
              <a:t>به دلیل کمبود بارندگی و کمبود چوب بام خانه ها غالبا دارای پوشش طاق و گنبد هستند</a:t>
            </a:r>
            <a:endParaRPr lang="fa-IR" sz="1400" b="1" dirty="0">
              <a:solidFill>
                <a:schemeClr val="tx1"/>
              </a:solidFill>
              <a:cs typeface="B Lotus" pitchFamily="2" charset="-78"/>
            </a:endParaRPr>
          </a:p>
        </p:txBody>
      </p:sp>
      <p:sp>
        <p:nvSpPr>
          <p:cNvPr id="26" name="Rounded Rectangle 25"/>
          <p:cNvSpPr/>
          <p:nvPr/>
        </p:nvSpPr>
        <p:spPr>
          <a:xfrm>
            <a:off x="251520" y="3957503"/>
            <a:ext cx="2160240" cy="271185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tx1"/>
                </a:solidFill>
              </a:rPr>
              <a:t>سقف گنبدب و قوس دار علاوه بر ایجاد سایه بر روی بدنه گنبد باعث ایجاد سایه در محوطه پیرامون گنبد میشود و بدین ترتیب بیش از نیمی از مساحت پشت بام خانه ها در ساعات گرم بعد از ظهر در سایه قرار میگیرد</a:t>
            </a:r>
            <a:endParaRPr lang="fa-IR" sz="1400" b="1" dirty="0">
              <a:solidFill>
                <a:schemeClr val="tx1"/>
              </a:solidFill>
              <a:cs typeface="B Lotus" pitchFamily="2" charset="-78"/>
            </a:endParaRPr>
          </a:p>
        </p:txBody>
      </p:sp>
      <p:sp>
        <p:nvSpPr>
          <p:cNvPr id="10" name="Rounded Rectangle 9"/>
          <p:cNvSpPr/>
          <p:nvPr/>
        </p:nvSpPr>
        <p:spPr>
          <a:xfrm>
            <a:off x="6156176" y="1094981"/>
            <a:ext cx="1583934" cy="201271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dirty="0" smtClean="0">
                <a:solidFill>
                  <a:schemeClr val="tx1"/>
                </a:solidFill>
              </a:rPr>
              <a:t>سطوح و نماها به رنگ روشن است تا حرارت ناشی از تابش آفتاب کمتر جذب دیوار شود .</a:t>
            </a:r>
            <a:endParaRPr lang="fa-IR" sz="1400" dirty="0">
              <a:solidFill>
                <a:schemeClr val="tx1"/>
              </a:solidFill>
              <a:cs typeface="B Lotus" pitchFamily="2" charset="-78"/>
            </a:endParaRPr>
          </a:p>
        </p:txBody>
      </p:sp>
      <p:sp>
        <p:nvSpPr>
          <p:cNvPr id="13" name="Rounded Rectangle 12"/>
          <p:cNvSpPr/>
          <p:nvPr/>
        </p:nvSpPr>
        <p:spPr>
          <a:xfrm>
            <a:off x="1826746" y="1094981"/>
            <a:ext cx="1545618" cy="201271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dirty="0" smtClean="0">
                <a:solidFill>
                  <a:schemeClr val="tx1"/>
                </a:solidFill>
              </a:rPr>
              <a:t>استفاده از اندودهای بارنگ روشن چون اندود کاهگل – اندود گچ و اندود سیمگل رواج بیشتری دارد.</a:t>
            </a:r>
            <a:endParaRPr lang="fa-IR" sz="1400" dirty="0">
              <a:solidFill>
                <a:schemeClr val="tx1"/>
              </a:solidFill>
              <a:cs typeface="B Lotus" pitchFamily="2" charset="-78"/>
            </a:endParaRPr>
          </a:p>
        </p:txBody>
      </p:sp>
      <p:sp>
        <p:nvSpPr>
          <p:cNvPr id="14" name="Rounded Rectangle 13"/>
          <p:cNvSpPr/>
          <p:nvPr/>
        </p:nvSpPr>
        <p:spPr>
          <a:xfrm>
            <a:off x="2749775" y="4077072"/>
            <a:ext cx="1894233" cy="2477934"/>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tx1"/>
                </a:solidFill>
              </a:rPr>
              <a:t>زمانیکه پوشش قوس دار و گنبدی است سطح بیشتری از بام در معرض وزش باد و نسیم واقع میشود.</a:t>
            </a:r>
            <a:endParaRPr lang="fa-IR" sz="1400" b="1" dirty="0">
              <a:solidFill>
                <a:schemeClr val="tx1"/>
              </a:solidFill>
              <a:cs typeface="B Lotus" pitchFamily="2" charset="-78"/>
            </a:endParaRPr>
          </a:p>
        </p:txBody>
      </p:sp>
    </p:spTree>
    <p:extLst>
      <p:ext uri="{BB962C8B-B14F-4D97-AF65-F5344CB8AC3E}">
        <p14:creationId xmlns:p14="http://schemas.microsoft.com/office/powerpoint/2010/main" val="1526720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65583" y="220358"/>
            <a:ext cx="4072356" cy="61568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000" b="1" dirty="0" smtClean="0">
                <a:solidFill>
                  <a:schemeClr val="accent6">
                    <a:lumMod val="50000"/>
                  </a:schemeClr>
                </a:solidFill>
              </a:rPr>
              <a:t>حیاط مرکزی</a:t>
            </a:r>
            <a:endParaRPr lang="fa-IR" sz="2000" b="1" dirty="0">
              <a:solidFill>
                <a:schemeClr val="accent6">
                  <a:lumMod val="50000"/>
                </a:schemeClr>
              </a:solidFill>
              <a:cs typeface="B Lotus" pitchFamily="2" charset="-78"/>
            </a:endParaRPr>
          </a:p>
        </p:txBody>
      </p:sp>
      <p:sp>
        <p:nvSpPr>
          <p:cNvPr id="21" name="Rounded Rectangle 20"/>
          <p:cNvSpPr/>
          <p:nvPr/>
        </p:nvSpPr>
        <p:spPr>
          <a:xfrm>
            <a:off x="2623563" y="3328234"/>
            <a:ext cx="4072356" cy="61568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400" b="1" dirty="0">
                <a:solidFill>
                  <a:schemeClr val="accent6">
                    <a:lumMod val="50000"/>
                  </a:schemeClr>
                </a:solidFill>
              </a:rPr>
              <a:t>بادگیر...................</a:t>
            </a:r>
            <a:endParaRPr lang="en-US" sz="2400" b="1" dirty="0">
              <a:solidFill>
                <a:schemeClr val="accent6">
                  <a:lumMod val="50000"/>
                </a:schemeClr>
              </a:solidFill>
            </a:endParaRPr>
          </a:p>
          <a:p>
            <a:pPr algn="ctr"/>
            <a:endParaRPr lang="fa-IR" sz="1400" b="1" dirty="0">
              <a:cs typeface="B Lotus" pitchFamily="2" charset="-78"/>
            </a:endParaRPr>
          </a:p>
        </p:txBody>
      </p:sp>
      <p:sp>
        <p:nvSpPr>
          <p:cNvPr id="22" name="Rounded Rectangle 21"/>
          <p:cNvSpPr/>
          <p:nvPr/>
        </p:nvSpPr>
        <p:spPr>
          <a:xfrm>
            <a:off x="5693275" y="4089323"/>
            <a:ext cx="2739283" cy="2592285"/>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lvl="0" algn="ctr"/>
            <a:r>
              <a:rPr lang="fa-IR" sz="1400" b="1" dirty="0">
                <a:solidFill>
                  <a:schemeClr val="tx1"/>
                </a:solidFill>
              </a:rPr>
              <a:t>بادگیر از عناصر تفکیک ناپذیر خانه ها در اقلیم گرم و خشک کویری است ، استفاده از بادگیر از سنوات بسیار قدیم در ایران رواج داشته است.بادگیرها با فرمها و دهانه های مختلف در اقلیم مرکزی و جنوب ایران ساخته شده است.</a:t>
            </a:r>
            <a:endParaRPr lang="en-US" sz="1400" b="1" dirty="0">
              <a:solidFill>
                <a:schemeClr val="tx1"/>
              </a:solidFill>
            </a:endParaRPr>
          </a:p>
          <a:p>
            <a:pPr algn="ctr"/>
            <a:endParaRPr lang="fa-IR" sz="1400" dirty="0">
              <a:solidFill>
                <a:schemeClr val="tx1"/>
              </a:solidFill>
              <a:cs typeface="B Lotus" pitchFamily="2" charset="-78"/>
            </a:endParaRPr>
          </a:p>
        </p:txBody>
      </p:sp>
      <p:sp>
        <p:nvSpPr>
          <p:cNvPr id="26" name="Rounded Rectangle 25"/>
          <p:cNvSpPr/>
          <p:nvPr/>
        </p:nvSpPr>
        <p:spPr>
          <a:xfrm>
            <a:off x="1115616" y="4089321"/>
            <a:ext cx="2891609" cy="259228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lvl="0" algn="ctr"/>
            <a:r>
              <a:rPr lang="fa-IR" sz="1400" b="1" dirty="0">
                <a:solidFill>
                  <a:schemeClr val="tx1"/>
                </a:solidFill>
              </a:rPr>
              <a:t>بادگیرها بادهانه های رو به بادهای مطلوب ساخته میشوند تا باد بادهای خنک را جهت تهویه و تعدیل هوا به فضاهای داخلی هدایت کنند. بادگیرها معمولا در بخشی از ساختمان قرار میگرفتند که با در نظر گرفتن وسعت خانه و تعداد اتاقها ، قسمت تابستان نشین را خنک کنند.</a:t>
            </a:r>
            <a:endParaRPr lang="en-US" sz="1400" b="1" dirty="0">
              <a:solidFill>
                <a:schemeClr val="tx1"/>
              </a:solidFill>
            </a:endParaRPr>
          </a:p>
          <a:p>
            <a:pPr algn="ctr"/>
            <a:endParaRPr lang="fa-IR" sz="1400" dirty="0">
              <a:solidFill>
                <a:schemeClr val="tx1"/>
              </a:solidFill>
              <a:cs typeface="B Lotus" pitchFamily="2" charset="-78"/>
            </a:endParaRPr>
          </a:p>
        </p:txBody>
      </p:sp>
      <p:sp>
        <p:nvSpPr>
          <p:cNvPr id="10" name="Rounded Rectangle 9"/>
          <p:cNvSpPr/>
          <p:nvPr/>
        </p:nvSpPr>
        <p:spPr>
          <a:xfrm>
            <a:off x="5868144" y="980729"/>
            <a:ext cx="3096344" cy="212697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lvl="0"/>
            <a:r>
              <a:rPr lang="fa-IR" sz="1400" dirty="0">
                <a:solidFill>
                  <a:schemeClr val="tx1"/>
                </a:solidFill>
              </a:rPr>
              <a:t>فرمی که در مناطق گرم و خشک به عنوان الگوی خانه ها استفاده شده است ، فرم ارزشمند وکهن خانه های دارای حیاط مرکزی است. الگوی حیاط مرکزی از دوران ما قبل تاریخ تا به امروز نه تنها در مناطق مرکزی ایران بلکه در نواحی خشک خاور میانه و در اکثر تمدنها ی کهن تکرا شده است.</a:t>
            </a:r>
            <a:endParaRPr lang="en-US" sz="1400" dirty="0">
              <a:solidFill>
                <a:schemeClr val="tx1"/>
              </a:solidFill>
            </a:endParaRPr>
          </a:p>
        </p:txBody>
      </p:sp>
      <p:sp>
        <p:nvSpPr>
          <p:cNvPr id="13" name="Rounded Rectangle 12"/>
          <p:cNvSpPr/>
          <p:nvPr/>
        </p:nvSpPr>
        <p:spPr>
          <a:xfrm>
            <a:off x="2389182" y="1026819"/>
            <a:ext cx="3334946" cy="212697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lvl="0" algn="ctr"/>
            <a:r>
              <a:rPr lang="fa-IR" sz="1400" dirty="0">
                <a:solidFill>
                  <a:schemeClr val="tx1"/>
                </a:solidFill>
              </a:rPr>
              <a:t>خانه های با حیاط میانی و محصور مطلوب ترین ترکیب و فرم برای تعدیل شرایط حاد اقلیمی به خصوص در مناطق گرم و خشک کویری است.اتاقهای خانه های مذکور به حیاط مرکزی  باز میشودو بدین ترتیب در مقابل گرمای تابستان ، سرمای زمستان و باد و طوفان و شن که عموما در مناطق کویری در جریان است محافظت میشوند.</a:t>
            </a:r>
            <a:endParaRPr lang="en-US" sz="1400" dirty="0">
              <a:solidFill>
                <a:schemeClr val="tx1"/>
              </a:solidFill>
            </a:endParaRPr>
          </a:p>
          <a:p>
            <a:pPr algn="ctr"/>
            <a:endParaRPr lang="fa-IR" sz="1400" dirty="0">
              <a:solidFill>
                <a:schemeClr val="tx1"/>
              </a:solidFill>
              <a:cs typeface="B Lotus" pitchFamily="2" charset="-78"/>
            </a:endParaRPr>
          </a:p>
        </p:txBody>
      </p:sp>
      <p:sp>
        <p:nvSpPr>
          <p:cNvPr id="11" name="Rounded Rectangle 10"/>
          <p:cNvSpPr/>
          <p:nvPr/>
        </p:nvSpPr>
        <p:spPr>
          <a:xfrm>
            <a:off x="227745" y="868693"/>
            <a:ext cx="2022183" cy="2592285"/>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dirty="0">
                <a:solidFill>
                  <a:schemeClr val="tx1"/>
                </a:solidFill>
              </a:rPr>
              <a:t>در حیاط مرکزی برای ایجاد رطوبت در هوای خشک منطقه از سطوح گیاهکاری شده ، حوض آب و فواره استفاده میشود . حوض اب و فواره علاوه بر ایجاد رطوبت به خنک شدن حیاط مرکزی بروش (برودت تبخیری ) کمک میکند.</a:t>
            </a:r>
            <a:endParaRPr lang="fa-IR" sz="1400" dirty="0">
              <a:solidFill>
                <a:schemeClr val="tx1"/>
              </a:solidFill>
              <a:cs typeface="B Lotus" pitchFamily="2" charset="-78"/>
            </a:endParaRPr>
          </a:p>
        </p:txBody>
      </p:sp>
    </p:spTree>
    <p:extLst>
      <p:ext uri="{BB962C8B-B14F-4D97-AF65-F5344CB8AC3E}">
        <p14:creationId xmlns:p14="http://schemas.microsoft.com/office/powerpoint/2010/main" val="3107740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j Computer\Desktop\دسکتاپ\300px-بادگی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54149"/>
            <a:ext cx="9036496" cy="55111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Flowchart: Summing Junction 3"/>
          <p:cNvSpPr/>
          <p:nvPr/>
        </p:nvSpPr>
        <p:spPr>
          <a:xfrm>
            <a:off x="8353000" y="368080"/>
            <a:ext cx="612648" cy="61264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Summing Junction 5"/>
          <p:cNvSpPr/>
          <p:nvPr/>
        </p:nvSpPr>
        <p:spPr>
          <a:xfrm>
            <a:off x="8460432" y="5805264"/>
            <a:ext cx="612648" cy="61264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Summing Junction 6"/>
          <p:cNvSpPr/>
          <p:nvPr/>
        </p:nvSpPr>
        <p:spPr>
          <a:xfrm>
            <a:off x="45375" y="5768680"/>
            <a:ext cx="612648" cy="61264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Summing Junction 7"/>
          <p:cNvSpPr/>
          <p:nvPr/>
        </p:nvSpPr>
        <p:spPr>
          <a:xfrm>
            <a:off x="70920" y="368080"/>
            <a:ext cx="612648" cy="61264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977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65583" y="116632"/>
            <a:ext cx="4072356" cy="75206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solidFill>
                  <a:schemeClr val="accent6">
                    <a:lumMod val="50000"/>
                  </a:schemeClr>
                </a:solidFill>
              </a:rPr>
              <a:t>ویژگیهای معماری </a:t>
            </a:r>
            <a:r>
              <a:rPr lang="fa-IR" sz="1400" b="1" dirty="0" smtClean="0">
                <a:solidFill>
                  <a:schemeClr val="accent6">
                    <a:lumMod val="50000"/>
                  </a:schemeClr>
                </a:solidFill>
              </a:rPr>
              <a:t>بومی</a:t>
            </a:r>
            <a:r>
              <a:rPr lang="en-US" sz="1400" b="1" dirty="0" smtClean="0">
                <a:solidFill>
                  <a:schemeClr val="accent6">
                    <a:lumMod val="50000"/>
                  </a:schemeClr>
                </a:solidFill>
              </a:rPr>
              <a:t> </a:t>
            </a:r>
            <a:r>
              <a:rPr lang="fa-IR" sz="1400" b="1" dirty="0" smtClean="0">
                <a:solidFill>
                  <a:schemeClr val="accent6">
                    <a:lumMod val="50000"/>
                  </a:schemeClr>
                </a:solidFill>
              </a:rPr>
              <a:t>در </a:t>
            </a:r>
            <a:r>
              <a:rPr lang="fa-IR" sz="1400" b="1" dirty="0">
                <a:solidFill>
                  <a:schemeClr val="accent6">
                    <a:lumMod val="50000"/>
                  </a:schemeClr>
                </a:solidFill>
              </a:rPr>
              <a:t>مناطق سرد کوهستانی</a:t>
            </a:r>
            <a:endParaRPr lang="en-US" sz="1400" dirty="0">
              <a:solidFill>
                <a:schemeClr val="accent6">
                  <a:lumMod val="50000"/>
                </a:schemeClr>
              </a:solidFill>
            </a:endParaRPr>
          </a:p>
          <a:p>
            <a:pPr algn="ctr"/>
            <a:endParaRPr lang="fa-IR" sz="1400" b="1" dirty="0">
              <a:solidFill>
                <a:srgbClr val="FF0000"/>
              </a:solidFill>
              <a:cs typeface="B Lotus" pitchFamily="2" charset="-78"/>
            </a:endParaRPr>
          </a:p>
        </p:txBody>
      </p:sp>
      <p:sp>
        <p:nvSpPr>
          <p:cNvPr id="21" name="Rounded Rectangle 20"/>
          <p:cNvSpPr/>
          <p:nvPr/>
        </p:nvSpPr>
        <p:spPr>
          <a:xfrm>
            <a:off x="2987823" y="2492897"/>
            <a:ext cx="3672409" cy="50405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600" b="1" dirty="0">
                <a:solidFill>
                  <a:schemeClr val="accent6">
                    <a:lumMod val="50000"/>
                  </a:schemeClr>
                </a:solidFill>
              </a:rPr>
              <a:t>بافت شهری ( اقلیم سرد) </a:t>
            </a:r>
            <a:endParaRPr lang="en-US" sz="1600" b="1" dirty="0">
              <a:solidFill>
                <a:schemeClr val="accent6">
                  <a:lumMod val="50000"/>
                </a:schemeClr>
              </a:solidFill>
            </a:endParaRPr>
          </a:p>
          <a:p>
            <a:pPr algn="ctr"/>
            <a:endParaRPr lang="fa-IR" sz="1600" b="1" dirty="0">
              <a:solidFill>
                <a:srgbClr val="FF0000"/>
              </a:solidFill>
              <a:cs typeface="B Lotus" pitchFamily="2" charset="-78"/>
            </a:endParaRPr>
          </a:p>
        </p:txBody>
      </p:sp>
      <p:sp>
        <p:nvSpPr>
          <p:cNvPr id="22" name="Rounded Rectangle 21"/>
          <p:cNvSpPr/>
          <p:nvPr/>
        </p:nvSpPr>
        <p:spPr>
          <a:xfrm>
            <a:off x="621701" y="3140968"/>
            <a:ext cx="8064896" cy="117263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r>
              <a:rPr lang="fa-IR" sz="1400" b="1" dirty="0">
                <a:solidFill>
                  <a:schemeClr val="tx1"/>
                </a:solidFill>
              </a:rPr>
              <a:t>بافت شهری و روستائی در این اقلیم متراکم و فشرده است و سطوح خارجی بنا نسبت به حجم آن به حداقل ممکن کاهش مییابد تا تبادل حرارتی فضاهای بیرون و درون به کمترین میزان خود برسد. جهت جلوگیری از سوز و ممانعت از فرار گرمای داخل به خارج لازم است تهویه طبیعی در این اقلیم در فصل زمستان به حداقل برسد.</a:t>
            </a:r>
            <a:endParaRPr lang="en-US" sz="1400" b="1" dirty="0">
              <a:solidFill>
                <a:schemeClr val="tx1"/>
              </a:solidFill>
            </a:endParaRPr>
          </a:p>
        </p:txBody>
      </p:sp>
      <p:sp>
        <p:nvSpPr>
          <p:cNvPr id="10" name="Rounded Rectangle 9"/>
          <p:cNvSpPr/>
          <p:nvPr/>
        </p:nvSpPr>
        <p:spPr>
          <a:xfrm>
            <a:off x="627293" y="980728"/>
            <a:ext cx="8064896" cy="1296143"/>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r>
              <a:rPr lang="fa-IR" sz="1400" b="1" dirty="0">
                <a:solidFill>
                  <a:schemeClr val="tx1"/>
                </a:solidFill>
              </a:rPr>
              <a:t>رشته کوهای کرانه شمالی و غربی کشور دارای اقلیم سرد است . زمستانهای سرد و سوزان و تابستانهای معتدل از خصوصیات بارز آب و هوایی نواحی سرد محسوب میشوند. رطوبت کم در نواحی سرد باعث شده است که درجه حرارت بین شب و روز بالا باشد.سرمای بسیار زیاد هوا در فصل زمستان عامل اصلی در شکل گیری بافت شهری و روستائی منطقه است.</a:t>
            </a:r>
            <a:endParaRPr lang="en-US" sz="1400" b="1" dirty="0">
              <a:solidFill>
                <a:schemeClr val="tx1"/>
              </a:solidFill>
            </a:endParaRPr>
          </a:p>
        </p:txBody>
      </p:sp>
      <p:sp>
        <p:nvSpPr>
          <p:cNvPr id="9" name="Rounded Rectangle 8"/>
          <p:cNvSpPr/>
          <p:nvPr/>
        </p:nvSpPr>
        <p:spPr>
          <a:xfrm>
            <a:off x="2843807" y="4437112"/>
            <a:ext cx="399413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600" b="1" dirty="0">
                <a:solidFill>
                  <a:schemeClr val="accent6">
                    <a:lumMod val="50000"/>
                  </a:schemeClr>
                </a:solidFill>
              </a:rPr>
              <a:t>بازشوها و پنجره ها ( اقلیم سرد)</a:t>
            </a:r>
            <a:endParaRPr lang="en-US" sz="1600" dirty="0">
              <a:solidFill>
                <a:schemeClr val="accent6">
                  <a:lumMod val="50000"/>
                </a:schemeClr>
              </a:solidFill>
            </a:endParaRPr>
          </a:p>
          <a:p>
            <a:pPr algn="ctr"/>
            <a:endParaRPr lang="fa-IR" sz="1600" b="1" dirty="0">
              <a:solidFill>
                <a:srgbClr val="FF0000"/>
              </a:solidFill>
              <a:cs typeface="B Lotus" pitchFamily="2" charset="-78"/>
            </a:endParaRPr>
          </a:p>
        </p:txBody>
      </p:sp>
      <p:sp>
        <p:nvSpPr>
          <p:cNvPr id="12" name="Rounded Rectangle 11"/>
          <p:cNvSpPr/>
          <p:nvPr/>
        </p:nvSpPr>
        <p:spPr>
          <a:xfrm>
            <a:off x="6948264" y="5173750"/>
            <a:ext cx="1950764" cy="15121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lvl="0"/>
            <a:r>
              <a:rPr lang="fa-IR" sz="1400" dirty="0">
                <a:solidFill>
                  <a:schemeClr val="tx1"/>
                </a:solidFill>
              </a:rPr>
              <a:t>ابعاد بازشوها در اقلیم سرد از وسعت کمتری برخوردار است تا تبادل حرارتی فضاهای داخلی با محیط خارج به حداقل برسد.</a:t>
            </a:r>
            <a:endParaRPr lang="en-US" sz="1400" dirty="0">
              <a:solidFill>
                <a:schemeClr val="tx1"/>
              </a:solidFill>
            </a:endParaRPr>
          </a:p>
        </p:txBody>
      </p:sp>
      <p:sp>
        <p:nvSpPr>
          <p:cNvPr id="14" name="Rounded Rectangle 13"/>
          <p:cNvSpPr/>
          <p:nvPr/>
        </p:nvSpPr>
        <p:spPr>
          <a:xfrm>
            <a:off x="4767052" y="5178376"/>
            <a:ext cx="2000491" cy="150291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lvl="0"/>
            <a:r>
              <a:rPr lang="fa-IR" sz="1400" dirty="0">
                <a:solidFill>
                  <a:schemeClr val="tx1"/>
                </a:solidFill>
              </a:rPr>
              <a:t>در اقلیم سرد وسعت و مساحت بازشوها یی که به معابر و محیط بیرون باز میشوند بیشتر از اقلیم گرم و خشک است.</a:t>
            </a:r>
            <a:endParaRPr lang="en-US" sz="1400" dirty="0">
              <a:solidFill>
                <a:schemeClr val="tx1"/>
              </a:solidFill>
            </a:endParaRPr>
          </a:p>
        </p:txBody>
      </p:sp>
      <p:sp>
        <p:nvSpPr>
          <p:cNvPr id="15" name="Rounded Rectangle 14"/>
          <p:cNvSpPr/>
          <p:nvPr/>
        </p:nvSpPr>
        <p:spPr>
          <a:xfrm>
            <a:off x="2626617" y="5178377"/>
            <a:ext cx="2016224" cy="1502915"/>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lvl="0"/>
            <a:r>
              <a:rPr lang="fa-IR" sz="1400" dirty="0">
                <a:solidFill>
                  <a:schemeClr val="tx1"/>
                </a:solidFill>
              </a:rPr>
              <a:t>با ایجاد بازشوهای وسیع در جبهه جنوبی ساختمانی به میزان قابل توجهی از انرژی حرارتی خورشید در فصل زمستان استفاده میشود.</a:t>
            </a:r>
            <a:endParaRPr lang="en-US" sz="1400" dirty="0">
              <a:solidFill>
                <a:schemeClr val="tx1"/>
              </a:solidFill>
            </a:endParaRPr>
          </a:p>
        </p:txBody>
      </p:sp>
      <p:sp>
        <p:nvSpPr>
          <p:cNvPr id="16" name="Rounded Rectangle 15"/>
          <p:cNvSpPr/>
          <p:nvPr/>
        </p:nvSpPr>
        <p:spPr>
          <a:xfrm>
            <a:off x="179512" y="5157191"/>
            <a:ext cx="2232248" cy="151216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lvl="0"/>
            <a:r>
              <a:rPr lang="fa-IR" sz="1400" dirty="0">
                <a:solidFill>
                  <a:schemeClr val="tx1"/>
                </a:solidFill>
              </a:rPr>
              <a:t>وسعت بازشوها در جهت هائی که تحت وزش بادهای سرد زمستانی است به حداقل ممکن میرسد و در برخی موارد این بازشوها از نمای رو به باد سرد حذف میشوند.</a:t>
            </a:r>
            <a:endParaRPr lang="en-US" sz="1400" dirty="0">
              <a:solidFill>
                <a:schemeClr val="tx1"/>
              </a:solidFill>
            </a:endParaRPr>
          </a:p>
        </p:txBody>
      </p:sp>
    </p:spTree>
    <p:extLst>
      <p:ext uri="{BB962C8B-B14F-4D97-AF65-F5344CB8AC3E}">
        <p14:creationId xmlns:p14="http://schemas.microsoft.com/office/powerpoint/2010/main" val="3679319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65583" y="253013"/>
            <a:ext cx="4072356" cy="511692"/>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solidFill>
                  <a:schemeClr val="accent6">
                    <a:lumMod val="50000"/>
                  </a:schemeClr>
                </a:solidFill>
              </a:rPr>
              <a:t>جهت گیری بناها ( اقلیم سرد)</a:t>
            </a:r>
            <a:endParaRPr lang="en-US" sz="1400" dirty="0">
              <a:solidFill>
                <a:schemeClr val="accent6">
                  <a:lumMod val="50000"/>
                </a:schemeClr>
              </a:solidFill>
            </a:endParaRPr>
          </a:p>
          <a:p>
            <a:pPr algn="ctr"/>
            <a:endParaRPr lang="fa-IR" sz="1400" b="1" dirty="0">
              <a:solidFill>
                <a:srgbClr val="FF0000"/>
              </a:solidFill>
              <a:cs typeface="B Lotus" pitchFamily="2" charset="-78"/>
            </a:endParaRPr>
          </a:p>
        </p:txBody>
      </p:sp>
      <p:sp>
        <p:nvSpPr>
          <p:cNvPr id="21" name="Rounded Rectangle 20"/>
          <p:cNvSpPr/>
          <p:nvPr/>
        </p:nvSpPr>
        <p:spPr>
          <a:xfrm>
            <a:off x="5114372" y="2564905"/>
            <a:ext cx="3994132" cy="504055"/>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solidFill>
                  <a:schemeClr val="accent6">
                    <a:lumMod val="50000"/>
                  </a:schemeClr>
                </a:solidFill>
              </a:rPr>
              <a:t>مکان یابی استقرار خانه ها ( اقلیم </a:t>
            </a:r>
            <a:r>
              <a:rPr lang="fa-IR" sz="1400" b="1" dirty="0" smtClean="0">
                <a:solidFill>
                  <a:schemeClr val="accent6">
                    <a:lumMod val="50000"/>
                  </a:schemeClr>
                </a:solidFill>
              </a:rPr>
              <a:t>سرد</a:t>
            </a:r>
            <a:r>
              <a:rPr lang="en-US" sz="1400" b="1" dirty="0" smtClean="0">
                <a:solidFill>
                  <a:schemeClr val="accent6">
                    <a:lumMod val="50000"/>
                  </a:schemeClr>
                </a:solidFill>
              </a:rPr>
              <a:t>(</a:t>
            </a:r>
            <a:endParaRPr lang="fa-IR" sz="1400" b="1" dirty="0">
              <a:solidFill>
                <a:schemeClr val="accent6">
                  <a:lumMod val="50000"/>
                </a:schemeClr>
              </a:solidFill>
              <a:cs typeface="B Lotus" pitchFamily="2" charset="-78"/>
            </a:endParaRPr>
          </a:p>
        </p:txBody>
      </p:sp>
      <p:sp>
        <p:nvSpPr>
          <p:cNvPr id="10" name="Rounded Rectangle 9"/>
          <p:cNvSpPr/>
          <p:nvPr/>
        </p:nvSpPr>
        <p:spPr>
          <a:xfrm>
            <a:off x="6228184" y="980728"/>
            <a:ext cx="2670844" cy="144016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lvl="0"/>
            <a:r>
              <a:rPr lang="fa-IR" sz="1400" dirty="0">
                <a:solidFill>
                  <a:schemeClr val="tx1"/>
                </a:solidFill>
              </a:rPr>
              <a:t>روستاها و شهرهای اقلیم سرد عموما در دامنه جنوبی کوهپایه ها استقرار می یابند و این استقرار در امتداد محور شرقی و غربی است تا بیشترین سطح در بدنه جنوبی ایجاد شود.</a:t>
            </a:r>
            <a:endParaRPr lang="en-US" sz="1400" dirty="0">
              <a:solidFill>
                <a:schemeClr val="tx1"/>
              </a:solidFill>
            </a:endParaRPr>
          </a:p>
        </p:txBody>
      </p:sp>
      <p:sp>
        <p:nvSpPr>
          <p:cNvPr id="14" name="Rounded Rectangle 13"/>
          <p:cNvSpPr/>
          <p:nvPr/>
        </p:nvSpPr>
        <p:spPr>
          <a:xfrm>
            <a:off x="6228184" y="4797152"/>
            <a:ext cx="2808312" cy="194421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lvl="0"/>
            <a:r>
              <a:rPr lang="fa-IR" sz="1300" dirty="0">
                <a:solidFill>
                  <a:schemeClr val="tx1"/>
                </a:solidFill>
              </a:rPr>
              <a:t>فرم بناها به فرم مکعب و مکعب مستطیل نزدیک است . در این حالت مساحت سطوح خارجی نسبت به حجم بنا به حداقل میرسد تا از این طریق تبادل حرارتی فضاها ی بیرون و درون به کمترین میزان خود برسد و بناها دارای کشیدگی در امتداد محور شرق و غرب هستند.</a:t>
            </a:r>
            <a:endParaRPr lang="en-US" sz="1300" dirty="0">
              <a:solidFill>
                <a:schemeClr val="tx1"/>
              </a:solidFill>
            </a:endParaRPr>
          </a:p>
        </p:txBody>
      </p:sp>
      <p:sp>
        <p:nvSpPr>
          <p:cNvPr id="15" name="Rounded Rectangle 14"/>
          <p:cNvSpPr/>
          <p:nvPr/>
        </p:nvSpPr>
        <p:spPr>
          <a:xfrm>
            <a:off x="3059832" y="4797152"/>
            <a:ext cx="3018678" cy="194421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r>
              <a:rPr lang="fa-IR" sz="1300" dirty="0">
                <a:solidFill>
                  <a:schemeClr val="tx1"/>
                </a:solidFill>
              </a:rPr>
              <a:t>در خانه های دو طبقه ، طبقه زیرین به دامها و طبقه فوقانی به اهالی خانه اختصاص دارد و این تفکیک علاوه بر جدائی عملکردها و عرصه های انسان و دام باعث میشود دامها کمترین تحت تاثیر سرمای بیرون باشند و از طرفی گرمای بدن حیوانات در شبهای سرد زمستان به طبقات بالاتر که فضای زندگی ساکنین است انتقال می یابد.</a:t>
            </a:r>
            <a:endParaRPr lang="en-US" sz="1300" dirty="0">
              <a:solidFill>
                <a:schemeClr val="tx1"/>
              </a:solidFill>
            </a:endParaRPr>
          </a:p>
          <a:p>
            <a:pPr lvl="0"/>
            <a:endParaRPr lang="en-US" sz="1300" dirty="0"/>
          </a:p>
        </p:txBody>
      </p:sp>
      <p:sp>
        <p:nvSpPr>
          <p:cNvPr id="16" name="Rounded Rectangle 15"/>
          <p:cNvSpPr/>
          <p:nvPr/>
        </p:nvSpPr>
        <p:spPr>
          <a:xfrm>
            <a:off x="251520" y="4798742"/>
            <a:ext cx="2604630" cy="194262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lvl="0"/>
            <a:r>
              <a:rPr lang="fa-IR" sz="1300" dirty="0">
                <a:solidFill>
                  <a:schemeClr val="tx1"/>
                </a:solidFill>
              </a:rPr>
              <a:t>با احداث قسمتی از فضاهای خانه در زیر زمین به میزان قابل توجهی میتوان به تعدیل هوای این فضاها کمک کرد . به دلیل آنکه خاک ظرفیت حرارتی بالائی دارد .فضاهائی که در زیر زمین واقع میشوند زمستانهای گرم تر و تابستانهای خنک تر از هوای بیرون هستند.</a:t>
            </a:r>
            <a:endParaRPr lang="en-US" sz="1300" dirty="0">
              <a:solidFill>
                <a:schemeClr val="tx1"/>
              </a:solidFill>
            </a:endParaRPr>
          </a:p>
        </p:txBody>
      </p:sp>
      <p:sp>
        <p:nvSpPr>
          <p:cNvPr id="11" name="Rounded Rectangle 10"/>
          <p:cNvSpPr/>
          <p:nvPr/>
        </p:nvSpPr>
        <p:spPr>
          <a:xfrm>
            <a:off x="3407666" y="980728"/>
            <a:ext cx="2670844" cy="144016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lvl="0"/>
            <a:r>
              <a:rPr lang="fa-IR" sz="1400" dirty="0">
                <a:solidFill>
                  <a:schemeClr val="tx1"/>
                </a:solidFill>
              </a:rPr>
              <a:t>با احداث بازشوها  و ایوانهای وسیع در جبهه جنوبی  ساختمان حرارت تابشی خورشید به نحو چشمگیری در این جبهه از ساختمان ذخیره میشود.</a:t>
            </a:r>
            <a:endParaRPr lang="en-US" sz="1400" dirty="0">
              <a:solidFill>
                <a:schemeClr val="tx1"/>
              </a:solidFill>
            </a:endParaRPr>
          </a:p>
        </p:txBody>
      </p:sp>
      <p:sp>
        <p:nvSpPr>
          <p:cNvPr id="13" name="Rounded Rectangle 12"/>
          <p:cNvSpPr/>
          <p:nvPr/>
        </p:nvSpPr>
        <p:spPr>
          <a:xfrm>
            <a:off x="621701" y="980728"/>
            <a:ext cx="2670844" cy="144016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r>
              <a:rPr lang="fa-IR" sz="1400" dirty="0">
                <a:solidFill>
                  <a:schemeClr val="tx1"/>
                </a:solidFill>
              </a:rPr>
              <a:t>با استقرار بناها در امتداد محور شرق و غرب کمترین سطح در مقابل بادها ی نا مطلوبی قرار میگیرد که اغلب از سمت غرب میوزد.</a:t>
            </a:r>
            <a:endParaRPr lang="en-US" sz="1400" dirty="0">
              <a:solidFill>
                <a:schemeClr val="tx1"/>
              </a:solidFill>
            </a:endParaRPr>
          </a:p>
          <a:p>
            <a:pPr lvl="0"/>
            <a:endParaRPr lang="en-US" sz="1400" dirty="0"/>
          </a:p>
        </p:txBody>
      </p:sp>
      <p:sp>
        <p:nvSpPr>
          <p:cNvPr id="17" name="Rounded Rectangle 16"/>
          <p:cNvSpPr/>
          <p:nvPr/>
        </p:nvSpPr>
        <p:spPr>
          <a:xfrm>
            <a:off x="5114372" y="4221088"/>
            <a:ext cx="3994132" cy="504055"/>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solidFill>
                  <a:schemeClr val="accent6">
                    <a:lumMod val="50000"/>
                  </a:schemeClr>
                </a:solidFill>
              </a:rPr>
              <a:t>فرم بناها ( اقلیم سرد )</a:t>
            </a:r>
            <a:endParaRPr lang="en-US" sz="1400" dirty="0">
              <a:solidFill>
                <a:schemeClr val="accent6">
                  <a:lumMod val="50000"/>
                </a:schemeClr>
              </a:solidFill>
            </a:endParaRPr>
          </a:p>
          <a:p>
            <a:pPr algn="ctr"/>
            <a:endParaRPr lang="fa-IR" sz="1400" b="1" dirty="0">
              <a:solidFill>
                <a:srgbClr val="FF0000"/>
              </a:solidFill>
              <a:cs typeface="B Lotus" pitchFamily="2" charset="-78"/>
            </a:endParaRPr>
          </a:p>
        </p:txBody>
      </p:sp>
      <p:pic>
        <p:nvPicPr>
          <p:cNvPr id="1026" name="Picture 2" descr="loo-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564905"/>
            <a:ext cx="4968552" cy="20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484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31839" y="116632"/>
            <a:ext cx="3312369" cy="576064"/>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solidFill>
                  <a:schemeClr val="accent6">
                    <a:lumMod val="50000"/>
                  </a:schemeClr>
                </a:solidFill>
              </a:rPr>
              <a:t>معابر و گذرها (اقلیم سرد )</a:t>
            </a:r>
            <a:endParaRPr lang="en-US" sz="1400" b="1" dirty="0">
              <a:solidFill>
                <a:schemeClr val="accent6">
                  <a:lumMod val="50000"/>
                </a:schemeClr>
              </a:solidFill>
            </a:endParaRPr>
          </a:p>
          <a:p>
            <a:pPr algn="ctr"/>
            <a:endParaRPr lang="fa-IR" sz="1400" b="1" dirty="0">
              <a:solidFill>
                <a:srgbClr val="FF0000"/>
              </a:solidFill>
              <a:cs typeface="B Lotus" pitchFamily="2" charset="-78"/>
            </a:endParaRPr>
          </a:p>
        </p:txBody>
      </p:sp>
      <p:sp>
        <p:nvSpPr>
          <p:cNvPr id="21" name="Rounded Rectangle 20"/>
          <p:cNvSpPr/>
          <p:nvPr/>
        </p:nvSpPr>
        <p:spPr>
          <a:xfrm>
            <a:off x="3131839" y="2996953"/>
            <a:ext cx="3312369" cy="504055"/>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solidFill>
                  <a:schemeClr val="accent6">
                    <a:lumMod val="50000"/>
                  </a:schemeClr>
                </a:solidFill>
              </a:rPr>
              <a:t>مصالح ساختمانی( اقلیم سرد)</a:t>
            </a:r>
            <a:endParaRPr lang="en-US" sz="1400" b="1" dirty="0">
              <a:solidFill>
                <a:schemeClr val="accent6">
                  <a:lumMod val="50000"/>
                </a:schemeClr>
              </a:solidFill>
            </a:endParaRPr>
          </a:p>
          <a:p>
            <a:pPr algn="ctr"/>
            <a:endParaRPr lang="fa-IR" sz="1400" b="1" dirty="0">
              <a:solidFill>
                <a:srgbClr val="FF0000"/>
              </a:solidFill>
              <a:cs typeface="B Lotus" pitchFamily="2" charset="-78"/>
            </a:endParaRPr>
          </a:p>
        </p:txBody>
      </p:sp>
      <p:sp>
        <p:nvSpPr>
          <p:cNvPr id="13" name="Rounded Rectangle 12"/>
          <p:cNvSpPr/>
          <p:nvPr/>
        </p:nvSpPr>
        <p:spPr>
          <a:xfrm>
            <a:off x="621700" y="852593"/>
            <a:ext cx="7982747" cy="2000343"/>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r>
              <a:rPr lang="fa-IR" sz="1400" b="1" dirty="0">
                <a:solidFill>
                  <a:schemeClr val="tx1"/>
                </a:solidFill>
              </a:rPr>
              <a:t>گاهی معابر پیچ در پیچ و سر پو شیده هستند که به این گذر های سرپوشیده دالان میگویند. سقف دالانها با طاق و توئیزه پوشیده میشوند  تا نفوذ سرمای بیرون به معابر و خانه ها به  حداقل برسد.</a:t>
            </a:r>
            <a:endParaRPr lang="en-US" sz="1400" b="1" dirty="0">
              <a:solidFill>
                <a:schemeClr val="tx1"/>
              </a:solidFill>
            </a:endParaRPr>
          </a:p>
          <a:p>
            <a:r>
              <a:rPr lang="fa-IR" sz="1400" b="1" dirty="0">
                <a:solidFill>
                  <a:schemeClr val="tx1"/>
                </a:solidFill>
              </a:rPr>
              <a:t>پیچ در پیچ و سر پوشیده بودن بودن بناها علاوه بر یک راه حل اقلیمی ، یک راه حل امنیتی در مقابل حمله مهاجمان است.</a:t>
            </a:r>
            <a:endParaRPr lang="en-US" sz="1400" b="1" dirty="0">
              <a:solidFill>
                <a:schemeClr val="tx1"/>
              </a:solidFill>
            </a:endParaRPr>
          </a:p>
          <a:p>
            <a:pPr lvl="0"/>
            <a:r>
              <a:rPr lang="fa-IR" sz="1400" b="1" dirty="0">
                <a:solidFill>
                  <a:schemeClr val="accent6">
                    <a:lumMod val="50000"/>
                  </a:schemeClr>
                </a:solidFill>
              </a:rPr>
              <a:t>نکته</a:t>
            </a:r>
            <a:r>
              <a:rPr lang="fa-IR" sz="1400" b="1" dirty="0">
                <a:solidFill>
                  <a:schemeClr val="tx1"/>
                </a:solidFill>
              </a:rPr>
              <a:t> ؛ معابر شمالی و جنوبی احداث میشود تا برف و یخ موجود در معابر با تابش خورشید اب شود. در معبر شرقی و غربی به دلیل ایجاد سایه در معبر در طول روز برف و یخ معابر در ماههای زیادی از فصول سردسال در معبر باقی میماند.</a:t>
            </a:r>
            <a:endParaRPr lang="en-US" sz="1400" b="1" dirty="0">
              <a:solidFill>
                <a:schemeClr val="tx1"/>
              </a:solidFill>
            </a:endParaRPr>
          </a:p>
        </p:txBody>
      </p:sp>
      <p:sp>
        <p:nvSpPr>
          <p:cNvPr id="17" name="Rounded Rectangle 16"/>
          <p:cNvSpPr/>
          <p:nvPr/>
        </p:nvSpPr>
        <p:spPr>
          <a:xfrm>
            <a:off x="621699" y="3717032"/>
            <a:ext cx="7982747" cy="302433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r>
              <a:rPr lang="fa-IR" sz="1300" b="1" dirty="0">
                <a:solidFill>
                  <a:schemeClr val="tx1"/>
                </a:solidFill>
              </a:rPr>
              <a:t>آنچه که در این اقلیم باید با دقت نظر بیشتر مورد بررسی قرار گیرد مصالح مورد استفاده در بدنه دیوارها و جسم ساختمان هاست.</a:t>
            </a:r>
            <a:endParaRPr lang="en-US" sz="1300" b="1" dirty="0">
              <a:solidFill>
                <a:schemeClr val="tx1"/>
              </a:solidFill>
            </a:endParaRPr>
          </a:p>
          <a:p>
            <a:r>
              <a:rPr lang="fa-IR" sz="1300" b="1" dirty="0">
                <a:solidFill>
                  <a:schemeClr val="tx1"/>
                </a:solidFill>
              </a:rPr>
              <a:t>در اغلب مناطق و اقلیمها استفاده از مصالح بوم آورد پیرامون بنا به نحو مطلوبی جوابگوی نیازهای اقلیمی مردمان منطقه است . مثلا در اقلیم گرم و خشک ( خشک و گل که از خاک رس منطقه به دست می آید ) و در اقلیم معتدل و مرطوب ( چوب که در نواحی معتدل و مرطوب به وفور یافت میشود ) پاسخگوی خواسته اقلیمی منطقه است.</a:t>
            </a:r>
            <a:endParaRPr lang="en-US" sz="1300" b="1" dirty="0">
              <a:solidFill>
                <a:schemeClr val="tx1"/>
              </a:solidFill>
            </a:endParaRPr>
          </a:p>
          <a:p>
            <a:r>
              <a:rPr lang="fa-IR" sz="1300" b="1" dirty="0">
                <a:solidFill>
                  <a:schemeClr val="tx1"/>
                </a:solidFill>
              </a:rPr>
              <a:t>اما در اقلیم سرد به خصوص در مناطق کوهستانی گاها بدنه و جسم دیوارها از سنگ ساخته میشود که این کار به دلیل بالا بودن خاصیت انتقال حرارت سنگ چندان منطقی نیست . چون تراکم زیاد مولکولهای سنگ باعث میشود حرارت سریع تر از طریق هدایت از سنگ انتقال یابد و با به کار بردن سنگ در جسم دیوار تبادل حرارتی فضاهای بیرون با درون افزایش میابد.</a:t>
            </a:r>
            <a:endParaRPr lang="en-US" sz="1300" b="1" dirty="0">
              <a:solidFill>
                <a:schemeClr val="tx1"/>
              </a:solidFill>
            </a:endParaRPr>
          </a:p>
          <a:p>
            <a:r>
              <a:rPr lang="fa-IR" sz="1300" b="1" dirty="0">
                <a:solidFill>
                  <a:schemeClr val="tx1"/>
                </a:solidFill>
              </a:rPr>
              <a:t>در این حالت سرمای بیرون به راحتی وارد فضاهای داخلی میشود و گرمای حاصل از سوخت منابع فسیلیدر فضاهای داخلی به محیط بیرون انتقال میابد . لذا توسیه میشود در بدنه دیوارها از خشت و گل که دارای ظرفیت حرارتی بالاست استفاده شود.</a:t>
            </a:r>
            <a:endParaRPr lang="en-US" sz="1300" b="1" dirty="0">
              <a:solidFill>
                <a:schemeClr val="tx1"/>
              </a:solidFill>
            </a:endParaRPr>
          </a:p>
          <a:p>
            <a:pPr algn="ctr"/>
            <a:endParaRPr lang="fa-IR" sz="1300" b="1" dirty="0">
              <a:solidFill>
                <a:schemeClr val="tx1"/>
              </a:solidFill>
              <a:cs typeface="B Lotus" pitchFamily="2" charset="-78"/>
            </a:endParaRPr>
          </a:p>
        </p:txBody>
      </p:sp>
    </p:spTree>
    <p:extLst>
      <p:ext uri="{BB962C8B-B14F-4D97-AF65-F5344CB8AC3E}">
        <p14:creationId xmlns:p14="http://schemas.microsoft.com/office/powerpoint/2010/main" val="2209620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C:\Users\kaj Computer\Desktop\تنظیم\IMG_20180509_0049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7257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miley Face 3"/>
          <p:cNvSpPr/>
          <p:nvPr/>
        </p:nvSpPr>
        <p:spPr>
          <a:xfrm>
            <a:off x="924744" y="692696"/>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p:cNvSpPr/>
          <p:nvPr/>
        </p:nvSpPr>
        <p:spPr>
          <a:xfrm>
            <a:off x="6825952" y="692696"/>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060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aj Computer\Desktop\تنظیم\IMG_20180509_0049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4307"/>
            <a:ext cx="9144000" cy="59210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55776" y="332656"/>
            <a:ext cx="4464496"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miley Face 4"/>
          <p:cNvSpPr/>
          <p:nvPr/>
        </p:nvSpPr>
        <p:spPr>
          <a:xfrm>
            <a:off x="8100392" y="28610"/>
            <a:ext cx="914400" cy="914400"/>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miley Face 6"/>
          <p:cNvSpPr/>
          <p:nvPr/>
        </p:nvSpPr>
        <p:spPr>
          <a:xfrm>
            <a:off x="251520" y="49907"/>
            <a:ext cx="914400" cy="914400"/>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66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8144" y="332656"/>
            <a:ext cx="2918698" cy="1008112"/>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p>
            <a:pPr marL="342900" indent="-342900" algn="ctr" rtl="1" fontAlgn="auto">
              <a:lnSpc>
                <a:spcPct val="150000"/>
              </a:lnSpc>
              <a:spcBef>
                <a:spcPct val="20000"/>
              </a:spcBef>
              <a:spcAft>
                <a:spcPts val="0"/>
              </a:spcAft>
              <a:defRPr/>
            </a:pPr>
            <a:r>
              <a:rPr lang="fa-IR" sz="3600" b="1" dirty="0" smtClean="0">
                <a:solidFill>
                  <a:schemeClr val="tx1">
                    <a:lumMod val="75000"/>
                    <a:lumOff val="25000"/>
                  </a:schemeClr>
                </a:solidFill>
                <a:effectLst>
                  <a:outerShdw blurRad="38100" dist="38100" dir="2700000" algn="tl">
                    <a:srgbClr val="000000">
                      <a:alpha val="43137"/>
                    </a:srgbClr>
                  </a:outerShdw>
                </a:effectLst>
                <a:latin typeface="+mn-lt"/>
                <a:cs typeface="B Nazanin" pitchFamily="2" charset="-78"/>
              </a:rPr>
              <a:t>پیش گفتار</a:t>
            </a:r>
            <a:endParaRPr lang="en-US" sz="3600" b="1" dirty="0">
              <a:solidFill>
                <a:schemeClr val="tx1">
                  <a:lumMod val="75000"/>
                  <a:lumOff val="25000"/>
                </a:schemeClr>
              </a:solidFill>
              <a:effectLst>
                <a:outerShdw blurRad="38100" dist="38100" dir="2700000" algn="tl">
                  <a:srgbClr val="000000">
                    <a:alpha val="43137"/>
                  </a:srgbClr>
                </a:outerShdw>
              </a:effectLst>
              <a:latin typeface="+mn-lt"/>
              <a:cs typeface="B Nazanin" pitchFamily="2" charset="-78"/>
            </a:endParaRPr>
          </a:p>
        </p:txBody>
      </p:sp>
      <p:sp>
        <p:nvSpPr>
          <p:cNvPr id="7" name="Rectangle 6"/>
          <p:cNvSpPr/>
          <p:nvPr/>
        </p:nvSpPr>
        <p:spPr>
          <a:xfrm>
            <a:off x="461086" y="1484784"/>
            <a:ext cx="8215370" cy="4968552"/>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endParaRPr lang="fa-IR" sz="3600" dirty="0" smtClean="0"/>
          </a:p>
          <a:p>
            <a:r>
              <a:rPr lang="fa-IR" sz="3600" dirty="0" smtClean="0"/>
              <a:t>خلق </a:t>
            </a:r>
            <a:r>
              <a:rPr lang="fa-IR" sz="3600" dirty="0"/>
              <a:t>شرایط محیطی راحت و مطلوب زندگی و تامین امنیت ساکنین بنا از گزند شرایط نامساعد محیطی </a:t>
            </a:r>
            <a:r>
              <a:rPr lang="fa-IR" sz="3600" dirty="0" smtClean="0"/>
              <a:t>و </a:t>
            </a:r>
            <a:r>
              <a:rPr lang="fa-IR" sz="3600" dirty="0"/>
              <a:t>جوی از اصول معماری و ساختمان به شمار میرود.</a:t>
            </a:r>
            <a:endParaRPr lang="en-US" sz="3600" dirty="0"/>
          </a:p>
          <a:p>
            <a:r>
              <a:rPr lang="fa-IR" sz="3600" dirty="0"/>
              <a:t>این اصول از زمانی که انسان اولیه جهت در امان ماندن از شرایط نامناسب محیط به غارها پناه برده ویا با ساختن سر پناه در کنار رودهای بزرگ تمدن های کهن را آفریده است تا به امروز که در پی خلق معماری هوشمند جهت تامین آسایش ساکنین و بهره وری از انرژی های طبیعی بر آمده است و یا در تکاپوی آن است که شرایط زندگی در کرات دیگر غیر از زمین را منطبق بر نیازهای محیطی خویش محیا کند همواره زیرو بنای حیات وبقای بشر بوده است . </a:t>
            </a:r>
            <a:endParaRPr lang="en-US" sz="3600" dirty="0"/>
          </a:p>
        </p:txBody>
      </p:sp>
    </p:spTree>
    <p:extLst>
      <p:ext uri="{BB962C8B-B14F-4D97-AF65-F5344CB8AC3E}">
        <p14:creationId xmlns:p14="http://schemas.microsoft.com/office/powerpoint/2010/main" val="3104694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j Computer\Desktop\تنظیم\IMG_20180509_004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un 1"/>
          <p:cNvSpPr/>
          <p:nvPr/>
        </p:nvSpPr>
        <p:spPr>
          <a:xfrm>
            <a:off x="251520" y="210344"/>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565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aj Computer\Desktop\تنظیم\IMG_20180509_0048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extLst>
            <a:ext uri="{909E8E84-426E-40DD-AFC4-6F175D3DCCD1}">
              <a14:hiddenFill xmlns:a14="http://schemas.microsoft.com/office/drawing/2010/main">
                <a:solidFill>
                  <a:srgbClr val="FFFFFF"/>
                </a:solidFill>
              </a14:hiddenFill>
            </a:ext>
          </a:extLst>
        </p:spPr>
      </p:pic>
      <p:sp>
        <p:nvSpPr>
          <p:cNvPr id="2" name="Sun 1"/>
          <p:cNvSpPr/>
          <p:nvPr/>
        </p:nvSpPr>
        <p:spPr>
          <a:xfrm>
            <a:off x="251520" y="235496"/>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565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aj Computer\Desktop\تنظیم\IMG_20180509_0048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Sun 1"/>
          <p:cNvSpPr/>
          <p:nvPr/>
        </p:nvSpPr>
        <p:spPr>
          <a:xfrm>
            <a:off x="170617" y="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miley Face 2"/>
          <p:cNvSpPr/>
          <p:nvPr/>
        </p:nvSpPr>
        <p:spPr>
          <a:xfrm>
            <a:off x="7884368" y="0"/>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565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aj Computer\Desktop\تنظیم\IMG_20180509_0047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Sun 1"/>
          <p:cNvSpPr/>
          <p:nvPr/>
        </p:nvSpPr>
        <p:spPr>
          <a:xfrm>
            <a:off x="3603007" y="404664"/>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miley Face 2"/>
          <p:cNvSpPr/>
          <p:nvPr/>
        </p:nvSpPr>
        <p:spPr>
          <a:xfrm>
            <a:off x="467544" y="5564088"/>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565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aj Computer\Desktop\تنظیم\IMG_20180509_0047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miley Face 1"/>
          <p:cNvSpPr/>
          <p:nvPr/>
        </p:nvSpPr>
        <p:spPr>
          <a:xfrm>
            <a:off x="179512" y="5805264"/>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565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kaj Computer\Desktop\تنظیم\IMG_20180509_0046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un 1"/>
          <p:cNvSpPr/>
          <p:nvPr/>
        </p:nvSpPr>
        <p:spPr>
          <a:xfrm>
            <a:off x="323528" y="37951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miley Face 2"/>
          <p:cNvSpPr/>
          <p:nvPr/>
        </p:nvSpPr>
        <p:spPr>
          <a:xfrm>
            <a:off x="7768611" y="379512"/>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565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kaj Computer\Desktop\تنظیم\IMG_20180509_0046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565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kaj Computer\Desktop\تنظیم\IMG_20180509_0045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miley Face 1"/>
          <p:cNvSpPr/>
          <p:nvPr/>
        </p:nvSpPr>
        <p:spPr>
          <a:xfrm>
            <a:off x="179512" y="5830308"/>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565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kaj Computer\Desktop\تنظیم\IMG_20180509_0045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un 1"/>
          <p:cNvSpPr/>
          <p:nvPr/>
        </p:nvSpPr>
        <p:spPr>
          <a:xfrm>
            <a:off x="539552" y="37951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miley Face 2"/>
          <p:cNvSpPr/>
          <p:nvPr/>
        </p:nvSpPr>
        <p:spPr>
          <a:xfrm>
            <a:off x="7524328" y="379512"/>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565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kaj Computer\Desktop\تنظیم\IMG_20180509_0044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144000" cy="60212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19872" y="188640"/>
            <a:ext cx="30963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t>منطقه آسایش </a:t>
            </a:r>
            <a:endParaRPr lang="en-US" sz="2400" b="1" dirty="0"/>
          </a:p>
        </p:txBody>
      </p:sp>
      <p:sp>
        <p:nvSpPr>
          <p:cNvPr id="3" name="Sun 2"/>
          <p:cNvSpPr/>
          <p:nvPr/>
        </p:nvSpPr>
        <p:spPr>
          <a:xfrm>
            <a:off x="2962672" y="-46882"/>
            <a:ext cx="914400" cy="914400"/>
          </a:xfrm>
          <a:prstGeom prst="su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565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78460" y="2617751"/>
            <a:ext cx="881972" cy="1747353"/>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400" b="1" dirty="0" smtClean="0">
                <a:solidFill>
                  <a:schemeClr val="accent6">
                    <a:lumMod val="50000"/>
                  </a:schemeClr>
                </a:solidFill>
                <a:cs typeface="B Lotus" pitchFamily="2" charset="-78"/>
              </a:rPr>
              <a:t>فصل اول</a:t>
            </a:r>
            <a:endParaRPr lang="fa-IR" sz="2400" b="1" dirty="0">
              <a:solidFill>
                <a:schemeClr val="accent6">
                  <a:lumMod val="50000"/>
                </a:schemeClr>
              </a:solidFill>
              <a:cs typeface="B Lotus" pitchFamily="2" charset="-78"/>
            </a:endParaRPr>
          </a:p>
        </p:txBody>
      </p:sp>
      <p:sp>
        <p:nvSpPr>
          <p:cNvPr id="6" name="Rounded Rectangle 5"/>
          <p:cNvSpPr/>
          <p:nvPr/>
        </p:nvSpPr>
        <p:spPr>
          <a:xfrm>
            <a:off x="4770149" y="692696"/>
            <a:ext cx="1602051" cy="7136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b="1" dirty="0" smtClean="0">
                <a:solidFill>
                  <a:schemeClr val="accent6">
                    <a:lumMod val="50000"/>
                  </a:schemeClr>
                </a:solidFill>
              </a:rPr>
              <a:t>اقلیم</a:t>
            </a:r>
            <a:endParaRPr lang="fa-IR" dirty="0">
              <a:solidFill>
                <a:schemeClr val="accent6">
                  <a:lumMod val="50000"/>
                </a:schemeClr>
              </a:solidFill>
              <a:cs typeface="B Lotus" pitchFamily="2" charset="-78"/>
            </a:endParaRPr>
          </a:p>
        </p:txBody>
      </p:sp>
      <p:sp>
        <p:nvSpPr>
          <p:cNvPr id="9" name="Right Arrow Callout 8"/>
          <p:cNvSpPr/>
          <p:nvPr/>
        </p:nvSpPr>
        <p:spPr>
          <a:xfrm>
            <a:off x="7023736" y="1000108"/>
            <a:ext cx="500592" cy="4714908"/>
          </a:xfrm>
          <a:prstGeom prst="rightArrowCallout">
            <a:avLst>
              <a:gd name="adj1" fmla="val 24999"/>
              <a:gd name="adj2" fmla="val 25000"/>
              <a:gd name="adj3" fmla="val 51652"/>
              <a:gd name="adj4" fmla="val 20326"/>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fa-IR">
              <a:cs typeface="B Lotus" pitchFamily="2" charset="-78"/>
            </a:endParaRPr>
          </a:p>
        </p:txBody>
      </p:sp>
      <p:sp>
        <p:nvSpPr>
          <p:cNvPr id="35" name="Rounded Rectangle 34"/>
          <p:cNvSpPr/>
          <p:nvPr/>
        </p:nvSpPr>
        <p:spPr>
          <a:xfrm>
            <a:off x="4789970" y="3491428"/>
            <a:ext cx="1602051" cy="696772"/>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accent6">
                    <a:lumMod val="50000"/>
                  </a:schemeClr>
                </a:solidFill>
              </a:rPr>
              <a:t>عوامل اقلیمی</a:t>
            </a:r>
            <a:endParaRPr lang="fa-IR" sz="1400" dirty="0">
              <a:solidFill>
                <a:schemeClr val="accent6">
                  <a:lumMod val="50000"/>
                </a:schemeClr>
              </a:solidFill>
              <a:cs typeface="B Lotus" pitchFamily="2" charset="-78"/>
            </a:endParaRPr>
          </a:p>
        </p:txBody>
      </p:sp>
      <p:sp>
        <p:nvSpPr>
          <p:cNvPr id="80" name="Rounded Rectangle 79"/>
          <p:cNvSpPr/>
          <p:nvPr/>
        </p:nvSpPr>
        <p:spPr>
          <a:xfrm>
            <a:off x="549967" y="536423"/>
            <a:ext cx="3367482" cy="1020369"/>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r>
              <a:rPr lang="fa-IR" sz="1400" b="1" dirty="0" smtClean="0">
                <a:solidFill>
                  <a:schemeClr val="tx1">
                    <a:lumMod val="75000"/>
                    <a:lumOff val="25000"/>
                  </a:schemeClr>
                </a:solidFill>
              </a:rPr>
              <a:t>اقلیم از کلمه یونانی </a:t>
            </a:r>
            <a:r>
              <a:rPr lang="en-US" sz="1400" b="1" dirty="0" smtClean="0">
                <a:solidFill>
                  <a:schemeClr val="tx1">
                    <a:lumMod val="75000"/>
                    <a:lumOff val="25000"/>
                  </a:schemeClr>
                </a:solidFill>
              </a:rPr>
              <a:t> clime </a:t>
            </a:r>
            <a:r>
              <a:rPr lang="fa-IR" sz="1400" b="1" dirty="0" smtClean="0">
                <a:solidFill>
                  <a:schemeClr val="tx1">
                    <a:lumMod val="75000"/>
                    <a:lumOff val="25000"/>
                  </a:schemeClr>
                </a:solidFill>
              </a:rPr>
              <a:t> اخذ شده و در حالت کلی به شرایط جوی کره زمین اطلاق میشود.</a:t>
            </a:r>
            <a:endParaRPr lang="en-US" sz="1400" b="1" dirty="0">
              <a:solidFill>
                <a:schemeClr val="tx1">
                  <a:lumMod val="75000"/>
                  <a:lumOff val="25000"/>
                </a:schemeClr>
              </a:solidFill>
            </a:endParaRPr>
          </a:p>
        </p:txBody>
      </p:sp>
      <p:sp>
        <p:nvSpPr>
          <p:cNvPr id="82" name="Rounded Rectangle 81"/>
          <p:cNvSpPr/>
          <p:nvPr/>
        </p:nvSpPr>
        <p:spPr>
          <a:xfrm>
            <a:off x="680386" y="3491427"/>
            <a:ext cx="3367482" cy="981712"/>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r>
              <a:rPr lang="fa-IR" sz="1400" b="1" dirty="0">
                <a:solidFill>
                  <a:schemeClr val="tx1">
                    <a:lumMod val="75000"/>
                    <a:lumOff val="25000"/>
                  </a:schemeClr>
                </a:solidFill>
              </a:rPr>
              <a:t>عواملی که بر شرایط جوی یک منطقه یا محل اثر میگذارند را عوامل اقلیمی مینامند.</a:t>
            </a:r>
            <a:endParaRPr lang="en-US" sz="1400" b="1" dirty="0">
              <a:solidFill>
                <a:schemeClr val="tx1">
                  <a:lumMod val="75000"/>
                  <a:lumOff val="25000"/>
                </a:schemeClr>
              </a:solidFill>
            </a:endParaRPr>
          </a:p>
        </p:txBody>
      </p:sp>
      <p:cxnSp>
        <p:nvCxnSpPr>
          <p:cNvPr id="85" name="Straight Arrow Connector 84"/>
          <p:cNvCxnSpPr/>
          <p:nvPr/>
        </p:nvCxnSpPr>
        <p:spPr>
          <a:xfrm flipH="1">
            <a:off x="4418703" y="1050563"/>
            <a:ext cx="28803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8" name="Straight Arrow Connector 87"/>
          <p:cNvCxnSpPr/>
          <p:nvPr/>
        </p:nvCxnSpPr>
        <p:spPr>
          <a:xfrm flipH="1">
            <a:off x="4452823" y="3982283"/>
            <a:ext cx="28803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le 11"/>
          <p:cNvSpPr/>
          <p:nvPr/>
        </p:nvSpPr>
        <p:spPr>
          <a:xfrm>
            <a:off x="4770149" y="2208539"/>
            <a:ext cx="1602051" cy="714449"/>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accent6">
                    <a:lumMod val="50000"/>
                  </a:schemeClr>
                </a:solidFill>
              </a:rPr>
              <a:t>عوامل جوی و فیزیکی</a:t>
            </a:r>
            <a:endParaRPr lang="fa-IR" sz="1400" dirty="0">
              <a:solidFill>
                <a:schemeClr val="accent6">
                  <a:lumMod val="50000"/>
                </a:schemeClr>
              </a:solidFill>
              <a:cs typeface="B Lotus" pitchFamily="2" charset="-78"/>
            </a:endParaRPr>
          </a:p>
        </p:txBody>
      </p:sp>
      <p:sp>
        <p:nvSpPr>
          <p:cNvPr id="13" name="Rounded Rectangle 12"/>
          <p:cNvSpPr/>
          <p:nvPr/>
        </p:nvSpPr>
        <p:spPr>
          <a:xfrm>
            <a:off x="549967" y="1902620"/>
            <a:ext cx="3367482" cy="1020369"/>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r>
              <a:rPr lang="fa-IR" sz="1400" b="1" dirty="0" smtClean="0">
                <a:solidFill>
                  <a:schemeClr val="tx1">
                    <a:lumMod val="75000"/>
                    <a:lumOff val="25000"/>
                  </a:schemeClr>
                </a:solidFill>
              </a:rPr>
              <a:t> شامل:خورشید</a:t>
            </a:r>
            <a:r>
              <a:rPr lang="fa-IR" sz="1400" b="1" dirty="0">
                <a:solidFill>
                  <a:schemeClr val="tx1">
                    <a:lumMod val="75000"/>
                    <a:lumOff val="25000"/>
                  </a:schemeClr>
                </a:solidFill>
              </a:rPr>
              <a:t>، دمای هوا، باد ، رطوبت و عوامل متعدد دیگر ، موقعیت و ، وضعیت جوی کره زمین را به وجود می آورند . </a:t>
            </a:r>
            <a:endParaRPr lang="en-US" sz="1400" b="1" dirty="0">
              <a:solidFill>
                <a:schemeClr val="tx1">
                  <a:lumMod val="75000"/>
                  <a:lumOff val="25000"/>
                </a:schemeClr>
              </a:solidFill>
            </a:endParaRPr>
          </a:p>
        </p:txBody>
      </p:sp>
      <p:cxnSp>
        <p:nvCxnSpPr>
          <p:cNvPr id="15" name="Straight Arrow Connector 14"/>
          <p:cNvCxnSpPr/>
          <p:nvPr/>
        </p:nvCxnSpPr>
        <p:spPr>
          <a:xfrm flipH="1">
            <a:off x="4355976" y="5589240"/>
            <a:ext cx="28803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5417344" y="1414587"/>
            <a:ext cx="0" cy="70399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H="1">
            <a:off x="4418703" y="2570750"/>
            <a:ext cx="28803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1" name="Rounded Rectangle 20"/>
          <p:cNvSpPr/>
          <p:nvPr/>
        </p:nvSpPr>
        <p:spPr>
          <a:xfrm>
            <a:off x="4777508" y="5204752"/>
            <a:ext cx="1602051" cy="66915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accent6">
                    <a:lumMod val="50000"/>
                  </a:schemeClr>
                </a:solidFill>
              </a:rPr>
              <a:t>عوامل تاثیر گذار</a:t>
            </a:r>
            <a:endParaRPr lang="fa-IR" sz="1400" dirty="0">
              <a:solidFill>
                <a:schemeClr val="accent6">
                  <a:lumMod val="50000"/>
                </a:schemeClr>
              </a:solidFill>
              <a:cs typeface="B Lotus" pitchFamily="2" charset="-78"/>
            </a:endParaRPr>
          </a:p>
        </p:txBody>
      </p:sp>
      <p:cxnSp>
        <p:nvCxnSpPr>
          <p:cNvPr id="23" name="Straight Arrow Connector 22"/>
          <p:cNvCxnSpPr/>
          <p:nvPr/>
        </p:nvCxnSpPr>
        <p:spPr>
          <a:xfrm>
            <a:off x="5584849" y="4381185"/>
            <a:ext cx="0" cy="70399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Rounded Rectangle 23"/>
          <p:cNvSpPr/>
          <p:nvPr/>
        </p:nvSpPr>
        <p:spPr>
          <a:xfrm>
            <a:off x="680386" y="4892198"/>
            <a:ext cx="3367482" cy="981712"/>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r>
              <a:rPr lang="fa-IR" sz="1400" b="1" dirty="0">
                <a:solidFill>
                  <a:schemeClr val="tx1">
                    <a:lumMod val="75000"/>
                    <a:lumOff val="25000"/>
                  </a:schemeClr>
                </a:solidFill>
              </a:rPr>
              <a:t>شدت تابش خورشید در سطح زمین ، زاویه انحراف محور کره زمین ، جریان هوا و موقعیت جغرافیایی </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856537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kaj Computer\Desktop\تنظیم\IMG_20180509_0044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Sun 1"/>
          <p:cNvSpPr/>
          <p:nvPr/>
        </p:nvSpPr>
        <p:spPr>
          <a:xfrm>
            <a:off x="179512" y="11663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miley Face 2"/>
          <p:cNvSpPr/>
          <p:nvPr/>
        </p:nvSpPr>
        <p:spPr>
          <a:xfrm>
            <a:off x="8079652" y="156897"/>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565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kaj Computer\Desktop\تنظیم\IMG_20180509_0050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725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565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kaj Computer\Desktop\تنظیم\IMG_20180509_005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Sun 1"/>
          <p:cNvSpPr/>
          <p:nvPr/>
        </p:nvSpPr>
        <p:spPr>
          <a:xfrm>
            <a:off x="10344" y="19472"/>
            <a:ext cx="817240" cy="81724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565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kaj Computer\Desktop\تنظیم\IMG_20180509_005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374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8229600" cy="1863080"/>
          </a:xfrm>
        </p:spPr>
        <p:txBody>
          <a:bodyPr>
            <a:normAutofit/>
          </a:bodyPr>
          <a:lstStyle/>
          <a:p>
            <a:r>
              <a:rPr lang="ar-SA" sz="3600" b="1" dirty="0"/>
              <a:t>عملکرد جدارهای ساختمانی در اقلیم گرم و مرطوب</a:t>
            </a:r>
            <a:r>
              <a:rPr lang="en-US" sz="3600" dirty="0"/>
              <a:t/>
            </a:r>
            <a:br>
              <a:rPr lang="en-US" sz="3600" dirty="0"/>
            </a:br>
            <a:endParaRPr lang="en-US" sz="3600" dirty="0"/>
          </a:p>
        </p:txBody>
      </p:sp>
      <p:sp>
        <p:nvSpPr>
          <p:cNvPr id="5" name="Rectangle 4"/>
          <p:cNvSpPr/>
          <p:nvPr/>
        </p:nvSpPr>
        <p:spPr>
          <a:xfrm>
            <a:off x="107504" y="1628800"/>
            <a:ext cx="8928992" cy="3970318"/>
          </a:xfrm>
          <a:prstGeom prst="rect">
            <a:avLst/>
          </a:prstGeom>
        </p:spPr>
        <p:txBody>
          <a:bodyPr wrap="square">
            <a:spAutoFit/>
          </a:bodyPr>
          <a:lstStyle/>
          <a:p>
            <a:pPr algn="r" rtl="1"/>
            <a:r>
              <a:rPr lang="ar-SA" dirty="0">
                <a:cs typeface="2  Nazanin" panose="00000400000000000000" pitchFamily="2" charset="-78"/>
              </a:rPr>
              <a:t>اشاره:رطوبت، عامل بالقوه‌ای در ساختمان است که می‌تواند سلامتی و آسایش ساکنین آن را به مخاطره اندازد و به زیبایی و عملکرد جدارهای ساختمان لطمه وارد کند. از سال 1974 میلادی، صرفه جویی در مصرف انرژی به عنوان انتظاری مهم و اساسی از ساختمان‌ها مطرح شده است. برخی اقدامات بهینه سازی مصرف انرژی، نظیر کاهش نفوذ هوا و محدود کردن میزان تهویه فضای داخل، بدون توجه به عملکرد کلی ساختمان، می‌تواند باعث ایجاد مشکلات رطوبتی شود. بنابراین، ممیزین انرژی، در کنار انجام اقدامات بهینه سازی، ملزم به حل مشکلات رطوبتی در ساختمان‌ها نیز هستند. مسلم اینکه، اقدامات بهینه سازی مصرف انرژی در ساختمان‌های موجود یا جدید نباید باعث ایجاد مشکلات ناشی از رطوبت شود.رطوبت کنترل نشده باعث خرابی سازه نظیر تغییر ابعاد و پوسیدگی مصالحی نظیر چوب، نرم شدن اندودهای گچی و آهکی و خوردگی فلزات می‌شود. همچنین، این پدیده تأثیر مستقیم بر روی سلامت ساکنین دارد، زیرا، محیطی مناسب برای تولید و رشد موجودات زنده زیان آور فراهم می‌کند. در نتیجه، عمر مفید ساختمان به دلیل خرابی‌های زودهنگام اجزای مختلف آن کاهش می‌یابد. به طور کلی، می‌توان گفت رطوبت کنترل نشده تأثیر منفی روی ویژگی‌های مهم و حیاتی ساختمان دارد. از طرفی، بالا بودن میزان رطوبت در اجزای ساختمانی تأثیرات قابل ملاحظه‌ای بر افزایش تبادل حرارت در ساختمان دارد، خصوصاً اگر با تغییر فاز نیز همراه باشد. بنابراین، کنترل رطوبت در جدارهای ساختمان تأثیر بسزایی بر روی مصرف انرژی ساختمان، هزینه اولیه و نگهداری آن خواهد داشت و یکی از ملاحظات مهم در طراحی ساختمان‌ها محسوب می‌شود. لذا، در کنار انجام اقدامات بهینه سازی، لازم است توجه خاصی به مشکلات رطوبتی معطوف شود.</a:t>
            </a:r>
            <a:endParaRPr lang="en-US" dirty="0">
              <a:cs typeface="2  Nazanin" panose="00000400000000000000" pitchFamily="2" charset="-78"/>
            </a:endParaRPr>
          </a:p>
        </p:txBody>
      </p:sp>
    </p:spTree>
    <p:extLst>
      <p:ext uri="{BB962C8B-B14F-4D97-AF65-F5344CB8AC3E}">
        <p14:creationId xmlns:p14="http://schemas.microsoft.com/office/powerpoint/2010/main" val="2392361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5989"/>
            <a:ext cx="7808655" cy="1143000"/>
          </a:xfrm>
        </p:spPr>
        <p:txBody>
          <a:bodyPr>
            <a:normAutofit/>
          </a:bodyPr>
          <a:lstStyle/>
          <a:p>
            <a:pPr algn="r"/>
            <a:r>
              <a:rPr lang="ar-SA" sz="2800" b="1" dirty="0">
                <a:solidFill>
                  <a:schemeClr val="tx1"/>
                </a:solidFill>
              </a:rPr>
              <a:t>تأثیرات مخرب رطوبت و مشکلات ناشی از آن</a:t>
            </a:r>
            <a:r>
              <a:rPr lang="en-US" sz="2800" dirty="0">
                <a:solidFill>
                  <a:schemeClr val="tx1"/>
                </a:solidFill>
              </a:rPr>
              <a:t/>
            </a:r>
            <a:br>
              <a:rPr lang="en-US" sz="2800" dirty="0">
                <a:solidFill>
                  <a:schemeClr val="tx1"/>
                </a:solidFill>
              </a:rPr>
            </a:br>
            <a:endParaRPr lang="en-US" sz="2800" dirty="0">
              <a:solidFill>
                <a:schemeClr val="tx1"/>
              </a:solidFill>
            </a:endParaRPr>
          </a:p>
        </p:txBody>
      </p:sp>
      <p:sp>
        <p:nvSpPr>
          <p:cNvPr id="4" name="Rectangle 3"/>
          <p:cNvSpPr/>
          <p:nvPr/>
        </p:nvSpPr>
        <p:spPr>
          <a:xfrm>
            <a:off x="0" y="751344"/>
            <a:ext cx="8820472" cy="2585323"/>
          </a:xfrm>
          <a:prstGeom prst="rect">
            <a:avLst/>
          </a:prstGeom>
        </p:spPr>
        <p:txBody>
          <a:bodyPr wrap="square">
            <a:spAutoFit/>
          </a:bodyPr>
          <a:lstStyle/>
          <a:p>
            <a:pPr algn="r" rtl="1"/>
            <a:r>
              <a:rPr lang="ar-SA" dirty="0">
                <a:cs typeface="2  Nazanin" panose="00000400000000000000" pitchFamily="2" charset="-78"/>
              </a:rPr>
              <a:t>مشکلات ناشی از رطوبت سبب کاهش عملکرد یا تخریب مصالح ساختمانی می‌شود. به طور کلی، این پدیده سبب ایجاد مشکلات عملکردی یا تخریب مصالح ساختمانی می‌شود. این مشکلات هنگامی افزایش می‌یابد که انتقال رطوبت در لایه‌های جدار در فاز مایع آغاز شود. از طرفی، میزان رطوبت موجود در هوای داخل ساختمان تأثیر قابل توجهی بر روی آسایش ساکنین ساختمان و خصوصیات مصالح گوناگون می‌گذارد. بنابراین، کنترل فرآیند انتقال رطوبت از طریق جدارهای ساختمان یکی از ملاحظات مهم در طراحی ساختمان‌ها محسوب می‌شود. در این مطالعه، به بررسی حادترین مشکلات رطوبتی مربوط به ساختمان‌های درگیر با میعانات پنهان مجموعه‌های ساختمانی در اقلیم گرم و مرطوب پرداخته می‌شود.مشکلات رطوبتی گوناگون هستند. رخی از آن‌ها سطحی هستند و سبب ایجاد خرابی‌های قابل رویت در مصالح می‌شوند، در حالی که، برخی دیگر، عمقی هستند و شرایط نامساعدی را در داخل فضا ایجاد می‌کنند و نشان دهنده خساراتی هستند که به سهولت قابل رویت نهستند. به طور کلی، این دلایل در هفت دسته طبقه بندی می‌شوند:</a:t>
            </a:r>
            <a:endParaRPr lang="en-US" dirty="0">
              <a:cs typeface="2  Nazanin" panose="00000400000000000000" pitchFamily="2" charset="-78"/>
            </a:endParaRPr>
          </a:p>
        </p:txBody>
      </p:sp>
      <p:sp>
        <p:nvSpPr>
          <p:cNvPr id="5" name="Rectangle 4"/>
          <p:cNvSpPr/>
          <p:nvPr/>
        </p:nvSpPr>
        <p:spPr>
          <a:xfrm>
            <a:off x="3995936" y="3336667"/>
            <a:ext cx="4572000" cy="2031325"/>
          </a:xfrm>
          <a:prstGeom prst="rect">
            <a:avLst/>
          </a:prstGeom>
        </p:spPr>
        <p:txBody>
          <a:bodyPr>
            <a:spAutoFit/>
          </a:bodyPr>
          <a:lstStyle/>
          <a:p>
            <a:pPr lvl="0" algn="r"/>
            <a:r>
              <a:rPr lang="ar-SA" dirty="0"/>
              <a:t>خمش و کمانش</a:t>
            </a:r>
            <a:endParaRPr lang="en-US" dirty="0"/>
          </a:p>
          <a:p>
            <a:pPr lvl="0" algn="r"/>
            <a:r>
              <a:rPr lang="ar-SA" dirty="0"/>
              <a:t>افت مشخصات مکانیکی مصالح</a:t>
            </a:r>
            <a:endParaRPr lang="en-US" dirty="0"/>
          </a:p>
          <a:p>
            <a:pPr lvl="0" algn="r"/>
            <a:r>
              <a:rPr lang="ar-SA" dirty="0"/>
              <a:t>افزایش رطوبت نسبی</a:t>
            </a:r>
            <a:endParaRPr lang="en-US" dirty="0"/>
          </a:p>
          <a:p>
            <a:pPr lvl="0" algn="r"/>
            <a:r>
              <a:rPr lang="ar-SA" dirty="0"/>
              <a:t>بوهای نامطبوع</a:t>
            </a:r>
            <a:endParaRPr lang="en-US" dirty="0"/>
          </a:p>
          <a:p>
            <a:pPr lvl="0" algn="r"/>
            <a:r>
              <a:rPr lang="ar-SA" dirty="0"/>
              <a:t>ایجاد لکه</a:t>
            </a:r>
            <a:endParaRPr lang="en-US" dirty="0"/>
          </a:p>
          <a:p>
            <a:pPr lvl="0" algn="r"/>
            <a:r>
              <a:rPr lang="ar-SA" dirty="0"/>
              <a:t>زنگ زدگی</a:t>
            </a:r>
            <a:endParaRPr lang="en-US" dirty="0"/>
          </a:p>
          <a:p>
            <a:pPr lvl="0" algn="r"/>
            <a:r>
              <a:rPr lang="ar-SA" dirty="0"/>
              <a:t>رشد میکروارگانیسم‌های مخرب</a:t>
            </a:r>
            <a:endParaRPr lang="en-US" dirty="0"/>
          </a:p>
        </p:txBody>
      </p:sp>
    </p:spTree>
    <p:extLst>
      <p:ext uri="{BB962C8B-B14F-4D97-AF65-F5344CB8AC3E}">
        <p14:creationId xmlns:p14="http://schemas.microsoft.com/office/powerpoint/2010/main" val="2650039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9" y="125760"/>
            <a:ext cx="7740352" cy="856879"/>
          </a:xfrm>
        </p:spPr>
        <p:txBody>
          <a:bodyPr>
            <a:normAutofit fontScale="90000"/>
          </a:bodyPr>
          <a:lstStyle/>
          <a:p>
            <a:pPr algn="r"/>
            <a:r>
              <a:rPr lang="ar-SA" sz="2800" b="1" dirty="0">
                <a:solidFill>
                  <a:srgbClr val="FF0000"/>
                </a:solidFill>
              </a:rPr>
              <a:t>فرآیند انتقال رطوبت در اقلیم گرم و مرطوب</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4" name="Rectangle 3"/>
          <p:cNvSpPr/>
          <p:nvPr/>
        </p:nvSpPr>
        <p:spPr>
          <a:xfrm>
            <a:off x="0" y="980728"/>
            <a:ext cx="9144000" cy="5478423"/>
          </a:xfrm>
          <a:prstGeom prst="rect">
            <a:avLst/>
          </a:prstGeom>
        </p:spPr>
        <p:txBody>
          <a:bodyPr wrap="square">
            <a:spAutoFit/>
          </a:bodyPr>
          <a:lstStyle/>
          <a:p>
            <a:pPr algn="r" rtl="1"/>
            <a:r>
              <a:rPr lang="ar-SA" sz="1400" dirty="0"/>
              <a:t>انتقال رطوبت در ساختمان‌ها، پدیده‌ای ناپایدار و پیچیده است. در نتیجه، غالباً، یک اقدام منفرد برای جلوگیری از مشکلات رطوبتی کافی نیست. هنگامی که رطوبت روی سطوح یا در داخل مصالح و اجزای ساختمانی انباشته می‌شود، عوامل زیادی باعث این عدم تعادل رطوبت می‌گردند و در نتیجه، یافتن راه حل‌های قطعی برای پیش گیری، مشکل است. فرآیندهای پیچیده انتقال رطوبت در داخل پوسته ساختمان بیشتر تحت تأثیر شرایط اقلیمی قرار دارند. منابع رطوبت در داخل ساختمان شامل گرمایش، پخت و پز، شستشو، استحمام و... است. در اقلیم‌های سردتر، معمولاً انتقال رطوبت از این منابع در فضاهای داخل به فضای سردتر و خشک‌تر خارج است. بارندگی نیز نقش مهمی را در انتقال رطوبت از خارج به داخل فضا ایفا می‌کند. بنابراین، چاره سازی به منظور کاهش خسارات ناشی از رطوبت در ساختمان‌های مسکونی به طور وسیع بر روی جلوگیری از ورود رطوبت به داخل مصالح ساختمانی به کار رفته در پوسته متمرکز شده است. در اقلیم‌های گرم و مرطوب، مکانیسم‌های انتقال رطوبت نسبت به سایر اقلیم‌ها پیچیده‌تر است. این امر به دلیل رطوبت بسیار بالای هوای خارج و همزمان با آن، منابع ایجاد رطوبت در داخل ساختمان است. در اقلیم‌های گرم و مرطوب، بارهای حرارتی- رطوبتی داخلی و خارجی که پوسته ساختمان باید در برابر آن‌ها مقاومت نماید نسبت به سایر اقلیم‌ها بیشتر است. همچنین، به دلیل دماهای شبنم بالا د ر این اقلیم، مسیرهای انتقال رطوبت به جریان هوای مرطوب خارج و شرایطی که در ایجاد میعان دخیل هستند، وابسته هستند. مسیرهای انتقال رطوبت، از طریق جریان هوا از درون شکاف‌ها و درزهای موجود در پوسته ساختمان و از طرفی، از طریق انتشار رطوبت از درون خلل و فرج مصالح ساختمانی رخ می‌دهد. عوامل محرک انتقال رطوبت، اختلاف فشار کل و فشار جزئی بخار آب بین هوای فضای کنترل شده داخل و هوای مرطوب خارج است. رطوبت نسبی، مقیاسی برای حجم رطوبت موجود در هوا به عنوان تابعی از حداکثر ظرفیت رطوبتی آن است. با افزایش دمای هوا، ظرفیت آن بیشتر می‌شود. برعکس، هنگامی که دمای هوای مرطوب و گرم کاهش یابد، رطوبت نسبی آن افزایش می‌یابد. زمانی که رطوبت نسبی به 100 درصد برسد، روی سطوحی که دمای آن‌ها کمتر از دمای نقطه شبنم هوا است، میعان رخ می‌دهد. این پدیده، هنگام عبور هوای گرم و مرطوب از درو ن پوسته ساختمان اتفاق می‌افتد. اگرچه، اکثر مصالح ساختمانی ظرفیتی برای جذب و ذخیره رطوبت دارند، اما، با گذشت زمان این مصالح از ظرفیت رطوبتی خود تجاوز می‌کنند و دچار مشکلات رطوبتی می‌گردند. به طور طبیعی، مصالح ساختمانی، دارای ظرفیت رطوبتی متعادل با محیط اطر اف خود هستند، برای مثال، هوا با رطوبت نسبی 100 درصد، با چوب، با 30 درصد رطوبت، در تعادل است. اما، به دلیل تغییرات مداوم در شرایط محیطی ناشی از چرخه‌های فصلی و روزانه، این شرایط تعادل به ندرت در دوره‌های زمان‌های طولانی حفظ می‌شود و رطوبت دائماً از مصالحی به مصالح دیگر انتقال می‌یابد. پیچیدگی‌های انتقال رطوبت در اقلیم‌های گرم و مرطوب به این موضوع اشاره دارد که راه حل‌های پیش گیری از مشکلات رطوبتی در اقلیم‌های سرد نمی‌تواند در این شرایط آب و هوایی به کار گرفته شود</a:t>
            </a:r>
            <a:endParaRPr lang="en-US" sz="1400" dirty="0"/>
          </a:p>
        </p:txBody>
      </p:sp>
    </p:spTree>
    <p:extLst>
      <p:ext uri="{BB962C8B-B14F-4D97-AF65-F5344CB8AC3E}">
        <p14:creationId xmlns:p14="http://schemas.microsoft.com/office/powerpoint/2010/main" val="3023945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941481" cy="1143000"/>
          </a:xfrm>
        </p:spPr>
        <p:txBody>
          <a:bodyPr>
            <a:normAutofit fontScale="90000"/>
          </a:bodyPr>
          <a:lstStyle/>
          <a:p>
            <a:pPr algn="r"/>
            <a:r>
              <a:rPr lang="ar-SA" sz="2800" b="1" dirty="0">
                <a:solidFill>
                  <a:srgbClr val="FF0000"/>
                </a:solidFill>
              </a:rPr>
              <a:t>عوامل تعیین کننده در ایجاد میعان در اقلیم گرم و مرطوب</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4" name="Rectangle 3"/>
          <p:cNvSpPr/>
          <p:nvPr/>
        </p:nvSpPr>
        <p:spPr>
          <a:xfrm>
            <a:off x="107504" y="1196752"/>
            <a:ext cx="8856984" cy="3693319"/>
          </a:xfrm>
          <a:prstGeom prst="rect">
            <a:avLst/>
          </a:prstGeom>
        </p:spPr>
        <p:txBody>
          <a:bodyPr wrap="square">
            <a:spAutoFit/>
          </a:bodyPr>
          <a:lstStyle/>
          <a:p>
            <a:pPr algn="r" rtl="1"/>
            <a:r>
              <a:rPr lang="ar-SA" dirty="0">
                <a:cs typeface="2  Nazanin" panose="00000400000000000000" pitchFamily="2" charset="-78"/>
              </a:rPr>
              <a:t>عوامل زیادی در ایجاد پدیده میعان در اقلیم گرم و مرطوب دخیل هستند. آن چه که در این بخش مورد توجه قرار می‌گیرد، عوامل مشکل ساز در برقراری عدم تعادل رطوبت در منازل مسکونی و شناخته شده توسط متخصصین ساختمانی است. در ادامه، به بررسی این عوامل پرداخته می‌شود:</a:t>
            </a:r>
            <a:endParaRPr lang="en-US" dirty="0">
              <a:cs typeface="2  Nazanin" panose="00000400000000000000" pitchFamily="2" charset="-78"/>
            </a:endParaRPr>
          </a:p>
          <a:p>
            <a:pPr algn="r" rtl="1"/>
            <a:r>
              <a:rPr lang="ar-SA" b="1" dirty="0">
                <a:solidFill>
                  <a:srgbClr val="FF0000"/>
                </a:solidFill>
                <a:cs typeface="2  Nazanin" panose="00000400000000000000" pitchFamily="2" charset="-78"/>
              </a:rPr>
              <a:t>عدم توازن فشار:</a:t>
            </a:r>
            <a:r>
              <a:rPr lang="ar-SA" dirty="0">
                <a:solidFill>
                  <a:srgbClr val="FF0000"/>
                </a:solidFill>
                <a:cs typeface="2  Nazanin" panose="00000400000000000000" pitchFamily="2" charset="-78"/>
              </a:rPr>
              <a:t> </a:t>
            </a:r>
            <a:r>
              <a:rPr lang="ar-SA" dirty="0">
                <a:cs typeface="2  Nazanin" panose="00000400000000000000" pitchFamily="2" charset="-78"/>
              </a:rPr>
              <a:t>عدم توازن در توزیع هوای تهویه شده و نشت کانال‌ها به خارج، عوامل مشکل زا فرض می‌شوند که به توازن فشار کلی پوسته ساختمان وابسته است. اختلاف فشار بین فضای داخل و خارج تأثیر قابل توجهی روی مشکلات رطوبتی در ساختمان‌های مسکونی می‌گذارد. فشارهای داخلی، اصولاً تحت تأثیر پیامدهای توزیع هوا نظیر، توازن در لوله‌های تأمین کننده هوا، طراحی سیستم بازگشت هوا، طراحی سیستم تهویه و نشت کانال‌ها قرار دارند. به طور کلی، در ساختمان‌هایی که دارای عدم توازن فشار هستند، خرابی‌های ناشی از رطوبت به صورت جدی‌تری مطرح می‌شود.</a:t>
            </a:r>
            <a:endParaRPr lang="en-US" dirty="0">
              <a:cs typeface="2  Nazanin" panose="00000400000000000000" pitchFamily="2" charset="-78"/>
            </a:endParaRPr>
          </a:p>
          <a:p>
            <a:pPr algn="r" rtl="1"/>
            <a:r>
              <a:rPr lang="ar-SA" b="1" dirty="0">
                <a:solidFill>
                  <a:srgbClr val="FF0000"/>
                </a:solidFill>
                <a:cs typeface="2  Nazanin" panose="00000400000000000000" pitchFamily="2" charset="-78"/>
              </a:rPr>
              <a:t>بخاربندها و هوابندهای ناپیوسته :</a:t>
            </a:r>
            <a:r>
              <a:rPr lang="ar-SA" dirty="0">
                <a:solidFill>
                  <a:srgbClr val="FF0000"/>
                </a:solidFill>
                <a:cs typeface="2  Nazanin" panose="00000400000000000000" pitchFamily="2" charset="-78"/>
              </a:rPr>
              <a:t> </a:t>
            </a:r>
            <a:r>
              <a:rPr lang="ar-SA" dirty="0">
                <a:cs typeface="2  Nazanin" panose="00000400000000000000" pitchFamily="2" charset="-78"/>
              </a:rPr>
              <a:t>محل بخاربند و هوابند، پل‌های حرارتی، نوع تهویه هو ای داخل و بسیاری عوامل دیگر در روند انتقال رطوبت در ساختمان‌ها دخیل هستند. در اقلیم گرم و مرطوب، در صورتی که از بخاربند در کف یا سایر اجزای ساختمانی به شیوه مناسب استفاده شود، می‌تواند به صورت چشمگیری مانع از ایجاد مشکلات رطوبتی شود.</a:t>
            </a:r>
            <a:endParaRPr lang="en-US" dirty="0">
              <a:cs typeface="2  Nazanin" panose="00000400000000000000" pitchFamily="2" charset="-78"/>
            </a:endParaRPr>
          </a:p>
          <a:p>
            <a:pPr algn="r" rtl="1"/>
            <a:r>
              <a:rPr lang="ar-SA" b="1" dirty="0">
                <a:cs typeface="2  Nazanin" panose="00000400000000000000" pitchFamily="2" charset="-78"/>
              </a:rPr>
              <a:t>موارد مربوط به آسایش ساکنین:</a:t>
            </a:r>
            <a:r>
              <a:rPr lang="ar-SA" dirty="0">
                <a:cs typeface="2  Nazanin" panose="00000400000000000000" pitchFamily="2" charset="-78"/>
              </a:rPr>
              <a:t> اختلاف دما، عامل بسیار مهمی برای ایجاد میعان به شمار می‌رود. در مناطق گرم و مرطوب، کاهش بی رویه دمای فضاهای داخل ساختمان می‌تواند سبب ایجاد مشکلات رطوبتی شود.</a:t>
            </a:r>
            <a:endParaRPr lang="en-US" dirty="0">
              <a:cs typeface="2  Nazanin" panose="00000400000000000000" pitchFamily="2" charset="-78"/>
            </a:endParaRPr>
          </a:p>
        </p:txBody>
      </p:sp>
    </p:spTree>
    <p:extLst>
      <p:ext uri="{BB962C8B-B14F-4D97-AF65-F5344CB8AC3E}">
        <p14:creationId xmlns:p14="http://schemas.microsoft.com/office/powerpoint/2010/main" val="26128718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646" y="25116"/>
            <a:ext cx="6512511" cy="811596"/>
          </a:xfrm>
        </p:spPr>
        <p:txBody>
          <a:bodyPr>
            <a:normAutofit fontScale="90000"/>
          </a:bodyPr>
          <a:lstStyle/>
          <a:p>
            <a:r>
              <a:rPr lang="ar-SA" b="1" dirty="0">
                <a:solidFill>
                  <a:srgbClr val="FF0000"/>
                </a:solidFill>
              </a:rPr>
              <a:t>نتیجه گیری</a:t>
            </a:r>
            <a:r>
              <a:rPr lang="en-US" dirty="0">
                <a:solidFill>
                  <a:srgbClr val="FF0000"/>
                </a:solidFill>
              </a:rPr>
              <a:t/>
            </a:r>
            <a:br>
              <a:rPr lang="en-US" dirty="0">
                <a:solidFill>
                  <a:srgbClr val="FF0000"/>
                </a:solidFill>
              </a:rPr>
            </a:br>
            <a:endParaRPr lang="en-US" dirty="0">
              <a:solidFill>
                <a:srgbClr val="FF0000"/>
              </a:solidFill>
            </a:endParaRPr>
          </a:p>
        </p:txBody>
      </p:sp>
      <p:sp>
        <p:nvSpPr>
          <p:cNvPr id="4" name="Rectangle 3"/>
          <p:cNvSpPr/>
          <p:nvPr/>
        </p:nvSpPr>
        <p:spPr>
          <a:xfrm>
            <a:off x="0" y="908720"/>
            <a:ext cx="9144000" cy="5693866"/>
          </a:xfrm>
          <a:prstGeom prst="rect">
            <a:avLst/>
          </a:prstGeom>
        </p:spPr>
        <p:txBody>
          <a:bodyPr wrap="square">
            <a:spAutoFit/>
          </a:bodyPr>
          <a:lstStyle/>
          <a:p>
            <a:pPr algn="r" rtl="1"/>
            <a:r>
              <a:rPr lang="ar-SA" sz="1300" dirty="0"/>
              <a:t>انباشتگی رطوبت هنگامی اتفاق می‌افتد که میزان رطوبت ورودی به داخل یک مجموعه، فراتر از میزان رطوبت خارج شده از آن باشد. به طور کلی، مشکلات رطوبتی سبب ایجاد مشکلات عملکرد ی یا تخریب مصالح ساختمانی می‌شود. این مشکلات هنگامی رخ می‌دهند که انتقال رطوبت در لایه‌های جدار در فاز مایع آغاز شود. از طرفی، میزان رطوبت موجود در هوای داخل ساختمان تأثیر قابل توجهی بر روی آسایش ساکنین ساختمان و خصوصیات مصالح گوناگون می‌گذارد. بنابراین، کنترل فرآیند انتقال رطوبت یکی از ملاحظات مهم در طراحی ساختمان‌ها محسوب می‌شود. تدابیر گوناگونی برای به حداقل رساندن خطرات ناشی از رطوبت وجود دارد. این تدابیر به سه دسته تقسیم می‌شوند:</a:t>
            </a:r>
            <a:endParaRPr lang="en-US" sz="1300" dirty="0"/>
          </a:p>
          <a:p>
            <a:pPr lvl="0" algn="r"/>
            <a:r>
              <a:rPr lang="ar-SA" sz="1300" dirty="0"/>
              <a:t>کنترل رطوبت ورودی؛</a:t>
            </a:r>
            <a:endParaRPr lang="en-US" sz="1300" dirty="0"/>
          </a:p>
          <a:p>
            <a:pPr lvl="0" algn="r"/>
            <a:r>
              <a:rPr lang="ar-SA" sz="1300" dirty="0"/>
              <a:t>کنترل رطوبت ذخیر هشده؛</a:t>
            </a:r>
            <a:endParaRPr lang="en-US" sz="1300" dirty="0"/>
          </a:p>
          <a:p>
            <a:pPr lvl="0" algn="r"/>
            <a:r>
              <a:rPr lang="ar-SA" sz="1300" dirty="0"/>
              <a:t>خارج کردن رطوبت</a:t>
            </a:r>
            <a:r>
              <a:rPr lang="en-US" sz="1300" dirty="0"/>
              <a:t>.</a:t>
            </a:r>
          </a:p>
          <a:p>
            <a:pPr algn="r" rtl="1"/>
            <a:r>
              <a:rPr lang="ar-SA" sz="1300" dirty="0"/>
              <a:t>در صورتی که این راه کارها تواماً به کار گرفته شوند، بسیار مؤثرتر خواهند بود. در حالتی که اجزای ساختمان در حالت خیس باشند، راه کارهای مؤثر برای کنترل رطوبت ورودی به جدار زیان بخش است. در این حالت، روش‌های جلوگیری از ورود رطوبت می‌تواند مانع از خروج آن نیز بشود. مهمترین مکانیسم‌هایی که باعث مرطوب شدن لایه‌های جدارهای ساختمانی می‌گردند، آب مصرفی در زمان ساخت، جذب رطوبت در اثر پدیده مویینگی و همچنین رطوبت ناشی از بارندگی هستند. تمامی نقل و انتقالات رطوبت و بنابراین مشکلات مربوط به آن در ساختمان نتیجه یکی از این مکانیسم‌ها یا ترکیب چند مکانیسم است. به طور کلی، شیوه‌های مؤثر کنترل رطوبت در ساختمان‌ها، بر پایه راه کارهای زیر قرار دارد:</a:t>
            </a:r>
            <a:endParaRPr lang="en-US" sz="1300" dirty="0"/>
          </a:p>
          <a:p>
            <a:pPr lvl="0" algn="r"/>
            <a:r>
              <a:rPr lang="ar-SA" sz="1300" dirty="0"/>
              <a:t>جلوگیری از مرطوب شدن سطوح خارجی جدار؛</a:t>
            </a:r>
            <a:endParaRPr lang="en-US" sz="1300" dirty="0"/>
          </a:p>
          <a:p>
            <a:pPr lvl="0" algn="r"/>
            <a:r>
              <a:rPr lang="ar-SA" sz="1300" dirty="0"/>
              <a:t>جلوگیری از مرطوب شدن سطوح داخلی جدار؛</a:t>
            </a:r>
            <a:endParaRPr lang="en-US" sz="1300" dirty="0"/>
          </a:p>
          <a:p>
            <a:pPr lvl="0" algn="r"/>
            <a:r>
              <a:rPr lang="ar-SA" sz="1300" dirty="0"/>
              <a:t>ایجاد امکان خشک شدن لایه‌های مرطوب جدارهای ساختمانی از طریق فضای داخل یا خارج</a:t>
            </a:r>
            <a:r>
              <a:rPr lang="en-US" sz="1300" dirty="0"/>
              <a:t>.</a:t>
            </a:r>
          </a:p>
          <a:p>
            <a:pPr algn="r" rtl="1"/>
            <a:r>
              <a:rPr lang="ar-SA" sz="1300" dirty="0"/>
              <a:t>در تمامی اقلیم‌ها، اجزای ساختمانی به طریق مشابه به وسیله جریان رطوبت و جذب آب از طریق مویینگی مرطوب می‌شوند. بنابراین، روش‌های کنترل حرکت آب و جذب آب از طریق مویینگی در تمامی اقلیم‌ها مشابه است، اما مرطوب شدن اجزای ساختمانی از طریق انتقال هوا و انتشار بخار با توجه به نوع اقلیم و در اوقات مختلف سال، دارای روش‌های متفاوتی است. در نتیجه، شیوه‌های کنترل جریان رطوبت برای هر اقلیم متفاوت است.دوطرفه بودن جریان رطوبت، با توجه به قابلیت آن‌ها برای حرکت رطوبت هم از داخل و هم از خارج ساختمان از داخل پوسته، هم به شرایط داخلی و هم به شرایط آب وهوایی محل بستگی دارد که اغلب توسط سازندگان و طراحان نادیده گرفته می‌شود.بالا رفتن میزان رطوبت در لایه‌های جدار، علاوه بر ایجاد مشکلات رطوبتی و کاهش عمر مفید عایق حرارتی، باعث افزایش ضریب انتقال حرارت و کاهش مقاومت حرارتی کل جدار نیز می‌شود. این موضوع باعث افزایش مصرف انرژی، هزینه اولیه و نگهداری ساختمان می‌شود. پیش بینی و رفع خطر میعان در لایه‌های جدار، نه تنها در جهت تضمین عملکرد مطلوب اجزای ساختمان‌ها حائز اهمیت است، بلکه به عنوان یک عامل تعیین کننده در تأمین شرایط حداقل بهداشت ساکنان نیز تلقی می‌شود.</a:t>
            </a:r>
            <a:endParaRPr lang="en-US" sz="1300" dirty="0"/>
          </a:p>
        </p:txBody>
      </p:sp>
    </p:spTree>
    <p:extLst>
      <p:ext uri="{BB962C8B-B14F-4D97-AF65-F5344CB8AC3E}">
        <p14:creationId xmlns:p14="http://schemas.microsoft.com/office/powerpoint/2010/main" val="2337986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05643" y="496538"/>
            <a:ext cx="6192688" cy="61568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cs typeface="B Lotus" pitchFamily="2" charset="-78"/>
            </a:endParaRPr>
          </a:p>
        </p:txBody>
      </p:sp>
      <p:sp>
        <p:nvSpPr>
          <p:cNvPr id="5" name="TextBox 4"/>
          <p:cNvSpPr txBox="1"/>
          <p:nvPr/>
        </p:nvSpPr>
        <p:spPr>
          <a:xfrm>
            <a:off x="1705643" y="650489"/>
            <a:ext cx="6181163" cy="307777"/>
          </a:xfrm>
          <a:prstGeom prst="rect">
            <a:avLst/>
          </a:prstGeom>
          <a:noFill/>
        </p:spPr>
        <p:txBody>
          <a:bodyPr wrap="square" rtlCol="1">
            <a:spAutoFit/>
          </a:bodyPr>
          <a:lstStyle/>
          <a:p>
            <a:r>
              <a:rPr lang="fa-IR" sz="1400" b="1" dirty="0">
                <a:solidFill>
                  <a:schemeClr val="accent6">
                    <a:lumMod val="50000"/>
                  </a:schemeClr>
                </a:solidFill>
              </a:rPr>
              <a:t>چهار عامل اصلی که بر کیفیت آب و هوای یک منطقه یا محل اثر میگذارند </a:t>
            </a:r>
            <a:endParaRPr lang="fa-IR" sz="1400" b="1" dirty="0">
              <a:solidFill>
                <a:schemeClr val="accent6">
                  <a:lumMod val="50000"/>
                </a:schemeClr>
              </a:solidFill>
              <a:cs typeface="B Lotus" pitchFamily="2" charset="-78"/>
            </a:endParaRPr>
          </a:p>
        </p:txBody>
      </p:sp>
      <p:sp>
        <p:nvSpPr>
          <p:cNvPr id="7" name="Left Bracket 6"/>
          <p:cNvSpPr/>
          <p:nvPr/>
        </p:nvSpPr>
        <p:spPr>
          <a:xfrm rot="16200000" flipH="1">
            <a:off x="4500206" y="-2047632"/>
            <a:ext cx="45720" cy="7534981"/>
          </a:xfrm>
          <a:prstGeom prst="leftBracket">
            <a:avLst/>
          </a:prstGeom>
        </p:spPr>
        <p:style>
          <a:lnRef idx="3">
            <a:schemeClr val="accent2"/>
          </a:lnRef>
          <a:fillRef idx="0">
            <a:schemeClr val="accent2"/>
          </a:fillRef>
          <a:effectRef idx="2">
            <a:schemeClr val="accent2"/>
          </a:effectRef>
          <a:fontRef idx="minor">
            <a:schemeClr val="tx1"/>
          </a:fontRef>
        </p:style>
        <p:txBody>
          <a:bodyPr rtlCol="1" anchor="ctr"/>
          <a:lstStyle/>
          <a:p>
            <a:pPr algn="ctr"/>
            <a:endParaRPr lang="fa-IR">
              <a:cs typeface="B Lotus" pitchFamily="2" charset="-78"/>
            </a:endParaRPr>
          </a:p>
        </p:txBody>
      </p:sp>
      <p:sp>
        <p:nvSpPr>
          <p:cNvPr id="8" name="Rounded Rectangle 7"/>
          <p:cNvSpPr/>
          <p:nvPr/>
        </p:nvSpPr>
        <p:spPr>
          <a:xfrm>
            <a:off x="7351502" y="1930732"/>
            <a:ext cx="1331896" cy="1383453"/>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r>
              <a:rPr lang="fa-IR" sz="1600" b="1" dirty="0" smtClean="0">
                <a:solidFill>
                  <a:schemeClr val="tx1">
                    <a:lumMod val="75000"/>
                    <a:lumOff val="25000"/>
                  </a:schemeClr>
                </a:solidFill>
                <a:cs typeface="B Lotus" panose="00000400000000000000" pitchFamily="2" charset="-78"/>
              </a:rPr>
              <a:t>تابش خورشید</a:t>
            </a:r>
            <a:endParaRPr lang="en-US" sz="1600" b="1" dirty="0">
              <a:solidFill>
                <a:schemeClr val="tx1">
                  <a:lumMod val="75000"/>
                  <a:lumOff val="25000"/>
                </a:schemeClr>
              </a:solidFill>
              <a:cs typeface="B Lotus" panose="00000400000000000000" pitchFamily="2" charset="-78"/>
            </a:endParaRPr>
          </a:p>
        </p:txBody>
      </p:sp>
      <p:cxnSp>
        <p:nvCxnSpPr>
          <p:cNvPr id="13" name="Straight Arrow Connector 12"/>
          <p:cNvCxnSpPr/>
          <p:nvPr/>
        </p:nvCxnSpPr>
        <p:spPr>
          <a:xfrm>
            <a:off x="8306794" y="3296901"/>
            <a:ext cx="0" cy="3835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4723554" y="1112219"/>
            <a:ext cx="0" cy="58477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9" name="Rounded Rectangle 28"/>
          <p:cNvSpPr/>
          <p:nvPr/>
        </p:nvSpPr>
        <p:spPr>
          <a:xfrm>
            <a:off x="5497644" y="1899006"/>
            <a:ext cx="1331896" cy="1394643"/>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r>
              <a:rPr lang="fa-IR" sz="2000" dirty="0" smtClean="0">
                <a:solidFill>
                  <a:schemeClr val="tx1">
                    <a:lumMod val="75000"/>
                    <a:lumOff val="25000"/>
                  </a:schemeClr>
                </a:solidFill>
              </a:rPr>
              <a:t>دمای هوا</a:t>
            </a:r>
            <a:endParaRPr lang="en-US" sz="2000" dirty="0">
              <a:solidFill>
                <a:schemeClr val="tx1">
                  <a:lumMod val="75000"/>
                  <a:lumOff val="25000"/>
                </a:schemeClr>
              </a:solidFill>
            </a:endParaRPr>
          </a:p>
        </p:txBody>
      </p:sp>
      <p:cxnSp>
        <p:nvCxnSpPr>
          <p:cNvPr id="31" name="Straight Arrow Connector 30"/>
          <p:cNvCxnSpPr/>
          <p:nvPr/>
        </p:nvCxnSpPr>
        <p:spPr>
          <a:xfrm>
            <a:off x="6163592" y="3281327"/>
            <a:ext cx="0" cy="3835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2" name="Rounded Rectangle 31"/>
          <p:cNvSpPr/>
          <p:nvPr/>
        </p:nvSpPr>
        <p:spPr>
          <a:xfrm>
            <a:off x="2664040" y="1940093"/>
            <a:ext cx="1331896" cy="1403370"/>
          </a:xfrm>
          <a:prstGeom prst="roundRect">
            <a:avLst/>
          </a:prstGeom>
          <a:ln/>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400" b="1" dirty="0" smtClean="0">
                <a:solidFill>
                  <a:schemeClr val="tx1">
                    <a:lumMod val="75000"/>
                    <a:lumOff val="25000"/>
                  </a:schemeClr>
                </a:solidFill>
                <a:cs typeface="B Lotus" pitchFamily="2" charset="-78"/>
              </a:rPr>
              <a:t>رطوبت</a:t>
            </a:r>
            <a:endParaRPr lang="fa-IR" sz="2400" b="1" dirty="0">
              <a:solidFill>
                <a:schemeClr val="tx1">
                  <a:lumMod val="75000"/>
                  <a:lumOff val="25000"/>
                </a:schemeClr>
              </a:solidFill>
              <a:cs typeface="B Lotus" pitchFamily="2" charset="-78"/>
            </a:endParaRPr>
          </a:p>
        </p:txBody>
      </p:sp>
      <p:cxnSp>
        <p:nvCxnSpPr>
          <p:cNvPr id="34" name="Straight Arrow Connector 33"/>
          <p:cNvCxnSpPr/>
          <p:nvPr/>
        </p:nvCxnSpPr>
        <p:spPr>
          <a:xfrm>
            <a:off x="3275856" y="3343463"/>
            <a:ext cx="0" cy="3835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8" name="Rounded Rectangle 37"/>
          <p:cNvSpPr/>
          <p:nvPr/>
        </p:nvSpPr>
        <p:spPr>
          <a:xfrm>
            <a:off x="2330700" y="3770915"/>
            <a:ext cx="1809252" cy="280949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r>
              <a:rPr lang="fa-IR" sz="1600" b="1" dirty="0" smtClean="0">
                <a:solidFill>
                  <a:schemeClr val="tx1">
                    <a:lumMod val="75000"/>
                    <a:lumOff val="25000"/>
                  </a:schemeClr>
                </a:solidFill>
                <a:cs typeface="B Lotus" pitchFamily="2" charset="-78"/>
              </a:rPr>
              <a:t>به وسیله تبخیر از سطح اقیانوسها مخصوصا در مناطق استوائی صورت میگیرد- پوشش گیاهی هم میتواند تاثیر گذار باشد-رطوبت هوا به صورت ابر ودر نهایت به صورت باران و برف به زمین باز میگردد.</a:t>
            </a:r>
            <a:endParaRPr lang="fa-IR" sz="1600" b="1" dirty="0">
              <a:solidFill>
                <a:schemeClr val="tx1">
                  <a:lumMod val="75000"/>
                  <a:lumOff val="25000"/>
                </a:schemeClr>
              </a:solidFill>
              <a:cs typeface="B Lotus" pitchFamily="2" charset="-78"/>
            </a:endParaRPr>
          </a:p>
        </p:txBody>
      </p:sp>
      <p:sp>
        <p:nvSpPr>
          <p:cNvPr id="40" name="Rounded Rectangle 39"/>
          <p:cNvSpPr/>
          <p:nvPr/>
        </p:nvSpPr>
        <p:spPr>
          <a:xfrm>
            <a:off x="5220072" y="3680458"/>
            <a:ext cx="1644141" cy="2738044"/>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r>
              <a:rPr lang="fa-IR" sz="1600" dirty="0" smtClean="0">
                <a:solidFill>
                  <a:schemeClr val="tx1">
                    <a:lumMod val="75000"/>
                    <a:lumOff val="25000"/>
                  </a:schemeClr>
                </a:solidFill>
                <a:cs typeface="B Lotus" pitchFamily="2" charset="-78"/>
              </a:rPr>
              <a:t>عامل مهمی است که در نتیجه تابش خورشید به سطح زمین ایجاد میشود و آسایش انسان را تحت تاثیر قرار میدهد</a:t>
            </a:r>
            <a:endParaRPr lang="fa-IR" sz="1600" dirty="0">
              <a:solidFill>
                <a:schemeClr val="tx1">
                  <a:lumMod val="75000"/>
                  <a:lumOff val="25000"/>
                </a:schemeClr>
              </a:solidFill>
              <a:cs typeface="B Lotus" pitchFamily="2" charset="-78"/>
            </a:endParaRPr>
          </a:p>
        </p:txBody>
      </p:sp>
      <p:sp>
        <p:nvSpPr>
          <p:cNvPr id="42" name="Rounded Rectangle 41"/>
          <p:cNvSpPr/>
          <p:nvPr/>
        </p:nvSpPr>
        <p:spPr>
          <a:xfrm>
            <a:off x="7164288" y="3695452"/>
            <a:ext cx="1619928" cy="2730034"/>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r>
              <a:rPr lang="fa-IR" sz="1600" b="1" dirty="0">
                <a:solidFill>
                  <a:schemeClr val="tx1">
                    <a:lumMod val="75000"/>
                    <a:lumOff val="25000"/>
                  </a:schemeClr>
                </a:solidFill>
                <a:cs typeface="B Lotus" panose="00000400000000000000" pitchFamily="2" charset="-78"/>
              </a:rPr>
              <a:t>عامل اصلی و موثر و </a:t>
            </a:r>
            <a:r>
              <a:rPr lang="fa-IR" sz="1600" b="1" dirty="0" smtClean="0">
                <a:solidFill>
                  <a:schemeClr val="tx1">
                    <a:lumMod val="75000"/>
                    <a:lumOff val="25000"/>
                  </a:schemeClr>
                </a:solidFill>
                <a:cs typeface="B Lotus" panose="00000400000000000000" pitchFamily="2" charset="-78"/>
              </a:rPr>
              <a:t>تعین </a:t>
            </a:r>
            <a:r>
              <a:rPr lang="fa-IR" sz="1600" b="1" dirty="0">
                <a:solidFill>
                  <a:schemeClr val="tx1">
                    <a:lumMod val="75000"/>
                    <a:lumOff val="25000"/>
                  </a:schemeClr>
                </a:solidFill>
                <a:cs typeface="B Lotus" panose="00000400000000000000" pitchFamily="2" charset="-78"/>
              </a:rPr>
              <a:t>کننده شرایط جوی در یک منطقه </a:t>
            </a:r>
            <a:r>
              <a:rPr lang="fa-IR" sz="1600" b="1" dirty="0" smtClean="0">
                <a:solidFill>
                  <a:schemeClr val="tx1">
                    <a:lumMod val="75000"/>
                    <a:lumOff val="25000"/>
                  </a:schemeClr>
                </a:solidFill>
                <a:cs typeface="B Lotus" panose="00000400000000000000" pitchFamily="2" charset="-78"/>
              </a:rPr>
              <a:t>است.که تمامی انرژیهای زمین از این طریق میباشد </a:t>
            </a:r>
            <a:endParaRPr lang="fa-IR" sz="1600" b="1" dirty="0">
              <a:solidFill>
                <a:schemeClr val="tx1">
                  <a:lumMod val="75000"/>
                  <a:lumOff val="25000"/>
                </a:schemeClr>
              </a:solidFill>
              <a:cs typeface="B Lotus" pitchFamily="2" charset="-78"/>
            </a:endParaRPr>
          </a:p>
        </p:txBody>
      </p:sp>
      <p:sp>
        <p:nvSpPr>
          <p:cNvPr id="27" name="Rounded Rectangle 26"/>
          <p:cNvSpPr/>
          <p:nvPr/>
        </p:nvSpPr>
        <p:spPr>
          <a:xfrm>
            <a:off x="575808" y="1930732"/>
            <a:ext cx="1331896" cy="1362917"/>
          </a:xfrm>
          <a:prstGeom prst="roundRect">
            <a:avLst/>
          </a:prstGeom>
          <a:ln/>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400" b="1" dirty="0" smtClean="0">
                <a:solidFill>
                  <a:schemeClr val="tx1">
                    <a:lumMod val="75000"/>
                    <a:lumOff val="25000"/>
                  </a:schemeClr>
                </a:solidFill>
                <a:cs typeface="B Lotus" pitchFamily="2" charset="-78"/>
              </a:rPr>
              <a:t>جریان هوا ( باد)</a:t>
            </a:r>
            <a:endParaRPr lang="fa-IR" sz="2400" b="1" dirty="0">
              <a:solidFill>
                <a:schemeClr val="tx1">
                  <a:lumMod val="75000"/>
                  <a:lumOff val="25000"/>
                </a:schemeClr>
              </a:solidFill>
              <a:cs typeface="B Lotus" pitchFamily="2" charset="-78"/>
            </a:endParaRPr>
          </a:p>
        </p:txBody>
      </p:sp>
      <p:sp>
        <p:nvSpPr>
          <p:cNvPr id="37" name="Rounded Rectangle 36"/>
          <p:cNvSpPr/>
          <p:nvPr/>
        </p:nvSpPr>
        <p:spPr>
          <a:xfrm>
            <a:off x="393130" y="3717032"/>
            <a:ext cx="1730598" cy="2863374"/>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r>
              <a:rPr lang="fa-IR" sz="1600" b="1" dirty="0" smtClean="0">
                <a:solidFill>
                  <a:schemeClr val="tx1">
                    <a:lumMod val="75000"/>
                    <a:lumOff val="25000"/>
                  </a:schemeClr>
                </a:solidFill>
                <a:cs typeface="B Lotus" pitchFamily="2" charset="-78"/>
              </a:rPr>
              <a:t>یکی از عوامل اقلیمی که بر شرایط جوی هر منطقه اثر بگذارد جریان هوا میباشد</a:t>
            </a:r>
          </a:p>
          <a:p>
            <a:r>
              <a:rPr lang="fa-IR" sz="1600" b="1" dirty="0" smtClean="0">
                <a:solidFill>
                  <a:schemeClr val="tx1">
                    <a:lumMod val="75000"/>
                    <a:lumOff val="25000"/>
                  </a:schemeClr>
                </a:solidFill>
                <a:cs typeface="B Lotus" pitchFamily="2" charset="-78"/>
              </a:rPr>
              <a:t>(هرچه فشار هوا در یک منطقه بیشتر باشد به سرمای آن منطقه افزوده میشود)</a:t>
            </a:r>
            <a:endParaRPr lang="fa-IR" sz="1600" b="1" dirty="0">
              <a:solidFill>
                <a:schemeClr val="tx1">
                  <a:lumMod val="75000"/>
                  <a:lumOff val="25000"/>
                </a:schemeClr>
              </a:solidFill>
              <a:cs typeface="B Lotus" pitchFamily="2" charset="-78"/>
            </a:endParaRPr>
          </a:p>
        </p:txBody>
      </p:sp>
      <p:cxnSp>
        <p:nvCxnSpPr>
          <p:cNvPr id="44" name="Straight Arrow Connector 43"/>
          <p:cNvCxnSpPr/>
          <p:nvPr/>
        </p:nvCxnSpPr>
        <p:spPr>
          <a:xfrm>
            <a:off x="1259632" y="3296901"/>
            <a:ext cx="0" cy="3835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43092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76118" y="1481008"/>
            <a:ext cx="1757212" cy="1015663"/>
          </a:xfrm>
          <a:prstGeom prst="rect">
            <a:avLst/>
          </a:prstGeom>
        </p:spPr>
        <p:txBody>
          <a:bodyPr wrap="none">
            <a:spAutoFit/>
          </a:bodyPr>
          <a:lstStyle/>
          <a:p>
            <a:r>
              <a:rPr lang="fa-IR" sz="6000" dirty="0" smtClean="0">
                <a:solidFill>
                  <a:schemeClr val="tx1">
                    <a:lumMod val="75000"/>
                    <a:lumOff val="25000"/>
                  </a:schemeClr>
                </a:solidFill>
              </a:rPr>
              <a:t>اقلیم</a:t>
            </a:r>
            <a:endParaRPr lang="en-US" sz="6000" dirty="0">
              <a:solidFill>
                <a:schemeClr val="tx1">
                  <a:lumMod val="75000"/>
                  <a:lumOff val="25000"/>
                </a:schemeClr>
              </a:solidFill>
            </a:endParaRPr>
          </a:p>
        </p:txBody>
      </p:sp>
      <p:pic>
        <p:nvPicPr>
          <p:cNvPr id="3" name="Picture 3" descr="C:\Users\kaj Computer\Desktop\13832022_d808814a11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48" y="3212976"/>
            <a:ext cx="8568952" cy="29942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kaj Computer\Desktop\light_vectorized.png"/>
          <p:cNvPicPr>
            <a:picLocks noChangeAspect="1" noChangeArrowheads="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280395" y="260648"/>
            <a:ext cx="1296144" cy="13661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619672" y="548680"/>
            <a:ext cx="6840760" cy="1790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Rounded Rectangle 6"/>
          <p:cNvSpPr/>
          <p:nvPr/>
        </p:nvSpPr>
        <p:spPr>
          <a:xfrm rot="5400000">
            <a:off x="280393" y="2259360"/>
            <a:ext cx="1296144" cy="1790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3951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89970" y="249695"/>
            <a:ext cx="6192688" cy="1123463"/>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400" b="1" dirty="0" smtClean="0">
                <a:solidFill>
                  <a:schemeClr val="accent6"/>
                </a:solidFill>
              </a:rPr>
              <a:t>تقسیم بندی حوزه های اقلیمی متفاوت در ایران و جهان:</a:t>
            </a:r>
            <a:endParaRPr lang="en-US" sz="1400" b="1" dirty="0" smtClean="0">
              <a:solidFill>
                <a:schemeClr val="accent6"/>
              </a:solidFill>
            </a:endParaRPr>
          </a:p>
          <a:p>
            <a:pPr algn="ctr"/>
            <a:endParaRPr lang="fa-IR" sz="1200" b="1" dirty="0" smtClean="0">
              <a:solidFill>
                <a:schemeClr val="accent6"/>
              </a:solidFill>
            </a:endParaRPr>
          </a:p>
          <a:p>
            <a:pPr algn="ctr"/>
            <a:r>
              <a:rPr lang="fa-IR" sz="1400" b="1" dirty="0" smtClean="0">
                <a:solidFill>
                  <a:schemeClr val="tx1"/>
                </a:solidFill>
              </a:rPr>
              <a:t>به </a:t>
            </a:r>
            <a:r>
              <a:rPr lang="fa-IR" sz="1400" b="1" dirty="0">
                <a:solidFill>
                  <a:schemeClr val="tx1"/>
                </a:solidFill>
              </a:rPr>
              <a:t>طور کلی تفاوت های اقلیمی در اکثر نقاط جهان با عرض جغرافیایی و ارتفاع از سطح دریا مشخص </a:t>
            </a:r>
            <a:r>
              <a:rPr lang="fa-IR" sz="1400" b="1" dirty="0" smtClean="0">
                <a:solidFill>
                  <a:schemeClr val="tx1"/>
                </a:solidFill>
              </a:rPr>
              <a:t>میشود </a:t>
            </a:r>
            <a:endParaRPr lang="fa-IR" sz="1400" b="1" dirty="0">
              <a:solidFill>
                <a:schemeClr val="tx1"/>
              </a:solidFill>
              <a:cs typeface="B Lotus" pitchFamily="2" charset="-78"/>
            </a:endParaRPr>
          </a:p>
        </p:txBody>
      </p:sp>
      <p:sp>
        <p:nvSpPr>
          <p:cNvPr id="8" name="Rounded Rectangle 7"/>
          <p:cNvSpPr/>
          <p:nvPr/>
        </p:nvSpPr>
        <p:spPr>
          <a:xfrm>
            <a:off x="6897220" y="2639532"/>
            <a:ext cx="1331896" cy="1005492"/>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r>
              <a:rPr lang="fa-IR" sz="1400" b="1" dirty="0" smtClean="0">
                <a:solidFill>
                  <a:schemeClr val="tx1"/>
                </a:solidFill>
              </a:rPr>
              <a:t>مناطق سرد</a:t>
            </a:r>
            <a:endParaRPr lang="en-US" sz="1400" b="1" dirty="0">
              <a:solidFill>
                <a:schemeClr val="tx1"/>
              </a:solidFill>
            </a:endParaRPr>
          </a:p>
        </p:txBody>
      </p:sp>
      <p:sp>
        <p:nvSpPr>
          <p:cNvPr id="29" name="Rounded Rectangle 28"/>
          <p:cNvSpPr/>
          <p:nvPr/>
        </p:nvSpPr>
        <p:spPr>
          <a:xfrm>
            <a:off x="1331640" y="2564904"/>
            <a:ext cx="1331896" cy="1005492"/>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400" b="1" dirty="0" smtClean="0">
                <a:solidFill>
                  <a:schemeClr val="tx1"/>
                </a:solidFill>
              </a:rPr>
              <a:t>مناطق گرم و مرطوب</a:t>
            </a:r>
            <a:endParaRPr lang="en-US" sz="1400" dirty="0">
              <a:solidFill>
                <a:schemeClr val="tx1"/>
              </a:solidFill>
            </a:endParaRPr>
          </a:p>
        </p:txBody>
      </p:sp>
      <p:sp>
        <p:nvSpPr>
          <p:cNvPr id="40" name="Rounded Rectangle 39"/>
          <p:cNvSpPr/>
          <p:nvPr/>
        </p:nvSpPr>
        <p:spPr>
          <a:xfrm>
            <a:off x="1163637" y="3962102"/>
            <a:ext cx="1366444" cy="2738044"/>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r>
              <a:rPr lang="fa-IR" sz="1200" dirty="0">
                <a:solidFill>
                  <a:schemeClr val="tx1"/>
                </a:solidFill>
              </a:rPr>
              <a:t>رطوبت شدید و دمای زیاد هوا -</a:t>
            </a:r>
            <a:r>
              <a:rPr lang="fa-IR" sz="1200" dirty="0" smtClean="0">
                <a:solidFill>
                  <a:schemeClr val="tx1"/>
                </a:solidFill>
              </a:rPr>
              <a:t>جهت </a:t>
            </a:r>
            <a:r>
              <a:rPr lang="fa-IR" sz="1200" dirty="0">
                <a:solidFill>
                  <a:schemeClr val="tx1"/>
                </a:solidFill>
              </a:rPr>
              <a:t>و سرعت جریان باد در طول سال متغیر است </a:t>
            </a:r>
            <a:r>
              <a:rPr lang="fa-IR" sz="1200" dirty="0" smtClean="0">
                <a:solidFill>
                  <a:schemeClr val="tx1"/>
                </a:solidFill>
              </a:rPr>
              <a:t>– بعضی </a:t>
            </a:r>
            <a:r>
              <a:rPr lang="fa-IR" sz="1200" dirty="0">
                <a:solidFill>
                  <a:schemeClr val="tx1"/>
                </a:solidFill>
              </a:rPr>
              <a:t>مواقع سرعت باد در این مناطق به 120 کیلومتر در ساعت میرسد که همراه با رگبار و گرد بادهای سهمگین است</a:t>
            </a:r>
            <a:endParaRPr lang="fa-IR" sz="1200" b="1" dirty="0">
              <a:solidFill>
                <a:schemeClr val="tx1"/>
              </a:solidFill>
              <a:cs typeface="B Lotus" pitchFamily="2" charset="-78"/>
            </a:endParaRPr>
          </a:p>
        </p:txBody>
      </p:sp>
      <p:sp>
        <p:nvSpPr>
          <p:cNvPr id="42" name="Rounded Rectangle 41"/>
          <p:cNvSpPr/>
          <p:nvPr/>
        </p:nvSpPr>
        <p:spPr>
          <a:xfrm>
            <a:off x="6902429" y="3980312"/>
            <a:ext cx="1458312" cy="2730034"/>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r>
              <a:rPr lang="fa-IR" sz="1200" dirty="0">
                <a:solidFill>
                  <a:schemeClr val="tx1"/>
                </a:solidFill>
              </a:rPr>
              <a:t>دمای ( 34-) درجه سانتیگراد تا دمای  </a:t>
            </a:r>
            <a:endParaRPr lang="en-US" sz="1200" dirty="0">
              <a:solidFill>
                <a:schemeClr val="tx1"/>
              </a:solidFill>
            </a:endParaRPr>
          </a:p>
          <a:p>
            <a:r>
              <a:rPr lang="fa-IR" sz="1200" dirty="0">
                <a:solidFill>
                  <a:schemeClr val="tx1"/>
                </a:solidFill>
              </a:rPr>
              <a:t>( 38+) درجه سانتیگراد در این مناطق ثبت شده است تابستانهای گرم و زمستانهای سرد و بادهای تقریبا مداوم در طول سال از خصوصیات این مناطق است . </a:t>
            </a:r>
            <a:endParaRPr lang="fa-IR" sz="1200" b="1" dirty="0">
              <a:solidFill>
                <a:schemeClr val="tx1"/>
              </a:solidFill>
              <a:cs typeface="B Lotus" pitchFamily="2" charset="-78"/>
            </a:endParaRPr>
          </a:p>
        </p:txBody>
      </p:sp>
      <p:sp>
        <p:nvSpPr>
          <p:cNvPr id="14" name="Rounded Rectangle 13"/>
          <p:cNvSpPr/>
          <p:nvPr/>
        </p:nvSpPr>
        <p:spPr>
          <a:xfrm>
            <a:off x="2537624" y="1540692"/>
            <a:ext cx="4338632" cy="736180"/>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fa-IR" sz="1400" b="1" dirty="0" smtClean="0">
                <a:solidFill>
                  <a:schemeClr val="tx1"/>
                </a:solidFill>
              </a:rPr>
              <a:t>تقسیم بندی حوزه های اقلیمی در جهان</a:t>
            </a:r>
            <a:endParaRPr lang="fa-IR" sz="1400" b="1" dirty="0">
              <a:solidFill>
                <a:schemeClr val="tx1"/>
              </a:solidFill>
              <a:cs typeface="B Lotus" pitchFamily="2" charset="-78"/>
            </a:endParaRPr>
          </a:p>
        </p:txBody>
      </p:sp>
      <p:sp>
        <p:nvSpPr>
          <p:cNvPr id="15" name="Rounded Rectangle 14"/>
          <p:cNvSpPr/>
          <p:nvPr/>
        </p:nvSpPr>
        <p:spPr>
          <a:xfrm>
            <a:off x="5076056" y="2607743"/>
            <a:ext cx="1458312" cy="1005492"/>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400" b="1" dirty="0" smtClean="0">
                <a:solidFill>
                  <a:schemeClr val="tx1"/>
                </a:solidFill>
              </a:rPr>
              <a:t>مناطق معتدل</a:t>
            </a:r>
            <a:endParaRPr lang="en-US" sz="1400" b="1" dirty="0">
              <a:solidFill>
                <a:schemeClr val="tx1"/>
              </a:solidFill>
            </a:endParaRPr>
          </a:p>
        </p:txBody>
      </p:sp>
      <p:sp>
        <p:nvSpPr>
          <p:cNvPr id="16" name="Rounded Rectangle 15"/>
          <p:cNvSpPr/>
          <p:nvPr/>
        </p:nvSpPr>
        <p:spPr>
          <a:xfrm>
            <a:off x="3131840" y="2607743"/>
            <a:ext cx="1407618" cy="1005492"/>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400" b="1" dirty="0" smtClean="0">
                <a:solidFill>
                  <a:schemeClr val="tx1"/>
                </a:solidFill>
              </a:rPr>
              <a:t>مناطق گرم و خشک</a:t>
            </a:r>
            <a:endParaRPr lang="en-US" sz="1400" b="1" dirty="0">
              <a:solidFill>
                <a:schemeClr val="tx1"/>
              </a:solidFill>
            </a:endParaRPr>
          </a:p>
        </p:txBody>
      </p:sp>
      <p:sp>
        <p:nvSpPr>
          <p:cNvPr id="17" name="Rounded Rectangle 16"/>
          <p:cNvSpPr/>
          <p:nvPr/>
        </p:nvSpPr>
        <p:spPr>
          <a:xfrm>
            <a:off x="5076056" y="3970273"/>
            <a:ext cx="1458312" cy="2730034"/>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r>
              <a:rPr lang="fa-IR" sz="1200" dirty="0" smtClean="0">
                <a:solidFill>
                  <a:schemeClr val="tx1"/>
                </a:solidFill>
              </a:rPr>
              <a:t>شدت </a:t>
            </a:r>
            <a:r>
              <a:rPr lang="fa-IR" sz="1200" dirty="0">
                <a:solidFill>
                  <a:schemeClr val="tx1"/>
                </a:solidFill>
              </a:rPr>
              <a:t>گرما و سرما در طول سال یکی از خصوصیات مناطق معتدل است . بادهای فصلی ، دوره های مرطوب ، بارندگی زیاد و همچنین روزهای متناوب آفتابی و </a:t>
            </a:r>
            <a:r>
              <a:rPr lang="fa-IR" sz="1200" dirty="0" smtClean="0">
                <a:solidFill>
                  <a:schemeClr val="tx1"/>
                </a:solidFill>
              </a:rPr>
              <a:t>ابری</a:t>
            </a:r>
            <a:endParaRPr lang="fa-IR" sz="1200" b="1" dirty="0">
              <a:solidFill>
                <a:schemeClr val="tx1"/>
              </a:solidFill>
              <a:cs typeface="B Lotus" pitchFamily="2" charset="-78"/>
            </a:endParaRPr>
          </a:p>
        </p:txBody>
      </p:sp>
      <p:sp>
        <p:nvSpPr>
          <p:cNvPr id="18" name="Rounded Rectangle 17"/>
          <p:cNvSpPr/>
          <p:nvPr/>
        </p:nvSpPr>
        <p:spPr>
          <a:xfrm>
            <a:off x="3081146" y="3962102"/>
            <a:ext cx="1458312" cy="2730034"/>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r>
              <a:rPr lang="fa-IR" sz="1200" dirty="0">
                <a:solidFill>
                  <a:schemeClr val="tx1"/>
                </a:solidFill>
              </a:rPr>
              <a:t>روزهای آفتابی شدید ، هوای خشک و روزهای گرم و شب های سرد و اختلاف زیاد بین حداقل و حداکثر دمای هوا در شبانه روز و همچنین متغیر بودن شدت باد در طول روز و در ساعت عصر </a:t>
            </a:r>
            <a:endParaRPr lang="fa-IR" sz="1200" b="1" dirty="0">
              <a:solidFill>
                <a:schemeClr val="tx1"/>
              </a:solidFill>
              <a:cs typeface="B Lotus" pitchFamily="2" charset="-78"/>
            </a:endParaRPr>
          </a:p>
        </p:txBody>
      </p:sp>
    </p:spTree>
    <p:extLst>
      <p:ext uri="{BB962C8B-B14F-4D97-AF65-F5344CB8AC3E}">
        <p14:creationId xmlns:p14="http://schemas.microsoft.com/office/powerpoint/2010/main" val="3091636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897219" y="1628800"/>
            <a:ext cx="1463521" cy="1005492"/>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400" dirty="0">
                <a:solidFill>
                  <a:schemeClr val="tx1"/>
                </a:solidFill>
              </a:rPr>
              <a:t> اقلیم گرم و خشک ( فلات مرکزی ایران )</a:t>
            </a:r>
            <a:endParaRPr lang="en-US" sz="1400" dirty="0">
              <a:solidFill>
                <a:schemeClr val="tx1"/>
              </a:solidFill>
            </a:endParaRPr>
          </a:p>
        </p:txBody>
      </p:sp>
      <p:sp>
        <p:nvSpPr>
          <p:cNvPr id="29" name="Rounded Rectangle 28"/>
          <p:cNvSpPr/>
          <p:nvPr/>
        </p:nvSpPr>
        <p:spPr>
          <a:xfrm>
            <a:off x="1163637" y="1628800"/>
            <a:ext cx="1499899" cy="1005492"/>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400" dirty="0">
                <a:solidFill>
                  <a:schemeClr val="tx1"/>
                </a:solidFill>
              </a:rPr>
              <a:t> اقلیم گرم و مرطوب ( کرانه شمالی خلیج فارس و دریای عمان )</a:t>
            </a:r>
            <a:endParaRPr lang="en-US" sz="1400" dirty="0">
              <a:solidFill>
                <a:schemeClr val="tx1"/>
              </a:solidFill>
            </a:endParaRPr>
          </a:p>
        </p:txBody>
      </p:sp>
      <p:sp>
        <p:nvSpPr>
          <p:cNvPr id="40" name="Rounded Rectangle 39"/>
          <p:cNvSpPr/>
          <p:nvPr/>
        </p:nvSpPr>
        <p:spPr>
          <a:xfrm>
            <a:off x="1163637" y="3068961"/>
            <a:ext cx="1366444" cy="3631185"/>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r>
              <a:rPr lang="fa-IR" sz="1200" b="1" dirty="0">
                <a:solidFill>
                  <a:schemeClr val="tx1"/>
                </a:solidFill>
              </a:rPr>
              <a:t>رطوبت هوا در این اقلیم بسیار بالا </a:t>
            </a:r>
            <a:r>
              <a:rPr lang="fa-IR" sz="1200" b="1" dirty="0" smtClean="0">
                <a:solidFill>
                  <a:schemeClr val="tx1"/>
                </a:solidFill>
              </a:rPr>
              <a:t>است.</a:t>
            </a:r>
            <a:endParaRPr lang="en-US" sz="1200" b="1" dirty="0">
              <a:solidFill>
                <a:schemeClr val="tx1"/>
              </a:solidFill>
            </a:endParaRPr>
          </a:p>
          <a:p>
            <a:r>
              <a:rPr lang="fa-IR" sz="1200" b="1" dirty="0">
                <a:solidFill>
                  <a:schemeClr val="tx1"/>
                </a:solidFill>
              </a:rPr>
              <a:t>-  حداکثر دمای هوا در تابستان به 35 الی 40 درجه و حداکثر رطوبت نسبی به 70 درصد میرسد.</a:t>
            </a:r>
            <a:endParaRPr lang="en-US" sz="1200" b="1" dirty="0">
              <a:solidFill>
                <a:schemeClr val="tx1"/>
              </a:solidFill>
            </a:endParaRPr>
          </a:p>
          <a:p>
            <a:r>
              <a:rPr lang="fa-IR" sz="1200" b="1" dirty="0">
                <a:solidFill>
                  <a:schemeClr val="tx1"/>
                </a:solidFill>
              </a:rPr>
              <a:t>-  تابستانها بسیار گرم و مرطوب و زمستانها معتدل است </a:t>
            </a:r>
            <a:endParaRPr lang="fa-IR" sz="1200" b="1" dirty="0">
              <a:solidFill>
                <a:schemeClr val="tx1"/>
              </a:solidFill>
              <a:cs typeface="B Lotus" pitchFamily="2" charset="-78"/>
            </a:endParaRPr>
          </a:p>
        </p:txBody>
      </p:sp>
      <p:sp>
        <p:nvSpPr>
          <p:cNvPr id="42" name="Rounded Rectangle 41"/>
          <p:cNvSpPr/>
          <p:nvPr/>
        </p:nvSpPr>
        <p:spPr>
          <a:xfrm>
            <a:off x="6902429" y="3068961"/>
            <a:ext cx="1458312" cy="3641386"/>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100" b="1" dirty="0">
                <a:solidFill>
                  <a:schemeClr val="tx1"/>
                </a:solidFill>
              </a:rPr>
              <a:t>-  اکثر مناطق نیمه استوائی را شامل میشود </a:t>
            </a:r>
            <a:r>
              <a:rPr lang="fa-IR" sz="1100" b="1" dirty="0" smtClean="0">
                <a:solidFill>
                  <a:schemeClr val="tx1"/>
                </a:solidFill>
              </a:rPr>
              <a:t>- بارندگی </a:t>
            </a:r>
            <a:r>
              <a:rPr lang="fa-IR" sz="1100" b="1" dirty="0">
                <a:solidFill>
                  <a:schemeClr val="tx1"/>
                </a:solidFill>
              </a:rPr>
              <a:t>بسیار کم است و رطوبت هوا خیلی کم و خشکی هوا بسیار بالا است.</a:t>
            </a:r>
            <a:endParaRPr lang="en-US" sz="1100" b="1" dirty="0">
              <a:solidFill>
                <a:schemeClr val="tx1"/>
              </a:solidFill>
            </a:endParaRPr>
          </a:p>
          <a:p>
            <a:pPr algn="ctr"/>
            <a:r>
              <a:rPr lang="fa-IR" sz="1100" b="1" dirty="0" smtClean="0">
                <a:solidFill>
                  <a:schemeClr val="tx1"/>
                </a:solidFill>
              </a:rPr>
              <a:t>-  روزهای </a:t>
            </a:r>
            <a:r>
              <a:rPr lang="fa-IR" sz="1100" b="1" dirty="0">
                <a:solidFill>
                  <a:schemeClr val="tx1"/>
                </a:solidFill>
              </a:rPr>
              <a:t>گرم و شبهای بسیار سرد و زمستانهای سرد و سخت و تابستانهای گرم و خشک است.</a:t>
            </a:r>
            <a:endParaRPr lang="en-US" sz="1100" b="1" dirty="0">
              <a:solidFill>
                <a:schemeClr val="tx1"/>
              </a:solidFill>
            </a:endParaRPr>
          </a:p>
          <a:p>
            <a:pPr algn="ctr"/>
            <a:r>
              <a:rPr lang="fa-IR" sz="1100" b="1" dirty="0">
                <a:solidFill>
                  <a:schemeClr val="tx1"/>
                </a:solidFill>
              </a:rPr>
              <a:t>-  پوشش گیاهی در این اقلیم بسیار کم است</a:t>
            </a:r>
            <a:endParaRPr lang="fa-IR" sz="1100" b="1" dirty="0">
              <a:solidFill>
                <a:schemeClr val="tx1"/>
              </a:solidFill>
              <a:cs typeface="B Lotus" pitchFamily="2" charset="-78"/>
            </a:endParaRPr>
          </a:p>
        </p:txBody>
      </p:sp>
      <p:sp>
        <p:nvSpPr>
          <p:cNvPr id="14" name="Rounded Rectangle 13"/>
          <p:cNvSpPr/>
          <p:nvPr/>
        </p:nvSpPr>
        <p:spPr>
          <a:xfrm>
            <a:off x="1745941" y="332656"/>
            <a:ext cx="6192688" cy="72008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b="1" dirty="0" smtClean="0">
                <a:solidFill>
                  <a:schemeClr val="tx1"/>
                </a:solidFill>
              </a:rPr>
              <a:t>تقسیمات اقلیمی ایران در حیطه معماری</a:t>
            </a:r>
            <a:endParaRPr lang="fa-IR" b="1" dirty="0">
              <a:solidFill>
                <a:schemeClr val="tx1"/>
              </a:solidFill>
              <a:cs typeface="B Lotus" pitchFamily="2" charset="-78"/>
            </a:endParaRPr>
          </a:p>
        </p:txBody>
      </p:sp>
      <p:sp>
        <p:nvSpPr>
          <p:cNvPr id="15" name="Rounded Rectangle 14"/>
          <p:cNvSpPr/>
          <p:nvPr/>
        </p:nvSpPr>
        <p:spPr>
          <a:xfrm>
            <a:off x="5076056" y="1628800"/>
            <a:ext cx="1458312" cy="1005492"/>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300" dirty="0">
                <a:solidFill>
                  <a:schemeClr val="tx1"/>
                </a:solidFill>
              </a:rPr>
              <a:t> اقلیم سرد کوهستانی ( مناطق کوهستانی غرب کشور ) </a:t>
            </a:r>
            <a:endParaRPr lang="en-US" sz="1300" dirty="0">
              <a:solidFill>
                <a:schemeClr val="tx1"/>
              </a:solidFill>
            </a:endParaRPr>
          </a:p>
        </p:txBody>
      </p:sp>
      <p:sp>
        <p:nvSpPr>
          <p:cNvPr id="16" name="Rounded Rectangle 15"/>
          <p:cNvSpPr/>
          <p:nvPr/>
        </p:nvSpPr>
        <p:spPr>
          <a:xfrm>
            <a:off x="3059832" y="1628800"/>
            <a:ext cx="1562862" cy="1005492"/>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400" dirty="0">
                <a:solidFill>
                  <a:schemeClr val="tx1"/>
                </a:solidFill>
              </a:rPr>
              <a:t> اقلیم معتدل و مرطوب ( کرانه جنوبی دریای خزر ) </a:t>
            </a:r>
            <a:endParaRPr lang="en-US" sz="1400" b="1" dirty="0">
              <a:solidFill>
                <a:schemeClr val="tx1"/>
              </a:solidFill>
            </a:endParaRPr>
          </a:p>
        </p:txBody>
      </p:sp>
      <p:sp>
        <p:nvSpPr>
          <p:cNvPr id="17" name="Rounded Rectangle 16"/>
          <p:cNvSpPr/>
          <p:nvPr/>
        </p:nvSpPr>
        <p:spPr>
          <a:xfrm>
            <a:off x="5076056" y="3068961"/>
            <a:ext cx="1458312" cy="36548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200" b="1" dirty="0" smtClean="0">
                <a:solidFill>
                  <a:schemeClr val="tx1"/>
                </a:solidFill>
              </a:rPr>
              <a:t>اقلیم </a:t>
            </a:r>
            <a:r>
              <a:rPr lang="fa-IR" sz="1200" b="1" dirty="0">
                <a:solidFill>
                  <a:schemeClr val="tx1"/>
                </a:solidFill>
              </a:rPr>
              <a:t>سرد است ، شدت تابش آفتاب در تابستان ، زیاد و در زمستان کم است.</a:t>
            </a:r>
            <a:endParaRPr lang="en-US" sz="1200" b="1" dirty="0">
              <a:solidFill>
                <a:schemeClr val="tx1"/>
              </a:solidFill>
            </a:endParaRPr>
          </a:p>
          <a:p>
            <a:pPr algn="ctr"/>
            <a:r>
              <a:rPr lang="fa-IR" sz="1200" b="1" dirty="0">
                <a:solidFill>
                  <a:schemeClr val="tx1"/>
                </a:solidFill>
              </a:rPr>
              <a:t>-  زمستانها طولانی و سرد و یخبندان بوده و تابستانها هوا معتدل است.</a:t>
            </a:r>
            <a:endParaRPr lang="en-US" sz="1200" b="1" dirty="0">
              <a:solidFill>
                <a:schemeClr val="tx1"/>
              </a:solidFill>
            </a:endParaRPr>
          </a:p>
          <a:p>
            <a:pPr algn="ctr"/>
            <a:r>
              <a:rPr lang="fa-IR" sz="1200" b="1" dirty="0">
                <a:solidFill>
                  <a:schemeClr val="tx1"/>
                </a:solidFill>
              </a:rPr>
              <a:t>-  شهرهای ( آذربایجان غربی ، کردستان ، همدان ....) در اقلیم سرد واقعند</a:t>
            </a:r>
            <a:endParaRPr lang="fa-IR" sz="1200" b="1" dirty="0">
              <a:solidFill>
                <a:schemeClr val="tx1"/>
              </a:solidFill>
              <a:cs typeface="B Lotus" pitchFamily="2" charset="-78"/>
            </a:endParaRPr>
          </a:p>
        </p:txBody>
      </p:sp>
      <p:sp>
        <p:nvSpPr>
          <p:cNvPr id="18" name="Rounded Rectangle 17"/>
          <p:cNvSpPr/>
          <p:nvPr/>
        </p:nvSpPr>
        <p:spPr>
          <a:xfrm>
            <a:off x="3081146" y="3068961"/>
            <a:ext cx="1458312" cy="3623175"/>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300" b="1" dirty="0">
                <a:solidFill>
                  <a:schemeClr val="tx1"/>
                </a:solidFill>
              </a:rPr>
              <a:t>-  رطوبت زیاد هوا و اعتدال درجه حرارت از مشخصه های بارز این اقلیم است.</a:t>
            </a:r>
            <a:endParaRPr lang="en-US" sz="1300" b="1" dirty="0">
              <a:solidFill>
                <a:schemeClr val="tx1"/>
              </a:solidFill>
            </a:endParaRPr>
          </a:p>
          <a:p>
            <a:pPr algn="ctr"/>
            <a:r>
              <a:rPr lang="fa-IR" sz="1300" b="1" dirty="0">
                <a:solidFill>
                  <a:schemeClr val="tx1"/>
                </a:solidFill>
              </a:rPr>
              <a:t>-  دمای هوا در روزهای تابستان ( 30 – 25 ) درجه و شب ها ( 23 – 20 ) درجه سانتیگراد بوده و در زمستانها معمولا بالای صفر است</a:t>
            </a:r>
            <a:endParaRPr lang="fa-IR" sz="1300" b="1" dirty="0">
              <a:solidFill>
                <a:schemeClr val="tx1"/>
              </a:solidFill>
              <a:cs typeface="B Lotus" pitchFamily="2" charset="-78"/>
            </a:endParaRPr>
          </a:p>
        </p:txBody>
      </p:sp>
    </p:spTree>
    <p:extLst>
      <p:ext uri="{BB962C8B-B14F-4D97-AF65-F5344CB8AC3E}">
        <p14:creationId xmlns:p14="http://schemas.microsoft.com/office/powerpoint/2010/main" val="3010892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51920" y="4869160"/>
            <a:ext cx="2160240" cy="615681"/>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sz="2800" b="1" dirty="0" smtClean="0">
                <a:solidFill>
                  <a:schemeClr val="accent6">
                    <a:lumMod val="50000"/>
                  </a:schemeClr>
                </a:solidFill>
              </a:rPr>
              <a:t>مشکلات</a:t>
            </a:r>
            <a:endParaRPr lang="fa-IR" sz="2800" b="1" dirty="0">
              <a:solidFill>
                <a:schemeClr val="accent6">
                  <a:lumMod val="50000"/>
                </a:schemeClr>
              </a:solidFill>
              <a:cs typeface="B Lotus" pitchFamily="2" charset="-78"/>
            </a:endParaRPr>
          </a:p>
        </p:txBody>
      </p:sp>
      <p:sp>
        <p:nvSpPr>
          <p:cNvPr id="8" name="Rounded Rectangle 7"/>
          <p:cNvSpPr/>
          <p:nvPr/>
        </p:nvSpPr>
        <p:spPr>
          <a:xfrm>
            <a:off x="1734027" y="5589240"/>
            <a:ext cx="6192688" cy="1008112"/>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dirty="0" smtClean="0">
                <a:solidFill>
                  <a:schemeClr val="tx1"/>
                </a:solidFill>
              </a:rPr>
              <a:t>تابش شدید آفتاب – گرمای زیاد – هوای خشک – کمبود بارندگی – کم آبی – عدم وجود رطوبت – وجود طوفانهای پرگردوغبار و طوفانهای شن – اختلاف حرارت شب و روز </a:t>
            </a:r>
            <a:endParaRPr lang="fa-IR" dirty="0">
              <a:solidFill>
                <a:schemeClr val="tx1"/>
              </a:solidFill>
              <a:cs typeface="B Lotus" pitchFamily="2" charset="-78"/>
            </a:endParaRPr>
          </a:p>
        </p:txBody>
      </p:sp>
      <p:sp>
        <p:nvSpPr>
          <p:cNvPr id="3" name="Rectangle 2"/>
          <p:cNvSpPr/>
          <p:nvPr/>
        </p:nvSpPr>
        <p:spPr>
          <a:xfrm>
            <a:off x="1043608" y="116632"/>
            <a:ext cx="734481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b="1" dirty="0">
                <a:solidFill>
                  <a:schemeClr val="accent6">
                    <a:lumMod val="50000"/>
                  </a:schemeClr>
                </a:solidFill>
              </a:rPr>
              <a:t>افرینش معماری همساز با اقلیم در مناطق مختلف اقلیمی در ایران</a:t>
            </a:r>
            <a:endParaRPr lang="en-US" dirty="0">
              <a:solidFill>
                <a:schemeClr val="accent6">
                  <a:lumMod val="50000"/>
                </a:schemeClr>
              </a:solidFill>
            </a:endParaRPr>
          </a:p>
        </p:txBody>
      </p:sp>
      <p:sp>
        <p:nvSpPr>
          <p:cNvPr id="12" name="Rectangle 11"/>
          <p:cNvSpPr/>
          <p:nvPr/>
        </p:nvSpPr>
        <p:spPr>
          <a:xfrm>
            <a:off x="1331640" y="908720"/>
            <a:ext cx="67687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خصوصیات متفاوت اقلیمها در هر منطقه در ترکیب معماری و شکل گیری بافت شهرها تاثیر گذار بوده.که توانسته مردمان مناطق را به طریقی با مشکلات آب و هوائی کنار آید و بتواند راهکارهای مناسب و هماهنگی با اقلیم هر منطقه در جهت ظوابط و الگوهای ارزشمندی در جهت انجام طراحی و خلق معماری همساز با اقلیم در اختیار ما قرار دهد.</a:t>
            </a:r>
          </a:p>
        </p:txBody>
      </p:sp>
      <p:sp>
        <p:nvSpPr>
          <p:cNvPr id="14" name="Rectangle 13"/>
          <p:cNvSpPr/>
          <p:nvPr/>
        </p:nvSpPr>
        <p:spPr>
          <a:xfrm>
            <a:off x="1763688" y="2814028"/>
            <a:ext cx="5976664" cy="584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b="1" dirty="0">
                <a:solidFill>
                  <a:schemeClr val="accent6">
                    <a:lumMod val="50000"/>
                  </a:schemeClr>
                </a:solidFill>
              </a:rPr>
              <a:t>ویژگیهای معماری بومی در مناطق گرم و خشک ایران</a:t>
            </a:r>
            <a:endParaRPr lang="en-US" dirty="0">
              <a:solidFill>
                <a:schemeClr val="accent6">
                  <a:lumMod val="50000"/>
                </a:schemeClr>
              </a:solidFill>
            </a:endParaRPr>
          </a:p>
        </p:txBody>
      </p:sp>
      <p:sp>
        <p:nvSpPr>
          <p:cNvPr id="15" name="Rectangle 14"/>
          <p:cNvSpPr/>
          <p:nvPr/>
        </p:nvSpPr>
        <p:spPr>
          <a:xfrm>
            <a:off x="1331640" y="3501008"/>
            <a:ext cx="67687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شرایط سخت آب و هوائی در اقلیم گرم و خشک مشکلات بسیاری برای ساکنین این مناطق به وجود آورده و برای طراحی معماری در این اقلیم بایستی دقت بیشتری شود .</a:t>
            </a:r>
          </a:p>
          <a:p>
            <a:pPr algn="ctr"/>
            <a:r>
              <a:rPr lang="fa-IR" dirty="0">
                <a:solidFill>
                  <a:schemeClr val="tx1"/>
                </a:solidFill>
              </a:rPr>
              <a:t>خلق بنا دراین اقلیم نیازمند مطالعات عمیق و گسترده ای میباشد.</a:t>
            </a:r>
          </a:p>
        </p:txBody>
      </p:sp>
    </p:spTree>
    <p:extLst>
      <p:ext uri="{BB962C8B-B14F-4D97-AF65-F5344CB8AC3E}">
        <p14:creationId xmlns:p14="http://schemas.microsoft.com/office/powerpoint/2010/main" val="3620416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6732241" y="2204864"/>
            <a:ext cx="1584176" cy="3914334"/>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smtClean="0">
                <a:solidFill>
                  <a:schemeClr val="tx1"/>
                </a:solidFill>
              </a:rPr>
              <a:t>تراکم بناها در بافت علاوه بر آنکه یک راهکار اقلیمی است در ضرورت امر دفاع در برابر حمله مهاجمان به شهر و همچنین مطابق با روابط اجتماعی و اقتصادی داخل شهر (قلعه)نقش بسزائی دارد</a:t>
            </a:r>
            <a:endParaRPr lang="fa-IR" sz="1400" b="1" dirty="0">
              <a:solidFill>
                <a:schemeClr val="tx1"/>
              </a:solidFill>
              <a:cs typeface="B Lotus" pitchFamily="2" charset="-78"/>
            </a:endParaRPr>
          </a:p>
        </p:txBody>
      </p:sp>
      <p:sp>
        <p:nvSpPr>
          <p:cNvPr id="14" name="Rounded Rectangle 13"/>
          <p:cNvSpPr/>
          <p:nvPr/>
        </p:nvSpPr>
        <p:spPr>
          <a:xfrm>
            <a:off x="1619672" y="869103"/>
            <a:ext cx="6192688" cy="61568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b="1" dirty="0" smtClean="0">
                <a:solidFill>
                  <a:schemeClr val="accent6">
                    <a:lumMod val="50000"/>
                  </a:schemeClr>
                </a:solidFill>
              </a:rPr>
              <a:t>بافت شهری در مناطق گرم و خشک</a:t>
            </a:r>
            <a:endParaRPr lang="fa-IR" b="1" dirty="0">
              <a:solidFill>
                <a:schemeClr val="accent6">
                  <a:lumMod val="50000"/>
                </a:schemeClr>
              </a:solidFill>
              <a:cs typeface="B Lotus" pitchFamily="2" charset="-78"/>
            </a:endParaRPr>
          </a:p>
        </p:txBody>
      </p:sp>
      <p:sp>
        <p:nvSpPr>
          <p:cNvPr id="17" name="Rounded Rectangle 16"/>
          <p:cNvSpPr/>
          <p:nvPr/>
        </p:nvSpPr>
        <p:spPr>
          <a:xfrm>
            <a:off x="4139951" y="2204865"/>
            <a:ext cx="1534481" cy="3914334"/>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300" b="1" dirty="0" smtClean="0">
                <a:solidFill>
                  <a:schemeClr val="tx1"/>
                </a:solidFill>
              </a:rPr>
              <a:t>شکل گیری بافت با توجه به جهت تابش خورشید و جهت وزش باد میباشد. که بافت شهر از لحاظ ساختاری . شبیه یک کاکتوس عمل میکند که پوست بسیار سختی دارد و کاملا بسته است و اهالی در داخل این پوست سخت زندگی میکنند.</a:t>
            </a:r>
            <a:endParaRPr lang="fa-IR" sz="1300" b="1" dirty="0">
              <a:solidFill>
                <a:schemeClr val="tx1"/>
              </a:solidFill>
              <a:cs typeface="B Lotus" pitchFamily="2" charset="-78"/>
            </a:endParaRPr>
          </a:p>
        </p:txBody>
      </p:sp>
      <p:sp>
        <p:nvSpPr>
          <p:cNvPr id="18" name="Rounded Rectangle 17"/>
          <p:cNvSpPr/>
          <p:nvPr/>
        </p:nvSpPr>
        <p:spPr>
          <a:xfrm>
            <a:off x="849016" y="2204865"/>
            <a:ext cx="1994792" cy="3914334"/>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300" b="1" dirty="0" smtClean="0">
                <a:solidFill>
                  <a:schemeClr val="tx1"/>
                </a:solidFill>
              </a:rPr>
              <a:t>کلیه فضاهای زیستی منطقه از قبیل فضاهای شهری . گذرها و معابر . حیاطها و ساختمانها در مقابل شرایط نامطلوب جوی و بادهای نامطلوب و گردو خاک و طوفانهای شن محافظت شده اند . در عین حال شکل گیری بافت به نحوی است که در استفاده از باد خنک در فصل تابستان و تابش خورشید در فصل زمستان محدودیت ایجاد نشود.</a:t>
            </a:r>
            <a:endParaRPr lang="fa-IR" sz="1300" b="1" dirty="0">
              <a:solidFill>
                <a:schemeClr val="tx1"/>
              </a:solidFill>
              <a:cs typeface="B Lotus" pitchFamily="2" charset="-78"/>
            </a:endParaRPr>
          </a:p>
        </p:txBody>
      </p:sp>
      <p:sp>
        <p:nvSpPr>
          <p:cNvPr id="2" name="Donut 1"/>
          <p:cNvSpPr/>
          <p:nvPr/>
        </p:nvSpPr>
        <p:spPr>
          <a:xfrm>
            <a:off x="7618040" y="692696"/>
            <a:ext cx="914400" cy="914400"/>
          </a:xfrm>
          <a:prstGeom prst="donut">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Donut 8"/>
          <p:cNvSpPr/>
          <p:nvPr/>
        </p:nvSpPr>
        <p:spPr>
          <a:xfrm>
            <a:off x="932012" y="719743"/>
            <a:ext cx="914400" cy="914400"/>
          </a:xfrm>
          <a:prstGeom prst="donut">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4312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2728</TotalTime>
  <Words>4525</Words>
  <Application>Microsoft Office PowerPoint</Application>
  <PresentationFormat>On-screen Show (4:3)</PresentationFormat>
  <Paragraphs>154</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عملکرد جدارهای ساختمانی در اقلیم گرم و مرطوب </vt:lpstr>
      <vt:lpstr>تأثیرات مخرب رطوبت و مشکلات ناشی از آن </vt:lpstr>
      <vt:lpstr>فرآیند انتقال رطوبت در اقلیم گرم و مرطوب </vt:lpstr>
      <vt:lpstr>عوامل تعیین کننده در ایجاد میعان در اقلیم گرم و مرطوب </vt:lpstr>
      <vt:lpstr>نتیجه گیری </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ALADDIN</dc:creator>
  <cp:lastModifiedBy>kaj Computer</cp:lastModifiedBy>
  <cp:revision>252</cp:revision>
  <dcterms:created xsi:type="dcterms:W3CDTF">2012-02-03T19:08:44Z</dcterms:created>
  <dcterms:modified xsi:type="dcterms:W3CDTF">2018-06-16T05:33:56Z</dcterms:modified>
</cp:coreProperties>
</file>