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4" r:id="rId7"/>
    <p:sldId id="265" r:id="rId8"/>
    <p:sldId id="262" r:id="rId9"/>
    <p:sldId id="259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4" r:id="rId26"/>
    <p:sldId id="283" r:id="rId27"/>
    <p:sldId id="287" r:id="rId28"/>
    <p:sldId id="285" r:id="rId29"/>
    <p:sldId id="286" r:id="rId30"/>
    <p:sldId id="288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5DD6-5AE8-4460-BFF7-1096230606C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273F-5267-411F-B292-2C4D9B5BB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5DD6-5AE8-4460-BFF7-1096230606C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273F-5267-411F-B292-2C4D9B5BB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5DD6-5AE8-4460-BFF7-1096230606C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273F-5267-411F-B292-2C4D9B5BB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5DD6-5AE8-4460-BFF7-1096230606C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273F-5267-411F-B292-2C4D9B5BB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5DD6-5AE8-4460-BFF7-1096230606C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273F-5267-411F-B292-2C4D9B5BB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5DD6-5AE8-4460-BFF7-1096230606C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273F-5267-411F-B292-2C4D9B5BB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5DD6-5AE8-4460-BFF7-1096230606C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273F-5267-411F-B292-2C4D9B5BB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5DD6-5AE8-4460-BFF7-1096230606C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273F-5267-411F-B292-2C4D9B5BB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5DD6-5AE8-4460-BFF7-1096230606C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273F-5267-411F-B292-2C4D9B5BB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5DD6-5AE8-4460-BFF7-1096230606C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273F-5267-411F-B292-2C4D9B5BB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5DD6-5AE8-4460-BFF7-1096230606C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273F-5267-411F-B292-2C4D9B5BB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35DD6-5AE8-4460-BFF7-1096230606C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A273F-5267-411F-B292-2C4D9B5BB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firehouse.persianblog.ir/post/83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285992"/>
            <a:ext cx="6400800" cy="3495684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tx1"/>
                </a:solidFill>
                <a:cs typeface="B Homa" pitchFamily="2" charset="-78"/>
              </a:rPr>
              <a:t>غیبتهای ناشی از کار</a:t>
            </a:r>
          </a:p>
          <a:p>
            <a:r>
              <a:rPr lang="fa-IR" b="1" dirty="0" smtClean="0">
                <a:solidFill>
                  <a:schemeClr val="tx1"/>
                </a:solidFill>
                <a:cs typeface="B Homa" pitchFamily="2" charset="-78"/>
              </a:rPr>
              <a:t>غرامت </a:t>
            </a:r>
          </a:p>
          <a:p>
            <a:pPr rtl="1"/>
            <a:r>
              <a:rPr lang="fa-IR" b="1" dirty="0" smtClean="0">
                <a:solidFill>
                  <a:schemeClr val="tx1"/>
                </a:solidFill>
                <a:cs typeface="B Homa" pitchFamily="2" charset="-78"/>
              </a:rPr>
              <a:t>بیمه در بهداشت حرفه ای – تامین اجتماعی</a:t>
            </a:r>
          </a:p>
          <a:p>
            <a:pPr rtl="1"/>
            <a:endParaRPr lang="fa-IR" b="1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30722" name="Picture 2" descr="http://falshbaner.persiangig.com/image/motebarek/babol%20-motebark%20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642918"/>
            <a:ext cx="3810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r" rtl="1">
              <a:buNone/>
            </a:pPr>
            <a:r>
              <a:rPr lang="ar-SA" dirty="0" smtClean="0">
                <a:solidFill>
                  <a:srgbClr val="FF0000"/>
                </a:solidFill>
                <a:hlinkClick r:id="rId2"/>
              </a:rPr>
              <a:t>شاخص های آسیب و بیماریهای شغلی بر اساس استاندارد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OSHA</a:t>
            </a:r>
            <a:r>
              <a:rPr lang="fa-IR" dirty="0" smtClean="0">
                <a:solidFill>
                  <a:srgbClr val="FF0000"/>
                </a:solidFill>
              </a:rPr>
              <a:t>:</a:t>
            </a:r>
          </a:p>
          <a:p>
            <a:pPr algn="r" rtl="1">
              <a:buNone/>
            </a:pPr>
            <a:r>
              <a:rPr lang="en-US" b="1" dirty="0" smtClean="0"/>
              <a:t>TRC</a:t>
            </a:r>
            <a:r>
              <a:rPr lang="en-US" dirty="0" smtClean="0"/>
              <a:t> ( Total Recordable Cases)</a:t>
            </a:r>
            <a:r>
              <a:rPr lang="fa-IR" dirty="0" smtClean="0"/>
              <a:t>= کل موارد قابل گزارش به ازای 100 نفر پرسنل تمام وقت </a:t>
            </a:r>
          </a:p>
          <a:p>
            <a:pPr algn="r" rtl="1">
              <a:buNone/>
            </a:pPr>
            <a:r>
              <a:rPr lang="fa-IR" dirty="0" smtClean="0"/>
              <a:t>نحوه محاسبه </a:t>
            </a:r>
            <a:r>
              <a:rPr lang="en-US" b="1" dirty="0" smtClean="0"/>
              <a:t>TRC</a:t>
            </a:r>
            <a:endParaRPr lang="fa-IR" b="1" dirty="0" smtClean="0"/>
          </a:p>
          <a:p>
            <a:pPr rtl="1">
              <a:buNone/>
            </a:pPr>
            <a:r>
              <a:rPr lang="fa-IR" dirty="0" smtClean="0"/>
              <a:t>200000×  کل موارد آسیب و بیماری های شغلی</a:t>
            </a:r>
            <a:r>
              <a:rPr lang="fa-IR" b="1" dirty="0" smtClean="0"/>
              <a:t> </a:t>
            </a:r>
            <a:r>
              <a:rPr lang="en-US" b="1" dirty="0" smtClean="0"/>
              <a:t>        </a:t>
            </a:r>
            <a:endParaRPr lang="en-US" dirty="0" smtClean="0"/>
          </a:p>
          <a:p>
            <a:pPr rtl="1">
              <a:buNone/>
            </a:pPr>
            <a:r>
              <a:rPr lang="en-US" b="1" dirty="0" smtClean="0"/>
              <a:t>      </a:t>
            </a:r>
            <a:r>
              <a:rPr lang="fa-IR" b="1" dirty="0" smtClean="0"/>
              <a:t>ـــــــــــــــــــــــــــــــــــــــــــــــــــــــــــــــــــــــــــــــــــــــــــ</a:t>
            </a:r>
            <a:r>
              <a:rPr lang="en-US" b="1" dirty="0" smtClean="0"/>
              <a:t> </a:t>
            </a:r>
            <a:r>
              <a:rPr lang="fa-IR" dirty="0" smtClean="0"/>
              <a:t> تعداد کل ساعات کار کارکنان</a:t>
            </a:r>
            <a:r>
              <a:rPr lang="en-US" b="1" dirty="0" smtClean="0"/>
              <a:t>                   </a:t>
            </a:r>
            <a:endParaRPr lang="en-US" dirty="0" smtClean="0"/>
          </a:p>
          <a:p>
            <a:pPr algn="r" rt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s1.picofile.com/file/7191427525/Copy_2_of_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2009775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5840435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en-US" sz="2400" dirty="0" smtClean="0"/>
              <a:t>DART ( Days Away from work , job Transfer or restriction) </a:t>
            </a:r>
            <a:r>
              <a:rPr lang="fa-IR" sz="2400" dirty="0" smtClean="0"/>
              <a:t>=مواردی که منجر به غیبت از کار ، محدودیت یا تغییر شغل شده است به ازای 100 نفر پرسنل تمام وقت </a:t>
            </a:r>
          </a:p>
          <a:p>
            <a:pPr algn="r" rtl="1">
              <a:buNone/>
            </a:pPr>
            <a:endParaRPr lang="fa-IR" sz="2400" dirty="0" smtClean="0"/>
          </a:p>
          <a:p>
            <a:pPr algn="r" rtl="1">
              <a:buNone/>
            </a:pPr>
            <a:r>
              <a:rPr lang="fa-IR" sz="2400" dirty="0" smtClean="0"/>
              <a:t>نحوه محاسبه </a:t>
            </a:r>
            <a:r>
              <a:rPr lang="en-US" sz="2400" dirty="0" smtClean="0"/>
              <a:t>DART</a:t>
            </a:r>
            <a:r>
              <a:rPr lang="fa-IR" sz="2400" dirty="0" smtClean="0"/>
              <a:t>:</a:t>
            </a:r>
          </a:p>
          <a:p>
            <a:pPr algn="r" rtl="1">
              <a:buNone/>
            </a:pPr>
            <a:endParaRPr lang="fa-IR" sz="2400" dirty="0" smtClean="0"/>
          </a:p>
          <a:p>
            <a:pPr algn="r" rtl="1">
              <a:buNone/>
            </a:pPr>
            <a:endParaRPr lang="fa-IR" sz="2400" dirty="0" smtClean="0"/>
          </a:p>
          <a:p>
            <a:pPr rtl="1">
              <a:buNone/>
            </a:pPr>
            <a:r>
              <a:rPr lang="fa-IR" sz="1400" u="sng" dirty="0" smtClean="0"/>
              <a:t>200000×  تعداد آسیب ها و بیماریهای شغلی منجر به غیبت از کار + تعداد آسیب یا بیماری شغلی منجر به محدودیت یا تغییر در شغل  </a:t>
            </a:r>
            <a:endParaRPr lang="en-US" sz="1400" dirty="0" smtClean="0"/>
          </a:p>
          <a:p>
            <a:pPr algn="r" rtl="1">
              <a:buNone/>
            </a:pPr>
            <a:r>
              <a:rPr lang="fa-IR" sz="2400" dirty="0" smtClean="0"/>
              <a:t>                                    </a:t>
            </a:r>
            <a:r>
              <a:rPr lang="fa-IR" sz="1400" dirty="0" smtClean="0"/>
              <a:t>تعداد کل ساعات کار کارکنان </a:t>
            </a:r>
            <a:endParaRPr lang="en-US" sz="1400" dirty="0" smtClean="0"/>
          </a:p>
          <a:p>
            <a:pPr algn="r" rtl="1">
              <a:buNone/>
            </a:pPr>
            <a:endParaRPr lang="en-US" sz="2400" dirty="0" smtClean="0"/>
          </a:p>
          <a:p>
            <a:pPr algn="just" rtl="1">
              <a:buNone/>
            </a:pPr>
            <a:endParaRPr lang="en-US" sz="2400" dirty="0"/>
          </a:p>
        </p:txBody>
      </p:sp>
      <p:pic>
        <p:nvPicPr>
          <p:cNvPr id="21512" name="Picture 8" descr="http://img.whynotgif.com/flowers/flowers-3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143512"/>
            <a:ext cx="4610100" cy="30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pPr algn="r" rtl="1">
              <a:buNone/>
            </a:pPr>
            <a:r>
              <a:rPr lang="en-US" dirty="0" smtClean="0"/>
              <a:t>DAFW ( Days Away from work)</a:t>
            </a:r>
            <a:r>
              <a:rPr lang="fa-IR" dirty="0" smtClean="0"/>
              <a:t>=مواردی که منجر به غیبت از کار شده است به ازای 100نفر پرسنل تمام وقت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نحوه محاسبه </a:t>
            </a:r>
            <a:r>
              <a:rPr lang="en-US" dirty="0" smtClean="0"/>
              <a:t>DAFW</a:t>
            </a:r>
            <a:r>
              <a:rPr lang="fa-IR" dirty="0" smtClean="0"/>
              <a:t>:</a:t>
            </a:r>
          </a:p>
          <a:p>
            <a:pPr algn="r" rtl="1">
              <a:buNone/>
            </a:pPr>
            <a:endParaRPr lang="fa-IR" dirty="0" smtClean="0"/>
          </a:p>
          <a:p>
            <a:pPr algn="ctr" rtl="1">
              <a:buNone/>
            </a:pPr>
            <a:r>
              <a:rPr lang="fa-IR" dirty="0" smtClean="0"/>
              <a:t> </a:t>
            </a:r>
            <a:r>
              <a:rPr lang="fa-IR" u="sng" dirty="0" smtClean="0"/>
              <a:t>200000  ×  موارد منجر به غیبت از کار</a:t>
            </a:r>
            <a:endParaRPr lang="en-US" dirty="0" smtClean="0"/>
          </a:p>
          <a:p>
            <a:pPr algn="ctr" rtl="1">
              <a:buNone/>
            </a:pPr>
            <a:r>
              <a:rPr lang="fa-IR" dirty="0" smtClean="0"/>
              <a:t> تعداد کل ساعات کار کارکنان</a:t>
            </a:r>
            <a:endParaRPr lang="en-US" dirty="0" smtClean="0"/>
          </a:p>
          <a:p>
            <a:pPr algn="ctr" rtl="1">
              <a:buNone/>
            </a:pPr>
            <a:endParaRPr lang="en-US" dirty="0"/>
          </a:p>
        </p:txBody>
      </p:sp>
      <p:pic>
        <p:nvPicPr>
          <p:cNvPr id="20482" name="Picture 2" descr="http://img.whynotgif.com/flowers/flowers-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14884"/>
            <a:ext cx="1285875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r" rtl="1">
              <a:buNone/>
            </a:pPr>
            <a:r>
              <a:rPr lang="en-US" dirty="0" smtClean="0"/>
              <a:t>Days Of Job Transfer or restriction)</a:t>
            </a:r>
            <a:r>
              <a:rPr lang="fa-IR" dirty="0" smtClean="0"/>
              <a:t> ) </a:t>
            </a:r>
            <a:r>
              <a:rPr lang="en-US" dirty="0" smtClean="0"/>
              <a:t>DJRT</a:t>
            </a:r>
            <a:r>
              <a:rPr lang="fa-IR" dirty="0" smtClean="0"/>
              <a:t>= مواردی که منجر به محدودیت در شغل یا تغییر شغل شده است به ازای 100 نفر پرسنل تمام وقت 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نحوه محاسبه </a:t>
            </a:r>
            <a:r>
              <a:rPr lang="en-US" dirty="0" smtClean="0"/>
              <a:t>DJRT</a:t>
            </a:r>
            <a:r>
              <a:rPr lang="fa-IR" dirty="0" smtClean="0"/>
              <a:t>:</a:t>
            </a:r>
          </a:p>
          <a:p>
            <a:pPr algn="ctr" rtl="1">
              <a:buNone/>
            </a:pPr>
            <a:r>
              <a:rPr lang="fa-IR" sz="2000" u="sng" dirty="0" smtClean="0"/>
              <a:t>200000× موارد منجر به محدودیت در شغل و تغییر شغل</a:t>
            </a:r>
            <a:r>
              <a:rPr lang="fa-IR" sz="2000" dirty="0" smtClean="0"/>
              <a:t>                          </a:t>
            </a:r>
            <a:r>
              <a:rPr lang="fa-IR" dirty="0" smtClean="0"/>
              <a:t>                     </a:t>
            </a:r>
            <a:r>
              <a:rPr lang="fa-IR" sz="2000" dirty="0" smtClean="0"/>
              <a:t>تعداد کل ساعات کار کارکنان</a:t>
            </a:r>
            <a:endParaRPr lang="en-US" sz="2000" dirty="0" smtClean="0"/>
          </a:p>
          <a:p>
            <a:pPr algn="r" rtl="1">
              <a:buNone/>
            </a:pPr>
            <a:endParaRPr lang="en-US" dirty="0"/>
          </a:p>
        </p:txBody>
      </p:sp>
      <p:pic>
        <p:nvPicPr>
          <p:cNvPr id="19458" name="Picture 2" descr="http://img.whynotgif.com/flowers/flowers-8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173355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r" rtl="1">
              <a:buNone/>
            </a:pPr>
            <a:r>
              <a:rPr lang="en-US" b="1" dirty="0" smtClean="0"/>
              <a:t>=GAR-  Gross Absence Rate</a:t>
            </a:r>
            <a:r>
              <a:rPr lang="fa-IR" b="1" dirty="0" smtClean="0"/>
              <a:t> نرخ كلي غيبت از كار</a:t>
            </a:r>
          </a:p>
          <a:p>
            <a:pPr algn="r" rtl="1">
              <a:buNone/>
            </a:pPr>
            <a:endParaRPr lang="en-US" b="1" dirty="0" smtClean="0"/>
          </a:p>
          <a:p>
            <a:pPr algn="ctr" rtl="1">
              <a:buNone/>
            </a:pPr>
            <a:r>
              <a:rPr lang="fa-IR" sz="2400" dirty="0" smtClean="0"/>
              <a:t>تعداد كل روزهاي از دسته رفته به علت غيبت</a:t>
            </a:r>
          </a:p>
          <a:p>
            <a:pPr rtl="1">
              <a:buNone/>
            </a:pPr>
            <a:r>
              <a:rPr lang="fa-IR" sz="2400" dirty="0" smtClean="0"/>
              <a:t>------------------------------------------------------------=</a:t>
            </a:r>
            <a:r>
              <a:rPr lang="en-US" sz="2400" dirty="0" smtClean="0"/>
              <a:t>GAR </a:t>
            </a:r>
          </a:p>
          <a:p>
            <a:pPr algn="ctr" rtl="1">
              <a:buNone/>
            </a:pPr>
            <a:r>
              <a:rPr lang="fa-IR" sz="2400" dirty="0" smtClean="0"/>
              <a:t>مجموع روزهاي كاري كل كاركنان</a:t>
            </a:r>
          </a:p>
          <a:p>
            <a:pPr algn="r" rtl="1">
              <a:buNone/>
            </a:pPr>
            <a:r>
              <a:rPr lang="fa-IR" sz="2400" b="1" dirty="0" smtClean="0"/>
              <a:t> </a:t>
            </a:r>
            <a:r>
              <a:rPr lang="fa-IR" sz="2800" b="1" dirty="0" smtClean="0"/>
              <a:t> </a:t>
            </a:r>
            <a:r>
              <a:rPr lang="fa-IR" sz="2400" dirty="0" smtClean="0"/>
              <a:t>تعداد كل روزهاي از دسته رفته به علت غيبت:منظور تعداد روزهايي كه افراد شركت به هر دليلي غيبت از كار داشته اند(موجه و غير موجه) </a:t>
            </a:r>
            <a:r>
              <a:rPr lang="en-US" sz="2400" b="1" dirty="0" smtClean="0"/>
              <a:t> </a:t>
            </a:r>
            <a:endParaRPr lang="fa-IR" sz="2400" b="1" dirty="0" smtClean="0"/>
          </a:p>
          <a:p>
            <a:pPr algn="r" rtl="1">
              <a:buNone/>
            </a:pPr>
            <a:r>
              <a:rPr lang="fa-IR" sz="2400" dirty="0" smtClean="0"/>
              <a:t>مجموع روزهاي كاري كل كاركنان:تعداد نفرات ×  ‫تعداد روزهاي كاري</a:t>
            </a:r>
          </a:p>
          <a:p>
            <a:pPr algn="r" rtl="1">
              <a:buNone/>
            </a:pPr>
            <a:endParaRPr lang="en-US" sz="2400" dirty="0"/>
          </a:p>
        </p:txBody>
      </p:sp>
      <p:pic>
        <p:nvPicPr>
          <p:cNvPr id="18434" name="Picture 2" descr="http://img.whynotgif.com/flowers/flowers-1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500570"/>
            <a:ext cx="3500449" cy="2154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r" rtl="1">
              <a:buNone/>
            </a:pPr>
            <a:r>
              <a:rPr lang="fa-IR" sz="2400" b="1" dirty="0" smtClean="0"/>
              <a:t>نرخ غيبت از كار ناشي از بیماری= </a:t>
            </a:r>
            <a:r>
              <a:rPr lang="en-US" sz="2400" b="1" dirty="0" smtClean="0"/>
              <a:t>SAR- Sickness Absence   Rate</a:t>
            </a:r>
            <a:endParaRPr lang="fa-IR" sz="2400" b="1" dirty="0" smtClean="0"/>
          </a:p>
          <a:p>
            <a:pPr rtl="1">
              <a:buNone/>
            </a:pPr>
            <a:endParaRPr lang="fa-IR" sz="2400" b="1" dirty="0" smtClean="0"/>
          </a:p>
          <a:p>
            <a:pPr algn="ctr" rtl="1">
              <a:buNone/>
            </a:pPr>
            <a:r>
              <a:rPr lang="fa-IR" sz="2000" dirty="0" smtClean="0"/>
              <a:t>                                        تعداد كل روزهاي غيبت به علت بيماري گواهي دار</a:t>
            </a:r>
          </a:p>
          <a:p>
            <a:pPr rtl="1">
              <a:buNone/>
            </a:pPr>
            <a:r>
              <a:rPr lang="fa-IR" sz="2000" dirty="0" smtClean="0"/>
              <a:t>----------------------------------------------------=</a:t>
            </a:r>
            <a:r>
              <a:rPr lang="en-US" sz="2000" dirty="0" smtClean="0"/>
              <a:t>SAR </a:t>
            </a:r>
          </a:p>
          <a:p>
            <a:pPr algn="ctr" rtl="1">
              <a:buNone/>
            </a:pPr>
            <a:r>
              <a:rPr lang="en-US" sz="2000" dirty="0" smtClean="0"/>
              <a:t>                                </a:t>
            </a:r>
            <a:r>
              <a:rPr lang="fa-IR" sz="2000" dirty="0" smtClean="0"/>
              <a:t>مجموع روزهاي كاري كل كاركنان</a:t>
            </a:r>
          </a:p>
          <a:p>
            <a:pPr rtl="1">
              <a:buNone/>
            </a:pPr>
            <a:endParaRPr lang="en-US" dirty="0"/>
          </a:p>
        </p:txBody>
      </p:sp>
      <p:pic>
        <p:nvPicPr>
          <p:cNvPr id="17410" name="Picture 2" descr="http://img.whynotgif.com/flowers/flowers-1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71942"/>
            <a:ext cx="326025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pPr algn="r" rtl="1">
              <a:buNone/>
            </a:pPr>
            <a:r>
              <a:rPr lang="fa-IR" sz="2400" b="1" dirty="0" smtClean="0"/>
              <a:t>نرخ تكرار موارد غيبت از كار</a:t>
            </a:r>
            <a:r>
              <a:rPr lang="fa-IR" b="1" dirty="0" smtClean="0"/>
              <a:t>=</a:t>
            </a:r>
            <a:r>
              <a:rPr lang="en-US" b="1" dirty="0" smtClean="0"/>
              <a:t> </a:t>
            </a:r>
            <a:r>
              <a:rPr lang="en-US" sz="2400" b="1" dirty="0" smtClean="0"/>
              <a:t>AFR -Absence   Frequency   Rate</a:t>
            </a:r>
            <a:r>
              <a:rPr lang="en-US" b="1" dirty="0" smtClean="0"/>
              <a:t> </a:t>
            </a: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  <a:p>
            <a:pPr algn="ctr" rtl="1">
              <a:buNone/>
            </a:pPr>
            <a:r>
              <a:rPr lang="fa-IR" sz="2400" dirty="0" smtClean="0"/>
              <a:t>تعداد موارد غيبت از كار</a:t>
            </a:r>
          </a:p>
          <a:p>
            <a:pPr rtl="1">
              <a:buNone/>
            </a:pPr>
            <a:r>
              <a:rPr lang="fa-IR" sz="2400" dirty="0" smtClean="0"/>
              <a:t>----------------------------------------------------------------=</a:t>
            </a:r>
            <a:r>
              <a:rPr lang="en-US" sz="2400" dirty="0" smtClean="0"/>
              <a:t>AFR </a:t>
            </a:r>
          </a:p>
          <a:p>
            <a:pPr algn="ctr" rtl="1">
              <a:buNone/>
            </a:pPr>
            <a:r>
              <a:rPr lang="fa-IR" sz="2400" dirty="0" smtClean="0"/>
              <a:t>متوسط تعداد شاغلين در همان دوره زماني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16386" name="Picture 2" descr="http://img.whynotgif.com/flowers/flowers-1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357694"/>
            <a:ext cx="800105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r" rtl="1">
              <a:buNone/>
            </a:pPr>
            <a:r>
              <a:rPr lang="fa-IR" b="1" dirty="0" smtClean="0"/>
              <a:t>مدت زمان متوسط هر دوره غیبت از کار=</a:t>
            </a:r>
          </a:p>
          <a:p>
            <a:pPr algn="r" rtl="1">
              <a:buNone/>
            </a:pPr>
            <a:r>
              <a:rPr lang="en-US" b="1" dirty="0" smtClean="0"/>
              <a:t>ASD-Averaged   Spell   Duration</a:t>
            </a:r>
            <a:endParaRPr lang="fa-IR" b="1" dirty="0" smtClean="0"/>
          </a:p>
          <a:p>
            <a:pPr algn="r" rtl="1">
              <a:buNone/>
            </a:pPr>
            <a:endParaRPr lang="fa-IR" dirty="0" smtClean="0"/>
          </a:p>
          <a:p>
            <a:pPr algn="ctr" rtl="1">
              <a:buNone/>
            </a:pPr>
            <a:r>
              <a:rPr lang="fa-IR" sz="2400" dirty="0" smtClean="0"/>
              <a:t>تعداد روزهاي غيبت از كار به علت بيماري</a:t>
            </a:r>
          </a:p>
          <a:p>
            <a:pPr rtl="1">
              <a:buNone/>
            </a:pPr>
            <a:r>
              <a:rPr lang="fa-IR" sz="2400" dirty="0" smtClean="0"/>
              <a:t>--------------------------------------------------------------------=</a:t>
            </a:r>
            <a:r>
              <a:rPr lang="en-US" sz="2400" dirty="0" smtClean="0"/>
              <a:t>ASD </a:t>
            </a:r>
          </a:p>
          <a:p>
            <a:pPr algn="ctr" rtl="1">
              <a:buNone/>
            </a:pPr>
            <a:r>
              <a:rPr lang="fa-IR" sz="2400" dirty="0" smtClean="0"/>
              <a:t>تعداد موارد غيبت از كار ( به علت بيماري) در همان دوره زماني</a:t>
            </a:r>
          </a:p>
          <a:p>
            <a:pPr rtl="1"/>
            <a:endParaRPr lang="fa-IR" sz="2400" dirty="0" smtClean="0"/>
          </a:p>
          <a:p>
            <a:pPr rtl="1">
              <a:buNone/>
            </a:pPr>
            <a:endParaRPr lang="fa-IR" sz="2400" dirty="0" smtClean="0"/>
          </a:p>
          <a:p>
            <a:pPr algn="just" rtl="1">
              <a:buNone/>
            </a:pPr>
            <a:r>
              <a:rPr lang="fa-IR" sz="2400" dirty="0" smtClean="0"/>
              <a:t>توجه: در اين محاسبه مواردي از غيبت كه بيش از 14 روز باشد محاسبه نمي شود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15362" name="Picture 2" descr="http://img.whynotgif.com/flowers/flowers-2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76824"/>
            <a:ext cx="1762125" cy="178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r" rtl="1">
              <a:buNone/>
            </a:pPr>
            <a:r>
              <a:rPr lang="fa-IR" b="1" dirty="0" smtClean="0"/>
              <a:t>تعداد روزهاي غيبت از كار به ازاء هر يك از شاغلين=</a:t>
            </a:r>
          </a:p>
          <a:p>
            <a:pPr algn="r" rtl="1">
              <a:buNone/>
            </a:pPr>
            <a:r>
              <a:rPr lang="en-US" b="1" dirty="0" smtClean="0"/>
              <a:t>DLPP-Days   Lost   Per person</a:t>
            </a: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  <a:p>
            <a:pPr algn="ctr" rtl="1">
              <a:buNone/>
            </a:pPr>
            <a:r>
              <a:rPr lang="fa-IR" sz="2400" dirty="0" smtClean="0"/>
              <a:t>تعداد روزهاي غيبت از كار </a:t>
            </a:r>
          </a:p>
          <a:p>
            <a:pPr algn="ctr" rtl="1">
              <a:buNone/>
            </a:pPr>
            <a:r>
              <a:rPr lang="fa-IR" sz="2400" dirty="0" smtClean="0"/>
              <a:t>----------------------------------------------------=</a:t>
            </a:r>
            <a:r>
              <a:rPr lang="en-US" sz="2400" dirty="0" smtClean="0"/>
              <a:t>DLPP </a:t>
            </a:r>
          </a:p>
          <a:p>
            <a:pPr algn="ctr" rtl="1">
              <a:buNone/>
            </a:pPr>
            <a:r>
              <a:rPr lang="fa-IR" sz="2400" dirty="0" smtClean="0"/>
              <a:t>متوسط تعداد شاغلين در همان روز زماني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14340" name="Picture 4" descr="http://img.whynotgif.com/flowers/flowers-2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143380"/>
            <a:ext cx="3429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dirty="0" smtClean="0"/>
              <a:t>بار مالی غیبتهای ناشی از کار:</a:t>
            </a:r>
          </a:p>
          <a:p>
            <a:pPr algn="r" rtl="1">
              <a:buNone/>
            </a:pPr>
            <a:r>
              <a:rPr lang="fa-IR" dirty="0" smtClean="0"/>
              <a:t>1-غیبهای از کار پزشکی</a:t>
            </a:r>
            <a:r>
              <a:rPr lang="fa-IR" dirty="0" smtClean="0">
                <a:sym typeface="Wingdings" pitchFamily="2" charset="2"/>
              </a:rPr>
              <a:t>: (کمتر از 3 روز –بیشتر از 3 روز)</a:t>
            </a:r>
            <a:r>
              <a:rPr lang="fa-IR" dirty="0" smtClean="0"/>
              <a:t>غرامت</a:t>
            </a:r>
          </a:p>
          <a:p>
            <a:pPr algn="r" rtl="1">
              <a:buNone/>
            </a:pPr>
            <a:r>
              <a:rPr lang="fa-IR" dirty="0" smtClean="0"/>
              <a:t>2-غیبتهای از کار غیر پزشکی اما موجه: مثل سفر به حج تمتع- فوت پدر ،مادر ،همسر-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خانمها به علت مشکلات و مسئولیتهای بیشتر ،میزان غیبت از کار بیشتری دارند.</a:t>
            </a:r>
          </a:p>
          <a:p>
            <a:pPr algn="r" rtl="1">
              <a:buNone/>
            </a:pPr>
            <a:r>
              <a:rPr lang="fa-IR" dirty="0" smtClean="0"/>
              <a:t>کمترین غیبت در نوبت صبح و بیشترین در نوبت شب است.</a:t>
            </a:r>
          </a:p>
          <a:p>
            <a:pPr algn="r" rtl="1">
              <a:buNone/>
            </a:pPr>
            <a:r>
              <a:rPr lang="fa-IR" dirty="0" smtClean="0"/>
              <a:t>روزهای قبل و بعد از تعطیلات غیبت بیشتر است.</a:t>
            </a:r>
          </a:p>
          <a:p>
            <a:pPr algn="r" rtl="1">
              <a:buNone/>
            </a:pPr>
            <a:r>
              <a:rPr lang="fa-IR" dirty="0" smtClean="0"/>
              <a:t>در هفته ی پس از پرداخت حقوق غیبت بیشتر است.</a:t>
            </a:r>
            <a:endParaRPr lang="en-US" dirty="0"/>
          </a:p>
        </p:txBody>
      </p:sp>
      <p:pic>
        <p:nvPicPr>
          <p:cNvPr id="4" name="Picture 2" descr="http://www.amazing-animations.com/animations/flower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4286256"/>
            <a:ext cx="249152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اهمیت مدیریت غیبت های ناشی از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1"/>
            <a:r>
              <a:rPr lang="ar-SA" dirty="0"/>
              <a:t>هزينه هر روز غيبت تقريبا سه برابر حقوق پرداختي به فرد در يك روز است</a:t>
            </a:r>
            <a:r>
              <a:rPr lang="ar-SA" dirty="0" smtClean="0"/>
              <a:t>.</a:t>
            </a:r>
            <a:r>
              <a:rPr lang="ar-SA" dirty="0"/>
              <a:t> </a:t>
            </a:r>
            <a:endParaRPr lang="en-US" dirty="0"/>
          </a:p>
          <a:p>
            <a:pPr algn="just" rtl="1"/>
            <a:r>
              <a:rPr lang="ar-SA" dirty="0"/>
              <a:t>به دليل اينكه روش‌هاي مديريتي سخت گيرانه، يكي از عوامل افزايش غيبت از كار است، طبعا راه حل مشكل غيبت از كار سخت گيري در كنترل حضور پرسنل نيست. </a:t>
            </a:r>
            <a:endParaRPr lang="fa-IR" dirty="0" smtClean="0"/>
          </a:p>
          <a:p>
            <a:pPr algn="just" rtl="1"/>
            <a:r>
              <a:rPr lang="ar-SA" dirty="0" smtClean="0"/>
              <a:t>كاهش بهره‌وري به دليل غيبت از كار يكي از مسائل و مشكلات مهم صنعت است، به طوري كه در ايالات متحده آمريكا هزينه غيبت از كار به دنبال حادثه حدود 100 ميليارد دلار در سال بوده و هزينه غيبت با ساير علل از اين ميزان نيز بيشتر است. </a:t>
            </a:r>
            <a:endParaRPr lang="en-US" dirty="0" smtClean="0"/>
          </a:p>
          <a:p>
            <a:pPr algn="just" rtl="1">
              <a:buNone/>
            </a:pPr>
            <a:endParaRPr lang="en-US" dirty="0"/>
          </a:p>
          <a:p>
            <a:pPr algn="just" rtl="1">
              <a:buNone/>
            </a:pPr>
            <a:endParaRPr lang="en-US" dirty="0"/>
          </a:p>
        </p:txBody>
      </p:sp>
      <p:pic>
        <p:nvPicPr>
          <p:cNvPr id="30722" name="Picture 2" descr="http://s2.picofile.com/file/7191428167/flower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86454"/>
            <a:ext cx="1038225" cy="75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بیمه در بهداشت حرفه ای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با توجه به قانون تامین اجتماعی ،سازمان تامین اجتماعی عهده دار بیمه برای همه ی کارگران بر اساس مقررات این قانون است.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/>
              <a:t>حوادث و بیماریهای ناشی از کار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/>
              <a:t>حوادث و بیماریهای غیر شغلی-ازدواج-بارداری و زایمان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/>
              <a:t>از کار افتادگی،بازنشستگی و فوت</a:t>
            </a:r>
          </a:p>
          <a:p>
            <a:pPr marL="514350" indent="-514350" algn="r" rtl="1">
              <a:buNone/>
            </a:pPr>
            <a:r>
              <a:rPr lang="fa-IR" dirty="0" smtClean="0"/>
              <a:t>افراد درجه یک خانواده بیمه شده در مورد درمان بیماریها از کمکهای مقرر در این قانون بهره مند خواهند شد.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dirty="0"/>
          </a:p>
        </p:txBody>
      </p:sp>
      <p:pic>
        <p:nvPicPr>
          <p:cNvPr id="12290" name="Picture 2" descr="http://img.whynotgif.com/flowers/flowers-25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66775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مشمولین قانون تامین اجتماعی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arenR"/>
            </a:pPr>
            <a:r>
              <a:rPr lang="fa-IR" dirty="0" smtClean="0"/>
              <a:t>افرادی که بهر عنوان در مقابل دریافت مزد و یا حقوق کار می کنند.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 smtClean="0"/>
              <a:t>صاحبان حرف و مشاغل ازاد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 smtClean="0"/>
              <a:t>در یافت کنندگان مستمری بازنشستگی ،از کار افتادگی و فوت</a:t>
            </a:r>
            <a:endParaRPr lang="en-US" dirty="0"/>
          </a:p>
        </p:txBody>
      </p:sp>
      <p:pic>
        <p:nvPicPr>
          <p:cNvPr id="10242" name="Picture 2" descr="http://deborah1.persiangig.com/160/5/deborah-mihanblog-com_by6s8_tabiat_%20%281%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857760"/>
            <a:ext cx="4714875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غرامت دستمزد ایام بیماری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 algn="just" rtl="1">
              <a:buNone/>
            </a:pPr>
            <a:r>
              <a:rPr lang="ar-SA" dirty="0" smtClean="0"/>
              <a:t>در مواردي که بيمه شده به دليل بيماري يا بروز حوادث ناشي و غير ناشي از کار و يا بيماريهاي حرفه اي ، به طور موقت ، توانايي انجام کار را نداشته باشد و به تبع ان از دريافت مزد و حقوق محروم شود ، سازمان تامين اجتماعي با رعايت شرايط قانوني بخشي از حقوق و دستمزد او را در اين مدت جبران مي کند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42" name="Picture 2" descr="http://www.french-georgia.com/gif/job/gif-medecin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lnSpcReduction="10000"/>
          </a:bodyPr>
          <a:lstStyle/>
          <a:p>
            <a:pPr algn="just" rtl="1">
              <a:buNone/>
            </a:pPr>
            <a:r>
              <a:rPr lang="ar-SA" dirty="0" smtClean="0"/>
              <a:t>غرامت دستمزد ايام بيماري، در صورت برقراري شرايط زير قابل پرداخت است</a:t>
            </a:r>
            <a:r>
              <a:rPr lang="en-US" dirty="0" smtClean="0"/>
              <a:t> :</a:t>
            </a:r>
          </a:p>
          <a:p>
            <a:pPr algn="just" rtl="1"/>
            <a:r>
              <a:rPr lang="ar-SA" dirty="0" smtClean="0"/>
              <a:t>بيمه شده ازکارافتاده کلي نباشد</a:t>
            </a:r>
            <a:r>
              <a:rPr lang="en-US" dirty="0" smtClean="0"/>
              <a:t>.</a:t>
            </a:r>
          </a:p>
          <a:p>
            <a:pPr algn="just" rtl="1"/>
            <a:r>
              <a:rPr lang="ar-SA" dirty="0" smtClean="0"/>
              <a:t>کارفرما طبق ضوابط ومقررات ديگري مکلف به پرداخت حقوق بيمه شده بيمارخودنباشد</a:t>
            </a:r>
            <a:r>
              <a:rPr lang="en-US" dirty="0" smtClean="0"/>
              <a:t> .</a:t>
            </a:r>
          </a:p>
          <a:p>
            <a:pPr algn="just" rtl="1"/>
            <a:r>
              <a:rPr lang="ar-SA" dirty="0" smtClean="0"/>
              <a:t>بيمه شده در ايام بيماري حقوق يا مزد از کارفرما دريافت ننموده باشد و براي وي مزد مطرح باشد</a:t>
            </a:r>
            <a:endParaRPr lang="en-US" dirty="0" smtClean="0"/>
          </a:p>
          <a:p>
            <a:pPr algn="just" rtl="1"/>
            <a:r>
              <a:rPr lang="ar-SA" dirty="0" smtClean="0"/>
              <a:t>استراحت پزشکي بيمه شده به تائيد مراجع پزشکي ذيربط رسيده باشد</a:t>
            </a:r>
            <a:endParaRPr lang="en-US" dirty="0" smtClean="0"/>
          </a:p>
          <a:p>
            <a:pPr algn="just" rtl="1"/>
            <a:r>
              <a:rPr lang="ar-SA" dirty="0" smtClean="0"/>
              <a:t>در تاريخ اعلام بيماري، بيمه شده مشغول بکار بوده و يا در مرخصي استحقاقي باشد</a:t>
            </a:r>
            <a:r>
              <a:rPr lang="en-US" dirty="0" smtClean="0"/>
              <a:t> 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9218" name="Picture 2" descr="http://www.french-georgia.com/gif/job/gif_medecin_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64" y="5266457"/>
            <a:ext cx="2381834" cy="1377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85000" lnSpcReduction="20000"/>
          </a:bodyPr>
          <a:lstStyle/>
          <a:p>
            <a:pPr algn="just" rtl="1">
              <a:buNone/>
            </a:pPr>
            <a:r>
              <a:rPr lang="ar-SA" dirty="0" smtClean="0"/>
              <a:t>چند نکته مهم</a:t>
            </a:r>
            <a:r>
              <a:rPr lang="en-US" dirty="0" smtClean="0"/>
              <a:t> :</a:t>
            </a:r>
          </a:p>
          <a:p>
            <a:pPr algn="just" rtl="1">
              <a:buNone/>
            </a:pPr>
            <a:r>
              <a:rPr lang="ar-SA" dirty="0" smtClean="0"/>
              <a:t>در موارد زير، غرامت دستمزد ايام بيماري ، از اولين روز شروع استراحت پزشکي پرداخت مي شود</a:t>
            </a:r>
            <a:r>
              <a:rPr lang="en-US" dirty="0" smtClean="0"/>
              <a:t>:</a:t>
            </a:r>
          </a:p>
          <a:p>
            <a:pPr algn="just" rtl="1"/>
            <a:r>
              <a:rPr lang="ar-SA" dirty="0" smtClean="0"/>
              <a:t>در صورتي كه استراحت بيمار به دليل هر نوع حادثه يا به دليل بيماري حرفه اي باشد</a:t>
            </a:r>
            <a:r>
              <a:rPr lang="en-US" dirty="0" smtClean="0"/>
              <a:t>.</a:t>
            </a:r>
          </a:p>
          <a:p>
            <a:pPr algn="just" rtl="1"/>
            <a:r>
              <a:rPr lang="ar-SA" dirty="0" smtClean="0"/>
              <a:t>در صورتي كه بيمه شده بخشي از طول دوره استراحت (يا تمام آن) را در بيمارستان بستري شده باشد</a:t>
            </a:r>
            <a:r>
              <a:rPr lang="en-US" dirty="0" smtClean="0"/>
              <a:t>.</a:t>
            </a:r>
          </a:p>
          <a:p>
            <a:pPr algn="just" rtl="1"/>
            <a:r>
              <a:rPr lang="ar-SA" dirty="0" smtClean="0"/>
              <a:t>در صورتي كه استراحت بيمار در ارتباط با عواقب بيماري قبلي او باشد</a:t>
            </a:r>
            <a:r>
              <a:rPr lang="en-US" dirty="0" smtClean="0"/>
              <a:t>.</a:t>
            </a:r>
          </a:p>
          <a:p>
            <a:pPr algn="just" rtl="1"/>
            <a:r>
              <a:rPr lang="ar-SA" dirty="0" smtClean="0"/>
              <a:t>در مواردي که کارفرما بر اساس ضوابط و مقررات مربوطه حقوق و مزاياي سه روز اول بيماري را پرداخت نموده باشد</a:t>
            </a:r>
            <a:r>
              <a:rPr lang="fa-IR" dirty="0" smtClean="0"/>
              <a:t>.</a:t>
            </a:r>
          </a:p>
          <a:p>
            <a:pPr algn="just" rtl="1">
              <a:buNone/>
            </a:pPr>
            <a:endParaRPr lang="fa-IR" dirty="0" smtClean="0"/>
          </a:p>
          <a:p>
            <a:pPr algn="just" rtl="1">
              <a:buNone/>
            </a:pPr>
            <a:r>
              <a:rPr lang="ar-SA" dirty="0" smtClean="0"/>
              <a:t>در ساير موارد، غرامت دستمزد ايام بيماري از روز چهارم شروع استراحت پزشكي پرداخت مي شود</a:t>
            </a:r>
            <a:r>
              <a:rPr lang="en-US" dirty="0" smtClean="0"/>
              <a:t>.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8194" name="Picture 2" descr="http://www.french-georgia.com/gif/job/gif_nurse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286388"/>
            <a:ext cx="714375" cy="105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غرامت نقص عضو مقطوع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None/>
            </a:pPr>
            <a:r>
              <a:rPr lang="ar-SA" dirty="0" smtClean="0"/>
              <a:t>اگر درصد ازكارافتادگي بيمه شده بين 10 تا 33 درصد باشد و بيمه شده بر اثر حوادث ناشي از كار، دچار آسيب شده باشد ، استحقاق دريافت غرامت مقطوع نقص عضو را خواهد داشت</a:t>
            </a:r>
            <a:r>
              <a:rPr lang="fa-IR" dirty="0" smtClean="0"/>
              <a:t>.</a:t>
            </a:r>
          </a:p>
          <a:p>
            <a:pPr algn="just" rtl="1">
              <a:buNone/>
            </a:pPr>
            <a:r>
              <a:rPr lang="fa-IR" dirty="0" smtClean="0"/>
              <a:t>میزان آن 36 برابر مستمری از کار افتادگی کلی ضرب در درصد از کار افتادگی است.</a:t>
            </a:r>
            <a:r>
              <a:rPr lang="ar-SA" dirty="0" smtClean="0"/>
              <a:t> مبلغ غرامت مقطوع نقص عضو بطور كلي به بيمه شده پرداخت ميشود. </a:t>
            </a:r>
            <a:endParaRPr lang="en-US" dirty="0" smtClean="0"/>
          </a:p>
          <a:p>
            <a:pPr algn="just" rtl="1">
              <a:buNone/>
            </a:pPr>
            <a:endParaRPr lang="en-US" dirty="0"/>
          </a:p>
        </p:txBody>
      </p:sp>
      <p:pic>
        <p:nvPicPr>
          <p:cNvPr id="6146" name="Picture 2" descr=" شکلکهای جالب و متنوع آروی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1019175" cy="67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مستمری از کار افتادگی جزئی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543956" cy="5054617"/>
          </a:xfrm>
        </p:spPr>
        <p:txBody>
          <a:bodyPr>
            <a:normAutofit fontScale="92500" lnSpcReduction="20000"/>
          </a:bodyPr>
          <a:lstStyle/>
          <a:p>
            <a:pPr algn="just" rtl="1">
              <a:lnSpc>
                <a:spcPct val="90000"/>
              </a:lnSpc>
              <a:buFontTx/>
              <a:buNone/>
            </a:pPr>
            <a:r>
              <a:rPr lang="fa-IR" b="1" dirty="0" smtClean="0">
                <a:solidFill>
                  <a:srgbClr val="800000"/>
                </a:solidFill>
              </a:rPr>
              <a:t>بيمه شده اي كه قدرت كار او به موجب نظريه كميسيون پزشكي در اثر حادثه ناشي از كار بين 33 تا66 درصد كاهش يابد پرداخت مي شود. </a:t>
            </a:r>
          </a:p>
          <a:p>
            <a:pPr algn="just" rtl="1">
              <a:lnSpc>
                <a:spcPct val="90000"/>
              </a:lnSpc>
            </a:pPr>
            <a:r>
              <a:rPr lang="fa-IR" b="1" dirty="0" smtClean="0">
                <a:solidFill>
                  <a:srgbClr val="800000"/>
                </a:solidFill>
              </a:rPr>
              <a:t>مدت پرداخت حق بيمه در حوادث ناشي از كار ملاك محاسبه اين مستمري نمي باشد.  </a:t>
            </a:r>
          </a:p>
          <a:p>
            <a:pPr algn="just" rtl="1">
              <a:lnSpc>
                <a:spcPct val="90000"/>
              </a:lnSpc>
            </a:pPr>
            <a:r>
              <a:rPr lang="fa-IR" b="1" dirty="0" smtClean="0">
                <a:solidFill>
                  <a:srgbClr val="800000"/>
                </a:solidFill>
              </a:rPr>
              <a:t>اشتغال به كار مانع پرداخت آن نمي شود.    </a:t>
            </a:r>
          </a:p>
          <a:p>
            <a:pPr algn="just" rtl="1">
              <a:lnSpc>
                <a:spcPct val="90000"/>
              </a:lnSpc>
            </a:pPr>
            <a:r>
              <a:rPr lang="fa-IR" b="1" dirty="0" smtClean="0">
                <a:solidFill>
                  <a:srgbClr val="800000"/>
                </a:solidFill>
              </a:rPr>
              <a:t>در صورت بازنشستگي ،از كار افتادگي كلي ،بازنشستگي و يا فوت قطع ميگردد ولي مبلغ آن قسمتي از دستمزد تلقي شده و ملاك محاسبه ميزان مستمريهاي مذكور قرار خواهد گرفت.</a:t>
            </a:r>
          </a:p>
          <a:p>
            <a:pPr algn="just" rtl="1">
              <a:lnSpc>
                <a:spcPct val="90000"/>
              </a:lnSpc>
            </a:pPr>
            <a:r>
              <a:rPr lang="fa-IR" b="1" dirty="0" smtClean="0">
                <a:solidFill>
                  <a:srgbClr val="800000"/>
                </a:solidFill>
              </a:rPr>
              <a:t>مستمري  بگيران نمي توانند همزمان از مستمري و غرامت دستمزد استفاده نمايند لذا در اينگونه موارد آنكه مبلغش بيشتر است پرداخت ميشود.</a:t>
            </a:r>
          </a:p>
          <a:p>
            <a:pPr algn="just" rtl="1">
              <a:lnSpc>
                <a:spcPct val="90000"/>
              </a:lnSpc>
            </a:pPr>
            <a:r>
              <a:rPr lang="fa-IR" b="1" dirty="0" smtClean="0">
                <a:solidFill>
                  <a:srgbClr val="800000"/>
                </a:solidFill>
              </a:rPr>
              <a:t>پرداخت در بيمه شدگاني كه تبديل وضعيت استخدامي مي دهند ،قطع ميشود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نحوه محاسبه از کار افتادگی جزئی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SA" dirty="0" smtClean="0"/>
              <a:t>ميزان مستمري ازكارافتادگي جزئي از طريق ضرب كردن درصد ازكارافتادگي بيمه شده در مبلغ مستمري ازكارافتادگي كلي استحقاقي وي محاسبه ميشود.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 شکلکهای جالب و متنوع آروین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714884"/>
            <a:ext cx="1076325" cy="121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مستمری از کار افتادگی کلی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3714752"/>
            <a:ext cx="8543956" cy="2411411"/>
          </a:xfrm>
        </p:spPr>
        <p:txBody>
          <a:bodyPr>
            <a:normAutofit fontScale="92500" lnSpcReduction="20000"/>
          </a:bodyPr>
          <a:lstStyle/>
          <a:p>
            <a:pPr algn="r" rtl="1">
              <a:buNone/>
            </a:pPr>
            <a:endParaRPr lang="fa-IR" dirty="0" smtClean="0">
              <a:solidFill>
                <a:schemeClr val="hlink"/>
              </a:solidFill>
            </a:endParaRPr>
          </a:p>
          <a:p>
            <a:pPr algn="r" rtl="1">
              <a:buNone/>
            </a:pPr>
            <a:endParaRPr lang="fa-IR" dirty="0" smtClean="0">
              <a:solidFill>
                <a:schemeClr val="hlink"/>
              </a:solidFill>
            </a:endParaRPr>
          </a:p>
          <a:p>
            <a:pPr algn="r" rtl="1">
              <a:buNone/>
            </a:pPr>
            <a:r>
              <a:rPr lang="fa-IR" dirty="0" smtClean="0"/>
              <a:t>نكته :</a:t>
            </a:r>
          </a:p>
          <a:p>
            <a:pPr algn="r" rtl="1"/>
            <a:r>
              <a:rPr lang="fa-IR" dirty="0" smtClean="0"/>
              <a:t>اشتغال به كار مانع از دريافت مقرري ميشود.</a:t>
            </a:r>
          </a:p>
          <a:p>
            <a:pPr algn="r" rtl="1"/>
            <a:r>
              <a:rPr lang="fa-IR" dirty="0" smtClean="0"/>
              <a:t>سابقه پرداخت حق بيمه در حادثه ناشي از كار ملاك نمي باشد.</a:t>
            </a:r>
            <a:endParaRPr lang="en-US" dirty="0" smtClean="0"/>
          </a:p>
          <a:p>
            <a:pPr algn="r" rtl="1">
              <a:buNone/>
            </a:pPr>
            <a:endParaRPr lang="en-US" dirty="0" smtClean="0">
              <a:solidFill>
                <a:schemeClr val="hlink"/>
              </a:solidFill>
            </a:endParaRPr>
          </a:p>
          <a:p>
            <a:pPr algn="r" rtl="1">
              <a:buNone/>
            </a:pP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946238"/>
            <a:ext cx="87154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اگر بيمه شده طبق نظر كميسيون پزشكي 66 درصد يا بيشتر از 66درصدتوان كاري خود</a:t>
            </a:r>
            <a:r>
              <a:rPr kumimoji="0" lang="fa-IR" sz="3600" b="0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را ازدست داده باشد، چه اين صدمه بر اثر حادثه ناشي از كار باشد ، چه براثرحوادث و بيماريهاي عادي باشد،بيمه شده ازكارافتاده كلي شناخته ميشود. 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  شکلکهای جالب و متنوع آروی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just" rtl="1">
              <a:buNone/>
            </a:pPr>
            <a:r>
              <a:rPr lang="ar-SA" b="1" u="sng" dirty="0" smtClean="0"/>
              <a:t>تعريف مزد يا حقوق متوسط ماهانه (براي محاسبه ميزان غرامت) </a:t>
            </a:r>
            <a:endParaRPr lang="en-US" dirty="0" smtClean="0"/>
          </a:p>
          <a:p>
            <a:pPr algn="just" rtl="1">
              <a:buNone/>
            </a:pPr>
            <a:r>
              <a:rPr lang="ar-SA" dirty="0" smtClean="0"/>
              <a:t>در تمام موارد ، مزد يا حقوق متوسط ماهانه بيمه شده عبارت است از </a:t>
            </a:r>
            <a:r>
              <a:rPr lang="fa-IR" dirty="0" smtClean="0"/>
              <a:t>:</a:t>
            </a:r>
          </a:p>
          <a:p>
            <a:pPr algn="just" rtl="1">
              <a:buNone/>
            </a:pPr>
            <a:r>
              <a:rPr lang="ar-SA" dirty="0" smtClean="0"/>
              <a:t>جمع كل مزد يا حقوق مبناي كسر حق بيمه در 720 روز قبل از وقوع حادثه يا بيماري( منجر به ازكارافتادگي) ، ضربدر 30 ، تقسيم بر روزهاي كاركرد بيمه شده در 720 روز قبل از وقوع حادثه يا بيماري( منجر به ازكارافتادگي) </a:t>
            </a: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just" rtl="1"/>
            <a:r>
              <a:rPr lang="fa-IR" dirty="0" smtClean="0"/>
              <a:t>بر اساس آمار </a:t>
            </a:r>
            <a:r>
              <a:rPr lang="en-US" dirty="0" smtClean="0"/>
              <a:t>WHO‌ </a:t>
            </a:r>
            <a:r>
              <a:rPr lang="fa-IR" dirty="0" smtClean="0"/>
              <a:t>دومین علت شایع غیبت از کار در آمریکا کمردرد و 20 درصد غیبت از کار در آلمان مربوط به صدمات دیسکی گزارش شده است. </a:t>
            </a:r>
          </a:p>
          <a:p>
            <a:pPr algn="just" rtl="1">
              <a:buNone/>
            </a:pPr>
            <a:r>
              <a:rPr lang="fa-IR" dirty="0" smtClean="0"/>
              <a:t>نکته مهم:</a:t>
            </a:r>
          </a:p>
          <a:p>
            <a:pPr algn="just" rtl="1">
              <a:buNone/>
            </a:pPr>
            <a:r>
              <a:rPr lang="fa-IR" dirty="0" smtClean="0"/>
              <a:t>میزان گسترش غیبت ناشی از کار در جوامع مختلف یکسان نیست.چرا؟؟؟؟؟؟؟؟</a:t>
            </a:r>
          </a:p>
          <a:p>
            <a:pPr algn="just" rtl="1">
              <a:buNone/>
            </a:pPr>
            <a:r>
              <a:rPr lang="fa-IR" dirty="0" smtClean="0"/>
              <a:t>به ترکیب نیروی کار ،سیاستهای استخدامی،تعریف غیبت،سیاستهای کنترل کننده غیبت،میزان پرداخت هزینه بیماری،قوانین ناتوانیهای شغلی و ... بستگی دارد.</a:t>
            </a:r>
          </a:p>
          <a:p>
            <a:pPr algn="just" rtl="1">
              <a:buNone/>
            </a:pPr>
            <a:endParaRPr lang="en-US" dirty="0"/>
          </a:p>
        </p:txBody>
      </p:sp>
      <p:pic>
        <p:nvPicPr>
          <p:cNvPr id="29698" name="Picture 2" descr="http://s1.picofile.com/file/7191430000/sunflw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572140"/>
            <a:ext cx="126682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نحوه محاسبه </a:t>
            </a:r>
            <a:r>
              <a:rPr lang="ar-SA" dirty="0" smtClean="0"/>
              <a:t>ميزان مستمري ازكارافتادگي كلي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ar-SA" dirty="0" smtClean="0"/>
              <a:t>ميزان مستمري ازكارافتادگي كلي بيمه شدگان تأمين اجتماعي با سابقه پرداخت حق بيمه و مزد يا حقوق بيمه شده ظرف 720 روز قبل از وقوع حادثه يا شروع بيماري بستگي مستقيم دارد.</a:t>
            </a:r>
            <a:endParaRPr lang="fa-IR" dirty="0" smtClean="0"/>
          </a:p>
          <a:p>
            <a:pPr algn="just" rtl="1">
              <a:buNone/>
            </a:pPr>
            <a:r>
              <a:rPr lang="fa-IR" dirty="0" smtClean="0"/>
              <a:t>م</a:t>
            </a:r>
            <a:r>
              <a:rPr lang="ar-SA" dirty="0" smtClean="0"/>
              <a:t>يزان مستمري ازكارافتادگي كلي بيمه شده ، ازطريق ضرب كردن 30/1 ( يك سي ام ) مزد يا حقوق بيمه شده در سنوات پرداخت حق بيمه وي محاسبه ميشود. كه در هر حال ، مستمري تعلق يافته به بيمه شده ازكارافتاده كلي نبايد كمتر از ميزان حداقل مستمري در سال مورد نظر باشد. </a:t>
            </a:r>
            <a:endParaRPr lang="en-US" dirty="0" smtClean="0"/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سلام عزیزم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arden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</p:pic>
      <p:sp>
        <p:nvSpPr>
          <p:cNvPr id="5" name="TextBox 4"/>
          <p:cNvSpPr txBox="1"/>
          <p:nvPr/>
        </p:nvSpPr>
        <p:spPr>
          <a:xfrm>
            <a:off x="3571836" y="1357298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400" dirty="0" smtClean="0">
                <a:latin typeface="Arial" pitchFamily="34" charset="0"/>
                <a:cs typeface="Arial" pitchFamily="34" charset="0"/>
              </a:rPr>
              <a:t>با تشکر از توجه شما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dirty="0" smtClean="0"/>
              <a:t>تقسیم بندی اجباری غیبت:</a:t>
            </a:r>
          </a:p>
          <a:p>
            <a:pPr algn="r" rtl="1">
              <a:buNone/>
            </a:pPr>
            <a:r>
              <a:rPr lang="fa-IR" dirty="0" smtClean="0"/>
              <a:t>1-موجه</a:t>
            </a:r>
          </a:p>
          <a:p>
            <a:pPr algn="r" rtl="1">
              <a:buNone/>
            </a:pPr>
            <a:r>
              <a:rPr lang="fa-IR" dirty="0" smtClean="0"/>
              <a:t>2-غیرموجه</a:t>
            </a:r>
          </a:p>
          <a:p>
            <a:pPr algn="just" rtl="1"/>
            <a:r>
              <a:rPr lang="ar-SA" dirty="0"/>
              <a:t>غيبت‌ها ذاتا موجه يا غير موجه نبوده و بلكه در يك طيف وسيعي از رفتار اختياري كامل تا اجباري كامل قرار مي‌گيرند. </a:t>
            </a:r>
            <a:endParaRPr lang="en-US" dirty="0"/>
          </a:p>
          <a:p>
            <a:pPr algn="just" rtl="1"/>
            <a:r>
              <a:rPr lang="ar-SA" dirty="0"/>
              <a:t>اين عوامل موثر بر غيبت است كه باعث مي‌شوند فرد تصميم بگيرد در آن شرايط خاص در سر كار خود حاضر شود يا از حضور در محل كار اجتناب كند. </a:t>
            </a:r>
            <a:endParaRPr lang="fa-IR" dirty="0" smtClean="0"/>
          </a:p>
          <a:p>
            <a:pPr algn="just" rtl="1"/>
            <a:r>
              <a:rPr lang="fa-IR" dirty="0" smtClean="0"/>
              <a:t>تعریف غیبت از کار:عدم حضور در محل کار به هر علتي، غيبت از کار تعريف مي شود. </a:t>
            </a:r>
            <a:endParaRPr lang="en-US" dirty="0" smtClean="0"/>
          </a:p>
          <a:p>
            <a:pPr algn="just" rtl="1"/>
            <a:endParaRPr lang="en-US" dirty="0"/>
          </a:p>
          <a:p>
            <a:pPr algn="just" rtl="1">
              <a:buNone/>
            </a:pPr>
            <a:endParaRPr lang="en-US" dirty="0"/>
          </a:p>
        </p:txBody>
      </p:sp>
      <p:pic>
        <p:nvPicPr>
          <p:cNvPr id="28674" name="Picture 2" descr="http://s2.picofile.com/file/7191429779/ringblomm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5715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52"/>
            <a:ext cx="8929718" cy="5983311"/>
          </a:xfrm>
        </p:spPr>
        <p:txBody>
          <a:bodyPr>
            <a:normAutofit fontScale="85000" lnSpcReduction="10000"/>
          </a:bodyPr>
          <a:lstStyle/>
          <a:p>
            <a:pPr algn="r" rtl="1">
              <a:buNone/>
            </a:pPr>
            <a:r>
              <a:rPr lang="fa-IR" dirty="0" smtClean="0"/>
              <a:t>تقسیم بندی دیگر غیبت:</a:t>
            </a:r>
          </a:p>
          <a:p>
            <a:pPr algn="r" rtl="1">
              <a:buFont typeface="Wingdings" pitchFamily="2" charset="2"/>
              <a:buChar char="ü"/>
            </a:pPr>
            <a:r>
              <a:rPr lang="ar-SA" dirty="0" smtClean="0"/>
              <a:t>غیبت </a:t>
            </a:r>
            <a:r>
              <a:rPr lang="fa-IR" dirty="0" smtClean="0"/>
              <a:t>از کار</a:t>
            </a:r>
            <a:r>
              <a:rPr lang="ar-SA" dirty="0" smtClean="0"/>
              <a:t> اختیاری</a:t>
            </a:r>
            <a:endParaRPr lang="fa-IR" dirty="0" smtClean="0"/>
          </a:p>
          <a:p>
            <a:pPr algn="r" rtl="1"/>
            <a:r>
              <a:rPr lang="ar-SA" dirty="0" smtClean="0"/>
              <a:t>غیبت اختیاری زمانی است که </a:t>
            </a:r>
            <a:r>
              <a:rPr lang="fa-IR" dirty="0" smtClean="0"/>
              <a:t>فرد</a:t>
            </a:r>
            <a:r>
              <a:rPr lang="ar-SA" dirty="0" smtClean="0"/>
              <a:t> به این علت سر کار حاضر نمی شوند که می خواهند کار دیگری انجام دهند . اعلام بیماری یا ت</a:t>
            </a:r>
            <a:r>
              <a:rPr lang="fa-IR" dirty="0" smtClean="0"/>
              <a:t>م</a:t>
            </a:r>
            <a:r>
              <a:rPr lang="ar-SA" dirty="0" smtClean="0"/>
              <a:t>ارض برای استفاده از آخر هفته طولانی یا مرخصی یک روزه برای انجام یک مامویت یا خرید همه مثالهایی هستند برای غیبت از کار اختیاری . </a:t>
            </a:r>
            <a:endParaRPr lang="fa-IR" dirty="0" smtClean="0"/>
          </a:p>
          <a:p>
            <a:pPr algn="r" rtl="1">
              <a:buNone/>
            </a:pPr>
            <a:r>
              <a:rPr lang="ar-SA" u="sng" dirty="0" smtClean="0"/>
              <a:t>غیبت از کار اختیاری است که </a:t>
            </a:r>
            <a:r>
              <a:rPr lang="fa-IR" u="sng" dirty="0" smtClean="0"/>
              <a:t>شرکتها </a:t>
            </a:r>
            <a:r>
              <a:rPr lang="ar-SA" u="sng" dirty="0" smtClean="0"/>
              <a:t>سعی می کنند آن را از بین ببرند </a:t>
            </a:r>
            <a:r>
              <a:rPr lang="ar-SA" dirty="0" smtClean="0"/>
              <a:t>.</a:t>
            </a:r>
            <a:endParaRPr lang="fa-IR" dirty="0" smtClean="0"/>
          </a:p>
          <a:p>
            <a:pPr algn="r" rtl="1">
              <a:buFont typeface="Wingdings" pitchFamily="2" charset="2"/>
              <a:buChar char="ü"/>
            </a:pPr>
            <a:r>
              <a:rPr lang="ar-SA" dirty="0" smtClean="0"/>
              <a:t>غیبت </a:t>
            </a:r>
            <a:r>
              <a:rPr lang="fa-IR" dirty="0" smtClean="0"/>
              <a:t>از کار</a:t>
            </a:r>
            <a:r>
              <a:rPr lang="ar-SA" dirty="0" smtClean="0"/>
              <a:t> غیر اختیاری</a:t>
            </a:r>
            <a:endParaRPr lang="fa-IR" dirty="0" smtClean="0"/>
          </a:p>
          <a:p>
            <a:pPr algn="r" rtl="1"/>
            <a:r>
              <a:rPr lang="ar-SA" dirty="0" smtClean="0"/>
              <a:t>غیبت غیر اختیاری زمانی رخ می دهد که </a:t>
            </a:r>
            <a:r>
              <a:rPr lang="fa-IR" dirty="0" smtClean="0"/>
              <a:t>فرد</a:t>
            </a:r>
            <a:r>
              <a:rPr lang="ar-SA" dirty="0" smtClean="0"/>
              <a:t> عذری قانونی برای غایب شدن داشته باشد مانند بیماری </a:t>
            </a:r>
            <a:r>
              <a:rPr lang="fa-IR" dirty="0" smtClean="0"/>
              <a:t>و</a:t>
            </a:r>
            <a:r>
              <a:rPr lang="ar-SA" dirty="0" smtClean="0"/>
              <a:t>غیبت غیر اختیاری اجتناب ناپذیر است </a:t>
            </a:r>
            <a:r>
              <a:rPr lang="fa-IR" dirty="0" smtClean="0"/>
              <a:t>.</a:t>
            </a:r>
            <a:r>
              <a:rPr lang="ar-SA" dirty="0" smtClean="0"/>
              <a:t> </a:t>
            </a:r>
            <a:r>
              <a:rPr lang="fa-IR" dirty="0" smtClean="0"/>
              <a:t>در نتیجه یک واحد </a:t>
            </a:r>
            <a:r>
              <a:rPr lang="ar-SA" dirty="0" smtClean="0"/>
              <a:t>برای پذیرش مقدار معینی از آن </a:t>
            </a:r>
            <a:r>
              <a:rPr lang="fa-IR" dirty="0" smtClean="0"/>
              <a:t>باید </a:t>
            </a:r>
            <a:r>
              <a:rPr lang="ar-SA" dirty="0" smtClean="0"/>
              <a:t>آماده باشد .</a:t>
            </a:r>
            <a:endParaRPr lang="fa-IR" dirty="0" smtClean="0"/>
          </a:p>
          <a:p>
            <a:pPr algn="r" rtl="1">
              <a:buNone/>
            </a:pPr>
            <a:r>
              <a:rPr lang="ar-SA" dirty="0" smtClean="0"/>
              <a:t>از آنجایی که غیبت غیر اختیاری اجتناب ناپذیر است , یک سازمان برای پذیرش مقدار معینی از آن آماده باشد .</a:t>
            </a:r>
            <a:endParaRPr lang="en-US" dirty="0"/>
          </a:p>
        </p:txBody>
      </p:sp>
      <p:pic>
        <p:nvPicPr>
          <p:cNvPr id="27650" name="Picture 2" descr="http://s2.picofile.com/file/7191429565/p_0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643578"/>
            <a:ext cx="1104900" cy="97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/>
              <a:t>تقسیم بندی دیگر غیبت: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u="sng" dirty="0" smtClean="0"/>
              <a:t>غيبت از کار به دلايل پزشکي قابل توجيه</a:t>
            </a:r>
          </a:p>
          <a:p>
            <a:pPr algn="just" rtl="1">
              <a:buNone/>
            </a:pPr>
            <a:r>
              <a:rPr lang="fa-IR" dirty="0" smtClean="0"/>
              <a:t>غيبت هاي پزشکي قابل توجيه از نظر پزشکي، به مواردي اطلاق مي شود كه غيبت به دلايلي </a:t>
            </a:r>
            <a:r>
              <a:rPr lang="fa-IR" u="sng" dirty="0" smtClean="0"/>
              <a:t>خارج از كنترل و اراده فرد</a:t>
            </a:r>
            <a:r>
              <a:rPr lang="fa-IR" dirty="0" smtClean="0"/>
              <a:t> اتفاق افتاده باشد همانند: بيماري و آسيب هاي جسماني. غيبت هاي پزشكي مي تواند علايمي از وجود مشکلات گسترده تر سلامت و حتي نشانه اي از يک هشدار زودرس از سلامت شغلي نامناسب در محل کار باشد.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u="sng" dirty="0" smtClean="0"/>
              <a:t>غيبت هاي غيرموجه یا کنترل نشده</a:t>
            </a:r>
          </a:p>
          <a:p>
            <a:pPr algn="r" rtl="1"/>
            <a:endParaRPr lang="en-US" dirty="0"/>
          </a:p>
        </p:txBody>
      </p:sp>
      <p:pic>
        <p:nvPicPr>
          <p:cNvPr id="26626" name="Picture 2" descr="http://s2.picofile.com/file/7191429458/nature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929198"/>
            <a:ext cx="1038225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70000" lnSpcReduction="20000"/>
          </a:bodyPr>
          <a:lstStyle/>
          <a:p>
            <a:pPr algn="r" rtl="1">
              <a:buNone/>
            </a:pPr>
            <a:r>
              <a:rPr lang="fa-IR" dirty="0" smtClean="0"/>
              <a:t>دلايل غيبت هاي پزشکي از محل کار: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/>
              <a:t>حوادث ناشی از کار و غیر ناشی از کار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/>
              <a:t>بیماریهای ناشی از کار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/>
              <a:t>بیماریهای غیر شغلی مثل سرماخوردگی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/>
              <a:t>علل غیر پزشکی شامل:</a:t>
            </a:r>
          </a:p>
          <a:p>
            <a:pPr marL="571500" indent="-571500" algn="r" rtl="1">
              <a:buFont typeface="Wingdings" pitchFamily="2" charset="2"/>
              <a:buChar char="v"/>
            </a:pPr>
            <a:r>
              <a:rPr lang="fa-IR" dirty="0" smtClean="0"/>
              <a:t> وضعيت نامطلوب محيط کار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/>
              <a:t>عدم رضايت از شغل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/>
              <a:t>خستگي شغلي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/>
              <a:t> مديريت و نظارت نامناسب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/>
              <a:t> مشکلات فردي (اقتصادي، خانوادگي و ...) 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/>
              <a:t>عدم تناسب فيزيکي بدن با شغل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/>
              <a:t> مراقبت هاي بهداشتي نامناسب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/>
              <a:t>مشکلات اياب و ذهاب به محل کار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/>
              <a:t>استرس 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/>
              <a:t> حجم کار خارج از توان افراد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 smtClean="0"/>
          </a:p>
          <a:p>
            <a:pPr algn="r" rtl="1">
              <a:buNone/>
            </a:pPr>
            <a:endParaRPr lang="en-US" dirty="0"/>
          </a:p>
        </p:txBody>
      </p:sp>
      <p:pic>
        <p:nvPicPr>
          <p:cNvPr id="24578" name="Picture 2" descr="http://sesotdownload.persiangig.com/image5/20_Animation_240x320_2009-3sotdownloa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2286000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 algn="just" rtl="1"/>
            <a:r>
              <a:rPr lang="ar-SA" dirty="0" smtClean="0"/>
              <a:t>شیوه ای که پژوهشگران برای اندازه گیری غیبت اختیاری و غیر اختیاری پیاده کرده اند</a:t>
            </a:r>
            <a:r>
              <a:rPr lang="fa-IR" dirty="0" smtClean="0"/>
              <a:t> اینگونه است:</a:t>
            </a:r>
          </a:p>
          <a:p>
            <a:pPr algn="just" rtl="1"/>
            <a:r>
              <a:rPr lang="ar-SA" dirty="0" smtClean="0"/>
              <a:t>استفاده از فراوانی غیبت ( تعداد روزهای غیبت ) به مثابه مقیاسی برای اندازه گیری غیبت اختیاری </a:t>
            </a:r>
            <a:endParaRPr lang="fa-IR" dirty="0" smtClean="0"/>
          </a:p>
          <a:p>
            <a:pPr algn="just" rtl="1"/>
            <a:r>
              <a:rPr lang="ar-SA" dirty="0" smtClean="0"/>
              <a:t>استف</a:t>
            </a:r>
            <a:r>
              <a:rPr lang="fa-IR" dirty="0" smtClean="0"/>
              <a:t>ا</a:t>
            </a:r>
            <a:r>
              <a:rPr lang="ar-SA" dirty="0" smtClean="0"/>
              <a:t>ده از طول غیبت ( تعداد روزهای متوالی غیبت ) به مثابه مقی</a:t>
            </a:r>
            <a:r>
              <a:rPr lang="fa-IR" dirty="0" smtClean="0"/>
              <a:t>ا</a:t>
            </a:r>
            <a:r>
              <a:rPr lang="ar-SA" dirty="0" smtClean="0"/>
              <a:t>سی برای اندازه گیری غیبت اختیاری </a:t>
            </a:r>
            <a:endParaRPr lang="fa-IR" dirty="0" smtClean="0"/>
          </a:p>
          <a:p>
            <a:pPr algn="just" rtl="1">
              <a:buNone/>
            </a:pPr>
            <a:r>
              <a:rPr lang="ar-SA" dirty="0" smtClean="0"/>
              <a:t>این روش کاملا خام بوده از دقت زیادی برخوردار نیست . لازم است اشاره شود که غیبت اختیاری احتمالا با رضایت شغلی کارمند ارتباط </a:t>
            </a:r>
            <a:r>
              <a:rPr lang="fa-IR" dirty="0" smtClean="0"/>
              <a:t>بسیار زیادی</a:t>
            </a:r>
            <a:r>
              <a:rPr lang="ar-SA" dirty="0" smtClean="0"/>
              <a:t> دارد , و این درحالی است که غیبت غیر اختیاری ورای کنترل کارفرما (مدیریت ) واقع شده است 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fa-IR" dirty="0" smtClean="0"/>
              <a:t>عوامل موثر بر غیبت از کار</a:t>
            </a:r>
          </a:p>
          <a:p>
            <a:pPr algn="r" rtl="1"/>
            <a:r>
              <a:rPr lang="fa-IR" dirty="0" smtClean="0"/>
              <a:t>عوامل </a:t>
            </a:r>
            <a:r>
              <a:rPr lang="ar-SA" dirty="0" smtClean="0"/>
              <a:t>اجتماعي</a:t>
            </a:r>
            <a:endParaRPr lang="fa-IR" dirty="0" smtClean="0"/>
          </a:p>
          <a:p>
            <a:pPr algn="r" rtl="1"/>
            <a:r>
              <a:rPr lang="fa-IR" dirty="0" smtClean="0"/>
              <a:t>عوامل</a:t>
            </a:r>
            <a:r>
              <a:rPr lang="ar-SA" dirty="0" smtClean="0"/>
              <a:t> سازماني </a:t>
            </a:r>
            <a:endParaRPr lang="fa-IR" dirty="0" smtClean="0"/>
          </a:p>
          <a:p>
            <a:pPr algn="r" rtl="1"/>
            <a:r>
              <a:rPr lang="fa-IR" dirty="0" smtClean="0"/>
              <a:t>عوامل </a:t>
            </a:r>
            <a:r>
              <a:rPr lang="ar-SA" dirty="0" smtClean="0"/>
              <a:t>فردي </a:t>
            </a:r>
            <a:endParaRPr lang="fa-IR" dirty="0" smtClean="0"/>
          </a:p>
          <a:p>
            <a:pPr algn="r" rtl="1"/>
            <a:r>
              <a:rPr lang="ar-SA" dirty="0" smtClean="0"/>
              <a:t>شرايط بازار كار</a:t>
            </a:r>
            <a:endParaRPr lang="fa-IR" dirty="0" smtClean="0"/>
          </a:p>
          <a:p>
            <a:pPr algn="r" rtl="1"/>
            <a:r>
              <a:rPr lang="ar-SA" dirty="0" smtClean="0"/>
              <a:t>ميزان بيكاري</a:t>
            </a:r>
            <a:endParaRPr lang="fa-IR" dirty="0" smtClean="0"/>
          </a:p>
          <a:p>
            <a:pPr algn="r" rtl="1"/>
            <a:r>
              <a:rPr lang="ar-SA" dirty="0" smtClean="0"/>
              <a:t>فرهنگ عمومي جامعه</a:t>
            </a:r>
            <a:endParaRPr lang="fa-IR" dirty="0" smtClean="0"/>
          </a:p>
          <a:p>
            <a:pPr algn="r" rtl="1"/>
            <a:r>
              <a:rPr lang="ar-SA" dirty="0" smtClean="0"/>
              <a:t>نوع مديريت حاكم بر سازمان</a:t>
            </a:r>
            <a:endParaRPr lang="fa-IR" dirty="0" smtClean="0"/>
          </a:p>
          <a:p>
            <a:pPr algn="r" rtl="1"/>
            <a:r>
              <a:rPr lang="ar-SA" dirty="0" smtClean="0"/>
              <a:t>روابط سازماني و بين پرسنلي</a:t>
            </a:r>
            <a:endParaRPr lang="fa-IR" dirty="0" smtClean="0"/>
          </a:p>
          <a:p>
            <a:pPr algn="r" rtl="1"/>
            <a:r>
              <a:rPr lang="ar-SA" dirty="0" smtClean="0"/>
              <a:t> شرايط فيزيكي محيط كار</a:t>
            </a:r>
            <a:endParaRPr lang="fa-IR" dirty="0" smtClean="0"/>
          </a:p>
          <a:p>
            <a:pPr algn="r" rtl="1"/>
            <a:r>
              <a:rPr lang="ar-SA" dirty="0" smtClean="0"/>
              <a:t> سلامت فرد</a:t>
            </a:r>
            <a:endParaRPr lang="fa-IR" dirty="0" smtClean="0"/>
          </a:p>
          <a:p>
            <a:pPr algn="r" rtl="1"/>
            <a:r>
              <a:rPr lang="ar-SA" dirty="0" smtClean="0"/>
              <a:t> جايگاه و وضعيت اجتماعي فرد</a:t>
            </a:r>
            <a:endParaRPr lang="en-US" dirty="0"/>
          </a:p>
        </p:txBody>
      </p:sp>
      <p:pic>
        <p:nvPicPr>
          <p:cNvPr id="22530" name="Picture 2" descr="http://deborah1.persiangig.com/160/5/deborah-mihanblog-com_by6s8_tabiat_%20%282%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648075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1898</Words>
  <Application>Microsoft Office PowerPoint</Application>
  <PresentationFormat>On-screen Show (4:3)</PresentationFormat>
  <Paragraphs>175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اهمیت مدیریت غیبت های ناشی از کار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بیمه در بهداشت حرفه ای</vt:lpstr>
      <vt:lpstr>مشمولین قانون تامین اجتماعی</vt:lpstr>
      <vt:lpstr>غرامت دستمزد ایام بیماری</vt:lpstr>
      <vt:lpstr>PowerPoint Presentation</vt:lpstr>
      <vt:lpstr>PowerPoint Presentation</vt:lpstr>
      <vt:lpstr>غرامت نقص عضو مقطوع</vt:lpstr>
      <vt:lpstr>مستمری از کار افتادگی جزئی</vt:lpstr>
      <vt:lpstr>نحوه محاسبه از کار افتادگی جزئی</vt:lpstr>
      <vt:lpstr>مستمری از کار افتادگی کلی</vt:lpstr>
      <vt:lpstr>PowerPoint Presentation</vt:lpstr>
      <vt:lpstr>نحوه محاسبه ميزان مستمري ازكارافتادگي كلي </vt:lpstr>
      <vt:lpstr>سلام عزیزم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Sepehr</dc:creator>
  <cp:lastModifiedBy>dr.mirzaei</cp:lastModifiedBy>
  <cp:revision>14</cp:revision>
  <dcterms:created xsi:type="dcterms:W3CDTF">2012-05-23T02:59:19Z</dcterms:created>
  <dcterms:modified xsi:type="dcterms:W3CDTF">2013-04-04T06:03:24Z</dcterms:modified>
</cp:coreProperties>
</file>