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5"/>
  </p:notesMasterIdLst>
  <p:sldIdLst>
    <p:sldId id="256" r:id="rId2"/>
    <p:sldId id="272" r:id="rId3"/>
    <p:sldId id="273" r:id="rId4"/>
    <p:sldId id="291" r:id="rId5"/>
    <p:sldId id="292" r:id="rId6"/>
    <p:sldId id="275" r:id="rId7"/>
    <p:sldId id="293" r:id="rId8"/>
    <p:sldId id="294" r:id="rId9"/>
    <p:sldId id="295" r:id="rId10"/>
    <p:sldId id="296" r:id="rId11"/>
    <p:sldId id="297" r:id="rId12"/>
    <p:sldId id="299" r:id="rId13"/>
    <p:sldId id="300" r:id="rId14"/>
    <p:sldId id="277" r:id="rId15"/>
    <p:sldId id="301" r:id="rId16"/>
    <p:sldId id="303" r:id="rId17"/>
    <p:sldId id="304" r:id="rId18"/>
    <p:sldId id="305" r:id="rId19"/>
    <p:sldId id="306" r:id="rId20"/>
    <p:sldId id="307" r:id="rId21"/>
    <p:sldId id="287" r:id="rId22"/>
    <p:sldId id="308" r:id="rId23"/>
    <p:sldId id="309" r:id="rId24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12244C93-BDC7-4F2A-9DEA-A4C18AD290DE}">
          <p14:sldIdLst>
            <p14:sldId id="256"/>
            <p14:sldId id="272"/>
            <p14:sldId id="273"/>
            <p14:sldId id="274"/>
            <p14:sldId id="275"/>
            <p14:sldId id="277"/>
            <p14:sldId id="276"/>
            <p14:sldId id="278"/>
            <p14:sldId id="279"/>
            <p14:sldId id="281"/>
            <p14:sldId id="280"/>
            <p14:sldId id="285"/>
            <p14:sldId id="284"/>
            <p14:sldId id="283"/>
          </p14:sldIdLst>
        </p14:section>
        <p14:section name="Untitled Section" id="{451EC9E6-0978-4D0B-8556-0E225AC5CEF4}">
          <p14:sldIdLst>
            <p14:sldId id="257"/>
            <p14:sldId id="259"/>
            <p14:sldId id="286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70"/>
            <p14:sldId id="27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20A6"/>
    <a:srgbClr val="78AD19"/>
    <a:srgbClr val="E8EBCF"/>
    <a:srgbClr val="E0E6D4"/>
    <a:srgbClr val="40867F"/>
    <a:srgbClr val="249FA2"/>
    <a:srgbClr val="CC00CC"/>
    <a:srgbClr val="FF3300"/>
    <a:srgbClr val="AD6E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82" d="100"/>
          <a:sy n="82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6E8A1D-5CE6-40D0-BC8D-73DBD2E17E96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9E7E6-35F5-4D57-9804-F886D7FE73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09E7E6-35F5-4D57-9804-F886D7FE730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65CB8CE-A0FA-4DC4-9F0E-160C35738008}" type="datetimeFigureOut">
              <a:rPr lang="en-US" smtClean="0"/>
              <a:pPr/>
              <a:t>12/18/2014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E004A4-3A03-4513-BD75-1268712DCF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472" y="642918"/>
            <a:ext cx="7669801" cy="2143140"/>
          </a:xfr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fa-IR" sz="6600" dirty="0" smtClean="0">
                <a:solidFill>
                  <a:schemeClr val="tx1"/>
                </a:solidFill>
                <a:latin typeface="IranNastaliq" pitchFamily="18" charset="0"/>
                <a:cs typeface="B Titr" pitchFamily="2" charset="-78"/>
              </a:rPr>
              <a:t>بسم الله الرحمن الرحیم</a:t>
            </a:r>
            <a:endParaRPr lang="en-US" sz="6600" dirty="0">
              <a:solidFill>
                <a:schemeClr val="tx1"/>
              </a:solidFill>
              <a:latin typeface="IranNastaliq" pitchFamily="18" charset="0"/>
              <a:cs typeface="B Tit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53573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2357422" y="857232"/>
            <a:ext cx="6429420" cy="78581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kumimoji="0" lang="fa-IR" sz="2800" b="1" i="0" u="none" strike="noStrike" kern="1200" cap="all" spc="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رويكرد انگيزشي </a:t>
            </a:r>
            <a:r>
              <a:rPr lang="en-US" sz="2800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r>
              <a:rPr lang="en-US" sz="2800" dirty="0" smtClean="0">
                <a:solidFill>
                  <a:srgbClr val="C00000"/>
                </a:solidFill>
              </a:rPr>
              <a:t>(Motivational Approach)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57158" y="1500174"/>
            <a:ext cx="8358246" cy="16430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درصدد بهبود اثربخشي و تعاملات نگرشي كاركنان از قبيل رضايت شغلي، انگيزه دروني و مجموعه اي از پيامدهاي رفتاري همچون غيبت، جابجايي و عملكرد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سه تكنيك اصلي ايجاد انگيزه : توسعه شغلي/ غني سازي / مدل ويژگي‌هاي شغلي (يك نظريه اقتضايي)</a:t>
            </a:r>
          </a:p>
          <a:p>
            <a:pPr algn="r" rtl="1"/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           </a:t>
            </a:r>
          </a:p>
          <a:p>
            <a:pPr algn="r" rtl="1"/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algn="r" rtl="1"/>
            <a:endParaRPr lang="en-US" sz="1600" b="1" cap="all" spc="30" dirty="0" smtClean="0"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3" name="Right Brace 22"/>
          <p:cNvSpPr/>
          <p:nvPr/>
        </p:nvSpPr>
        <p:spPr>
          <a:xfrm>
            <a:off x="6429388" y="2428868"/>
            <a:ext cx="357190" cy="171451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786578" y="2714620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الف) توسعه‌شغلي</a:t>
            </a:r>
            <a:b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</a:b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(</a:t>
            </a:r>
            <a:r>
              <a:rPr lang="fa-IR" sz="16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بارگذاري افقي</a:t>
            </a: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)</a:t>
            </a:r>
            <a:b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</a:br>
            <a:r>
              <a:rPr lang="en-US" sz="2000" b="1" cap="all" spc="30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en-US" dirty="0" smtClean="0">
                <a:solidFill>
                  <a:srgbClr val="C00000"/>
                </a:solidFill>
              </a:rPr>
              <a:t>Job Enlargement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14282" y="2500306"/>
            <a:ext cx="6143668" cy="235745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u="sng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تعريف</a:t>
            </a:r>
            <a:r>
              <a:rPr lang="fa-IR" sz="1600" b="1" cap="all" spc="30" dirty="0" smtClean="0">
                <a:solidFill>
                  <a:srgbClr val="00B0F0"/>
                </a:solidFill>
                <a:latin typeface="+mj-lt"/>
                <a:ea typeface="+mj-ea"/>
                <a:cs typeface="B Nazanin" pitchFamily="2" charset="-78"/>
              </a:rPr>
              <a:t>: ايجاد تنوع بيشتر در شغل كاركنان از طريق تركيب وظايف تخصصي شده كه به سختي قابل مقايسه هستند.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بخشي از يك رويكرد وسيع تر كه از روش‌هاي انگيزشي چندگانه استفاده مي كند، زيرا توسعه شغلي به خودي خود اثر مثبت ماندگار و چشمگيري بر عملكرد شغلي ندارد.</a:t>
            </a:r>
          </a:p>
          <a:p>
            <a:pPr algn="r" rtl="1"/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           </a:t>
            </a:r>
          </a:p>
          <a:p>
            <a:pPr algn="r" rtl="1"/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algn="r" rtl="1"/>
            <a:r>
              <a:rPr lang="en-US" sz="1600" b="1" cap="all" spc="30" dirty="0" smtClean="0">
                <a:latin typeface="+mj-lt"/>
                <a:ea typeface="+mj-ea"/>
                <a:cs typeface="B Nazanin" pitchFamily="2" charset="-78"/>
              </a:rPr>
              <a:t>                                                                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500826" y="4000504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گردش شغلي</a:t>
            </a:r>
            <a:br>
              <a:rPr lang="fa-IR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</a:br>
            <a:r>
              <a:rPr lang="en-US" b="1" cap="all" spc="30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(</a:t>
            </a:r>
            <a:r>
              <a:rPr lang="en-US" sz="1600" dirty="0" smtClean="0">
                <a:solidFill>
                  <a:srgbClr val="C00000"/>
                </a:solidFill>
              </a:rPr>
              <a:t>Job Rotation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r>
              <a:rPr lang="fa-IR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endParaRPr kumimoji="0" lang="fa-IR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71472" y="4500570"/>
            <a:ext cx="6143668" cy="200024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 fontScale="92500" lnSpcReduction="10000"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هدف: كارمندان تنوع بيشتري را در كارهاي خود ايجاد كنند.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خواستار حركت كارمندان از يك شغل تخصصي به شغل ديگر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انجام آموزشهاي لازم – فرصتي براي اجراي دو يا چند شغل مجزا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افزايش علاقه ، انگيزه و انعطاف پذيري بيشتر كارمندان و برنامه ريزي ساده تر </a:t>
            </a:r>
          </a:p>
          <a:p>
            <a:pPr marL="342900" indent="-342900" algn="justLow" rtl="1">
              <a:buFont typeface="Wingdings" pitchFamily="2" charset="2"/>
              <a:buChar char="q"/>
            </a:pPr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marL="342900" indent="-342900" algn="justLow" rtl="1">
              <a:buFont typeface="Wingdings" pitchFamily="2" charset="2"/>
              <a:buChar char="q"/>
            </a:pPr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algn="r" rtl="1"/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           </a:t>
            </a:r>
          </a:p>
          <a:p>
            <a:pPr algn="r" rtl="1"/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algn="r" rtl="1"/>
            <a:r>
              <a:rPr lang="en-US" sz="1600" b="1" cap="all" spc="30" dirty="0" smtClean="0">
                <a:latin typeface="+mj-lt"/>
                <a:ea typeface="+mj-ea"/>
                <a:cs typeface="B Nazanin" pitchFamily="2" charset="-78"/>
              </a:rPr>
              <a:t>                                                                </a:t>
            </a: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Brace 22"/>
          <p:cNvSpPr/>
          <p:nvPr/>
        </p:nvSpPr>
        <p:spPr>
          <a:xfrm>
            <a:off x="6572264" y="1000108"/>
            <a:ext cx="357190" cy="150019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16" y="1214422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ب) غني سازي شغل</a:t>
            </a:r>
            <a:b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</a:br>
            <a:r>
              <a:rPr lang="en-US" sz="2000" b="1" cap="all" spc="30" dirty="0" smtClean="0">
                <a:solidFill>
                  <a:srgbClr val="C00000"/>
                </a:solidFill>
                <a:cs typeface="B Nazanin" pitchFamily="2" charset="-78"/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en-US" dirty="0" smtClean="0">
                <a:solidFill>
                  <a:srgbClr val="C00000"/>
                </a:solidFill>
              </a:rPr>
              <a:t>Job Enrichment</a:t>
            </a:r>
            <a:r>
              <a:rPr lang="en-US" sz="2000" dirty="0" smtClean="0">
                <a:solidFill>
                  <a:srgbClr val="C00000"/>
                </a:solidFill>
              </a:rPr>
              <a:t>)</a:t>
            </a: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00034" y="1071546"/>
            <a:ext cx="6143668" cy="185738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كاربرد عملي تئوري بهداشت-انگيزش هرزبرگ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solidFill>
                  <a:srgbClr val="0070C0"/>
                </a:solidFill>
                <a:latin typeface="+mj-lt"/>
                <a:ea typeface="+mj-ea"/>
                <a:cs typeface="B Nazanin" pitchFamily="2" charset="-78"/>
              </a:rPr>
              <a:t>عوامل انگيزشي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: مرتبط با تلاش زياد و عملكرد مناسب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solidFill>
                  <a:srgbClr val="0070C0"/>
                </a:solidFill>
                <a:latin typeface="+mj-lt"/>
                <a:ea typeface="+mj-ea"/>
                <a:cs typeface="B Nazanin" pitchFamily="2" charset="-78"/>
              </a:rPr>
              <a:t>عوامل بهداشتي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: زمانيكه فرد شكايتي در خصوص عوامل بهداشتي نداشته باشد، بنابراين هيچگونه نارضايتي شغلي را تجربه نخواهد كرد.</a:t>
            </a:r>
          </a:p>
          <a:p>
            <a:pPr algn="r" rtl="1"/>
            <a:r>
              <a:rPr lang="en-US" sz="1600" b="1" cap="all" spc="30" dirty="0" smtClean="0">
                <a:latin typeface="+mj-lt"/>
                <a:ea typeface="+mj-ea"/>
                <a:cs typeface="B Nazanin" pitchFamily="2" charset="-78"/>
              </a:rPr>
              <a:t>                                                                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14282" y="2928934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 fontScale="70000" lnSpcReduction="20000"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4000" b="1" cap="all" spc="30" dirty="0" smtClean="0">
                <a:latin typeface="+mj-lt"/>
                <a:ea typeface="+mj-ea"/>
                <a:cs typeface="B Nazanin" pitchFamily="2" charset="-78"/>
              </a:rPr>
              <a:t>نارضايتي</a:t>
            </a:r>
            <a:endParaRPr lang="fa-IR" sz="20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lvl="0" algn="justLow" rtl="1">
              <a:spcBef>
                <a:spcPct val="0"/>
              </a:spcBef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مشاغلي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كه هيچگونه پيشرفت،شناخت، كارپرتحرك، مسئوليت پذيري و ترفيع را ارائه نمي كنند.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5214942" y="2857496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 fontScale="70000" lnSpcReduction="20000"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4000" b="1" cap="all" spc="30" dirty="0" smtClean="0">
                <a:latin typeface="+mj-lt"/>
                <a:ea typeface="+mj-ea"/>
                <a:cs typeface="B Nazanin" pitchFamily="2" charset="-78"/>
              </a:rPr>
              <a:t>رضايت </a:t>
            </a:r>
            <a:endParaRPr lang="fa-IR" sz="20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lvl="0" algn="justLow" rtl="1">
              <a:spcBef>
                <a:spcPct val="0"/>
              </a:spcBef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مشاغلي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كه پيشرفت، شناخت، كار باانگيزه، مسئوليت پذيري و ترفيع را ارائه مي كنند.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142844" y="4857760"/>
            <a:ext cx="2428892" cy="1571636"/>
          </a:xfrm>
          <a:prstGeom prst="rect">
            <a:avLst/>
          </a:prstGeom>
          <a:effectLst/>
        </p:spPr>
        <p:txBody>
          <a:bodyPr vert="horz" anchor="ctr">
            <a:normAutofit fontScale="70000" lnSpcReduction="20000"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4000" b="1" cap="all" spc="30" dirty="0" smtClean="0">
                <a:latin typeface="+mj-lt"/>
                <a:ea typeface="+mj-ea"/>
                <a:cs typeface="B Nazanin" pitchFamily="2" charset="-78"/>
              </a:rPr>
              <a:t>نارضايتي</a:t>
            </a:r>
            <a:endParaRPr lang="fa-IR" sz="20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lvl="0" algn="justLow" rtl="1">
              <a:spcBef>
                <a:spcPct val="0"/>
              </a:spcBef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مشاغلي كه داراي مديريت و سياستهاي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ضعيف در زمينه هايي چون نظارت تكنيكي،حقوق، روابط فردي ميان كارمند با سرپرست خود، حقوق و شرايط كاري مي باشند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286380" y="4929198"/>
            <a:ext cx="2143140" cy="1357322"/>
          </a:xfrm>
          <a:prstGeom prst="rect">
            <a:avLst/>
          </a:prstGeom>
          <a:effectLst/>
        </p:spPr>
        <p:txBody>
          <a:bodyPr vert="horz" anchor="ctr">
            <a:normAutofit fontScale="62500" lnSpcReduction="20000"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4000" b="1" cap="all" spc="30" dirty="0" smtClean="0">
                <a:latin typeface="+mj-lt"/>
                <a:ea typeface="+mj-ea"/>
                <a:cs typeface="B Nazanin" pitchFamily="2" charset="-78"/>
              </a:rPr>
              <a:t>عدم نارضايتي</a:t>
            </a:r>
            <a:endParaRPr lang="fa-IR" sz="20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lvl="0" algn="justLow" rtl="1">
              <a:spcBef>
                <a:spcPct val="0"/>
              </a:spcBef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مشاغلي كه داراي مديريت و سياستهاي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غني در زمينه هايي چون نظارت تكنيكي، روابط فردي حاكم ميان كارمند و سرپرست و شرايط كاري مي باشند0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7" name="Right Arrow 26"/>
          <p:cNvSpPr/>
          <p:nvPr/>
        </p:nvSpPr>
        <p:spPr>
          <a:xfrm>
            <a:off x="2714612" y="3214686"/>
            <a:ext cx="2286016" cy="785818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 smtClean="0">
                <a:solidFill>
                  <a:srgbClr val="FF0000"/>
                </a:solidFill>
                <a:cs typeface="B Titr" pitchFamily="2" charset="-78"/>
              </a:rPr>
              <a:t>عوامل انگيزشي</a:t>
            </a:r>
            <a:endParaRPr lang="en-US" sz="1600" dirty="0">
              <a:solidFill>
                <a:srgbClr val="FF0000"/>
              </a:solidFill>
              <a:cs typeface="B Titr" pitchFamily="2" charset="-78"/>
            </a:endParaRPr>
          </a:p>
        </p:txBody>
      </p:sp>
      <p:sp>
        <p:nvSpPr>
          <p:cNvPr id="29" name="Left Arrow 28"/>
          <p:cNvSpPr/>
          <p:nvPr/>
        </p:nvSpPr>
        <p:spPr>
          <a:xfrm>
            <a:off x="2786050" y="5214950"/>
            <a:ext cx="2286016" cy="857256"/>
          </a:xfrm>
          <a:prstGeom prst="lef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عوامل بهداشتي</a:t>
            </a:r>
            <a:endParaRPr lang="en-US" dirty="0">
              <a:solidFill>
                <a:srgbClr val="FF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71736" y="285728"/>
            <a:ext cx="6286544" cy="85725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r" rtl="1">
              <a:spcBef>
                <a:spcPct val="0"/>
              </a:spcBef>
              <a:defRPr/>
            </a:pPr>
            <a:r>
              <a:rPr lang="fa-IR" sz="20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ج) الگوي ويژگيهاي شغل:   </a:t>
            </a:r>
            <a:r>
              <a:rPr lang="fa-IR" sz="1600" b="1" cap="all" spc="30" dirty="0" smtClean="0">
                <a:solidFill>
                  <a:srgbClr val="002060"/>
                </a:solidFill>
                <a:latin typeface="+mj-lt"/>
                <a:ea typeface="+mj-ea"/>
                <a:cs typeface="B Nazanin" pitchFamily="2" charset="-78"/>
              </a:rPr>
              <a:t>هك من - الدهام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5" name="Flowchart: Connector 4"/>
          <p:cNvSpPr/>
          <p:nvPr/>
        </p:nvSpPr>
        <p:spPr>
          <a:xfrm>
            <a:off x="642910" y="1142984"/>
            <a:ext cx="1214446" cy="1214446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1400" b="1" dirty="0" smtClean="0">
                <a:cs typeface="B Lotus" pitchFamily="2" charset="-78"/>
              </a:rPr>
              <a:t>ويژگيهاي اصلي شغل</a:t>
            </a:r>
            <a:endParaRPr lang="en-US" sz="1400" b="1" dirty="0">
              <a:cs typeface="B Lotus" pitchFamily="2" charset="-78"/>
            </a:endParaRPr>
          </a:p>
        </p:txBody>
      </p:sp>
      <p:sp>
        <p:nvSpPr>
          <p:cNvPr id="6" name="Flowchart: Connector 5"/>
          <p:cNvSpPr/>
          <p:nvPr/>
        </p:nvSpPr>
        <p:spPr>
          <a:xfrm>
            <a:off x="3786182" y="1142984"/>
            <a:ext cx="1214446" cy="1214446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1400" b="1" dirty="0" smtClean="0">
                <a:cs typeface="B Lotus" pitchFamily="2" charset="-78"/>
              </a:rPr>
              <a:t>وضعيتهاي روانشناختي انگيزه دروني</a:t>
            </a:r>
            <a:endParaRPr lang="en-US" sz="1400" b="1" dirty="0">
              <a:cs typeface="B Lotus" pitchFamily="2" charset="-78"/>
            </a:endParaRPr>
          </a:p>
        </p:txBody>
      </p:sp>
      <p:sp>
        <p:nvSpPr>
          <p:cNvPr id="7" name="Flowchart: Connector 6"/>
          <p:cNvSpPr/>
          <p:nvPr/>
        </p:nvSpPr>
        <p:spPr>
          <a:xfrm>
            <a:off x="7072330" y="1142984"/>
            <a:ext cx="1214446" cy="1214446"/>
          </a:xfrm>
          <a:prstGeom prst="flowChartConnector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a-IR" sz="1400" b="1" dirty="0" smtClean="0">
                <a:cs typeface="B Lotus" pitchFamily="2" charset="-78"/>
              </a:rPr>
              <a:t>نتايج</a:t>
            </a:r>
            <a:endParaRPr lang="en-US" sz="1400" b="1" dirty="0">
              <a:cs typeface="B Lotus" pitchFamily="2" charset="-78"/>
            </a:endParaRPr>
          </a:p>
        </p:txBody>
      </p:sp>
      <p:cxnSp>
        <p:nvCxnSpPr>
          <p:cNvPr id="13" name="Straight Arrow Connector 12"/>
          <p:cNvCxnSpPr>
            <a:stCxn id="5" idx="6"/>
            <a:endCxn id="6" idx="2"/>
          </p:cNvCxnSpPr>
          <p:nvPr/>
        </p:nvCxnSpPr>
        <p:spPr>
          <a:xfrm>
            <a:off x="1857356" y="1750207"/>
            <a:ext cx="192882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6"/>
            <a:endCxn id="7" idx="2"/>
          </p:cNvCxnSpPr>
          <p:nvPr/>
        </p:nvCxnSpPr>
        <p:spPr>
          <a:xfrm>
            <a:off x="5000628" y="1750207"/>
            <a:ext cx="207170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6572264" y="2714620"/>
            <a:ext cx="2438416" cy="42862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b="1" cap="all" spc="30" dirty="0" smtClean="0">
                <a:latin typeface="+mj-lt"/>
                <a:ea typeface="+mj-ea"/>
                <a:cs typeface="B Lotus" pitchFamily="2" charset="-78"/>
              </a:rPr>
              <a:t>  </a:t>
            </a: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انگيزه كاري در سطح بالا</a:t>
            </a:r>
            <a:endParaRPr lang="fa-IR" sz="1600" b="1" cap="all" spc="30" dirty="0">
              <a:latin typeface="+mj-lt"/>
              <a:ea typeface="+mj-ea"/>
              <a:cs typeface="B Lotus" pitchFamily="2" charset="-78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714744" y="2714620"/>
            <a:ext cx="2795606" cy="42862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احساس بامفهوم بودن </a:t>
            </a:r>
            <a:r>
              <a:rPr lang="en-US" sz="1600" b="1" cap="all" spc="30" dirty="0" smtClean="0">
                <a:latin typeface="+mj-lt"/>
                <a:ea typeface="+mj-ea"/>
                <a:cs typeface="B Lotus" pitchFamily="2" charset="-78"/>
              </a:rPr>
              <a:t/>
            </a:r>
            <a:br>
              <a:rPr lang="en-US" sz="1600" b="1" cap="all" spc="30" dirty="0" smtClean="0">
                <a:latin typeface="+mj-lt"/>
                <a:ea typeface="+mj-ea"/>
                <a:cs typeface="B Lotus" pitchFamily="2" charset="-78"/>
              </a:rPr>
            </a:b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و ارزشمندي كار</a:t>
            </a:r>
          </a:p>
        </p:txBody>
      </p:sp>
      <p:sp>
        <p:nvSpPr>
          <p:cNvPr id="19" name="Right Brace 18"/>
          <p:cNvSpPr/>
          <p:nvPr/>
        </p:nvSpPr>
        <p:spPr>
          <a:xfrm>
            <a:off x="2071670" y="2643182"/>
            <a:ext cx="214314" cy="7143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-142908" y="2857496"/>
            <a:ext cx="2214578" cy="100013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Lotus" pitchFamily="2" charset="-78"/>
              </a:rPr>
              <a:t>تنوع مهارت</a:t>
            </a: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Lotus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هويت كار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Lotus" pitchFamily="2" charset="-78"/>
              </a:rPr>
              <a:t>اهميت كار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6572264" y="3643314"/>
            <a:ext cx="2438416" cy="42862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رضايت رشد در سطح بالا</a:t>
            </a:r>
            <a:endParaRPr lang="fa-IR" sz="1600" b="1" cap="all" spc="30" dirty="0">
              <a:latin typeface="+mj-lt"/>
              <a:ea typeface="+mj-ea"/>
              <a:cs typeface="B Lotus" pitchFamily="2" charset="-78"/>
            </a:endParaRPr>
          </a:p>
        </p:txBody>
      </p:sp>
      <p:sp>
        <p:nvSpPr>
          <p:cNvPr id="22" name="Right Brace 21"/>
          <p:cNvSpPr/>
          <p:nvPr/>
        </p:nvSpPr>
        <p:spPr>
          <a:xfrm>
            <a:off x="5929322" y="2643182"/>
            <a:ext cx="214314" cy="242889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3286116" y="3857628"/>
            <a:ext cx="2795606" cy="42862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احساس مسؤوليت پذيري در برابر پيامدهاي كار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3276592" y="4643446"/>
            <a:ext cx="2795606" cy="42862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شناخت نتايج واقعي فعاليتهاي كار</a:t>
            </a: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71472" y="4000504"/>
            <a:ext cx="1785950" cy="42862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خودمختاري</a:t>
            </a: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42910" y="4643446"/>
            <a:ext cx="1938350" cy="42862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بازخور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286116" y="5429264"/>
            <a:ext cx="2428892" cy="1143008"/>
          </a:xfrm>
          <a:prstGeom prst="rect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  <a:t>تعديل كننده ها</a:t>
            </a:r>
          </a:p>
          <a:p>
            <a:pPr algn="ctr"/>
            <a:r>
              <a:rPr lang="fa-IR" sz="16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  <a:t>1- دانش و مهارت </a:t>
            </a:r>
            <a:br>
              <a:rPr lang="fa-IR" sz="16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</a:br>
            <a:r>
              <a:rPr lang="fa-IR" sz="16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  <a:t>2- شدت نياز به رشد</a:t>
            </a:r>
            <a:br>
              <a:rPr lang="fa-IR" sz="16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</a:br>
            <a:r>
              <a:rPr lang="fa-IR" sz="1600" b="1" cap="all" spc="30" dirty="0" smtClean="0">
                <a:solidFill>
                  <a:schemeClr val="tx1"/>
                </a:solidFill>
                <a:latin typeface="+mj-lt"/>
                <a:ea typeface="+mj-ea"/>
                <a:cs typeface="B Lotus" pitchFamily="2" charset="-78"/>
              </a:rPr>
              <a:t>3- رضايت كامل</a:t>
            </a:r>
            <a:endParaRPr lang="en-US" sz="1600" b="1" cap="all" spc="30" dirty="0" smtClean="0">
              <a:solidFill>
                <a:schemeClr val="tx1"/>
              </a:solidFill>
              <a:latin typeface="+mj-lt"/>
              <a:ea typeface="+mj-ea"/>
              <a:cs typeface="B Lotus" pitchFamily="2" charset="-78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6572264" y="4572008"/>
            <a:ext cx="2438416" cy="42862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رضايت شغلي كلي زياد</a:t>
            </a:r>
            <a:endParaRPr lang="fa-IR" sz="1600" b="1" cap="all" spc="30" dirty="0">
              <a:latin typeface="+mj-lt"/>
              <a:ea typeface="+mj-ea"/>
              <a:cs typeface="B Lotus" pitchFamily="2" charset="-78"/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929454" y="5643578"/>
            <a:ext cx="2081226" cy="42862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Lotus" pitchFamily="2" charset="-78"/>
              </a:rPr>
              <a:t>  اثربخشي كاري بالا</a:t>
            </a:r>
            <a:endParaRPr lang="fa-IR" sz="1600" b="1" cap="all" spc="30" dirty="0">
              <a:latin typeface="+mj-lt"/>
              <a:ea typeface="+mj-ea"/>
              <a:cs typeface="B Lotus" pitchFamily="2" charset="-78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143108" y="4118774"/>
            <a:ext cx="938218" cy="246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2143108" y="4786322"/>
            <a:ext cx="938218" cy="246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286512" y="3857628"/>
            <a:ext cx="447676" cy="150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hape 37"/>
          <p:cNvCxnSpPr>
            <a:stCxn id="27" idx="3"/>
          </p:cNvCxnSpPr>
          <p:nvPr/>
        </p:nvCxnSpPr>
        <p:spPr>
          <a:xfrm flipV="1">
            <a:off x="5715008" y="4429134"/>
            <a:ext cx="714380" cy="157163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hape 39"/>
          <p:cNvCxnSpPr>
            <a:stCxn id="27" idx="1"/>
          </p:cNvCxnSpPr>
          <p:nvPr/>
        </p:nvCxnSpPr>
        <p:spPr>
          <a:xfrm rot="10800000">
            <a:off x="2571736" y="5072074"/>
            <a:ext cx="714380" cy="928694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562212" y="2975766"/>
            <a:ext cx="938218" cy="246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42910" y="500042"/>
            <a:ext cx="7929618" cy="264320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2000" b="1" cap="all" spc="30" dirty="0" smtClean="0">
                <a:latin typeface="+mj-lt"/>
                <a:ea typeface="+mj-ea"/>
                <a:cs typeface="B Nazanin" pitchFamily="2" charset="-78"/>
              </a:rPr>
              <a:t>مديران مي توانند توسط طراحي شغل كه شامل 5 ويژگي اصلي شغل مي باشد و به دنبال خود شرايط رواني خاصي را به همراه مي آورند، موجب هدايت انگيزه دروني شوند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.</a:t>
            </a:r>
            <a:endParaRPr lang="en-US" sz="1600" b="1" cap="all" spc="30" dirty="0" smtClean="0"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71472" y="2428868"/>
            <a:ext cx="8072494" cy="257176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latin typeface="+mj-lt"/>
                <a:ea typeface="+mj-ea"/>
                <a:cs typeface="B Lotus" pitchFamily="2" charset="-78"/>
              </a:rPr>
              <a:t>تنوع مهارت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: آن ميزان كه يك شغل نياز دارد تا فرد وظايفي را كه نيازمند مهارتهاي مختلف هستند به عهده گيرد . 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latin typeface="+mj-lt"/>
                <a:ea typeface="+mj-ea"/>
                <a:cs typeface="B Lotus" pitchFamily="2" charset="-78"/>
              </a:rPr>
              <a:t>هويت كار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( </a:t>
            </a:r>
            <a:r>
              <a:rPr lang="en-US" b="1" cap="all" spc="30" dirty="0" smtClean="0">
                <a:latin typeface="+mj-lt"/>
                <a:ea typeface="+mj-ea"/>
                <a:cs typeface="B Lotus" pitchFamily="2" charset="-78"/>
              </a:rPr>
              <a:t>Task Identity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) : آن ميزاني كه يك شغل نياز دارد تا فرد قسمت عمده يا تمام كار را انجام دهد. [ فعاليت فرد از ابتدا تا انتهاي پروژه و ديدن نتيجه : هويت كار در سطح بالا]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latin typeface="+mj-lt"/>
                <a:ea typeface="+mj-ea"/>
                <a:cs typeface="B Lotus" pitchFamily="2" charset="-78"/>
              </a:rPr>
              <a:t>اهميت كار 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: ميزان تأثير شغل روي زندگي افراد چه در درون و چه در خارج سازمان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latin typeface="+mj-lt"/>
                <a:ea typeface="+mj-ea"/>
                <a:cs typeface="B Lotus" pitchFamily="2" charset="-78"/>
              </a:rPr>
              <a:t>خودمختاري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 : ميزاني كه شغل فرد را قادر ميسازد تا آزادي، استقلال، احتياط در برنامه ريزي زماني و تعيين رويه ها را تجربه كند.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latin typeface="+mj-lt"/>
                <a:ea typeface="+mj-ea"/>
                <a:cs typeface="B Lotus" pitchFamily="2" charset="-78"/>
              </a:rPr>
              <a:t>بازخور</a:t>
            </a:r>
            <a:r>
              <a:rPr lang="fa-IR" b="1" cap="all" spc="30" dirty="0" smtClean="0">
                <a:latin typeface="+mj-lt"/>
                <a:ea typeface="+mj-ea"/>
                <a:cs typeface="B Lotus" pitchFamily="2" charset="-78"/>
              </a:rPr>
              <a:t> : ميزاني كه در آن، فرد اطلاعات شفاف و مستقيمي را از نحوه انجام مؤثر شغل خود كسب مي 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كند.</a:t>
            </a:r>
          </a:p>
          <a:p>
            <a:pPr marL="342900" indent="-342900" algn="justLow" rtl="1">
              <a:buFont typeface="Wingdings" pitchFamily="2" charset="2"/>
              <a:buChar char="q"/>
            </a:pPr>
            <a:endParaRPr lang="en-US" sz="1600" b="1" cap="all" spc="30" dirty="0" smtClean="0">
              <a:latin typeface="+mj-lt"/>
              <a:ea typeface="+mj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556792"/>
            <a:ext cx="7560840" cy="4464495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b="1" spc="30" dirty="0" smtClean="0">
                <a:cs typeface="B Nazanin" pitchFamily="2" charset="-78"/>
              </a:rPr>
              <a:t>   </a:t>
            </a:r>
            <a:endParaRPr lang="fa-IR" b="1" spc="30" dirty="0">
              <a:cs typeface="B Nazanin" pitchFamily="2" charset="-78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1042988" y="260350"/>
            <a:ext cx="7024687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kumimoji="0" lang="fa-IR" sz="2800" b="1" i="0" u="none" strike="noStrike" kern="1200" cap="all" spc="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3- رويكرد زيستي</a:t>
            </a:r>
            <a:r>
              <a:rPr kumimoji="0" lang="fa-IR" sz="2800" b="1" i="0" u="none" strike="noStrike" kern="1200" cap="all" spc="3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و ادراكي-انگيزشي</a:t>
            </a:r>
            <a:r>
              <a:rPr lang="en-US" sz="2800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16" y="1785926"/>
            <a:ext cx="2143140" cy="121444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32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رويكرد زيستي:</a:t>
            </a:r>
            <a:endParaRPr kumimoji="0" lang="fa-IR" sz="32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715140" y="1500174"/>
            <a:ext cx="285752" cy="18573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2910" y="1714488"/>
            <a:ext cx="6143668" cy="1857388"/>
          </a:xfrm>
          <a:prstGeom prst="rect">
            <a:avLst/>
          </a:prstGeom>
          <a:effectLst/>
        </p:spPr>
        <p:txBody>
          <a:bodyPr vert="horz" anchor="ctr">
            <a:normAutofit fontScale="77500" lnSpcReduction="20000"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3800" b="1" cap="all" spc="30" dirty="0" smtClean="0">
                <a:cs typeface="B Lotus" pitchFamily="2" charset="-78"/>
              </a:rPr>
              <a:t>بر پايه تحقيقات روانشناسي كار، مكانيسمهاي زيستي و كارپژوهي(</a:t>
            </a:r>
            <a:r>
              <a:rPr lang="en-US" sz="3800" b="1" cap="all" spc="30" dirty="0" smtClean="0">
                <a:cs typeface="B Lotus" pitchFamily="2" charset="-78"/>
              </a:rPr>
              <a:t>ergonomic</a:t>
            </a:r>
            <a:r>
              <a:rPr lang="fa-IR" sz="3800" b="1" cap="all" spc="30" dirty="0" smtClean="0">
                <a:cs typeface="B Lotus" pitchFamily="2" charset="-78"/>
              </a:rPr>
              <a:t>) و مهندسي عوامل انساني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3800" b="1" cap="all" spc="30" dirty="0" smtClean="0">
                <a:cs typeface="B Lotus" pitchFamily="2" charset="-78"/>
              </a:rPr>
              <a:t>متمركز بر طراحي محيط كار جهت كاهش فشار فيزيكي، تلاش، خستگي و امور بهداشتي كاركنان.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58016" y="4286256"/>
            <a:ext cx="2143140" cy="1214446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3200" b="1" cap="all" spc="30" dirty="0" smtClean="0">
                <a:solidFill>
                  <a:srgbClr val="7030A0"/>
                </a:solidFill>
                <a:latin typeface="+mj-lt"/>
                <a:ea typeface="+mj-ea"/>
                <a:cs typeface="B Nazanin" pitchFamily="2" charset="-78"/>
              </a:rPr>
              <a:t>رويكرد ادراكي-انگيزشي:</a:t>
            </a:r>
            <a:endParaRPr kumimoji="0" lang="fa-IR" sz="3200" b="1" i="0" u="none" strike="noStrike" kern="1200" cap="all" spc="3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1" name="Right Brace 10"/>
          <p:cNvSpPr/>
          <p:nvPr/>
        </p:nvSpPr>
        <p:spPr>
          <a:xfrm>
            <a:off x="6715140" y="3857628"/>
            <a:ext cx="285752" cy="207170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85786" y="4143380"/>
            <a:ext cx="6000792" cy="221457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2800" b="1" cap="all" spc="30" dirty="0" smtClean="0">
                <a:cs typeface="B Lotus" pitchFamily="2" charset="-78"/>
              </a:rPr>
              <a:t>حاصل مهندسي عوامل انساني، مهارتهاي ادراكي و شناختي و پردازش اطلاعات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2800" b="1" cap="all" spc="30" dirty="0" smtClean="0">
                <a:cs typeface="B Lotus" pitchFamily="2" charset="-78"/>
              </a:rPr>
              <a:t>بر اعتبار و پايايي نتايج كار در مورد امكانات و تجهيزات به واسطه برآورد ميزان خطا، اتفاقات و بازخور كاركنان تأكيد دارد.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0023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8215370" cy="1943645"/>
          </a:xfrm>
        </p:spPr>
        <p:txBody>
          <a:bodyPr>
            <a:noAutofit/>
          </a:bodyPr>
          <a:lstStyle/>
          <a:p>
            <a:pPr marL="0" indent="0" algn="justLow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sz="2400" b="1" spc="30" dirty="0" smtClean="0">
                <a:cs typeface="B Nazanin" pitchFamily="2" charset="-78"/>
              </a:rPr>
              <a:t>   </a:t>
            </a:r>
            <a:r>
              <a:rPr lang="fa-IR" sz="2400" b="1" spc="30" dirty="0" smtClean="0">
                <a:solidFill>
                  <a:srgbClr val="C00000"/>
                </a:solidFill>
                <a:cs typeface="B Nazanin" pitchFamily="2" charset="-78"/>
              </a:rPr>
              <a:t>تعريف:</a:t>
            </a:r>
            <a:r>
              <a:rPr lang="fa-IR" sz="2400" b="1" spc="30" dirty="0" smtClean="0">
                <a:cs typeface="B Nazanin" pitchFamily="2" charset="-78"/>
              </a:rPr>
              <a:t> واكنش هاي عاطفي يا احساسي خود نسبت به جنبه هاي مختلف شغل، چرا كه احتمال دارد فرد از يك جنبه شغل خود راضي باشد و از يك يا چند جنبه ديگر شغل خود ناراضي نباشد.</a:t>
            </a:r>
            <a:endParaRPr lang="fa-IR" sz="2400" b="1" spc="30" dirty="0">
              <a:cs typeface="B Nazanin" pitchFamily="2" charset="-78"/>
            </a:endParaRP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xfrm>
            <a:off x="5929322" y="285736"/>
            <a:ext cx="2138353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رضايت شغلي : </a:t>
            </a:r>
            <a:endParaRPr lang="en-US" sz="2800" b="1" spc="30" dirty="0">
              <a:solidFill>
                <a:srgbClr val="C00000"/>
              </a:solidFill>
              <a:effectLst/>
              <a:cs typeface="B Nazanin" pitchFamily="2" charset="-78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42910" y="1714488"/>
            <a:ext cx="6143668" cy="185738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00034" y="2786058"/>
            <a:ext cx="7968782" cy="392909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fa-IR" sz="2400" b="1" i="0" u="none" strike="noStrike" kern="1200" cap="none" spc="3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  </a:t>
            </a:r>
            <a:r>
              <a:rPr kumimoji="0" lang="fa-IR" sz="24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مدلهاي بررسي رضايت شغلي:</a:t>
            </a:r>
          </a:p>
          <a:p>
            <a:pPr marL="0" marR="0" lvl="0" indent="0" algn="justLow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fa-IR" sz="24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1-</a:t>
            </a:r>
            <a:r>
              <a:rPr kumimoji="0" lang="fa-IR" sz="2400" b="1" i="0" u="none" strike="noStrike" kern="1200" cap="none" spc="3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مدل ارضاي نيازها: </a:t>
            </a:r>
            <a:r>
              <a:rPr kumimoji="0" lang="fa-IR" sz="2400" b="1" i="0" u="none" strike="noStrike" kern="1200" cap="none" spc="3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رضايت شغلي بواسطه ويژگيهايي كه يك شغل دارد به فرد اجازه مي دهد تا نيازهاي خودش را ارضاء كند.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fa-IR" sz="2400" b="1" spc="30" baseline="0" dirty="0" smtClean="0">
                <a:solidFill>
                  <a:srgbClr val="0070C0"/>
                </a:solidFill>
                <a:cs typeface="B Nazanin" pitchFamily="2" charset="-78"/>
              </a:rPr>
              <a:t>2- مدل تفاوت: </a:t>
            </a:r>
            <a:r>
              <a:rPr lang="fa-IR" sz="2400" b="1" spc="30" baseline="0" dirty="0" smtClean="0">
                <a:cs typeface="B Nazanin" pitchFamily="2" charset="-78"/>
              </a:rPr>
              <a:t>رضايت</a:t>
            </a:r>
            <a:r>
              <a:rPr lang="fa-IR" sz="2400" b="1" spc="30" dirty="0" smtClean="0">
                <a:cs typeface="B Nazanin" pitchFamily="2" charset="-78"/>
              </a:rPr>
              <a:t> شغلي حاصل انتظارات برآورده شده است. انتظارات برآورده شده يعني ميزان تفاوت ميان آنچه كه يك فرد انتظار دارد از شغل خود دريافت كند مثل درآمد مناسب و ارتقاء و آنچه كه بطور واقعي دريافت كرده است، مي باشد.</a:t>
            </a: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0023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1071546"/>
            <a:ext cx="7968782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kumimoji="0" lang="fa-IR" sz="24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3-</a:t>
            </a:r>
            <a:r>
              <a:rPr kumimoji="0" lang="fa-IR" sz="2400" b="1" i="0" u="none" strike="noStrike" kern="1200" cap="none" spc="3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مدل كسب ارزش : </a:t>
            </a:r>
            <a:r>
              <a:rPr lang="fa-IR" sz="2400" b="1" spc="30" dirty="0" smtClean="0">
                <a:cs typeface="B Nazanin" pitchFamily="2" charset="-78"/>
              </a:rPr>
              <a:t>اين مدل بيان مي كند كه </a:t>
            </a:r>
            <a:r>
              <a:rPr kumimoji="0" lang="fa-IR" sz="2400" b="1" i="0" u="none" strike="noStrike" kern="1200" cap="none" spc="3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رضايت شغلي حاصل آن دسته از شغل هايي است كه فرصت كسب ارزش هاي مهم كاري را براي فرد ايجاد مي كند.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fa-IR" sz="2400" b="1" spc="30" baseline="0" dirty="0" smtClean="0">
                <a:solidFill>
                  <a:srgbClr val="0070C0"/>
                </a:solidFill>
                <a:cs typeface="B Nazanin" pitchFamily="2" charset="-78"/>
              </a:rPr>
              <a:t>4- مدل برابري: </a:t>
            </a:r>
            <a:r>
              <a:rPr lang="fa-IR" sz="2400" b="1" spc="30" baseline="0" dirty="0" smtClean="0">
                <a:cs typeface="B Nazanin" pitchFamily="2" charset="-78"/>
              </a:rPr>
              <a:t>اين مدل بيان مي كند</a:t>
            </a:r>
            <a:r>
              <a:rPr lang="fa-IR" sz="2400" b="1" spc="30" dirty="0" smtClean="0">
                <a:cs typeface="B Nazanin" pitchFamily="2" charset="-78"/>
              </a:rPr>
              <a:t> كه با يك فرد در محل كار چقدر عادلانه برخورد مي شود و پرداخت عادلانه و ترفيع ها با رضايت شغلي در ارتباط است.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5-عامل وضعي/ ژنتيكي</a:t>
            </a:r>
            <a:r>
              <a:rPr lang="fa-IR" sz="2400" b="1" spc="30" dirty="0" smtClean="0">
                <a:cs typeface="B Nazanin" pitchFamily="2" charset="-78"/>
              </a:rPr>
              <a:t>: اين مدل بيان مي كند كه رضايت شغلي تا حدودي تابع عوامل ژنتيكي و خصوصيات فردي است. رضايت شغلي به ميزان زيادي با خصوصيات وضعيتي همچون عزت نفس، خوداثربخشي، مركز كنترل دروني مرتبط است.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1071546"/>
            <a:ext cx="7968782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kumimoji="0" lang="fa-IR" sz="2400" b="1" i="0" u="none" strike="noStrike" kern="1200" cap="none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1-</a:t>
            </a:r>
            <a:r>
              <a:rPr kumimoji="0" lang="fa-IR" sz="2400" b="1" i="0" u="none" strike="noStrike" kern="1200" cap="none" spc="3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انگيزش: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رابطه مهم و مستقيمي بين انگيزش و رضايت شغلي وجود دارد و مديران بايد جهت افزايش رضايت شغلي، انگيزه كاركنان را افزايش دهند.</a:t>
            </a:r>
            <a:endParaRPr kumimoji="0" lang="fa-IR" sz="2400" b="1" i="0" u="none" strike="noStrike" kern="1200" cap="none" spc="3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fa-IR" sz="2400" b="1" spc="30" baseline="0" dirty="0" smtClean="0">
                <a:solidFill>
                  <a:srgbClr val="0070C0"/>
                </a:solidFill>
                <a:cs typeface="B Nazanin" pitchFamily="2" charset="-78"/>
              </a:rPr>
              <a:t>2-</a:t>
            </a: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 </a:t>
            </a:r>
            <a:r>
              <a:rPr lang="fa-IR" sz="2400" b="1" spc="30" baseline="0" dirty="0" smtClean="0">
                <a:solidFill>
                  <a:srgbClr val="0070C0"/>
                </a:solidFill>
                <a:cs typeface="B Nazanin" pitchFamily="2" charset="-78"/>
              </a:rPr>
              <a:t>درگيري شغلي: 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fa-IR" sz="2400" b="1" spc="30" baseline="0" dirty="0" smtClean="0">
                <a:cs typeface="B Nazanin" pitchFamily="2" charset="-78"/>
              </a:rPr>
              <a:t>تا چه حد كارمند غرق در وظايفش بوده و آن را معرف خود مي داند. بنابراين مديران بايد به منظور تقويت</a:t>
            </a:r>
            <a:r>
              <a:rPr lang="fa-IR" sz="2400" b="1" spc="30" dirty="0" smtClean="0">
                <a:cs typeface="B Nazanin" pitchFamily="2" charset="-78"/>
              </a:rPr>
              <a:t> درگيري ميان كارمندان  شغل هايشان، رضايت شغلي را در محيط كاري بوجود آورند.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648225" y="214298"/>
            <a:ext cx="3709989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پيامدهاي رضايت شغلي : </a:t>
            </a:r>
            <a:endParaRPr lang="en-US" sz="2800" b="1" spc="30" dirty="0">
              <a:solidFill>
                <a:srgbClr val="C00000"/>
              </a:solidFill>
              <a:effectLst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1071546"/>
            <a:ext cx="7968782" cy="46434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3-  رفتار شهروندي سازماني:</a:t>
            </a:r>
            <a:r>
              <a:rPr lang="fa-IR" sz="2400" b="1" spc="30" dirty="0" smtClean="0">
                <a:cs typeface="B Nazanin" pitchFamily="2" charset="-78"/>
              </a:rPr>
              <a:t>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آن دسته از رفتارهاي كارمندان است كه فراتر از عنوان وظيفه قرار دارند. رابطه مثبتي بين رفتار شهروندي سازماني و رضايت شغلي وجود دارد. رفتارهاي شهروندي كاركنان بيشتر بواسطه سبك رهبري و ويژگيهاي محيط كاري تعيين مي شوند تا شخصيت خودكاركنان. بنابراين رفتار مديران در سازمان باعث  مي شود كه كاركنان تمايل بيشتري به بروز رفتار شهروندي داشته باشند.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357686" y="71414"/>
            <a:ext cx="3709989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sz="2800" b="1" spc="30" dirty="0" smtClean="0">
                <a:solidFill>
                  <a:srgbClr val="C00000"/>
                </a:solidFill>
                <a:effectLst/>
                <a:cs typeface="B Titr" pitchFamily="2" charset="-78"/>
              </a:rPr>
              <a:t>پيامدهاي رضايت شغلي : </a:t>
            </a:r>
            <a:endParaRPr lang="en-US" sz="2800" dirty="0">
              <a:solidFill>
                <a:srgbClr val="C0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500034" y="1071546"/>
            <a:ext cx="7968782" cy="55007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4- تعهد سازماني</a:t>
            </a:r>
            <a:r>
              <a:rPr lang="fa-IR" sz="2400" b="1" spc="30" dirty="0" smtClean="0">
                <a:cs typeface="B Nazanin" pitchFamily="2" charset="-78"/>
              </a:rPr>
              <a:t>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يعني فرد چه نسبت به اهداف سازماني متعهد است و به كارش علاقه مند و وفادار است.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مديران بايد احساس رضايت شغلي را در كاركنان افزايش داده تا باعث افزايش تعهد سازماني كاركنان شده، چراكه تعهد منجر به بهره وري بيشتر مي شود.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5- غيبت</a:t>
            </a:r>
            <a:r>
              <a:rPr lang="fa-IR" sz="2400" b="1" spc="30" dirty="0" smtClean="0">
                <a:cs typeface="B Nazanin" pitchFamily="2" charset="-78"/>
              </a:rPr>
              <a:t>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غيبت افراد در سازمان عاملي پرهزينه است و رابطه منفي قوي بين رضايت شغلي و ميزان غيبت كاركنان وجود دارد. 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357686" y="71414"/>
            <a:ext cx="3709989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sz="2800" b="1" spc="30" dirty="0" smtClean="0">
                <a:solidFill>
                  <a:srgbClr val="C00000"/>
                </a:solidFill>
                <a:effectLst/>
                <a:cs typeface="B Titr" pitchFamily="2" charset="-78"/>
              </a:rPr>
              <a:t>پيامدهاي رضايت شغلي : </a:t>
            </a:r>
            <a:endParaRPr lang="en-US" sz="2800" dirty="0">
              <a:solidFill>
                <a:srgbClr val="C0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fa-IR" sz="4000" dirty="0" smtClean="0">
                <a:solidFill>
                  <a:schemeClr val="tx1"/>
                </a:solidFill>
                <a:cs typeface="B Titr" pitchFamily="2" charset="-78"/>
              </a:rPr>
              <a:t>مديريت ‌رفتار سازماني</a:t>
            </a:r>
            <a:endParaRPr lang="fa-IR" sz="40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52488" y="4000512"/>
            <a:ext cx="7024744" cy="25003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endParaRPr lang="fa-IR" sz="2800" dirty="0" smtClean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28596" y="2500306"/>
            <a:ext cx="8143932" cy="15716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fa-IR" dirty="0" smtClean="0">
                <a:solidFill>
                  <a:schemeClr val="tx1"/>
                </a:solidFill>
                <a:cs typeface="B Titr" pitchFamily="2" charset="-78"/>
              </a:rPr>
              <a:t> </a:t>
            </a:r>
            <a:endParaRPr lang="en-US" dirty="0" smtClean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39544" y="1357298"/>
            <a:ext cx="237586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1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rtl="1" eaLnBrk="1" hangingPunct="1">
              <a:defRPr>
                <a:solidFill>
                  <a:schemeClr val="tx2"/>
                </a:solidFill>
              </a:defRPr>
            </a:lvl2pPr>
            <a:lvl3pPr rtl="1" eaLnBrk="1" hangingPunct="1">
              <a:defRPr>
                <a:solidFill>
                  <a:schemeClr val="tx2"/>
                </a:solidFill>
              </a:defRPr>
            </a:lvl3pPr>
            <a:lvl4pPr rtl="1" eaLnBrk="1" hangingPunct="1">
              <a:defRPr>
                <a:solidFill>
                  <a:schemeClr val="tx2"/>
                </a:solidFill>
              </a:defRPr>
            </a:lvl4pPr>
            <a:lvl5pPr rtl="1" eaLnBrk="1" hangingPunct="1">
              <a:defRPr>
                <a:solidFill>
                  <a:schemeClr val="tx2"/>
                </a:solidFill>
              </a:defRPr>
            </a:lvl5pPr>
            <a:lvl6pPr rtl="1" eaLnBrk="1" hangingPunct="1">
              <a:defRPr>
                <a:solidFill>
                  <a:schemeClr val="tx2"/>
                </a:solidFill>
              </a:defRPr>
            </a:lvl6pPr>
            <a:lvl7pPr rtl="1" eaLnBrk="1" hangingPunct="1">
              <a:defRPr>
                <a:solidFill>
                  <a:schemeClr val="tx2"/>
                </a:solidFill>
              </a:defRPr>
            </a:lvl7pPr>
            <a:lvl8pPr rtl="1" eaLnBrk="1" hangingPunct="1">
              <a:defRPr>
                <a:solidFill>
                  <a:schemeClr val="tx2"/>
                </a:solidFill>
              </a:defRPr>
            </a:lvl8pPr>
            <a:lvl9pPr rtl="1"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fa-IR" sz="28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0870" y="1214422"/>
            <a:ext cx="8325972" cy="51435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3200" b="1" spc="30" dirty="0" smtClean="0">
                <a:solidFill>
                  <a:srgbClr val="C00000"/>
                </a:solidFill>
                <a:cs typeface="B Nazanin" pitchFamily="2" charset="-78"/>
              </a:rPr>
              <a:t>فصل ششم:</a:t>
            </a:r>
          </a:p>
          <a:p>
            <a:pPr lvl="0"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4000" dirty="0" smtClean="0">
                <a:cs typeface="B Titr" pitchFamily="2" charset="-78"/>
              </a:rPr>
              <a:t>انگيزش</a:t>
            </a:r>
            <a:r>
              <a:rPr lang="en-US" sz="4000" dirty="0" smtClean="0">
                <a:latin typeface="Bauhaus 93" pitchFamily="82" charset="0"/>
                <a:cs typeface="B Titr" pitchFamily="2" charset="-78"/>
              </a:rPr>
              <a:t>1</a:t>
            </a:r>
            <a:endParaRPr lang="fa-IR" sz="4000" b="1" spc="30" dirty="0" smtClean="0">
              <a:solidFill>
                <a:srgbClr val="C00000"/>
              </a:solidFill>
              <a:latin typeface="Bauhaus 93" pitchFamily="82" charset="0"/>
              <a:cs typeface="B Nazanin" pitchFamily="2" charset="-78"/>
            </a:endParaRPr>
          </a:p>
          <a:p>
            <a:pPr lvl="0"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1000" b="1" spc="30" dirty="0" smtClean="0">
              <a:solidFill>
                <a:srgbClr val="C00000"/>
              </a:solidFill>
              <a:cs typeface="B Nazanin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C00000"/>
                </a:solidFill>
                <a:cs typeface="B Koodak" pitchFamily="2" charset="-78"/>
              </a:rPr>
              <a:t> </a:t>
            </a:r>
            <a:r>
              <a:rPr lang="fa-IR" sz="3600" b="1" dirty="0" smtClean="0">
                <a:cs typeface="B Koodak" pitchFamily="2" charset="-78"/>
              </a:rPr>
              <a:t>(</a:t>
            </a:r>
            <a:r>
              <a:rPr lang="en-US" sz="3600" b="1" dirty="0" smtClean="0">
                <a:cs typeface="B Koodak" pitchFamily="2" charset="-78"/>
              </a:rPr>
              <a:t> </a:t>
            </a:r>
            <a:r>
              <a:rPr lang="fa-IR" sz="3600" b="1" dirty="0" smtClean="0">
                <a:cs typeface="B Koodak" pitchFamily="2" charset="-78"/>
              </a:rPr>
              <a:t>نيازها،</a:t>
            </a:r>
            <a:r>
              <a:rPr lang="en-US" sz="3600" b="1" dirty="0" smtClean="0">
                <a:cs typeface="B Koodak" pitchFamily="2" charset="-78"/>
              </a:rPr>
              <a:t> </a:t>
            </a:r>
            <a:r>
              <a:rPr lang="fa-IR" sz="3600" b="1" dirty="0" smtClean="0">
                <a:cs typeface="B Koodak" pitchFamily="2" charset="-78"/>
              </a:rPr>
              <a:t>رضايت‌شغلي و طراحي‌شغل</a:t>
            </a:r>
            <a:r>
              <a:rPr lang="en-US" sz="3600" b="1" dirty="0" smtClean="0">
                <a:cs typeface="B Koodak" pitchFamily="2" charset="-78"/>
              </a:rPr>
              <a:t> </a:t>
            </a:r>
            <a:r>
              <a:rPr lang="fa-IR" sz="3600" b="1" dirty="0" smtClean="0">
                <a:cs typeface="B Koodak" pitchFamily="2" charset="-78"/>
              </a:rPr>
              <a:t>)</a:t>
            </a:r>
            <a:endParaRPr lang="en-US" sz="3200" b="1" dirty="0" smtClean="0">
              <a:cs typeface="B Koodak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en-US" sz="3200" b="1" dirty="0" smtClean="0">
              <a:cs typeface="B Koodak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800" dirty="0" smtClean="0">
                <a:cs typeface="B Titr" pitchFamily="2" charset="-78"/>
              </a:rPr>
              <a:t>استاد </a:t>
            </a:r>
            <a:r>
              <a:rPr lang="fa-IR" sz="2800" smtClean="0">
                <a:cs typeface="B Titr" pitchFamily="2" charset="-78"/>
              </a:rPr>
              <a:t>: دكتر </a:t>
            </a:r>
            <a:r>
              <a:rPr lang="fa-IR" sz="2800" dirty="0" smtClean="0">
                <a:cs typeface="B Titr" pitchFamily="2" charset="-78"/>
              </a:rPr>
              <a:t>حسن بیک‌محمدلو</a:t>
            </a:r>
            <a:endParaRPr lang="en-US" sz="2800" dirty="0" smtClean="0">
              <a:cs typeface="B Titr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000" dirty="0" smtClean="0">
                <a:cs typeface="B Titr" pitchFamily="2" charset="-78"/>
              </a:rPr>
              <a:t>تهيه‌كنندگان: مهدي حيدري – كميل سجودي</a:t>
            </a: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en-US" sz="3200" b="1" dirty="0" smtClean="0">
              <a:cs typeface="B Koodak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en-US" sz="3200" b="1" dirty="0" smtClean="0">
              <a:cs typeface="B Koodak" pitchFamily="2" charset="-78"/>
            </a:endParaRPr>
          </a:p>
          <a:p>
            <a:pPr algn="ctr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dirty="0" smtClean="0">
              <a:cs typeface="B Koodak" pitchFamily="2" charset="-78"/>
            </a:endParaRP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289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142844" y="785794"/>
            <a:ext cx="8325972" cy="600076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6- جابجايي: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باعث گسيختگي پايداري سازمان شده و عاملي هزينه بر است. رابطه منفي متوسط ميان رضايت شغلي و جابجايي كاركنان وجود دارد و مديران بايد با افزايش رضايت شغلي، آن را كاهش دهند.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7- استرس: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تأثيرات سوء بسياري بر رفتار سازماني و سلامتي فرد دارد. استرس واردشده بر كاركنان رابطه منفي قوي با رضايت شغلشان دارد.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0070C0"/>
                </a:solidFill>
                <a:cs typeface="B Nazanin" pitchFamily="2" charset="-78"/>
              </a:rPr>
              <a:t>8- عملكرد شغلي: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رابطه مثبت ضعيفي بين رضايت شعلي و عملكرد وجود دارد. مديران بايد با افزايش ميزان رضايت شغلي كاركنان، تأثير مثبتي بر عملكرد آنها داشته باشند.</a:t>
            </a: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4357686" y="71414"/>
            <a:ext cx="3709989" cy="114300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sz="2800" b="1" spc="30" dirty="0" smtClean="0">
                <a:solidFill>
                  <a:srgbClr val="C00000"/>
                </a:solidFill>
                <a:effectLst/>
                <a:cs typeface="B Titr" pitchFamily="2" charset="-78"/>
              </a:rPr>
              <a:t>پيامدهاي رضايت شغلي : </a:t>
            </a:r>
            <a:endParaRPr lang="en-US" sz="2800" dirty="0">
              <a:solidFill>
                <a:srgbClr val="C0000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2800" b="1" spc="30" dirty="0" smtClean="0">
                <a:solidFill>
                  <a:srgbClr val="C00000"/>
                </a:solidFill>
                <a:effectLst/>
                <a:cs typeface="B Titr" pitchFamily="2" charset="-78"/>
              </a:rPr>
              <a:t>روابط رضايت شغلي</a:t>
            </a:r>
            <a:endParaRPr lang="fa-IR" sz="2800" b="1" spc="30" dirty="0">
              <a:solidFill>
                <a:srgbClr val="C00000"/>
              </a:solidFill>
              <a:effectLst/>
              <a:cs typeface="B Tit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285860"/>
          <a:ext cx="86868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solidFill>
                            <a:schemeClr val="tx1"/>
                          </a:solidFill>
                          <a:cs typeface="B Titr" pitchFamily="2" charset="-78"/>
                        </a:rPr>
                        <a:t>شدت رابطه</a:t>
                      </a:r>
                      <a:endParaRPr lang="en-US" sz="1600" dirty="0">
                        <a:solidFill>
                          <a:schemeClr val="tx1"/>
                        </a:solidFill>
                        <a:cs typeface="B Titr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dirty="0" smtClean="0">
                          <a:solidFill>
                            <a:schemeClr val="tx1"/>
                          </a:solidFill>
                          <a:cs typeface="B Titr" pitchFamily="2" charset="-78"/>
                        </a:rPr>
                        <a:t>نوع</a:t>
                      </a:r>
                      <a:r>
                        <a:rPr lang="fa-IR" sz="1600" baseline="0" dirty="0" smtClean="0">
                          <a:solidFill>
                            <a:schemeClr val="tx1"/>
                          </a:solidFill>
                          <a:cs typeface="B Titr" pitchFamily="2" charset="-78"/>
                        </a:rPr>
                        <a:t> رابطه </a:t>
                      </a:r>
                      <a:endParaRPr lang="en-US" sz="1600" dirty="0">
                        <a:solidFill>
                          <a:schemeClr val="tx1"/>
                        </a:solidFill>
                        <a:cs typeface="B Titr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800" dirty="0" smtClean="0">
                          <a:solidFill>
                            <a:schemeClr val="tx1"/>
                          </a:solidFill>
                          <a:cs typeface="B Titr" pitchFamily="2" charset="-78"/>
                        </a:rPr>
                        <a:t>متغيرهاي مرتبط با رضايت</a:t>
                      </a:r>
                      <a:endParaRPr lang="en-US" sz="1800" dirty="0">
                        <a:solidFill>
                          <a:schemeClr val="tx1"/>
                        </a:solidFill>
                        <a:cs typeface="B Titr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انگيزش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محيط كار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رفتارهاي</a:t>
                      </a:r>
                      <a:r>
                        <a:rPr lang="fa-IR" b="1" baseline="0" dirty="0" smtClean="0">
                          <a:cs typeface="B Nazanin" pitchFamily="2" charset="-78"/>
                        </a:rPr>
                        <a:t> شهروندي سازماني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قوي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تعهد سازماني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fa-IR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ضعيف</a:t>
                      </a:r>
                      <a:endParaRPr kumimoji="0" lang="en-US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غيبت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ضعيف</a:t>
                      </a:r>
                      <a:endParaRPr kumimoji="0" lang="en-US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تأخير(مدير)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جابجايي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بيماري قلبي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قوي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ميزان استرس واردشده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منفي</a:t>
                      </a:r>
                      <a:endParaRPr lang="en-US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همسويي با اتحاديه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a-IR" kern="1200" dirty="0" smtClean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rPr>
                        <a:t>ضعيف</a:t>
                      </a:r>
                      <a:endParaRPr kumimoji="0" lang="en-US" kern="1200" dirty="0" smtClean="0">
                        <a:solidFill>
                          <a:srgbClr val="00B0F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عملكرد شغلي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رضايت از زندگي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/>
                        <a:t>متوسط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dirty="0" smtClean="0">
                          <a:solidFill>
                            <a:srgbClr val="C00000"/>
                          </a:solidFill>
                        </a:rPr>
                        <a:t>مثبت</a:t>
                      </a:r>
                      <a:endParaRPr lang="en-US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b="1" dirty="0" smtClean="0">
                          <a:cs typeface="B Nazanin" pitchFamily="2" charset="-78"/>
                        </a:rPr>
                        <a:t>سلامت ذهني و فكري</a:t>
                      </a:r>
                      <a:endParaRPr lang="en-US" b="1" dirty="0">
                        <a:cs typeface="B Nazanin" pitchFamily="2" charset="-78"/>
                      </a:endParaRPr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روابط كار-خانواده:</a:t>
            </a:r>
            <a:endParaRPr lang="fa-IR" sz="2800" b="1" spc="30" dirty="0">
              <a:solidFill>
                <a:srgbClr val="C00000"/>
              </a:solidFill>
              <a:effectLst/>
              <a:cs typeface="B Nazanin" pitchFamily="2" charset="-78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60870" y="1428760"/>
            <a:ext cx="8325972" cy="5286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C00000"/>
                </a:solidFill>
                <a:cs typeface="B Nazanin" pitchFamily="2" charset="-78"/>
              </a:rPr>
              <a:t>فرضيه يك - اثر جبران خدمات :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بيانگر رابطه منفي بين رضايت شغلي و رضايت از زندگي مي باشد، يعني فرد با جستجوي رضايت در ميان ساير ابعاد فعاليت هايش، به جبران كاهش رضايت شغلي و رضايت از زندگي مي پردازد.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000" b="1" spc="30" dirty="0" smtClean="0">
                <a:cs typeface="B Nazanin" pitchFamily="2" charset="-78"/>
              </a:rPr>
              <a:t>تحقيقات انجام شده اين فرضيه را تأييد نكرد</a:t>
            </a:r>
            <a:r>
              <a:rPr lang="fa-IR" sz="2400" b="1" spc="30" dirty="0" smtClean="0">
                <a:cs typeface="B Nazanin" pitchFamily="2" charset="-78"/>
              </a:rPr>
              <a:t>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C00000"/>
                </a:solidFill>
                <a:cs typeface="B Nazanin" pitchFamily="2" charset="-78"/>
              </a:rPr>
              <a:t>فرضيه دوم- مدل اثربخش بندي:</a:t>
            </a:r>
          </a:p>
          <a:p>
            <a:pPr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رضايت شغلي و رضايت از زندگي دو مقوله مستقل هستند، يعني هيچكدام بر ديگري تأثير ندارند.</a:t>
            </a:r>
          </a:p>
          <a:p>
            <a:pPr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 </a:t>
            </a:r>
            <a:r>
              <a:rPr lang="fa-IR" sz="2000" b="1" spc="30" dirty="0" smtClean="0">
                <a:cs typeface="B Nazanin" pitchFamily="2" charset="-78"/>
              </a:rPr>
              <a:t>تحقيقات انجام شده اين فرضيه را تأييد نكرد</a:t>
            </a:r>
            <a:r>
              <a:rPr lang="fa-IR" sz="2800" b="1" spc="30" dirty="0" smtClean="0">
                <a:cs typeface="B Nazanin" pitchFamily="2" charset="-78"/>
              </a:rPr>
              <a:t>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60870" y="1428736"/>
            <a:ext cx="8325972" cy="51435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C00000"/>
                </a:solidFill>
                <a:cs typeface="B Nazanin" pitchFamily="2" charset="-78"/>
              </a:rPr>
              <a:t>فرضيه سوم- مدل اثر جانبي</a:t>
            </a:r>
            <a:r>
              <a:rPr lang="fa-IR" sz="2400" b="1" spc="30" dirty="0" smtClean="0">
                <a:cs typeface="B Nazanin" pitchFamily="2" charset="-78"/>
              </a:rPr>
              <a:t>: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رضايت يا نارضايتي شغلي بر زندگي شخصي فرد تأثير مي گذارد و برعكس، يعني هر يك بر ديگري هم اثر مثبت دارد و هم اثر منفي.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000" b="1" spc="30" dirty="0" smtClean="0">
                <a:cs typeface="B Nazanin" pitchFamily="2" charset="-78"/>
              </a:rPr>
              <a:t>تحقيقات انجام شده اين فرضيه را تأييد كرد.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solidFill>
                  <a:srgbClr val="C00000"/>
                </a:solidFill>
                <a:cs typeface="B Nazanin" pitchFamily="2" charset="-78"/>
              </a:rPr>
              <a:t>فرضيه چهارم- مدل تعارض كار - خانواده</a:t>
            </a:r>
            <a:r>
              <a:rPr lang="fa-IR" sz="2400" b="1" spc="30" dirty="0" smtClean="0">
                <a:cs typeface="B Nazanin" pitchFamily="2" charset="-78"/>
              </a:rPr>
              <a:t>:</a:t>
            </a:r>
          </a:p>
          <a:p>
            <a:pPr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400" b="1" spc="30" dirty="0" smtClean="0">
                <a:cs typeface="B Nazanin" pitchFamily="2" charset="-78"/>
              </a:rPr>
              <a:t>نقش هايي كه در هركدام از حوزه هاي كار و خانواده قرار مي گيرند، با يكديگر ناسازگارند، يعني نقش ها و انتظارات مربوطه در حوزه كار باعث مي شود تا ارضاي خواسته هايمان در قسمت ديگر مثل خانواده مشكل شود. </a:t>
            </a:r>
          </a:p>
          <a:p>
            <a:pPr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r>
              <a:rPr lang="fa-IR" sz="2000" b="1" spc="30" dirty="0" smtClean="0">
                <a:cs typeface="B Nazanin" pitchFamily="2" charset="-78"/>
              </a:rPr>
              <a:t>تحقيقات انجام شده اين فرضيه را تأييد كرد. </a:t>
            </a: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lvl="0" algn="justLow" rtl="1">
              <a:lnSpc>
                <a:spcPct val="150000"/>
              </a:lnSpc>
              <a:spcBef>
                <a:spcPct val="0"/>
              </a:spcBef>
              <a:buClr>
                <a:schemeClr val="accent1"/>
              </a:buClr>
              <a:buSzPct val="70000"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lang="fa-IR" sz="2400" b="1" spc="30" dirty="0" smtClean="0">
              <a:cs typeface="B Nazanin" pitchFamily="2" charset="-78"/>
            </a:endParaRPr>
          </a:p>
          <a:p>
            <a:pPr marL="0" marR="0" lvl="0" indent="0" algn="just" defTabSz="914400" rtl="1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fa-IR" sz="2400" b="1" i="0" u="none" strike="noStrike" kern="1200" cap="none" spc="3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470" y="214290"/>
            <a:ext cx="7024744" cy="1143000"/>
          </a:xfrm>
          <a:effectLst/>
        </p:spPr>
        <p:txBody>
          <a:bodyPr>
            <a:normAutofit/>
          </a:bodyPr>
          <a:lstStyle/>
          <a:p>
            <a:pPr algn="r"/>
            <a:r>
              <a:rPr lang="fa-IR" sz="3200" b="1" spc="30" dirty="0" smtClean="0">
                <a:solidFill>
                  <a:srgbClr val="C00000"/>
                </a:solidFill>
                <a:effectLst/>
                <a:latin typeface="+mn-lt"/>
                <a:ea typeface="+mn-ea"/>
                <a:cs typeface="B Nazanin" pitchFamily="2" charset="-78"/>
              </a:rPr>
              <a:t>اساس انگيزش كاركنان:</a:t>
            </a:r>
            <a:endParaRPr lang="fa-IR" sz="3200" b="1" spc="30" dirty="0">
              <a:solidFill>
                <a:srgbClr val="C00000"/>
              </a:solidFill>
              <a:effectLst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29256" y="1142992"/>
            <a:ext cx="3143272" cy="92868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ctr" rtl="1">
              <a:spcBef>
                <a:spcPct val="0"/>
              </a:spcBef>
              <a:defRPr/>
            </a:pPr>
            <a:r>
              <a:rPr lang="fa-IR" sz="1900" b="1" cap="all" spc="30" dirty="0" smtClean="0">
                <a:cs typeface="B Titr" pitchFamily="2" charset="-78"/>
              </a:rPr>
              <a:t>تعريف «انگيزه» (</a:t>
            </a:r>
            <a:r>
              <a:rPr lang="en-US" sz="2000" b="1" spc="30" dirty="0" smtClean="0">
                <a:cs typeface="B Nazanin" pitchFamily="2" charset="-78"/>
              </a:rPr>
              <a:t>Motivation</a:t>
            </a:r>
            <a:r>
              <a:rPr lang="fa-IR" sz="1900" b="1" cap="all" spc="30" dirty="0" smtClean="0">
                <a:cs typeface="B Titr" pitchFamily="2" charset="-78"/>
              </a:rPr>
              <a:t>):</a:t>
            </a:r>
            <a:endParaRPr lang="fa-IR" sz="1900" b="1" cap="all" spc="30" dirty="0">
              <a:cs typeface="B Titr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000232" y="1928802"/>
            <a:ext cx="6215106" cy="128588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r" rtl="1">
              <a:spcBef>
                <a:spcPct val="0"/>
              </a:spcBef>
              <a:buFont typeface="Wingdings" pitchFamily="2" charset="2"/>
              <a:buChar char="q"/>
            </a:pPr>
            <a:r>
              <a:rPr lang="fa-IR" sz="1600" b="1" spc="30" dirty="0" smtClean="0">
                <a:cs typeface="B Nazanin" pitchFamily="2" charset="-78"/>
              </a:rPr>
              <a:t>از كلمه لاتين </a:t>
            </a:r>
            <a:r>
              <a:rPr lang="en-US" sz="1600" b="1" spc="30" dirty="0" err="1" smtClean="0">
                <a:cs typeface="B Nazanin" pitchFamily="2" charset="-78"/>
              </a:rPr>
              <a:t>Movere</a:t>
            </a:r>
            <a:r>
              <a:rPr lang="fa-IR" sz="1600" b="1" spc="30" dirty="0" smtClean="0">
                <a:cs typeface="B Nazanin" pitchFamily="2" charset="-78"/>
              </a:rPr>
              <a:t> به معناي حركت و جنبش</a:t>
            </a:r>
            <a:endParaRPr lang="en-US" sz="1600" b="1" spc="30" dirty="0" smtClean="0">
              <a:cs typeface="B Nazanin" pitchFamily="2" charset="-78"/>
            </a:endParaRPr>
          </a:p>
          <a:p>
            <a:pPr lvl="0" algn="r" rtl="1">
              <a:spcBef>
                <a:spcPct val="0"/>
              </a:spcBef>
              <a:buFont typeface="Wingdings" pitchFamily="2" charset="2"/>
              <a:buChar char="q"/>
            </a:pPr>
            <a:r>
              <a:rPr lang="fa-IR" sz="1600" b="1" spc="30" dirty="0" smtClean="0">
                <a:cs typeface="B Nazanin" pitchFamily="2" charset="-78"/>
              </a:rPr>
              <a:t>در مفهوم امروزي : فرايندهاي روانشناسي كه باعث تحريك،هدايت،پيگيري اقدامات و فعاليتهاي داوطلبانه</a:t>
            </a:r>
            <a:endParaRPr lang="en-US" sz="1600" b="1" spc="30" dirty="0" smtClean="0">
              <a:cs typeface="B Nazanin" pitchFamily="2" charset="-78"/>
            </a:endParaRPr>
          </a:p>
          <a:p>
            <a:pPr lvl="0" algn="r" rtl="1">
              <a:spcBef>
                <a:spcPct val="0"/>
              </a:spcBef>
              <a:buFont typeface="Wingdings" pitchFamily="2" charset="2"/>
              <a:buChar char="q"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333470" y="3429008"/>
            <a:ext cx="7024744" cy="1143000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3200" b="1" cap="all" spc="30" dirty="0" smtClean="0">
                <a:solidFill>
                  <a:srgbClr val="C00000"/>
                </a:solidFill>
                <a:cs typeface="B Nazanin" pitchFamily="2" charset="-78"/>
              </a:rPr>
              <a:t>الگوي عملي شغلي انگيزش:</a:t>
            </a:r>
            <a:endParaRPr lang="fa-IR" sz="3200" b="1" cap="all" spc="30" dirty="0">
              <a:solidFill>
                <a:srgbClr val="C00000"/>
              </a:solidFill>
              <a:cs typeface="B Nazanin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00100" y="4500570"/>
            <a:ext cx="714380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q"/>
            </a:pPr>
            <a:r>
              <a:rPr lang="fa-IR" b="1" cap="all" spc="30" dirty="0" smtClean="0">
                <a:solidFill>
                  <a:srgbClr val="0070C0"/>
                </a:solidFill>
                <a:cs typeface="B Nazanin" pitchFamily="2" charset="-78"/>
              </a:rPr>
              <a:t> </a:t>
            </a:r>
            <a:r>
              <a:rPr lang="fa-IR" sz="2400" b="1" cap="all" spc="30" dirty="0" smtClean="0">
                <a:solidFill>
                  <a:srgbClr val="0070C0"/>
                </a:solidFill>
                <a:cs typeface="B Nazanin" pitchFamily="2" charset="-78"/>
              </a:rPr>
              <a:t>ترنس ميشل</a:t>
            </a:r>
            <a:r>
              <a:rPr lang="fa-IR" b="1" cap="all" spc="30" dirty="0" smtClean="0">
                <a:solidFill>
                  <a:srgbClr val="0070C0"/>
                </a:solidFill>
                <a:cs typeface="B Nazanin" pitchFamily="2" charset="-78"/>
              </a:rPr>
              <a:t>، </a:t>
            </a:r>
            <a:r>
              <a:rPr lang="fa-IR" b="1" cap="all" spc="30" dirty="0" smtClean="0">
                <a:cs typeface="B Nazanin" pitchFamily="2" charset="-78"/>
              </a:rPr>
              <a:t>محقق معروف حوزه رفتار سازماني، اين الگوي مفهومي گسترده  را ارائه كرده است.</a:t>
            </a:r>
          </a:p>
          <a:p>
            <a:pPr algn="r" rtl="1">
              <a:buFont typeface="Wingdings" pitchFamily="2" charset="2"/>
              <a:buChar char="q"/>
            </a:pPr>
            <a:r>
              <a:rPr lang="fa-IR" b="1" cap="all" spc="30" dirty="0" smtClean="0">
                <a:cs typeface="B Nazanin" pitchFamily="2" charset="-78"/>
              </a:rPr>
              <a:t> چگونه انگيزش بر رفتار و عملكرد شغلي افراد تأثير مي گذارد؟</a:t>
            </a:r>
          </a:p>
          <a:p>
            <a:pPr algn="r"/>
            <a:r>
              <a:rPr lang="fa-IR" b="1" cap="all" spc="30" dirty="0" smtClean="0">
                <a:solidFill>
                  <a:srgbClr val="0070C0"/>
                </a:solidFill>
                <a:cs typeface="B Nazanin" pitchFamily="2" charset="-78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3053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102" y="357166"/>
            <a:ext cx="8702988" cy="5857916"/>
          </a:xfrm>
          <a:prstGeom prst="rect">
            <a:avLst/>
          </a:prstGeom>
          <a:noFill/>
          <a:ln w="9525">
            <a:gradFill>
              <a:gsLst>
                <a:gs pos="0">
                  <a:srgbClr val="00B0F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7158" y="6143644"/>
            <a:ext cx="8715436" cy="64294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« چگونگي تأثير انگيزش بر رفتار و عملكرد شغلي »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53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4908" y="214290"/>
            <a:ext cx="7024744" cy="1143000"/>
          </a:xfrm>
          <a:effectLst/>
        </p:spPr>
        <p:txBody>
          <a:bodyPr>
            <a:normAutofit/>
          </a:bodyPr>
          <a:lstStyle/>
          <a:p>
            <a:pPr algn="r"/>
            <a:r>
              <a:rPr lang="fa-IR" sz="32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اساس انگيزش كاركنان:</a:t>
            </a:r>
            <a:endParaRPr lang="fa-IR" sz="3200" b="1" spc="30" dirty="0">
              <a:solidFill>
                <a:srgbClr val="C00000"/>
              </a:solidFill>
              <a:effectLst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2" y="1285860"/>
            <a:ext cx="8715436" cy="714380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="1" cap="all" spc="30" dirty="0" smtClean="0">
                <a:cs typeface="B Titr" pitchFamily="2" charset="-78"/>
              </a:rPr>
              <a:t>تئوري هاي انگيزشي</a:t>
            </a:r>
            <a:r>
              <a:rPr lang="fa-IR" sz="2000" b="1" cap="all" spc="30" dirty="0" smtClean="0">
                <a:solidFill>
                  <a:srgbClr val="0070C0"/>
                </a:solidFill>
                <a:cs typeface="B Nazanin" pitchFamily="2" charset="-78"/>
              </a:rPr>
              <a:t>: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       </a:t>
            </a: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عوامل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دروني را نشان مي دهند كه باعث تقويت </a:t>
            </a:r>
            <a:r>
              <a:rPr kumimoji="0" lang="fa-IR" sz="2000" b="1" i="0" u="sng" strike="noStrike" kern="1200" cap="all" spc="3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نيازها</a:t>
            </a:r>
            <a:r>
              <a:rPr kumimoji="0" lang="fa-IR" sz="2000" b="1" i="0" u="none" strike="noStrike" kern="1200" cap="all" spc="3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ي رفتاري مي شوند.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215074" y="3857628"/>
            <a:ext cx="2366978" cy="642942"/>
          </a:xfrm>
          <a:prstGeom prst="rect">
            <a:avLst/>
          </a:prstGeom>
          <a:effectLst/>
        </p:spPr>
        <p:txBody>
          <a:bodyPr vert="horz" anchor="ctr">
            <a:normAutofit fontScale="85000" lnSpcReduction="10000"/>
          </a:bodyPr>
          <a:lstStyle/>
          <a:p>
            <a:pPr lvl="0" algn="r" rtl="1">
              <a:lnSpc>
                <a:spcPct val="200000"/>
              </a:lnSpc>
              <a:spcBef>
                <a:spcPct val="0"/>
              </a:spcBef>
              <a:defRPr/>
            </a:pPr>
            <a:r>
              <a:rPr lang="fa-IR" sz="2000" b="1" cap="all" spc="30" dirty="0" smtClean="0">
                <a:cs typeface="B Titr" pitchFamily="2" charset="-78"/>
              </a:rPr>
              <a:t>دو تئوري متداول انگيزش:</a:t>
            </a:r>
            <a:endParaRPr kumimoji="0" lang="fa-IR" sz="2000" b="1" i="0" u="none" strike="noStrike" kern="1200" cap="all" spc="30" normalizeH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 useBgFill="1">
        <p:nvSpPr>
          <p:cNvPr id="11" name="Right Brace 10"/>
          <p:cNvSpPr/>
          <p:nvPr/>
        </p:nvSpPr>
        <p:spPr>
          <a:xfrm>
            <a:off x="6072198" y="3714752"/>
            <a:ext cx="214314" cy="85725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357554" y="3643314"/>
            <a:ext cx="2714644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تئوري سلسله مراتب نياز «مازلو»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000496" y="4143380"/>
            <a:ext cx="2214578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تئوري نياز مك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كللند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858148" y="2357438"/>
            <a:ext cx="857256" cy="92868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900" b="1" cap="all" spc="30" dirty="0" smtClean="0">
                <a:cs typeface="B Titr" pitchFamily="2" charset="-78"/>
              </a:rPr>
              <a:t>نياز:</a:t>
            </a:r>
            <a:endParaRPr lang="fa-IR" sz="1900" b="1" cap="all" spc="30" dirty="0">
              <a:cs typeface="B Titr" pitchFamily="2" charset="-78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7572396" y="2071678"/>
            <a:ext cx="214314" cy="14287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4286248" y="2000240"/>
            <a:ext cx="3214710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كمبودهاي فيزيكي يا رواني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قوي يا ضعيف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786314" y="2500306"/>
            <a:ext cx="2714644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موجب تحريك يا بروز يك رفتار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071934" y="3000372"/>
            <a:ext cx="3500462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  تحت تأثير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عوامل محيطي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53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14290"/>
            <a:ext cx="7024744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تئوري سلسله مراتب نياز «مازلو» </a:t>
            </a:r>
            <a:b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</a:br>
            <a:r>
              <a:rPr lang="fa-IR" sz="1800" b="1" spc="30" dirty="0" smtClean="0">
                <a:solidFill>
                  <a:schemeClr val="tx1"/>
                </a:solidFill>
                <a:effectLst/>
                <a:cs typeface="B Nazanin" pitchFamily="2" charset="-78"/>
              </a:rPr>
              <a:t>(اساس انگيزش كاركنان)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fa-IR" sz="2800" b="1" spc="30" dirty="0">
              <a:solidFill>
                <a:schemeClr val="tx1"/>
              </a:solidFill>
              <a:effectLst/>
              <a:cs typeface="B Nazanin" pitchFamily="2" charset="-78"/>
            </a:endParaRPr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justLow" defTabSz="914400" rtl="1" eaLnBrk="1" fontAlgn="auto" latinLnBrk="0" hangingPunct="1">
              <a:lnSpc>
                <a:spcPct val="2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fa-IR" sz="3200" b="1" i="0" u="none" strike="noStrike" kern="1200" cap="none" spc="3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B Nazanin" pitchFamily="2" charset="-78"/>
              </a:rPr>
              <a:t>   </a:t>
            </a:r>
            <a:endParaRPr kumimoji="0" lang="fa-IR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57686" y="1571612"/>
            <a:ext cx="4000528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500" b="1" cap="all" spc="30" dirty="0" smtClean="0">
                <a:cs typeface="B Nazanin" pitchFamily="2" charset="-78"/>
              </a:rPr>
              <a:t>-</a:t>
            </a:r>
            <a:r>
              <a:rPr lang="fa-IR" sz="1400" b="1" cap="all" spc="30" dirty="0" smtClean="0">
                <a:cs typeface="B Nazanin" pitchFamily="2" charset="-78"/>
              </a:rPr>
              <a:t> </a:t>
            </a:r>
            <a:r>
              <a:rPr lang="fa-IR" sz="1600" b="1" cap="all" spc="30" dirty="0" smtClean="0">
                <a:cs typeface="B Nazanin" pitchFamily="2" charset="-78"/>
              </a:rPr>
              <a:t>بر مبناي مشاهده باليني مازلو از معدود افراد عصبي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00628" y="2071678"/>
            <a:ext cx="3643338" cy="50006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500" b="1" cap="all" spc="30" dirty="0" smtClean="0">
                <a:cs typeface="B Nazanin" pitchFamily="2" charset="-78"/>
              </a:rPr>
              <a:t>-</a:t>
            </a:r>
            <a:r>
              <a:rPr lang="fa-IR" b="1" cap="all" spc="30" dirty="0" smtClean="0">
                <a:cs typeface="B Nazanin" pitchFamily="2" charset="-78"/>
              </a:rPr>
              <a:t> </a:t>
            </a:r>
            <a:r>
              <a:rPr lang="fa-IR" sz="1600" b="1" cap="all" spc="30" dirty="0" smtClean="0">
                <a:cs typeface="B Nazanin" pitchFamily="2" charset="-78"/>
              </a:rPr>
              <a:t>تابع 5 نياز اساسي (به ترتيب اولويت) </a:t>
            </a:r>
            <a:r>
              <a:rPr lang="fa-IR" b="1" cap="all" spc="30" dirty="0" smtClean="0">
                <a:cs typeface="B Nazanin" pitchFamily="2" charset="-78"/>
              </a:rPr>
              <a:t>:</a:t>
            </a:r>
            <a:endParaRPr kumimoji="0" lang="fa-IR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3500430" y="1428736"/>
            <a:ext cx="428628" cy="17859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00298" y="1357298"/>
            <a:ext cx="1143008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b="1" cap="all" spc="30" dirty="0" smtClean="0">
                <a:cs typeface="B Nazanin" pitchFamily="2" charset="-78"/>
              </a:rPr>
              <a:t>- خوديابي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500298" y="1785926"/>
            <a:ext cx="1214446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b="1" cap="all" spc="30" dirty="0" smtClean="0">
                <a:cs typeface="B Nazanin" pitchFamily="2" charset="-78"/>
              </a:rPr>
              <a:t>- احترام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571736" y="2143116"/>
            <a:ext cx="1071570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b="1" cap="all" spc="30" dirty="0" smtClean="0">
                <a:cs typeface="B Nazanin" pitchFamily="2" charset="-78"/>
              </a:rPr>
              <a:t>- عاطفي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5984" y="2500306"/>
            <a:ext cx="1214446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b="1" cap="all" spc="30" dirty="0" smtClean="0">
                <a:cs typeface="B Nazanin" pitchFamily="2" charset="-78"/>
              </a:rPr>
              <a:t>- ايمني(امنيت)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357422" y="2928934"/>
            <a:ext cx="1143008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400" b="1" cap="all" spc="30" dirty="0" smtClean="0">
                <a:cs typeface="B Nazanin" pitchFamily="2" charset="-78"/>
              </a:rPr>
              <a:t>- فيزيولوژيكي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000496" y="2571744"/>
            <a:ext cx="4429156" cy="571504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500" b="1" cap="all" spc="30" dirty="0" smtClean="0">
                <a:cs typeface="B Nazanin" pitchFamily="2" charset="-78"/>
              </a:rPr>
              <a:t>-</a:t>
            </a:r>
            <a:r>
              <a:rPr lang="fa-IR" b="1" cap="all" spc="30" dirty="0" smtClean="0">
                <a:cs typeface="B Nazanin" pitchFamily="2" charset="-78"/>
              </a:rPr>
              <a:t> </a:t>
            </a:r>
            <a:r>
              <a:rPr lang="fa-IR" sz="1600" b="1" cap="all" spc="30" dirty="0" smtClean="0">
                <a:cs typeface="B Nazanin" pitchFamily="2" charset="-78"/>
              </a:rPr>
              <a:t>نيازهاي انسان به صورت قابل پيش بيني نمايان مي گردد.</a:t>
            </a:r>
            <a:endParaRPr kumimoji="0" lang="fa-IR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429124" y="3286124"/>
            <a:ext cx="4071966" cy="571504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500" b="1" cap="all" spc="30" dirty="0" smtClean="0">
                <a:cs typeface="B Nazanin" pitchFamily="2" charset="-78"/>
              </a:rPr>
              <a:t>-</a:t>
            </a:r>
            <a:r>
              <a:rPr lang="fa-IR" sz="1600" b="1" cap="all" spc="30" dirty="0" smtClean="0">
                <a:cs typeface="B Nazanin" pitchFamily="2" charset="-78"/>
              </a:rPr>
              <a:t> به محض اينكه يك نياز ارضا مي شود، نياز طبقه بالاتر فعال مي شود</a:t>
            </a:r>
            <a:r>
              <a:rPr lang="fa-IR" sz="1400" b="1" cap="all" spc="30" dirty="0" smtClean="0">
                <a:cs typeface="B Nazanin" pitchFamily="2" charset="-78"/>
              </a:rPr>
              <a:t>.</a:t>
            </a: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786182" y="3857628"/>
            <a:ext cx="4714908" cy="571504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sz="1500" b="1" cap="all" spc="30" dirty="0" smtClean="0">
                <a:cs typeface="B Nazanin" pitchFamily="2" charset="-78"/>
              </a:rPr>
              <a:t>-</a:t>
            </a:r>
            <a:r>
              <a:rPr lang="fa-IR" b="1" cap="all" spc="30" dirty="0" smtClean="0">
                <a:cs typeface="B Nazanin" pitchFamily="2" charset="-78"/>
              </a:rPr>
              <a:t> </a:t>
            </a:r>
            <a:r>
              <a:rPr lang="fa-IR" sz="1600" b="1" cap="all" spc="30" dirty="0" smtClean="0">
                <a:cs typeface="B Nazanin" pitchFamily="2" charset="-78"/>
              </a:rPr>
              <a:t>نيازهاي انسان به صورت قابل پيش بيني نمايان مي گردد.</a:t>
            </a:r>
            <a:endParaRPr kumimoji="0" lang="fa-IR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B Nazanin" pitchFamily="2" charset="-78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57158" y="4500570"/>
            <a:ext cx="8001056" cy="114300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r" rtl="1">
              <a:spcBef>
                <a:spcPct val="0"/>
              </a:spcBef>
              <a:defRPr/>
            </a:pPr>
            <a:r>
              <a:rPr lang="fa-IR" sz="1400" b="1" cap="all" spc="30" dirty="0" smtClean="0">
                <a:cs typeface="B Nazanin" pitchFamily="2" charset="-78"/>
              </a:rPr>
              <a:t>-</a:t>
            </a:r>
            <a:r>
              <a:rPr lang="fa-IR" sz="1500" b="1" cap="all" spc="30" dirty="0" smtClean="0">
                <a:cs typeface="B Nazanin" pitchFamily="2" charset="-78"/>
              </a:rPr>
              <a:t> </a:t>
            </a:r>
            <a:r>
              <a:rPr lang="fa-IR" sz="2000" b="1" cap="all" spc="30" dirty="0" smtClean="0">
                <a:cs typeface="B Nazanin" pitchFamily="2" charset="-78"/>
              </a:rPr>
              <a:t>نتيجه </a:t>
            </a:r>
            <a:r>
              <a:rPr lang="fa-IR" sz="1600" b="1" cap="all" spc="30" dirty="0" smtClean="0">
                <a:cs typeface="B Nazanin" pitchFamily="2" charset="-78"/>
              </a:rPr>
              <a:t>: نياز ارضاشده ممكن است باعث از بين رفتن پتانسيل انگيزشي فرد شود.</a:t>
            </a:r>
            <a:br>
              <a:rPr lang="fa-IR" sz="1600" b="1" cap="all" spc="30" dirty="0" smtClean="0">
                <a:cs typeface="B Nazanin" pitchFamily="2" charset="-78"/>
              </a:rPr>
            </a:br>
            <a:r>
              <a:rPr lang="fa-IR" sz="1600" b="1" cap="all" spc="30" dirty="0" smtClean="0">
                <a:cs typeface="B Nazanin" pitchFamily="2" charset="-78"/>
              </a:rPr>
              <a:t>- </a:t>
            </a:r>
            <a:r>
              <a:rPr lang="fa-IR" b="1" cap="all" spc="30" dirty="0" smtClean="0">
                <a:cs typeface="B Nazanin" pitchFamily="2" charset="-78"/>
              </a:rPr>
              <a:t>پيشنهاد</a:t>
            </a:r>
            <a:r>
              <a:rPr lang="fa-IR" sz="1600" b="1" cap="all" spc="30" dirty="0" smtClean="0">
                <a:cs typeface="B Nazanin" pitchFamily="2" charset="-78"/>
              </a:rPr>
              <a:t>: مديران با تدبيري همچون برنامه ها يا اقدامات هدفمند، جهت برآورده كردن نيازهاي فعال‌شده يا غيرمنتظره كاركنان دست به كار شده و انگيزش را در آنها ايجاد كنند.</a:t>
            </a:r>
            <a:endParaRPr lang="fa-IR" sz="1600" b="1" cap="all" spc="30" dirty="0"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024744" cy="1143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تئوري نياز مك كللند </a:t>
            </a:r>
            <a:r>
              <a:rPr lang="fa-IR" sz="2800" b="1" spc="30" dirty="0" smtClean="0">
                <a:solidFill>
                  <a:schemeClr val="tx1"/>
                </a:solidFill>
                <a:effectLst/>
                <a:cs typeface="B Nazanin" pitchFamily="2" charset="-78"/>
              </a:rPr>
              <a:t>–  </a:t>
            </a:r>
            <a:r>
              <a:rPr lang="fa-IR" sz="1400" b="1" spc="30" dirty="0" smtClean="0">
                <a:solidFill>
                  <a:schemeClr val="tx1"/>
                </a:solidFill>
                <a:effectLst/>
                <a:cs typeface="B Nazanin" pitchFamily="2" charset="-78"/>
              </a:rPr>
              <a:t>(بررسي رابطه بين نيازها و رفتار)</a:t>
            </a:r>
            <a:endParaRPr lang="fa-IR" sz="2800" b="1" spc="30" dirty="0">
              <a:solidFill>
                <a:schemeClr val="tx1"/>
              </a:solidFill>
              <a:effectLst/>
              <a:cs typeface="B Nazanin" pitchFamily="2" charset="-78"/>
            </a:endParaRPr>
          </a:p>
        </p:txBody>
      </p:sp>
      <p:sp>
        <p:nvSpPr>
          <p:cNvPr id="19" name="Right Brace 18"/>
          <p:cNvSpPr/>
          <p:nvPr/>
        </p:nvSpPr>
        <p:spPr>
          <a:xfrm>
            <a:off x="8429652" y="1142984"/>
            <a:ext cx="214314" cy="54292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6281216" y="2285992"/>
            <a:ext cx="2148436" cy="64294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Titr" pitchFamily="2" charset="-78"/>
              </a:rPr>
              <a:t>الف) نياز به موفقي</a:t>
            </a:r>
            <a:r>
              <a:rPr lang="fa-IR" b="1" cap="all" spc="30" dirty="0" smtClean="0">
                <a:latin typeface="+mj-lt"/>
                <a:ea typeface="+mj-ea"/>
                <a:cs typeface="B Titr" pitchFamily="2" charset="-78"/>
              </a:rPr>
              <a:t>ت: </a:t>
            </a:r>
            <a:endParaRPr lang="fa-IR" b="1" cap="all" spc="30" dirty="0"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21" name="Right Brace 20"/>
          <p:cNvSpPr/>
          <p:nvPr/>
        </p:nvSpPr>
        <p:spPr>
          <a:xfrm>
            <a:off x="6143636" y="1214422"/>
            <a:ext cx="214314" cy="278608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28596" y="1214422"/>
            <a:ext cx="5572164" cy="1143008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marL="0" marR="0" lvl="0" indent="0" algn="justLow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lang="fa-IR" b="1" cap="all" spc="30" dirty="0" smtClean="0">
                <a:solidFill>
                  <a:srgbClr val="0070C0"/>
                </a:solidFill>
                <a:effectLst/>
                <a:latin typeface="+mj-lt"/>
                <a:ea typeface="+mj-ea"/>
                <a:cs typeface="B Nazanin" pitchFamily="2" charset="-78"/>
              </a:rPr>
              <a:t>تعريف</a:t>
            </a:r>
            <a:r>
              <a:rPr lang="fa-IR" sz="1600" b="1" cap="all" spc="30" dirty="0" smtClean="0">
                <a:effectLst/>
                <a:latin typeface="+mj-lt"/>
                <a:ea typeface="+mj-ea"/>
                <a:cs typeface="B Nazanin" pitchFamily="2" charset="-78"/>
              </a:rPr>
              <a:t>: به اتمام رساندن كاري دشوار، تسلط يافتن، با تدبير عمل كردن  يا سازماندهي اهداف فيزيكي، موجودات انساني يا نظريات، انجام كار با سرعت و استقلال تا حد ممكن، غلبه بر موانع و دسترسي به يك استاندارد بالا، برتري خود، رقابت و پيشي گرفتن از سايرين، به كارگيري درست استعداد جهت افزايش توجه به خود. </a:t>
            </a:r>
            <a:endParaRPr lang="fa-IR" sz="1600" b="1" cap="all" spc="30" dirty="0">
              <a:effectLst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00034" y="2357430"/>
            <a:ext cx="5572164" cy="57150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justLow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fa-IR" b="1" i="0" strike="noStrike" kern="1200" cap="all" spc="3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 </a:t>
            </a:r>
            <a:r>
              <a:rPr kumimoji="0" lang="fa-IR" b="1" i="0" strike="noStrike" kern="1200" cap="all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3ويژگي افراد داراي انگيزه جهت دستيابي به موفقيت</a:t>
            </a:r>
            <a:r>
              <a:rPr kumimoji="0" lang="fa-IR" b="1" i="0" strike="noStrike" kern="1200" cap="all" spc="3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:</a:t>
            </a:r>
            <a:endParaRPr kumimoji="0" lang="fa-IR" sz="1400" b="1" i="0" u="none" strike="noStrike" kern="1200" cap="all" spc="3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500034" y="2928934"/>
            <a:ext cx="5214974" cy="150019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ترجيح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مي دهندبه اقدامات و فعاليتهاي نسبتاً سخت بپردازند.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شرايطي را ترجيح مي دهند كه نتيجه عملكردشان بازتابي از تلاشي باشد كه مبذول داشته اند، نه عوامل ديگري چون شانس.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مايل به دريافت بازخور بيشتري در خصوص موفقيتها و شكستهاي خود هستند.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6357950" y="4214818"/>
            <a:ext cx="2005560" cy="64294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="1" cap="all" spc="30" dirty="0" smtClean="0">
                <a:latin typeface="+mj-lt"/>
                <a:ea typeface="+mj-ea"/>
                <a:cs typeface="B Titr" pitchFamily="2" charset="-78"/>
              </a:rPr>
              <a:t>ب) نياز به وابستگي: </a:t>
            </a:r>
            <a:endParaRPr lang="fa-IR" b="1" cap="all" spc="30" dirty="0"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214282" y="4214818"/>
            <a:ext cx="5857916" cy="1143008"/>
          </a:xfrm>
          <a:prstGeom prst="rect">
            <a:avLst/>
          </a:prstGeom>
          <a:effectLst/>
        </p:spPr>
        <p:txBody>
          <a:bodyPr vert="horz" anchor="ctr">
            <a:normAutofit fontScale="92500"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بيشتر وقت خود را صرف حفظ روابط اجتماعي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و پيوستن به گروهها مي‌كنند.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خواستار محبوبيت در جمع هستند.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جزء مديران مؤثر نخواهند بود، زيرا زمان زيادي را بدون توجه به عدم محبوبيت صرف تصميم گيريهاي مشكل مي نمايند.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9" name="Right Brace 28"/>
          <p:cNvSpPr/>
          <p:nvPr/>
        </p:nvSpPr>
        <p:spPr>
          <a:xfrm>
            <a:off x="6143636" y="4071942"/>
            <a:ext cx="214314" cy="10001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424092" y="5500702"/>
            <a:ext cx="2005560" cy="64294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a-IR" b="1" cap="all" spc="30" dirty="0" smtClean="0">
                <a:latin typeface="+mj-lt"/>
                <a:ea typeface="+mj-ea"/>
                <a:cs typeface="B Titr" pitchFamily="2" charset="-78"/>
              </a:rPr>
              <a:t>ج) نياز به قدرت: </a:t>
            </a:r>
            <a:endParaRPr lang="fa-IR" b="1" cap="all" spc="30" dirty="0">
              <a:latin typeface="+mj-lt"/>
              <a:ea typeface="+mj-ea"/>
              <a:cs typeface="B Titr" pitchFamily="2" charset="-78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6143636" y="5357826"/>
            <a:ext cx="214314" cy="10001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214282" y="5572140"/>
            <a:ext cx="5857916" cy="1143008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تعريف</a:t>
            </a: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: بازتاب مطلوبيت و تمايل هر فرد جهت اثرگذاري،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مربي گيري، آموزش يا تشويق سايرين جهت دستيابي 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به موفقيت</a:t>
            </a: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علاقه مند به كار -  اهميت دادن به انضباط و احترام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داراي 2 جنبه مثبت و منفي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024744" cy="1143000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تئوري نياز مك كللند</a:t>
            </a:r>
            <a:endParaRPr lang="fa-IR" sz="2800" b="1" spc="30" dirty="0">
              <a:solidFill>
                <a:schemeClr val="tx1"/>
              </a:solidFill>
              <a:effectLst/>
              <a:cs typeface="B Nazanin" pitchFamily="2" charset="-78"/>
            </a:endParaRPr>
          </a:p>
        </p:txBody>
      </p:sp>
      <p:sp>
        <p:nvSpPr>
          <p:cNvPr id="19" name="Right Brace 18"/>
          <p:cNvSpPr/>
          <p:nvPr/>
        </p:nvSpPr>
        <p:spPr>
          <a:xfrm>
            <a:off x="8429652" y="1071546"/>
            <a:ext cx="428628" cy="164307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852720" y="1500174"/>
            <a:ext cx="1719808" cy="857256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ج) نياز به قدرت:</a:t>
            </a:r>
            <a:br>
              <a:rPr kumimoji="0" lang="fa-IR" sz="20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</a:b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(ادامه) </a:t>
            </a:r>
            <a:endParaRPr kumimoji="0" lang="fa-IR" sz="20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31" name="Right Brace 30"/>
          <p:cNvSpPr/>
          <p:nvPr/>
        </p:nvSpPr>
        <p:spPr>
          <a:xfrm>
            <a:off x="6715140" y="1357298"/>
            <a:ext cx="214314" cy="10001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857224" y="1500174"/>
            <a:ext cx="5857916" cy="357190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lvl="0" algn="r" rtl="1"/>
            <a:r>
              <a:rPr lang="fa-IR" sz="1500" b="1" cap="all" spc="30" dirty="0" smtClean="0">
                <a:latin typeface="+mj-lt"/>
                <a:ea typeface="+mj-ea"/>
                <a:cs typeface="B Nazanin" pitchFamily="2" charset="-78"/>
              </a:rPr>
              <a:t>جنبه منفي : « اگر برنده شوم، بازنده خواهي شد» </a:t>
            </a:r>
            <a:endParaRPr lang="en-US" sz="15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42910" y="2143116"/>
            <a:ext cx="6072230" cy="357190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algn="r" rtl="1"/>
            <a:r>
              <a:rPr lang="fa-IR" sz="1500" b="1" cap="all" spc="30" dirty="0" smtClean="0">
                <a:latin typeface="+mj-lt"/>
                <a:ea typeface="+mj-ea"/>
                <a:cs typeface="B Nazanin" pitchFamily="2" charset="-78"/>
              </a:rPr>
              <a:t>جنبه مثبت :</a:t>
            </a:r>
            <a:r>
              <a:rPr lang="en-US" sz="1500" b="1" cap="all" spc="30" dirty="0" smtClean="0">
                <a:latin typeface="+mj-lt"/>
                <a:ea typeface="+mj-ea"/>
                <a:cs typeface="B Nazanin" pitchFamily="2" charset="-78"/>
              </a:rPr>
              <a:t> </a:t>
            </a:r>
            <a:r>
              <a:rPr lang="fa-IR" sz="1500" b="1" cap="all" spc="30" dirty="0" smtClean="0">
                <a:cs typeface="B Nazanin" pitchFamily="2" charset="-78"/>
              </a:rPr>
              <a:t>تمركز بر اهداف گروهي و كمك به ايجاد حس توانمندي در كاركنان</a:t>
            </a:r>
          </a:p>
          <a:p>
            <a:pPr lvl="0" algn="r" rtl="1"/>
            <a:endParaRPr lang="en-US" sz="15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35" name="Title 1"/>
          <p:cNvSpPr txBox="1">
            <a:spLocks/>
          </p:cNvSpPr>
          <p:nvPr/>
        </p:nvSpPr>
        <p:spPr>
          <a:xfrm>
            <a:off x="5857884" y="3929066"/>
            <a:ext cx="2714644" cy="357190"/>
          </a:xfrm>
          <a:prstGeom prst="rect">
            <a:avLst/>
          </a:prstGeom>
          <a:effectLst/>
        </p:spPr>
        <p:txBody>
          <a:bodyPr vert="horz" anchor="ctr">
            <a:noAutofit/>
          </a:bodyPr>
          <a:lstStyle/>
          <a:p>
            <a:pPr lvl="0" algn="r" rtl="1"/>
            <a:r>
              <a:rPr lang="fa-IR" sz="1500" b="1" cap="all" spc="30" dirty="0" smtClean="0">
                <a:latin typeface="+mj-lt"/>
                <a:ea typeface="+mj-ea"/>
                <a:cs typeface="B Nazanin" pitchFamily="2" charset="-78"/>
              </a:rPr>
              <a:t>مديران ارشد (طبق نظر مك كللند): </a:t>
            </a:r>
            <a:endParaRPr lang="fa-IR" sz="1500" b="1" cap="all" spc="30" dirty="0"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37" name="Title 1"/>
          <p:cNvSpPr txBox="1">
            <a:spLocks/>
          </p:cNvSpPr>
          <p:nvPr/>
        </p:nvSpPr>
        <p:spPr>
          <a:xfrm>
            <a:off x="4786314" y="4572008"/>
            <a:ext cx="2500330" cy="1000132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نياز پايين به وابستگي </a:t>
            </a: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نياز بالا به قدرت 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نياز پايين به كسب موفقيت </a:t>
            </a: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024744" cy="857256"/>
          </a:xfr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>
            <a:normAutofit/>
          </a:bodyPr>
          <a:lstStyle/>
          <a:p>
            <a:pPr lvl="0" algn="r">
              <a:defRPr/>
            </a:pPr>
            <a:r>
              <a:rPr lang="fa-IR" sz="2800" b="1" spc="30" dirty="0" smtClean="0">
                <a:solidFill>
                  <a:srgbClr val="C00000"/>
                </a:solidFill>
                <a:effectLst/>
                <a:cs typeface="B Nazanin" pitchFamily="2" charset="-78"/>
              </a:rPr>
              <a:t>انگيزش از طريق طراحي شغل</a:t>
            </a:r>
            <a:endParaRPr lang="fa-IR" sz="2800" b="1" spc="30" dirty="0">
              <a:solidFill>
                <a:srgbClr val="C00000"/>
              </a:solidFill>
              <a:effectLst/>
              <a:cs typeface="B Nazanin" pitchFamily="2" charset="-78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929454" y="1000108"/>
            <a:ext cx="1857388" cy="78581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28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طراحي شغل:</a:t>
            </a:r>
            <a:endParaRPr kumimoji="0" lang="fa-IR" sz="28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428728" y="1857364"/>
            <a:ext cx="5643602" cy="928694"/>
          </a:xfrm>
          <a:prstGeom prst="rect">
            <a:avLst/>
          </a:prstGeom>
          <a:effectLst/>
        </p:spPr>
        <p:txBody>
          <a:bodyPr vert="horz" anchor="ctr">
            <a:normAutofit/>
          </a:bodyPr>
          <a:lstStyle/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- </a:t>
            </a:r>
            <a:r>
              <a:rPr kumimoji="0" lang="fa-IR" sz="1600" b="1" i="0" u="none" strike="noStrike" kern="1200" cap="all" spc="3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طراحي مجدد شغل-</a:t>
            </a:r>
            <a:r>
              <a:rPr kumimoji="0" lang="fa-IR" sz="1600" b="1" i="0" u="none" strike="noStrike" kern="1200" cap="all" spc="3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 تغيير و اصلاح مشاغل خاص </a:t>
            </a:r>
          </a:p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- هدف: بهبود كيفيت تجربه شغلي كارمندان و بهره وري در كار</a:t>
            </a:r>
          </a:p>
          <a:p>
            <a:pPr marL="342900" marR="0" lvl="0" indent="-342900" algn="just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- 4 رويكرد: مكانيكي/ انگيزشي / زيستي / ادراكي-انگيزشي</a:t>
            </a:r>
          </a:p>
          <a:p>
            <a:pPr marL="342900" marR="0" lvl="0" indent="-34290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a-IR" sz="1600" b="1" i="0" u="none" strike="noStrike" kern="1200" cap="all" spc="3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B Nazanin" pitchFamily="2" charset="-78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357422" y="2643182"/>
            <a:ext cx="6429420" cy="785818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algn="r" rtl="1"/>
            <a:r>
              <a:rPr lang="fa-IR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1- </a:t>
            </a:r>
            <a:r>
              <a:rPr kumimoji="0" lang="fa-IR" b="1" i="0" u="none" strike="noStrike" kern="1200" cap="all" spc="3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B Nazanin" pitchFamily="2" charset="-78"/>
              </a:rPr>
              <a:t>رويكرد مكانيك</a:t>
            </a:r>
            <a:r>
              <a:rPr lang="fa-IR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ي </a:t>
            </a:r>
            <a:r>
              <a:rPr lang="en-US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 </a:t>
            </a:r>
            <a:r>
              <a:rPr lang="en-US" sz="2800" b="1" cap="all" spc="30" dirty="0" smtClean="0">
                <a:solidFill>
                  <a:srgbClr val="C00000"/>
                </a:solidFill>
                <a:latin typeface="+mj-lt"/>
                <a:ea typeface="+mj-ea"/>
                <a:cs typeface="B Nazanin" pitchFamily="2" charset="-78"/>
              </a:rPr>
              <a:t>:</a:t>
            </a:r>
            <a:r>
              <a:rPr lang="en-US" sz="2800" dirty="0" smtClean="0">
                <a:solidFill>
                  <a:srgbClr val="C00000"/>
                </a:solidFill>
              </a:rPr>
              <a:t>(Mechanistic Approach)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57158" y="3286124"/>
            <a:ext cx="8358246" cy="278608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vert="horz" anchor="ctr">
            <a:normAutofit/>
          </a:bodyPr>
          <a:lstStyle/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حاصل تحقيق در زمينه مهندسي صنايع و مديريت علمي 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تأثيرپذيري از تفكرات فردريك تيلور</a:t>
            </a:r>
            <a:r>
              <a:rPr lang="en-US" sz="1600" b="1" cap="all" spc="30" dirty="0" smtClean="0">
                <a:latin typeface="+mj-lt"/>
                <a:ea typeface="+mj-ea"/>
                <a:cs typeface="B Nazanin" pitchFamily="2" charset="-78"/>
              </a:rPr>
              <a:t> 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(</a:t>
            </a:r>
            <a:r>
              <a:rPr lang="fa-IR" sz="1600" b="1" u="sng" cap="all" spc="30" dirty="0" smtClean="0">
                <a:latin typeface="+mj-lt"/>
                <a:ea typeface="+mj-ea"/>
                <a:cs typeface="B Nazanin" pitchFamily="2" charset="-78"/>
              </a:rPr>
              <a:t>گسترش مديريت علمي 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بر مبناي تحقيق و بررسي جهت تعيين شيوه هاي كارآمدترايجاد شغل) –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زماني كه شغلها بسيار تخصصي و استانداردشده باشند، </a:t>
            </a:r>
            <a:r>
              <a:rPr lang="fa-IR" sz="1600" b="1" u="sng" cap="all" spc="30" dirty="0" smtClean="0">
                <a:latin typeface="+mj-lt"/>
                <a:ea typeface="+mj-ea"/>
                <a:cs typeface="B Nazanin" pitchFamily="2" charset="-78"/>
              </a:rPr>
              <a:t>اهداف طراحي شغل 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(</a:t>
            </a:r>
            <a:r>
              <a:rPr lang="fa-IR" sz="1400" b="1" cap="all" spc="30" dirty="0" smtClean="0">
                <a:latin typeface="+mj-lt"/>
                <a:ea typeface="+mj-ea"/>
                <a:cs typeface="B Nazanin" pitchFamily="2" charset="-78"/>
              </a:rPr>
              <a:t>كارآيي، انعطاف پذيري و بهره وري</a:t>
            </a: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) مدنظر قرار خواهد گرفت 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جنبه مثبت طراحي شغل : افزايش بهره وري و كارايي كارمندان</a:t>
            </a:r>
          </a:p>
          <a:p>
            <a:pPr marL="342900" indent="-342900" algn="justLow" rtl="1">
              <a:buFont typeface="Wingdings" pitchFamily="2" charset="2"/>
              <a:buChar char="q"/>
            </a:pPr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مشاغل تكراري : عدم رضايت شغلي ، عدم سلامت فكري ، سطوح بالاتر استرس، كاهش احساس موفقيت و رشد فردي</a:t>
            </a:r>
          </a:p>
          <a:p>
            <a:pPr algn="r" rtl="1"/>
            <a:r>
              <a:rPr lang="fa-IR" sz="1600" b="1" cap="all" spc="30" dirty="0" smtClean="0">
                <a:latin typeface="+mj-lt"/>
                <a:ea typeface="+mj-ea"/>
                <a:cs typeface="B Nazanin" pitchFamily="2" charset="-78"/>
              </a:rPr>
              <a:t>           </a:t>
            </a:r>
          </a:p>
          <a:p>
            <a:pPr algn="r" rtl="1"/>
            <a:endParaRPr lang="fa-IR" sz="1600" b="1" cap="all" spc="30" dirty="0" smtClean="0">
              <a:latin typeface="+mj-lt"/>
              <a:ea typeface="+mj-ea"/>
              <a:cs typeface="B Nazanin" pitchFamily="2" charset="-78"/>
            </a:endParaRPr>
          </a:p>
          <a:p>
            <a:pPr algn="r" rtl="1"/>
            <a:endParaRPr lang="en-US" sz="1600" b="1" cap="all" spc="30" dirty="0" smtClean="0">
              <a:latin typeface="+mj-lt"/>
              <a:ea typeface="+mj-ea"/>
              <a:cs typeface="B Nazanin" pitchFamily="2" charset="-7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7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3310</TotalTime>
  <Words>2148</Words>
  <Application>Microsoft Office PowerPoint</Application>
  <PresentationFormat>On-screen Show (4:3)</PresentationFormat>
  <Paragraphs>258</Paragraphs>
  <Slides>23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Trek</vt:lpstr>
      <vt:lpstr>Slide 1</vt:lpstr>
      <vt:lpstr>مديريت ‌رفتار سازماني</vt:lpstr>
      <vt:lpstr>اساس انگيزش كاركنان:</vt:lpstr>
      <vt:lpstr>Slide 4</vt:lpstr>
      <vt:lpstr>اساس انگيزش كاركنان:</vt:lpstr>
      <vt:lpstr>تئوري سلسله مراتب نياز «مازلو»  (اساس انگيزش كاركنان)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vt:lpstr>
      <vt:lpstr>تئوري نياز مك كللند –  (بررسي رابطه بين نيازها و رفتار)</vt:lpstr>
      <vt:lpstr>تئوري نياز مك كللند</vt:lpstr>
      <vt:lpstr>انگيزش از طريق طراحي شغل</vt:lpstr>
      <vt:lpstr>Slide 10</vt:lpstr>
      <vt:lpstr>Slide 11</vt:lpstr>
      <vt:lpstr>Slide 12</vt:lpstr>
      <vt:lpstr>Slide 13</vt:lpstr>
      <vt:lpstr>3- رويكرد زيستي و ادراكي-انگيزشي:</vt:lpstr>
      <vt:lpstr>رضايت شغلي : </vt:lpstr>
      <vt:lpstr>Slide 16</vt:lpstr>
      <vt:lpstr>پيامدهاي رضايت شغلي : </vt:lpstr>
      <vt:lpstr>پيامدهاي رضايت شغلي : </vt:lpstr>
      <vt:lpstr>پيامدهاي رضايت شغلي : </vt:lpstr>
      <vt:lpstr>پيامدهاي رضايت شغلي : </vt:lpstr>
      <vt:lpstr>روابط رضايت شغلي</vt:lpstr>
      <vt:lpstr>روابط كار-خانواده:</vt:lpstr>
      <vt:lpstr>Slide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و مدیران</dc:title>
  <dc:creator>ناصری معصومه</dc:creator>
  <cp:lastModifiedBy>user</cp:lastModifiedBy>
  <cp:revision>327</cp:revision>
  <cp:lastPrinted>2013-10-06T10:03:10Z</cp:lastPrinted>
  <dcterms:created xsi:type="dcterms:W3CDTF">2013-10-06T05:51:43Z</dcterms:created>
  <dcterms:modified xsi:type="dcterms:W3CDTF">2014-12-19T04:56:37Z</dcterms:modified>
</cp:coreProperties>
</file>