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bin" ContentType="application/vnd.openxmlformats-officedocument.oleObject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350" r:id="rId1"/>
  </p:sldMasterIdLst>
  <p:notesMasterIdLst>
    <p:notesMasterId r:id="rId29"/>
  </p:notesMasterIdLst>
  <p:sldIdLst>
    <p:sldId id="283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84" r:id="rId12"/>
    <p:sldId id="285" r:id="rId13"/>
    <p:sldId id="286" r:id="rId14"/>
    <p:sldId id="287" r:id="rId15"/>
    <p:sldId id="288" r:id="rId16"/>
    <p:sldId id="289" r:id="rId17"/>
    <p:sldId id="290" r:id="rId18"/>
    <p:sldId id="291" r:id="rId19"/>
    <p:sldId id="292" r:id="rId20"/>
    <p:sldId id="293" r:id="rId21"/>
    <p:sldId id="294" r:id="rId22"/>
    <p:sldId id="295" r:id="rId23"/>
    <p:sldId id="296" r:id="rId24"/>
    <p:sldId id="297" r:id="rId25"/>
    <p:sldId id="298" r:id="rId26"/>
    <p:sldId id="265" r:id="rId27"/>
    <p:sldId id="266" r:id="rId2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95" d="100"/>
          <a:sy n="95" d="100"/>
        </p:scale>
        <p:origin x="-44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6D42A6-2FC7-4CB3-B8A2-88B3680F6C0C}" type="datetimeFigureOut">
              <a:rPr lang="en-US" smtClean="0"/>
              <a:t>5/9/2013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6CF367-A377-4381-9629-BF2B6DADBFAB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6CF367-A377-4381-9629-BF2B6DADBFAB}" type="slidenum">
              <a:rPr lang="en-US" smtClean="0"/>
              <a:t>4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45BA1-370F-42B3-8F62-3E71324F12A2}" type="datetime1">
              <a:rPr lang="en-US" smtClean="0"/>
              <a:t>5/9/2013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abedian. amar markaz behdasht aghala</a:t>
            </a:r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13D6A-3BE8-4939-91B3-0D10AFEFDA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zoom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927DE-C166-4B08-92D0-3C07DC002E4A}" type="datetime1">
              <a:rPr lang="en-US" smtClean="0"/>
              <a:t>5/9/2013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abedian. amar markaz behdasht aghala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13D6A-3BE8-4939-91B3-0D10AFEFDA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DA9DB-8B51-47B0-B137-54E86F42CF90}" type="datetime1">
              <a:rPr lang="en-US" smtClean="0"/>
              <a:t>5/9/2013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abedian. amar markaz behdasht aghala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13D6A-3BE8-4939-91B3-0D10AFEFDA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076B99-6B88-43E6-AFF4-A442922212D3}" type="datetime1">
              <a:rPr lang="en-US" smtClean="0"/>
              <a:t>5/9/2013</a:t>
            </a:fld>
            <a:endParaRPr lang="en-US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abedian. amar markaz behdasht aghala</a:t>
            </a:r>
            <a:endParaRPr lang="en-US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F769BB-1FD0-4B5F-8726-FD414EBA10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 advTm="10000">
    <p:zo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AA4DA-EB81-49E8-A37B-08C2C58A5CF3}" type="datetime1">
              <a:rPr lang="en-US" smtClean="0"/>
              <a:t>5/9/2013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abedian. amar markaz behdasht aghala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13D6A-3BE8-4939-91B3-0D10AFEFDA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66DD3-99DB-4D2E-AB5E-243D586D2BEB}" type="datetime1">
              <a:rPr lang="en-US" smtClean="0"/>
              <a:t>5/9/2013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abedian. amar markaz behdasht aghala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13D6A-3BE8-4939-91B3-0D10AFEFDA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zoom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AD845-6249-4759-B9D9-EC310504CFFA}" type="datetime1">
              <a:rPr lang="en-US" smtClean="0"/>
              <a:t>5/9/2013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abedian. amar markaz behdasht aghala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13D6A-3BE8-4939-91B3-0D10AFEFDA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EF939-21DE-48F1-AFC6-476342EA3479}" type="datetime1">
              <a:rPr lang="en-US" smtClean="0"/>
              <a:t>5/9/2013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abedian. amar markaz behdasht aghala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13D6A-3BE8-4939-91B3-0D10AFEFDA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C2A58-9CA2-4BD0-BE70-F5593D1E0626}" type="datetime1">
              <a:rPr lang="en-US" smtClean="0"/>
              <a:t>5/9/2013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abedian. amar markaz behdasht aghala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13D6A-3BE8-4939-91B3-0D10AFEFDA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7E415-552A-4516-9BC6-7494C52C5232}" type="datetime1">
              <a:rPr lang="en-US" smtClean="0"/>
              <a:t>5/9/2013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abedian. amar markaz behdasht aghala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13D6A-3BE8-4939-91B3-0D10AFEFDA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7CF13-1619-4D68-B169-C3B014411336}" type="datetime1">
              <a:rPr lang="en-US" smtClean="0"/>
              <a:t>5/9/2013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abedian. amar markaz behdasht aghala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13D6A-3BE8-4939-91B3-0D10AFEFDA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B7924-3FDE-403C-8B19-6CC8223CC247}" type="datetime1">
              <a:rPr lang="en-US" smtClean="0"/>
              <a:t>5/9/2013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abedian. amar markaz behdasht aghala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2613D6A-3BE8-4939-91B3-0D10AFEFDAE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044DD32-3E9D-4359-AB32-7B7E5665C112}" type="datetime1">
              <a:rPr lang="en-US" smtClean="0"/>
              <a:t>5/9/2013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r>
              <a:rPr lang="en-US" smtClean="0"/>
              <a:t>abedian. amar markaz behdasht aghala</a:t>
            </a: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2613D6A-3BE8-4939-91B3-0D10AFEFDAE3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51" r:id="rId1"/>
    <p:sldLayoutId id="2147484352" r:id="rId2"/>
    <p:sldLayoutId id="2147484353" r:id="rId3"/>
    <p:sldLayoutId id="2147484354" r:id="rId4"/>
    <p:sldLayoutId id="2147484355" r:id="rId5"/>
    <p:sldLayoutId id="2147484356" r:id="rId6"/>
    <p:sldLayoutId id="2147484357" r:id="rId7"/>
    <p:sldLayoutId id="2147484358" r:id="rId8"/>
    <p:sldLayoutId id="2147484359" r:id="rId9"/>
    <p:sldLayoutId id="2147484360" r:id="rId10"/>
    <p:sldLayoutId id="2147484361" r:id="rId11"/>
    <p:sldLayoutId id="2147484362" r:id="rId12"/>
  </p:sldLayoutIdLst>
  <p:transition spd="slow">
    <p:zoom/>
  </p:transition>
  <p:timing>
    <p:tnLst>
      <p:par>
        <p:cTn id="1" dur="indefinite" restart="never" nodeType="tmRoot"/>
      </p:par>
    </p:tnLst>
  </p:timing>
  <p:hf sldNum="0" hd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3.bin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158" y="428604"/>
            <a:ext cx="8229600" cy="1143000"/>
          </a:xfrm>
        </p:spPr>
        <p:txBody>
          <a:bodyPr/>
          <a:lstStyle/>
          <a:p>
            <a:pPr algn="r"/>
            <a:r>
              <a:rPr lang="fa-IR" b="1" dirty="0" smtClean="0">
                <a:cs typeface="B Nazanin" pitchFamily="2" charset="-78"/>
              </a:rPr>
              <a:t>مفهوم آمار:</a:t>
            </a:r>
            <a:endParaRPr lang="en-US" b="1" dirty="0">
              <a:cs typeface="B Nazanin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1643050"/>
            <a:ext cx="8229600" cy="1143008"/>
          </a:xfrm>
        </p:spPr>
        <p:txBody>
          <a:bodyPr/>
          <a:lstStyle/>
          <a:p>
            <a:pPr algn="ctr" rtl="1"/>
            <a:r>
              <a:rPr lang="fa-IR" b="1" dirty="0" smtClean="0">
                <a:cs typeface="B Nazanin" pitchFamily="2" charset="-78"/>
              </a:rPr>
              <a:t>علم جمع آوری ، سازماندهی ، تجزیه و تحلیل داده ها </a:t>
            </a:r>
            <a:endParaRPr lang="en-US" b="1" dirty="0">
              <a:cs typeface="B Nazanin" pitchFamily="2" charset="-78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abedian. amar markaz behdasht aghala</a:t>
            </a:r>
            <a:endParaRPr lang="en-US"/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533400" y="2500306"/>
            <a:ext cx="7854950" cy="248126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fa-IR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B Compset" pitchFamily="2" charset="-78"/>
              </a:rPr>
              <a:t>آمار توصیفی</a:t>
            </a:r>
          </a:p>
          <a:p>
            <a:pPr marL="342900" marR="0" lvl="0" indent="-34290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fa-IR" sz="32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B Compset" pitchFamily="2" charset="-78"/>
              </a:rPr>
              <a:t>توصیف داده‌ها با اعداد</a:t>
            </a:r>
            <a:endParaRPr kumimoji="0" lang="en-US" sz="320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B Compset" pitchFamily="2" charset="-78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abedian. amar markaz behdasht aghala</a:t>
            </a:r>
            <a:endParaRPr lang="en-US"/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a-IR" b="1" dirty="0" smtClean="0">
                <a:cs typeface="B Nazanin" pitchFamily="2" charset="-78"/>
              </a:rPr>
              <a:t>چه چیزی توصیف می‌شود؟</a:t>
            </a:r>
            <a:endParaRPr lang="en-US" b="1" dirty="0" smtClean="0">
              <a:cs typeface="B Nazanin" pitchFamily="2" charset="-78"/>
            </a:endParaRPr>
          </a:p>
        </p:txBody>
      </p:sp>
      <p:sp>
        <p:nvSpPr>
          <p:cNvPr id="4608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r" rtl="1" eaLnBrk="1" hangingPunct="1"/>
            <a:r>
              <a:rPr lang="fa-IR" dirty="0" smtClean="0">
                <a:cs typeface="B Nazanin" pitchFamily="2" charset="-78"/>
              </a:rPr>
              <a:t>مکان یا مرکز داده‌ها چیست؟ (شاخص های مرکزی)</a:t>
            </a:r>
          </a:p>
          <a:p>
            <a:pPr algn="r" rtl="1" eaLnBrk="1" hangingPunct="1"/>
            <a:r>
              <a:rPr lang="fa-IR" dirty="0" smtClean="0">
                <a:cs typeface="B Nazanin" pitchFamily="2" charset="-78"/>
              </a:rPr>
              <a:t>داده‌ها چگونه تغییر می‌کنند؟ (شاخص های پراکندگی)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abedian. amar markaz behdasht aghala</a:t>
            </a:r>
            <a:endParaRPr lang="en-US"/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6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6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3" grpId="0" build="p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rtl="1" eaLnBrk="1" hangingPunct="1">
              <a:buFont typeface="Arial" pitchFamily="34" charset="0"/>
              <a:buChar char="•"/>
            </a:pPr>
            <a:r>
              <a:rPr lang="fa-IR" b="1" dirty="0" smtClean="0">
                <a:cs typeface="B Nazanin" pitchFamily="2" charset="-78"/>
              </a:rPr>
              <a:t>شاخص های مرکزی</a:t>
            </a:r>
            <a:endParaRPr lang="en-US" b="1" dirty="0" smtClean="0">
              <a:cs typeface="B Nazanin" pitchFamily="2" charset="-78"/>
            </a:endParaRPr>
          </a:p>
        </p:txBody>
      </p:sp>
      <p:sp>
        <p:nvSpPr>
          <p:cNvPr id="4710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r" rtl="1" eaLnBrk="1" hangingPunct="1"/>
            <a:r>
              <a:rPr lang="fa-IR" dirty="0" smtClean="0">
                <a:cs typeface="B Nazanin" pitchFamily="2" charset="-78"/>
              </a:rPr>
              <a:t>شاخص هایی هستند که موقعیت میانی ، وسط و مرکز ثقل یک مجموعه از داده ها را اندازه گیری و مشخص می کنند که عبارتند از:</a:t>
            </a:r>
          </a:p>
          <a:p>
            <a:pPr algn="r" rtl="1" eaLnBrk="1" hangingPunct="1"/>
            <a:r>
              <a:rPr lang="fa-IR" dirty="0" smtClean="0">
                <a:cs typeface="B Nazanin" pitchFamily="2" charset="-78"/>
              </a:rPr>
              <a:t>میانگین</a:t>
            </a:r>
            <a:endParaRPr lang="en-US" dirty="0" smtClean="0">
              <a:cs typeface="B Nazanin" pitchFamily="2" charset="-78"/>
            </a:endParaRPr>
          </a:p>
          <a:p>
            <a:pPr algn="r" rtl="1" eaLnBrk="1" hangingPunct="1"/>
            <a:r>
              <a:rPr lang="fa-IR" dirty="0" smtClean="0">
                <a:cs typeface="B Nazanin" pitchFamily="2" charset="-78"/>
              </a:rPr>
              <a:t>میانه</a:t>
            </a:r>
            <a:endParaRPr lang="en-US" dirty="0" smtClean="0">
              <a:cs typeface="B Nazanin" pitchFamily="2" charset="-78"/>
            </a:endParaRPr>
          </a:p>
          <a:p>
            <a:pPr algn="r" rtl="1" eaLnBrk="1" hangingPunct="1"/>
            <a:r>
              <a:rPr lang="fa-IR" dirty="0" smtClean="0">
                <a:cs typeface="B Nazanin" pitchFamily="2" charset="-78"/>
              </a:rPr>
              <a:t>مد</a:t>
            </a:r>
            <a:endParaRPr lang="en-US" dirty="0" smtClean="0">
              <a:cs typeface="B Nazanin" pitchFamily="2" charset="-78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abedian. amar markaz behdasht aghala</a:t>
            </a:r>
            <a:endParaRPr lang="en-US"/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7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7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7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7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7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7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7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7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7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7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7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7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71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471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71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471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07" grpId="0" build="p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a-IR" b="1" dirty="0" smtClean="0">
                <a:cs typeface="B Nazanin" pitchFamily="2" charset="-78"/>
              </a:rPr>
              <a:t>میانگین</a:t>
            </a:r>
            <a:endParaRPr lang="en-US" b="1" dirty="0" smtClean="0">
              <a:cs typeface="B Nazanin" pitchFamily="2" charset="-78"/>
            </a:endParaRP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080375" cy="4525963"/>
          </a:xfrm>
        </p:spPr>
        <p:txBody>
          <a:bodyPr/>
          <a:lstStyle/>
          <a:p>
            <a:pPr algn="just" rtl="1" eaLnBrk="1" hangingPunct="1"/>
            <a:r>
              <a:rPr lang="fa-IR" sz="2800" dirty="0" smtClean="0">
                <a:cs typeface="B Nazanin" pitchFamily="2" charset="-78"/>
              </a:rPr>
              <a:t>نام دیگر متوسط</a:t>
            </a:r>
          </a:p>
          <a:p>
            <a:pPr algn="just" rtl="1" eaLnBrk="1" hangingPunct="1"/>
            <a:r>
              <a:rPr lang="fa-IR" sz="2800" dirty="0" smtClean="0">
                <a:cs typeface="B Nazanin" pitchFamily="2" charset="-78"/>
              </a:rPr>
              <a:t>به میزان زیادی تحت‌تأثیر مقادیر غیرمعمول که «برون‌هشت» یا </a:t>
            </a:r>
            <a:r>
              <a:rPr lang="en-US" sz="2800" dirty="0" smtClean="0">
                <a:cs typeface="B Nazanin" pitchFamily="2" charset="-78"/>
              </a:rPr>
              <a:t>outliers</a:t>
            </a:r>
            <a:r>
              <a:rPr lang="fa-IR" sz="2800" dirty="0" smtClean="0">
                <a:cs typeface="B Nazanin" pitchFamily="2" charset="-78"/>
              </a:rPr>
              <a:t> نام دارند، قرار می‌گیرد.</a:t>
            </a:r>
            <a:endParaRPr lang="en-US" sz="2800" dirty="0" smtClean="0">
              <a:cs typeface="B Nazanin" pitchFamily="2" charset="-78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abedian. amar markaz behdasht aghala</a:t>
            </a:r>
            <a:endParaRPr lang="en-US"/>
          </a:p>
        </p:txBody>
      </p:sp>
    </p:spTree>
  </p:cSld>
  <p:clrMapOvr>
    <a:masterClrMapping/>
  </p:clrMapOvr>
  <p:transition spd="slow" advTm="10000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8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8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8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8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31" grpId="0" build="p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rtl="1" eaLnBrk="1" fontAlgn="auto" hangingPunct="1">
              <a:spcAft>
                <a:spcPts val="0"/>
              </a:spcAft>
              <a:defRPr/>
            </a:pPr>
            <a:r>
              <a:rPr lang="fa-IR" b="1" dirty="0" smtClean="0">
                <a:cs typeface="B Nazanin" pitchFamily="2" charset="-78"/>
              </a:rPr>
              <a:t>محاسبة میانگین نمونه</a:t>
            </a:r>
            <a:endParaRPr lang="en-US" b="1" dirty="0" smtClean="0">
              <a:cs typeface="B Nazanin" pitchFamily="2" charset="-78"/>
            </a:endParaRPr>
          </a:p>
        </p:txBody>
      </p:sp>
      <p:graphicFrame>
        <p:nvGraphicFramePr>
          <p:cNvPr id="49155" name="Object 3"/>
          <p:cNvGraphicFramePr>
            <a:graphicFrameLocks noChangeAspect="1"/>
          </p:cNvGraphicFramePr>
          <p:nvPr/>
        </p:nvGraphicFramePr>
        <p:xfrm>
          <a:off x="2700338" y="1773238"/>
          <a:ext cx="2209800" cy="1384300"/>
        </p:xfrm>
        <a:graphic>
          <a:graphicData uri="http://schemas.openxmlformats.org/presentationml/2006/ole">
            <p:oleObj spid="_x0000_s2050" name="Equation" r:id="rId3" imgW="952200" imgH="596880" progId="Equation.3">
              <p:embed/>
            </p:oleObj>
          </a:graphicData>
        </a:graphic>
      </p:graphicFrame>
      <p:sp>
        <p:nvSpPr>
          <p:cNvPr id="49156" name="Text Box 4"/>
          <p:cNvSpPr txBox="1">
            <a:spLocks noChangeArrowheads="1"/>
          </p:cNvSpPr>
          <p:nvPr/>
        </p:nvSpPr>
        <p:spPr bwMode="auto">
          <a:xfrm>
            <a:off x="609600" y="2286000"/>
            <a:ext cx="1676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fa-IR" sz="3200" b="1" dirty="0">
                <a:latin typeface="Times New Roman" pitchFamily="18" charset="0"/>
                <a:cs typeface="B Compset" pitchFamily="2" charset="-78"/>
              </a:rPr>
              <a:t>فرمول</a:t>
            </a:r>
            <a:r>
              <a:rPr lang="en-US" sz="3200" dirty="0">
                <a:latin typeface="Times New Roman" pitchFamily="18" charset="0"/>
              </a:rPr>
              <a:t>:</a:t>
            </a:r>
            <a:endParaRPr lang="en-US" sz="2400" dirty="0">
              <a:latin typeface="Times New Roman" pitchFamily="18" charset="0"/>
            </a:endParaRPr>
          </a:p>
        </p:txBody>
      </p:sp>
      <p:sp>
        <p:nvSpPr>
          <p:cNvPr id="49157" name="Text Box 5"/>
          <p:cNvSpPr txBox="1">
            <a:spLocks noChangeArrowheads="1"/>
          </p:cNvSpPr>
          <p:nvPr/>
        </p:nvSpPr>
        <p:spPr bwMode="auto">
          <a:xfrm>
            <a:off x="609600" y="3200400"/>
            <a:ext cx="79248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rtl="1" eaLnBrk="0" hangingPunct="0">
              <a:spcBef>
                <a:spcPct val="50000"/>
              </a:spcBef>
            </a:pPr>
            <a:r>
              <a:rPr lang="fa-IR" sz="3200" dirty="0">
                <a:latin typeface="Times New Roman" pitchFamily="18" charset="0"/>
                <a:cs typeface="B Nazanin" pitchFamily="2" charset="-78"/>
              </a:rPr>
              <a:t>یعنی جمع تمام داده‌ها و تقسیم به تعداد آنها</a:t>
            </a:r>
            <a:endParaRPr lang="en-US" sz="2400" dirty="0">
              <a:latin typeface="Times New Roman" pitchFamily="18" charset="0"/>
              <a:cs typeface="B Nazanin" pitchFamily="2" charset="-78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abedian. amar markaz behdasht aghala</a:t>
            </a:r>
            <a:endParaRPr lang="en-US"/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91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91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91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91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49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56" grpId="0" autoUpdateAnimBg="0"/>
      <p:bldP spid="49157" grpId="0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fa-IR" sz="4800" b="1" dirty="0" smtClean="0">
                <a:cs typeface="B Nazanin" pitchFamily="2" charset="-78"/>
              </a:rPr>
              <a:t>میانه</a:t>
            </a:r>
            <a:endParaRPr lang="en-US" sz="4800" b="1" dirty="0" smtClean="0">
              <a:cs typeface="B Nazanin" pitchFamily="2" charset="-78"/>
            </a:endParaRPr>
          </a:p>
        </p:txBody>
      </p:sp>
      <p:sp>
        <p:nvSpPr>
          <p:cNvPr id="5017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r" rtl="1" eaLnBrk="1" hangingPunct="1"/>
            <a:r>
              <a:rPr lang="fa-IR" dirty="0" smtClean="0">
                <a:cs typeface="B Nazanin" pitchFamily="2" charset="-78"/>
              </a:rPr>
              <a:t>نام دیگر برای صدک 50ام</a:t>
            </a:r>
            <a:endParaRPr lang="en-US" dirty="0" smtClean="0">
              <a:cs typeface="B Nazanin" pitchFamily="2" charset="-78"/>
            </a:endParaRPr>
          </a:p>
          <a:p>
            <a:pPr algn="r" rtl="1" eaLnBrk="1" hangingPunct="1"/>
            <a:r>
              <a:rPr lang="fa-IR" dirty="0" smtClean="0">
                <a:cs typeface="B Nazanin" pitchFamily="2" charset="-78"/>
              </a:rPr>
              <a:t>مناسب برای توصیف داده‌های سنجشی</a:t>
            </a:r>
          </a:p>
          <a:p>
            <a:pPr algn="r" rtl="1" eaLnBrk="1" hangingPunct="1"/>
            <a:r>
              <a:rPr lang="fa-IR" dirty="0" smtClean="0">
                <a:cs typeface="B Nazanin" pitchFamily="2" charset="-78"/>
              </a:rPr>
              <a:t>مناسب برای داده‌های برون‌هشت، یعنی تحت‌تأثیر مقادیر غیرمعمول قرار نمی‌گیرد.</a:t>
            </a:r>
            <a:endParaRPr lang="en-US" dirty="0" smtClean="0">
              <a:cs typeface="B Nazanin" pitchFamily="2" charset="-78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abedian. amar markaz behdasht aghala</a:t>
            </a:r>
            <a:endParaRPr lang="en-US"/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0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0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0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0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0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0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179" grpId="0" build="p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rtl="1" eaLnBrk="1" fontAlgn="auto" hangingPunct="1">
              <a:spcAft>
                <a:spcPts val="0"/>
              </a:spcAft>
              <a:defRPr/>
            </a:pPr>
            <a:r>
              <a:rPr lang="fa-IR" b="1" dirty="0" smtClean="0">
                <a:cs typeface="B Nazanin" pitchFamily="2" charset="-78"/>
              </a:rPr>
              <a:t>محاسبة میانة نمونه</a:t>
            </a:r>
            <a:endParaRPr lang="en-US" b="1" dirty="0" smtClean="0">
              <a:cs typeface="B Nazanin" pitchFamily="2" charset="-78"/>
            </a:endParaRPr>
          </a:p>
        </p:txBody>
      </p:sp>
      <p:sp>
        <p:nvSpPr>
          <p:cNvPr id="51203" name="Text Box 3"/>
          <p:cNvSpPr txBox="1">
            <a:spLocks noChangeArrowheads="1"/>
          </p:cNvSpPr>
          <p:nvPr/>
        </p:nvSpPr>
        <p:spPr bwMode="auto">
          <a:xfrm>
            <a:off x="609600" y="1905000"/>
            <a:ext cx="67818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rtl="1" eaLnBrk="0" hangingPunct="0">
              <a:spcBef>
                <a:spcPct val="50000"/>
              </a:spcBef>
            </a:pPr>
            <a:r>
              <a:rPr lang="fa-IR" sz="3200" dirty="0">
                <a:latin typeface="Times New Roman" pitchFamily="18" charset="0"/>
                <a:cs typeface="B Nazanin" pitchFamily="2" charset="-78"/>
              </a:rPr>
              <a:t>مرتب کردن داده‌ها از کوچک به بزرگ</a:t>
            </a:r>
            <a:endParaRPr lang="en-US" sz="2400" dirty="0">
              <a:latin typeface="Times New Roman" pitchFamily="18" charset="0"/>
              <a:cs typeface="B Nazanin" pitchFamily="2" charset="-78"/>
            </a:endParaRPr>
          </a:p>
        </p:txBody>
      </p:sp>
      <p:sp>
        <p:nvSpPr>
          <p:cNvPr id="51204" name="Text Box 4"/>
          <p:cNvSpPr txBox="1">
            <a:spLocks noChangeArrowheads="1"/>
          </p:cNvSpPr>
          <p:nvPr/>
        </p:nvSpPr>
        <p:spPr bwMode="auto">
          <a:xfrm>
            <a:off x="609600" y="2590800"/>
            <a:ext cx="7772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rtl="1" eaLnBrk="0" hangingPunct="0">
              <a:spcBef>
                <a:spcPct val="50000"/>
              </a:spcBef>
            </a:pPr>
            <a:r>
              <a:rPr lang="fa-IR" sz="3200" dirty="0">
                <a:latin typeface="Times New Roman" pitchFamily="18" charset="0"/>
                <a:cs typeface="B Nazanin" pitchFamily="2" charset="-78"/>
              </a:rPr>
              <a:t>اگر تعداد داده‌ها فرد باشد، میانه مقدار وسط می‌باشد.</a:t>
            </a:r>
          </a:p>
        </p:txBody>
      </p:sp>
      <p:sp>
        <p:nvSpPr>
          <p:cNvPr id="51205" name="Text Box 5"/>
          <p:cNvSpPr txBox="1">
            <a:spLocks noChangeArrowheads="1"/>
          </p:cNvSpPr>
          <p:nvPr/>
        </p:nvSpPr>
        <p:spPr bwMode="auto">
          <a:xfrm>
            <a:off x="609600" y="3810000"/>
            <a:ext cx="8153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fa-IR" sz="3200" b="1" dirty="0">
                <a:latin typeface="Times New Roman" pitchFamily="18" charset="0"/>
                <a:cs typeface="B Compset" pitchFamily="2" charset="-78"/>
              </a:rPr>
              <a:t>داده‌ها</a:t>
            </a:r>
            <a:r>
              <a:rPr lang="en-US" sz="3200" dirty="0">
                <a:latin typeface="Times New Roman" pitchFamily="18" charset="0"/>
              </a:rPr>
              <a:t>:  </a:t>
            </a:r>
            <a:r>
              <a:rPr lang="en-US" sz="3200" b="1" dirty="0">
                <a:latin typeface="Courier New" pitchFamily="49" charset="0"/>
              </a:rPr>
              <a:t>2  8  3  4  1</a:t>
            </a:r>
            <a:endParaRPr lang="en-US" sz="2400" dirty="0">
              <a:latin typeface="Times New Roman" pitchFamily="18" charset="0"/>
            </a:endParaRPr>
          </a:p>
        </p:txBody>
      </p:sp>
      <p:sp>
        <p:nvSpPr>
          <p:cNvPr id="51206" name="Text Box 6"/>
          <p:cNvSpPr txBox="1">
            <a:spLocks noChangeArrowheads="1"/>
          </p:cNvSpPr>
          <p:nvPr/>
        </p:nvSpPr>
        <p:spPr bwMode="auto">
          <a:xfrm>
            <a:off x="609600" y="4648200"/>
            <a:ext cx="8153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fa-IR" sz="3200" b="1" dirty="0">
                <a:latin typeface="Times New Roman" pitchFamily="18" charset="0"/>
                <a:cs typeface="B Compset" pitchFamily="2" charset="-78"/>
              </a:rPr>
              <a:t>داده‌های مرتب شده</a:t>
            </a:r>
            <a:r>
              <a:rPr lang="en-US" sz="3200" dirty="0">
                <a:latin typeface="Times New Roman" pitchFamily="18" charset="0"/>
              </a:rPr>
              <a:t>:  </a:t>
            </a:r>
            <a:r>
              <a:rPr lang="en-US" sz="3200" b="1" dirty="0">
                <a:latin typeface="Courier New" pitchFamily="49" charset="0"/>
              </a:rPr>
              <a:t>1</a:t>
            </a:r>
            <a:r>
              <a:rPr lang="en-US" sz="3200" dirty="0">
                <a:latin typeface="Courier New" pitchFamily="49" charset="0"/>
              </a:rPr>
              <a:t>  </a:t>
            </a:r>
            <a:r>
              <a:rPr lang="en-US" sz="3200" b="1" dirty="0">
                <a:latin typeface="Courier New" pitchFamily="49" charset="0"/>
              </a:rPr>
              <a:t>2  3  4  8</a:t>
            </a:r>
            <a:endParaRPr lang="en-US" sz="2400" dirty="0">
              <a:latin typeface="Courier New" pitchFamily="49" charset="0"/>
            </a:endParaRPr>
          </a:p>
        </p:txBody>
      </p:sp>
      <p:sp>
        <p:nvSpPr>
          <p:cNvPr id="51207" name="Line 7"/>
          <p:cNvSpPr>
            <a:spLocks noChangeShapeType="1"/>
          </p:cNvSpPr>
          <p:nvPr/>
        </p:nvSpPr>
        <p:spPr bwMode="auto">
          <a:xfrm flipV="1">
            <a:off x="5003800" y="5229225"/>
            <a:ext cx="0" cy="609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08" name="Text Box 8"/>
          <p:cNvSpPr txBox="1">
            <a:spLocks noChangeArrowheads="1"/>
          </p:cNvSpPr>
          <p:nvPr/>
        </p:nvSpPr>
        <p:spPr bwMode="auto">
          <a:xfrm>
            <a:off x="4211638" y="5949950"/>
            <a:ext cx="17526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fa-IR" sz="3200" b="1">
                <a:solidFill>
                  <a:schemeClr val="hlink"/>
                </a:solidFill>
                <a:latin typeface="Times New Roman" pitchFamily="18" charset="0"/>
                <a:cs typeface="B Compset" pitchFamily="2" charset="-78"/>
              </a:rPr>
              <a:t>میانه</a:t>
            </a:r>
            <a:endParaRPr lang="en-US" sz="3200" b="1">
              <a:solidFill>
                <a:schemeClr val="hlink"/>
              </a:solidFill>
              <a:latin typeface="Times New Roman" pitchFamily="18" charset="0"/>
              <a:cs typeface="B Compset" pitchFamily="2" charset="-78"/>
            </a:endParaRPr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abedian. amar markaz behdasht aghala</a:t>
            </a:r>
            <a:endParaRPr lang="en-US"/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12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12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9" dur="500"/>
                                        <p:tgtEl>
                                          <p:spTgt spid="51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4" dur="500"/>
                                        <p:tgtEl>
                                          <p:spTgt spid="51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12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12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512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512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3" grpId="0" autoUpdateAnimBg="0"/>
      <p:bldP spid="51204" grpId="0" autoUpdateAnimBg="0"/>
      <p:bldP spid="51205" grpId="0" autoUpdateAnimBg="0"/>
      <p:bldP spid="51206" grpId="0" autoUpdateAnimBg="0"/>
      <p:bldP spid="51207" grpId="0" animBg="1"/>
      <p:bldP spid="51208" grpId="0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rtl="1" eaLnBrk="1" fontAlgn="auto" hangingPunct="1">
              <a:spcAft>
                <a:spcPts val="0"/>
              </a:spcAft>
              <a:defRPr/>
            </a:pPr>
            <a:r>
              <a:rPr lang="fa-IR" b="1" dirty="0" smtClean="0">
                <a:cs typeface="B Nazanin" pitchFamily="2" charset="-78"/>
              </a:rPr>
              <a:t>محاسبة میانة نمونه</a:t>
            </a:r>
            <a:endParaRPr lang="en-US" b="1" dirty="0" smtClean="0">
              <a:cs typeface="B Nazanin" pitchFamily="2" charset="-78"/>
            </a:endParaRPr>
          </a:p>
        </p:txBody>
      </p:sp>
      <p:sp>
        <p:nvSpPr>
          <p:cNvPr id="52227" name="Text Box 3"/>
          <p:cNvSpPr txBox="1">
            <a:spLocks noChangeArrowheads="1"/>
          </p:cNvSpPr>
          <p:nvPr/>
        </p:nvSpPr>
        <p:spPr bwMode="auto">
          <a:xfrm>
            <a:off x="609600" y="1905000"/>
            <a:ext cx="67818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rtl="1" eaLnBrk="0" hangingPunct="0">
              <a:spcBef>
                <a:spcPct val="50000"/>
              </a:spcBef>
            </a:pPr>
            <a:r>
              <a:rPr lang="fa-IR" sz="3200" dirty="0">
                <a:latin typeface="Times New Roman" pitchFamily="18" charset="0"/>
                <a:cs typeface="B Nazanin" pitchFamily="2" charset="-78"/>
              </a:rPr>
              <a:t>مرتب کردن داده‌ها از کوچک به بزرگ</a:t>
            </a:r>
            <a:endParaRPr lang="en-US" sz="2400" dirty="0">
              <a:latin typeface="Times New Roman" pitchFamily="18" charset="0"/>
              <a:cs typeface="B Nazanin" pitchFamily="2" charset="-78"/>
            </a:endParaRPr>
          </a:p>
        </p:txBody>
      </p:sp>
      <p:sp>
        <p:nvSpPr>
          <p:cNvPr id="52228" name="Text Box 4"/>
          <p:cNvSpPr txBox="1">
            <a:spLocks noChangeArrowheads="1"/>
          </p:cNvSpPr>
          <p:nvPr/>
        </p:nvSpPr>
        <p:spPr bwMode="auto">
          <a:xfrm>
            <a:off x="609600" y="2590800"/>
            <a:ext cx="821055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rtl="1" eaLnBrk="0" hangingPunct="0">
              <a:spcBef>
                <a:spcPct val="50000"/>
              </a:spcBef>
            </a:pPr>
            <a:r>
              <a:rPr lang="fa-IR" sz="3200" dirty="0">
                <a:latin typeface="Times New Roman" pitchFamily="18" charset="0"/>
                <a:cs typeface="B Nazanin" pitchFamily="2" charset="-78"/>
              </a:rPr>
              <a:t>اگر تعداد داده‌ها زوج باشد، میانه متوسط دو مقدار وسطی است</a:t>
            </a:r>
          </a:p>
        </p:txBody>
      </p:sp>
      <p:sp>
        <p:nvSpPr>
          <p:cNvPr id="52229" name="Text Box 5"/>
          <p:cNvSpPr txBox="1">
            <a:spLocks noChangeArrowheads="1"/>
          </p:cNvSpPr>
          <p:nvPr/>
        </p:nvSpPr>
        <p:spPr bwMode="auto">
          <a:xfrm>
            <a:off x="609600" y="3810000"/>
            <a:ext cx="8153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fa-IR" sz="3200" b="1">
                <a:latin typeface="Times New Roman" pitchFamily="18" charset="0"/>
                <a:cs typeface="B Compset" pitchFamily="2" charset="-78"/>
              </a:rPr>
              <a:t>داده‌ها</a:t>
            </a:r>
            <a:r>
              <a:rPr lang="en-US" sz="3200">
                <a:latin typeface="Times New Roman" pitchFamily="18" charset="0"/>
              </a:rPr>
              <a:t> </a:t>
            </a:r>
            <a:r>
              <a:rPr lang="fa-IR" sz="320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3200">
                <a:latin typeface="Times New Roman" pitchFamily="18" charset="0"/>
              </a:rPr>
              <a:t> </a:t>
            </a:r>
            <a:r>
              <a:rPr lang="en-US" sz="3200" b="1">
                <a:latin typeface="Courier New" pitchFamily="49" charset="0"/>
              </a:rPr>
              <a:t>2 8 3 4 1 8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52230" name="Text Box 6"/>
          <p:cNvSpPr txBox="1">
            <a:spLocks noChangeArrowheads="1"/>
          </p:cNvSpPr>
          <p:nvPr/>
        </p:nvSpPr>
        <p:spPr bwMode="auto">
          <a:xfrm>
            <a:off x="609600" y="4648200"/>
            <a:ext cx="8153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fa-IR" sz="3200" b="1">
                <a:latin typeface="Times New Roman" pitchFamily="18" charset="0"/>
                <a:cs typeface="B Compset" pitchFamily="2" charset="-78"/>
              </a:rPr>
              <a:t>داده‌های مرتب شده</a:t>
            </a:r>
            <a:r>
              <a:rPr lang="en-US" sz="3200">
                <a:latin typeface="Times New Roman" pitchFamily="18" charset="0"/>
              </a:rPr>
              <a:t>:  </a:t>
            </a:r>
            <a:r>
              <a:rPr lang="en-US" sz="3200" b="1">
                <a:latin typeface="Courier New" pitchFamily="49" charset="0"/>
              </a:rPr>
              <a:t>1</a:t>
            </a:r>
            <a:r>
              <a:rPr lang="en-US" sz="3200">
                <a:latin typeface="Courier New" pitchFamily="49" charset="0"/>
              </a:rPr>
              <a:t>  </a:t>
            </a:r>
            <a:r>
              <a:rPr lang="en-US" sz="3200" b="1">
                <a:latin typeface="Courier New" pitchFamily="49" charset="0"/>
              </a:rPr>
              <a:t>2  3  4  8  8</a:t>
            </a:r>
            <a:endParaRPr lang="en-US" sz="2400">
              <a:latin typeface="Courier New" pitchFamily="49" charset="0"/>
            </a:endParaRPr>
          </a:p>
        </p:txBody>
      </p:sp>
      <p:sp>
        <p:nvSpPr>
          <p:cNvPr id="52231" name="Text Box 7"/>
          <p:cNvSpPr txBox="1">
            <a:spLocks noChangeArrowheads="1"/>
          </p:cNvSpPr>
          <p:nvPr/>
        </p:nvSpPr>
        <p:spPr bwMode="auto">
          <a:xfrm>
            <a:off x="4876800" y="5949950"/>
            <a:ext cx="387191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fa-IR" sz="3200" b="1">
                <a:solidFill>
                  <a:schemeClr val="hlink"/>
                </a:solidFill>
                <a:latin typeface="Times New Roman" pitchFamily="18" charset="0"/>
                <a:cs typeface="B Compset" pitchFamily="2" charset="-78"/>
              </a:rPr>
              <a:t>میانه</a:t>
            </a:r>
            <a:r>
              <a:rPr lang="en-US" sz="3200" b="1">
                <a:solidFill>
                  <a:schemeClr val="hlink"/>
                </a:solidFill>
                <a:latin typeface="Times New Roman" pitchFamily="18" charset="0"/>
              </a:rPr>
              <a:t> </a:t>
            </a:r>
            <a:r>
              <a:rPr lang="en-US" sz="3200">
                <a:latin typeface="Times New Roman" pitchFamily="18" charset="0"/>
              </a:rPr>
              <a:t>= (3+4)/2 = 3.5</a:t>
            </a:r>
            <a:r>
              <a:rPr lang="en-US" sz="3200" b="1">
                <a:solidFill>
                  <a:schemeClr val="hlink"/>
                </a:solidFill>
                <a:latin typeface="Times New Roman" pitchFamily="18" charset="0"/>
              </a:rPr>
              <a:t> </a:t>
            </a:r>
          </a:p>
        </p:txBody>
      </p:sp>
      <p:sp>
        <p:nvSpPr>
          <p:cNvPr id="52232" name="Line 8"/>
          <p:cNvSpPr>
            <a:spLocks noChangeShapeType="1"/>
          </p:cNvSpPr>
          <p:nvPr/>
        </p:nvSpPr>
        <p:spPr bwMode="auto">
          <a:xfrm flipH="1" flipV="1">
            <a:off x="5076825" y="5084763"/>
            <a:ext cx="304800" cy="685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2233" name="Line 9"/>
          <p:cNvSpPr>
            <a:spLocks noChangeShapeType="1"/>
          </p:cNvSpPr>
          <p:nvPr/>
        </p:nvSpPr>
        <p:spPr bwMode="auto">
          <a:xfrm flipV="1">
            <a:off x="5364163" y="5084763"/>
            <a:ext cx="304800" cy="685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abedian. amar markaz behdasht aghala</a:t>
            </a:r>
            <a:endParaRPr lang="en-US"/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22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22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22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22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9" dur="500"/>
                                        <p:tgtEl>
                                          <p:spTgt spid="52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4" dur="500"/>
                                        <p:tgtEl>
                                          <p:spTgt spid="52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22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22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522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522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522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522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7" grpId="0" autoUpdateAnimBg="0"/>
      <p:bldP spid="52228" grpId="0" autoUpdateAnimBg="0"/>
      <p:bldP spid="52229" grpId="0" autoUpdateAnimBg="0"/>
      <p:bldP spid="52230" grpId="0" autoUpdateAnimBg="0"/>
      <p:bldP spid="52231" grpId="0" autoUpdateAnimBg="0"/>
      <p:bldP spid="52232" grpId="0" animBg="1"/>
      <p:bldP spid="52233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fa-IR" sz="5400" b="1" dirty="0" smtClean="0">
                <a:cs typeface="B Nazanin" pitchFamily="2" charset="-78"/>
              </a:rPr>
              <a:t>مد</a:t>
            </a:r>
            <a:endParaRPr lang="en-US" sz="5400" b="1" dirty="0" smtClean="0">
              <a:cs typeface="B Nazanin" pitchFamily="2" charset="-78"/>
            </a:endParaRPr>
          </a:p>
        </p:txBody>
      </p:sp>
      <p:sp>
        <p:nvSpPr>
          <p:cNvPr id="5325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 rtl="1" eaLnBrk="1" hangingPunct="1"/>
            <a:r>
              <a:rPr lang="fa-IR" sz="2800" dirty="0" smtClean="0">
                <a:cs typeface="B Nazanin" pitchFamily="2" charset="-78"/>
              </a:rPr>
              <a:t>مقادیری که بیشترین فراوانی را دارند</a:t>
            </a:r>
            <a:r>
              <a:rPr lang="en-US" sz="2800" dirty="0" smtClean="0">
                <a:cs typeface="B Nazanin" pitchFamily="2" charset="-78"/>
              </a:rPr>
              <a:t>.</a:t>
            </a:r>
          </a:p>
          <a:p>
            <a:pPr algn="just" rtl="1" eaLnBrk="1" hangingPunct="1"/>
            <a:r>
              <a:rPr lang="fa-IR" sz="2800" dirty="0" smtClean="0">
                <a:cs typeface="B Nazanin" pitchFamily="2" charset="-78"/>
              </a:rPr>
              <a:t>یک مجموعه داده می‌تواند چندین مد داشته باشد</a:t>
            </a:r>
          </a:p>
          <a:p>
            <a:pPr algn="just" rtl="1" eaLnBrk="1" hangingPunct="1"/>
            <a:r>
              <a:rPr lang="fa-IR" sz="2800" dirty="0" smtClean="0">
                <a:cs typeface="B Nazanin" pitchFamily="2" charset="-78"/>
              </a:rPr>
              <a:t>برای تمام انواع داده مناسب است اما بیشتر برای داده‌های قیاسی یا داده‌های گسسته با تعداد اندکی از مقادیر ممکن مفید است.</a:t>
            </a:r>
            <a:endParaRPr lang="en-US" sz="2800" dirty="0" smtClean="0">
              <a:cs typeface="B Nazanin" pitchFamily="2" charset="-78"/>
            </a:endParaRPr>
          </a:p>
          <a:p>
            <a:pPr algn="r" rtl="1" eaLnBrk="1" hangingPunct="1"/>
            <a:endParaRPr lang="en-US" dirty="0" smtClean="0">
              <a:cs typeface="B Nazanin" pitchFamily="2" charset="-78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abedian. amar markaz behdasht aghala</a:t>
            </a:r>
            <a:endParaRPr lang="en-US"/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1" grpId="0" build="p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857232"/>
            <a:ext cx="8229600" cy="5268931"/>
          </a:xfrm>
        </p:spPr>
        <p:txBody>
          <a:bodyPr/>
          <a:lstStyle/>
          <a:p>
            <a:pPr algn="ctr" rtl="1">
              <a:buNone/>
            </a:pPr>
            <a:r>
              <a:rPr lang="fa-IR" dirty="0" smtClean="0">
                <a:cs typeface="B Titr" pitchFamily="2" charset="-78"/>
              </a:rPr>
              <a:t>شاخص های پراکندگی</a:t>
            </a:r>
            <a:br>
              <a:rPr lang="fa-IR" dirty="0" smtClean="0">
                <a:cs typeface="B Titr" pitchFamily="2" charset="-78"/>
              </a:rPr>
            </a:br>
            <a:endParaRPr lang="fa-IR" dirty="0" smtClean="0">
              <a:cs typeface="B Titr" pitchFamily="2" charset="-78"/>
            </a:endParaRPr>
          </a:p>
          <a:p>
            <a:pPr algn="r" rtl="1">
              <a:buNone/>
            </a:pPr>
            <a:r>
              <a:rPr lang="fa-IR" sz="2800" dirty="0" smtClean="0">
                <a:cs typeface="B Nazanin" pitchFamily="2" charset="-78"/>
              </a:rPr>
              <a:t>شاخص هایی هستند که میزان پراکندگی داده ها را می سنجد که عبارتند از :</a:t>
            </a:r>
          </a:p>
          <a:p>
            <a:pPr algn="r" rtl="1" eaLnBrk="1" hangingPunct="1"/>
            <a:r>
              <a:rPr lang="fa-IR" sz="2800" dirty="0" smtClean="0">
                <a:cs typeface="B Compset" pitchFamily="2" charset="-78"/>
              </a:rPr>
              <a:t>دامنه</a:t>
            </a:r>
          </a:p>
          <a:p>
            <a:pPr algn="r" rtl="1" eaLnBrk="1" hangingPunct="1"/>
            <a:r>
              <a:rPr lang="fa-IR" sz="2800" dirty="0" smtClean="0">
                <a:cs typeface="B Compset" pitchFamily="2" charset="-78"/>
              </a:rPr>
              <a:t>واریانس</a:t>
            </a:r>
          </a:p>
          <a:p>
            <a:pPr algn="r" rtl="1"/>
            <a:r>
              <a:rPr lang="fa-IR" sz="2800" dirty="0" smtClean="0">
                <a:cs typeface="B Compset" pitchFamily="2" charset="-78"/>
              </a:rPr>
              <a:t>انحراف معیار</a:t>
            </a:r>
          </a:p>
          <a:p>
            <a:pPr algn="r" rtl="1" eaLnBrk="1" hangingPunct="1"/>
            <a:endParaRPr lang="en-US" b="1" dirty="0" smtClean="0">
              <a:cs typeface="B Compset" pitchFamily="2" charset="-78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abedian. amar markaz behdasht aghala</a:t>
            </a:r>
            <a:endParaRPr lang="en-US"/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14356"/>
            <a:ext cx="7772400" cy="5429287"/>
          </a:xfrm>
        </p:spPr>
        <p:txBody>
          <a:bodyPr>
            <a:noAutofit/>
          </a:bodyPr>
          <a:lstStyle/>
          <a:p>
            <a:pPr algn="r" rtl="1"/>
            <a:r>
              <a:rPr lang="ar-SA" sz="2800" dirty="0">
                <a:solidFill>
                  <a:srgbClr val="FF0000"/>
                </a:solidFill>
                <a:cs typeface="B Nazanin" pitchFamily="2" charset="-78"/>
              </a:rPr>
              <a:t>قبل از هر گونه تجزیه و تحلیل آماری لازم است که مقیاس اندازه گیری متغیرهای مورد نظر را مشخص نماییم</a:t>
            </a:r>
            <a:r>
              <a:rPr lang="ar-SA" sz="2800" dirty="0" smtClean="0">
                <a:solidFill>
                  <a:srgbClr val="FF0000"/>
                </a:solidFill>
                <a:cs typeface="B Nazanin" pitchFamily="2" charset="-78"/>
              </a:rPr>
              <a:t>.</a:t>
            </a:r>
            <a:r>
              <a:rPr lang="fa-IR" sz="2800" dirty="0" smtClean="0">
                <a:solidFill>
                  <a:srgbClr val="FF0000"/>
                </a:solidFill>
                <a:cs typeface="B Nazanin" pitchFamily="2" charset="-78"/>
              </a:rPr>
              <a:t/>
            </a:r>
            <a:br>
              <a:rPr lang="fa-IR" sz="2800" dirty="0" smtClean="0">
                <a:solidFill>
                  <a:srgbClr val="FF0000"/>
                </a:solidFill>
                <a:cs typeface="B Nazanin" pitchFamily="2" charset="-78"/>
              </a:rPr>
            </a:br>
            <a:r>
              <a:rPr lang="fa-IR" sz="2800" dirty="0" smtClean="0">
                <a:solidFill>
                  <a:srgbClr val="FF0000"/>
                </a:solidFill>
                <a:cs typeface="B Nazanin" pitchFamily="2" charset="-78"/>
              </a:rPr>
              <a:t/>
            </a:r>
            <a:br>
              <a:rPr lang="fa-IR" sz="2800" dirty="0" smtClean="0">
                <a:solidFill>
                  <a:srgbClr val="FF0000"/>
                </a:solidFill>
                <a:cs typeface="B Nazanin" pitchFamily="2" charset="-78"/>
              </a:rPr>
            </a:br>
            <a:r>
              <a:rPr lang="fa-IR" sz="2800" b="1" dirty="0" smtClean="0">
                <a:solidFill>
                  <a:srgbClr val="FF0000"/>
                </a:solidFill>
                <a:cs typeface="B Nazanin" pitchFamily="2" charset="-78"/>
              </a:rPr>
              <a:t>انواع متغیرها :</a:t>
            </a:r>
            <a:r>
              <a:rPr lang="fa-IR" sz="2800" dirty="0" smtClean="0">
                <a:solidFill>
                  <a:srgbClr val="FF0000"/>
                </a:solidFill>
                <a:cs typeface="B Nazanin" pitchFamily="2" charset="-78"/>
              </a:rPr>
              <a:t/>
            </a:r>
            <a:br>
              <a:rPr lang="fa-IR" sz="2800" dirty="0" smtClean="0">
                <a:solidFill>
                  <a:srgbClr val="FF0000"/>
                </a:solidFill>
                <a:cs typeface="B Nazanin" pitchFamily="2" charset="-78"/>
              </a:rPr>
            </a:br>
            <a:r>
              <a:rPr lang="fa-IR" sz="2800" dirty="0" smtClean="0">
                <a:solidFill>
                  <a:srgbClr val="FF0000"/>
                </a:solidFill>
                <a:cs typeface="B Nazanin" pitchFamily="2" charset="-78"/>
              </a:rPr>
              <a:t>الف : متغیر کیفی 		ب : متغیر کمی </a:t>
            </a:r>
            <a:br>
              <a:rPr lang="fa-IR" sz="2800" dirty="0" smtClean="0">
                <a:solidFill>
                  <a:srgbClr val="FF0000"/>
                </a:solidFill>
                <a:cs typeface="B Nazanin" pitchFamily="2" charset="-78"/>
              </a:rPr>
            </a:br>
            <a:r>
              <a:rPr lang="ar-SA" sz="2800" dirty="0">
                <a:solidFill>
                  <a:srgbClr val="FF0000"/>
                </a:solidFill>
                <a:cs typeface="B Nazanin" pitchFamily="2" charset="-78"/>
              </a:rPr>
              <a:t/>
            </a:r>
            <a:br>
              <a:rPr lang="ar-SA" sz="2800" dirty="0">
                <a:solidFill>
                  <a:srgbClr val="FF0000"/>
                </a:solidFill>
                <a:cs typeface="B Nazanin" pitchFamily="2" charset="-78"/>
              </a:rPr>
            </a:br>
            <a:r>
              <a:rPr lang="ar-SA" sz="2800" b="1" dirty="0" smtClean="0">
                <a:solidFill>
                  <a:srgbClr val="FF0000"/>
                </a:solidFill>
                <a:cs typeface="B Nazanin" pitchFamily="2" charset="-78"/>
              </a:rPr>
              <a:t>الف </a:t>
            </a:r>
            <a:r>
              <a:rPr lang="ar-SA" sz="2800" b="1" dirty="0">
                <a:solidFill>
                  <a:srgbClr val="FF0000"/>
                </a:solidFill>
                <a:cs typeface="B Nazanin" pitchFamily="2" charset="-78"/>
              </a:rPr>
              <a:t>) متغیرهای کیفی</a:t>
            </a:r>
            <a:r>
              <a:rPr lang="en-US" sz="2800" b="1" dirty="0">
                <a:solidFill>
                  <a:srgbClr val="FF0000"/>
                </a:solidFill>
                <a:cs typeface="B Nazanin" pitchFamily="2" charset="-78"/>
              </a:rPr>
              <a:t> : </a:t>
            </a:r>
            <a:r>
              <a:rPr lang="fa-IR" sz="2800" b="1" dirty="0" smtClean="0">
                <a:solidFill>
                  <a:srgbClr val="FF0000"/>
                </a:solidFill>
                <a:cs typeface="B Nazanin" pitchFamily="2" charset="-78"/>
              </a:rPr>
              <a:t/>
            </a:r>
            <a:br>
              <a:rPr lang="fa-IR" sz="2800" b="1" dirty="0" smtClean="0">
                <a:solidFill>
                  <a:srgbClr val="FF0000"/>
                </a:solidFill>
                <a:cs typeface="B Nazanin" pitchFamily="2" charset="-78"/>
              </a:rPr>
            </a:br>
            <a:r>
              <a:rPr lang="en-US" sz="2800" dirty="0">
                <a:solidFill>
                  <a:srgbClr val="FF0000"/>
                </a:solidFill>
                <a:cs typeface="B Nazanin" pitchFamily="2" charset="-78"/>
              </a:rPr>
              <a:t/>
            </a:r>
            <a:br>
              <a:rPr lang="en-US" sz="2800" dirty="0">
                <a:solidFill>
                  <a:srgbClr val="FF0000"/>
                </a:solidFill>
                <a:cs typeface="B Nazanin" pitchFamily="2" charset="-78"/>
              </a:rPr>
            </a:br>
            <a:r>
              <a:rPr lang="fa-IR" sz="2400" dirty="0" smtClean="0">
                <a:solidFill>
                  <a:srgbClr val="FF0000"/>
                </a:solidFill>
                <a:cs typeface="B Nazanin" pitchFamily="2" charset="-78"/>
              </a:rPr>
              <a:t>مقیاس </a:t>
            </a:r>
            <a:r>
              <a:rPr lang="fa-IR" sz="2400" dirty="0">
                <a:solidFill>
                  <a:srgbClr val="FF0000"/>
                </a:solidFill>
                <a:cs typeface="B Nazanin" pitchFamily="2" charset="-78"/>
              </a:rPr>
              <a:t>اسمی : متغیرهایی هستند که جنبه کیفی یک صفت را در نظر گرفته. بدین معنا که کدهایی که به پاسخ اختصاص داده می شوند اولویتی بر یکدیگر ندارند</a:t>
            </a:r>
            <a:r>
              <a:rPr lang="fa-IR" sz="2400" dirty="0" smtClean="0">
                <a:solidFill>
                  <a:srgbClr val="FF0000"/>
                </a:solidFill>
                <a:cs typeface="B Nazanin" pitchFamily="2" charset="-78"/>
              </a:rPr>
              <a:t>.</a:t>
            </a:r>
            <a:br>
              <a:rPr lang="fa-IR" sz="2400" dirty="0" smtClean="0">
                <a:solidFill>
                  <a:srgbClr val="FF0000"/>
                </a:solidFill>
                <a:cs typeface="B Nazanin" pitchFamily="2" charset="-78"/>
              </a:rPr>
            </a:br>
            <a:r>
              <a:rPr lang="en-US" sz="2800" dirty="0">
                <a:solidFill>
                  <a:srgbClr val="FF0000"/>
                </a:solidFill>
                <a:cs typeface="B Nazanin" pitchFamily="2" charset="-78"/>
              </a:rPr>
              <a:t/>
            </a:r>
            <a:br>
              <a:rPr lang="en-US" sz="2800" dirty="0">
                <a:solidFill>
                  <a:srgbClr val="FF0000"/>
                </a:solidFill>
                <a:cs typeface="B Nazanin" pitchFamily="2" charset="-78"/>
              </a:rPr>
            </a:br>
            <a:r>
              <a:rPr lang="fa-IR" sz="2400" dirty="0">
                <a:solidFill>
                  <a:srgbClr val="FF0000"/>
                </a:solidFill>
                <a:cs typeface="B Nazanin" pitchFamily="2" charset="-78"/>
              </a:rPr>
              <a:t>مثال : متغیر نوع رنگ : سفید: 1 ، سیاه : 2 ، زرد : 3</a:t>
            </a:r>
            <a:r>
              <a:rPr lang="en-US" sz="2800" dirty="0">
                <a:cs typeface="B Nazanin" pitchFamily="2" charset="-78"/>
              </a:rPr>
              <a:t/>
            </a:r>
            <a:br>
              <a:rPr lang="en-US" sz="2800" dirty="0">
                <a:cs typeface="B Nazanin" pitchFamily="2" charset="-78"/>
              </a:rPr>
            </a:br>
            <a:endParaRPr lang="en-US" sz="2800" dirty="0">
              <a:cs typeface="B Nazanin" pitchFamily="2" charset="-78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abedian. amar markaz behdasht aghala</a:t>
            </a:r>
            <a:endParaRPr lang="en-US"/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a-IR" b="1" dirty="0" smtClean="0">
                <a:cs typeface="B Nazanin" pitchFamily="2" charset="-78"/>
              </a:rPr>
              <a:t>دامنه</a:t>
            </a:r>
            <a:endParaRPr lang="en-US" b="1" dirty="0" smtClean="0">
              <a:cs typeface="B Nazanin" pitchFamily="2" charset="-78"/>
            </a:endParaRPr>
          </a:p>
        </p:txBody>
      </p:sp>
      <p:sp>
        <p:nvSpPr>
          <p:cNvPr id="7373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 eaLnBrk="1" hangingPunct="1"/>
            <a:r>
              <a:rPr lang="fa-IR" sz="2800" dirty="0" smtClean="0">
                <a:cs typeface="B Nazanin" pitchFamily="2" charset="-78"/>
              </a:rPr>
              <a:t>تفاوت بین بزرگترین و کوچکترین داده</a:t>
            </a:r>
          </a:p>
          <a:p>
            <a:pPr algn="r" rtl="1" eaLnBrk="1" hangingPunct="1"/>
            <a:r>
              <a:rPr lang="fa-IR" sz="2800" dirty="0" smtClean="0">
                <a:cs typeface="B Nazanin" pitchFamily="2" charset="-78"/>
              </a:rPr>
              <a:t>به میزان زیادی تحت تأثیر برون‌هشت‌ها قرار می‌گیرد.</a:t>
            </a:r>
          </a:p>
          <a:p>
            <a:pPr algn="r" rtl="1" eaLnBrk="1" hangingPunct="1"/>
            <a:r>
              <a:rPr lang="fa-IR" sz="2800" dirty="0" smtClean="0">
                <a:cs typeface="B Nazanin" pitchFamily="2" charset="-78"/>
              </a:rPr>
              <a:t>برای داده‌های متقارن بدون هیچ برون‌هشتی مناسب است.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abedian. amar markaz behdasht aghala</a:t>
            </a:r>
            <a:endParaRPr lang="en-US"/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37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37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37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37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37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37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731" grpId="0" build="p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rtl="1" eaLnBrk="1" fontAlgn="auto" hangingPunct="1">
              <a:spcAft>
                <a:spcPts val="0"/>
              </a:spcAft>
              <a:defRPr/>
            </a:pPr>
            <a:r>
              <a:rPr lang="fa-IR" b="1" dirty="0" smtClean="0">
                <a:cs typeface="B Nazanin" pitchFamily="2" charset="-78"/>
              </a:rPr>
              <a:t>واریانس</a:t>
            </a:r>
            <a:endParaRPr lang="en-US" b="1" dirty="0" smtClean="0">
              <a:cs typeface="B Nazanin" pitchFamily="2" charset="-78"/>
            </a:endParaRPr>
          </a:p>
        </p:txBody>
      </p:sp>
      <p:graphicFrame>
        <p:nvGraphicFramePr>
          <p:cNvPr id="10242" name="Object 3"/>
          <p:cNvGraphicFramePr>
            <a:graphicFrameLocks noChangeAspect="1"/>
          </p:cNvGraphicFramePr>
          <p:nvPr/>
        </p:nvGraphicFramePr>
        <p:xfrm>
          <a:off x="539750" y="1844675"/>
          <a:ext cx="8077200" cy="2433638"/>
        </p:xfrm>
        <a:graphic>
          <a:graphicData uri="http://schemas.openxmlformats.org/presentationml/2006/ole">
            <p:oleObj spid="_x0000_s3074" name="Photo Editor Photo" r:id="rId3" imgW="5657143" imgH="1704762" progId="">
              <p:embed/>
            </p:oleObj>
          </a:graphicData>
        </a:graphic>
      </p:graphicFrame>
      <p:graphicFrame>
        <p:nvGraphicFramePr>
          <p:cNvPr id="79876" name="Object 4"/>
          <p:cNvGraphicFramePr>
            <a:graphicFrameLocks noChangeAspect="1"/>
          </p:cNvGraphicFramePr>
          <p:nvPr/>
        </p:nvGraphicFramePr>
        <p:xfrm>
          <a:off x="360363" y="4881563"/>
          <a:ext cx="2790825" cy="1125537"/>
        </p:xfrm>
        <a:graphic>
          <a:graphicData uri="http://schemas.openxmlformats.org/presentationml/2006/ole">
            <p:oleObj spid="_x0000_s3075" name="Equation" r:id="rId4" imgW="1447560" imgH="583920" progId="Equation.3">
              <p:embed/>
            </p:oleObj>
          </a:graphicData>
        </a:graphic>
      </p:graphicFrame>
      <p:sp>
        <p:nvSpPr>
          <p:cNvPr id="79877" name="Text Box 5"/>
          <p:cNvSpPr txBox="1">
            <a:spLocks noChangeArrowheads="1"/>
          </p:cNvSpPr>
          <p:nvPr/>
        </p:nvSpPr>
        <p:spPr bwMode="auto">
          <a:xfrm>
            <a:off x="3851275" y="4419600"/>
            <a:ext cx="4606925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just" rtl="1" eaLnBrk="0" hangingPunct="0">
              <a:buFontTx/>
              <a:buAutoNum type="arabicPeriod"/>
            </a:pPr>
            <a:r>
              <a:rPr lang="fa-IR" sz="2400" b="1">
                <a:latin typeface="Times New Roman" pitchFamily="18" charset="0"/>
                <a:cs typeface="B Compset" pitchFamily="2" charset="-78"/>
              </a:rPr>
              <a:t>تفاوت بین هر داده با میانگین را بیابید.</a:t>
            </a:r>
            <a:r>
              <a:rPr lang="en-US" sz="2400" b="1">
                <a:latin typeface="Times New Roman" pitchFamily="18" charset="0"/>
                <a:cs typeface="B Compset" pitchFamily="2" charset="-78"/>
              </a:rPr>
              <a:t> </a:t>
            </a:r>
            <a:endParaRPr lang="fa-IR" sz="2400" b="1">
              <a:latin typeface="Times New Roman" pitchFamily="18" charset="0"/>
              <a:cs typeface="B Compset" pitchFamily="2" charset="-78"/>
            </a:endParaRPr>
          </a:p>
          <a:p>
            <a:pPr marL="457200" indent="-457200" algn="just" rtl="1" eaLnBrk="0" hangingPunct="0">
              <a:buFontTx/>
              <a:buAutoNum type="arabicPeriod"/>
            </a:pPr>
            <a:r>
              <a:rPr lang="fa-IR" sz="2400" b="1">
                <a:latin typeface="Times New Roman" pitchFamily="18" charset="0"/>
                <a:cs typeface="B Compset" pitchFamily="2" charset="-78"/>
              </a:rPr>
              <a:t>این تفاوت‌ها را به توان دو رسانده و با هم جمع کنید.</a:t>
            </a:r>
          </a:p>
          <a:p>
            <a:pPr marL="457200" indent="-457200" algn="r" rtl="1" eaLnBrk="0" hangingPunct="0">
              <a:buFontTx/>
              <a:buAutoNum type="arabicPeriod"/>
            </a:pPr>
            <a:r>
              <a:rPr lang="fa-IR" sz="2400" b="1">
                <a:latin typeface="Times New Roman" pitchFamily="18" charset="0"/>
                <a:cs typeface="B Compset" pitchFamily="2" charset="-78"/>
              </a:rPr>
              <a:t>به یکی کمتر از تعداد داده‌ها تقسیم کنید.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abedian. amar markaz behdasht aghala</a:t>
            </a:r>
            <a:endParaRPr lang="en-US"/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98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98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98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98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877" grpId="0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a-IR" b="1" dirty="0" smtClean="0">
                <a:cs typeface="B Nazanin" pitchFamily="2" charset="-78"/>
              </a:rPr>
              <a:t>انحراف معیار</a:t>
            </a:r>
            <a:endParaRPr lang="en-US" b="1" dirty="0" smtClean="0">
              <a:cs typeface="B Nazanin" pitchFamily="2" charset="-78"/>
            </a:endParaRPr>
          </a:p>
        </p:txBody>
      </p:sp>
      <p:sp>
        <p:nvSpPr>
          <p:cNvPr id="8192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 rtl="1" eaLnBrk="1" hangingPunct="1"/>
            <a:r>
              <a:rPr lang="fa-IR" sz="2800" dirty="0" smtClean="0">
                <a:cs typeface="B Nazanin" pitchFamily="2" charset="-78"/>
              </a:rPr>
              <a:t>انحراف معیار نمونه ریشة دوم واریانس نمونه می‌باشد و بنابراین با </a:t>
            </a:r>
            <a:r>
              <a:rPr lang="en-US" sz="2800" dirty="0" smtClean="0">
                <a:cs typeface="B Nazanin" pitchFamily="2" charset="-78"/>
              </a:rPr>
              <a:t>s</a:t>
            </a:r>
            <a:r>
              <a:rPr lang="fa-IR" sz="2800" dirty="0" smtClean="0">
                <a:cs typeface="B Nazanin" pitchFamily="2" charset="-78"/>
              </a:rPr>
              <a:t> نشان داده می‌شود.</a:t>
            </a:r>
          </a:p>
          <a:p>
            <a:pPr algn="just" rtl="1" eaLnBrk="1" hangingPunct="1"/>
            <a:r>
              <a:rPr lang="fa-IR" sz="2800" dirty="0" smtClean="0">
                <a:cs typeface="B Nazanin" pitchFamily="2" charset="-78"/>
              </a:rPr>
              <a:t>واحدها، واحدهای اصلی هستند</a:t>
            </a:r>
          </a:p>
          <a:p>
            <a:pPr algn="just" rtl="1" eaLnBrk="1" hangingPunct="1"/>
            <a:r>
              <a:rPr lang="fa-IR" sz="2800" dirty="0" smtClean="0">
                <a:cs typeface="B Nazanin" pitchFamily="2" charset="-78"/>
              </a:rPr>
              <a:t>انحراف متوسط داده‌ها از میانگین خود را اندازه می‌گیرد.</a:t>
            </a:r>
          </a:p>
          <a:p>
            <a:pPr algn="just" rtl="1" eaLnBrk="1" hangingPunct="1"/>
            <a:r>
              <a:rPr lang="fa-IR" sz="2800" dirty="0" smtClean="0">
                <a:cs typeface="B Nazanin" pitchFamily="2" charset="-78"/>
              </a:rPr>
              <a:t>همچنین به میزان زیادی تحت‌تأثیر برون‌هشت‌ها قرار دارد.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abedian. amar markaz behdasht aghala</a:t>
            </a:r>
            <a:endParaRPr lang="en-US"/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19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19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19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19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19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19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19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19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23" grpId="0" build="p" autoUpdateAnimBg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pPr rtl="1" eaLnBrk="1" fontAlgn="auto" hangingPunct="1">
              <a:spcAft>
                <a:spcPts val="0"/>
              </a:spcAft>
              <a:defRPr/>
            </a:pPr>
            <a:r>
              <a:rPr lang="fa-IR" dirty="0" smtClean="0">
                <a:cs typeface="B Titr" pitchFamily="2" charset="-78"/>
              </a:rPr>
              <a:t>احتمال</a:t>
            </a:r>
            <a:endParaRPr lang="en-US" dirty="0" smtClean="0">
              <a:cs typeface="B Titr" pitchFamily="2" charset="-78"/>
            </a:endParaRPr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marR="0" eaLnBrk="1" hangingPunct="1"/>
            <a:r>
              <a:rPr lang="fa-IR" b="1" i="1" smtClean="0">
                <a:cs typeface="B Compset" pitchFamily="2" charset="-78"/>
              </a:rPr>
              <a:t>مجموعه‌ای از قوانین احتمال</a:t>
            </a:r>
            <a:endParaRPr lang="en-US" b="1" smtClean="0">
              <a:cs typeface="B Compset" pitchFamily="2" charset="-78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abedian. amar markaz behdasht aghala</a:t>
            </a:r>
            <a:endParaRPr lang="en-US"/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1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63" grpId="0" build="p" autoUpdateAnimBg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fa-IR" sz="4800" b="1" dirty="0" smtClean="0">
                <a:cs typeface="B Nazanin" pitchFamily="2" charset="-78"/>
              </a:rPr>
              <a:t>حادثه</a:t>
            </a:r>
            <a:endParaRPr lang="en-US" sz="4800" b="1" dirty="0" smtClean="0">
              <a:cs typeface="B Nazanin" pitchFamily="2" charset="-78"/>
            </a:endParaRPr>
          </a:p>
        </p:txBody>
      </p:sp>
      <p:sp>
        <p:nvSpPr>
          <p:cNvPr id="9318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 eaLnBrk="1" hangingPunct="1"/>
            <a:r>
              <a:rPr lang="fa-IR" sz="2800" dirty="0" smtClean="0">
                <a:cs typeface="B Nazanin" pitchFamily="2" charset="-78"/>
              </a:rPr>
              <a:t>نتیجة یک مشاهده یا آزمایش یا توصیف بعضی از پیامدهای بالقوه</a:t>
            </a:r>
          </a:p>
          <a:p>
            <a:pPr algn="r" rtl="1" eaLnBrk="1" hangingPunct="1"/>
            <a:r>
              <a:rPr lang="fa-IR" sz="2800" dirty="0" smtClean="0">
                <a:cs typeface="B Nazanin" pitchFamily="2" charset="-78"/>
              </a:rPr>
              <a:t>با این حروف نشان داده می‌شوند.</a:t>
            </a:r>
            <a:r>
              <a:rPr lang="en-US" sz="2800" dirty="0" smtClean="0">
                <a:cs typeface="B Nazanin" pitchFamily="2" charset="-78"/>
              </a:rPr>
              <a:t> A, B, C, …</a:t>
            </a:r>
          </a:p>
          <a:p>
            <a:pPr algn="r" rtl="1" eaLnBrk="1" hangingPunct="1"/>
            <a:endParaRPr lang="en-US" sz="2800" dirty="0" smtClean="0">
              <a:cs typeface="B Nazanin" pitchFamily="2" charset="-78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abedian. amar markaz behdasht aghala</a:t>
            </a:r>
            <a:endParaRPr lang="en-US"/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31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31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31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31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3187" grpId="0" build="p" autoUpdateAnimBg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a-IR" b="1" dirty="0" smtClean="0">
                <a:cs typeface="B Nazanin" pitchFamily="2" charset="-78"/>
              </a:rPr>
              <a:t>احتمال</a:t>
            </a:r>
            <a:endParaRPr lang="en-US" b="1" dirty="0" smtClean="0">
              <a:cs typeface="B Nazanin" pitchFamily="2" charset="-78"/>
            </a:endParaRPr>
          </a:p>
        </p:txBody>
      </p:sp>
      <p:sp>
        <p:nvSpPr>
          <p:cNvPr id="94211" name="Rectangle 3"/>
          <p:cNvSpPr>
            <a:spLocks noGrp="1" noChangeArrowheads="1"/>
          </p:cNvSpPr>
          <p:nvPr>
            <p:ph idx="1"/>
          </p:nvPr>
        </p:nvSpPr>
        <p:spPr>
          <a:xfrm>
            <a:off x="179388" y="1600200"/>
            <a:ext cx="8507412" cy="4525963"/>
          </a:xfrm>
        </p:spPr>
        <p:txBody>
          <a:bodyPr>
            <a:normAutofit/>
          </a:bodyPr>
          <a:lstStyle/>
          <a:p>
            <a:pPr algn="just" rtl="1" eaLnBrk="1" hangingPunct="1"/>
            <a:r>
              <a:rPr lang="fa-IR" sz="2800" dirty="0" smtClean="0">
                <a:cs typeface="B Nazanin" pitchFamily="2" charset="-78"/>
              </a:rPr>
              <a:t>بین صفر و 1 می‌باشد که نشاندهندة احتمال وقوع یک حادثه است.</a:t>
            </a:r>
          </a:p>
          <a:p>
            <a:pPr algn="just" rtl="1" eaLnBrk="1" hangingPunct="1"/>
            <a:r>
              <a:rPr lang="fa-IR" sz="2800" dirty="0" smtClean="0">
                <a:cs typeface="B Nazanin" pitchFamily="2" charset="-78"/>
              </a:rPr>
              <a:t>یک حادثه با احتمال صفر، یک حادثة بی‌اثر است.</a:t>
            </a:r>
          </a:p>
          <a:p>
            <a:pPr algn="just" rtl="1" eaLnBrk="1" hangingPunct="1"/>
            <a:r>
              <a:rPr lang="fa-IR" sz="2800" dirty="0" smtClean="0">
                <a:cs typeface="B Nazanin" pitchFamily="2" charset="-78"/>
              </a:rPr>
              <a:t>یک حادثه با احتمال یک، یک حادثة قطعی است.</a:t>
            </a:r>
          </a:p>
          <a:p>
            <a:pPr algn="just" rtl="1" eaLnBrk="1" hangingPunct="1"/>
            <a:r>
              <a:rPr lang="fa-IR" sz="2800" dirty="0" smtClean="0">
                <a:cs typeface="B Nazanin" pitchFamily="2" charset="-78"/>
              </a:rPr>
              <a:t>نزدیکتر به یک، احتمال وقوع حادثه بیشتر است. </a:t>
            </a:r>
          </a:p>
          <a:p>
            <a:pPr algn="just" rtl="1" eaLnBrk="1" hangingPunct="1"/>
            <a:r>
              <a:rPr lang="fa-IR" sz="2800" dirty="0" smtClean="0">
                <a:cs typeface="B Nazanin" pitchFamily="2" charset="-78"/>
              </a:rPr>
              <a:t>احتمال حادثة </a:t>
            </a:r>
            <a:r>
              <a:rPr lang="en-US" sz="2800" dirty="0" smtClean="0">
                <a:latin typeface="Times New Roman" pitchFamily="18" charset="0"/>
                <a:cs typeface="B Nazanin" pitchFamily="2" charset="-78"/>
              </a:rPr>
              <a:t>A</a:t>
            </a:r>
            <a:r>
              <a:rPr lang="fa-IR" sz="2800" dirty="0" smtClean="0">
                <a:cs typeface="B Nazanin" pitchFamily="2" charset="-78"/>
              </a:rPr>
              <a:t> را با </a:t>
            </a:r>
            <a:r>
              <a:rPr lang="en-US" sz="2800" dirty="0" smtClean="0">
                <a:latin typeface="Times New Roman" pitchFamily="18" charset="0"/>
                <a:cs typeface="B Nazanin" pitchFamily="2" charset="-78"/>
              </a:rPr>
              <a:t>P(A)</a:t>
            </a:r>
            <a:r>
              <a:rPr lang="fa-IR" sz="2800" dirty="0" smtClean="0">
                <a:cs typeface="B Nazanin" pitchFamily="2" charset="-78"/>
              </a:rPr>
              <a:t> نشان می‌دهند.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abedian. amar markaz behdasht aghala</a:t>
            </a:r>
            <a:endParaRPr lang="en-US"/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42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42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42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42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42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42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42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42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42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42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4211" grpId="0" build="p" autoUpdateAnimBg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483245"/>
          </a:xfrm>
        </p:spPr>
        <p:txBody>
          <a:bodyPr>
            <a:normAutofit/>
          </a:bodyPr>
          <a:lstStyle/>
          <a:p>
            <a:pPr algn="r" rtl="1">
              <a:buNone/>
            </a:pPr>
            <a:r>
              <a:rPr lang="fa-IR" sz="3600" b="1" dirty="0" smtClean="0">
                <a:cs typeface="B Nazanin" pitchFamily="2" charset="-78"/>
              </a:rPr>
              <a:t>شاخص ها</a:t>
            </a:r>
          </a:p>
          <a:p>
            <a:pPr algn="r" rtl="1">
              <a:buNone/>
            </a:pPr>
            <a:r>
              <a:rPr lang="fa-IR" sz="2800" dirty="0" smtClean="0">
                <a:cs typeface="B Nazanin" pitchFamily="2" charset="-78"/>
              </a:rPr>
              <a:t>متغیری است که جهت نمایش یک وضعیت داده شده برای اندازه گیری تغییرات به کار میرود.</a:t>
            </a:r>
          </a:p>
          <a:p>
            <a:pPr algn="r" rtl="1">
              <a:buNone/>
            </a:pPr>
            <a:r>
              <a:rPr lang="fa-IR" sz="3600" b="1" dirty="0" smtClean="0">
                <a:cs typeface="B Nazanin" pitchFamily="2" charset="-78"/>
              </a:rPr>
              <a:t>انواع شاخص ها:</a:t>
            </a:r>
          </a:p>
          <a:p>
            <a:pPr algn="r" rtl="1">
              <a:buNone/>
            </a:pPr>
            <a:r>
              <a:rPr lang="fa-IR" dirty="0" smtClean="0">
                <a:cs typeface="B Nazanin" pitchFamily="2" charset="-78"/>
              </a:rPr>
              <a:t>الف ـ نسبت 		ب ـ  میزان 		ج ـ عددی</a:t>
            </a:r>
          </a:p>
          <a:p>
            <a:pPr algn="ctr" rtl="1">
              <a:buNone/>
            </a:pPr>
            <a:endParaRPr lang="en-US" sz="3600" dirty="0">
              <a:cs typeface="B Nazanin" pitchFamily="2" charset="-78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abedian. amar markaz behdasht aghala</a:t>
            </a:r>
            <a:endParaRPr lang="en-US"/>
          </a:p>
        </p:txBody>
      </p:sp>
    </p:spTree>
  </p:cSld>
  <p:clrMapOvr>
    <a:masterClrMapping/>
  </p:clrMapOvr>
  <p:transition spd="slow">
    <p:zoom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85794"/>
            <a:ext cx="8229600" cy="5340369"/>
          </a:xfrm>
        </p:spPr>
        <p:txBody>
          <a:bodyPr/>
          <a:lstStyle/>
          <a:p>
            <a:pPr algn="r" rtl="1"/>
            <a:r>
              <a:rPr lang="fa-IR" sz="2800" dirty="0" smtClean="0">
                <a:cs typeface="B Nazanin" pitchFamily="2" charset="-78"/>
              </a:rPr>
              <a:t>نسبت : کمیت یک عدد را به عدد دیگر نشان می دهد.</a:t>
            </a:r>
            <a:br>
              <a:rPr lang="fa-IR" sz="2800" dirty="0" smtClean="0">
                <a:cs typeface="B Nazanin" pitchFamily="2" charset="-78"/>
              </a:rPr>
            </a:br>
            <a:endParaRPr lang="fa-IR" sz="2800" dirty="0" smtClean="0">
              <a:cs typeface="B Nazanin" pitchFamily="2" charset="-78"/>
            </a:endParaRPr>
          </a:p>
          <a:p>
            <a:pPr algn="ctr" rtl="1">
              <a:buNone/>
            </a:pPr>
            <a:r>
              <a:rPr lang="fa-IR" sz="2000" dirty="0" smtClean="0">
                <a:cs typeface="B Nazanin" pitchFamily="2" charset="-78"/>
              </a:rPr>
              <a:t>نسبت بهورزان زن به تعداد کل بهورزان شهرستان آق قلا  </a:t>
            </a:r>
          </a:p>
          <a:p>
            <a:pPr algn="ctr" rtl="1">
              <a:buNone/>
            </a:pPr>
            <a:endParaRPr lang="fa-IR" sz="2000" dirty="0" smtClean="0">
              <a:cs typeface="B Nazanin" pitchFamily="2" charset="-78"/>
            </a:endParaRPr>
          </a:p>
          <a:p>
            <a:pPr algn="r" rtl="1"/>
            <a:r>
              <a:rPr lang="fa-IR" sz="2800" dirty="0">
                <a:cs typeface="B Nazanin" pitchFamily="2" charset="-78"/>
              </a:rPr>
              <a:t>میزان : احتمال وقوع یک حادثه در مدت زمان مشخص و درجمعیت معین است </a:t>
            </a:r>
            <a:r>
              <a:rPr lang="fa-IR" sz="2800" dirty="0" smtClean="0">
                <a:cs typeface="B Nazanin" pitchFamily="2" charset="-78"/>
              </a:rPr>
              <a:t>.</a:t>
            </a:r>
            <a:endParaRPr lang="fa-IR" sz="2000" dirty="0">
              <a:cs typeface="B Nazanin" pitchFamily="2" charset="-78"/>
            </a:endParaRPr>
          </a:p>
          <a:p>
            <a:pPr algn="ctr" rtl="1">
              <a:buNone/>
            </a:pPr>
            <a:r>
              <a:rPr lang="fa-IR" sz="2000" dirty="0" smtClean="0">
                <a:cs typeface="B Nazanin" pitchFamily="2" charset="-78"/>
              </a:rPr>
              <a:t>میزان مرگ و میر در طی یکسال </a:t>
            </a:r>
          </a:p>
          <a:p>
            <a:pPr algn="ctr" rtl="1">
              <a:buNone/>
            </a:pPr>
            <a:endParaRPr lang="fa-IR" sz="2000" dirty="0" smtClean="0">
              <a:cs typeface="B Nazanin" pitchFamily="2" charset="-78"/>
            </a:endParaRPr>
          </a:p>
          <a:p>
            <a:pPr algn="r" rtl="1"/>
            <a:r>
              <a:rPr lang="fa-IR" sz="2800" dirty="0">
                <a:cs typeface="B Nazanin" pitchFamily="2" charset="-78"/>
              </a:rPr>
              <a:t>عددی : تعداد وقایع را بدون مخرج نشان می دهد.</a:t>
            </a:r>
            <a:endParaRPr lang="en-US" sz="2800" dirty="0">
              <a:cs typeface="B Nazanin" pitchFamily="2" charset="-78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abedian. amar markaz behdasht aghala</a:t>
            </a:r>
            <a:endParaRPr lang="en-US"/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4983179"/>
          </a:xfrm>
        </p:spPr>
        <p:txBody>
          <a:bodyPr vert="horz" lIns="91440" tIns="45720" rIns="91440" bIns="45720" rtlCol="0" anchor="ctr">
            <a:noAutofit/>
          </a:bodyPr>
          <a:lstStyle/>
          <a:p>
            <a:pPr algn="r" rtl="1">
              <a:spcBef>
                <a:spcPct val="0"/>
              </a:spcBef>
              <a:buNone/>
            </a:pPr>
            <a:r>
              <a:rPr lang="fa-IR" sz="2400" dirty="0">
                <a:latin typeface="+mj-lt"/>
                <a:ea typeface="+mj-ea"/>
                <a:cs typeface="B Nazanin" pitchFamily="2" charset="-78"/>
              </a:rPr>
              <a:t>مقیاس ترتیبی : متغیرهایی هستند که در آنها ، مقادیر مختلف نمراتی که به پاسخ ها اختصاص داده می شوند بیان شدت و ضعف آن صفت می باشد</a:t>
            </a:r>
            <a:r>
              <a:rPr lang="fa-IR" sz="2400" dirty="0" smtClean="0">
                <a:latin typeface="+mj-lt"/>
                <a:ea typeface="+mj-ea"/>
                <a:cs typeface="B Nazanin" pitchFamily="2" charset="-78"/>
              </a:rPr>
              <a:t>.</a:t>
            </a:r>
          </a:p>
          <a:p>
            <a:pPr algn="r" rtl="1">
              <a:spcBef>
                <a:spcPct val="0"/>
              </a:spcBef>
              <a:buNone/>
            </a:pPr>
            <a:endParaRPr lang="fa-IR" sz="2400" dirty="0">
              <a:latin typeface="+mj-lt"/>
              <a:ea typeface="+mj-ea"/>
              <a:cs typeface="B Nazanin" pitchFamily="2" charset="-78"/>
            </a:endParaRPr>
          </a:p>
          <a:p>
            <a:pPr algn="r" rtl="1">
              <a:spcBef>
                <a:spcPct val="0"/>
              </a:spcBef>
              <a:buNone/>
            </a:pPr>
            <a:endParaRPr lang="en-US" sz="2400" dirty="0">
              <a:latin typeface="+mj-lt"/>
              <a:ea typeface="+mj-ea"/>
              <a:cs typeface="B Nazanin" pitchFamily="2" charset="-78"/>
            </a:endParaRPr>
          </a:p>
          <a:p>
            <a:pPr algn="r" rtl="1">
              <a:spcBef>
                <a:spcPct val="0"/>
              </a:spcBef>
              <a:buNone/>
            </a:pPr>
            <a:r>
              <a:rPr lang="fa-IR" sz="2400" dirty="0">
                <a:latin typeface="+mj-lt"/>
                <a:ea typeface="+mj-ea"/>
                <a:cs typeface="B Nazanin" pitchFamily="2" charset="-78"/>
              </a:rPr>
              <a:t>مثال : متغیر میزان رضایت : 1 : ناراضی ، 2: متوسط ، 3: راضی</a:t>
            </a:r>
            <a:endParaRPr lang="en-US" sz="2400" dirty="0">
              <a:latin typeface="+mj-lt"/>
              <a:ea typeface="+mj-ea"/>
              <a:cs typeface="B Nazanin" pitchFamily="2" charset="-78"/>
            </a:endParaRPr>
          </a:p>
          <a:p>
            <a:pPr algn="r" rtl="1">
              <a:spcBef>
                <a:spcPct val="0"/>
              </a:spcBef>
              <a:buNone/>
            </a:pPr>
            <a:endParaRPr lang="en-US" sz="2800" dirty="0">
              <a:latin typeface="+mj-lt"/>
              <a:ea typeface="+mj-ea"/>
              <a:cs typeface="B Nazanin" pitchFamily="2" charset="-78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abedian. amar markaz behdasht aghala</a:t>
            </a:r>
            <a:endParaRPr lang="en-US"/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ctr">
            <a:noAutofit/>
          </a:bodyPr>
          <a:lstStyle/>
          <a:p>
            <a:pPr algn="r" rtl="1">
              <a:spcBef>
                <a:spcPct val="0"/>
              </a:spcBef>
              <a:buNone/>
            </a:pPr>
            <a:r>
              <a:rPr lang="fa-IR" sz="2800" b="1" dirty="0">
                <a:latin typeface="+mj-lt"/>
                <a:ea typeface="+mj-ea"/>
                <a:cs typeface="B Nazanin" pitchFamily="2" charset="-78"/>
              </a:rPr>
              <a:t>ب) متغیرهای کمی : </a:t>
            </a:r>
            <a:endParaRPr lang="en-US" sz="2800" b="1" dirty="0">
              <a:latin typeface="+mj-lt"/>
              <a:ea typeface="+mj-ea"/>
              <a:cs typeface="B Nazanin" pitchFamily="2" charset="-78"/>
            </a:endParaRPr>
          </a:p>
          <a:p>
            <a:pPr algn="r" rtl="1">
              <a:spcBef>
                <a:spcPct val="0"/>
              </a:spcBef>
              <a:buNone/>
            </a:pPr>
            <a:r>
              <a:rPr lang="fa-IR" sz="2800" dirty="0">
                <a:latin typeface="+mj-lt"/>
                <a:ea typeface="+mj-ea"/>
                <a:cs typeface="B Nazanin" pitchFamily="2" charset="-78"/>
              </a:rPr>
              <a:t>1- </a:t>
            </a:r>
            <a:r>
              <a:rPr lang="fa-IR" sz="2400" dirty="0">
                <a:latin typeface="+mj-lt"/>
                <a:ea typeface="+mj-ea"/>
                <a:cs typeface="B Nazanin" pitchFamily="2" charset="-78"/>
              </a:rPr>
              <a:t>مقیاس فاصله ای : متغیرهایی هستند با درجات مساوی که امکان اندازه گیری یک متغیر را به ما می دهند.</a:t>
            </a:r>
            <a:endParaRPr lang="en-US" sz="2400" dirty="0">
              <a:latin typeface="+mj-lt"/>
              <a:ea typeface="+mj-ea"/>
              <a:cs typeface="B Nazanin" pitchFamily="2" charset="-78"/>
            </a:endParaRPr>
          </a:p>
          <a:p>
            <a:pPr algn="r" rtl="1">
              <a:spcBef>
                <a:spcPct val="0"/>
              </a:spcBef>
              <a:buNone/>
            </a:pPr>
            <a:r>
              <a:rPr lang="fa-IR" sz="2400" dirty="0">
                <a:latin typeface="+mj-lt"/>
                <a:ea typeface="+mj-ea"/>
                <a:cs typeface="B Nazanin" pitchFamily="2" charset="-78"/>
              </a:rPr>
              <a:t>مثال : متغیرهای سن ، میزان ، میزان درآمد</a:t>
            </a:r>
            <a:r>
              <a:rPr lang="fa-IR" sz="2400" dirty="0" smtClean="0">
                <a:latin typeface="+mj-lt"/>
                <a:ea typeface="+mj-ea"/>
                <a:cs typeface="B Nazanin" pitchFamily="2" charset="-78"/>
              </a:rPr>
              <a:t>.</a:t>
            </a:r>
          </a:p>
          <a:p>
            <a:pPr algn="r" rtl="1">
              <a:spcBef>
                <a:spcPct val="0"/>
              </a:spcBef>
              <a:buNone/>
            </a:pPr>
            <a:endParaRPr lang="en-US" sz="2400" dirty="0">
              <a:latin typeface="+mj-lt"/>
              <a:ea typeface="+mj-ea"/>
              <a:cs typeface="B Nazanin" pitchFamily="2" charset="-78"/>
            </a:endParaRPr>
          </a:p>
          <a:p>
            <a:pPr algn="r" rtl="1">
              <a:spcBef>
                <a:spcPct val="0"/>
              </a:spcBef>
              <a:buNone/>
            </a:pPr>
            <a:r>
              <a:rPr lang="fa-IR" sz="2400" dirty="0">
                <a:latin typeface="+mj-lt"/>
                <a:ea typeface="+mj-ea"/>
                <a:cs typeface="B Nazanin" pitchFamily="2" charset="-78"/>
              </a:rPr>
              <a:t>2- مقیاس </a:t>
            </a:r>
            <a:r>
              <a:rPr lang="fa-IR" sz="2400" dirty="0" smtClean="0">
                <a:latin typeface="+mj-lt"/>
                <a:ea typeface="+mj-ea"/>
                <a:cs typeface="B Nazanin" pitchFamily="2" charset="-78"/>
              </a:rPr>
              <a:t>نسبتی </a:t>
            </a:r>
            <a:r>
              <a:rPr lang="fa-IR" sz="2400" dirty="0">
                <a:latin typeface="+mj-lt"/>
                <a:ea typeface="+mj-ea"/>
                <a:cs typeface="B Nazanin" pitchFamily="2" charset="-78"/>
              </a:rPr>
              <a:t>: براندازه گیری متغیرهایی که مبدا سنجش آنها صفر مطلق است</a:t>
            </a:r>
            <a:r>
              <a:rPr lang="fa-IR" sz="2400" dirty="0" smtClean="0">
                <a:latin typeface="+mj-lt"/>
                <a:ea typeface="+mj-ea"/>
                <a:cs typeface="B Nazanin" pitchFamily="2" charset="-78"/>
              </a:rPr>
              <a:t>.</a:t>
            </a:r>
          </a:p>
          <a:p>
            <a:pPr algn="r" rtl="1">
              <a:spcBef>
                <a:spcPct val="0"/>
              </a:spcBef>
              <a:buNone/>
            </a:pPr>
            <a:endParaRPr lang="en-US" sz="2400" dirty="0">
              <a:latin typeface="+mj-lt"/>
              <a:ea typeface="+mj-ea"/>
              <a:cs typeface="B Nazanin" pitchFamily="2" charset="-78"/>
            </a:endParaRPr>
          </a:p>
          <a:p>
            <a:pPr algn="r" rtl="1">
              <a:spcBef>
                <a:spcPct val="0"/>
              </a:spcBef>
              <a:buNone/>
            </a:pPr>
            <a:r>
              <a:rPr lang="fa-IR" sz="2400" dirty="0">
                <a:latin typeface="+mj-lt"/>
                <a:ea typeface="+mj-ea"/>
                <a:cs typeface="B Nazanin" pitchFamily="2" charset="-78"/>
              </a:rPr>
              <a:t>مثال : متغیر دمای آب</a:t>
            </a:r>
            <a:endParaRPr lang="en-US" sz="2400" dirty="0">
              <a:latin typeface="+mj-lt"/>
              <a:ea typeface="+mj-ea"/>
              <a:cs typeface="B Nazanin" pitchFamily="2" charset="-78"/>
            </a:endParaRPr>
          </a:p>
          <a:p>
            <a:pPr algn="r" rtl="1">
              <a:spcBef>
                <a:spcPct val="0"/>
              </a:spcBef>
              <a:buNone/>
            </a:pPr>
            <a:endParaRPr lang="en-US" sz="2800" dirty="0">
              <a:latin typeface="+mj-lt"/>
              <a:ea typeface="+mj-ea"/>
              <a:cs typeface="B Nazanin" pitchFamily="2" charset="-78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abedian. amar markaz behdasht aghala</a:t>
            </a:r>
            <a:endParaRPr lang="en-US"/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http://www.amar.ir/pic/jadval2.gif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000100" y="857232"/>
            <a:ext cx="6929486" cy="5000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abedian. amar markaz behdasht aghala</a:t>
            </a:r>
            <a:endParaRPr lang="en-US"/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571480"/>
            <a:ext cx="8229600" cy="5143536"/>
          </a:xfrm>
        </p:spPr>
        <p:txBody>
          <a:bodyPr vert="horz" lIns="91440" tIns="45720" rIns="91440" bIns="45720" rtlCol="0" anchor="ctr">
            <a:noAutofit/>
          </a:bodyPr>
          <a:lstStyle/>
          <a:p>
            <a:pPr algn="r" rtl="1">
              <a:spcBef>
                <a:spcPct val="0"/>
              </a:spcBef>
              <a:buNone/>
            </a:pPr>
            <a:r>
              <a:rPr lang="fa-IR" sz="2800" b="1" dirty="0" smtClean="0">
                <a:cs typeface="B Nazanin" pitchFamily="2" charset="-78"/>
              </a:rPr>
              <a:t>ساختن جدول های آماری</a:t>
            </a:r>
          </a:p>
          <a:p>
            <a:pPr algn="r" rtl="1">
              <a:spcBef>
                <a:spcPct val="0"/>
              </a:spcBef>
              <a:buNone/>
            </a:pPr>
            <a:endParaRPr lang="fa-IR" sz="2800" b="1" dirty="0" smtClean="0">
              <a:cs typeface="B Nazanin" pitchFamily="2" charset="-78"/>
            </a:endParaRPr>
          </a:p>
          <a:p>
            <a:pPr algn="r" rtl="1">
              <a:spcBef>
                <a:spcPct val="0"/>
              </a:spcBef>
            </a:pPr>
            <a:r>
              <a:rPr lang="fa-IR" sz="2800" dirty="0" smtClean="0">
                <a:latin typeface="+mj-lt"/>
                <a:ea typeface="+mj-ea"/>
                <a:cs typeface="B Nazanin" pitchFamily="2" charset="-78"/>
              </a:rPr>
              <a:t>گروه </a:t>
            </a:r>
            <a:r>
              <a:rPr lang="fa-IR" sz="2800" dirty="0">
                <a:latin typeface="+mj-lt"/>
                <a:ea typeface="+mj-ea"/>
                <a:cs typeface="B Nazanin" pitchFamily="2" charset="-78"/>
              </a:rPr>
              <a:t>بندی نتیجه مشاهدات و بیان آن توسط </a:t>
            </a:r>
            <a:r>
              <a:rPr lang="fa-IR" sz="2800" dirty="0" smtClean="0">
                <a:latin typeface="+mj-lt"/>
                <a:ea typeface="+mj-ea"/>
                <a:cs typeface="B Nazanin" pitchFamily="2" charset="-78"/>
              </a:rPr>
              <a:t>جدول</a:t>
            </a:r>
          </a:p>
          <a:p>
            <a:pPr algn="r" rtl="1">
              <a:spcBef>
                <a:spcPct val="0"/>
              </a:spcBef>
            </a:pPr>
            <a:endParaRPr lang="fa-IR" sz="2800" dirty="0">
              <a:latin typeface="+mj-lt"/>
              <a:ea typeface="+mj-ea"/>
              <a:cs typeface="B Nazanin" pitchFamily="2" charset="-78"/>
            </a:endParaRPr>
          </a:p>
          <a:p>
            <a:pPr algn="r" rtl="1">
              <a:spcBef>
                <a:spcPct val="0"/>
              </a:spcBef>
            </a:pPr>
            <a:r>
              <a:rPr lang="fa-IR" sz="2800" dirty="0">
                <a:latin typeface="+mj-lt"/>
                <a:ea typeface="+mj-ea"/>
                <a:cs typeface="B Nazanin" pitchFamily="2" charset="-78"/>
              </a:rPr>
              <a:t>به زبان ساده تر  جداول انبوهی از داده های آماری </a:t>
            </a:r>
            <a:r>
              <a:rPr lang="fa-IR" sz="2800" dirty="0" smtClean="0">
                <a:latin typeface="+mj-lt"/>
                <a:ea typeface="+mj-ea"/>
                <a:cs typeface="B Nazanin" pitchFamily="2" charset="-78"/>
              </a:rPr>
              <a:t>را </a:t>
            </a:r>
            <a:r>
              <a:rPr lang="fa-IR" sz="2800" dirty="0">
                <a:latin typeface="+mj-lt"/>
                <a:ea typeface="+mj-ea"/>
                <a:cs typeface="B Nazanin" pitchFamily="2" charset="-78"/>
              </a:rPr>
              <a:t>به صورت ساده نمایش می دهد.</a:t>
            </a:r>
          </a:p>
          <a:p>
            <a:pPr algn="r" rtl="1">
              <a:spcBef>
                <a:spcPct val="0"/>
              </a:spcBef>
            </a:pPr>
            <a:endParaRPr lang="en-US" sz="2800" dirty="0">
              <a:latin typeface="+mj-lt"/>
              <a:ea typeface="+mj-ea"/>
              <a:cs typeface="B Nazanin" pitchFamily="2" charset="-78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abedian. amar markaz behdasht aghala</a:t>
            </a:r>
            <a:endParaRPr lang="en-US"/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Autofit/>
          </a:bodyPr>
          <a:lstStyle/>
          <a:p>
            <a:pPr rtl="1"/>
            <a:r>
              <a:rPr lang="fa-IR" sz="2800" b="1" dirty="0">
                <a:cs typeface="B Nazanin" pitchFamily="2" charset="-78"/>
              </a:rPr>
              <a:t>رعایت اصول هنگام  ساختن جدول:</a:t>
            </a:r>
            <a:endParaRPr lang="en-US" sz="2800" b="1" dirty="0">
              <a:cs typeface="B Nazanin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ctr">
            <a:noAutofit/>
          </a:bodyPr>
          <a:lstStyle/>
          <a:p>
            <a:pPr algn="r" rtl="1">
              <a:spcBef>
                <a:spcPct val="0"/>
              </a:spcBef>
            </a:pPr>
            <a:r>
              <a:rPr lang="fa-IR" sz="2800" dirty="0">
                <a:latin typeface="+mj-lt"/>
                <a:ea typeface="+mj-ea"/>
                <a:cs typeface="B Nazanin" pitchFamily="2" charset="-78"/>
              </a:rPr>
              <a:t>شماره گذاری جداول مانند جدول شماره 1</a:t>
            </a:r>
          </a:p>
          <a:p>
            <a:pPr algn="r" rtl="1">
              <a:spcBef>
                <a:spcPct val="0"/>
              </a:spcBef>
            </a:pPr>
            <a:r>
              <a:rPr lang="fa-IR" sz="2800" dirty="0">
                <a:latin typeface="+mj-lt"/>
                <a:ea typeface="+mj-ea"/>
                <a:cs typeface="B Nazanin" pitchFamily="2" charset="-78"/>
              </a:rPr>
              <a:t>عنوان جدول</a:t>
            </a:r>
          </a:p>
          <a:p>
            <a:pPr algn="r" rtl="1">
              <a:spcBef>
                <a:spcPct val="0"/>
              </a:spcBef>
            </a:pPr>
            <a:r>
              <a:rPr lang="fa-IR" sz="2800" dirty="0">
                <a:latin typeface="+mj-lt"/>
                <a:ea typeface="+mj-ea"/>
                <a:cs typeface="B Nazanin" pitchFamily="2" charset="-78"/>
              </a:rPr>
              <a:t>سطر یا ستون واضح باشد</a:t>
            </a:r>
          </a:p>
          <a:p>
            <a:pPr algn="r" rtl="1">
              <a:spcBef>
                <a:spcPct val="0"/>
              </a:spcBef>
            </a:pPr>
            <a:r>
              <a:rPr lang="fa-IR" sz="2800" dirty="0">
                <a:latin typeface="+mj-lt"/>
                <a:ea typeface="+mj-ea"/>
                <a:cs typeface="B Nazanin" pitchFamily="2" charset="-78"/>
              </a:rPr>
              <a:t>داده ها بر حسب تعداد یا اهمیت ، زمان بندی، الفبایی یا جغرافیایی </a:t>
            </a:r>
          </a:p>
          <a:p>
            <a:pPr algn="r" rtl="1">
              <a:spcBef>
                <a:spcPct val="0"/>
              </a:spcBef>
            </a:pPr>
            <a:r>
              <a:rPr lang="fa-IR" sz="2800" dirty="0">
                <a:latin typeface="+mj-lt"/>
                <a:ea typeface="+mj-ea"/>
                <a:cs typeface="B Nazanin" pitchFamily="2" charset="-78"/>
              </a:rPr>
              <a:t>جدول نباید هیچ وقت خیلی مفصل باشد.</a:t>
            </a:r>
          </a:p>
          <a:p>
            <a:pPr algn="r" rtl="1">
              <a:spcBef>
                <a:spcPct val="0"/>
              </a:spcBef>
            </a:pPr>
            <a:r>
              <a:rPr lang="fa-IR" sz="2800" dirty="0">
                <a:latin typeface="+mj-lt"/>
                <a:ea typeface="+mj-ea"/>
                <a:cs typeface="B Nazanin" pitchFamily="2" charset="-78"/>
              </a:rPr>
              <a:t>جداول بصورت عمودی تنظیم گردد</a:t>
            </a:r>
          </a:p>
          <a:p>
            <a:pPr algn="r" rtl="1">
              <a:spcBef>
                <a:spcPct val="0"/>
              </a:spcBef>
            </a:pPr>
            <a:endParaRPr lang="en-US" sz="2800" dirty="0">
              <a:latin typeface="+mj-lt"/>
              <a:ea typeface="+mj-ea"/>
              <a:cs typeface="B Nazanin" pitchFamily="2" charset="-78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abedian. amar markaz behdasht aghala</a:t>
            </a:r>
            <a:endParaRPr lang="en-US"/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انواع جداول: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fa-IR" dirty="0" smtClean="0">
                <a:cs typeface="B Nazanin" pitchFamily="2" charset="-78"/>
              </a:rPr>
              <a:t>جدول ساده :جمعیت ایران در سرشماری </a:t>
            </a:r>
          </a:p>
          <a:p>
            <a:pPr algn="r" rtl="1">
              <a:buNone/>
            </a:pPr>
            <a:endParaRPr lang="fa-IR" dirty="0" smtClean="0">
              <a:cs typeface="B Nazanin" pitchFamily="2" charset="-78"/>
            </a:endParaRPr>
          </a:p>
          <a:p>
            <a:pPr algn="r" rtl="1">
              <a:buNone/>
            </a:pPr>
            <a:endParaRPr lang="fa-IR" dirty="0" smtClean="0">
              <a:cs typeface="B Nazanin" pitchFamily="2" charset="-78"/>
            </a:endParaRPr>
          </a:p>
          <a:p>
            <a:pPr algn="r" rtl="1"/>
            <a:endParaRPr lang="en-US" dirty="0">
              <a:cs typeface="B Nazanin" pitchFamily="2" charset="-78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428728" y="2786056"/>
          <a:ext cx="6096000" cy="22828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456566">
                <a:tc>
                  <a:txBody>
                    <a:bodyPr/>
                    <a:lstStyle/>
                    <a:p>
                      <a:pPr algn="ctr"/>
                      <a:r>
                        <a:rPr lang="fa-IR" dirty="0" smtClean="0"/>
                        <a:t>تعداد</a:t>
                      </a:r>
                      <a:r>
                        <a:rPr lang="fa-IR" baseline="0" dirty="0" smtClean="0"/>
                        <a:t> جمعیت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 smtClean="0"/>
                        <a:t>سال سرشماری</a:t>
                      </a:r>
                      <a:endParaRPr lang="en-US" dirty="0"/>
                    </a:p>
                  </a:txBody>
                  <a:tcPr/>
                </a:tc>
              </a:tr>
              <a:tr h="456566">
                <a:tc>
                  <a:txBody>
                    <a:bodyPr/>
                    <a:lstStyle/>
                    <a:p>
                      <a:pPr algn="ctr"/>
                      <a:r>
                        <a:rPr lang="fa-IR" dirty="0" smtClean="0"/>
                        <a:t>18954704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 smtClean="0"/>
                        <a:t>1335</a:t>
                      </a:r>
                      <a:endParaRPr lang="en-US" dirty="0"/>
                    </a:p>
                  </a:txBody>
                  <a:tcPr/>
                </a:tc>
              </a:tr>
              <a:tr h="456566">
                <a:tc>
                  <a:txBody>
                    <a:bodyPr/>
                    <a:lstStyle/>
                    <a:p>
                      <a:pPr algn="ctr"/>
                      <a:r>
                        <a:rPr lang="fa-IR" dirty="0" smtClean="0"/>
                        <a:t>25788772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 smtClean="0"/>
                        <a:t>1345</a:t>
                      </a:r>
                      <a:endParaRPr lang="en-US" dirty="0"/>
                    </a:p>
                  </a:txBody>
                  <a:tcPr/>
                </a:tc>
              </a:tr>
              <a:tr h="456566">
                <a:tc>
                  <a:txBody>
                    <a:bodyPr/>
                    <a:lstStyle/>
                    <a:p>
                      <a:pPr algn="ctr"/>
                      <a:r>
                        <a:rPr lang="fa-IR" dirty="0" smtClean="0"/>
                        <a:t>33708744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 smtClean="0"/>
                        <a:t>1355</a:t>
                      </a:r>
                      <a:endParaRPr lang="en-US" dirty="0"/>
                    </a:p>
                  </a:txBody>
                  <a:tcPr/>
                </a:tc>
              </a:tr>
              <a:tr h="456566">
                <a:tc>
                  <a:txBody>
                    <a:bodyPr/>
                    <a:lstStyle/>
                    <a:p>
                      <a:pPr algn="ctr"/>
                      <a:r>
                        <a:rPr lang="fa-IR" dirty="0" smtClean="0"/>
                        <a:t>49573840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 smtClean="0"/>
                        <a:t>1365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abedian. amar markaz behdasht aghala</a:t>
            </a:r>
            <a:endParaRPr lang="en-US"/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85794"/>
            <a:ext cx="8229600" cy="5340369"/>
          </a:xfrm>
        </p:spPr>
        <p:txBody>
          <a:bodyPr/>
          <a:lstStyle/>
          <a:p>
            <a:pPr algn="justLow" rtl="1"/>
            <a:r>
              <a:rPr lang="fa-IR" dirty="0" smtClean="0">
                <a:cs typeface="B Nazanin" pitchFamily="2" charset="-78"/>
              </a:rPr>
              <a:t>جدول توزیع فراوانی:ابتدا داده ها به گروههای مناسب تقسیم می شوند و تعداد هر طبقه (فراوانی) در هر گروه در ستون مجاورنوشته می شود.</a:t>
            </a:r>
            <a:br>
              <a:rPr lang="fa-IR" dirty="0" smtClean="0">
                <a:cs typeface="B Nazanin" pitchFamily="2" charset="-78"/>
              </a:rPr>
            </a:br>
            <a:endParaRPr lang="fa-IR" dirty="0" smtClean="0">
              <a:cs typeface="B Nazanin" pitchFamily="2" charset="-78"/>
            </a:endParaRPr>
          </a:p>
          <a:p>
            <a:pPr algn="ctr" rtl="1">
              <a:buNone/>
            </a:pPr>
            <a:r>
              <a:rPr lang="fa-IR" sz="2800" dirty="0" smtClean="0">
                <a:cs typeface="B Nazanin" pitchFamily="2" charset="-78"/>
              </a:rPr>
              <a:t>مانند: جمعیت برحسب سن و جنس زیج حیاتی </a:t>
            </a:r>
          </a:p>
          <a:p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785918" y="3714752"/>
          <a:ext cx="60960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a-IR" dirty="0" smtClean="0"/>
                        <a:t>تعداد جمعیت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 smtClean="0"/>
                        <a:t>گروه سنی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a-IR" dirty="0" smtClean="0"/>
                        <a:t>17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 smtClean="0"/>
                        <a:t>0-4 سال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a-IR" dirty="0" smtClean="0"/>
                        <a:t>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 smtClean="0"/>
                        <a:t>5-9سال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a-IR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 smtClean="0"/>
                        <a:t>10-14سال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a-IR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 smtClean="0"/>
                        <a:t>15-19 سال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abedian. amar markaz behdasht aghala</a:t>
            </a:r>
            <a:endParaRPr lang="en-US"/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99</TotalTime>
  <Words>919</Words>
  <Application>Microsoft Office PowerPoint</Application>
  <PresentationFormat>On-screen Show (4:3)</PresentationFormat>
  <Paragraphs>155</Paragraphs>
  <Slides>27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27</vt:i4>
      </vt:variant>
    </vt:vector>
  </HeadingPairs>
  <TitlesOfParts>
    <vt:vector size="30" baseType="lpstr">
      <vt:lpstr>Flow</vt:lpstr>
      <vt:lpstr>Equation</vt:lpstr>
      <vt:lpstr>Photo Editor Photo</vt:lpstr>
      <vt:lpstr>مفهوم آمار:</vt:lpstr>
      <vt:lpstr>قبل از هر گونه تجزیه و تحلیل آماری لازم است که مقیاس اندازه گیری متغیرهای مورد نظر را مشخص نماییم.  انواع متغیرها : الف : متغیر کیفی   ب : متغیر کمی   الف ) متغیرهای کیفی :   مقیاس اسمی : متغیرهایی هستند که جنبه کیفی یک صفت را در نظر گرفته. بدین معنا که کدهایی که به پاسخ اختصاص داده می شوند اولویتی بر یکدیگر ندارند.  مثال : متغیر نوع رنگ : سفید: 1 ، سیاه : 2 ، زرد : 3 </vt:lpstr>
      <vt:lpstr>Slide 3</vt:lpstr>
      <vt:lpstr>Slide 4</vt:lpstr>
      <vt:lpstr>Slide 5</vt:lpstr>
      <vt:lpstr>Slide 6</vt:lpstr>
      <vt:lpstr>رعایت اصول هنگام  ساختن جدول:</vt:lpstr>
      <vt:lpstr>انواع جداول:</vt:lpstr>
      <vt:lpstr>Slide 9</vt:lpstr>
      <vt:lpstr>Slide 10</vt:lpstr>
      <vt:lpstr>چه چیزی توصیف می‌شود؟</vt:lpstr>
      <vt:lpstr>شاخص های مرکزی</vt:lpstr>
      <vt:lpstr>میانگین</vt:lpstr>
      <vt:lpstr>محاسبة میانگین نمونه</vt:lpstr>
      <vt:lpstr>میانه</vt:lpstr>
      <vt:lpstr>محاسبة میانة نمونه</vt:lpstr>
      <vt:lpstr>محاسبة میانة نمونه</vt:lpstr>
      <vt:lpstr>مد</vt:lpstr>
      <vt:lpstr>Slide 19</vt:lpstr>
      <vt:lpstr>دامنه</vt:lpstr>
      <vt:lpstr>واریانس</vt:lpstr>
      <vt:lpstr>انحراف معیار</vt:lpstr>
      <vt:lpstr>احتمال</vt:lpstr>
      <vt:lpstr>حادثه</vt:lpstr>
      <vt:lpstr>احتمال</vt:lpstr>
      <vt:lpstr>Slide 26</vt:lpstr>
      <vt:lpstr>Slide 27</vt:lpstr>
    </vt:vector>
  </TitlesOfParts>
  <Company>http://sharingcentre.info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Activated User</dc:creator>
  <cp:lastModifiedBy>Activated User</cp:lastModifiedBy>
  <cp:revision>19</cp:revision>
  <dcterms:created xsi:type="dcterms:W3CDTF">2013-02-05T06:29:52Z</dcterms:created>
  <dcterms:modified xsi:type="dcterms:W3CDTF">2013-05-09T04:41:38Z</dcterms:modified>
</cp:coreProperties>
</file>