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0" r:id="rId1"/>
  </p:sldMasterIdLst>
  <p:notesMasterIdLst>
    <p:notesMasterId r:id="rId29"/>
  </p:notesMasterIdLst>
  <p:sldIdLst>
    <p:sldId id="28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65" r:id="rId27"/>
    <p:sldId id="2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D42A6-2FC7-4CB3-B8A2-88B3680F6C0C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CF367-A377-4381-9629-BF2B6DADBF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CF367-A377-4381-9629-BF2B6DADBFA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5BA1-370F-42B3-8F62-3E71324F12A2}" type="datetime1">
              <a:rPr lang="en-US" smtClean="0"/>
              <a:t>5/9/2013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27DE-C166-4B08-92D0-3C07DC002E4A}" type="datetime1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A9DB-8B51-47B0-B137-54E86F42CF90}" type="datetime1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6B99-6B88-43E6-AFF4-A442922212D3}" type="datetime1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69BB-1FD0-4B5F-8726-FD414EBA1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4DA-EB81-49E8-A37B-08C2C58A5CF3}" type="datetime1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6DD3-99DB-4D2E-AB5E-243D586D2BEB}" type="datetime1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D845-6249-4759-B9D9-EC310504CFFA}" type="datetime1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F939-21DE-48F1-AFC6-476342EA3479}" type="datetime1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2A58-9CA2-4BD0-BE70-F5593D1E0626}" type="datetime1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15-552A-4516-9BC6-7494C52C5232}" type="datetime1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CF13-1619-4D68-B169-C3B014411336}" type="datetime1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924-3FDE-403C-8B19-6CC8223CC247}" type="datetime1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44DD32-3E9D-4359-AB32-7B7E5665C112}" type="datetime1">
              <a:rPr lang="en-US" smtClean="0"/>
              <a:t>5/9/2013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abedian. amar markaz behdasht aghala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613D6A-3BE8-4939-91B3-0D10AFEFDA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1" r:id="rId1"/>
    <p:sldLayoutId id="2147484352" r:id="rId2"/>
    <p:sldLayoutId id="2147484353" r:id="rId3"/>
    <p:sldLayoutId id="2147484354" r:id="rId4"/>
    <p:sldLayoutId id="2147484355" r:id="rId5"/>
    <p:sldLayoutId id="2147484356" r:id="rId6"/>
    <p:sldLayoutId id="2147484357" r:id="rId7"/>
    <p:sldLayoutId id="2147484358" r:id="rId8"/>
    <p:sldLayoutId id="2147484359" r:id="rId9"/>
    <p:sldLayoutId id="2147484360" r:id="rId10"/>
    <p:sldLayoutId id="2147484361" r:id="rId11"/>
    <p:sldLayoutId id="2147484362" r:id="rId12"/>
  </p:sldLayoutIdLst>
  <p:transition spd="slow">
    <p:zoom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pPr algn="r"/>
            <a:r>
              <a:rPr lang="fa-IR" b="1" dirty="0" smtClean="0">
                <a:cs typeface="B Nazanin" pitchFamily="2" charset="-78"/>
              </a:rPr>
              <a:t>مفهوم آمار: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1143008"/>
          </a:xfrm>
        </p:spPr>
        <p:txBody>
          <a:bodyPr/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علم جمع آوری ، سازماندهی ، تجزیه و تحلیل داده ها 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2500306"/>
            <a:ext cx="7854950" cy="248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Compset" pitchFamily="2" charset="-78"/>
              </a:rPr>
              <a:t>آمار توصیفی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Compset" pitchFamily="2" charset="-78"/>
              </a:rPr>
              <a:t>توصیف داده‌ها با اعداد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Compset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b="1" dirty="0" smtClean="0">
                <a:cs typeface="B Nazanin" pitchFamily="2" charset="-78"/>
              </a:rPr>
              <a:t>چه چیزی توصیف می‌شود؟</a:t>
            </a:r>
            <a:endParaRPr lang="en-US" b="1" dirty="0" smtClean="0">
              <a:cs typeface="B Nazanin" pitchFamily="2" charset="-7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Nazanin" pitchFamily="2" charset="-78"/>
              </a:rPr>
              <a:t>مکان یا مرکز داده‌ها چیست؟ (شاخص های مرکزی)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داده‌ها چگونه تغییر می‌کنند؟ (شاخص های پراکندگی)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شاخص های مرکزی</a:t>
            </a:r>
            <a:endParaRPr lang="en-US" b="1" dirty="0" smtClean="0">
              <a:cs typeface="B Nazanin" pitchFamily="2" charset="-7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Nazanin" pitchFamily="2" charset="-78"/>
              </a:rPr>
              <a:t>شاخص هایی هستند که موقعیت میانی ، وسط و مرکز ثقل یک مجموعه از داده ها را اندازه گیری و مشخص می کنند که عبارتند از: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میانگین</a:t>
            </a:r>
            <a:endParaRPr lang="en-US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میانه</a:t>
            </a:r>
            <a:endParaRPr lang="en-US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مد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b="1" dirty="0" smtClean="0">
                <a:cs typeface="B Nazanin" pitchFamily="2" charset="-78"/>
              </a:rPr>
              <a:t>میانگین</a:t>
            </a:r>
            <a:endParaRPr lang="en-US" b="1" dirty="0" smtClean="0">
              <a:cs typeface="B Nazanin" pitchFamily="2" charset="-7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80375" cy="4525963"/>
          </a:xfrm>
        </p:spPr>
        <p:txBody>
          <a:bodyPr/>
          <a:lstStyle/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نام دیگر متوسط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به میزان زیادی تحت‌تأثیر مقادیر غیرمعمول که «برون‌هشت» یا </a:t>
            </a:r>
            <a:r>
              <a:rPr lang="en-US" sz="2800" dirty="0" smtClean="0">
                <a:cs typeface="B Nazanin" pitchFamily="2" charset="-78"/>
              </a:rPr>
              <a:t>outliers</a:t>
            </a:r>
            <a:r>
              <a:rPr lang="fa-IR" sz="2800" dirty="0" smtClean="0">
                <a:cs typeface="B Nazanin" pitchFamily="2" charset="-78"/>
              </a:rPr>
              <a:t> نام دارند، قرار می‌گیرد.</a:t>
            </a:r>
            <a:endParaRPr lang="en-US" sz="2800" dirty="0" smtClean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cs typeface="B Nazanin" pitchFamily="2" charset="-78"/>
              </a:rPr>
              <a:t>محاسبة میانگین نمونه</a:t>
            </a:r>
            <a:endParaRPr lang="en-US" b="1" dirty="0" smtClean="0">
              <a:cs typeface="B Nazanin" pitchFamily="2" charset="-78"/>
            </a:endParaRP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2700338" y="1773238"/>
          <a:ext cx="2209800" cy="1384300"/>
        </p:xfrm>
        <a:graphic>
          <a:graphicData uri="http://schemas.openxmlformats.org/presentationml/2006/ole">
            <p:oleObj spid="_x0000_s2050" name="Equation" r:id="rId3" imgW="952200" imgH="596880" progId="Equation.3">
              <p:embed/>
            </p:oleObj>
          </a:graphicData>
        </a:graphic>
      </p:graphicFrame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a-IR" sz="3200" b="1" dirty="0">
                <a:latin typeface="Times New Roman" pitchFamily="18" charset="0"/>
                <a:cs typeface="B Compset" pitchFamily="2" charset="-78"/>
              </a:rPr>
              <a:t>فرمول</a:t>
            </a:r>
            <a:r>
              <a:rPr lang="en-US" sz="3200" dirty="0">
                <a:latin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09600" y="32004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lang="fa-IR" sz="3200" dirty="0">
                <a:latin typeface="Times New Roman" pitchFamily="18" charset="0"/>
                <a:cs typeface="B Nazanin" pitchFamily="2" charset="-78"/>
              </a:rPr>
              <a:t>یعنی جمع تمام داده‌ها و تقسیم به تعداد آنها</a:t>
            </a:r>
            <a:endParaRPr lang="en-US" sz="24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a-IR" sz="4800" b="1" dirty="0" smtClean="0">
                <a:cs typeface="B Nazanin" pitchFamily="2" charset="-78"/>
              </a:rPr>
              <a:t>میانه</a:t>
            </a:r>
            <a:endParaRPr lang="en-US" sz="4800" b="1" dirty="0" smtClean="0">
              <a:cs typeface="B Nazanin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Nazanin" pitchFamily="2" charset="-78"/>
              </a:rPr>
              <a:t>نام دیگر برای صدک 50ام</a:t>
            </a:r>
            <a:endParaRPr lang="en-US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مناسب برای توصیف داده‌های سنجشی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مناسب برای داده‌های برون‌هشت، یعنی تحت‌تأثیر مقادیر غیرمعمول قرار نمی‌گیرد.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cs typeface="B Nazanin" pitchFamily="2" charset="-78"/>
              </a:rPr>
              <a:t>محاسبة میانة نمونه</a:t>
            </a:r>
            <a:endParaRPr lang="en-US" b="1" dirty="0" smtClean="0">
              <a:cs typeface="B Nazanin" pitchFamily="2" charset="-78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lang="fa-IR" sz="3200" dirty="0">
                <a:latin typeface="Times New Roman" pitchFamily="18" charset="0"/>
                <a:cs typeface="B Nazanin" pitchFamily="2" charset="-78"/>
              </a:rPr>
              <a:t>مرتب کردن داده‌ها از کوچک به بزرگ</a:t>
            </a:r>
            <a:endParaRPr lang="en-US" sz="24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09600" y="25908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lang="fa-IR" sz="3200" dirty="0">
                <a:latin typeface="Times New Roman" pitchFamily="18" charset="0"/>
                <a:cs typeface="B Nazanin" pitchFamily="2" charset="-78"/>
              </a:rPr>
              <a:t>اگر تعداد داده‌ها فرد باشد، میانه مقدار وسط می‌باشد.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09600" y="38100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a-IR" sz="3200" b="1" dirty="0">
                <a:latin typeface="Times New Roman" pitchFamily="18" charset="0"/>
                <a:cs typeface="B Compset" pitchFamily="2" charset="-78"/>
              </a:rPr>
              <a:t>داده‌ها</a:t>
            </a:r>
            <a:r>
              <a:rPr lang="en-US" sz="3200" dirty="0">
                <a:latin typeface="Times New Roman" pitchFamily="18" charset="0"/>
              </a:rPr>
              <a:t>:  </a:t>
            </a:r>
            <a:r>
              <a:rPr lang="en-US" sz="3200" b="1" dirty="0">
                <a:latin typeface="Courier New" pitchFamily="49" charset="0"/>
              </a:rPr>
              <a:t>2  8  3  4  1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a-IR" sz="3200" b="1" dirty="0">
                <a:latin typeface="Times New Roman" pitchFamily="18" charset="0"/>
                <a:cs typeface="B Compset" pitchFamily="2" charset="-78"/>
              </a:rPr>
              <a:t>داده‌های مرتب شده</a:t>
            </a:r>
            <a:r>
              <a:rPr lang="en-US" sz="3200" dirty="0">
                <a:latin typeface="Times New Roman" pitchFamily="18" charset="0"/>
              </a:rPr>
              <a:t>:  </a:t>
            </a:r>
            <a:r>
              <a:rPr lang="en-US" sz="3200" b="1" dirty="0">
                <a:latin typeface="Courier New" pitchFamily="49" charset="0"/>
              </a:rPr>
              <a:t>1</a:t>
            </a:r>
            <a:r>
              <a:rPr lang="en-US" sz="3200" dirty="0">
                <a:latin typeface="Courier New" pitchFamily="49" charset="0"/>
              </a:rPr>
              <a:t>  </a:t>
            </a:r>
            <a:r>
              <a:rPr lang="en-US" sz="3200" b="1" dirty="0">
                <a:latin typeface="Courier New" pitchFamily="49" charset="0"/>
              </a:rPr>
              <a:t>2  3  4  8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V="1">
            <a:off x="5003800" y="522922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211638" y="594995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a-IR" sz="3200" b="1">
                <a:solidFill>
                  <a:schemeClr val="hlink"/>
                </a:solidFill>
                <a:latin typeface="Times New Roman" pitchFamily="18" charset="0"/>
                <a:cs typeface="B Compset" pitchFamily="2" charset="-78"/>
              </a:rPr>
              <a:t>میانه</a:t>
            </a:r>
            <a:endParaRPr lang="en-US" sz="3200" b="1">
              <a:solidFill>
                <a:schemeClr val="hlink"/>
              </a:solidFill>
              <a:latin typeface="Times New Roman" pitchFamily="18" charset="0"/>
              <a:cs typeface="B Compset" pitchFamily="2" charset="-78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4" grpId="0" autoUpdateAnimBg="0"/>
      <p:bldP spid="51205" grpId="0" autoUpdateAnimBg="0"/>
      <p:bldP spid="51206" grpId="0" autoUpdateAnimBg="0"/>
      <p:bldP spid="51207" grpId="0" animBg="1"/>
      <p:bldP spid="512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cs typeface="B Nazanin" pitchFamily="2" charset="-78"/>
              </a:rPr>
              <a:t>محاسبة میانة نمونه</a:t>
            </a:r>
            <a:endParaRPr lang="en-US" b="1" dirty="0" smtClean="0">
              <a:cs typeface="B Nazanin" pitchFamily="2" charset="-78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lang="fa-IR" sz="3200" dirty="0">
                <a:latin typeface="Times New Roman" pitchFamily="18" charset="0"/>
                <a:cs typeface="B Nazanin" pitchFamily="2" charset="-78"/>
              </a:rPr>
              <a:t>مرتب کردن داده‌ها از کوچک به بزرگ</a:t>
            </a:r>
            <a:endParaRPr lang="en-US" sz="24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09600" y="2590800"/>
            <a:ext cx="8210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>
              <a:spcBef>
                <a:spcPct val="50000"/>
              </a:spcBef>
            </a:pPr>
            <a:r>
              <a:rPr lang="fa-IR" sz="3200" dirty="0">
                <a:latin typeface="Times New Roman" pitchFamily="18" charset="0"/>
                <a:cs typeface="B Nazanin" pitchFamily="2" charset="-78"/>
              </a:rPr>
              <a:t>اگر تعداد داده‌ها زوج باشد، میانه متوسط دو مقدار وسطی است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609600" y="38100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a-IR" sz="3200" b="1">
                <a:latin typeface="Times New Roman" pitchFamily="18" charset="0"/>
                <a:cs typeface="B Compset" pitchFamily="2" charset="-78"/>
              </a:rPr>
              <a:t>داده‌ها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fa-IR" sz="32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 b="1">
                <a:latin typeface="Courier New" pitchFamily="49" charset="0"/>
              </a:rPr>
              <a:t>2 8 3 4 1 8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a-IR" sz="3200" b="1">
                <a:latin typeface="Times New Roman" pitchFamily="18" charset="0"/>
                <a:cs typeface="B Compset" pitchFamily="2" charset="-78"/>
              </a:rPr>
              <a:t>داده‌های مرتب شده</a:t>
            </a:r>
            <a:r>
              <a:rPr lang="en-US" sz="3200">
                <a:latin typeface="Times New Roman" pitchFamily="18" charset="0"/>
              </a:rPr>
              <a:t>:  </a:t>
            </a:r>
            <a:r>
              <a:rPr lang="en-US" sz="3200" b="1">
                <a:latin typeface="Courier New" pitchFamily="49" charset="0"/>
              </a:rPr>
              <a:t>1</a:t>
            </a:r>
            <a:r>
              <a:rPr lang="en-US" sz="3200">
                <a:latin typeface="Courier New" pitchFamily="49" charset="0"/>
              </a:rPr>
              <a:t>  </a:t>
            </a:r>
            <a:r>
              <a:rPr lang="en-US" sz="3200" b="1">
                <a:latin typeface="Courier New" pitchFamily="49" charset="0"/>
              </a:rPr>
              <a:t>2  3  4  8  8</a:t>
            </a:r>
            <a:endParaRPr lang="en-US" sz="2400">
              <a:latin typeface="Courier New" pitchFamily="49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876800" y="5949950"/>
            <a:ext cx="387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a-IR" sz="3200" b="1">
                <a:solidFill>
                  <a:schemeClr val="hlink"/>
                </a:solidFill>
                <a:latin typeface="Times New Roman" pitchFamily="18" charset="0"/>
                <a:cs typeface="B Compset" pitchFamily="2" charset="-78"/>
              </a:rPr>
              <a:t>میانه</a:t>
            </a:r>
            <a:r>
              <a:rPr lang="en-US" sz="3200" b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= (3+4)/2 = 3.5</a:t>
            </a:r>
            <a:r>
              <a:rPr lang="en-US" sz="3200" b="1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 flipV="1">
            <a:off x="5076825" y="5084763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V="1">
            <a:off x="5364163" y="5084763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autoUpdateAnimBg="0"/>
      <p:bldP spid="52230" grpId="0" autoUpdateAnimBg="0"/>
      <p:bldP spid="52231" grpId="0" autoUpdateAnimBg="0"/>
      <p:bldP spid="52232" grpId="0" animBg="1"/>
      <p:bldP spid="522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a-IR" sz="5400" b="1" dirty="0" smtClean="0">
                <a:cs typeface="B Nazanin" pitchFamily="2" charset="-78"/>
              </a:rPr>
              <a:t>مد</a:t>
            </a:r>
            <a:endParaRPr lang="en-US" sz="5400" b="1" dirty="0" smtClean="0">
              <a:cs typeface="B Nazanin" pitchFamily="2" charset="-78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مقادیری که بیشترین فراوانی را دارند</a:t>
            </a:r>
            <a:r>
              <a:rPr lang="en-US" sz="2800" dirty="0" smtClean="0">
                <a:cs typeface="B Nazanin" pitchFamily="2" charset="-78"/>
              </a:rPr>
              <a:t>.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یک مجموعه داده می‌تواند چندین مد داشته باشد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برای تمام انواع داده مناسب است اما بیشتر برای داده‌های قیاسی یا داده‌های گسسته با تعداد اندکی از مقادیر ممکن مفید است.</a:t>
            </a:r>
            <a:endParaRPr lang="en-US" sz="2800" dirty="0" smtClean="0">
              <a:cs typeface="B Nazanin" pitchFamily="2" charset="-78"/>
            </a:endParaRPr>
          </a:p>
          <a:p>
            <a:pPr algn="r" rtl="1" eaLnBrk="1" hangingPunct="1"/>
            <a:endParaRPr lang="en-US" dirty="0" smtClean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 rtl="1">
              <a:buNone/>
            </a:pPr>
            <a:r>
              <a:rPr lang="fa-IR" dirty="0" smtClean="0">
                <a:cs typeface="B Titr" pitchFamily="2" charset="-78"/>
              </a:rPr>
              <a:t>شاخص های پراکندگی</a:t>
            </a:r>
            <a:br>
              <a:rPr lang="fa-IR" dirty="0" smtClean="0">
                <a:cs typeface="B Titr" pitchFamily="2" charset="-78"/>
              </a:rPr>
            </a:br>
            <a:endParaRPr lang="fa-IR" dirty="0" smtClean="0">
              <a:cs typeface="B Titr" pitchFamily="2" charset="-78"/>
            </a:endParaRP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شاخص هایی هستند که میزان پراکندگی داده ها را می سنجد که عبارتند از :</a:t>
            </a:r>
          </a:p>
          <a:p>
            <a:pPr algn="r" rtl="1" eaLnBrk="1" hangingPunct="1"/>
            <a:r>
              <a:rPr lang="fa-IR" sz="2800" dirty="0" smtClean="0">
                <a:cs typeface="B Compset" pitchFamily="2" charset="-78"/>
              </a:rPr>
              <a:t>دامنه</a:t>
            </a:r>
          </a:p>
          <a:p>
            <a:pPr algn="r" rtl="1" eaLnBrk="1" hangingPunct="1"/>
            <a:r>
              <a:rPr lang="fa-IR" sz="2800" dirty="0" smtClean="0">
                <a:cs typeface="B Compset" pitchFamily="2" charset="-78"/>
              </a:rPr>
              <a:t>واریانس</a:t>
            </a:r>
          </a:p>
          <a:p>
            <a:pPr algn="r" rtl="1"/>
            <a:r>
              <a:rPr lang="fa-IR" sz="2800" dirty="0" smtClean="0">
                <a:cs typeface="B Compset" pitchFamily="2" charset="-78"/>
              </a:rPr>
              <a:t>انحراف معیار</a:t>
            </a:r>
          </a:p>
          <a:p>
            <a:pPr algn="r" rtl="1" eaLnBrk="1" hangingPunct="1"/>
            <a:endParaRPr lang="en-US" b="1" dirty="0" smtClean="0">
              <a:cs typeface="B Compset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429287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>
                <a:solidFill>
                  <a:srgbClr val="FF0000"/>
                </a:solidFill>
                <a:cs typeface="B Nazanin" pitchFamily="2" charset="-78"/>
              </a:rPr>
              <a:t>قبل از هر گونه تجزیه و تحلیل آماری لازم است که مقیاس اندازه گیری متغیرهای مورد نظر را مشخص نماییم</a:t>
            </a:r>
            <a:r>
              <a:rPr lang="ar-SA" sz="2800" dirty="0" smtClean="0">
                <a:solidFill>
                  <a:srgbClr val="FF0000"/>
                </a:solidFill>
                <a:cs typeface="B Nazanin" pitchFamily="2" charset="-78"/>
              </a:rPr>
              <a:t>.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انواع متغیرها :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الف : متغیر کیفی 		ب : متغیر کمی </a:t>
            </a:r>
            <a:b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ar-SA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ar-SA" sz="2800" dirty="0">
                <a:solidFill>
                  <a:srgbClr val="FF0000"/>
                </a:solidFill>
                <a:cs typeface="B Nazanin" pitchFamily="2" charset="-78"/>
              </a:rPr>
            </a:b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الف </a:t>
            </a:r>
            <a:r>
              <a:rPr lang="ar-SA" sz="2800" b="1" dirty="0">
                <a:solidFill>
                  <a:srgbClr val="FF0000"/>
                </a:solidFill>
                <a:cs typeface="B Nazanin" pitchFamily="2" charset="-78"/>
              </a:rPr>
              <a:t>) متغیرهای کیفی</a:t>
            </a:r>
            <a:r>
              <a:rPr lang="en-US" sz="2800" b="1" dirty="0">
                <a:solidFill>
                  <a:srgbClr val="FF0000"/>
                </a:solidFill>
                <a:cs typeface="B Nazanin" pitchFamily="2" charset="-78"/>
              </a:rPr>
              <a:t> : </a:t>
            </a: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en-US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مقیاس </a:t>
            </a:r>
            <a:r>
              <a:rPr lang="fa-IR" sz="2400" dirty="0">
                <a:solidFill>
                  <a:srgbClr val="FF0000"/>
                </a:solidFill>
                <a:cs typeface="B Nazanin" pitchFamily="2" charset="-78"/>
              </a:rPr>
              <a:t>اسمی : متغیرهایی هستند که جنبه کیفی یک صفت را در نظر گرفته. بدین معنا که کدهایی که به پاسخ اختصاص داده می شوند اولویتی بر یکدیگر ندارند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.</a:t>
            </a:r>
            <a:b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en-US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400" dirty="0">
                <a:solidFill>
                  <a:srgbClr val="FF0000"/>
                </a:solidFill>
                <a:cs typeface="B Nazanin" pitchFamily="2" charset="-78"/>
              </a:rPr>
              <a:t>مثال : متغیر نوع رنگ : سفید: 1 ، سیاه : 2 ، زرد : 3</a:t>
            </a:r>
            <a:r>
              <a:rPr lang="en-US" sz="2800" dirty="0">
                <a:cs typeface="B Nazanin" pitchFamily="2" charset="-78"/>
              </a:rPr>
              <a:t/>
            </a:r>
            <a:br>
              <a:rPr lang="en-US" sz="2800" dirty="0">
                <a:cs typeface="B Nazanin" pitchFamily="2" charset="-78"/>
              </a:rPr>
            </a:br>
            <a:endParaRPr lang="en-US" sz="2800" dirty="0">
              <a:cs typeface="B Nazanin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b="1" dirty="0" smtClean="0">
                <a:cs typeface="B Nazanin" pitchFamily="2" charset="-78"/>
              </a:rPr>
              <a:t>دامنه</a:t>
            </a:r>
            <a:endParaRPr lang="en-US" b="1" dirty="0" smtClean="0">
              <a:cs typeface="B Nazanin" pitchFamily="2" charset="-78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تفاوت بین بزرگترین و کوچکترین داده</a:t>
            </a:r>
          </a:p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به میزان زیادی تحت تأثیر برون‌هشت‌ها قرار می‌گیرد.</a:t>
            </a:r>
          </a:p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برای داده‌های متقارن بدون هیچ برون‌هشتی مناسب است.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cs typeface="B Nazanin" pitchFamily="2" charset="-78"/>
              </a:rPr>
              <a:t>واریانس</a:t>
            </a:r>
            <a:endParaRPr lang="en-US" b="1" dirty="0" smtClean="0">
              <a:cs typeface="B Nazanin" pitchFamily="2" charset="-78"/>
            </a:endParaRP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539750" y="1844675"/>
          <a:ext cx="8077200" cy="2433638"/>
        </p:xfrm>
        <a:graphic>
          <a:graphicData uri="http://schemas.openxmlformats.org/presentationml/2006/ole">
            <p:oleObj spid="_x0000_s3074" name="Photo Editor Photo" r:id="rId3" imgW="5657143" imgH="1704762" progId="">
              <p:embed/>
            </p:oleObj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360363" y="4881563"/>
          <a:ext cx="2790825" cy="1125537"/>
        </p:xfrm>
        <a:graphic>
          <a:graphicData uri="http://schemas.openxmlformats.org/presentationml/2006/ole">
            <p:oleObj spid="_x0000_s3075" name="Equation" r:id="rId4" imgW="1447560" imgH="583920" progId="Equation.3">
              <p:embed/>
            </p:oleObj>
          </a:graphicData>
        </a:graphic>
      </p:graphicFrame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851275" y="4419600"/>
            <a:ext cx="4606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rtl="1" eaLnBrk="0" hangingPunct="0">
              <a:buFontTx/>
              <a:buAutoNum type="arabicPeriod"/>
            </a:pPr>
            <a:r>
              <a:rPr lang="fa-IR" sz="2400" b="1">
                <a:latin typeface="Times New Roman" pitchFamily="18" charset="0"/>
                <a:cs typeface="B Compset" pitchFamily="2" charset="-78"/>
              </a:rPr>
              <a:t>تفاوت بین هر داده با میانگین را بیابید.</a:t>
            </a:r>
            <a:r>
              <a:rPr lang="en-US" sz="2400" b="1">
                <a:latin typeface="Times New Roman" pitchFamily="18" charset="0"/>
                <a:cs typeface="B Compset" pitchFamily="2" charset="-78"/>
              </a:rPr>
              <a:t> </a:t>
            </a:r>
            <a:endParaRPr lang="fa-IR" sz="2400" b="1">
              <a:latin typeface="Times New Roman" pitchFamily="18" charset="0"/>
              <a:cs typeface="B Compset" pitchFamily="2" charset="-78"/>
            </a:endParaRPr>
          </a:p>
          <a:p>
            <a:pPr marL="457200" indent="-457200" algn="just" rtl="1" eaLnBrk="0" hangingPunct="0">
              <a:buFontTx/>
              <a:buAutoNum type="arabicPeriod"/>
            </a:pPr>
            <a:r>
              <a:rPr lang="fa-IR" sz="2400" b="1">
                <a:latin typeface="Times New Roman" pitchFamily="18" charset="0"/>
                <a:cs typeface="B Compset" pitchFamily="2" charset="-78"/>
              </a:rPr>
              <a:t>این تفاوت‌ها را به توان دو رسانده و با هم جمع کنید.</a:t>
            </a:r>
          </a:p>
          <a:p>
            <a:pPr marL="457200" indent="-457200" algn="r" rtl="1" eaLnBrk="0" hangingPunct="0">
              <a:buFontTx/>
              <a:buAutoNum type="arabicPeriod"/>
            </a:pPr>
            <a:r>
              <a:rPr lang="fa-IR" sz="2400" b="1">
                <a:latin typeface="Times New Roman" pitchFamily="18" charset="0"/>
                <a:cs typeface="B Compset" pitchFamily="2" charset="-78"/>
              </a:rPr>
              <a:t>به یکی کمتر از تعداد داده‌ها تقسیم کنید.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b="1" dirty="0" smtClean="0">
                <a:cs typeface="B Nazanin" pitchFamily="2" charset="-78"/>
              </a:rPr>
              <a:t>انحراف معیار</a:t>
            </a:r>
            <a:endParaRPr lang="en-US" b="1" dirty="0" smtClean="0">
              <a:cs typeface="B Nazanin" pitchFamily="2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انحراف معیار نمونه ریشة دوم واریانس نمونه می‌باشد و بنابراین با </a:t>
            </a:r>
            <a:r>
              <a:rPr lang="en-US" sz="2800" dirty="0" smtClean="0">
                <a:cs typeface="B Nazanin" pitchFamily="2" charset="-78"/>
              </a:rPr>
              <a:t>s</a:t>
            </a:r>
            <a:r>
              <a:rPr lang="fa-IR" sz="2800" dirty="0" smtClean="0">
                <a:cs typeface="B Nazanin" pitchFamily="2" charset="-78"/>
              </a:rPr>
              <a:t> نشان داده می‌شود.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واحدها، واحدهای اصلی هستند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انحراف متوسط داده‌ها از میانگین خود را اندازه می‌گیرد.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همچنین به میزان زیادی تحت‌تأثیر برون‌هشت‌ها قرار دارد.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Titr" pitchFamily="2" charset="-78"/>
              </a:rPr>
              <a:t>احتمال</a:t>
            </a:r>
            <a:endParaRPr lang="en-US" dirty="0" smtClean="0">
              <a:cs typeface="B Titr" pitchFamily="2" charset="-78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r>
              <a:rPr lang="fa-IR" b="1" i="1" smtClean="0">
                <a:cs typeface="B Compset" pitchFamily="2" charset="-78"/>
              </a:rPr>
              <a:t>مجموعه‌ای از قوانین احتمال</a:t>
            </a:r>
            <a:endParaRPr lang="en-US" b="1" smtClean="0">
              <a:cs typeface="B Compset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a-IR" sz="4800" b="1" dirty="0" smtClean="0">
                <a:cs typeface="B Nazanin" pitchFamily="2" charset="-78"/>
              </a:rPr>
              <a:t>حادثه</a:t>
            </a:r>
            <a:endParaRPr lang="en-US" sz="4800" b="1" dirty="0" smtClean="0">
              <a:cs typeface="B Nazanin" pitchFamily="2" charset="-78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نتیجة یک مشاهده یا آزمایش یا توصیف بعضی از پیامدهای بالقوه</a:t>
            </a:r>
          </a:p>
          <a:p>
            <a:pPr algn="r" rtl="1" eaLnBrk="1" hangingPunct="1"/>
            <a:r>
              <a:rPr lang="fa-IR" sz="2800" dirty="0" smtClean="0">
                <a:cs typeface="B Nazanin" pitchFamily="2" charset="-78"/>
              </a:rPr>
              <a:t>با این حروف نشان داده می‌شوند.</a:t>
            </a:r>
            <a:r>
              <a:rPr lang="en-US" sz="2800" dirty="0" smtClean="0">
                <a:cs typeface="B Nazanin" pitchFamily="2" charset="-78"/>
              </a:rPr>
              <a:t> A, B, C, …</a:t>
            </a:r>
          </a:p>
          <a:p>
            <a:pPr algn="r" rtl="1" eaLnBrk="1" hangingPunct="1"/>
            <a:endParaRPr lang="en-US" sz="2800" dirty="0" smtClean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b="1" dirty="0" smtClean="0">
                <a:cs typeface="B Nazanin" pitchFamily="2" charset="-78"/>
              </a:rPr>
              <a:t>احتمال</a:t>
            </a:r>
            <a:endParaRPr lang="en-US" b="1" dirty="0" smtClean="0">
              <a:cs typeface="B Nazanin" pitchFamily="2" charset="-78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507412" cy="4525963"/>
          </a:xfrm>
        </p:spPr>
        <p:txBody>
          <a:bodyPr>
            <a:normAutofit/>
          </a:bodyPr>
          <a:lstStyle/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بین صفر و 1 می‌باشد که نشاندهندة احتمال وقوع یک حادثه است.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یک حادثه با احتمال صفر، یک حادثة بی‌اثر است.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یک حادثه با احتمال یک، یک حادثة قطعی است.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نزدیکتر به یک، احتمال وقوع حادثه بیشتر است. </a:t>
            </a:r>
          </a:p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احتمال حادثة 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A</a:t>
            </a:r>
            <a:r>
              <a:rPr lang="fa-IR" sz="2800" dirty="0" smtClean="0">
                <a:cs typeface="B Nazanin" pitchFamily="2" charset="-78"/>
              </a:rPr>
              <a:t> را با 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P(A)</a:t>
            </a:r>
            <a:r>
              <a:rPr lang="fa-IR" sz="2800" dirty="0" smtClean="0">
                <a:cs typeface="B Nazanin" pitchFamily="2" charset="-78"/>
              </a:rPr>
              <a:t> نشان می‌دهند.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600" b="1" dirty="0" smtClean="0">
                <a:cs typeface="B Nazanin" pitchFamily="2" charset="-78"/>
              </a:rPr>
              <a:t>شاخص ها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متغیری است که جهت نمایش یک وضعیت داده شده برای اندازه گیری تغییرات به کار میرود.</a:t>
            </a:r>
          </a:p>
          <a:p>
            <a:pPr algn="r" rtl="1">
              <a:buNone/>
            </a:pPr>
            <a:r>
              <a:rPr lang="fa-IR" sz="3600" b="1" dirty="0" smtClean="0">
                <a:cs typeface="B Nazanin" pitchFamily="2" charset="-78"/>
              </a:rPr>
              <a:t>انواع شاخص ها: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الف ـ نسبت 		ب ـ  میزان 		ج ـ عددی</a:t>
            </a:r>
          </a:p>
          <a:p>
            <a:pPr algn="ctr" rtl="1">
              <a:buNone/>
            </a:pPr>
            <a:endParaRPr lang="en-US" sz="3600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نسبت : کمیت یک عدد را به عدد دیگر نشان می دهد.</a:t>
            </a:r>
            <a:br>
              <a:rPr lang="fa-IR" sz="2800" dirty="0" smtClean="0">
                <a:cs typeface="B Nazanin" pitchFamily="2" charset="-78"/>
              </a:rPr>
            </a:br>
            <a:endParaRPr lang="fa-IR" sz="2800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2000" dirty="0" smtClean="0">
                <a:cs typeface="B Nazanin" pitchFamily="2" charset="-78"/>
              </a:rPr>
              <a:t>نسبت بهورزان زن به تعداد کل بهورزان شهرستان آق قلا  </a:t>
            </a:r>
          </a:p>
          <a:p>
            <a:pPr algn="ctr" rtl="1">
              <a:buNone/>
            </a:pPr>
            <a:endParaRPr lang="fa-IR" sz="2000" dirty="0" smtClean="0">
              <a:cs typeface="B Nazanin" pitchFamily="2" charset="-78"/>
            </a:endParaRPr>
          </a:p>
          <a:p>
            <a:pPr algn="r" rtl="1"/>
            <a:r>
              <a:rPr lang="fa-IR" sz="2800" dirty="0">
                <a:cs typeface="B Nazanin" pitchFamily="2" charset="-78"/>
              </a:rPr>
              <a:t>میزان : احتمال وقوع یک حادثه در مدت زمان مشخص و درجمعیت معین است </a:t>
            </a:r>
            <a:r>
              <a:rPr lang="fa-IR" sz="2800" dirty="0" smtClean="0">
                <a:cs typeface="B Nazanin" pitchFamily="2" charset="-78"/>
              </a:rPr>
              <a:t>.</a:t>
            </a:r>
            <a:endParaRPr lang="fa-IR" sz="2000" dirty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2000" dirty="0" smtClean="0">
                <a:cs typeface="B Nazanin" pitchFamily="2" charset="-78"/>
              </a:rPr>
              <a:t>میزان مرگ و میر در طی یکسال </a:t>
            </a:r>
          </a:p>
          <a:p>
            <a:pPr algn="ctr" rtl="1">
              <a:buNone/>
            </a:pPr>
            <a:endParaRPr lang="fa-IR" sz="2000" dirty="0" smtClean="0">
              <a:cs typeface="B Nazanin" pitchFamily="2" charset="-78"/>
            </a:endParaRPr>
          </a:p>
          <a:p>
            <a:pPr algn="r" rtl="1"/>
            <a:r>
              <a:rPr lang="fa-IR" sz="2800" dirty="0">
                <a:cs typeface="B Nazanin" pitchFamily="2" charset="-78"/>
              </a:rPr>
              <a:t>عددی : تعداد وقایع را بدون مخرج نشان می دهد.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 rtl="1">
              <a:spcBef>
                <a:spcPct val="0"/>
              </a:spcBef>
              <a:buNone/>
            </a:pPr>
            <a:r>
              <a:rPr lang="fa-IR" sz="2400" dirty="0">
                <a:latin typeface="+mj-lt"/>
                <a:ea typeface="+mj-ea"/>
                <a:cs typeface="B Nazanin" pitchFamily="2" charset="-78"/>
              </a:rPr>
              <a:t>مقیاس ترتیبی : متغیرهایی هستند که در آنها ، مقادیر مختلف نمراتی که به پاسخ ها اختصاص داده می شوند بیان شدت و ضعف آن صفت می باشد</a:t>
            </a:r>
            <a:r>
              <a:rPr lang="fa-IR" sz="2400" dirty="0" smtClean="0">
                <a:latin typeface="+mj-lt"/>
                <a:ea typeface="+mj-ea"/>
                <a:cs typeface="B Nazanin" pitchFamily="2" charset="-78"/>
              </a:rPr>
              <a:t>.</a:t>
            </a:r>
          </a:p>
          <a:p>
            <a:pPr algn="r" rtl="1">
              <a:spcBef>
                <a:spcPct val="0"/>
              </a:spcBef>
              <a:buNone/>
            </a:pPr>
            <a:endParaRPr lang="fa-IR" sz="2400" dirty="0">
              <a:latin typeface="+mj-lt"/>
              <a:ea typeface="+mj-ea"/>
              <a:cs typeface="B Nazanin" pitchFamily="2" charset="-78"/>
            </a:endParaRPr>
          </a:p>
          <a:p>
            <a:pPr algn="r" rtl="1">
              <a:spcBef>
                <a:spcPct val="0"/>
              </a:spcBef>
              <a:buNone/>
            </a:pPr>
            <a:endParaRPr lang="en-US" sz="2400" dirty="0">
              <a:latin typeface="+mj-lt"/>
              <a:ea typeface="+mj-ea"/>
              <a:cs typeface="B Nazanin" pitchFamily="2" charset="-78"/>
            </a:endParaRPr>
          </a:p>
          <a:p>
            <a:pPr algn="r" rtl="1">
              <a:spcBef>
                <a:spcPct val="0"/>
              </a:spcBef>
              <a:buNone/>
            </a:pPr>
            <a:r>
              <a:rPr lang="fa-IR" sz="2400" dirty="0">
                <a:latin typeface="+mj-lt"/>
                <a:ea typeface="+mj-ea"/>
                <a:cs typeface="B Nazanin" pitchFamily="2" charset="-78"/>
              </a:rPr>
              <a:t>مثال : متغیر میزان رضایت : 1 : ناراضی ، 2: متوسط ، 3: راضی</a:t>
            </a:r>
            <a:endParaRPr lang="en-US" sz="2400" dirty="0">
              <a:latin typeface="+mj-lt"/>
              <a:ea typeface="+mj-ea"/>
              <a:cs typeface="B Nazanin" pitchFamily="2" charset="-78"/>
            </a:endParaRPr>
          </a:p>
          <a:p>
            <a:pPr algn="r" rtl="1">
              <a:spcBef>
                <a:spcPct val="0"/>
              </a:spcBef>
              <a:buNone/>
            </a:pPr>
            <a:endParaRPr lang="en-US" sz="2800" dirty="0"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 rtl="1">
              <a:spcBef>
                <a:spcPct val="0"/>
              </a:spcBef>
              <a:buNone/>
            </a:pPr>
            <a:r>
              <a:rPr lang="fa-IR" sz="2800" b="1" dirty="0">
                <a:latin typeface="+mj-lt"/>
                <a:ea typeface="+mj-ea"/>
                <a:cs typeface="B Nazanin" pitchFamily="2" charset="-78"/>
              </a:rPr>
              <a:t>ب) متغیرهای کمی : </a:t>
            </a:r>
            <a:endParaRPr lang="en-US" sz="2800" b="1" dirty="0">
              <a:latin typeface="+mj-lt"/>
              <a:ea typeface="+mj-ea"/>
              <a:cs typeface="B Nazanin" pitchFamily="2" charset="-78"/>
            </a:endParaRPr>
          </a:p>
          <a:p>
            <a:pPr algn="r" rtl="1">
              <a:spcBef>
                <a:spcPct val="0"/>
              </a:spcBef>
              <a:buNone/>
            </a:pP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1- </a:t>
            </a:r>
            <a:r>
              <a:rPr lang="fa-IR" sz="2400" dirty="0">
                <a:latin typeface="+mj-lt"/>
                <a:ea typeface="+mj-ea"/>
                <a:cs typeface="B Nazanin" pitchFamily="2" charset="-78"/>
              </a:rPr>
              <a:t>مقیاس فاصله ای : متغیرهایی هستند با درجات مساوی که امکان اندازه گیری یک متغیر را به ما می دهند.</a:t>
            </a:r>
            <a:endParaRPr lang="en-US" sz="2400" dirty="0">
              <a:latin typeface="+mj-lt"/>
              <a:ea typeface="+mj-ea"/>
              <a:cs typeface="B Nazanin" pitchFamily="2" charset="-78"/>
            </a:endParaRPr>
          </a:p>
          <a:p>
            <a:pPr algn="r" rtl="1">
              <a:spcBef>
                <a:spcPct val="0"/>
              </a:spcBef>
              <a:buNone/>
            </a:pPr>
            <a:r>
              <a:rPr lang="fa-IR" sz="2400" dirty="0">
                <a:latin typeface="+mj-lt"/>
                <a:ea typeface="+mj-ea"/>
                <a:cs typeface="B Nazanin" pitchFamily="2" charset="-78"/>
              </a:rPr>
              <a:t>مثال : متغیرهای سن ، میزان ، میزان درآمد</a:t>
            </a:r>
            <a:r>
              <a:rPr lang="fa-IR" sz="2400" dirty="0" smtClean="0">
                <a:latin typeface="+mj-lt"/>
                <a:ea typeface="+mj-ea"/>
                <a:cs typeface="B Nazanin" pitchFamily="2" charset="-78"/>
              </a:rPr>
              <a:t>.</a:t>
            </a:r>
          </a:p>
          <a:p>
            <a:pPr algn="r" rtl="1">
              <a:spcBef>
                <a:spcPct val="0"/>
              </a:spcBef>
              <a:buNone/>
            </a:pPr>
            <a:endParaRPr lang="en-US" sz="2400" dirty="0">
              <a:latin typeface="+mj-lt"/>
              <a:ea typeface="+mj-ea"/>
              <a:cs typeface="B Nazanin" pitchFamily="2" charset="-78"/>
            </a:endParaRPr>
          </a:p>
          <a:p>
            <a:pPr algn="r" rtl="1">
              <a:spcBef>
                <a:spcPct val="0"/>
              </a:spcBef>
              <a:buNone/>
            </a:pPr>
            <a:r>
              <a:rPr lang="fa-IR" sz="2400" dirty="0">
                <a:latin typeface="+mj-lt"/>
                <a:ea typeface="+mj-ea"/>
                <a:cs typeface="B Nazanin" pitchFamily="2" charset="-78"/>
              </a:rPr>
              <a:t>2- مقیاس </a:t>
            </a:r>
            <a:r>
              <a:rPr lang="fa-IR" sz="2400" dirty="0" smtClean="0">
                <a:latin typeface="+mj-lt"/>
                <a:ea typeface="+mj-ea"/>
                <a:cs typeface="B Nazanin" pitchFamily="2" charset="-78"/>
              </a:rPr>
              <a:t>نسبتی </a:t>
            </a:r>
            <a:r>
              <a:rPr lang="fa-IR" sz="2400" dirty="0">
                <a:latin typeface="+mj-lt"/>
                <a:ea typeface="+mj-ea"/>
                <a:cs typeface="B Nazanin" pitchFamily="2" charset="-78"/>
              </a:rPr>
              <a:t>: براندازه گیری متغیرهایی که مبدا سنجش آنها صفر مطلق است</a:t>
            </a:r>
            <a:r>
              <a:rPr lang="fa-IR" sz="2400" dirty="0" smtClean="0">
                <a:latin typeface="+mj-lt"/>
                <a:ea typeface="+mj-ea"/>
                <a:cs typeface="B Nazanin" pitchFamily="2" charset="-78"/>
              </a:rPr>
              <a:t>.</a:t>
            </a:r>
          </a:p>
          <a:p>
            <a:pPr algn="r" rtl="1">
              <a:spcBef>
                <a:spcPct val="0"/>
              </a:spcBef>
              <a:buNone/>
            </a:pPr>
            <a:endParaRPr lang="en-US" sz="2400" dirty="0">
              <a:latin typeface="+mj-lt"/>
              <a:ea typeface="+mj-ea"/>
              <a:cs typeface="B Nazanin" pitchFamily="2" charset="-78"/>
            </a:endParaRPr>
          </a:p>
          <a:p>
            <a:pPr algn="r" rtl="1">
              <a:spcBef>
                <a:spcPct val="0"/>
              </a:spcBef>
              <a:buNone/>
            </a:pPr>
            <a:r>
              <a:rPr lang="fa-IR" sz="2400" dirty="0">
                <a:latin typeface="+mj-lt"/>
                <a:ea typeface="+mj-ea"/>
                <a:cs typeface="B Nazanin" pitchFamily="2" charset="-78"/>
              </a:rPr>
              <a:t>مثال : متغیر دمای آب</a:t>
            </a:r>
            <a:endParaRPr lang="en-US" sz="2400" dirty="0">
              <a:latin typeface="+mj-lt"/>
              <a:ea typeface="+mj-ea"/>
              <a:cs typeface="B Nazanin" pitchFamily="2" charset="-78"/>
            </a:endParaRPr>
          </a:p>
          <a:p>
            <a:pPr algn="r" rtl="1">
              <a:spcBef>
                <a:spcPct val="0"/>
              </a:spcBef>
              <a:buNone/>
            </a:pPr>
            <a:endParaRPr lang="en-US" sz="2800" dirty="0"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amar.ir/pic/jadval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692948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1435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 rtl="1">
              <a:spcBef>
                <a:spcPct val="0"/>
              </a:spcBef>
              <a:buNone/>
            </a:pPr>
            <a:r>
              <a:rPr lang="fa-IR" sz="2800" b="1" dirty="0" smtClean="0">
                <a:cs typeface="B Nazanin" pitchFamily="2" charset="-78"/>
              </a:rPr>
              <a:t>ساختن جدول های آماری</a:t>
            </a:r>
          </a:p>
          <a:p>
            <a:pPr algn="r" rtl="1">
              <a:spcBef>
                <a:spcPct val="0"/>
              </a:spcBef>
              <a:buNone/>
            </a:pPr>
            <a:endParaRPr lang="fa-IR" sz="2800" b="1" dirty="0" smtClean="0">
              <a:cs typeface="B Nazanin" pitchFamily="2" charset="-78"/>
            </a:endParaRPr>
          </a:p>
          <a:p>
            <a:pPr algn="r" rtl="1">
              <a:spcBef>
                <a:spcPct val="0"/>
              </a:spcBef>
            </a:pPr>
            <a:r>
              <a:rPr lang="fa-IR" sz="2800" dirty="0" smtClean="0">
                <a:latin typeface="+mj-lt"/>
                <a:ea typeface="+mj-ea"/>
                <a:cs typeface="B Nazanin" pitchFamily="2" charset="-78"/>
              </a:rPr>
              <a:t>گروه 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بندی نتیجه مشاهدات و بیان آن توسط </a:t>
            </a:r>
            <a:r>
              <a:rPr lang="fa-IR" sz="2800" dirty="0" smtClean="0">
                <a:latin typeface="+mj-lt"/>
                <a:ea typeface="+mj-ea"/>
                <a:cs typeface="B Nazanin" pitchFamily="2" charset="-78"/>
              </a:rPr>
              <a:t>جدول</a:t>
            </a:r>
          </a:p>
          <a:p>
            <a:pPr algn="r" rtl="1">
              <a:spcBef>
                <a:spcPct val="0"/>
              </a:spcBef>
            </a:pPr>
            <a:endParaRPr lang="fa-IR" sz="2800" dirty="0">
              <a:latin typeface="+mj-lt"/>
              <a:ea typeface="+mj-ea"/>
              <a:cs typeface="B Nazanin" pitchFamily="2" charset="-78"/>
            </a:endParaRPr>
          </a:p>
          <a:p>
            <a:pPr algn="r" rtl="1">
              <a:spcBef>
                <a:spcPct val="0"/>
              </a:spcBef>
            </a:pP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به زبان ساده تر  جداول انبوهی از داده های آماری </a:t>
            </a:r>
            <a:r>
              <a:rPr lang="fa-IR" sz="2800" dirty="0" smtClean="0">
                <a:latin typeface="+mj-lt"/>
                <a:ea typeface="+mj-ea"/>
                <a:cs typeface="B Nazanin" pitchFamily="2" charset="-78"/>
              </a:rPr>
              <a:t>را 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به صورت ساده نمایش می دهد.</a:t>
            </a:r>
          </a:p>
          <a:p>
            <a:pPr algn="r" rtl="1">
              <a:spcBef>
                <a:spcPct val="0"/>
              </a:spcBef>
            </a:pPr>
            <a:endParaRPr lang="en-US" sz="2800" dirty="0"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fa-IR" sz="2800" b="1" dirty="0">
                <a:cs typeface="B Nazanin" pitchFamily="2" charset="-78"/>
              </a:rPr>
              <a:t>رعایت اصول هنگام  ساختن جدول: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r" rtl="1">
              <a:spcBef>
                <a:spcPct val="0"/>
              </a:spcBef>
            </a:pP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شماره گذاری جداول مانند جدول شماره 1</a:t>
            </a:r>
          </a:p>
          <a:p>
            <a:pPr algn="r" rtl="1">
              <a:spcBef>
                <a:spcPct val="0"/>
              </a:spcBef>
            </a:pP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عنوان جدول</a:t>
            </a:r>
          </a:p>
          <a:p>
            <a:pPr algn="r" rtl="1">
              <a:spcBef>
                <a:spcPct val="0"/>
              </a:spcBef>
            </a:pP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سطر یا ستون واضح باشد</a:t>
            </a:r>
          </a:p>
          <a:p>
            <a:pPr algn="r" rtl="1">
              <a:spcBef>
                <a:spcPct val="0"/>
              </a:spcBef>
            </a:pP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داده ها بر حسب تعداد یا اهمیت ، زمان بندی، الفبایی یا جغرافیایی </a:t>
            </a:r>
          </a:p>
          <a:p>
            <a:pPr algn="r" rtl="1">
              <a:spcBef>
                <a:spcPct val="0"/>
              </a:spcBef>
            </a:pP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جدول نباید هیچ وقت خیلی مفصل باشد.</a:t>
            </a:r>
          </a:p>
          <a:p>
            <a:pPr algn="r" rtl="1">
              <a:spcBef>
                <a:spcPct val="0"/>
              </a:spcBef>
            </a:pP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جداول بصورت عمودی تنظیم گردد</a:t>
            </a:r>
          </a:p>
          <a:p>
            <a:pPr algn="r" rtl="1">
              <a:spcBef>
                <a:spcPct val="0"/>
              </a:spcBef>
            </a:pPr>
            <a:endParaRPr lang="en-US" sz="2800" dirty="0"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جداول: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جدول ساده :جمعیت ایران در سرشماری 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endParaRPr lang="en-US" dirty="0"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2786056"/>
          <a:ext cx="6096000" cy="2282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56566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تعداد</a:t>
                      </a:r>
                      <a:r>
                        <a:rPr lang="fa-IR" baseline="0" dirty="0" smtClean="0"/>
                        <a:t> جمعیت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 سرشماری</a:t>
                      </a:r>
                      <a:endParaRPr lang="en-US" dirty="0"/>
                    </a:p>
                  </a:txBody>
                  <a:tcPr/>
                </a:tc>
              </a:tr>
              <a:tr h="456566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18954704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1335</a:t>
                      </a:r>
                      <a:endParaRPr lang="en-US" dirty="0"/>
                    </a:p>
                  </a:txBody>
                  <a:tcPr/>
                </a:tc>
              </a:tr>
              <a:tr h="456566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25788772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1345</a:t>
                      </a:r>
                      <a:endParaRPr lang="en-US" dirty="0"/>
                    </a:p>
                  </a:txBody>
                  <a:tcPr/>
                </a:tc>
              </a:tr>
              <a:tr h="456566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33708744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1355</a:t>
                      </a:r>
                      <a:endParaRPr lang="en-US" dirty="0"/>
                    </a:p>
                  </a:txBody>
                  <a:tcPr/>
                </a:tc>
              </a:tr>
              <a:tr h="456566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49573840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justLow" rtl="1"/>
            <a:r>
              <a:rPr lang="fa-IR" dirty="0" smtClean="0">
                <a:cs typeface="B Nazanin" pitchFamily="2" charset="-78"/>
              </a:rPr>
              <a:t>جدول توزیع فراوانی:ابتدا داده ها به گروههای مناسب تقسیم می شوند و تعداد هر طبقه (فراوانی) در هر گروه در ستون مجاورنوشته می شود.</a:t>
            </a:r>
            <a:br>
              <a:rPr lang="fa-IR" dirty="0" smtClean="0">
                <a:cs typeface="B Nazanin" pitchFamily="2" charset="-78"/>
              </a:rPr>
            </a:br>
            <a:endParaRPr lang="fa-IR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2800" dirty="0" smtClean="0">
                <a:cs typeface="B Nazanin" pitchFamily="2" charset="-78"/>
              </a:rPr>
              <a:t>مانند: جمعیت برحسب سن و جنس زیج حیاتی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85918" y="371475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تعداد جمعیت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گروه سنی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0-4 سال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5-9سال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10-14سال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15-19 سال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abedian. amar markaz behdasht aghala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919</Words>
  <Application>Microsoft Office PowerPoint</Application>
  <PresentationFormat>On-screen Show (4:3)</PresentationFormat>
  <Paragraphs>155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Flow</vt:lpstr>
      <vt:lpstr>Equation</vt:lpstr>
      <vt:lpstr>Photo Editor Photo</vt:lpstr>
      <vt:lpstr>مفهوم آمار:</vt:lpstr>
      <vt:lpstr>قبل از هر گونه تجزیه و تحلیل آماری لازم است که مقیاس اندازه گیری متغیرهای مورد نظر را مشخص نماییم.  انواع متغیرها : الف : متغیر کیفی   ب : متغیر کمی   الف ) متغیرهای کیفی :   مقیاس اسمی : متغیرهایی هستند که جنبه کیفی یک صفت را در نظر گرفته. بدین معنا که کدهایی که به پاسخ اختصاص داده می شوند اولویتی بر یکدیگر ندارند.  مثال : متغیر نوع رنگ : سفید: 1 ، سیاه : 2 ، زرد : 3 </vt:lpstr>
      <vt:lpstr>Slide 3</vt:lpstr>
      <vt:lpstr>Slide 4</vt:lpstr>
      <vt:lpstr>Slide 5</vt:lpstr>
      <vt:lpstr>Slide 6</vt:lpstr>
      <vt:lpstr>رعایت اصول هنگام  ساختن جدول:</vt:lpstr>
      <vt:lpstr>انواع جداول:</vt:lpstr>
      <vt:lpstr>Slide 9</vt:lpstr>
      <vt:lpstr>Slide 10</vt:lpstr>
      <vt:lpstr>چه چیزی توصیف می‌شود؟</vt:lpstr>
      <vt:lpstr>شاخص های مرکزی</vt:lpstr>
      <vt:lpstr>میانگین</vt:lpstr>
      <vt:lpstr>محاسبة میانگین نمونه</vt:lpstr>
      <vt:lpstr>میانه</vt:lpstr>
      <vt:lpstr>محاسبة میانة نمونه</vt:lpstr>
      <vt:lpstr>محاسبة میانة نمونه</vt:lpstr>
      <vt:lpstr>مد</vt:lpstr>
      <vt:lpstr>Slide 19</vt:lpstr>
      <vt:lpstr>دامنه</vt:lpstr>
      <vt:lpstr>واریانس</vt:lpstr>
      <vt:lpstr>انحراف معیار</vt:lpstr>
      <vt:lpstr>احتمال</vt:lpstr>
      <vt:lpstr>حادثه</vt:lpstr>
      <vt:lpstr>احتمال</vt:lpstr>
      <vt:lpstr>Slide 26</vt:lpstr>
      <vt:lpstr>Slide 27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Activated User</dc:creator>
  <cp:lastModifiedBy>Activated User</cp:lastModifiedBy>
  <cp:revision>19</cp:revision>
  <dcterms:created xsi:type="dcterms:W3CDTF">2013-02-05T06:29:52Z</dcterms:created>
  <dcterms:modified xsi:type="dcterms:W3CDTF">2013-05-09T04:41:38Z</dcterms:modified>
</cp:coreProperties>
</file>