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81" r:id="rId2"/>
    <p:sldId id="258" r:id="rId3"/>
    <p:sldId id="257"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59" r:id="rId21"/>
    <p:sldId id="276" r:id="rId22"/>
    <p:sldId id="277" r:id="rId23"/>
    <p:sldId id="278" r:id="rId24"/>
    <p:sldId id="279" r:id="rId25"/>
    <p:sldId id="280" r:id="rId26"/>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mn-cs"/>
      </a:defRPr>
    </a:lvl1pPr>
    <a:lvl2pPr marL="457200" algn="l" rtl="0" fontAlgn="base">
      <a:spcBef>
        <a:spcPct val="0"/>
      </a:spcBef>
      <a:spcAft>
        <a:spcPct val="0"/>
      </a:spcAft>
      <a:defRPr kern="1200">
        <a:solidFill>
          <a:schemeClr val="tx1"/>
        </a:solidFill>
        <a:latin typeface="Arial" panose="020B0604020202020204" pitchFamily="34" charset="0"/>
        <a:ea typeface="+mn-ea"/>
        <a:cs typeface="+mn-cs"/>
      </a:defRPr>
    </a:lvl2pPr>
    <a:lvl3pPr marL="914400" algn="l" rtl="0" fontAlgn="base">
      <a:spcBef>
        <a:spcPct val="0"/>
      </a:spcBef>
      <a:spcAft>
        <a:spcPct val="0"/>
      </a:spcAft>
      <a:defRPr kern="1200">
        <a:solidFill>
          <a:schemeClr val="tx1"/>
        </a:solidFill>
        <a:latin typeface="Arial" panose="020B0604020202020204" pitchFamily="34" charset="0"/>
        <a:ea typeface="+mn-ea"/>
        <a:cs typeface="+mn-cs"/>
      </a:defRPr>
    </a:lvl3pPr>
    <a:lvl4pPr marL="1371600" algn="l" rtl="0" fontAlgn="base">
      <a:spcBef>
        <a:spcPct val="0"/>
      </a:spcBef>
      <a:spcAft>
        <a:spcPct val="0"/>
      </a:spcAft>
      <a:defRPr kern="1200">
        <a:solidFill>
          <a:schemeClr val="tx1"/>
        </a:solidFill>
        <a:latin typeface="Arial" panose="020B0604020202020204" pitchFamily="34" charset="0"/>
        <a:ea typeface="+mn-ea"/>
        <a:cs typeface="+mn-cs"/>
      </a:defRPr>
    </a:lvl4pPr>
    <a:lvl5pPr marL="1828800" algn="l" rtl="0" fontAlgn="base">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00"/>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1386" y="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59640916-E961-4C60-8AA3-E40A0D52BC78}" type="slidenum">
              <a:rPr lang="en-US"/>
              <a:pPr/>
              <a:t>‹#›</a:t>
            </a:fld>
            <a:endParaRPr lang="en-US"/>
          </a:p>
        </p:txBody>
      </p:sp>
    </p:spTree>
    <p:extLst>
      <p:ext uri="{BB962C8B-B14F-4D97-AF65-F5344CB8AC3E}">
        <p14:creationId xmlns:p14="http://schemas.microsoft.com/office/powerpoint/2010/main" val="32945348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82B3162E-1F3A-4AE1-A45D-F3E42C8D2175}" type="slidenum">
              <a:rPr lang="en-US"/>
              <a:pPr/>
              <a:t>‹#›</a:t>
            </a:fld>
            <a:endParaRPr lang="en-US"/>
          </a:p>
        </p:txBody>
      </p:sp>
    </p:spTree>
    <p:extLst>
      <p:ext uri="{BB962C8B-B14F-4D97-AF65-F5344CB8AC3E}">
        <p14:creationId xmlns:p14="http://schemas.microsoft.com/office/powerpoint/2010/main" val="7519036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B5B0D100-11C7-4B3D-B6DE-4CF6E73E72F8}" type="slidenum">
              <a:rPr lang="en-US"/>
              <a:pPr/>
              <a:t>‹#›</a:t>
            </a:fld>
            <a:endParaRPr lang="en-US"/>
          </a:p>
        </p:txBody>
      </p:sp>
    </p:spTree>
    <p:extLst>
      <p:ext uri="{BB962C8B-B14F-4D97-AF65-F5344CB8AC3E}">
        <p14:creationId xmlns:p14="http://schemas.microsoft.com/office/powerpoint/2010/main" val="267117461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274638"/>
            <a:ext cx="8229600" cy="58515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Date Placeholder 2"/>
          <p:cNvSpPr>
            <a:spLocks noGrp="1"/>
          </p:cNvSpPr>
          <p:nvPr>
            <p:ph type="dt" sz="half" idx="10"/>
          </p:nvPr>
        </p:nvSpPr>
        <p:spPr>
          <a:xfrm>
            <a:off x="457200" y="6245225"/>
            <a:ext cx="2133600" cy="476250"/>
          </a:xfrm>
        </p:spPr>
        <p:txBody>
          <a:bodyPr/>
          <a:lstStyle>
            <a:lvl1pPr>
              <a:defRPr/>
            </a:lvl1pPr>
          </a:lstStyle>
          <a:p>
            <a:endParaRPr lang="en-US"/>
          </a:p>
        </p:txBody>
      </p:sp>
      <p:sp>
        <p:nvSpPr>
          <p:cNvPr id="4" name="Footer Placeholder 3"/>
          <p:cNvSpPr>
            <a:spLocks noGrp="1"/>
          </p:cNvSpPr>
          <p:nvPr>
            <p:ph type="ftr" sz="quarter" idx="11"/>
          </p:nvPr>
        </p:nvSpPr>
        <p:spPr>
          <a:xfrm>
            <a:off x="3124200" y="6245225"/>
            <a:ext cx="2895600" cy="476250"/>
          </a:xfrm>
        </p:spPr>
        <p:txBody>
          <a:bodyPr/>
          <a:lstStyle>
            <a:lvl1pPr>
              <a:defRPr/>
            </a:lvl1pPr>
          </a:lstStyle>
          <a:p>
            <a:endParaRPr lang="en-US"/>
          </a:p>
        </p:txBody>
      </p:sp>
      <p:sp>
        <p:nvSpPr>
          <p:cNvPr id="5" name="Slide Number Placeholder 4"/>
          <p:cNvSpPr>
            <a:spLocks noGrp="1"/>
          </p:cNvSpPr>
          <p:nvPr>
            <p:ph type="sldNum" sz="quarter" idx="12"/>
          </p:nvPr>
        </p:nvSpPr>
        <p:spPr>
          <a:xfrm>
            <a:off x="6553200" y="6245225"/>
            <a:ext cx="2133600" cy="476250"/>
          </a:xfrm>
        </p:spPr>
        <p:txBody>
          <a:bodyPr/>
          <a:lstStyle>
            <a:lvl1pPr>
              <a:defRPr/>
            </a:lvl1pPr>
          </a:lstStyle>
          <a:p>
            <a:fld id="{E668FF14-BE29-4C44-85BC-F22A9CA19FA2}" type="slidenum">
              <a:rPr lang="en-US"/>
              <a:pPr/>
              <a:t>‹#›</a:t>
            </a:fld>
            <a:endParaRPr lang="en-US"/>
          </a:p>
        </p:txBody>
      </p:sp>
    </p:spTree>
    <p:extLst>
      <p:ext uri="{BB962C8B-B14F-4D97-AF65-F5344CB8AC3E}">
        <p14:creationId xmlns:p14="http://schemas.microsoft.com/office/powerpoint/2010/main" val="19119538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E18A8E23-070F-4DC3-AAA4-22A379121A8E}" type="slidenum">
              <a:rPr lang="en-US"/>
              <a:pPr/>
              <a:t>‹#›</a:t>
            </a:fld>
            <a:endParaRPr lang="en-US"/>
          </a:p>
        </p:txBody>
      </p:sp>
    </p:spTree>
    <p:extLst>
      <p:ext uri="{BB962C8B-B14F-4D97-AF65-F5344CB8AC3E}">
        <p14:creationId xmlns:p14="http://schemas.microsoft.com/office/powerpoint/2010/main" val="7628775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22C56D73-2CD5-4438-8810-11342BD30F83}" type="slidenum">
              <a:rPr lang="en-US"/>
              <a:pPr/>
              <a:t>‹#›</a:t>
            </a:fld>
            <a:endParaRPr lang="en-US"/>
          </a:p>
        </p:txBody>
      </p:sp>
    </p:spTree>
    <p:extLst>
      <p:ext uri="{BB962C8B-B14F-4D97-AF65-F5344CB8AC3E}">
        <p14:creationId xmlns:p14="http://schemas.microsoft.com/office/powerpoint/2010/main" val="19100526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BF1B14AA-8D10-4906-9EF0-5844B16E890E}" type="slidenum">
              <a:rPr lang="en-US"/>
              <a:pPr/>
              <a:t>‹#›</a:t>
            </a:fld>
            <a:endParaRPr lang="en-US"/>
          </a:p>
        </p:txBody>
      </p:sp>
    </p:spTree>
    <p:extLst>
      <p:ext uri="{BB962C8B-B14F-4D97-AF65-F5344CB8AC3E}">
        <p14:creationId xmlns:p14="http://schemas.microsoft.com/office/powerpoint/2010/main" val="22522143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0892E67E-5E3C-4776-965A-50B197BEBAC8}" type="slidenum">
              <a:rPr lang="en-US"/>
              <a:pPr/>
              <a:t>‹#›</a:t>
            </a:fld>
            <a:endParaRPr lang="en-US"/>
          </a:p>
        </p:txBody>
      </p:sp>
    </p:spTree>
    <p:extLst>
      <p:ext uri="{BB962C8B-B14F-4D97-AF65-F5344CB8AC3E}">
        <p14:creationId xmlns:p14="http://schemas.microsoft.com/office/powerpoint/2010/main" val="10773997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E49B205B-7934-4C9E-90D6-9149F55EDA20}" type="slidenum">
              <a:rPr lang="en-US"/>
              <a:pPr/>
              <a:t>‹#›</a:t>
            </a:fld>
            <a:endParaRPr lang="en-US"/>
          </a:p>
        </p:txBody>
      </p:sp>
    </p:spTree>
    <p:extLst>
      <p:ext uri="{BB962C8B-B14F-4D97-AF65-F5344CB8AC3E}">
        <p14:creationId xmlns:p14="http://schemas.microsoft.com/office/powerpoint/2010/main" val="9809049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E66A84FF-3BAD-4B3E-A36E-F0A4C82A66A5}" type="slidenum">
              <a:rPr lang="en-US"/>
              <a:pPr/>
              <a:t>‹#›</a:t>
            </a:fld>
            <a:endParaRPr lang="en-US"/>
          </a:p>
        </p:txBody>
      </p:sp>
    </p:spTree>
    <p:extLst>
      <p:ext uri="{BB962C8B-B14F-4D97-AF65-F5344CB8AC3E}">
        <p14:creationId xmlns:p14="http://schemas.microsoft.com/office/powerpoint/2010/main" val="22877899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1E052B7D-B7CB-4017-ADEF-325999068BA2}" type="slidenum">
              <a:rPr lang="en-US"/>
              <a:pPr/>
              <a:t>‹#›</a:t>
            </a:fld>
            <a:endParaRPr lang="en-US"/>
          </a:p>
        </p:txBody>
      </p:sp>
    </p:spTree>
    <p:extLst>
      <p:ext uri="{BB962C8B-B14F-4D97-AF65-F5344CB8AC3E}">
        <p14:creationId xmlns:p14="http://schemas.microsoft.com/office/powerpoint/2010/main" val="24941590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5C917317-6BE0-4EC5-BD72-F3CEE7013009}" type="slidenum">
              <a:rPr lang="en-US"/>
              <a:pPr/>
              <a:t>‹#›</a:t>
            </a:fld>
            <a:endParaRPr lang="en-US"/>
          </a:p>
        </p:txBody>
      </p:sp>
    </p:spTree>
    <p:extLst>
      <p:ext uri="{BB962C8B-B14F-4D97-AF65-F5344CB8AC3E}">
        <p14:creationId xmlns:p14="http://schemas.microsoft.com/office/powerpoint/2010/main" val="2600420629"/>
      </p:ext>
    </p:extLst>
  </p:cSld>
  <p:clrMapOvr>
    <a:masterClrMapping/>
  </p:clrMapOvr>
</p:sldLayout>
</file>

<file path=ppt/slideMasters/_rels/slideMaster1.xml.rels><?xml version="1.0" encoding="UTF-8" standalone="yes"?><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fld id="{CDDDDCF9-B522-4358-8BFA-4C137BB1C977}"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rtl="0" fontAlgn="base">
        <a:spcBef>
          <a:spcPct val="0"/>
        </a:spcBef>
        <a:spcAft>
          <a:spcPct val="0"/>
        </a:spcAft>
        <a:defRPr sz="4400" kern="12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panose="020B0604020202020204" pitchFamily="34" charset="0"/>
        </a:defRPr>
      </a:lvl2pPr>
      <a:lvl3pPr algn="ctr" rtl="0" fontAlgn="base">
        <a:spcBef>
          <a:spcPct val="0"/>
        </a:spcBef>
        <a:spcAft>
          <a:spcPct val="0"/>
        </a:spcAft>
        <a:defRPr sz="4400">
          <a:solidFill>
            <a:schemeClr val="tx2"/>
          </a:solidFill>
          <a:latin typeface="Arial" panose="020B0604020202020204" pitchFamily="34" charset="0"/>
        </a:defRPr>
      </a:lvl3pPr>
      <a:lvl4pPr algn="ctr" rtl="0" fontAlgn="base">
        <a:spcBef>
          <a:spcPct val="0"/>
        </a:spcBef>
        <a:spcAft>
          <a:spcPct val="0"/>
        </a:spcAft>
        <a:defRPr sz="4400">
          <a:solidFill>
            <a:schemeClr val="tx2"/>
          </a:solidFill>
          <a:latin typeface="Arial" panose="020B0604020202020204" pitchFamily="34" charset="0"/>
        </a:defRPr>
      </a:lvl4pPr>
      <a:lvl5pPr algn="ctr" rtl="0" fontAlgn="base">
        <a:spcBef>
          <a:spcPct val="0"/>
        </a:spcBef>
        <a:spcAft>
          <a:spcPct val="0"/>
        </a:spcAft>
        <a:defRPr sz="4400">
          <a:solidFill>
            <a:schemeClr val="tx2"/>
          </a:solidFill>
          <a:latin typeface="Arial" panose="020B0604020202020204" pitchFamily="34" charset="0"/>
        </a:defRPr>
      </a:lvl5pPr>
      <a:lvl6pPr marL="457200" algn="ctr" rtl="0" fontAlgn="base">
        <a:spcBef>
          <a:spcPct val="0"/>
        </a:spcBef>
        <a:spcAft>
          <a:spcPct val="0"/>
        </a:spcAft>
        <a:defRPr sz="4400">
          <a:solidFill>
            <a:schemeClr val="tx2"/>
          </a:solidFill>
          <a:latin typeface="Arial" panose="020B0604020202020204" pitchFamily="34" charset="0"/>
        </a:defRPr>
      </a:lvl6pPr>
      <a:lvl7pPr marL="914400" algn="ctr" rtl="0" fontAlgn="base">
        <a:spcBef>
          <a:spcPct val="0"/>
        </a:spcBef>
        <a:spcAft>
          <a:spcPct val="0"/>
        </a:spcAft>
        <a:defRPr sz="4400">
          <a:solidFill>
            <a:schemeClr val="tx2"/>
          </a:solidFill>
          <a:latin typeface="Arial" panose="020B0604020202020204" pitchFamily="34" charset="0"/>
        </a:defRPr>
      </a:lvl7pPr>
      <a:lvl8pPr marL="1371600" algn="ctr" rtl="0" fontAlgn="base">
        <a:spcBef>
          <a:spcPct val="0"/>
        </a:spcBef>
        <a:spcAft>
          <a:spcPct val="0"/>
        </a:spcAft>
        <a:defRPr sz="4400">
          <a:solidFill>
            <a:schemeClr val="tx2"/>
          </a:solidFill>
          <a:latin typeface="Arial" panose="020B0604020202020204" pitchFamily="34" charset="0"/>
        </a:defRPr>
      </a:lvl8pPr>
      <a:lvl9pPr marL="1828800" algn="ctr" rtl="0" fontAlgn="base">
        <a:spcBef>
          <a:spcPct val="0"/>
        </a:spcBef>
        <a:spcAft>
          <a:spcPct val="0"/>
        </a:spcAft>
        <a:defRPr sz="4400">
          <a:solidFill>
            <a:schemeClr val="tx2"/>
          </a:solidFill>
          <a:latin typeface="Arial" panose="020B0604020202020204" pitchFamily="34" charset="0"/>
        </a:defRPr>
      </a:lvl9pPr>
    </p:titleStyle>
    <p:bodyStyle>
      <a:lvl1pPr marL="342900" indent="-342900" algn="l" rtl="0" fontAlgn="base">
        <a:spcBef>
          <a:spcPct val="20000"/>
        </a:spcBef>
        <a:spcAft>
          <a:spcPct val="0"/>
        </a:spcAft>
        <a:buChar char="•"/>
        <a:defRPr sz="3200" kern="1200">
          <a:solidFill>
            <a:schemeClr val="tx1"/>
          </a:solidFill>
          <a:latin typeface="+mn-lt"/>
          <a:ea typeface="+mn-ea"/>
          <a:cs typeface="+mn-cs"/>
        </a:defRPr>
      </a:lvl1pPr>
      <a:lvl2pPr marL="742950" indent="-285750" algn="l" rtl="0" fontAlgn="base">
        <a:spcBef>
          <a:spcPct val="20000"/>
        </a:spcBef>
        <a:spcAft>
          <a:spcPct val="0"/>
        </a:spcAft>
        <a:buChar char="–"/>
        <a:defRPr sz="2800" kern="1200">
          <a:solidFill>
            <a:schemeClr val="tx1"/>
          </a:solidFill>
          <a:latin typeface="+mn-lt"/>
          <a:ea typeface="+mn-ea"/>
          <a:cs typeface="+mn-cs"/>
        </a:defRPr>
      </a:lvl2pPr>
      <a:lvl3pPr marL="1143000" indent="-228600" algn="l" rtl="0" fontAlgn="base">
        <a:spcBef>
          <a:spcPct val="20000"/>
        </a:spcBef>
        <a:spcAft>
          <a:spcPct val="0"/>
        </a:spcAft>
        <a:buChar char="•"/>
        <a:defRPr sz="2400" kern="1200">
          <a:solidFill>
            <a:schemeClr val="tx1"/>
          </a:solidFill>
          <a:latin typeface="+mn-lt"/>
          <a:ea typeface="+mn-ea"/>
          <a:cs typeface="+mn-cs"/>
        </a:defRPr>
      </a:lvl3pPr>
      <a:lvl4pPr marL="1600200" indent="-228600" algn="l" rtl="0" fontAlgn="base">
        <a:spcBef>
          <a:spcPct val="20000"/>
        </a:spcBef>
        <a:spcAft>
          <a:spcPct val="0"/>
        </a:spcAft>
        <a:buChar char="–"/>
        <a:defRPr sz="2000" kern="1200">
          <a:solidFill>
            <a:schemeClr val="tx1"/>
          </a:solidFill>
          <a:latin typeface="+mn-lt"/>
          <a:ea typeface="+mn-ea"/>
          <a:cs typeface="+mn-cs"/>
        </a:defRPr>
      </a:lvl4pPr>
      <a:lvl5pPr marL="2057400" indent="-228600" algn="l" rtl="0" fontAlgn="base">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Relationships xmlns="http://schemas.openxmlformats.org/package/2006/relationships"><Relationship Id="rId3" Type="http://schemas.openxmlformats.org/officeDocument/2006/relationships/image" Target="../media/image1.png"/><Relationship Id="rId2" Type="http://schemas.openxmlformats.org/officeDocument/2006/relationships/hyperlink" Target="#top"/><Relationship Id="rId1" Type="http://schemas.openxmlformats.org/officeDocument/2006/relationships/slideLayout" Target="../slideLayouts/slideLayout12.xml"/></Relationships>
</file>

<file path=ppt/slides/_rels/slide10.xml.rels><?xml version="1.0" encoding="UTF-8" standalone="yes"?><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1.xml.rels><?xml version="1.0" encoding="UTF-8" standalone="yes"?><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2.xml.rels><?xml version="1.0" encoding="UTF-8" standalone="yes"?><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3.xml.rels><?xml version="1.0" encoding="UTF-8" standalone="yes"?><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14.xml.rels><?xml version="1.0" encoding="UTF-8" standalone="yes"?><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15.xml.rels><?xml version="1.0" encoding="UTF-8" standalone="yes"?><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16.xml.rels><?xml version="1.0" encoding="UTF-8" standalone="yes"?><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17.xml.rels><?xml version="1.0" encoding="UTF-8" standalone="yes"?><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18.xml.rels><?xml version="1.0" encoding="UTF-8" standalone="yes"?><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2.xml"/></Relationships>
</file>

<file path=ppt/slides/_rels/slide19.xml.rels><?xml version="1.0" encoding="UTF-8" standalone="yes"?><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2.xml"/></Relationships>
</file>

<file path=ppt/slides/_rels/slide2.xml.rels><?xml version="1.0" encoding="UTF-8" standalone="yes"?><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0.xml.rels><?xml version="1.0" encoding="UTF-8" standalone="yes"?><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2.xml"/></Relationships>
</file>

<file path=ppt/slides/_rels/slide21.xml.rels><?xml version="1.0" encoding="UTF-8" standalone="yes"?><Relationships xmlns="http://schemas.openxmlformats.org/package/2006/relationships"><Relationship Id="rId2" Type="http://schemas.openxmlformats.org/officeDocument/2006/relationships/image" Target="../media/image21.png"/><Relationship Id="rId1" Type="http://schemas.openxmlformats.org/officeDocument/2006/relationships/slideLayout" Target="../slideLayouts/slideLayout2.xml"/></Relationships>
</file>

<file path=ppt/slides/_rels/slide22.xml.rels><?xml version="1.0" encoding="UTF-8" standalone="yes"?><Relationships xmlns="http://schemas.openxmlformats.org/package/2006/relationships"><Relationship Id="rId2" Type="http://schemas.openxmlformats.org/officeDocument/2006/relationships/image" Target="../media/image22.png"/><Relationship Id="rId1" Type="http://schemas.openxmlformats.org/officeDocument/2006/relationships/slideLayout" Target="../slideLayouts/slideLayout2.xml"/></Relationships>
</file>

<file path=ppt/slides/_rels/slide23.xml.rels><?xml version="1.0" encoding="UTF-8" standalone="yes"?><Relationships xmlns="http://schemas.openxmlformats.org/package/2006/relationships"><Relationship Id="rId2" Type="http://schemas.openxmlformats.org/officeDocument/2006/relationships/image" Target="../media/image23.png"/><Relationship Id="rId1" Type="http://schemas.openxmlformats.org/officeDocument/2006/relationships/slideLayout" Target="../slideLayouts/slideLayout2.xml"/></Relationships>
</file>

<file path=ppt/slides/_rels/slide24.xml.rels><?xml version="1.0" encoding="UTF-8" standalone="yes"?><Relationships xmlns="http://schemas.openxmlformats.org/package/2006/relationships"><Relationship Id="rId2" Type="http://schemas.openxmlformats.org/officeDocument/2006/relationships/image" Target="../media/image24.png"/><Relationship Id="rId1" Type="http://schemas.openxmlformats.org/officeDocument/2006/relationships/slideLayout" Target="../slideLayouts/slideLayout2.xml"/></Relationships>
</file>

<file path=ppt/slides/_rels/slide25.xml.rels><?xml version="1.0" encoding="UTF-8" standalone="yes"?><Relationships xmlns="http://schemas.openxmlformats.org/package/2006/relationships"><Relationship Id="rId2" Type="http://schemas.openxmlformats.org/officeDocument/2006/relationships/image" Target="../media/image25.png"/><Relationship Id="rId1" Type="http://schemas.openxmlformats.org/officeDocument/2006/relationships/slideLayout" Target="../slideLayouts/slideLayout4.xml"/></Relationships>
</file>

<file path=ppt/slides/_rels/slide3.xml.rels><?xml version="1.0" encoding="UTF-8" standalone="yes"?><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7.xml.rels><?xml version="1.0" encoding="UTF-8" standalone="yes"?><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8.xml.rels><?xml version="1.0" encoding="UTF-8" standalone="yes"?><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9.xml.rels><?xml version="1.0" encoding="UTF-8" standalone="yes"?><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2003" name="Group 19"/>
          <p:cNvGraphicFramePr>
            <a:graphicFrameLocks noGrp="1"/>
          </p:cNvGraphicFramePr>
          <p:nvPr/>
        </p:nvGraphicFramePr>
        <p:xfrm>
          <a:off x="457200" y="0"/>
          <a:ext cx="8229600" cy="6858000"/>
        </p:xfrm>
        <a:graphic>
          <a:graphicData uri="http://schemas.openxmlformats.org/drawingml/2006/table">
            <a:tbl>
              <a:tblPr/>
              <a:tblGrid>
                <a:gridCol w="8229600"/>
              </a:tblGrid>
              <a:tr h="6858000">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smtClean="0">
                          <a:ln>
                            <a:noFill/>
                          </a:ln>
                          <a:solidFill>
                            <a:srgbClr val="0000FF"/>
                          </a:solidFill>
                          <a:effectLst/>
                          <a:latin typeface="Arial" panose="020B0604020202020204" pitchFamily="34" charset="0"/>
                        </a:rPr>
                        <a:t>Background</a:t>
                      </a:r>
                      <a:r>
                        <a:rPr kumimoji="0" lang="en-US" sz="1400" b="0" i="0" u="none" strike="noStrike" cap="none" normalizeH="0" baseline="0" smtClean="0">
                          <a:ln>
                            <a:noFill/>
                          </a:ln>
                          <a:solidFill>
                            <a:schemeClr val="tx1"/>
                          </a:solidFill>
                          <a:effectLst/>
                          <a:latin typeface="Arial" panose="020B0604020202020204" pitchFamily="34" charset="0"/>
                        </a:rPr>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80"/>
                          </a:solidFill>
                          <a:effectLst/>
                          <a:latin typeface="Arial" panose="020B0604020202020204" pitchFamily="34" charset="0"/>
                          <a:cs typeface="Arial" panose="020B0604020202020204" pitchFamily="34" charset="0"/>
                        </a:rPr>
                        <a:t>Most cases of colour vision deficiency are characterised by a red-green deficiency which can be classed into two types;</a:t>
                      </a:r>
                      <a:endParaRPr kumimoji="0" lang="en-US" sz="1400" b="0" i="0" u="none" strike="noStrike" cap="none" normalizeH="0" baseline="0" smtClean="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AutoNum type="arabicPeriod"/>
                        <a:tabLst/>
                      </a:pPr>
                      <a:r>
                        <a:rPr kumimoji="0" lang="en-US" sz="1400" b="0" i="1" u="none" strike="noStrike" cap="none" normalizeH="0" baseline="0" smtClean="0">
                          <a:ln>
                            <a:noFill/>
                          </a:ln>
                          <a:solidFill>
                            <a:srgbClr val="000080"/>
                          </a:solidFill>
                          <a:effectLst/>
                          <a:latin typeface="Arial" panose="020B0604020202020204" pitchFamily="34" charset="0"/>
                          <a:cs typeface="Arial" panose="020B0604020202020204" pitchFamily="34" charset="0"/>
                        </a:rPr>
                        <a:t>a protan type which may be absolute </a:t>
                      </a:r>
                      <a:r>
                        <a:rPr kumimoji="0" lang="en-US" sz="1400" b="0" i="1" u="none" strike="noStrike" cap="none" normalizeH="0" baseline="0" smtClean="0">
                          <a:ln>
                            <a:noFill/>
                          </a:ln>
                          <a:solidFill>
                            <a:srgbClr val="FF0000"/>
                          </a:solidFill>
                          <a:effectLst/>
                          <a:latin typeface="Arial" panose="020B0604020202020204" pitchFamily="34" charset="0"/>
                          <a:cs typeface="Arial" panose="020B0604020202020204" pitchFamily="34" charset="0"/>
                        </a:rPr>
                        <a:t>(protanopia)</a:t>
                      </a:r>
                      <a:r>
                        <a:rPr kumimoji="0" lang="en-US" sz="1400" b="0" i="1" u="none" strike="noStrike" cap="none" normalizeH="0" baseline="0" smtClean="0">
                          <a:ln>
                            <a:noFill/>
                          </a:ln>
                          <a:solidFill>
                            <a:srgbClr val="000080"/>
                          </a:solidFill>
                          <a:effectLst/>
                          <a:latin typeface="Arial" panose="020B0604020202020204" pitchFamily="34" charset="0"/>
                          <a:cs typeface="Arial" panose="020B0604020202020204" pitchFamily="34" charset="0"/>
                        </a:rPr>
                        <a:t> or partial </a:t>
                      </a:r>
                      <a:r>
                        <a:rPr kumimoji="0" lang="en-US" sz="1400" b="0" i="1" u="none" strike="noStrike" cap="none" normalizeH="0" baseline="0" smtClean="0">
                          <a:ln>
                            <a:noFill/>
                          </a:ln>
                          <a:solidFill>
                            <a:srgbClr val="FF0000"/>
                          </a:solidFill>
                          <a:effectLst/>
                          <a:latin typeface="Arial" panose="020B0604020202020204" pitchFamily="34" charset="0"/>
                          <a:cs typeface="Arial" panose="020B0604020202020204" pitchFamily="34" charset="0"/>
                        </a:rPr>
                        <a:t>(protanomalia)</a:t>
                      </a:r>
                      <a:r>
                        <a:rPr kumimoji="0" lang="en-US" sz="1400" b="0" i="0" u="none" strike="noStrike" cap="none" normalizeH="0" baseline="0" smtClean="0">
                          <a:ln>
                            <a:noFill/>
                          </a:ln>
                          <a:solidFill>
                            <a:schemeClr val="tx1"/>
                          </a:solidFill>
                          <a:effectLst/>
                          <a:latin typeface="Arial" panose="020B0604020202020204" pitchFamily="34" charset="0"/>
                        </a:rPr>
                        <a:t/>
                      </a:r>
                    </a:p>
                    <a:p>
                      <a:pPr marL="0" marR="0" lvl="0" indent="0" algn="l" defTabSz="914400" rtl="0" eaLnBrk="0" fontAlgn="base" latinLnBrk="0" hangingPunct="0">
                        <a:lnSpc>
                          <a:spcPct val="100000"/>
                        </a:lnSpc>
                        <a:spcBef>
                          <a:spcPct val="0"/>
                        </a:spcBef>
                        <a:spcAft>
                          <a:spcPct val="0"/>
                        </a:spcAft>
                        <a:buClrTx/>
                        <a:buSzTx/>
                        <a:buFontTx/>
                        <a:buAutoNum type="arabicPeriod" startAt="2"/>
                        <a:tabLst/>
                      </a:pPr>
                      <a:r>
                        <a:rPr kumimoji="0" lang="en-US" sz="1400" b="0" i="1" u="none" strike="noStrike" cap="none" normalizeH="0" baseline="0" smtClean="0">
                          <a:ln>
                            <a:noFill/>
                          </a:ln>
                          <a:solidFill>
                            <a:srgbClr val="000080"/>
                          </a:solidFill>
                          <a:effectLst/>
                          <a:latin typeface="Arial" panose="020B0604020202020204" pitchFamily="34" charset="0"/>
                          <a:cs typeface="Arial" panose="020B0604020202020204" pitchFamily="34" charset="0"/>
                        </a:rPr>
                        <a:t>a deutan type which may be absolue </a:t>
                      </a:r>
                      <a:r>
                        <a:rPr kumimoji="0" lang="en-US" sz="1400" b="0" i="1" u="none" strike="noStrike" cap="none" normalizeH="0" baseline="0" smtClean="0">
                          <a:ln>
                            <a:noFill/>
                          </a:ln>
                          <a:solidFill>
                            <a:srgbClr val="FF0000"/>
                          </a:solidFill>
                          <a:effectLst/>
                          <a:latin typeface="Arial" panose="020B0604020202020204" pitchFamily="34" charset="0"/>
                          <a:cs typeface="Arial" panose="020B0604020202020204" pitchFamily="34" charset="0"/>
                        </a:rPr>
                        <a:t>(deuteranopia)</a:t>
                      </a:r>
                      <a:r>
                        <a:rPr kumimoji="0" lang="en-US" sz="1400" b="0" i="1" u="none" strike="noStrike" cap="none" normalizeH="0" baseline="0" smtClean="0">
                          <a:ln>
                            <a:noFill/>
                          </a:ln>
                          <a:solidFill>
                            <a:srgbClr val="000080"/>
                          </a:solidFill>
                          <a:effectLst/>
                          <a:latin typeface="Arial" panose="020B0604020202020204" pitchFamily="34" charset="0"/>
                          <a:cs typeface="Arial" panose="020B0604020202020204" pitchFamily="34" charset="0"/>
                        </a:rPr>
                        <a:t> or partial </a:t>
                      </a:r>
                      <a:r>
                        <a:rPr kumimoji="0" lang="en-US" sz="1400" b="0" i="1" u="none" strike="noStrike" cap="none" normalizeH="0" baseline="0" smtClean="0">
                          <a:ln>
                            <a:noFill/>
                          </a:ln>
                          <a:solidFill>
                            <a:srgbClr val="FF0000"/>
                          </a:solidFill>
                          <a:effectLst/>
                          <a:latin typeface="Arial" panose="020B0604020202020204" pitchFamily="34" charset="0"/>
                          <a:cs typeface="Arial" panose="020B0604020202020204" pitchFamily="34" charset="0"/>
                        </a:rPr>
                        <a:t>(deuteranomalia)</a:t>
                      </a:r>
                      <a:r>
                        <a:rPr kumimoji="0" lang="en-US" sz="1400" b="0" i="0" u="none" strike="noStrike" cap="none" normalizeH="0" baseline="0" smtClean="0">
                          <a:ln>
                            <a:noFill/>
                          </a:ln>
                          <a:solidFill>
                            <a:schemeClr val="tx1"/>
                          </a:solidFill>
                          <a:effectLst/>
                          <a:latin typeface="Arial" panose="020B0604020202020204" pitchFamily="34" charset="0"/>
                        </a:rPr>
                        <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1400" b="0" i="0" u="none" strike="noStrike" cap="none" normalizeH="0" baseline="0" smtClean="0">
                          <a:ln>
                            <a:noFill/>
                          </a:ln>
                          <a:solidFill>
                            <a:srgbClr val="000080"/>
                          </a:solidFill>
                          <a:effectLst/>
                          <a:latin typeface="Arial" panose="020B0604020202020204" pitchFamily="34" charset="0"/>
                          <a:cs typeface="Arial" panose="020B0604020202020204" pitchFamily="34" charset="0"/>
                        </a:rPr>
                        <a:t>In protanopia the visible range of the spectrum is shorter at the red end compared with that of the normal, and that part of the spectrum that appears blue-green in the normal appears to those with protanopia as grey.</a:t>
                      </a:r>
                      <a:br>
                        <a:rPr kumimoji="0" lang="en-US" sz="1400" b="0" i="0" u="none" strike="noStrike" cap="none" normalizeH="0" baseline="0" smtClean="0">
                          <a:ln>
                            <a:noFill/>
                          </a:ln>
                          <a:solidFill>
                            <a:srgbClr val="000080"/>
                          </a:solidFill>
                          <a:effectLst/>
                          <a:latin typeface="Arial" panose="020B0604020202020204" pitchFamily="34" charset="0"/>
                          <a:cs typeface="Arial" panose="020B0604020202020204" pitchFamily="34" charset="0"/>
                        </a:rPr>
                      </a:br>
                      <a:endParaRPr kumimoji="0" lang="en-US" sz="1400" b="0" i="0" u="none" strike="noStrike" cap="none" normalizeH="0" baseline="0" smtClean="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1400" b="0" i="0" u="none" strike="noStrike" cap="none" normalizeH="0" baseline="0" smtClean="0">
                          <a:ln>
                            <a:noFill/>
                          </a:ln>
                          <a:solidFill>
                            <a:srgbClr val="000080"/>
                          </a:solidFill>
                          <a:effectLst/>
                          <a:latin typeface="Arial" panose="020B0604020202020204" pitchFamily="34" charset="0"/>
                          <a:cs typeface="Arial" panose="020B0604020202020204" pitchFamily="34" charset="0"/>
                        </a:rPr>
                        <a:t>In deuteranopia the part of the spectrum that appears to the normal as green appears as grey. Purple-red (the complimentary colour of green) also appears as grey.</a:t>
                      </a:r>
                      <a:r>
                        <a:rPr kumimoji="0" lang="en-US" sz="1400" b="0" i="0" u="none" strike="noStrike" cap="none" normalizeH="0" baseline="0" smtClean="0">
                          <a:ln>
                            <a:noFill/>
                          </a:ln>
                          <a:solidFill>
                            <a:schemeClr val="tx1"/>
                          </a:solidFill>
                          <a:effectLst/>
                          <a:latin typeface="Arial" panose="020B0604020202020204" pitchFamily="34" charset="0"/>
                        </a:rPr>
                        <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1400" b="0" i="0" u="none" strike="noStrike" cap="none" normalizeH="0" baseline="0" smtClean="0">
                          <a:ln>
                            <a:noFill/>
                          </a:ln>
                          <a:solidFill>
                            <a:srgbClr val="000080"/>
                          </a:solidFill>
                          <a:effectLst/>
                          <a:latin typeface="Arial" panose="020B0604020202020204" pitchFamily="34" charset="0"/>
                          <a:cs typeface="Arial" panose="020B0604020202020204" pitchFamily="34" charset="0"/>
                        </a:rPr>
                        <a:t>In protanomalia and deuteranomalia, no part of the spectrum appears as grey, however the part of the spectrum that appears to those with protanopia as grey will appear as a greyish indistinct colour to those with protanomalia and similarily, the part of the spectrum which appears grey to those with deuteranopia will appear as an indistinct greyish colour to those with deuteranomalia.</a:t>
                      </a:r>
                      <a:br>
                        <a:rPr kumimoji="0" lang="en-US" sz="1400" b="0" i="0" u="none" strike="noStrike" cap="none" normalizeH="0" baseline="0" smtClean="0">
                          <a:ln>
                            <a:noFill/>
                          </a:ln>
                          <a:solidFill>
                            <a:srgbClr val="000080"/>
                          </a:solidFill>
                          <a:effectLst/>
                          <a:latin typeface="Arial" panose="020B0604020202020204" pitchFamily="34" charset="0"/>
                          <a:cs typeface="Arial" panose="020B0604020202020204" pitchFamily="34" charset="0"/>
                        </a:rPr>
                      </a:br>
                      <a:r>
                        <a:rPr kumimoji="0" lang="en-US" sz="1400" b="0" i="0" u="none" strike="noStrike" cap="none" normalizeH="0" baseline="0" smtClean="0">
                          <a:ln>
                            <a:noFill/>
                          </a:ln>
                          <a:solidFill>
                            <a:srgbClr val="000080"/>
                          </a:solidFill>
                          <a:effectLst/>
                          <a:latin typeface="Arial" panose="020B0604020202020204" pitchFamily="34" charset="0"/>
                          <a:cs typeface="Arial" panose="020B0604020202020204" pitchFamily="34" charset="0"/>
                        </a:rPr>
                        <a:t>As a result of this red-green colour vision deficiencies show blue and yellow colours clearer than red and green colours. </a:t>
                      </a:r>
                      <a:endParaRPr kumimoji="0" lang="en-US" sz="1400" b="0" i="0" u="none" strike="noStrike" cap="none" normalizeH="0" baseline="0" smtClean="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1400" b="0" i="0" u="none" strike="noStrike" cap="none" normalizeH="0" baseline="0" smtClean="0">
                          <a:ln>
                            <a:noFill/>
                          </a:ln>
                          <a:solidFill>
                            <a:srgbClr val="000080"/>
                          </a:solidFill>
                          <a:effectLst/>
                          <a:latin typeface="Arial" panose="020B0604020202020204" pitchFamily="34" charset="0"/>
                          <a:cs typeface="Arial" panose="020B0604020202020204" pitchFamily="34" charset="0"/>
                        </a:rPr>
                        <a:t>Those who suffer from typical total colour blindness show a complete failure to discriminate any colour variations, usually associated with impairment of central vision with photophobia and nystagmus.</a:t>
                      </a:r>
                      <a:r>
                        <a:rPr kumimoji="0" lang="en-US" sz="1400" b="0" i="0" u="none" strike="noStrike" cap="none" normalizeH="0" baseline="0" smtClean="0">
                          <a:ln>
                            <a:noFill/>
                          </a:ln>
                          <a:solidFill>
                            <a:schemeClr val="tx1"/>
                          </a:solidFill>
                          <a:effectLst/>
                          <a:latin typeface="Arial" panose="020B0604020202020204" pitchFamily="34" charset="0"/>
                        </a:rPr>
                        <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1400" b="0" i="0" u="none" strike="noStrike" cap="none" normalizeH="0" baseline="0" smtClean="0">
                          <a:ln>
                            <a:noFill/>
                          </a:ln>
                          <a:solidFill>
                            <a:srgbClr val="000080"/>
                          </a:solidFill>
                          <a:effectLst/>
                          <a:latin typeface="Arial" panose="020B0604020202020204" pitchFamily="34" charset="0"/>
                          <a:cs typeface="Arial" panose="020B0604020202020204" pitchFamily="34" charset="0"/>
                        </a:rPr>
                        <a:t>With atypical total colour blindness, the sensitivity to red and green, as well as to yellow and blue is so low that only very clear colours may be perceived. There are, however, no further abnormalities in the visual functions.</a:t>
                      </a:r>
                      <a:r>
                        <a:rPr kumimoji="0" lang="en-US" sz="1400" b="0" i="0" u="none" strike="noStrike" cap="none" normalizeH="0" baseline="0" smtClean="0">
                          <a:ln>
                            <a:noFill/>
                          </a:ln>
                          <a:solidFill>
                            <a:schemeClr val="tx1"/>
                          </a:solidFill>
                          <a:effectLst/>
                          <a:latin typeface="Arial" panose="020B0604020202020204" pitchFamily="34" charset="0"/>
                        </a:rPr>
                        <a:t/>
                      </a:r>
                    </a:p>
                    <a:p>
                      <a:pPr marL="0" marR="0" lvl="0" indent="0" algn="r" defTabSz="914400" rtl="0" eaLnBrk="0" fontAlgn="base" latinLnBrk="0" hangingPunct="0">
                        <a:lnSpc>
                          <a:spcPct val="100000"/>
                        </a:lnSpc>
                        <a:spcBef>
                          <a:spcPct val="0"/>
                        </a:spcBef>
                        <a:spcAft>
                          <a:spcPct val="0"/>
                        </a:spcAft>
                        <a:buClrTx/>
                        <a:buSzTx/>
                        <a:buFontTx/>
                        <a:buNone/>
                        <a:tabLst/>
                      </a:pPr>
                      <a:r>
                        <a:rPr kumimoji="0" lang="en-US" sz="1400" b="1" i="1" u="none" strike="noStrike" cap="none" normalizeH="0" baseline="0" smtClean="0">
                          <a:ln>
                            <a:noFill/>
                          </a:ln>
                          <a:solidFill>
                            <a:srgbClr val="000080"/>
                          </a:solidFill>
                          <a:effectLst/>
                          <a:latin typeface="Arial" panose="020B0604020202020204" pitchFamily="34" charset="0"/>
                          <a:cs typeface="Arial" panose="020B0604020202020204" pitchFamily="34" charset="0"/>
                        </a:rPr>
                        <a:t>Images obtained from:</a:t>
                      </a:r>
                      <a:r>
                        <a:rPr kumimoji="0" lang="en-US" sz="1400" b="0" i="0" u="none" strike="noStrike" cap="none" normalizeH="0" baseline="0" smtClean="0">
                          <a:ln>
                            <a:noFill/>
                          </a:ln>
                          <a:solidFill>
                            <a:srgbClr val="000080"/>
                          </a:solidFill>
                          <a:effectLst/>
                          <a:latin typeface="Arial" panose="020B0604020202020204" pitchFamily="34" charset="0"/>
                          <a:cs typeface="Arial" panose="020B0604020202020204" pitchFamily="34" charset="0"/>
                        </a:rPr>
                        <a:t/>
                      </a:r>
                      <a:br>
                        <a:rPr kumimoji="0" lang="en-US" sz="1400" b="0" i="0" u="none" strike="noStrike" cap="none" normalizeH="0" baseline="0" smtClean="0">
                          <a:ln>
                            <a:noFill/>
                          </a:ln>
                          <a:solidFill>
                            <a:srgbClr val="000080"/>
                          </a:solidFill>
                          <a:effectLst/>
                          <a:latin typeface="Arial" panose="020B0604020202020204" pitchFamily="34" charset="0"/>
                          <a:cs typeface="Arial" panose="020B0604020202020204" pitchFamily="34" charset="0"/>
                        </a:rPr>
                      </a:br>
                      <a:r>
                        <a:rPr kumimoji="0" lang="en-US" sz="1400" b="1" i="1" u="none" strike="noStrike" cap="none" normalizeH="0" baseline="0" smtClean="0">
                          <a:ln>
                            <a:noFill/>
                          </a:ln>
                          <a:solidFill>
                            <a:srgbClr val="000080"/>
                          </a:solidFill>
                          <a:effectLst/>
                          <a:latin typeface="Arial" panose="020B0604020202020204" pitchFamily="34" charset="0"/>
                          <a:cs typeface="Arial" panose="020B0604020202020204" pitchFamily="34" charset="0"/>
                        </a:rPr>
                        <a:t>Tests for Colour Blindness</a:t>
                      </a:r>
                      <a:br>
                        <a:rPr kumimoji="0" lang="en-US" sz="1400" b="1" i="1" u="none" strike="noStrike" cap="none" normalizeH="0" baseline="0" smtClean="0">
                          <a:ln>
                            <a:noFill/>
                          </a:ln>
                          <a:solidFill>
                            <a:srgbClr val="000080"/>
                          </a:solidFill>
                          <a:effectLst/>
                          <a:latin typeface="Arial" panose="020B0604020202020204" pitchFamily="34" charset="0"/>
                          <a:cs typeface="Arial" panose="020B0604020202020204" pitchFamily="34" charset="0"/>
                        </a:rPr>
                      </a:br>
                      <a:r>
                        <a:rPr kumimoji="0" lang="en-US" sz="1400" b="1" i="1" u="none" strike="noStrike" cap="none" normalizeH="0" baseline="0" smtClean="0">
                          <a:ln>
                            <a:noFill/>
                          </a:ln>
                          <a:solidFill>
                            <a:srgbClr val="000080"/>
                          </a:solidFill>
                          <a:effectLst/>
                          <a:latin typeface="Arial" panose="020B0604020202020204" pitchFamily="34" charset="0"/>
                          <a:cs typeface="Arial" panose="020B0604020202020204" pitchFamily="34" charset="0"/>
                        </a:rPr>
                        <a:t>by</a:t>
                      </a:r>
                      <a:br>
                        <a:rPr kumimoji="0" lang="en-US" sz="1400" b="1" i="1" u="none" strike="noStrike" cap="none" normalizeH="0" baseline="0" smtClean="0">
                          <a:ln>
                            <a:noFill/>
                          </a:ln>
                          <a:solidFill>
                            <a:srgbClr val="000080"/>
                          </a:solidFill>
                          <a:effectLst/>
                          <a:latin typeface="Arial" panose="020B0604020202020204" pitchFamily="34" charset="0"/>
                          <a:cs typeface="Arial" panose="020B0604020202020204" pitchFamily="34" charset="0"/>
                        </a:rPr>
                      </a:br>
                      <a:r>
                        <a:rPr kumimoji="0" lang="en-US" sz="1400" b="1" i="1" u="none" strike="noStrike" cap="none" normalizeH="0" baseline="0" smtClean="0">
                          <a:ln>
                            <a:noFill/>
                          </a:ln>
                          <a:solidFill>
                            <a:srgbClr val="000080"/>
                          </a:solidFill>
                          <a:effectLst/>
                          <a:latin typeface="Arial" panose="020B0604020202020204" pitchFamily="34" charset="0"/>
                          <a:cs typeface="Arial" panose="020B0604020202020204" pitchFamily="34" charset="0"/>
                        </a:rPr>
                        <a:t>Dr. Shinobu Ishihara</a:t>
                      </a:r>
                      <a:br>
                        <a:rPr kumimoji="0" lang="en-US" sz="1400" b="1" i="1" u="none" strike="noStrike" cap="none" normalizeH="0" baseline="0" smtClean="0">
                          <a:ln>
                            <a:noFill/>
                          </a:ln>
                          <a:solidFill>
                            <a:srgbClr val="000080"/>
                          </a:solidFill>
                          <a:effectLst/>
                          <a:latin typeface="Arial" panose="020B0604020202020204" pitchFamily="34" charset="0"/>
                          <a:cs typeface="Arial" panose="020B0604020202020204" pitchFamily="34" charset="0"/>
                        </a:rPr>
                      </a:br>
                      <a:r>
                        <a:rPr kumimoji="0" lang="en-US" sz="1400" b="1" i="1" u="none" strike="noStrike" cap="none" normalizeH="0" baseline="0" smtClean="0">
                          <a:ln>
                            <a:noFill/>
                          </a:ln>
                          <a:solidFill>
                            <a:srgbClr val="000080"/>
                          </a:solidFill>
                          <a:effectLst/>
                          <a:latin typeface="Arial" panose="020B0604020202020204" pitchFamily="34" charset="0"/>
                          <a:cs typeface="Arial" panose="020B0604020202020204" pitchFamily="34" charset="0"/>
                        </a:rPr>
                        <a:t>Professor Emeritus of the University of Tokyo</a:t>
                      </a:r>
                      <a:br>
                        <a:rPr kumimoji="0" lang="en-US" sz="1400" b="1" i="1" u="none" strike="noStrike" cap="none" normalizeH="0" baseline="0" smtClean="0">
                          <a:ln>
                            <a:noFill/>
                          </a:ln>
                          <a:solidFill>
                            <a:srgbClr val="000080"/>
                          </a:solidFill>
                          <a:effectLst/>
                          <a:latin typeface="Arial" panose="020B0604020202020204" pitchFamily="34" charset="0"/>
                          <a:cs typeface="Arial" panose="020B0604020202020204" pitchFamily="34" charset="0"/>
                        </a:rPr>
                      </a:br>
                      <a:r>
                        <a:rPr kumimoji="0" lang="en-US" sz="1400" b="1" i="1" u="none" strike="noStrike" cap="none" normalizeH="0" baseline="0" smtClean="0">
                          <a:ln>
                            <a:noFill/>
                          </a:ln>
                          <a:solidFill>
                            <a:srgbClr val="000080"/>
                          </a:solidFill>
                          <a:effectLst/>
                          <a:latin typeface="Arial" panose="020B0604020202020204" pitchFamily="34" charset="0"/>
                          <a:cs typeface="Arial" panose="020B0604020202020204" pitchFamily="34" charset="0"/>
                        </a:rPr>
                        <a:t>Kanehara Shuppan Co., Ltd</a:t>
                      </a:r>
                      <a:br>
                        <a:rPr kumimoji="0" lang="en-US" sz="1400" b="1" i="1" u="none" strike="noStrike" cap="none" normalizeH="0" baseline="0" smtClean="0">
                          <a:ln>
                            <a:noFill/>
                          </a:ln>
                          <a:solidFill>
                            <a:srgbClr val="000080"/>
                          </a:solidFill>
                          <a:effectLst/>
                          <a:latin typeface="Arial" panose="020B0604020202020204" pitchFamily="34" charset="0"/>
                          <a:cs typeface="Arial" panose="020B0604020202020204" pitchFamily="34" charset="0"/>
                        </a:rPr>
                      </a:br>
                      <a:r>
                        <a:rPr kumimoji="0" lang="en-US" sz="1400" b="1" i="1" u="none" strike="noStrike" cap="none" normalizeH="0" baseline="0" smtClean="0">
                          <a:ln>
                            <a:noFill/>
                          </a:ln>
                          <a:solidFill>
                            <a:srgbClr val="000080"/>
                          </a:solidFill>
                          <a:effectLst/>
                          <a:latin typeface="Arial" panose="020B0604020202020204" pitchFamily="34" charset="0"/>
                          <a:cs typeface="Arial" panose="020B0604020202020204" pitchFamily="34" charset="0"/>
                        </a:rPr>
                        <a:t>Tokyo, Kyoto (1962)</a:t>
                      </a:r>
                      <a:endParaRPr kumimoji="0" lang="en-US" sz="1400" b="0" i="0" u="none" strike="noStrike" cap="none" normalizeH="0" baseline="0" smtClean="0">
                        <a:ln>
                          <a:noFill/>
                        </a:ln>
                        <a:solidFill>
                          <a:schemeClr val="tx1"/>
                        </a:solidFill>
                        <a:effectLst/>
                        <a:latin typeface="Arial" panose="020B0604020202020204" pitchFamily="34" charset="0"/>
                      </a:endParaRPr>
                    </a:p>
                    <a:p>
                      <a:pPr marL="0" marR="0" lvl="0" indent="0" algn="r"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panose="020B0604020202020204" pitchFamily="34" charset="0"/>
                          <a:hlinkClick r:id="rId2"/>
                        </a:rPr>
                        <a:t/>
                      </a:r>
                      <a:r>
                        <a:rPr kumimoji="0" lang="en-US" sz="1300" b="0" i="0" u="none" strike="noStrike" cap="none" normalizeH="0" baseline="0" smtClean="0">
                          <a:ln>
                            <a:noFill/>
                          </a:ln>
                          <a:solidFill>
                            <a:schemeClr val="tx1"/>
                          </a:solidFill>
                          <a:effectLst/>
                          <a:latin typeface="Arial" panose="020B0604020202020204" pitchFamily="34" charset="0"/>
                        </a:rPr>
                        <a:t> </a:t>
                      </a:r>
                      <a:r>
                        <a:rPr kumimoji="0" lang="en-US" sz="1800" b="0" i="0" u="none" strike="noStrike" cap="none" normalizeH="0" baseline="0" smtClean="0">
                          <a:ln>
                            <a:noFill/>
                          </a:ln>
                          <a:solidFill>
                            <a:schemeClr val="tx1"/>
                          </a:solidFill>
                          <a:effectLst/>
                          <a:latin typeface="Arial" panose="020B0604020202020204" pitchFamily="34" charset="0"/>
                        </a:rPr>
                        <a:t>  </a:t>
                      </a:r>
                    </a:p>
                  </a:txBody>
                  <a:tcPr anchor="ctr" horzOverflow="overflow">
                    <a:lnL cap="flat">
                      <a:noFill/>
                    </a:lnL>
                    <a:lnR cap="flat">
                      <a:noFill/>
                    </a:lnR>
                    <a:lnT cap="flat">
                      <a:noFill/>
                    </a:lnT>
                    <a:lnB cap="flat">
                      <a:noFill/>
                    </a:lnB>
                    <a:lnTlToBr>
                      <a:noFill/>
                    </a:lnTlToBr>
                    <a:lnBlToTr>
                      <a:noFill/>
                    </a:lnBlToTr>
                    <a:noFill/>
                  </a:tcPr>
                </a:tc>
              </a:tr>
            </a:tbl>
          </a:graphicData>
        </a:graphic>
      </p:graphicFrame>
      <p:pic>
        <p:nvPicPr>
          <p:cNvPr id="41994" name="Picture 10" descr="top">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358188" y="5181600"/>
            <a:ext cx="190500" cy="20955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4038600" y="1981200"/>
            <a:ext cx="4648200" cy="2286000"/>
          </a:xfrm>
        </p:spPr>
        <p:txBody>
          <a:bodyPr/>
          <a:lstStyle/>
          <a:p>
            <a:r>
              <a:rPr lang="en-US" sz="1800"/>
              <a:t>Plate 9</a:t>
            </a:r>
            <a:r>
              <a:rPr lang="en-US" sz="1800" b="1"/>
              <a:t/>
            </a:r>
            <a:br>
              <a:rPr lang="en-US" sz="1800" b="1"/>
            </a:br>
            <a:r>
              <a:rPr lang="en-US" sz="1800" b="1"/>
              <a:t>Normal colour vision should read the number 45.</a:t>
            </a:r>
            <a:br>
              <a:rPr lang="en-US" sz="1800" b="1"/>
            </a:br>
            <a:r>
              <a:rPr lang="en-US" sz="1800" b="1"/>
              <a:t>The majority of those with colour vision deficiencies cannot read this number or will read it incorrectly.</a:t>
            </a:r>
          </a:p>
        </p:txBody>
      </p:sp>
      <p:pic>
        <p:nvPicPr>
          <p:cNvPr id="12293" name="Picture 5" descr="plate9"/>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2000" y="1981200"/>
            <a:ext cx="2790825" cy="27813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2290"/>
                                        </p:tgtEl>
                                        <p:attrNameLst>
                                          <p:attrName>style.visibility</p:attrName>
                                        </p:attrNameLst>
                                      </p:cBhvr>
                                      <p:to>
                                        <p:strVal val="visible"/>
                                      </p:to>
                                    </p:set>
                                    <p:anim calcmode="lin" valueType="num">
                                      <p:cBhvr additive="base">
                                        <p:cTn id="7" dur="500" fill="hold"/>
                                        <p:tgtEl>
                                          <p:spTgt spid="12290"/>
                                        </p:tgtEl>
                                        <p:attrNameLst>
                                          <p:attrName>ppt_x</p:attrName>
                                        </p:attrNameLst>
                                      </p:cBhvr>
                                      <p:tavLst>
                                        <p:tav tm="0">
                                          <p:val>
                                            <p:strVal val="#ppt_x"/>
                                          </p:val>
                                        </p:tav>
                                        <p:tav tm="100000">
                                          <p:val>
                                            <p:strVal val="#ppt_x"/>
                                          </p:val>
                                        </p:tav>
                                      </p:tavLst>
                                    </p:anim>
                                    <p:anim calcmode="lin" valueType="num">
                                      <p:cBhvr additive="base">
                                        <p:cTn id="8" dur="500" fill="hold"/>
                                        <p:tgtEl>
                                          <p:spTgt spid="1229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90"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3429000" y="2514600"/>
            <a:ext cx="5410200" cy="1752600"/>
          </a:xfrm>
        </p:spPr>
        <p:txBody>
          <a:bodyPr/>
          <a:lstStyle/>
          <a:p>
            <a:r>
              <a:rPr lang="en-US" sz="1800"/>
              <a:t>Plate 10</a:t>
            </a:r>
            <a:r>
              <a:rPr lang="en-US" sz="1800" b="1"/>
              <a:t/>
            </a:r>
            <a:br>
              <a:rPr lang="en-US" sz="1800" b="1"/>
            </a:br>
            <a:r>
              <a:rPr lang="en-US" sz="1800" b="1"/>
              <a:t>Normal colour vision should read the number 5. </a:t>
            </a:r>
            <a:br>
              <a:rPr lang="en-US" sz="1800" b="1"/>
            </a:br>
            <a:r>
              <a:rPr lang="en-US" sz="1800" b="1"/>
              <a:t>Those with colour vision deficiencies will not read the number or read it incorrectly.</a:t>
            </a:r>
          </a:p>
        </p:txBody>
      </p:sp>
      <p:pic>
        <p:nvPicPr>
          <p:cNvPr id="13317" name="Picture 5" descr="plate10"/>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1000" y="2362200"/>
            <a:ext cx="2819400" cy="272415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3314"/>
                                        </p:tgtEl>
                                        <p:attrNameLst>
                                          <p:attrName>style.visibility</p:attrName>
                                        </p:attrNameLst>
                                      </p:cBhvr>
                                      <p:to>
                                        <p:strVal val="visible"/>
                                      </p:to>
                                    </p:set>
                                    <p:anim calcmode="lin" valueType="num">
                                      <p:cBhvr additive="base">
                                        <p:cTn id="7" dur="500" fill="hold"/>
                                        <p:tgtEl>
                                          <p:spTgt spid="13314"/>
                                        </p:tgtEl>
                                        <p:attrNameLst>
                                          <p:attrName>ppt_x</p:attrName>
                                        </p:attrNameLst>
                                      </p:cBhvr>
                                      <p:tavLst>
                                        <p:tav tm="0">
                                          <p:val>
                                            <p:strVal val="#ppt_x"/>
                                          </p:val>
                                        </p:tav>
                                        <p:tav tm="100000">
                                          <p:val>
                                            <p:strVal val="#ppt_x"/>
                                          </p:val>
                                        </p:tav>
                                      </p:tavLst>
                                    </p:anim>
                                    <p:anim calcmode="lin" valueType="num">
                                      <p:cBhvr additive="base">
                                        <p:cTn id="8" dur="500" fill="hold"/>
                                        <p:tgtEl>
                                          <p:spTgt spid="1331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4"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4114800" y="2590800"/>
            <a:ext cx="4648200" cy="2011363"/>
          </a:xfrm>
        </p:spPr>
        <p:txBody>
          <a:bodyPr/>
          <a:lstStyle/>
          <a:p>
            <a:r>
              <a:rPr lang="en-US" sz="1800"/>
              <a:t>Plate 11</a:t>
            </a:r>
            <a:r>
              <a:rPr lang="en-US" sz="1800" b="1"/>
              <a:t/>
            </a:r>
            <a:br>
              <a:rPr lang="en-US" sz="1800" b="1"/>
            </a:br>
            <a:r>
              <a:rPr lang="en-US" sz="1800" b="1"/>
              <a:t>Normal colour vision should read the number 7.</a:t>
            </a:r>
            <a:br>
              <a:rPr lang="en-US" sz="1800" b="1"/>
            </a:br>
            <a:r>
              <a:rPr lang="en-US" sz="1800" b="1"/>
              <a:t>Those with colour vision deficiencies will not read this number or read it incorrectly.</a:t>
            </a:r>
          </a:p>
        </p:txBody>
      </p:sp>
      <p:pic>
        <p:nvPicPr>
          <p:cNvPr id="14341" name="Picture 5" descr="plate1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5800" y="2286000"/>
            <a:ext cx="2781300" cy="2657475"/>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4338"/>
                                        </p:tgtEl>
                                        <p:attrNameLst>
                                          <p:attrName>style.visibility</p:attrName>
                                        </p:attrNameLst>
                                      </p:cBhvr>
                                      <p:to>
                                        <p:strVal val="visible"/>
                                      </p:to>
                                    </p:set>
                                    <p:anim calcmode="lin" valueType="num">
                                      <p:cBhvr additive="base">
                                        <p:cTn id="7" dur="500" fill="hold"/>
                                        <p:tgtEl>
                                          <p:spTgt spid="14338"/>
                                        </p:tgtEl>
                                        <p:attrNameLst>
                                          <p:attrName>ppt_x</p:attrName>
                                        </p:attrNameLst>
                                      </p:cBhvr>
                                      <p:tavLst>
                                        <p:tav tm="0">
                                          <p:val>
                                            <p:strVal val="#ppt_x"/>
                                          </p:val>
                                        </p:tav>
                                        <p:tav tm="100000">
                                          <p:val>
                                            <p:strVal val="#ppt_x"/>
                                          </p:val>
                                        </p:tav>
                                      </p:tavLst>
                                    </p:anim>
                                    <p:anim calcmode="lin" valueType="num">
                                      <p:cBhvr additive="base">
                                        <p:cTn id="8" dur="500" fill="hold"/>
                                        <p:tgtEl>
                                          <p:spTgt spid="1433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38"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4191000" y="2514600"/>
            <a:ext cx="4343400" cy="2239963"/>
          </a:xfrm>
        </p:spPr>
        <p:txBody>
          <a:bodyPr/>
          <a:lstStyle/>
          <a:p>
            <a:r>
              <a:rPr lang="en-US" sz="1800"/>
              <a:t>Plate 12</a:t>
            </a:r>
            <a:r>
              <a:rPr lang="en-US" sz="1800" b="1"/>
              <a:t/>
            </a:r>
            <a:br>
              <a:rPr lang="en-US" sz="1800" b="1"/>
            </a:br>
            <a:r>
              <a:rPr lang="en-US" sz="1800" b="1"/>
              <a:t>Normal colour vision should read the number 16.</a:t>
            </a:r>
            <a:br>
              <a:rPr lang="en-US" sz="1800" b="1"/>
            </a:br>
            <a:r>
              <a:rPr lang="en-US" sz="1800" b="1"/>
              <a:t>Those with colour vision deficiencies will not read this number or read it incorrectly.</a:t>
            </a:r>
          </a:p>
        </p:txBody>
      </p:sp>
      <p:pic>
        <p:nvPicPr>
          <p:cNvPr id="15365" name="Picture 5" descr="plate12"/>
          <p:cNvPicPr>
            <a:picLocks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838200" y="2362200"/>
            <a:ext cx="2762250" cy="26479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5362"/>
                                        </p:tgtEl>
                                        <p:attrNameLst>
                                          <p:attrName>style.visibility</p:attrName>
                                        </p:attrNameLst>
                                      </p:cBhvr>
                                      <p:to>
                                        <p:strVal val="visible"/>
                                      </p:to>
                                    </p:set>
                                    <p:anim calcmode="lin" valueType="num">
                                      <p:cBhvr additive="base">
                                        <p:cTn id="7" dur="500" fill="hold"/>
                                        <p:tgtEl>
                                          <p:spTgt spid="15362"/>
                                        </p:tgtEl>
                                        <p:attrNameLst>
                                          <p:attrName>ppt_x</p:attrName>
                                        </p:attrNameLst>
                                      </p:cBhvr>
                                      <p:tavLst>
                                        <p:tav tm="0">
                                          <p:val>
                                            <p:strVal val="#ppt_x"/>
                                          </p:val>
                                        </p:tav>
                                        <p:tav tm="100000">
                                          <p:val>
                                            <p:strVal val="#ppt_x"/>
                                          </p:val>
                                        </p:tav>
                                      </p:tavLst>
                                    </p:anim>
                                    <p:anim calcmode="lin" valueType="num">
                                      <p:cBhvr additive="base">
                                        <p:cTn id="8" dur="500" fill="hold"/>
                                        <p:tgtEl>
                                          <p:spTgt spid="1536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62"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3733800" y="2362200"/>
            <a:ext cx="5105400" cy="2468563"/>
          </a:xfrm>
        </p:spPr>
        <p:txBody>
          <a:bodyPr/>
          <a:lstStyle/>
          <a:p>
            <a:r>
              <a:rPr lang="en-US" sz="1800"/>
              <a:t>Plate 13</a:t>
            </a:r>
            <a:r>
              <a:rPr lang="en-US" sz="1800" b="1"/>
              <a:t/>
            </a:r>
            <a:br>
              <a:rPr lang="en-US" sz="1800" b="1"/>
            </a:br>
            <a:r>
              <a:rPr lang="en-US" sz="1800" b="1"/>
              <a:t>Normal colour vision will read the number 73.</a:t>
            </a:r>
            <a:br>
              <a:rPr lang="en-US" sz="1800" b="1"/>
            </a:br>
            <a:r>
              <a:rPr lang="en-US" sz="1800" b="1"/>
              <a:t>Those with colour vision deficiencies should nor be able to read this number or will read it incorrectly.</a:t>
            </a:r>
          </a:p>
        </p:txBody>
      </p:sp>
      <p:pic>
        <p:nvPicPr>
          <p:cNvPr id="17413" name="Picture 5" descr="plate13"/>
          <p:cNvPicPr>
            <a:picLocks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533400" y="2286000"/>
            <a:ext cx="2876550" cy="27051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7410"/>
                                        </p:tgtEl>
                                        <p:attrNameLst>
                                          <p:attrName>style.visibility</p:attrName>
                                        </p:attrNameLst>
                                      </p:cBhvr>
                                      <p:to>
                                        <p:strVal val="visible"/>
                                      </p:to>
                                    </p:set>
                                    <p:anim calcmode="lin" valueType="num">
                                      <p:cBhvr additive="base">
                                        <p:cTn id="7" dur="500" fill="hold"/>
                                        <p:tgtEl>
                                          <p:spTgt spid="17410"/>
                                        </p:tgtEl>
                                        <p:attrNameLst>
                                          <p:attrName>ppt_x</p:attrName>
                                        </p:attrNameLst>
                                      </p:cBhvr>
                                      <p:tavLst>
                                        <p:tav tm="0">
                                          <p:val>
                                            <p:strVal val="#ppt_x"/>
                                          </p:val>
                                        </p:tav>
                                        <p:tav tm="100000">
                                          <p:val>
                                            <p:strVal val="#ppt_x"/>
                                          </p:val>
                                        </p:tav>
                                      </p:tavLst>
                                    </p:anim>
                                    <p:anim calcmode="lin" valueType="num">
                                      <p:cBhvr additive="base">
                                        <p:cTn id="8" dur="500" fill="hold"/>
                                        <p:tgtEl>
                                          <p:spTgt spid="1741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10"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3886200" y="2057400"/>
            <a:ext cx="4572000" cy="3001963"/>
          </a:xfrm>
        </p:spPr>
        <p:txBody>
          <a:bodyPr/>
          <a:lstStyle/>
          <a:p>
            <a:r>
              <a:rPr lang="en-US" sz="1800"/>
              <a:t>Plate 14</a:t>
            </a:r>
            <a:r>
              <a:rPr lang="en-US" sz="1800" b="1"/>
              <a:t/>
            </a:r>
            <a:br>
              <a:rPr lang="en-US" sz="1800" b="1"/>
            </a:br>
            <a:r>
              <a:rPr lang="en-US" sz="1800" b="1"/>
              <a:t>Normal colour vision and those with total colour blindness should not be able to read any number.</a:t>
            </a:r>
            <a:br>
              <a:rPr lang="en-US" sz="1800" b="1"/>
            </a:br>
            <a:r>
              <a:rPr lang="en-US" sz="1800" b="1"/>
              <a:t>The majority of those with red-green deficiencies should read the number 5.</a:t>
            </a:r>
          </a:p>
        </p:txBody>
      </p:sp>
      <p:pic>
        <p:nvPicPr>
          <p:cNvPr id="19462" name="Picture 6" descr="plate14"/>
          <p:cNvPicPr>
            <a:picLocks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685800" y="2209800"/>
            <a:ext cx="2771775" cy="27336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9458"/>
                                        </p:tgtEl>
                                        <p:attrNameLst>
                                          <p:attrName>style.visibility</p:attrName>
                                        </p:attrNameLst>
                                      </p:cBhvr>
                                      <p:to>
                                        <p:strVal val="visible"/>
                                      </p:to>
                                    </p:set>
                                    <p:anim calcmode="lin" valueType="num">
                                      <p:cBhvr additive="base">
                                        <p:cTn id="7" dur="500" fill="hold"/>
                                        <p:tgtEl>
                                          <p:spTgt spid="19458"/>
                                        </p:tgtEl>
                                        <p:attrNameLst>
                                          <p:attrName>ppt_x</p:attrName>
                                        </p:attrNameLst>
                                      </p:cBhvr>
                                      <p:tavLst>
                                        <p:tav tm="0">
                                          <p:val>
                                            <p:strVal val="#ppt_x"/>
                                          </p:val>
                                        </p:tav>
                                        <p:tav tm="100000">
                                          <p:val>
                                            <p:strVal val="#ppt_x"/>
                                          </p:val>
                                        </p:tav>
                                      </p:tavLst>
                                    </p:anim>
                                    <p:anim calcmode="lin" valueType="num">
                                      <p:cBhvr additive="base">
                                        <p:cTn id="8" dur="500" fill="hold"/>
                                        <p:tgtEl>
                                          <p:spTgt spid="1945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458"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3962400" y="2133600"/>
            <a:ext cx="4343400" cy="2544763"/>
          </a:xfrm>
        </p:spPr>
        <p:txBody>
          <a:bodyPr/>
          <a:lstStyle/>
          <a:p>
            <a:r>
              <a:rPr lang="en-US" sz="1800"/>
              <a:t>Plate 15</a:t>
            </a:r>
            <a:r>
              <a:rPr lang="en-US" sz="1800" b="1"/>
              <a:t/>
            </a:r>
            <a:br>
              <a:rPr lang="en-US" sz="1800" b="1"/>
            </a:br>
            <a:r>
              <a:rPr lang="en-US" sz="1800" b="1"/>
              <a:t>Normal colour vision and those with total colour blindness should not be able to read any number.</a:t>
            </a:r>
            <a:br>
              <a:rPr lang="en-US" sz="1800" b="1"/>
            </a:br>
            <a:r>
              <a:rPr lang="en-US" sz="1800" b="1"/>
              <a:t>The majority of those with red-green deficiencies should read the number 45.</a:t>
            </a:r>
          </a:p>
        </p:txBody>
      </p:sp>
      <p:pic>
        <p:nvPicPr>
          <p:cNvPr id="21510" name="Picture 6" descr="plate15"/>
          <p:cNvPicPr>
            <a:picLocks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685800" y="2209800"/>
            <a:ext cx="2857500" cy="272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1506"/>
                                        </p:tgtEl>
                                        <p:attrNameLst>
                                          <p:attrName>style.visibility</p:attrName>
                                        </p:attrNameLst>
                                      </p:cBhvr>
                                      <p:to>
                                        <p:strVal val="visible"/>
                                      </p:to>
                                    </p:set>
                                    <p:anim calcmode="lin" valueType="num">
                                      <p:cBhvr additive="base">
                                        <p:cTn id="7" dur="500" fill="hold"/>
                                        <p:tgtEl>
                                          <p:spTgt spid="21506"/>
                                        </p:tgtEl>
                                        <p:attrNameLst>
                                          <p:attrName>ppt_x</p:attrName>
                                        </p:attrNameLst>
                                      </p:cBhvr>
                                      <p:tavLst>
                                        <p:tav tm="0">
                                          <p:val>
                                            <p:strVal val="#ppt_x"/>
                                          </p:val>
                                        </p:tav>
                                        <p:tav tm="100000">
                                          <p:val>
                                            <p:strVal val="#ppt_x"/>
                                          </p:val>
                                        </p:tav>
                                      </p:tavLst>
                                    </p:anim>
                                    <p:anim calcmode="lin" valueType="num">
                                      <p:cBhvr additive="base">
                                        <p:cTn id="8" dur="500" fill="hold"/>
                                        <p:tgtEl>
                                          <p:spTgt spid="2150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506"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xfrm>
            <a:off x="3352800" y="1828800"/>
            <a:ext cx="5334000" cy="3581400"/>
          </a:xfrm>
        </p:spPr>
        <p:txBody>
          <a:bodyPr/>
          <a:lstStyle/>
          <a:p>
            <a:r>
              <a:rPr lang="en-US" sz="1800"/>
              <a:t>Plate 16</a:t>
            </a:r>
            <a:r>
              <a:rPr lang="en-US" sz="1800" b="1"/>
              <a:t/>
            </a:r>
            <a:br>
              <a:rPr lang="en-US" sz="1800" b="1"/>
            </a:br>
            <a:r>
              <a:rPr lang="en-US" sz="1800" b="1"/>
              <a:t>Normal colour vision should read the number 26.</a:t>
            </a:r>
            <a:br>
              <a:rPr lang="en-US" sz="1800" b="1"/>
            </a:br>
            <a:r>
              <a:rPr lang="en-US" sz="1800" b="1"/>
              <a:t>In protanopia and strong protanomalia the number 6 is read and in mild protanomalia both numerals are read but the number 6 is clearer than the number 2.</a:t>
            </a:r>
            <a:br>
              <a:rPr lang="en-US" sz="1800" b="1"/>
            </a:br>
            <a:r>
              <a:rPr lang="en-US" sz="1800" b="1"/>
              <a:t>In deuteranopia and strong deuteranomalia only the number 2 is read and in mild deuteranomalia both the number 2 is clearer than the number 6.</a:t>
            </a:r>
          </a:p>
        </p:txBody>
      </p:sp>
      <p:pic>
        <p:nvPicPr>
          <p:cNvPr id="23557" name="Picture 5" descr="plate16"/>
          <p:cNvPicPr>
            <a:picLocks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228600" y="2590800"/>
            <a:ext cx="2790825" cy="26765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3554"/>
                                        </p:tgtEl>
                                        <p:attrNameLst>
                                          <p:attrName>style.visibility</p:attrName>
                                        </p:attrNameLst>
                                      </p:cBhvr>
                                      <p:to>
                                        <p:strVal val="visible"/>
                                      </p:to>
                                    </p:set>
                                    <p:anim calcmode="lin" valueType="num">
                                      <p:cBhvr additive="base">
                                        <p:cTn id="7" dur="500" fill="hold"/>
                                        <p:tgtEl>
                                          <p:spTgt spid="23554"/>
                                        </p:tgtEl>
                                        <p:attrNameLst>
                                          <p:attrName>ppt_x</p:attrName>
                                        </p:attrNameLst>
                                      </p:cBhvr>
                                      <p:tavLst>
                                        <p:tav tm="0">
                                          <p:val>
                                            <p:strVal val="#ppt_x"/>
                                          </p:val>
                                        </p:tav>
                                        <p:tav tm="100000">
                                          <p:val>
                                            <p:strVal val="#ppt_x"/>
                                          </p:val>
                                        </p:tav>
                                      </p:tavLst>
                                    </p:anim>
                                    <p:anim calcmode="lin" valueType="num">
                                      <p:cBhvr additive="base">
                                        <p:cTn id="8" dur="500" fill="hold"/>
                                        <p:tgtEl>
                                          <p:spTgt spid="2355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554"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xfrm>
            <a:off x="3200400" y="914400"/>
            <a:ext cx="5486400" cy="4495800"/>
          </a:xfrm>
        </p:spPr>
        <p:txBody>
          <a:bodyPr/>
          <a:lstStyle/>
          <a:p>
            <a:r>
              <a:rPr lang="en-US" sz="1800"/>
              <a:t>Plate 17</a:t>
            </a:r>
            <a:r>
              <a:rPr lang="en-US" sz="1800" b="1"/>
              <a:t/>
            </a:r>
            <a:br>
              <a:rPr lang="en-US" sz="1800" b="1"/>
            </a:br>
            <a:r>
              <a:rPr lang="en-US" sz="1800" b="1"/>
              <a:t>Normal colour vision should read the number 42.</a:t>
            </a:r>
            <a:br>
              <a:rPr lang="en-US" sz="1800" b="1"/>
            </a:br>
            <a:r>
              <a:rPr lang="en-US" sz="1800" b="1"/>
              <a:t>In protanopia and strong protanomalia the number 2 is read and in mild protanomalia both numerals are read but the number 2 is clearer than the number 4.</a:t>
            </a:r>
            <a:br>
              <a:rPr lang="en-US" sz="1800" b="1"/>
            </a:br>
            <a:r>
              <a:rPr lang="en-US" sz="1800" b="1"/>
              <a:t>In deuteranopia and strong deuteranomalia only the number 4 is read and in mild deuteranomalia both the number 4 is clearer than the number 2</a:t>
            </a:r>
            <a:r>
              <a:rPr lang="en-US" sz="4000" b="1"/>
              <a:t>.</a:t>
            </a:r>
            <a:r>
              <a:rPr lang="en-US" sz="4000"/>
              <a:t/>
            </a:r>
            <a:br>
              <a:rPr lang="en-US" sz="4000"/>
            </a:br>
            <a:endParaRPr lang="en-US" sz="4000"/>
          </a:p>
        </p:txBody>
      </p:sp>
      <p:pic>
        <p:nvPicPr>
          <p:cNvPr id="25605" name="Picture 5" descr="plate17"/>
          <p:cNvPicPr>
            <a:picLocks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228600" y="2057400"/>
            <a:ext cx="2781300" cy="272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5602"/>
                                        </p:tgtEl>
                                        <p:attrNameLst>
                                          <p:attrName>style.visibility</p:attrName>
                                        </p:attrNameLst>
                                      </p:cBhvr>
                                      <p:to>
                                        <p:strVal val="visible"/>
                                      </p:to>
                                    </p:set>
                                    <p:anim calcmode="lin" valueType="num">
                                      <p:cBhvr additive="base">
                                        <p:cTn id="7" dur="500" fill="hold"/>
                                        <p:tgtEl>
                                          <p:spTgt spid="25602"/>
                                        </p:tgtEl>
                                        <p:attrNameLst>
                                          <p:attrName>ppt_x</p:attrName>
                                        </p:attrNameLst>
                                      </p:cBhvr>
                                      <p:tavLst>
                                        <p:tav tm="0">
                                          <p:val>
                                            <p:strVal val="#ppt_x"/>
                                          </p:val>
                                        </p:tav>
                                        <p:tav tm="100000">
                                          <p:val>
                                            <p:strVal val="#ppt_x"/>
                                          </p:val>
                                        </p:tav>
                                      </p:tavLst>
                                    </p:anim>
                                    <p:anim calcmode="lin" valueType="num">
                                      <p:cBhvr additive="base">
                                        <p:cTn id="8" dur="500" fill="hold"/>
                                        <p:tgtEl>
                                          <p:spTgt spid="2560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602"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xfrm>
            <a:off x="4114800" y="2438400"/>
            <a:ext cx="4495800" cy="2590800"/>
          </a:xfrm>
        </p:spPr>
        <p:txBody>
          <a:bodyPr/>
          <a:lstStyle/>
          <a:p>
            <a:r>
              <a:rPr lang="en-US" sz="1800"/>
              <a:t>Plate 18</a:t>
            </a:r>
            <a:r>
              <a:rPr lang="en-US" sz="1800" b="1"/>
              <a:t/>
            </a:r>
            <a:br>
              <a:rPr lang="en-US" sz="1800" b="1"/>
            </a:br>
            <a:r>
              <a:rPr lang="en-US" sz="1800" b="1"/>
              <a:t>The normal should trace along the purple and red lines between the two X's.</a:t>
            </a:r>
            <a:br>
              <a:rPr lang="en-US" sz="1800" b="1"/>
            </a:br>
            <a:r>
              <a:rPr lang="en-US" sz="1800" b="1"/>
              <a:t>In protanopia and strong protanomalia only the purple line is traced and in mild protanomalia both lines can be traced but the purple line is easier to follow.</a:t>
            </a:r>
            <a:br>
              <a:rPr lang="en-US" sz="1800" b="1"/>
            </a:br>
            <a:r>
              <a:rPr lang="en-US" sz="1800" b="1"/>
              <a:t>In deuteranopia and strong deuteranomalia only the red line is traced and in mild deuteranomalia both lines are traced but the red line is easier to follow.</a:t>
            </a:r>
          </a:p>
        </p:txBody>
      </p:sp>
      <p:pic>
        <p:nvPicPr>
          <p:cNvPr id="27653" name="Picture 5" descr="plate18"/>
          <p:cNvPicPr>
            <a:picLocks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533400" y="2057400"/>
            <a:ext cx="2847975" cy="28194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4724400" y="1295400"/>
            <a:ext cx="3657600" cy="3459163"/>
          </a:xfrm>
        </p:spPr>
        <p:txBody>
          <a:bodyPr/>
          <a:lstStyle/>
          <a:p>
            <a:r>
              <a:rPr lang="en-US" sz="1800" b="1"/>
              <a:t>Plate 1</a:t>
            </a:r>
            <a:br>
              <a:rPr lang="en-US" sz="1800" b="1"/>
            </a:br>
            <a:r>
              <a:rPr lang="en-US" sz="1800" b="1"/>
              <a:t/>
            </a:r>
            <a:br>
              <a:rPr lang="en-US" sz="1800" b="1"/>
            </a:br>
            <a:r>
              <a:rPr lang="en-US" sz="1800" b="1"/>
              <a:t>Both normal and those with all colour vision deficiencies </a:t>
            </a:r>
            <a:br>
              <a:rPr lang="en-US" sz="1800" b="1"/>
            </a:br>
            <a:r>
              <a:rPr lang="en-US" sz="1800" b="1"/>
              <a:t>should read the number 12.</a:t>
            </a:r>
          </a:p>
        </p:txBody>
      </p:sp>
      <p:pic>
        <p:nvPicPr>
          <p:cNvPr id="4101" name="Picture 5" descr="colblts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00200" y="2057400"/>
            <a:ext cx="2676525" cy="26289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098"/>
                                        </p:tgtEl>
                                        <p:attrNameLst>
                                          <p:attrName>style.visibility</p:attrName>
                                        </p:attrNameLst>
                                      </p:cBhvr>
                                      <p:to>
                                        <p:strVal val="visible"/>
                                      </p:to>
                                    </p:set>
                                    <p:anim calcmode="lin" valueType="num">
                                      <p:cBhvr additive="base">
                                        <p:cTn id="7" dur="500" fill="hold"/>
                                        <p:tgtEl>
                                          <p:spTgt spid="4098"/>
                                        </p:tgtEl>
                                        <p:attrNameLst>
                                          <p:attrName>ppt_x</p:attrName>
                                        </p:attrNameLst>
                                      </p:cBhvr>
                                      <p:tavLst>
                                        <p:tav tm="0">
                                          <p:val>
                                            <p:strVal val="#ppt_x"/>
                                          </p:val>
                                        </p:tav>
                                        <p:tav tm="100000">
                                          <p:val>
                                            <p:strVal val="#ppt_x"/>
                                          </p:val>
                                        </p:tav>
                                      </p:tavLst>
                                    </p:anim>
                                    <p:anim calcmode="lin" valueType="num">
                                      <p:cBhvr additive="base">
                                        <p:cTn id="8" dur="500" fill="hold"/>
                                        <p:tgtEl>
                                          <p:spTgt spid="409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8"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4419600" y="2057400"/>
            <a:ext cx="4038600" cy="2925763"/>
          </a:xfrm>
        </p:spPr>
        <p:txBody>
          <a:bodyPr/>
          <a:lstStyle/>
          <a:p>
            <a:r>
              <a:rPr lang="en-US" sz="1800"/>
              <a:t>Plate 19</a:t>
            </a:r>
            <a:r>
              <a:rPr lang="en-US" sz="1800" b="1"/>
              <a:t/>
            </a:r>
            <a:br>
              <a:rPr lang="en-US" sz="1800" b="1"/>
            </a:br>
            <a:r>
              <a:rPr lang="en-US" sz="1800" b="1"/>
              <a:t>The majority of those with red-green colour blindness can trace the winding line between the two X's.</a:t>
            </a:r>
            <a:br>
              <a:rPr lang="en-US" sz="1800" b="1"/>
            </a:br>
            <a:r>
              <a:rPr lang="en-US" sz="1800" b="1"/>
              <a:t>The majority of those with normal and total colour blindness are unable to follow the line.</a:t>
            </a:r>
          </a:p>
        </p:txBody>
      </p:sp>
      <p:pic>
        <p:nvPicPr>
          <p:cNvPr id="5127" name="Picture 7" descr="plate19"/>
          <p:cNvPicPr>
            <a:picLocks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762000" y="1905000"/>
            <a:ext cx="2943225" cy="27908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a:xfrm>
            <a:off x="3962400" y="1524000"/>
            <a:ext cx="4724400" cy="3611563"/>
          </a:xfrm>
        </p:spPr>
        <p:txBody>
          <a:bodyPr/>
          <a:lstStyle/>
          <a:p>
            <a:r>
              <a:rPr lang="en-US" sz="1800"/>
              <a:t>Plate 20</a:t>
            </a:r>
            <a:r>
              <a:rPr lang="en-US" sz="1800" b="1"/>
              <a:t/>
            </a:r>
            <a:br>
              <a:rPr lang="en-US" sz="1800" b="1"/>
            </a:br>
            <a:r>
              <a:rPr lang="en-US" sz="1800" b="1"/>
              <a:t>Normal will trace the blue-green line between the two X's. </a:t>
            </a:r>
            <a:br>
              <a:rPr lang="en-US" sz="1800" b="1"/>
            </a:br>
            <a:r>
              <a:rPr lang="en-US" sz="1800" b="1"/>
              <a:t>The majority of those with colour vision deficiencies will be unable to follow the line or will follow a line different to the normal one.</a:t>
            </a:r>
          </a:p>
        </p:txBody>
      </p:sp>
      <p:pic>
        <p:nvPicPr>
          <p:cNvPr id="31749" name="Picture 5" descr="plate20"/>
          <p:cNvPicPr>
            <a:picLocks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609600" y="2133600"/>
            <a:ext cx="3028950" cy="272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1746"/>
                                        </p:tgtEl>
                                        <p:attrNameLst>
                                          <p:attrName>style.visibility</p:attrName>
                                        </p:attrNameLst>
                                      </p:cBhvr>
                                      <p:to>
                                        <p:strVal val="visible"/>
                                      </p:to>
                                    </p:set>
                                    <p:anim calcmode="lin" valueType="num">
                                      <p:cBhvr additive="base">
                                        <p:cTn id="7" dur="500" fill="hold"/>
                                        <p:tgtEl>
                                          <p:spTgt spid="31746"/>
                                        </p:tgtEl>
                                        <p:attrNameLst>
                                          <p:attrName>ppt_x</p:attrName>
                                        </p:attrNameLst>
                                      </p:cBhvr>
                                      <p:tavLst>
                                        <p:tav tm="0">
                                          <p:val>
                                            <p:strVal val="#ppt_x"/>
                                          </p:val>
                                        </p:tav>
                                        <p:tav tm="100000">
                                          <p:val>
                                            <p:strVal val="#ppt_x"/>
                                          </p:val>
                                        </p:tav>
                                      </p:tavLst>
                                    </p:anim>
                                    <p:anim calcmode="lin" valueType="num">
                                      <p:cBhvr additive="base">
                                        <p:cTn id="8" dur="500" fill="hold"/>
                                        <p:tgtEl>
                                          <p:spTgt spid="3174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746"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3810000" y="2743200"/>
            <a:ext cx="5105400" cy="1143000"/>
          </a:xfrm>
        </p:spPr>
        <p:txBody>
          <a:bodyPr/>
          <a:lstStyle/>
          <a:p>
            <a:r>
              <a:rPr lang="en-US" sz="2000"/>
              <a:t>Plate 21</a:t>
            </a:r>
            <a:r>
              <a:rPr lang="en-US" sz="2000" b="1"/>
              <a:t/>
            </a:r>
            <a:br>
              <a:rPr lang="en-US" sz="2000" b="1"/>
            </a:br>
            <a:r>
              <a:rPr lang="en-US" sz="2000" b="1"/>
              <a:t>Normal will trace the orange line between the two X's. </a:t>
            </a:r>
            <a:br>
              <a:rPr lang="en-US" sz="2000" b="1"/>
            </a:br>
            <a:r>
              <a:rPr lang="en-US" sz="2000" b="1"/>
              <a:t>The majority of those with colour vision deficiencies will be unable to follow the line or will follow a line different to the normal one.</a:t>
            </a:r>
          </a:p>
        </p:txBody>
      </p:sp>
      <p:pic>
        <p:nvPicPr>
          <p:cNvPr id="33797" name="Picture 5" descr="plate21"/>
          <p:cNvPicPr>
            <a:picLocks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533400" y="1905000"/>
            <a:ext cx="3048000" cy="27432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3794"/>
                                        </p:tgtEl>
                                        <p:attrNameLst>
                                          <p:attrName>style.visibility</p:attrName>
                                        </p:attrNameLst>
                                      </p:cBhvr>
                                      <p:to>
                                        <p:strVal val="visible"/>
                                      </p:to>
                                    </p:set>
                                    <p:anim calcmode="lin" valueType="num">
                                      <p:cBhvr additive="base">
                                        <p:cTn id="7" dur="500" fill="hold"/>
                                        <p:tgtEl>
                                          <p:spTgt spid="33794"/>
                                        </p:tgtEl>
                                        <p:attrNameLst>
                                          <p:attrName>ppt_x</p:attrName>
                                        </p:attrNameLst>
                                      </p:cBhvr>
                                      <p:tavLst>
                                        <p:tav tm="0">
                                          <p:val>
                                            <p:strVal val="#ppt_x"/>
                                          </p:val>
                                        </p:tav>
                                        <p:tav tm="100000">
                                          <p:val>
                                            <p:strVal val="#ppt_x"/>
                                          </p:val>
                                        </p:tav>
                                      </p:tavLst>
                                    </p:anim>
                                    <p:anim calcmode="lin" valueType="num">
                                      <p:cBhvr additive="base">
                                        <p:cTn id="8" dur="500" fill="hold"/>
                                        <p:tgtEl>
                                          <p:spTgt spid="3379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794"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a:xfrm>
            <a:off x="4419600" y="1600200"/>
            <a:ext cx="3581400" cy="4038600"/>
          </a:xfrm>
        </p:spPr>
        <p:txBody>
          <a:bodyPr/>
          <a:lstStyle/>
          <a:p>
            <a:r>
              <a:rPr lang="en-US" sz="1800"/>
              <a:t>Plate 22</a:t>
            </a:r>
            <a:r>
              <a:rPr lang="en-US" sz="1800" b="1"/>
              <a:t/>
            </a:r>
            <a:br>
              <a:rPr lang="en-US" sz="1800" b="1"/>
            </a:br>
            <a:r>
              <a:rPr lang="en-US" sz="1800" b="1"/>
              <a:t>Normal should trace the line connecting the blue-green and the yellow-green.</a:t>
            </a:r>
            <a:br>
              <a:rPr lang="en-US" sz="1800" b="1"/>
            </a:br>
            <a:r>
              <a:rPr lang="en-US" sz="1800" b="1"/>
              <a:t>Those with red-green deficiencies trace the line connecting the blue-green and purple.</a:t>
            </a:r>
            <a:br>
              <a:rPr lang="en-US" sz="1800" b="1"/>
            </a:br>
            <a:r>
              <a:rPr lang="en-US" sz="1800" b="1"/>
              <a:t>Those with total colour blindness cannot trace any line.</a:t>
            </a:r>
          </a:p>
        </p:txBody>
      </p:sp>
      <p:pic>
        <p:nvPicPr>
          <p:cNvPr id="35845" name="Picture 5" descr="plate22"/>
          <p:cNvPicPr>
            <a:picLocks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609600" y="2286000"/>
            <a:ext cx="3067050" cy="27051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5842"/>
                                        </p:tgtEl>
                                        <p:attrNameLst>
                                          <p:attrName>style.visibility</p:attrName>
                                        </p:attrNameLst>
                                      </p:cBhvr>
                                      <p:to>
                                        <p:strVal val="visible"/>
                                      </p:to>
                                    </p:set>
                                    <p:anim calcmode="lin" valueType="num">
                                      <p:cBhvr additive="base">
                                        <p:cTn id="7" dur="500" fill="hold"/>
                                        <p:tgtEl>
                                          <p:spTgt spid="35842"/>
                                        </p:tgtEl>
                                        <p:attrNameLst>
                                          <p:attrName>ppt_x</p:attrName>
                                        </p:attrNameLst>
                                      </p:cBhvr>
                                      <p:tavLst>
                                        <p:tav tm="0">
                                          <p:val>
                                            <p:strVal val="#ppt_x"/>
                                          </p:val>
                                        </p:tav>
                                        <p:tav tm="100000">
                                          <p:val>
                                            <p:strVal val="#ppt_x"/>
                                          </p:val>
                                        </p:tav>
                                      </p:tavLst>
                                    </p:anim>
                                    <p:anim calcmode="lin" valueType="num">
                                      <p:cBhvr additive="base">
                                        <p:cTn id="8" dur="500" fill="hold"/>
                                        <p:tgtEl>
                                          <p:spTgt spid="3584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842"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a:xfrm>
            <a:off x="3733800" y="1600200"/>
            <a:ext cx="4876800" cy="3840163"/>
          </a:xfrm>
        </p:spPr>
        <p:txBody>
          <a:bodyPr/>
          <a:lstStyle/>
          <a:p>
            <a:r>
              <a:rPr lang="en-US" sz="1800"/>
              <a:t>Plate 23</a:t>
            </a:r>
            <a:r>
              <a:rPr lang="en-US" sz="1800" b="1"/>
              <a:t/>
            </a:r>
            <a:br>
              <a:rPr lang="en-US" sz="1800" b="1"/>
            </a:br>
            <a:r>
              <a:rPr lang="en-US" sz="1800" b="1"/>
              <a:t>Normal should trace the line connecting the purple and the orange between the two X's.</a:t>
            </a:r>
            <a:br>
              <a:rPr lang="en-US" sz="1800" b="1"/>
            </a:br>
            <a:r>
              <a:rPr lang="en-US" sz="1800" b="1"/>
              <a:t>Red-green deficiencies should trace the line connecting the purple and the blue-green.</a:t>
            </a:r>
            <a:br>
              <a:rPr lang="en-US" sz="1800" b="1"/>
            </a:br>
            <a:r>
              <a:rPr lang="en-US" sz="1800" b="1"/>
              <a:t>Total colour blindness and weakness cannot trace any line.</a:t>
            </a:r>
          </a:p>
        </p:txBody>
      </p:sp>
      <p:pic>
        <p:nvPicPr>
          <p:cNvPr id="37893" name="Picture 5" descr="plate23"/>
          <p:cNvPicPr>
            <a:picLocks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381000" y="2209800"/>
            <a:ext cx="3124200" cy="272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7890"/>
                                        </p:tgtEl>
                                        <p:attrNameLst>
                                          <p:attrName>style.visibility</p:attrName>
                                        </p:attrNameLst>
                                      </p:cBhvr>
                                      <p:to>
                                        <p:strVal val="visible"/>
                                      </p:to>
                                    </p:set>
                                    <p:anim calcmode="lin" valueType="num">
                                      <p:cBhvr additive="base">
                                        <p:cTn id="7" dur="500" fill="hold"/>
                                        <p:tgtEl>
                                          <p:spTgt spid="37890"/>
                                        </p:tgtEl>
                                        <p:attrNameLst>
                                          <p:attrName>ppt_x</p:attrName>
                                        </p:attrNameLst>
                                      </p:cBhvr>
                                      <p:tavLst>
                                        <p:tav tm="0">
                                          <p:val>
                                            <p:strVal val="#ppt_x"/>
                                          </p:val>
                                        </p:tav>
                                        <p:tav tm="100000">
                                          <p:val>
                                            <p:strVal val="#ppt_x"/>
                                          </p:val>
                                        </p:tav>
                                      </p:tavLst>
                                    </p:anim>
                                    <p:anim calcmode="lin" valueType="num">
                                      <p:cBhvr additive="base">
                                        <p:cTn id="8" dur="500" fill="hold"/>
                                        <p:tgtEl>
                                          <p:spTgt spid="3789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890"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3886200" y="2362200"/>
            <a:ext cx="4572000" cy="2133600"/>
          </a:xfrm>
        </p:spPr>
        <p:txBody>
          <a:bodyPr/>
          <a:lstStyle/>
          <a:p>
            <a:r>
              <a:rPr lang="en-US" sz="1800"/>
              <a:t>Plate 24</a:t>
            </a:r>
            <a:r>
              <a:rPr lang="en-US" sz="1800" b="1"/>
              <a:t/>
            </a:r>
            <a:br>
              <a:rPr lang="en-US" sz="1800" b="1"/>
            </a:br>
            <a:r>
              <a:rPr lang="en-US" sz="1800" b="1"/>
              <a:t>Both normal and those with colour vision deficiencies can trace the winding line between the two X's.</a:t>
            </a:r>
          </a:p>
        </p:txBody>
      </p:sp>
      <p:pic>
        <p:nvPicPr>
          <p:cNvPr id="39941" name="Picture 5" descr="plate24"/>
          <p:cNvPicPr>
            <a:picLocks noChangeAspect="1" noChangeArrowheads="1"/>
          </p:cNvPicPr>
          <p:nvPr>
            <p:ph idx="4294967295"/>
          </p:nvPr>
        </p:nvPicPr>
        <p:blipFill>
          <a:blip r:embed="rId2">
            <a:extLst>
              <a:ext uri="{28A0092B-C50C-407E-A947-70E740481C1C}">
                <a14:useLocalDpi xmlns:a14="http://schemas.microsoft.com/office/drawing/2010/main" val="0"/>
              </a:ext>
            </a:extLst>
          </a:blip>
          <a:srcRect/>
          <a:stretch>
            <a:fillRect/>
          </a:stretch>
        </p:blipFill>
        <p:spPr>
          <a:xfrm>
            <a:off x="762000" y="2209800"/>
            <a:ext cx="3181350" cy="26670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9938"/>
                                        </p:tgtEl>
                                        <p:attrNameLst>
                                          <p:attrName>style.visibility</p:attrName>
                                        </p:attrNameLst>
                                      </p:cBhvr>
                                      <p:to>
                                        <p:strVal val="visible"/>
                                      </p:to>
                                    </p:set>
                                    <p:anim calcmode="lin" valueType="num">
                                      <p:cBhvr additive="base">
                                        <p:cTn id="7" dur="500" fill="hold"/>
                                        <p:tgtEl>
                                          <p:spTgt spid="39938"/>
                                        </p:tgtEl>
                                        <p:attrNameLst>
                                          <p:attrName>ppt_x</p:attrName>
                                        </p:attrNameLst>
                                      </p:cBhvr>
                                      <p:tavLst>
                                        <p:tav tm="0">
                                          <p:val>
                                            <p:strVal val="#ppt_x"/>
                                          </p:val>
                                        </p:tav>
                                        <p:tav tm="100000">
                                          <p:val>
                                            <p:strVal val="#ppt_x"/>
                                          </p:val>
                                        </p:tav>
                                      </p:tavLst>
                                    </p:anim>
                                    <p:anim calcmode="lin" valueType="num">
                                      <p:cBhvr additive="base">
                                        <p:cTn id="8" dur="500" fill="hold"/>
                                        <p:tgtEl>
                                          <p:spTgt spid="3993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938"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7" name="Picture 5" descr="ishihara-transformation"/>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2000" y="1524000"/>
            <a:ext cx="3962400" cy="3505200"/>
          </a:xfrm>
          <a:prstGeom prst="rect">
            <a:avLst/>
          </a:prstGeom>
          <a:noFill/>
          <a:extLst>
            <a:ext uri="{909E8E84-426E-40DD-AFC4-6F175D3DCCD1}">
              <a14:hiddenFill xmlns:a14="http://schemas.microsoft.com/office/drawing/2010/main">
                <a:solidFill>
                  <a:srgbClr val="FFFFFF"/>
                </a:solidFill>
              </a14:hiddenFill>
            </a:ext>
          </a:extLst>
        </p:spPr>
      </p:pic>
      <p:sp>
        <p:nvSpPr>
          <p:cNvPr id="3078" name="Rectangle 6"/>
          <p:cNvSpPr>
            <a:spLocks noChangeArrowheads="1"/>
          </p:cNvSpPr>
          <p:nvPr/>
        </p:nvSpPr>
        <p:spPr bwMode="auto">
          <a:xfrm>
            <a:off x="5029200" y="1801813"/>
            <a:ext cx="3711575" cy="2289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algn="ctr"/>
            <a:r>
              <a:rPr lang="en-US" b="1"/>
              <a:t>Plate 2</a:t>
            </a:r>
            <a:endParaRPr lang="en-US"/>
          </a:p>
          <a:p>
            <a:pPr algn="ctr"/>
            <a:r>
              <a:rPr lang="en-US" b="1"/>
              <a:t>Those with normal colour vision should read the number 8. </a:t>
            </a:r>
            <a:endParaRPr lang="en-US"/>
          </a:p>
          <a:p>
            <a:pPr algn="ctr"/>
            <a:r>
              <a:rPr lang="en-US" b="1"/>
              <a:t>Those with red-green colour vision deficiencies should read the number 3. </a:t>
            </a:r>
            <a:endParaRPr lang="en-US"/>
          </a:p>
          <a:p>
            <a:pPr algn="ctr"/>
            <a:r>
              <a:rPr lang="en-US" b="1"/>
              <a:t>Total colour blindness should not be able to read any numeral.</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078"/>
                                        </p:tgtEl>
                                        <p:attrNameLst>
                                          <p:attrName>style.visibility</p:attrName>
                                        </p:attrNameLst>
                                      </p:cBhvr>
                                      <p:to>
                                        <p:strVal val="visible"/>
                                      </p:to>
                                    </p:set>
                                    <p:anim calcmode="lin" valueType="num">
                                      <p:cBhvr additive="base">
                                        <p:cTn id="7" dur="500" fill="hold"/>
                                        <p:tgtEl>
                                          <p:spTgt spid="3078"/>
                                        </p:tgtEl>
                                        <p:attrNameLst>
                                          <p:attrName>ppt_x</p:attrName>
                                        </p:attrNameLst>
                                      </p:cBhvr>
                                      <p:tavLst>
                                        <p:tav tm="0">
                                          <p:val>
                                            <p:strVal val="#ppt_x"/>
                                          </p:val>
                                        </p:tav>
                                        <p:tav tm="100000">
                                          <p:val>
                                            <p:strVal val="#ppt_x"/>
                                          </p:val>
                                        </p:tav>
                                      </p:tavLst>
                                    </p:anim>
                                    <p:anim calcmode="lin" valueType="num">
                                      <p:cBhvr additive="base">
                                        <p:cTn id="8" dur="500" fill="hold"/>
                                        <p:tgtEl>
                                          <p:spTgt spid="3078"/>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1" nodeType="clickEffect">
                                  <p:stCondLst>
                                    <p:cond delay="0"/>
                                  </p:stCondLst>
                                  <p:childTnLst>
                                    <p:set>
                                      <p:cBhvr>
                                        <p:cTn id="12" dur="1" fill="hold">
                                          <p:stCondLst>
                                            <p:cond delay="0"/>
                                          </p:stCondLst>
                                        </p:cTn>
                                        <p:tgtEl>
                                          <p:spTgt spid="3078"/>
                                        </p:tgtEl>
                                        <p:attrNameLst>
                                          <p:attrName>style.visibility</p:attrName>
                                        </p:attrNameLst>
                                      </p:cBhvr>
                                      <p:to>
                                        <p:strVal val="visible"/>
                                      </p:to>
                                    </p:set>
                                    <p:anim calcmode="lin" valueType="num">
                                      <p:cBhvr additive="base">
                                        <p:cTn id="13" dur="500" fill="hold"/>
                                        <p:tgtEl>
                                          <p:spTgt spid="3078"/>
                                        </p:tgtEl>
                                        <p:attrNameLst>
                                          <p:attrName>ppt_x</p:attrName>
                                        </p:attrNameLst>
                                      </p:cBhvr>
                                      <p:tavLst>
                                        <p:tav tm="0">
                                          <p:val>
                                            <p:strVal val="#ppt_x"/>
                                          </p:val>
                                        </p:tav>
                                        <p:tav tm="100000">
                                          <p:val>
                                            <p:strVal val="#ppt_x"/>
                                          </p:val>
                                        </p:tav>
                                      </p:tavLst>
                                    </p:anim>
                                    <p:anim calcmode="lin" valueType="num">
                                      <p:cBhvr additive="base">
                                        <p:cTn id="14" dur="500" fill="hold"/>
                                        <p:tgtEl>
                                          <p:spTgt spid="307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8" grpId="0"/>
      <p:bldP spid="3078" grpId="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3810000" y="1752600"/>
            <a:ext cx="4876800" cy="3200400"/>
          </a:xfrm>
        </p:spPr>
        <p:txBody>
          <a:bodyPr/>
          <a:lstStyle/>
          <a:p>
            <a:r>
              <a:rPr lang="en-US" sz="1800" b="1"/>
              <a:t>Plate 3</a:t>
            </a:r>
            <a:br>
              <a:rPr lang="en-US" sz="1800" b="1"/>
            </a:br>
            <a:r>
              <a:rPr lang="en-US" sz="1800" b="1"/>
              <a:t>Normal vision should read the number 29. </a:t>
            </a:r>
            <a:br>
              <a:rPr lang="en-US" sz="1800" b="1"/>
            </a:br>
            <a:r>
              <a:rPr lang="en-US" sz="1800" b="1"/>
              <a:t>Red-green deficiencies should read the number 70.</a:t>
            </a:r>
            <a:br>
              <a:rPr lang="en-US" sz="1800" b="1"/>
            </a:br>
            <a:r>
              <a:rPr lang="en-US" sz="1800" b="1"/>
              <a:t>Total colour blindness should not read any numeral</a:t>
            </a:r>
          </a:p>
        </p:txBody>
      </p:sp>
      <p:graphicFrame>
        <p:nvGraphicFramePr>
          <p:cNvPr id="6160" name="Group 16"/>
          <p:cNvGraphicFramePr>
            <a:graphicFrameLocks noGrp="1"/>
          </p:cNvGraphicFramePr>
          <p:nvPr/>
        </p:nvGraphicFramePr>
        <p:xfrm>
          <a:off x="457200" y="1981200"/>
          <a:ext cx="3048000" cy="3246438"/>
        </p:xfrm>
        <a:graphic>
          <a:graphicData uri="http://schemas.openxmlformats.org/drawingml/2006/table">
            <a:tbl>
              <a:tblPr/>
              <a:tblGrid>
                <a:gridCol w="3048000"/>
              </a:tblGrid>
              <a:tr h="2935288">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panose="020B0604020202020204" pitchFamily="34" charset="0"/>
                        </a:rPr>
                        <a:t/>
                      </a:r>
                      <a:r>
                        <a:rPr kumimoji="0" lang="en-US" sz="17100" b="0" i="0" u="none" strike="noStrike" cap="none" normalizeH="0" baseline="0" smtClean="0">
                          <a:ln>
                            <a:noFill/>
                          </a:ln>
                          <a:solidFill>
                            <a:schemeClr val="tx1"/>
                          </a:solidFill>
                          <a:effectLst/>
                          <a:latin typeface="Arial" panose="020B0604020202020204" pitchFamily="34" charset="0"/>
                        </a:rPr>
                        <a:t> </a:t>
                      </a:r>
                      <a:r>
                        <a:rPr kumimoji="0" lang="en-US" sz="1800" b="0" i="0" u="none" strike="noStrike" cap="none" normalizeH="0" baseline="0" smtClean="0">
                          <a:ln>
                            <a:noFill/>
                          </a:ln>
                          <a:solidFill>
                            <a:schemeClr val="tx1"/>
                          </a:solidFill>
                          <a:effectLst/>
                          <a:latin typeface="Arial" panose="020B0604020202020204" pitchFamily="34" charset="0"/>
                        </a:rPr>
                        <a:t>                                                                                      </a:t>
                      </a:r>
                    </a:p>
                  </a:txBody>
                  <a:tcPr horzOverflow="overflow">
                    <a:lnL cap="flat">
                      <a:noFill/>
                    </a:lnL>
                    <a:lnR cap="flat">
                      <a:noFill/>
                    </a:lnR>
                    <a:lnT cap="flat">
                      <a:noFill/>
                    </a:lnT>
                    <a:lnB cap="flat">
                      <a:noFill/>
                    </a:lnB>
                    <a:lnTlToBr>
                      <a:noFill/>
                    </a:lnTlToBr>
                    <a:lnBlToTr>
                      <a:noFill/>
                    </a:lnBlToTr>
                    <a:solidFill>
                      <a:srgbClr val="FFFFFF"/>
                    </a:solidFill>
                  </a:tcPr>
                </a:tc>
              </a:tr>
            </a:tbl>
          </a:graphicData>
        </a:graphic>
      </p:graphicFrame>
      <p:pic>
        <p:nvPicPr>
          <p:cNvPr id="6150" name="Picture 6" descr="plate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9600" y="2286000"/>
            <a:ext cx="2762250" cy="2714625"/>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146"/>
                                        </p:tgtEl>
                                        <p:attrNameLst>
                                          <p:attrName>style.visibility</p:attrName>
                                        </p:attrNameLst>
                                      </p:cBhvr>
                                      <p:to>
                                        <p:strVal val="visible"/>
                                      </p:to>
                                    </p:set>
                                    <p:anim calcmode="lin" valueType="num">
                                      <p:cBhvr additive="base">
                                        <p:cTn id="7" dur="500" fill="hold"/>
                                        <p:tgtEl>
                                          <p:spTgt spid="6146"/>
                                        </p:tgtEl>
                                        <p:attrNameLst>
                                          <p:attrName>ppt_x</p:attrName>
                                        </p:attrNameLst>
                                      </p:cBhvr>
                                      <p:tavLst>
                                        <p:tav tm="0">
                                          <p:val>
                                            <p:strVal val="#ppt_x"/>
                                          </p:val>
                                        </p:tav>
                                        <p:tav tm="100000">
                                          <p:val>
                                            <p:strVal val="#ppt_x"/>
                                          </p:val>
                                        </p:tav>
                                      </p:tavLst>
                                    </p:anim>
                                    <p:anim calcmode="lin" valueType="num">
                                      <p:cBhvr additive="base">
                                        <p:cTn id="8" dur="500" fill="hold"/>
                                        <p:tgtEl>
                                          <p:spTgt spid="614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6"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3352800" y="2209800"/>
            <a:ext cx="5410200" cy="1981200"/>
          </a:xfrm>
        </p:spPr>
        <p:txBody>
          <a:bodyPr/>
          <a:lstStyle/>
          <a:p>
            <a:r>
              <a:rPr lang="en-US" sz="4000" b="1"/>
              <a:t>Plate 4</a:t>
            </a:r>
            <a:br>
              <a:rPr lang="en-US" sz="4000" b="1"/>
            </a:br>
            <a:r>
              <a:rPr lang="en-US" sz="1800" b="1"/>
              <a:t>Normal colour vision should read the number 5.</a:t>
            </a:r>
            <a:br>
              <a:rPr lang="en-US" sz="1800" b="1"/>
            </a:br>
            <a:r>
              <a:rPr lang="en-US" sz="1800" b="1"/>
              <a:t>Red-Green colour deficiencies should read the number 2.</a:t>
            </a:r>
            <a:br>
              <a:rPr lang="en-US" sz="1800" b="1"/>
            </a:br>
            <a:r>
              <a:rPr lang="en-US" sz="1800" b="1"/>
              <a:t>Total colour blindness should not be able toread any numeral.</a:t>
            </a:r>
          </a:p>
        </p:txBody>
      </p:sp>
      <p:graphicFrame>
        <p:nvGraphicFramePr>
          <p:cNvPr id="7182" name="Group 14"/>
          <p:cNvGraphicFramePr>
            <a:graphicFrameLocks noGrp="1"/>
          </p:cNvGraphicFramePr>
          <p:nvPr/>
        </p:nvGraphicFramePr>
        <p:xfrm>
          <a:off x="457200" y="1973263"/>
          <a:ext cx="2895600" cy="3184525"/>
        </p:xfrm>
        <a:graphic>
          <a:graphicData uri="http://schemas.openxmlformats.org/drawingml/2006/table">
            <a:tbl>
              <a:tblPr/>
              <a:tblGrid>
                <a:gridCol w="2895600"/>
              </a:tblGrid>
              <a:tr h="2911475">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panose="020B0604020202020204" pitchFamily="34" charset="0"/>
                        </a:rPr>
                        <a:t/>
                      </a:r>
                      <a:r>
                        <a:rPr kumimoji="0" lang="en-US" sz="16700" b="0" i="0" u="none" strike="noStrike" cap="none" normalizeH="0" baseline="0" smtClean="0">
                          <a:ln>
                            <a:noFill/>
                          </a:ln>
                          <a:solidFill>
                            <a:schemeClr val="tx1"/>
                          </a:solidFill>
                          <a:effectLst/>
                          <a:latin typeface="Arial" panose="020B0604020202020204" pitchFamily="34" charset="0"/>
                        </a:rPr>
                        <a:t> </a:t>
                      </a:r>
                      <a:r>
                        <a:rPr kumimoji="0" lang="en-US" sz="1800" b="0" i="0" u="none" strike="noStrike" cap="none" normalizeH="0" baseline="0" smtClean="0">
                          <a:ln>
                            <a:noFill/>
                          </a:ln>
                          <a:solidFill>
                            <a:schemeClr val="tx1"/>
                          </a:solidFill>
                          <a:effectLst/>
                          <a:latin typeface="Arial" panose="020B0604020202020204" pitchFamily="34" charset="0"/>
                        </a:rPr>
                        <a:t>                                                                                     </a:t>
                      </a:r>
                    </a:p>
                  </a:txBody>
                  <a:tcPr horzOverflow="overflow">
                    <a:lnL cap="flat">
                      <a:noFill/>
                    </a:lnL>
                    <a:lnR cap="flat">
                      <a:noFill/>
                    </a:lnR>
                    <a:lnT cap="flat">
                      <a:noFill/>
                    </a:lnT>
                    <a:lnB cap="flat">
                      <a:noFill/>
                    </a:lnB>
                    <a:lnTlToBr>
                      <a:noFill/>
                    </a:lnTlToBr>
                    <a:lnBlToTr>
                      <a:noFill/>
                    </a:lnBlToTr>
                    <a:solidFill>
                      <a:srgbClr val="FFFFFF"/>
                    </a:solidFill>
                  </a:tcPr>
                </a:tc>
              </a:tr>
            </a:tbl>
          </a:graphicData>
        </a:graphic>
      </p:graphicFrame>
      <p:pic>
        <p:nvPicPr>
          <p:cNvPr id="7173" name="Picture 5" descr="plate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7200" y="2057400"/>
            <a:ext cx="2743200" cy="2657475"/>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170"/>
                                        </p:tgtEl>
                                        <p:attrNameLst>
                                          <p:attrName>style.visibility</p:attrName>
                                        </p:attrNameLst>
                                      </p:cBhvr>
                                      <p:to>
                                        <p:strVal val="visible"/>
                                      </p:to>
                                    </p:set>
                                    <p:anim calcmode="lin" valueType="num">
                                      <p:cBhvr additive="base">
                                        <p:cTn id="7" dur="500" fill="hold"/>
                                        <p:tgtEl>
                                          <p:spTgt spid="7170"/>
                                        </p:tgtEl>
                                        <p:attrNameLst>
                                          <p:attrName>ppt_x</p:attrName>
                                        </p:attrNameLst>
                                      </p:cBhvr>
                                      <p:tavLst>
                                        <p:tav tm="0">
                                          <p:val>
                                            <p:strVal val="#ppt_x"/>
                                          </p:val>
                                        </p:tav>
                                        <p:tav tm="100000">
                                          <p:val>
                                            <p:strVal val="#ppt_x"/>
                                          </p:val>
                                        </p:tav>
                                      </p:tavLst>
                                    </p:anim>
                                    <p:anim calcmode="lin" valueType="num">
                                      <p:cBhvr additive="base">
                                        <p:cTn id="8" dur="500" fill="hold"/>
                                        <p:tgtEl>
                                          <p:spTgt spid="717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0"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3962400" y="1752600"/>
            <a:ext cx="4724400" cy="2590800"/>
          </a:xfrm>
        </p:spPr>
        <p:txBody>
          <a:bodyPr/>
          <a:lstStyle/>
          <a:p>
            <a:r>
              <a:rPr lang="en-US" sz="1800"/>
              <a:t>Plate 5</a:t>
            </a:r>
            <a:r>
              <a:rPr lang="en-US" sz="1800" b="1"/>
              <a:t/>
            </a:r>
            <a:br>
              <a:rPr lang="en-US" sz="1800" b="1"/>
            </a:br>
            <a:r>
              <a:rPr lang="en-US" sz="1800" b="1"/>
              <a:t>Normal colour vision should read the number 3.</a:t>
            </a:r>
            <a:br>
              <a:rPr lang="en-US" sz="1800" b="1"/>
            </a:br>
            <a:r>
              <a:rPr lang="en-US" sz="1800" b="1"/>
              <a:t>Red-Green deficiencies should read the number 5.</a:t>
            </a:r>
            <a:br>
              <a:rPr lang="en-US" sz="1800" b="1"/>
            </a:br>
            <a:r>
              <a:rPr lang="en-US" sz="1800" b="1"/>
              <a:t>Total colour blindness should not be able to read any numeral.</a:t>
            </a:r>
          </a:p>
        </p:txBody>
      </p:sp>
      <p:pic>
        <p:nvPicPr>
          <p:cNvPr id="8197" name="Picture 5" descr="plate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5800" y="1828800"/>
            <a:ext cx="2762250" cy="272415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8194"/>
                                        </p:tgtEl>
                                        <p:attrNameLst>
                                          <p:attrName>style.visibility</p:attrName>
                                        </p:attrNameLst>
                                      </p:cBhvr>
                                      <p:to>
                                        <p:strVal val="visible"/>
                                      </p:to>
                                    </p:set>
                                    <p:anim calcmode="lin" valueType="num">
                                      <p:cBhvr additive="base">
                                        <p:cTn id="7" dur="500" fill="hold"/>
                                        <p:tgtEl>
                                          <p:spTgt spid="8194"/>
                                        </p:tgtEl>
                                        <p:attrNameLst>
                                          <p:attrName>ppt_x</p:attrName>
                                        </p:attrNameLst>
                                      </p:cBhvr>
                                      <p:tavLst>
                                        <p:tav tm="0">
                                          <p:val>
                                            <p:strVal val="#ppt_x"/>
                                          </p:val>
                                        </p:tav>
                                        <p:tav tm="100000">
                                          <p:val>
                                            <p:strVal val="#ppt_x"/>
                                          </p:val>
                                        </p:tav>
                                      </p:tavLst>
                                    </p:anim>
                                    <p:anim calcmode="lin" valueType="num">
                                      <p:cBhvr additive="base">
                                        <p:cTn id="8" dur="500" fill="hold"/>
                                        <p:tgtEl>
                                          <p:spTgt spid="819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4"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3505200" y="2209800"/>
            <a:ext cx="5334000" cy="2468563"/>
          </a:xfrm>
        </p:spPr>
        <p:txBody>
          <a:bodyPr/>
          <a:lstStyle/>
          <a:p>
            <a:r>
              <a:rPr lang="en-US" sz="4000"/>
              <a:t>Plate 6</a:t>
            </a:r>
            <a:r>
              <a:rPr lang="en-US" sz="4000" b="1"/>
              <a:t/>
            </a:r>
            <a:br>
              <a:rPr lang="en-US" sz="4000" b="1"/>
            </a:br>
            <a:r>
              <a:rPr lang="en-US" sz="1800" b="1"/>
              <a:t>Normal colour vision should read the number 15.</a:t>
            </a:r>
            <a:br>
              <a:rPr lang="en-US" sz="1800" b="1"/>
            </a:br>
            <a:r>
              <a:rPr lang="en-US" sz="1800" b="1"/>
              <a:t>Red-Green deficiencies should read the number 17.</a:t>
            </a:r>
            <a:br>
              <a:rPr lang="en-US" sz="1800" b="1"/>
            </a:br>
            <a:r>
              <a:rPr lang="en-US" sz="1800" b="1"/>
              <a:t>Total colour blindness should not be able to read any numeral.</a:t>
            </a:r>
          </a:p>
        </p:txBody>
      </p:sp>
      <p:pic>
        <p:nvPicPr>
          <p:cNvPr id="9221" name="Picture 5" descr="plate6"/>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3400" y="2209800"/>
            <a:ext cx="2762250" cy="27051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9218"/>
                                        </p:tgtEl>
                                        <p:attrNameLst>
                                          <p:attrName>style.visibility</p:attrName>
                                        </p:attrNameLst>
                                      </p:cBhvr>
                                      <p:to>
                                        <p:strVal val="visible"/>
                                      </p:to>
                                    </p:set>
                                    <p:anim calcmode="lin" valueType="num">
                                      <p:cBhvr additive="base">
                                        <p:cTn id="7" dur="500" fill="hold"/>
                                        <p:tgtEl>
                                          <p:spTgt spid="9218"/>
                                        </p:tgtEl>
                                        <p:attrNameLst>
                                          <p:attrName>ppt_x</p:attrName>
                                        </p:attrNameLst>
                                      </p:cBhvr>
                                      <p:tavLst>
                                        <p:tav tm="0">
                                          <p:val>
                                            <p:strVal val="#ppt_x"/>
                                          </p:val>
                                        </p:tav>
                                        <p:tav tm="100000">
                                          <p:val>
                                            <p:strVal val="#ppt_x"/>
                                          </p:val>
                                        </p:tav>
                                      </p:tavLst>
                                    </p:anim>
                                    <p:anim calcmode="lin" valueType="num">
                                      <p:cBhvr additive="base">
                                        <p:cTn id="8" dur="500" fill="hold"/>
                                        <p:tgtEl>
                                          <p:spTgt spid="921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18"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4114800" y="1600200"/>
            <a:ext cx="4114800" cy="2667000"/>
          </a:xfrm>
        </p:spPr>
        <p:txBody>
          <a:bodyPr/>
          <a:lstStyle/>
          <a:p>
            <a:r>
              <a:rPr lang="en-US" sz="1800"/>
              <a:t>Plate 7</a:t>
            </a:r>
            <a:r>
              <a:rPr lang="en-US" sz="1800" b="1"/>
              <a:t/>
            </a:r>
            <a:br>
              <a:rPr lang="en-US" sz="1800" b="1"/>
            </a:br>
            <a:r>
              <a:rPr lang="en-US" sz="1800" b="1"/>
              <a:t>Normal colour vision should read the number 74.</a:t>
            </a:r>
            <a:br>
              <a:rPr lang="en-US" sz="1800" b="1"/>
            </a:br>
            <a:r>
              <a:rPr lang="en-US" sz="1800" b="1"/>
              <a:t>Red-Green colour deficiencies should read the number 21.</a:t>
            </a:r>
            <a:br>
              <a:rPr lang="en-US" sz="1800" b="1"/>
            </a:br>
            <a:r>
              <a:rPr lang="en-US" sz="1800" b="1"/>
              <a:t>Total colour blindness should not be able to read any numeral.</a:t>
            </a:r>
          </a:p>
        </p:txBody>
      </p:sp>
      <p:pic>
        <p:nvPicPr>
          <p:cNvPr id="10245" name="Picture 5" descr="plate7"/>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14400" y="1752600"/>
            <a:ext cx="2743200" cy="2676525"/>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0242"/>
                                        </p:tgtEl>
                                        <p:attrNameLst>
                                          <p:attrName>style.visibility</p:attrName>
                                        </p:attrNameLst>
                                      </p:cBhvr>
                                      <p:to>
                                        <p:strVal val="visible"/>
                                      </p:to>
                                    </p:set>
                                    <p:anim calcmode="lin" valueType="num">
                                      <p:cBhvr additive="base">
                                        <p:cTn id="7" dur="500" fill="hold"/>
                                        <p:tgtEl>
                                          <p:spTgt spid="10242"/>
                                        </p:tgtEl>
                                        <p:attrNameLst>
                                          <p:attrName>ppt_x</p:attrName>
                                        </p:attrNameLst>
                                      </p:cBhvr>
                                      <p:tavLst>
                                        <p:tav tm="0">
                                          <p:val>
                                            <p:strVal val="#ppt_x"/>
                                          </p:val>
                                        </p:tav>
                                        <p:tav tm="100000">
                                          <p:val>
                                            <p:strVal val="#ppt_x"/>
                                          </p:val>
                                        </p:tav>
                                      </p:tavLst>
                                    </p:anim>
                                    <p:anim calcmode="lin" valueType="num">
                                      <p:cBhvr additive="base">
                                        <p:cTn id="8" dur="500" fill="hold"/>
                                        <p:tgtEl>
                                          <p:spTgt spid="1024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3581400" y="1981200"/>
            <a:ext cx="5181600" cy="1981200"/>
          </a:xfrm>
        </p:spPr>
        <p:txBody>
          <a:bodyPr/>
          <a:lstStyle/>
          <a:p>
            <a:r>
              <a:rPr lang="en-US" sz="1800"/>
              <a:t>Plate 8</a:t>
            </a:r>
            <a:r>
              <a:rPr lang="en-US" sz="1800" b="1"/>
              <a:t/>
            </a:r>
            <a:br>
              <a:rPr lang="en-US" sz="1800" b="1"/>
            </a:br>
            <a:r>
              <a:rPr lang="en-US" sz="1800" b="1"/>
              <a:t>Normal colour vision should read the number 6.</a:t>
            </a:r>
            <a:br>
              <a:rPr lang="en-US" sz="1800" b="1"/>
            </a:br>
            <a:r>
              <a:rPr lang="en-US" sz="1800" b="1"/>
              <a:t>The majority of those with colour vision deficiencies cannot read this number or will read it incorrectly.</a:t>
            </a:r>
          </a:p>
        </p:txBody>
      </p:sp>
      <p:pic>
        <p:nvPicPr>
          <p:cNvPr id="11269" name="Picture 5" descr="plate8"/>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3400" y="2057400"/>
            <a:ext cx="2781300" cy="2676525"/>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1266"/>
                                        </p:tgtEl>
                                        <p:attrNameLst>
                                          <p:attrName>style.visibility</p:attrName>
                                        </p:attrNameLst>
                                      </p:cBhvr>
                                      <p:to>
                                        <p:strVal val="visible"/>
                                      </p:to>
                                    </p:set>
                                    <p:anim calcmode="lin" valueType="num">
                                      <p:cBhvr additive="base">
                                        <p:cTn id="7" dur="500" fill="hold"/>
                                        <p:tgtEl>
                                          <p:spTgt spid="11266"/>
                                        </p:tgtEl>
                                        <p:attrNameLst>
                                          <p:attrName>ppt_x</p:attrName>
                                        </p:attrNameLst>
                                      </p:cBhvr>
                                      <p:tavLst>
                                        <p:tav tm="0">
                                          <p:val>
                                            <p:strVal val="#ppt_x"/>
                                          </p:val>
                                        </p:tav>
                                        <p:tav tm="100000">
                                          <p:val>
                                            <p:strVal val="#ppt_x"/>
                                          </p:val>
                                        </p:tav>
                                      </p:tavLst>
                                    </p:anim>
                                    <p:anim calcmode="lin" valueType="num">
                                      <p:cBhvr additive="base">
                                        <p:cTn id="8" dur="500" fill="hold"/>
                                        <p:tgtEl>
                                          <p:spTgt spid="1126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66" grpId="0"/>
    </p:bld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58</TotalTime>
  <Words>177</Words>
  <Application>Microsoft Office PowerPoint</Application>
  <PresentationFormat>On-screen Show (4:3)</PresentationFormat>
  <Paragraphs>40</Paragraphs>
  <Slides>25</Slides>
  <Notes>0</Notes>
  <HiddenSlides>0</HiddenSlides>
  <MMClips>0</MMClips>
  <ScaleCrop>false</ScaleCrop>
  <HeadingPairs>
    <vt:vector size="6" baseType="variant">
      <vt:variant>
        <vt:lpstr>Fonts Used</vt:lpstr>
      </vt:variant>
      <vt:variant>
        <vt:i4>1</vt:i4>
      </vt:variant>
      <vt:variant>
        <vt:lpstr>Theme</vt:lpstr>
      </vt:variant>
      <vt:variant>
        <vt:i4>1</vt:i4>
      </vt:variant>
      <vt:variant>
        <vt:lpstr>Slide Titles</vt:lpstr>
      </vt:variant>
      <vt:variant>
        <vt:i4>25</vt:i4>
      </vt:variant>
    </vt:vector>
  </HeadingPairs>
  <TitlesOfParts>
    <vt:vector size="27" baseType="lpstr">
      <vt:lpstr>Arial</vt:lpstr>
      <vt:lpstr>Default Design</vt:lpstr>
      <vt:lpstr>PowerPoint Presentation</vt:lpstr>
      <vt:lpstr>Plate 1  Both normal and those with all colour vision deficiencies  should read the number 12.</vt:lpstr>
      <vt:lpstr>PowerPoint Presentation</vt:lpstr>
      <vt:lpstr>Plate 3 Normal vision should read the number 29.  Red-green deficiencies should read the number 70. Total colour blindness should not read any numeral</vt:lpstr>
      <vt:lpstr>Plate 4 Normal colour vision should read the number 5. Red-Green colour deficiencies should read the number 2. Total colour blindness should not be able toread any numeral.</vt:lpstr>
      <vt:lpstr>Plate 5 Normal colour vision should read the number 3. Red-Green deficiencies should read the number 5. Total colour blindness should not be able to read any numeral.</vt:lpstr>
      <vt:lpstr>Plate 6 Normal colour vision should read the number 15. Red-Green deficiencies should read the number 17. Total colour blindness should not be able to read any numeral.</vt:lpstr>
      <vt:lpstr>Plate 7 Normal colour vision should read the number 74. Red-Green colour deficiencies should read the number 21. Total colour blindness should not be able to read any numeral.</vt:lpstr>
      <vt:lpstr>Plate 8 Normal colour vision should read the number 6. The majority of those with colour vision deficiencies cannot read this number or will read it incorrectly.</vt:lpstr>
      <vt:lpstr>Plate 9 Normal colour vision should read the number 45. The majority of those with colour vision deficiencies cannot read this number or will read it incorrectly.</vt:lpstr>
      <vt:lpstr>Plate 10 Normal colour vision should read the number 5.  Those with colour vision deficiencies will not read the number or read it incorrectly.</vt:lpstr>
      <vt:lpstr>Plate 11 Normal colour vision should read the number 7. Those with colour vision deficiencies will not read this number or read it incorrectly.</vt:lpstr>
      <vt:lpstr>Plate 12 Normal colour vision should read the number 16. Those with colour vision deficiencies will not read this number or read it incorrectly.</vt:lpstr>
      <vt:lpstr>Plate 13 Normal colour vision will read the number 73. Those with colour vision deficiencies should nor be able to read this number or will read it incorrectly.</vt:lpstr>
      <vt:lpstr>Plate 14 Normal colour vision and those with total colour blindness should not be able to read any number. The majority of those with red-green deficiencies should read the number 5.</vt:lpstr>
      <vt:lpstr>Plate 15 Normal colour vision and those with total colour blindness should not be able to read any number. The majority of those with red-green deficiencies should read the number 45.</vt:lpstr>
      <vt:lpstr>Plate 16 Normal colour vision should read the number 26. In protanopia and strong protanomalia the number 6 is read and in mild protanomalia both numerals are read but the number 6 is clearer than the number 2. In deuteranopia and strong deuteranomalia only the number 2 is read and in mild deuteranomalia both the number 2 is clearer than the number 6.</vt:lpstr>
      <vt:lpstr>Plate 17 Normal colour vision should read the number 42. In protanopia and strong protanomalia the number 2 is read and in mild protanomalia both numerals are read but the number 2 is clearer than the number 4. In deuteranopia and strong deuteranomalia only the number 4 is read and in mild deuteranomalia both the number 4 is clearer than the number 2. </vt:lpstr>
      <vt:lpstr>Plate 18 The normal should trace along the purple and red lines between the two X's. In protanopia and strong protanomalia only the purple line is traced and in mild protanomalia both lines can be traced but the purple line is easier to follow. In deuteranopia and strong deuteranomalia only the red line is traced and in mild deuteranomalia both lines are traced but the red line is easier to follow.</vt:lpstr>
      <vt:lpstr>Plate 19 The majority of those with red-green colour blindness can trace the winding line between the two X's. The majority of those with normal and total colour blindness are unable to follow the line.</vt:lpstr>
      <vt:lpstr>Plate 20 Normal will trace the blue-green line between the two X's.  The majority of those with colour vision deficiencies will be unable to follow the line or will follow a line different to the normal one.</vt:lpstr>
      <vt:lpstr>Plate 21 Normal will trace the orange line between the two X's.  The majority of those with colour vision deficiencies will be unable to follow the line or will follow a line different to the normal one.</vt:lpstr>
      <vt:lpstr>Plate 22 Normal should trace the line connecting the blue-green and the yellow-green. Those with red-green deficiencies trace the line connecting the blue-green and purple. Those with total colour blindness cannot trace any line.</vt:lpstr>
      <vt:lpstr>Plate 23 Normal should trace the line connecting the purple and the orange between the two X's. Red-green deficiencies should trace the line connecting the purple and the blue-green. Total colour blindness and weakness cannot trace any line.</vt:lpstr>
      <vt:lpstr>Plate 24 Both normal and those with colour vision deficiencies can trace the winding line between the two X's.</vt:lpstr>
    </vt:vector>
  </TitlesOfParts>
  <Company>Ottawa-Carleton District School Board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ISHIHARA COLOUR BLIND TEST</dc:title>
  <dc:creator>Customer</dc:creator>
  <cp:lastModifiedBy>Saeed</cp:lastModifiedBy>
  <cp:revision>49</cp:revision>
  <dcterms:created xsi:type="dcterms:W3CDTF">2008-11-05T15:46:43Z</dcterms:created>
  <dcterms:modified xsi:type="dcterms:W3CDTF">2015-02-09T22:05:44Z</dcterms:modified>
</cp:coreProperties>
</file>