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3"/>
  </p:notesMasterIdLst>
  <p:sldIdLst>
    <p:sldId id="256" r:id="rId2"/>
    <p:sldId id="257" r:id="rId3"/>
    <p:sldId id="258" r:id="rId4"/>
    <p:sldId id="259"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273" r:id="rId20"/>
    <p:sldId id="274" r:id="rId21"/>
    <p:sldId id="261" r:id="rId22"/>
    <p:sldId id="275" r:id="rId23"/>
    <p:sldId id="276" r:id="rId24"/>
    <p:sldId id="277" r:id="rId25"/>
    <p:sldId id="278" r:id="rId26"/>
    <p:sldId id="279" r:id="rId27"/>
    <p:sldId id="280" r:id="rId28"/>
    <p:sldId id="294" r:id="rId29"/>
    <p:sldId id="295" r:id="rId30"/>
    <p:sldId id="305" r:id="rId31"/>
    <p:sldId id="320" r:id="rId32"/>
    <p:sldId id="321" r:id="rId33"/>
    <p:sldId id="262" r:id="rId34"/>
    <p:sldId id="286" r:id="rId35"/>
    <p:sldId id="265" r:id="rId36"/>
    <p:sldId id="285" r:id="rId37"/>
    <p:sldId id="281" r:id="rId38"/>
    <p:sldId id="267" r:id="rId39"/>
    <p:sldId id="282" r:id="rId40"/>
    <p:sldId id="283" r:id="rId41"/>
    <p:sldId id="284" r:id="rId42"/>
    <p:sldId id="268" r:id="rId43"/>
    <p:sldId id="299" r:id="rId44"/>
    <p:sldId id="300" r:id="rId45"/>
    <p:sldId id="301" r:id="rId46"/>
    <p:sldId id="302" r:id="rId47"/>
    <p:sldId id="303" r:id="rId48"/>
    <p:sldId id="304" r:id="rId49"/>
    <p:sldId id="296" r:id="rId50"/>
    <p:sldId id="297" r:id="rId51"/>
    <p:sldId id="298" r:id="rId52"/>
    <p:sldId id="269" r:id="rId53"/>
    <p:sldId id="271" r:id="rId54"/>
    <p:sldId id="272" r:id="rId55"/>
    <p:sldId id="293" r:id="rId56"/>
    <p:sldId id="287" r:id="rId57"/>
    <p:sldId id="288" r:id="rId58"/>
    <p:sldId id="289" r:id="rId59"/>
    <p:sldId id="290" r:id="rId60"/>
    <p:sldId id="291" r:id="rId61"/>
    <p:sldId id="292"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145" autoAdjust="0"/>
    <p:restoredTop sz="94709" autoAdjust="0"/>
  </p:normalViewPr>
  <p:slideViewPr>
    <p:cSldViewPr>
      <p:cViewPr varScale="1">
        <p:scale>
          <a:sx n="69" d="100"/>
          <a:sy n="69"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95E5D5-CF80-4349-8E70-5F12E7EAA1E8}" type="doc">
      <dgm:prSet loTypeId="urn:microsoft.com/office/officeart/2005/8/layout/chart3" loCatId="relationship" qsTypeId="urn:microsoft.com/office/officeart/2005/8/quickstyle/simple1" qsCatId="simple" csTypeId="urn:microsoft.com/office/officeart/2005/8/colors/accent1_2" csCatId="accent1" phldr="1"/>
      <dgm:spPr/>
    </dgm:pt>
    <dgm:pt modelId="{55C4B4FA-9CA3-437B-9184-6477B7E25C15}">
      <dgm:prSet phldrT="[Text]" custT="1"/>
      <dgm:spPr>
        <a:solidFill>
          <a:srgbClr val="92D050"/>
        </a:solidFill>
      </dgm:spPr>
      <dgm:t>
        <a:bodyPr/>
        <a:lstStyle/>
        <a:p>
          <a:r>
            <a:rPr lang="fa-IR" sz="2800" b="1" dirty="0" smtClean="0">
              <a:cs typeface="B Titr" pitchFamily="2" charset="-78"/>
            </a:rPr>
            <a:t>تغییرسطح عمومی قیمت ها</a:t>
          </a:r>
          <a:endParaRPr lang="en-US" sz="2800" b="1" dirty="0">
            <a:cs typeface="B Titr" pitchFamily="2" charset="-78"/>
          </a:endParaRPr>
        </a:p>
      </dgm:t>
    </dgm:pt>
    <dgm:pt modelId="{5C58B379-FA11-4DAD-9704-0C139721996B}" type="parTrans" cxnId="{9CDF9C0D-C1CF-4CD9-9D00-8236BADC90F5}">
      <dgm:prSet/>
      <dgm:spPr/>
      <dgm:t>
        <a:bodyPr/>
        <a:lstStyle/>
        <a:p>
          <a:endParaRPr lang="en-US"/>
        </a:p>
      </dgm:t>
    </dgm:pt>
    <dgm:pt modelId="{EF9D8886-3C6E-430F-951C-BAFED2F63C2A}" type="sibTrans" cxnId="{9CDF9C0D-C1CF-4CD9-9D00-8236BADC90F5}">
      <dgm:prSet/>
      <dgm:spPr/>
      <dgm:t>
        <a:bodyPr/>
        <a:lstStyle/>
        <a:p>
          <a:endParaRPr lang="en-US"/>
        </a:p>
      </dgm:t>
    </dgm:pt>
    <dgm:pt modelId="{1D9EA0D0-6DB8-4FB6-8DF8-2AABD9A96F38}">
      <dgm:prSet phldrT="[Text]" custT="1"/>
      <dgm:spPr>
        <a:solidFill>
          <a:schemeClr val="accent2">
            <a:lumMod val="75000"/>
          </a:schemeClr>
        </a:solidFill>
        <a:scene3d>
          <a:camera prst="orthographicFront"/>
          <a:lightRig rig="threePt" dir="t"/>
        </a:scene3d>
        <a:sp3d>
          <a:bevelT/>
        </a:sp3d>
      </dgm:spPr>
      <dgm:t>
        <a:bodyPr/>
        <a:lstStyle/>
        <a:p>
          <a:r>
            <a:rPr lang="fa-IR" sz="2800" b="1" dirty="0" smtClean="0">
              <a:cs typeface="B Titr" pitchFamily="2" charset="-78"/>
            </a:rPr>
            <a:t>تغییر قیمت های نسبی</a:t>
          </a:r>
          <a:endParaRPr lang="en-US" sz="2800" b="1" dirty="0">
            <a:cs typeface="B Titr" pitchFamily="2" charset="-78"/>
          </a:endParaRPr>
        </a:p>
      </dgm:t>
    </dgm:pt>
    <dgm:pt modelId="{C4F1ED64-3F5A-42E9-80DD-95E43E4ECD9E}" type="parTrans" cxnId="{637FD45D-1C88-4B6B-8FF5-876F0BD73BF9}">
      <dgm:prSet/>
      <dgm:spPr/>
      <dgm:t>
        <a:bodyPr/>
        <a:lstStyle/>
        <a:p>
          <a:endParaRPr lang="en-US"/>
        </a:p>
      </dgm:t>
    </dgm:pt>
    <dgm:pt modelId="{B3F60171-9467-4D64-B56C-4C7D70552A4E}" type="sibTrans" cxnId="{637FD45D-1C88-4B6B-8FF5-876F0BD73BF9}">
      <dgm:prSet/>
      <dgm:spPr/>
      <dgm:t>
        <a:bodyPr/>
        <a:lstStyle/>
        <a:p>
          <a:endParaRPr lang="en-US"/>
        </a:p>
      </dgm:t>
    </dgm:pt>
    <dgm:pt modelId="{C34245B9-AC29-401A-9720-E3587D0BCAA6}">
      <dgm:prSet phldrT="[Text]" custT="1"/>
      <dgm:spPr>
        <a:solidFill>
          <a:srgbClr val="00B050"/>
        </a:solidFill>
      </dgm:spPr>
      <dgm:t>
        <a:bodyPr/>
        <a:lstStyle/>
        <a:p>
          <a:r>
            <a:rPr lang="fa-IR" sz="2800" b="1" dirty="0" smtClean="0">
              <a:cs typeface="B Titr" pitchFamily="2" charset="-78"/>
            </a:rPr>
            <a:t>تغییر قیمت های خاص</a:t>
          </a:r>
          <a:endParaRPr lang="en-US" sz="2800" b="1" dirty="0">
            <a:cs typeface="B Titr" pitchFamily="2" charset="-78"/>
          </a:endParaRPr>
        </a:p>
      </dgm:t>
    </dgm:pt>
    <dgm:pt modelId="{78E51BC8-80A5-498C-99BA-4B671A5D54BB}" type="parTrans" cxnId="{D9C24E98-4560-4231-99A8-657266926B25}">
      <dgm:prSet/>
      <dgm:spPr/>
      <dgm:t>
        <a:bodyPr/>
        <a:lstStyle/>
        <a:p>
          <a:endParaRPr lang="en-US"/>
        </a:p>
      </dgm:t>
    </dgm:pt>
    <dgm:pt modelId="{42767D2F-CD89-4A90-80BC-60298E8610DE}" type="sibTrans" cxnId="{D9C24E98-4560-4231-99A8-657266926B25}">
      <dgm:prSet/>
      <dgm:spPr/>
      <dgm:t>
        <a:bodyPr/>
        <a:lstStyle/>
        <a:p>
          <a:endParaRPr lang="en-US"/>
        </a:p>
      </dgm:t>
    </dgm:pt>
    <dgm:pt modelId="{1490E460-35E2-4A96-BFC1-7EB39CFE25A6}" type="pres">
      <dgm:prSet presAssocID="{8E95E5D5-CF80-4349-8E70-5F12E7EAA1E8}" presName="compositeShape" presStyleCnt="0">
        <dgm:presLayoutVars>
          <dgm:chMax val="7"/>
          <dgm:dir/>
          <dgm:resizeHandles val="exact"/>
        </dgm:presLayoutVars>
      </dgm:prSet>
      <dgm:spPr/>
    </dgm:pt>
    <dgm:pt modelId="{0548AD7B-2A66-49E6-BBFD-3D76C1351C0F}" type="pres">
      <dgm:prSet presAssocID="{8E95E5D5-CF80-4349-8E70-5F12E7EAA1E8}" presName="wedge1" presStyleLbl="node1" presStyleIdx="0" presStyleCnt="3"/>
      <dgm:spPr/>
      <dgm:t>
        <a:bodyPr/>
        <a:lstStyle/>
        <a:p>
          <a:endParaRPr lang="en-US"/>
        </a:p>
      </dgm:t>
    </dgm:pt>
    <dgm:pt modelId="{559DDC5F-E663-4090-B44C-62DBA4653464}" type="pres">
      <dgm:prSet presAssocID="{8E95E5D5-CF80-4349-8E70-5F12E7EAA1E8}" presName="wedge1Tx" presStyleLbl="node1" presStyleIdx="0" presStyleCnt="3">
        <dgm:presLayoutVars>
          <dgm:chMax val="0"/>
          <dgm:chPref val="0"/>
          <dgm:bulletEnabled val="1"/>
        </dgm:presLayoutVars>
      </dgm:prSet>
      <dgm:spPr/>
      <dgm:t>
        <a:bodyPr/>
        <a:lstStyle/>
        <a:p>
          <a:endParaRPr lang="en-US"/>
        </a:p>
      </dgm:t>
    </dgm:pt>
    <dgm:pt modelId="{38DC4B8A-70DE-4EC5-AB5D-145DCBC7E269}" type="pres">
      <dgm:prSet presAssocID="{8E95E5D5-CF80-4349-8E70-5F12E7EAA1E8}" presName="wedge2" presStyleLbl="node1" presStyleIdx="1" presStyleCnt="3"/>
      <dgm:spPr/>
      <dgm:t>
        <a:bodyPr/>
        <a:lstStyle/>
        <a:p>
          <a:endParaRPr lang="en-US"/>
        </a:p>
      </dgm:t>
    </dgm:pt>
    <dgm:pt modelId="{30996523-2183-4EDA-A27C-384F7B1ACC28}" type="pres">
      <dgm:prSet presAssocID="{8E95E5D5-CF80-4349-8E70-5F12E7EAA1E8}" presName="wedge2Tx" presStyleLbl="node1" presStyleIdx="1" presStyleCnt="3">
        <dgm:presLayoutVars>
          <dgm:chMax val="0"/>
          <dgm:chPref val="0"/>
          <dgm:bulletEnabled val="1"/>
        </dgm:presLayoutVars>
      </dgm:prSet>
      <dgm:spPr/>
      <dgm:t>
        <a:bodyPr/>
        <a:lstStyle/>
        <a:p>
          <a:endParaRPr lang="en-US"/>
        </a:p>
      </dgm:t>
    </dgm:pt>
    <dgm:pt modelId="{8044A04D-7106-4A13-9431-D31089B537B6}" type="pres">
      <dgm:prSet presAssocID="{8E95E5D5-CF80-4349-8E70-5F12E7EAA1E8}" presName="wedge3" presStyleLbl="node1" presStyleIdx="2" presStyleCnt="3"/>
      <dgm:spPr/>
      <dgm:t>
        <a:bodyPr/>
        <a:lstStyle/>
        <a:p>
          <a:endParaRPr lang="en-US"/>
        </a:p>
      </dgm:t>
    </dgm:pt>
    <dgm:pt modelId="{581C27E0-D155-49A2-B91A-2482584E662B}" type="pres">
      <dgm:prSet presAssocID="{8E95E5D5-CF80-4349-8E70-5F12E7EAA1E8}" presName="wedge3Tx" presStyleLbl="node1" presStyleIdx="2" presStyleCnt="3">
        <dgm:presLayoutVars>
          <dgm:chMax val="0"/>
          <dgm:chPref val="0"/>
          <dgm:bulletEnabled val="1"/>
        </dgm:presLayoutVars>
      </dgm:prSet>
      <dgm:spPr/>
      <dgm:t>
        <a:bodyPr/>
        <a:lstStyle/>
        <a:p>
          <a:endParaRPr lang="en-US"/>
        </a:p>
      </dgm:t>
    </dgm:pt>
  </dgm:ptLst>
  <dgm:cxnLst>
    <dgm:cxn modelId="{F6BF9238-5E2C-4F45-BEA0-AB29104EC74D}" type="presOf" srcId="{C34245B9-AC29-401A-9720-E3587D0BCAA6}" destId="{8044A04D-7106-4A13-9431-D31089B537B6}" srcOrd="0" destOrd="0" presId="urn:microsoft.com/office/officeart/2005/8/layout/chart3"/>
    <dgm:cxn modelId="{228D6556-5964-4A65-90E4-E3251B2F67AB}" type="presOf" srcId="{55C4B4FA-9CA3-437B-9184-6477B7E25C15}" destId="{559DDC5F-E663-4090-B44C-62DBA4653464}" srcOrd="1" destOrd="0" presId="urn:microsoft.com/office/officeart/2005/8/layout/chart3"/>
    <dgm:cxn modelId="{9CDF9C0D-C1CF-4CD9-9D00-8236BADC90F5}" srcId="{8E95E5D5-CF80-4349-8E70-5F12E7EAA1E8}" destId="{55C4B4FA-9CA3-437B-9184-6477B7E25C15}" srcOrd="0" destOrd="0" parTransId="{5C58B379-FA11-4DAD-9704-0C139721996B}" sibTransId="{EF9D8886-3C6E-430F-951C-BAFED2F63C2A}"/>
    <dgm:cxn modelId="{CCCF3A34-AE15-4F8A-88AE-CB6608141BEB}" type="presOf" srcId="{1D9EA0D0-6DB8-4FB6-8DF8-2AABD9A96F38}" destId="{30996523-2183-4EDA-A27C-384F7B1ACC28}" srcOrd="1" destOrd="0" presId="urn:microsoft.com/office/officeart/2005/8/layout/chart3"/>
    <dgm:cxn modelId="{5FB40961-BB16-4A4D-A9F5-7FB96E38B16E}" type="presOf" srcId="{1D9EA0D0-6DB8-4FB6-8DF8-2AABD9A96F38}" destId="{38DC4B8A-70DE-4EC5-AB5D-145DCBC7E269}" srcOrd="0" destOrd="0" presId="urn:microsoft.com/office/officeart/2005/8/layout/chart3"/>
    <dgm:cxn modelId="{3DE835BA-21B1-4C2D-A444-CB69A69EA674}" type="presOf" srcId="{55C4B4FA-9CA3-437B-9184-6477B7E25C15}" destId="{0548AD7B-2A66-49E6-BBFD-3D76C1351C0F}" srcOrd="0" destOrd="0" presId="urn:microsoft.com/office/officeart/2005/8/layout/chart3"/>
    <dgm:cxn modelId="{D9C24E98-4560-4231-99A8-657266926B25}" srcId="{8E95E5D5-CF80-4349-8E70-5F12E7EAA1E8}" destId="{C34245B9-AC29-401A-9720-E3587D0BCAA6}" srcOrd="2" destOrd="0" parTransId="{78E51BC8-80A5-498C-99BA-4B671A5D54BB}" sibTransId="{42767D2F-CD89-4A90-80BC-60298E8610DE}"/>
    <dgm:cxn modelId="{70C7ACF6-E218-449B-BDDC-EAA96C4D715D}" type="presOf" srcId="{8E95E5D5-CF80-4349-8E70-5F12E7EAA1E8}" destId="{1490E460-35E2-4A96-BFC1-7EB39CFE25A6}" srcOrd="0" destOrd="0" presId="urn:microsoft.com/office/officeart/2005/8/layout/chart3"/>
    <dgm:cxn modelId="{60335A8D-0F99-404E-95EA-FB66EA84DC9A}" type="presOf" srcId="{C34245B9-AC29-401A-9720-E3587D0BCAA6}" destId="{581C27E0-D155-49A2-B91A-2482584E662B}" srcOrd="1" destOrd="0" presId="urn:microsoft.com/office/officeart/2005/8/layout/chart3"/>
    <dgm:cxn modelId="{637FD45D-1C88-4B6B-8FF5-876F0BD73BF9}" srcId="{8E95E5D5-CF80-4349-8E70-5F12E7EAA1E8}" destId="{1D9EA0D0-6DB8-4FB6-8DF8-2AABD9A96F38}" srcOrd="1" destOrd="0" parTransId="{C4F1ED64-3F5A-42E9-80DD-95E43E4ECD9E}" sibTransId="{B3F60171-9467-4D64-B56C-4C7D70552A4E}"/>
    <dgm:cxn modelId="{748F01B9-75AB-4E99-9A62-8B78351CBF99}" type="presParOf" srcId="{1490E460-35E2-4A96-BFC1-7EB39CFE25A6}" destId="{0548AD7B-2A66-49E6-BBFD-3D76C1351C0F}" srcOrd="0" destOrd="0" presId="urn:microsoft.com/office/officeart/2005/8/layout/chart3"/>
    <dgm:cxn modelId="{FB27A554-2F10-4313-B3CC-F16E60CA4567}" type="presParOf" srcId="{1490E460-35E2-4A96-BFC1-7EB39CFE25A6}" destId="{559DDC5F-E663-4090-B44C-62DBA4653464}" srcOrd="1" destOrd="0" presId="urn:microsoft.com/office/officeart/2005/8/layout/chart3"/>
    <dgm:cxn modelId="{53C3063E-7308-44D3-84CA-90102CEC292B}" type="presParOf" srcId="{1490E460-35E2-4A96-BFC1-7EB39CFE25A6}" destId="{38DC4B8A-70DE-4EC5-AB5D-145DCBC7E269}" srcOrd="2" destOrd="0" presId="urn:microsoft.com/office/officeart/2005/8/layout/chart3"/>
    <dgm:cxn modelId="{DDABA51E-9654-4034-B620-99462A60E7BD}" type="presParOf" srcId="{1490E460-35E2-4A96-BFC1-7EB39CFE25A6}" destId="{30996523-2183-4EDA-A27C-384F7B1ACC28}" srcOrd="3" destOrd="0" presId="urn:microsoft.com/office/officeart/2005/8/layout/chart3"/>
    <dgm:cxn modelId="{D285F3B5-D8F3-4F56-94B5-B90B6050CE84}" type="presParOf" srcId="{1490E460-35E2-4A96-BFC1-7EB39CFE25A6}" destId="{8044A04D-7106-4A13-9431-D31089B537B6}" srcOrd="4" destOrd="0" presId="urn:microsoft.com/office/officeart/2005/8/layout/chart3"/>
    <dgm:cxn modelId="{3C61099E-5A0E-4854-838E-E831AEA6A93B}" type="presParOf" srcId="{1490E460-35E2-4A96-BFC1-7EB39CFE25A6}" destId="{581C27E0-D155-49A2-B91A-2482584E662B}" srcOrd="5"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9106A6-FBCC-434F-8573-018E54D67D78}"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398AB730-D65E-4D51-AE52-68A570888F9B}">
      <dgm:prSet phldrT="[Text]" custT="1"/>
      <dgm:spPr/>
      <dgm:t>
        <a:bodyPr/>
        <a:lstStyle/>
        <a:p>
          <a:r>
            <a:rPr lang="fa-IR" sz="3600" b="1" dirty="0" smtClean="0">
              <a:cs typeface="B Titr" pitchFamily="2" charset="-78"/>
            </a:rPr>
            <a:t>ارزشهای تاریخی</a:t>
          </a:r>
          <a:endParaRPr lang="en-US" sz="3600" b="1" dirty="0">
            <a:cs typeface="B Titr" pitchFamily="2" charset="-78"/>
          </a:endParaRPr>
        </a:p>
      </dgm:t>
    </dgm:pt>
    <dgm:pt modelId="{9A635F28-DD96-4D70-8F37-6383700D6E1F}" type="parTrans" cxnId="{64D5EE06-DBFE-4144-96C5-AA45F86036AF}">
      <dgm:prSet/>
      <dgm:spPr/>
      <dgm:t>
        <a:bodyPr/>
        <a:lstStyle/>
        <a:p>
          <a:endParaRPr lang="en-US"/>
        </a:p>
      </dgm:t>
    </dgm:pt>
    <dgm:pt modelId="{9037922E-8118-401D-932E-8EE084A0C735}" type="sibTrans" cxnId="{64D5EE06-DBFE-4144-96C5-AA45F86036AF}">
      <dgm:prSet/>
      <dgm:spPr/>
      <dgm:t>
        <a:bodyPr/>
        <a:lstStyle/>
        <a:p>
          <a:endParaRPr lang="en-US"/>
        </a:p>
      </dgm:t>
    </dgm:pt>
    <dgm:pt modelId="{82629074-2BB9-46E3-9974-EFAAE20CF207}">
      <dgm:prSet phldrT="[Text]" custT="1"/>
      <dgm:spPr/>
      <dgm:t>
        <a:bodyPr/>
        <a:lstStyle/>
        <a:p>
          <a:r>
            <a:rPr lang="fa-IR" sz="3600" b="1" dirty="0" smtClean="0">
              <a:cs typeface="B Titr" pitchFamily="2" charset="-78"/>
            </a:rPr>
            <a:t>ارزشهای جاری</a:t>
          </a:r>
          <a:endParaRPr lang="en-US" sz="3600" b="1" dirty="0">
            <a:cs typeface="B Titr" pitchFamily="2" charset="-78"/>
          </a:endParaRPr>
        </a:p>
      </dgm:t>
    </dgm:pt>
    <dgm:pt modelId="{F2D01268-B1FA-4390-8280-4E5B3EB494A0}" type="parTrans" cxnId="{E8533D19-534C-4D3B-9C64-9B8292C7E121}">
      <dgm:prSet/>
      <dgm:spPr/>
      <dgm:t>
        <a:bodyPr/>
        <a:lstStyle/>
        <a:p>
          <a:endParaRPr lang="en-US"/>
        </a:p>
      </dgm:t>
    </dgm:pt>
    <dgm:pt modelId="{0DF54A6D-FE96-42AB-915C-CD32E4A384D1}" type="sibTrans" cxnId="{E8533D19-534C-4D3B-9C64-9B8292C7E121}">
      <dgm:prSet/>
      <dgm:spPr/>
      <dgm:t>
        <a:bodyPr/>
        <a:lstStyle/>
        <a:p>
          <a:endParaRPr lang="en-US"/>
        </a:p>
      </dgm:t>
    </dgm:pt>
    <dgm:pt modelId="{25FAB751-A222-4722-9D0C-EE2A15628396}" type="pres">
      <dgm:prSet presAssocID="{959106A6-FBCC-434F-8573-018E54D67D78}" presName="compositeShape" presStyleCnt="0">
        <dgm:presLayoutVars>
          <dgm:chMax val="2"/>
          <dgm:dir/>
          <dgm:resizeHandles val="exact"/>
        </dgm:presLayoutVars>
      </dgm:prSet>
      <dgm:spPr/>
      <dgm:t>
        <a:bodyPr/>
        <a:lstStyle/>
        <a:p>
          <a:endParaRPr lang="en-US"/>
        </a:p>
      </dgm:t>
    </dgm:pt>
    <dgm:pt modelId="{BB49E892-6521-4FE2-BBC7-4CF41F928D29}" type="pres">
      <dgm:prSet presAssocID="{959106A6-FBCC-434F-8573-018E54D67D78}" presName="divider" presStyleLbl="fgShp" presStyleIdx="0" presStyleCnt="1"/>
      <dgm:spPr>
        <a:solidFill>
          <a:srgbClr val="92D050"/>
        </a:solidFill>
        <a:scene3d>
          <a:camera prst="orthographicFront"/>
          <a:lightRig rig="threePt" dir="t"/>
        </a:scene3d>
        <a:sp3d>
          <a:bevelT/>
        </a:sp3d>
      </dgm:spPr>
    </dgm:pt>
    <dgm:pt modelId="{F00A7F9E-7DD7-4307-BDA3-3041A10A924C}" type="pres">
      <dgm:prSet presAssocID="{398AB730-D65E-4D51-AE52-68A570888F9B}" presName="downArrow" presStyleLbl="node1" presStyleIdx="0" presStyleCnt="2"/>
      <dgm:spPr>
        <a:solidFill>
          <a:srgbClr val="92D050"/>
        </a:solidFill>
        <a:scene3d>
          <a:camera prst="orthographicFront"/>
          <a:lightRig rig="threePt" dir="t"/>
        </a:scene3d>
        <a:sp3d>
          <a:bevelT/>
        </a:sp3d>
      </dgm:spPr>
    </dgm:pt>
    <dgm:pt modelId="{B472DE01-D35B-4296-8DC0-3B3AED8AA6DF}" type="pres">
      <dgm:prSet presAssocID="{398AB730-D65E-4D51-AE52-68A570888F9B}" presName="downArrowText" presStyleLbl="revTx" presStyleIdx="0" presStyleCnt="2">
        <dgm:presLayoutVars>
          <dgm:bulletEnabled val="1"/>
        </dgm:presLayoutVars>
      </dgm:prSet>
      <dgm:spPr/>
      <dgm:t>
        <a:bodyPr/>
        <a:lstStyle/>
        <a:p>
          <a:endParaRPr lang="en-US"/>
        </a:p>
      </dgm:t>
    </dgm:pt>
    <dgm:pt modelId="{9BDB85C5-C28C-4991-B60A-7AA40F6E4150}" type="pres">
      <dgm:prSet presAssocID="{82629074-2BB9-46E3-9974-EFAAE20CF207}" presName="upArrow" presStyleLbl="node1" presStyleIdx="1" presStyleCnt="2"/>
      <dgm:spPr>
        <a:solidFill>
          <a:srgbClr val="92D050"/>
        </a:solidFill>
        <a:scene3d>
          <a:camera prst="orthographicFront"/>
          <a:lightRig rig="threePt" dir="t"/>
        </a:scene3d>
        <a:sp3d>
          <a:bevelT/>
        </a:sp3d>
      </dgm:spPr>
    </dgm:pt>
    <dgm:pt modelId="{27939C90-1DAA-4F51-A20D-FE19F80CB357}" type="pres">
      <dgm:prSet presAssocID="{82629074-2BB9-46E3-9974-EFAAE20CF207}" presName="upArrowText" presStyleLbl="revTx" presStyleIdx="1" presStyleCnt="2">
        <dgm:presLayoutVars>
          <dgm:bulletEnabled val="1"/>
        </dgm:presLayoutVars>
      </dgm:prSet>
      <dgm:spPr/>
      <dgm:t>
        <a:bodyPr/>
        <a:lstStyle/>
        <a:p>
          <a:endParaRPr lang="en-US"/>
        </a:p>
      </dgm:t>
    </dgm:pt>
  </dgm:ptLst>
  <dgm:cxnLst>
    <dgm:cxn modelId="{64D5EE06-DBFE-4144-96C5-AA45F86036AF}" srcId="{959106A6-FBCC-434F-8573-018E54D67D78}" destId="{398AB730-D65E-4D51-AE52-68A570888F9B}" srcOrd="0" destOrd="0" parTransId="{9A635F28-DD96-4D70-8F37-6383700D6E1F}" sibTransId="{9037922E-8118-401D-932E-8EE084A0C735}"/>
    <dgm:cxn modelId="{6FDFBE2E-4EF4-430E-AE07-BD2F411C28D4}" type="presOf" srcId="{82629074-2BB9-46E3-9974-EFAAE20CF207}" destId="{27939C90-1DAA-4F51-A20D-FE19F80CB357}" srcOrd="0" destOrd="0" presId="urn:microsoft.com/office/officeart/2005/8/layout/arrow3"/>
    <dgm:cxn modelId="{C676EFCF-33D2-4300-BC64-A9838A88541E}" type="presOf" srcId="{959106A6-FBCC-434F-8573-018E54D67D78}" destId="{25FAB751-A222-4722-9D0C-EE2A15628396}" srcOrd="0" destOrd="0" presId="urn:microsoft.com/office/officeart/2005/8/layout/arrow3"/>
    <dgm:cxn modelId="{E8533D19-534C-4D3B-9C64-9B8292C7E121}" srcId="{959106A6-FBCC-434F-8573-018E54D67D78}" destId="{82629074-2BB9-46E3-9974-EFAAE20CF207}" srcOrd="1" destOrd="0" parTransId="{F2D01268-B1FA-4390-8280-4E5B3EB494A0}" sibTransId="{0DF54A6D-FE96-42AB-915C-CD32E4A384D1}"/>
    <dgm:cxn modelId="{37356705-08DD-4F9B-BDC0-D066FF819FDB}" type="presOf" srcId="{398AB730-D65E-4D51-AE52-68A570888F9B}" destId="{B472DE01-D35B-4296-8DC0-3B3AED8AA6DF}" srcOrd="0" destOrd="0" presId="urn:microsoft.com/office/officeart/2005/8/layout/arrow3"/>
    <dgm:cxn modelId="{5813D6B8-010A-409D-860E-0E643FED4179}" type="presParOf" srcId="{25FAB751-A222-4722-9D0C-EE2A15628396}" destId="{BB49E892-6521-4FE2-BBC7-4CF41F928D29}" srcOrd="0" destOrd="0" presId="urn:microsoft.com/office/officeart/2005/8/layout/arrow3"/>
    <dgm:cxn modelId="{257DAAF8-4382-47F5-B33B-82A32FFD6846}" type="presParOf" srcId="{25FAB751-A222-4722-9D0C-EE2A15628396}" destId="{F00A7F9E-7DD7-4307-BDA3-3041A10A924C}" srcOrd="1" destOrd="0" presId="urn:microsoft.com/office/officeart/2005/8/layout/arrow3"/>
    <dgm:cxn modelId="{CCD163BF-F2D3-44D9-B9BE-49D42BC54974}" type="presParOf" srcId="{25FAB751-A222-4722-9D0C-EE2A15628396}" destId="{B472DE01-D35B-4296-8DC0-3B3AED8AA6DF}" srcOrd="2" destOrd="0" presId="urn:microsoft.com/office/officeart/2005/8/layout/arrow3"/>
    <dgm:cxn modelId="{4AF3288F-9771-4408-BDA0-66C46D61B974}" type="presParOf" srcId="{25FAB751-A222-4722-9D0C-EE2A15628396}" destId="{9BDB85C5-C28C-4991-B60A-7AA40F6E4150}" srcOrd="3" destOrd="0" presId="urn:microsoft.com/office/officeart/2005/8/layout/arrow3"/>
    <dgm:cxn modelId="{F446E528-11B0-4963-B348-54D1174A22D0}" type="presParOf" srcId="{25FAB751-A222-4722-9D0C-EE2A15628396}" destId="{27939C90-1DAA-4F51-A20D-FE19F80CB357}"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871A1C-477E-45D3-8D2E-07AF4B85362F}" type="doc">
      <dgm:prSet loTypeId="urn:microsoft.com/office/officeart/2008/layout/HorizontalMultiLevelHierarchy" loCatId="hierarchy" qsTypeId="urn:microsoft.com/office/officeart/2005/8/quickstyle/3d4" qsCatId="3D" csTypeId="urn:microsoft.com/office/officeart/2005/8/colors/accent1_5" csCatId="accent1" phldr="1"/>
      <dgm:spPr/>
      <dgm:t>
        <a:bodyPr/>
        <a:lstStyle/>
        <a:p>
          <a:pPr rtl="1"/>
          <a:endParaRPr lang="fa-IR"/>
        </a:p>
      </dgm:t>
    </dgm:pt>
    <dgm:pt modelId="{2349442A-8564-4E4E-BC25-1A715FEDAB29}">
      <dgm:prSet phldrT="[Text]" custT="1">
        <dgm:style>
          <a:lnRef idx="0">
            <a:schemeClr val="accent1"/>
          </a:lnRef>
          <a:fillRef idx="3">
            <a:schemeClr val="accent1"/>
          </a:fillRef>
          <a:effectRef idx="3">
            <a:schemeClr val="accent1"/>
          </a:effectRef>
          <a:fontRef idx="minor">
            <a:schemeClr val="lt1"/>
          </a:fontRef>
        </dgm:style>
      </dgm:prSet>
      <dgm:spPr>
        <a:solidFill>
          <a:srgbClr val="92D050"/>
        </a:solidFill>
      </dgm:spPr>
      <dgm:t>
        <a:bodyPr/>
        <a:lstStyle/>
        <a:p>
          <a:pPr rtl="1"/>
          <a:r>
            <a:rPr lang="fa-IR" sz="4800" b="1" cap="none" spc="0" dirty="0" smtClean="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B Titr" pitchFamily="2" charset="-78"/>
            </a:rPr>
            <a:t>دیدگاه موافقان</a:t>
          </a:r>
          <a:endParaRPr lang="fa-IR" sz="4800" b="1" cap="none" spc="0" dirty="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B Titr" pitchFamily="2" charset="-78"/>
          </a:endParaRPr>
        </a:p>
      </dgm:t>
    </dgm:pt>
    <dgm:pt modelId="{62E4A80C-90D0-4E02-93C8-21A0530F0698}" type="parTrans" cxnId="{24384C0F-3ECA-4F46-ACE9-47446BA8F274}">
      <dgm:prSet/>
      <dgm:spPr/>
      <dgm:t>
        <a:bodyPr/>
        <a:lstStyle/>
        <a:p>
          <a:pPr rtl="1"/>
          <a:endParaRPr lang="fa-IR"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9E48B578-0A0E-4446-A7BE-F5F71FF8044C}" type="sibTrans" cxnId="{24384C0F-3ECA-4F46-ACE9-47446BA8F274}">
      <dgm:prSet/>
      <dgm:spPr/>
      <dgm:t>
        <a:bodyPr/>
        <a:lstStyle/>
        <a:p>
          <a:pPr rtl="1"/>
          <a:endParaRPr lang="fa-IR"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D391AE22-08BB-43D7-A4AA-DD95026D9C90}">
      <dgm:prSet phldrT="[Text]" custT="1">
        <dgm:style>
          <a:lnRef idx="0">
            <a:schemeClr val="accent1"/>
          </a:lnRef>
          <a:fillRef idx="3">
            <a:schemeClr val="accent1"/>
          </a:fillRef>
          <a:effectRef idx="3">
            <a:schemeClr val="accent1"/>
          </a:effectRef>
          <a:fontRef idx="minor">
            <a:schemeClr val="lt1"/>
          </a:fontRef>
        </dgm:style>
      </dgm:prSet>
      <dgm:spPr>
        <a:solidFill>
          <a:srgbClr val="92D050"/>
        </a:solidFill>
      </dgm:spPr>
      <dgm:t>
        <a:bodyPr/>
        <a:lstStyle/>
        <a:p>
          <a:pPr rtl="1"/>
          <a:r>
            <a:rPr lang="fa-IR" sz="3200" b="1" cap="none" spc="0" dirty="0" smtClean="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rPr>
            <a:t>مقایسه درآمد وهزینه</a:t>
          </a:r>
          <a:endParaRPr lang="fa-IR" sz="3200" b="1" cap="none" spc="0" dirty="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endParaRPr>
        </a:p>
      </dgm:t>
    </dgm:pt>
    <dgm:pt modelId="{4417C8A3-ABA2-49D6-970C-00995458774F}" type="parTrans" cxnId="{6ED437AD-26BC-43CE-BB45-924F10746554}">
      <dgm:prSet/>
      <dgm:spPr>
        <a:solidFill>
          <a:srgbClr val="92D050"/>
        </a:solidFill>
        <a:ln>
          <a:solidFill>
            <a:srgbClr val="92D050"/>
          </a:solidFill>
        </a:ln>
      </dgm:spPr>
      <dgm:t>
        <a:bodyPr/>
        <a:lstStyle/>
        <a:p>
          <a:pPr rtl="1"/>
          <a:endParaRPr lang="fa-IR"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65DC278C-9234-4546-AFF2-04F4E2B4F842}" type="sibTrans" cxnId="{6ED437AD-26BC-43CE-BB45-924F10746554}">
      <dgm:prSet/>
      <dgm:spPr/>
      <dgm:t>
        <a:bodyPr/>
        <a:lstStyle/>
        <a:p>
          <a:pPr rtl="1"/>
          <a:endParaRPr lang="fa-IR"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1FCB451B-0BB2-4DDD-9AC1-60104FA06030}">
      <dgm:prSet phldrT="[Text]" custT="1">
        <dgm:style>
          <a:lnRef idx="0">
            <a:schemeClr val="accent1"/>
          </a:lnRef>
          <a:fillRef idx="3">
            <a:schemeClr val="accent1"/>
          </a:fillRef>
          <a:effectRef idx="3">
            <a:schemeClr val="accent1"/>
          </a:effectRef>
          <a:fontRef idx="minor">
            <a:schemeClr val="lt1"/>
          </a:fontRef>
        </dgm:style>
      </dgm:prSet>
      <dgm:spPr>
        <a:solidFill>
          <a:srgbClr val="92D050"/>
        </a:solidFill>
        <a:ln/>
      </dgm:spPr>
      <dgm:t>
        <a:bodyPr/>
        <a:lstStyle/>
        <a:p>
          <a:pPr rtl="1"/>
          <a:r>
            <a:rPr lang="fa-IR" sz="3200" b="1" cap="none" spc="0" dirty="0" smtClean="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rPr>
            <a:t>رعایت اصول پذیرفته شده حسابداری</a:t>
          </a:r>
          <a:endParaRPr lang="fa-IR" sz="3200" b="1" cap="none" spc="0" dirty="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endParaRPr>
        </a:p>
      </dgm:t>
    </dgm:pt>
    <dgm:pt modelId="{52A22114-3077-4CB2-AFCF-AFA2E5290DCD}" type="parTrans" cxnId="{CCBB5718-447A-424C-80B6-6972845ED4BA}">
      <dgm:prSet/>
      <dgm:spPr>
        <a:ln>
          <a:solidFill>
            <a:srgbClr val="92D050"/>
          </a:solidFill>
        </a:ln>
      </dgm:spPr>
      <dgm:t>
        <a:bodyPr/>
        <a:lstStyle/>
        <a:p>
          <a:pPr rtl="1"/>
          <a:endParaRPr lang="fa-IR"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7065033F-4918-461B-8B85-5768A3B2ABBE}" type="sibTrans" cxnId="{CCBB5718-447A-424C-80B6-6972845ED4BA}">
      <dgm:prSet/>
      <dgm:spPr/>
      <dgm:t>
        <a:bodyPr/>
        <a:lstStyle/>
        <a:p>
          <a:pPr rtl="1"/>
          <a:endParaRPr lang="fa-IR"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78666B7E-90E9-49D9-A909-C070B6EF08A7}">
      <dgm:prSet phldrT="[Text]" custT="1">
        <dgm:style>
          <a:lnRef idx="0">
            <a:schemeClr val="accent1"/>
          </a:lnRef>
          <a:fillRef idx="3">
            <a:schemeClr val="accent1"/>
          </a:fillRef>
          <a:effectRef idx="3">
            <a:schemeClr val="accent1"/>
          </a:effectRef>
          <a:fontRef idx="minor">
            <a:schemeClr val="lt1"/>
          </a:fontRef>
        </dgm:style>
      </dgm:prSet>
      <dgm:spPr>
        <a:solidFill>
          <a:srgbClr val="92D050"/>
        </a:solidFill>
        <a:ln/>
      </dgm:spPr>
      <dgm:t>
        <a:bodyPr/>
        <a:lstStyle/>
        <a:p>
          <a:pPr rtl="1"/>
          <a:r>
            <a:rPr lang="fa-IR" sz="3200" b="1" cap="none" spc="0" dirty="0" smtClean="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rPr>
            <a:t>ارزیابی مدیریت</a:t>
          </a:r>
          <a:endParaRPr lang="fa-IR" sz="3200" b="1" cap="none" spc="0" dirty="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endParaRPr>
        </a:p>
      </dgm:t>
    </dgm:pt>
    <dgm:pt modelId="{61AB50E7-3A42-4DA1-8801-20DE24DC337C}" type="parTrans" cxnId="{F5A5CFFD-D283-4F27-9F39-A604F705D2B5}">
      <dgm:prSet/>
      <dgm:spPr>
        <a:solidFill>
          <a:srgbClr val="92D050"/>
        </a:solidFill>
        <a:ln>
          <a:solidFill>
            <a:srgbClr val="92D050"/>
          </a:solidFill>
        </a:ln>
      </dgm:spPr>
      <dgm:t>
        <a:bodyPr/>
        <a:lstStyle/>
        <a:p>
          <a:pPr rtl="1"/>
          <a:endParaRPr lang="fa-IR"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C744E6B9-30DD-489E-9B2A-66002D69DBDE}" type="sibTrans" cxnId="{F5A5CFFD-D283-4F27-9F39-A604F705D2B5}">
      <dgm:prSet/>
      <dgm:spPr/>
      <dgm:t>
        <a:bodyPr/>
        <a:lstStyle/>
        <a:p>
          <a:pPr rtl="1"/>
          <a:endParaRPr lang="fa-IR" b="1"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21F5451F-7CFB-45C2-885E-B15A335A15EB}" type="pres">
      <dgm:prSet presAssocID="{A9871A1C-477E-45D3-8D2E-07AF4B85362F}" presName="Name0" presStyleCnt="0">
        <dgm:presLayoutVars>
          <dgm:chPref val="1"/>
          <dgm:dir/>
          <dgm:animOne val="branch"/>
          <dgm:animLvl val="lvl"/>
          <dgm:resizeHandles val="exact"/>
        </dgm:presLayoutVars>
      </dgm:prSet>
      <dgm:spPr/>
      <dgm:t>
        <a:bodyPr/>
        <a:lstStyle/>
        <a:p>
          <a:pPr rtl="1"/>
          <a:endParaRPr lang="fa-IR"/>
        </a:p>
      </dgm:t>
    </dgm:pt>
    <dgm:pt modelId="{01E05C99-9B29-4F17-B1E3-8B2F1C196F90}" type="pres">
      <dgm:prSet presAssocID="{2349442A-8564-4E4E-BC25-1A715FEDAB29}" presName="root1" presStyleCnt="0"/>
      <dgm:spPr/>
    </dgm:pt>
    <dgm:pt modelId="{83083598-6174-47E3-8227-B3426E7F3E46}" type="pres">
      <dgm:prSet presAssocID="{2349442A-8564-4E4E-BC25-1A715FEDAB29}" presName="LevelOneTextNode" presStyleLbl="node0" presStyleIdx="0" presStyleCnt="1" custScaleY="78015" custLinFactNeighborX="-6558" custLinFactNeighborY="-580">
        <dgm:presLayoutVars>
          <dgm:chPref val="3"/>
        </dgm:presLayoutVars>
      </dgm:prSet>
      <dgm:spPr/>
      <dgm:t>
        <a:bodyPr/>
        <a:lstStyle/>
        <a:p>
          <a:pPr rtl="1"/>
          <a:endParaRPr lang="fa-IR"/>
        </a:p>
      </dgm:t>
    </dgm:pt>
    <dgm:pt modelId="{EC3724D5-A66D-4746-A82E-F3B6A9553893}" type="pres">
      <dgm:prSet presAssocID="{2349442A-8564-4E4E-BC25-1A715FEDAB29}" presName="level2hierChild" presStyleCnt="0"/>
      <dgm:spPr/>
    </dgm:pt>
    <dgm:pt modelId="{0C44C440-EFA5-494A-ADC0-4439C3F490BA}" type="pres">
      <dgm:prSet presAssocID="{4417C8A3-ABA2-49D6-970C-00995458774F}" presName="conn2-1" presStyleLbl="parChTrans1D2" presStyleIdx="0" presStyleCnt="3"/>
      <dgm:spPr/>
      <dgm:t>
        <a:bodyPr/>
        <a:lstStyle/>
        <a:p>
          <a:pPr rtl="1"/>
          <a:endParaRPr lang="fa-IR"/>
        </a:p>
      </dgm:t>
    </dgm:pt>
    <dgm:pt modelId="{D82113AF-D066-4706-BEA6-B7FA4AFE95E3}" type="pres">
      <dgm:prSet presAssocID="{4417C8A3-ABA2-49D6-970C-00995458774F}" presName="connTx" presStyleLbl="parChTrans1D2" presStyleIdx="0" presStyleCnt="3"/>
      <dgm:spPr/>
      <dgm:t>
        <a:bodyPr/>
        <a:lstStyle/>
        <a:p>
          <a:pPr rtl="1"/>
          <a:endParaRPr lang="fa-IR"/>
        </a:p>
      </dgm:t>
    </dgm:pt>
    <dgm:pt modelId="{2927FB7E-ADA9-44A1-9191-51357B14518D}" type="pres">
      <dgm:prSet presAssocID="{D391AE22-08BB-43D7-A4AA-DD95026D9C90}" presName="root2" presStyleCnt="0"/>
      <dgm:spPr/>
    </dgm:pt>
    <dgm:pt modelId="{0FB56A59-00B9-474E-B9F8-B580C9A600E2}" type="pres">
      <dgm:prSet presAssocID="{D391AE22-08BB-43D7-A4AA-DD95026D9C90}" presName="LevelTwoTextNode" presStyleLbl="node2" presStyleIdx="0" presStyleCnt="3">
        <dgm:presLayoutVars>
          <dgm:chPref val="3"/>
        </dgm:presLayoutVars>
      </dgm:prSet>
      <dgm:spPr/>
      <dgm:t>
        <a:bodyPr/>
        <a:lstStyle/>
        <a:p>
          <a:pPr rtl="1"/>
          <a:endParaRPr lang="fa-IR"/>
        </a:p>
      </dgm:t>
    </dgm:pt>
    <dgm:pt modelId="{3EC5A3B4-3DCD-4671-A781-A27595F154BA}" type="pres">
      <dgm:prSet presAssocID="{D391AE22-08BB-43D7-A4AA-DD95026D9C90}" presName="level3hierChild" presStyleCnt="0"/>
      <dgm:spPr/>
    </dgm:pt>
    <dgm:pt modelId="{D7E111C3-FCA7-4035-8C3D-6CBD2B2B827A}" type="pres">
      <dgm:prSet presAssocID="{52A22114-3077-4CB2-AFCF-AFA2E5290DCD}" presName="conn2-1" presStyleLbl="parChTrans1D2" presStyleIdx="1" presStyleCnt="3"/>
      <dgm:spPr/>
      <dgm:t>
        <a:bodyPr/>
        <a:lstStyle/>
        <a:p>
          <a:pPr rtl="1"/>
          <a:endParaRPr lang="fa-IR"/>
        </a:p>
      </dgm:t>
    </dgm:pt>
    <dgm:pt modelId="{F68BE5DF-5F0B-429B-B04D-1354FECD9896}" type="pres">
      <dgm:prSet presAssocID="{52A22114-3077-4CB2-AFCF-AFA2E5290DCD}" presName="connTx" presStyleLbl="parChTrans1D2" presStyleIdx="1" presStyleCnt="3"/>
      <dgm:spPr/>
      <dgm:t>
        <a:bodyPr/>
        <a:lstStyle/>
        <a:p>
          <a:pPr rtl="1"/>
          <a:endParaRPr lang="fa-IR"/>
        </a:p>
      </dgm:t>
    </dgm:pt>
    <dgm:pt modelId="{5719F658-E489-44EA-A0D0-FCEEEE3BB792}" type="pres">
      <dgm:prSet presAssocID="{1FCB451B-0BB2-4DDD-9AC1-60104FA06030}" presName="root2" presStyleCnt="0"/>
      <dgm:spPr/>
    </dgm:pt>
    <dgm:pt modelId="{5C86E2F3-CA00-4801-8C29-24FA50D643B9}" type="pres">
      <dgm:prSet presAssocID="{1FCB451B-0BB2-4DDD-9AC1-60104FA06030}" presName="LevelTwoTextNode" presStyleLbl="node2" presStyleIdx="1" presStyleCnt="3">
        <dgm:presLayoutVars>
          <dgm:chPref val="3"/>
        </dgm:presLayoutVars>
      </dgm:prSet>
      <dgm:spPr/>
      <dgm:t>
        <a:bodyPr/>
        <a:lstStyle/>
        <a:p>
          <a:pPr rtl="1"/>
          <a:endParaRPr lang="fa-IR"/>
        </a:p>
      </dgm:t>
    </dgm:pt>
    <dgm:pt modelId="{5AE72585-9ED4-4A8B-B9F3-5982D8468877}" type="pres">
      <dgm:prSet presAssocID="{1FCB451B-0BB2-4DDD-9AC1-60104FA06030}" presName="level3hierChild" presStyleCnt="0"/>
      <dgm:spPr/>
    </dgm:pt>
    <dgm:pt modelId="{89C703E1-2B9A-472B-998B-62DE5B54B129}" type="pres">
      <dgm:prSet presAssocID="{61AB50E7-3A42-4DA1-8801-20DE24DC337C}" presName="conn2-1" presStyleLbl="parChTrans1D2" presStyleIdx="2" presStyleCnt="3"/>
      <dgm:spPr/>
      <dgm:t>
        <a:bodyPr/>
        <a:lstStyle/>
        <a:p>
          <a:pPr rtl="1"/>
          <a:endParaRPr lang="fa-IR"/>
        </a:p>
      </dgm:t>
    </dgm:pt>
    <dgm:pt modelId="{ED576594-971E-432C-8AE7-386E4A20DE33}" type="pres">
      <dgm:prSet presAssocID="{61AB50E7-3A42-4DA1-8801-20DE24DC337C}" presName="connTx" presStyleLbl="parChTrans1D2" presStyleIdx="2" presStyleCnt="3"/>
      <dgm:spPr/>
      <dgm:t>
        <a:bodyPr/>
        <a:lstStyle/>
        <a:p>
          <a:pPr rtl="1"/>
          <a:endParaRPr lang="fa-IR"/>
        </a:p>
      </dgm:t>
    </dgm:pt>
    <dgm:pt modelId="{28615BFA-958C-4E0F-8E15-A8D5E6E2D0DD}" type="pres">
      <dgm:prSet presAssocID="{78666B7E-90E9-49D9-A909-C070B6EF08A7}" presName="root2" presStyleCnt="0"/>
      <dgm:spPr/>
    </dgm:pt>
    <dgm:pt modelId="{EADC5BD6-4078-4BF5-BA57-69813B573FE6}" type="pres">
      <dgm:prSet presAssocID="{78666B7E-90E9-49D9-A909-C070B6EF08A7}" presName="LevelTwoTextNode" presStyleLbl="node2" presStyleIdx="2" presStyleCnt="3">
        <dgm:presLayoutVars>
          <dgm:chPref val="3"/>
        </dgm:presLayoutVars>
      </dgm:prSet>
      <dgm:spPr/>
      <dgm:t>
        <a:bodyPr/>
        <a:lstStyle/>
        <a:p>
          <a:pPr rtl="1"/>
          <a:endParaRPr lang="fa-IR"/>
        </a:p>
      </dgm:t>
    </dgm:pt>
    <dgm:pt modelId="{5B2CDBDE-30DE-4EDD-A7D2-4DFF0997AD62}" type="pres">
      <dgm:prSet presAssocID="{78666B7E-90E9-49D9-A909-C070B6EF08A7}" presName="level3hierChild" presStyleCnt="0"/>
      <dgm:spPr/>
    </dgm:pt>
  </dgm:ptLst>
  <dgm:cxnLst>
    <dgm:cxn modelId="{2DA2799F-DA52-487D-8AC5-2CBF9A040E25}" type="presOf" srcId="{2349442A-8564-4E4E-BC25-1A715FEDAB29}" destId="{83083598-6174-47E3-8227-B3426E7F3E46}" srcOrd="0" destOrd="0" presId="urn:microsoft.com/office/officeart/2008/layout/HorizontalMultiLevelHierarchy"/>
    <dgm:cxn modelId="{DE3B77E6-E841-4217-8BBD-F420CD22D5FA}" type="presOf" srcId="{4417C8A3-ABA2-49D6-970C-00995458774F}" destId="{0C44C440-EFA5-494A-ADC0-4439C3F490BA}" srcOrd="0" destOrd="0" presId="urn:microsoft.com/office/officeart/2008/layout/HorizontalMultiLevelHierarchy"/>
    <dgm:cxn modelId="{3D7B5E19-2441-4E76-A6EF-BA3B6CA16218}" type="presOf" srcId="{78666B7E-90E9-49D9-A909-C070B6EF08A7}" destId="{EADC5BD6-4078-4BF5-BA57-69813B573FE6}" srcOrd="0" destOrd="0" presId="urn:microsoft.com/office/officeart/2008/layout/HorizontalMultiLevelHierarchy"/>
    <dgm:cxn modelId="{CCBB5718-447A-424C-80B6-6972845ED4BA}" srcId="{2349442A-8564-4E4E-BC25-1A715FEDAB29}" destId="{1FCB451B-0BB2-4DDD-9AC1-60104FA06030}" srcOrd="1" destOrd="0" parTransId="{52A22114-3077-4CB2-AFCF-AFA2E5290DCD}" sibTransId="{7065033F-4918-461B-8B85-5768A3B2ABBE}"/>
    <dgm:cxn modelId="{24384C0F-3ECA-4F46-ACE9-47446BA8F274}" srcId="{A9871A1C-477E-45D3-8D2E-07AF4B85362F}" destId="{2349442A-8564-4E4E-BC25-1A715FEDAB29}" srcOrd="0" destOrd="0" parTransId="{62E4A80C-90D0-4E02-93C8-21A0530F0698}" sibTransId="{9E48B578-0A0E-4446-A7BE-F5F71FF8044C}"/>
    <dgm:cxn modelId="{68A0C708-B5EF-4072-8761-9305ADDF94E6}" type="presOf" srcId="{A9871A1C-477E-45D3-8D2E-07AF4B85362F}" destId="{21F5451F-7CFB-45C2-885E-B15A335A15EB}" srcOrd="0" destOrd="0" presId="urn:microsoft.com/office/officeart/2008/layout/HorizontalMultiLevelHierarchy"/>
    <dgm:cxn modelId="{6ED437AD-26BC-43CE-BB45-924F10746554}" srcId="{2349442A-8564-4E4E-BC25-1A715FEDAB29}" destId="{D391AE22-08BB-43D7-A4AA-DD95026D9C90}" srcOrd="0" destOrd="0" parTransId="{4417C8A3-ABA2-49D6-970C-00995458774F}" sibTransId="{65DC278C-9234-4546-AFF2-04F4E2B4F842}"/>
    <dgm:cxn modelId="{D7C722D1-BDAD-436F-B8C1-A384EF07CAF9}" type="presOf" srcId="{1FCB451B-0BB2-4DDD-9AC1-60104FA06030}" destId="{5C86E2F3-CA00-4801-8C29-24FA50D643B9}" srcOrd="0" destOrd="0" presId="urn:microsoft.com/office/officeart/2008/layout/HorizontalMultiLevelHierarchy"/>
    <dgm:cxn modelId="{F5A5CFFD-D283-4F27-9F39-A604F705D2B5}" srcId="{2349442A-8564-4E4E-BC25-1A715FEDAB29}" destId="{78666B7E-90E9-49D9-A909-C070B6EF08A7}" srcOrd="2" destOrd="0" parTransId="{61AB50E7-3A42-4DA1-8801-20DE24DC337C}" sibTransId="{C744E6B9-30DD-489E-9B2A-66002D69DBDE}"/>
    <dgm:cxn modelId="{F3330BEF-2A66-41CE-88FE-E438D4614505}" type="presOf" srcId="{4417C8A3-ABA2-49D6-970C-00995458774F}" destId="{D82113AF-D066-4706-BEA6-B7FA4AFE95E3}" srcOrd="1" destOrd="0" presId="urn:microsoft.com/office/officeart/2008/layout/HorizontalMultiLevelHierarchy"/>
    <dgm:cxn modelId="{A0CB383E-3778-4FC2-B3FC-927CA7C50A0B}" type="presOf" srcId="{61AB50E7-3A42-4DA1-8801-20DE24DC337C}" destId="{89C703E1-2B9A-472B-998B-62DE5B54B129}" srcOrd="0" destOrd="0" presId="urn:microsoft.com/office/officeart/2008/layout/HorizontalMultiLevelHierarchy"/>
    <dgm:cxn modelId="{E7FE2FBF-9859-453A-8D30-C9EA7515DB09}" type="presOf" srcId="{52A22114-3077-4CB2-AFCF-AFA2E5290DCD}" destId="{F68BE5DF-5F0B-429B-B04D-1354FECD9896}" srcOrd="1" destOrd="0" presId="urn:microsoft.com/office/officeart/2008/layout/HorizontalMultiLevelHierarchy"/>
    <dgm:cxn modelId="{5553112E-9181-44C6-9555-AE39ED94CEDB}" type="presOf" srcId="{D391AE22-08BB-43D7-A4AA-DD95026D9C90}" destId="{0FB56A59-00B9-474E-B9F8-B580C9A600E2}" srcOrd="0" destOrd="0" presId="urn:microsoft.com/office/officeart/2008/layout/HorizontalMultiLevelHierarchy"/>
    <dgm:cxn modelId="{BA7357BE-6663-4A8E-B3CF-1D07F3999D00}" type="presOf" srcId="{61AB50E7-3A42-4DA1-8801-20DE24DC337C}" destId="{ED576594-971E-432C-8AE7-386E4A20DE33}" srcOrd="1" destOrd="0" presId="urn:microsoft.com/office/officeart/2008/layout/HorizontalMultiLevelHierarchy"/>
    <dgm:cxn modelId="{4E162456-9037-49A1-BC62-DB172E0D39A7}" type="presOf" srcId="{52A22114-3077-4CB2-AFCF-AFA2E5290DCD}" destId="{D7E111C3-FCA7-4035-8C3D-6CBD2B2B827A}" srcOrd="0" destOrd="0" presId="urn:microsoft.com/office/officeart/2008/layout/HorizontalMultiLevelHierarchy"/>
    <dgm:cxn modelId="{A35CD753-84E2-4CB5-8590-F956DA9D99DC}" type="presParOf" srcId="{21F5451F-7CFB-45C2-885E-B15A335A15EB}" destId="{01E05C99-9B29-4F17-B1E3-8B2F1C196F90}" srcOrd="0" destOrd="0" presId="urn:microsoft.com/office/officeart/2008/layout/HorizontalMultiLevelHierarchy"/>
    <dgm:cxn modelId="{C230AE70-889F-434A-83B5-1C8CD4265165}" type="presParOf" srcId="{01E05C99-9B29-4F17-B1E3-8B2F1C196F90}" destId="{83083598-6174-47E3-8227-B3426E7F3E46}" srcOrd="0" destOrd="0" presId="urn:microsoft.com/office/officeart/2008/layout/HorizontalMultiLevelHierarchy"/>
    <dgm:cxn modelId="{2BA251F9-C12B-459F-BF09-6473F8D54499}" type="presParOf" srcId="{01E05C99-9B29-4F17-B1E3-8B2F1C196F90}" destId="{EC3724D5-A66D-4746-A82E-F3B6A9553893}" srcOrd="1" destOrd="0" presId="urn:microsoft.com/office/officeart/2008/layout/HorizontalMultiLevelHierarchy"/>
    <dgm:cxn modelId="{EB8CE60A-7074-4090-B138-CE7A8A1E573A}" type="presParOf" srcId="{EC3724D5-A66D-4746-A82E-F3B6A9553893}" destId="{0C44C440-EFA5-494A-ADC0-4439C3F490BA}" srcOrd="0" destOrd="0" presId="urn:microsoft.com/office/officeart/2008/layout/HorizontalMultiLevelHierarchy"/>
    <dgm:cxn modelId="{5555B7A4-94AB-4682-BE7E-B0F44FF95A1B}" type="presParOf" srcId="{0C44C440-EFA5-494A-ADC0-4439C3F490BA}" destId="{D82113AF-D066-4706-BEA6-B7FA4AFE95E3}" srcOrd="0" destOrd="0" presId="urn:microsoft.com/office/officeart/2008/layout/HorizontalMultiLevelHierarchy"/>
    <dgm:cxn modelId="{180F3DF5-05F7-4C20-A5A9-77D42A9EAAF8}" type="presParOf" srcId="{EC3724D5-A66D-4746-A82E-F3B6A9553893}" destId="{2927FB7E-ADA9-44A1-9191-51357B14518D}" srcOrd="1" destOrd="0" presId="urn:microsoft.com/office/officeart/2008/layout/HorizontalMultiLevelHierarchy"/>
    <dgm:cxn modelId="{69F649DC-FF89-4E0F-9225-6EC47D9A7E0B}" type="presParOf" srcId="{2927FB7E-ADA9-44A1-9191-51357B14518D}" destId="{0FB56A59-00B9-474E-B9F8-B580C9A600E2}" srcOrd="0" destOrd="0" presId="urn:microsoft.com/office/officeart/2008/layout/HorizontalMultiLevelHierarchy"/>
    <dgm:cxn modelId="{BA6FBDDC-FB26-4CDF-9DBF-59AECACAD98D}" type="presParOf" srcId="{2927FB7E-ADA9-44A1-9191-51357B14518D}" destId="{3EC5A3B4-3DCD-4671-A781-A27595F154BA}" srcOrd="1" destOrd="0" presId="urn:microsoft.com/office/officeart/2008/layout/HorizontalMultiLevelHierarchy"/>
    <dgm:cxn modelId="{C1AD0A8C-CE8B-4CEF-8161-C7A902121B53}" type="presParOf" srcId="{EC3724D5-A66D-4746-A82E-F3B6A9553893}" destId="{D7E111C3-FCA7-4035-8C3D-6CBD2B2B827A}" srcOrd="2" destOrd="0" presId="urn:microsoft.com/office/officeart/2008/layout/HorizontalMultiLevelHierarchy"/>
    <dgm:cxn modelId="{62F7643B-65A3-4E23-82B0-1E13A1CAD59A}" type="presParOf" srcId="{D7E111C3-FCA7-4035-8C3D-6CBD2B2B827A}" destId="{F68BE5DF-5F0B-429B-B04D-1354FECD9896}" srcOrd="0" destOrd="0" presId="urn:microsoft.com/office/officeart/2008/layout/HorizontalMultiLevelHierarchy"/>
    <dgm:cxn modelId="{3394EB19-01E5-4CE9-A2BE-4EA6F710D1FA}" type="presParOf" srcId="{EC3724D5-A66D-4746-A82E-F3B6A9553893}" destId="{5719F658-E489-44EA-A0D0-FCEEEE3BB792}" srcOrd="3" destOrd="0" presId="urn:microsoft.com/office/officeart/2008/layout/HorizontalMultiLevelHierarchy"/>
    <dgm:cxn modelId="{0EE945CB-362B-4253-84F5-39FCF09C05E6}" type="presParOf" srcId="{5719F658-E489-44EA-A0D0-FCEEEE3BB792}" destId="{5C86E2F3-CA00-4801-8C29-24FA50D643B9}" srcOrd="0" destOrd="0" presId="urn:microsoft.com/office/officeart/2008/layout/HorizontalMultiLevelHierarchy"/>
    <dgm:cxn modelId="{03C75D9F-1A6C-43DD-9FF7-7BCA19DB71CF}" type="presParOf" srcId="{5719F658-E489-44EA-A0D0-FCEEEE3BB792}" destId="{5AE72585-9ED4-4A8B-B9F3-5982D8468877}" srcOrd="1" destOrd="0" presId="urn:microsoft.com/office/officeart/2008/layout/HorizontalMultiLevelHierarchy"/>
    <dgm:cxn modelId="{12EA0967-8B50-462E-BD8B-A5D44E7D9C1B}" type="presParOf" srcId="{EC3724D5-A66D-4746-A82E-F3B6A9553893}" destId="{89C703E1-2B9A-472B-998B-62DE5B54B129}" srcOrd="4" destOrd="0" presId="urn:microsoft.com/office/officeart/2008/layout/HorizontalMultiLevelHierarchy"/>
    <dgm:cxn modelId="{CF39488D-F25B-4F88-A64A-499435439F25}" type="presParOf" srcId="{89C703E1-2B9A-472B-998B-62DE5B54B129}" destId="{ED576594-971E-432C-8AE7-386E4A20DE33}" srcOrd="0" destOrd="0" presId="urn:microsoft.com/office/officeart/2008/layout/HorizontalMultiLevelHierarchy"/>
    <dgm:cxn modelId="{BF000F66-9C21-42F0-9994-34C97E2D53EB}" type="presParOf" srcId="{EC3724D5-A66D-4746-A82E-F3B6A9553893}" destId="{28615BFA-958C-4E0F-8E15-A8D5E6E2D0DD}" srcOrd="5" destOrd="0" presId="urn:microsoft.com/office/officeart/2008/layout/HorizontalMultiLevelHierarchy"/>
    <dgm:cxn modelId="{CF53B394-1A0E-4EB0-BD84-EA08E7883E01}" type="presParOf" srcId="{28615BFA-958C-4E0F-8E15-A8D5E6E2D0DD}" destId="{EADC5BD6-4078-4BF5-BA57-69813B573FE6}" srcOrd="0" destOrd="0" presId="urn:microsoft.com/office/officeart/2008/layout/HorizontalMultiLevelHierarchy"/>
    <dgm:cxn modelId="{6702206F-AC67-402E-9C5E-EBC0D6C957B4}" type="presParOf" srcId="{28615BFA-958C-4E0F-8E15-A8D5E6E2D0DD}" destId="{5B2CDBDE-30DE-4EDD-A7D2-4DFF0997AD62}" srcOrd="1" destOrd="0" presId="urn:microsoft.com/office/officeart/2008/layout/HorizontalMultiLevelHierarchy"/>
  </dgm:cxnLst>
  <dgm:bg>
    <a:noFill/>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EB1FCA-19CE-46A9-876D-A8D91E065E69}" type="doc">
      <dgm:prSet loTypeId="urn:microsoft.com/office/officeart/2008/layout/HorizontalMultiLevelHierarchy" loCatId="hierarchy" qsTypeId="urn:microsoft.com/office/officeart/2005/8/quickstyle/3d3" qsCatId="3D" csTypeId="urn:microsoft.com/office/officeart/2005/8/colors/accent1_2" csCatId="accent1" phldr="1"/>
      <dgm:spPr/>
      <dgm:t>
        <a:bodyPr/>
        <a:lstStyle/>
        <a:p>
          <a:pPr rtl="1"/>
          <a:endParaRPr lang="fa-IR"/>
        </a:p>
      </dgm:t>
    </dgm:pt>
    <dgm:pt modelId="{84230796-C961-414B-835F-995D6D4B6656}">
      <dgm:prSet phldrT="[Text]" custT="1">
        <dgm:style>
          <a:lnRef idx="1">
            <a:schemeClr val="accent2"/>
          </a:lnRef>
          <a:fillRef idx="3">
            <a:schemeClr val="accent2"/>
          </a:fillRef>
          <a:effectRef idx="2">
            <a:schemeClr val="accent2"/>
          </a:effectRef>
          <a:fontRef idx="minor">
            <a:schemeClr val="lt1"/>
          </a:fontRef>
        </dgm:style>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r>
            <a:rPr lang="fa-IR" sz="7200" b="1" cap="none" spc="0" dirty="0" smtClean="0">
              <a:ln w="50800"/>
              <a:solidFill>
                <a:schemeClr val="bg1"/>
              </a:solidFill>
              <a:effectLst/>
              <a:latin typeface="IranNastaliq" pitchFamily="18" charset="0"/>
              <a:cs typeface="+mj-cs"/>
            </a:rPr>
            <a:t>دیدگاه</a:t>
          </a:r>
          <a:r>
            <a:rPr lang="fa-IR" sz="7200" b="1" cap="none" spc="0" dirty="0" smtClean="0">
              <a:ln w="50800"/>
              <a:solidFill>
                <a:schemeClr val="bg1">
                  <a:shade val="50000"/>
                </a:schemeClr>
              </a:solidFill>
              <a:effectLst/>
              <a:latin typeface="IranNastaliq" pitchFamily="18" charset="0"/>
              <a:cs typeface="IranNastaliq" pitchFamily="18" charset="0"/>
            </a:rPr>
            <a:t> </a:t>
          </a:r>
          <a:r>
            <a:rPr lang="fa-IR" sz="7200" b="1" cap="none" spc="0" dirty="0" smtClean="0">
              <a:ln w="50800"/>
              <a:solidFill>
                <a:schemeClr val="bg1"/>
              </a:solidFill>
              <a:effectLst/>
              <a:latin typeface="IranNastaliq" pitchFamily="18" charset="0"/>
              <a:cs typeface="+mj-cs"/>
            </a:rPr>
            <a:t>مخالفان</a:t>
          </a:r>
          <a:endParaRPr lang="fa-IR" sz="7200" b="1" cap="none" spc="0" dirty="0">
            <a:ln w="50800"/>
            <a:solidFill>
              <a:schemeClr val="bg1"/>
            </a:solidFill>
            <a:effectLst/>
            <a:latin typeface="IranNastaliq" pitchFamily="18" charset="0"/>
            <a:cs typeface="+mj-cs"/>
          </a:endParaRPr>
        </a:p>
      </dgm:t>
    </dgm:pt>
    <dgm:pt modelId="{CCE2216B-238B-4802-98EB-6B158D76916B}" type="parTrans" cxnId="{EB093854-7DE9-4C74-8689-998EF8216736}">
      <dgm:prSet/>
      <dgm:spPr/>
      <dgm:t>
        <a:bodyPr/>
        <a:lstStyle/>
        <a:p>
          <a:pPr rtl="1"/>
          <a:endParaRPr lang="fa-IR"/>
        </a:p>
      </dgm:t>
    </dgm:pt>
    <dgm:pt modelId="{BC6B39FC-F7A2-480E-8BD4-CE3C4F75D9EB}" type="sibTrans" cxnId="{EB093854-7DE9-4C74-8689-998EF8216736}">
      <dgm:prSet/>
      <dgm:spPr/>
      <dgm:t>
        <a:bodyPr/>
        <a:lstStyle/>
        <a:p>
          <a:pPr rtl="1"/>
          <a:endParaRPr lang="fa-IR"/>
        </a:p>
      </dgm:t>
    </dgm:pt>
    <dgm:pt modelId="{9C883435-CA3D-4C8E-AE7D-258B55BCCD4B}">
      <dgm:prSet phldrT="[Text]" custT="1">
        <dgm:style>
          <a:lnRef idx="1">
            <a:schemeClr val="accent2"/>
          </a:lnRef>
          <a:fillRef idx="3">
            <a:schemeClr val="accent2"/>
          </a:fillRef>
          <a:effectRef idx="2">
            <a:schemeClr val="accent2"/>
          </a:effectRef>
          <a:fontRef idx="minor">
            <a:schemeClr val="lt1"/>
          </a:fontRef>
        </dgm:style>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r>
            <a:rPr lang="fa-IR" sz="3200" b="1" cap="none" spc="0" dirty="0" smtClean="0">
              <a:ln w="50800"/>
              <a:solidFill>
                <a:schemeClr val="bg1"/>
              </a:solidFill>
              <a:effectLst/>
              <a:latin typeface="IranNastaliq" pitchFamily="18" charset="0"/>
              <a:cs typeface="+mj-cs"/>
            </a:rPr>
            <a:t>نامربوط بودن اطلاعات</a:t>
          </a:r>
          <a:endParaRPr lang="fa-IR" sz="3200" b="1" cap="none" spc="0" dirty="0">
            <a:ln w="50800"/>
            <a:solidFill>
              <a:schemeClr val="bg1"/>
            </a:solidFill>
            <a:effectLst/>
            <a:latin typeface="IranNastaliq" pitchFamily="18" charset="0"/>
            <a:cs typeface="+mj-cs"/>
          </a:endParaRPr>
        </a:p>
      </dgm:t>
    </dgm:pt>
    <dgm:pt modelId="{A76F7753-F19D-466B-A70C-ACA118C0B8F3}" type="parTrans" cxnId="{9425E5EC-BBDB-4A6E-93A1-88163D5B7DF7}">
      <dgm:prSet/>
      <dgm:spPr>
        <a:ln>
          <a:solidFill>
            <a:schemeClr val="accent2">
              <a:lumMod val="60000"/>
              <a:lumOff val="40000"/>
            </a:schemeClr>
          </a:solidFill>
        </a:ln>
      </dgm:spPr>
      <dgm:t>
        <a:bodyPr/>
        <a:lstStyle/>
        <a:p>
          <a:pPr rtl="1"/>
          <a:endParaRPr lang="fa-IR"/>
        </a:p>
      </dgm:t>
    </dgm:pt>
    <dgm:pt modelId="{94FB3E13-2287-4119-B5FA-D8B3BE83A2B1}" type="sibTrans" cxnId="{9425E5EC-BBDB-4A6E-93A1-88163D5B7DF7}">
      <dgm:prSet/>
      <dgm:spPr/>
      <dgm:t>
        <a:bodyPr/>
        <a:lstStyle/>
        <a:p>
          <a:pPr rtl="1"/>
          <a:endParaRPr lang="fa-IR"/>
        </a:p>
      </dgm:t>
    </dgm:pt>
    <dgm:pt modelId="{5F77AE95-FEA6-4800-8553-EC6DF7F12C54}">
      <dgm:prSet phldrT="[Text]" custT="1">
        <dgm:style>
          <a:lnRef idx="1">
            <a:schemeClr val="accent2"/>
          </a:lnRef>
          <a:fillRef idx="3">
            <a:schemeClr val="accent2"/>
          </a:fillRef>
          <a:effectRef idx="2">
            <a:schemeClr val="accent2"/>
          </a:effectRef>
          <a:fontRef idx="minor">
            <a:schemeClr val="lt1"/>
          </a:fontRef>
        </dgm:style>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r>
            <a:rPr lang="fa-IR" sz="3200" b="1" cap="none" spc="0" dirty="0" smtClean="0">
              <a:ln w="50800"/>
              <a:solidFill>
                <a:schemeClr val="bg1"/>
              </a:solidFill>
              <a:effectLst/>
              <a:latin typeface="IranNastaliq" pitchFamily="18" charset="0"/>
              <a:cs typeface="+mj-cs"/>
            </a:rPr>
            <a:t>درنظر نگرفتن سطح قیمتهای خاص</a:t>
          </a:r>
          <a:endParaRPr lang="fa-IR" sz="3200" b="1" cap="none" spc="0" dirty="0">
            <a:ln w="50800"/>
            <a:solidFill>
              <a:schemeClr val="bg1"/>
            </a:solidFill>
            <a:effectLst/>
            <a:latin typeface="IranNastaliq" pitchFamily="18" charset="0"/>
            <a:cs typeface="+mj-cs"/>
          </a:endParaRPr>
        </a:p>
      </dgm:t>
    </dgm:pt>
    <dgm:pt modelId="{99AFDF93-BC5B-4F78-9D82-F85BADACB27C}" type="parTrans" cxnId="{9BE7420A-2D6C-4A75-95DA-B36479BF640E}">
      <dgm:prSet/>
      <dgm:spPr>
        <a:ln>
          <a:solidFill>
            <a:schemeClr val="accent2">
              <a:lumMod val="60000"/>
              <a:lumOff val="40000"/>
            </a:schemeClr>
          </a:solidFill>
        </a:ln>
      </dgm:spPr>
      <dgm:t>
        <a:bodyPr/>
        <a:lstStyle/>
        <a:p>
          <a:pPr rtl="1"/>
          <a:endParaRPr lang="fa-IR"/>
        </a:p>
      </dgm:t>
    </dgm:pt>
    <dgm:pt modelId="{66E1A483-635C-4B82-9467-B111B49F0873}" type="sibTrans" cxnId="{9BE7420A-2D6C-4A75-95DA-B36479BF640E}">
      <dgm:prSet/>
      <dgm:spPr/>
      <dgm:t>
        <a:bodyPr/>
        <a:lstStyle/>
        <a:p>
          <a:pPr rtl="1"/>
          <a:endParaRPr lang="fa-IR"/>
        </a:p>
      </dgm:t>
    </dgm:pt>
    <dgm:pt modelId="{BFDB8254-11EB-4B89-9DEB-2247FCBCE492}">
      <dgm:prSet phldrT="[Text]" custT="1">
        <dgm:style>
          <a:lnRef idx="1">
            <a:schemeClr val="accent2"/>
          </a:lnRef>
          <a:fillRef idx="3">
            <a:schemeClr val="accent2"/>
          </a:fillRef>
          <a:effectRef idx="2">
            <a:schemeClr val="accent2"/>
          </a:effectRef>
          <a:fontRef idx="minor">
            <a:schemeClr val="lt1"/>
          </a:fontRef>
        </dgm:style>
      </dgm:prSet>
      <dgm:spPr/>
      <dgm:t>
        <a:bodyPr>
          <a:scene3d>
            <a:camera prst="orthographicFront"/>
            <a:lightRig rig="balanced" dir="t">
              <a:rot lat="0" lon="0" rev="2100000"/>
            </a:lightRig>
          </a:scene3d>
          <a:sp3d extrusionH="57150" prstMaterial="metal">
            <a:bevelT w="38100" h="25400"/>
            <a:contourClr>
              <a:schemeClr val="bg2"/>
            </a:contourClr>
          </a:sp3d>
        </a:bodyPr>
        <a:lstStyle/>
        <a:p>
          <a:pPr rtl="1"/>
          <a:r>
            <a:rPr lang="fa-IR" sz="3200" b="1" cap="none" spc="0" dirty="0" smtClean="0">
              <a:ln w="50800"/>
              <a:solidFill>
                <a:schemeClr val="bg1"/>
              </a:solidFill>
              <a:effectLst/>
              <a:latin typeface="IranNastaliq" pitchFamily="18" charset="0"/>
              <a:cs typeface="+mj-cs"/>
            </a:rPr>
            <a:t>بالا بودن هزینه اجرا</a:t>
          </a:r>
          <a:endParaRPr lang="fa-IR" sz="3200" b="1" cap="none" spc="0" dirty="0">
            <a:ln w="50800"/>
            <a:solidFill>
              <a:schemeClr val="bg1"/>
            </a:solidFill>
            <a:effectLst/>
            <a:latin typeface="IranNastaliq" pitchFamily="18" charset="0"/>
            <a:cs typeface="+mj-cs"/>
          </a:endParaRPr>
        </a:p>
      </dgm:t>
    </dgm:pt>
    <dgm:pt modelId="{4064B7F7-7DF0-4711-B000-87CD08CD6F32}" type="parTrans" cxnId="{A00F0470-721A-4AC0-89B5-4F7E8FBA8736}">
      <dgm:prSet/>
      <dgm:spPr>
        <a:ln>
          <a:solidFill>
            <a:schemeClr val="accent2">
              <a:lumMod val="60000"/>
              <a:lumOff val="40000"/>
            </a:schemeClr>
          </a:solidFill>
        </a:ln>
      </dgm:spPr>
      <dgm:t>
        <a:bodyPr/>
        <a:lstStyle/>
        <a:p>
          <a:pPr rtl="1"/>
          <a:endParaRPr lang="fa-IR"/>
        </a:p>
      </dgm:t>
    </dgm:pt>
    <dgm:pt modelId="{5E51AF00-40A1-4044-8CE5-077E48AB79AF}" type="sibTrans" cxnId="{A00F0470-721A-4AC0-89B5-4F7E8FBA8736}">
      <dgm:prSet/>
      <dgm:spPr/>
      <dgm:t>
        <a:bodyPr/>
        <a:lstStyle/>
        <a:p>
          <a:pPr rtl="1"/>
          <a:endParaRPr lang="fa-IR"/>
        </a:p>
      </dgm:t>
    </dgm:pt>
    <dgm:pt modelId="{BEF36EDA-4D44-47C8-B7BE-84A208F0F996}" type="pres">
      <dgm:prSet presAssocID="{8DEB1FCA-19CE-46A9-876D-A8D91E065E69}" presName="Name0" presStyleCnt="0">
        <dgm:presLayoutVars>
          <dgm:chPref val="1"/>
          <dgm:dir/>
          <dgm:animOne val="branch"/>
          <dgm:animLvl val="lvl"/>
          <dgm:resizeHandles val="exact"/>
        </dgm:presLayoutVars>
      </dgm:prSet>
      <dgm:spPr/>
      <dgm:t>
        <a:bodyPr/>
        <a:lstStyle/>
        <a:p>
          <a:pPr rtl="1"/>
          <a:endParaRPr lang="fa-IR"/>
        </a:p>
      </dgm:t>
    </dgm:pt>
    <dgm:pt modelId="{C6539E2B-61D8-4A15-A16D-ADE67CA960D9}" type="pres">
      <dgm:prSet presAssocID="{84230796-C961-414B-835F-995D6D4B6656}" presName="root1" presStyleCnt="0"/>
      <dgm:spPr/>
    </dgm:pt>
    <dgm:pt modelId="{4C773193-02C1-426F-8C54-C790D5A4A107}" type="pres">
      <dgm:prSet presAssocID="{84230796-C961-414B-835F-995D6D4B6656}" presName="LevelOneTextNode" presStyleLbl="node0" presStyleIdx="0" presStyleCnt="1" custScaleY="85559" custLinFactNeighborX="11104" custLinFactNeighborY="-98">
        <dgm:presLayoutVars>
          <dgm:chPref val="3"/>
        </dgm:presLayoutVars>
      </dgm:prSet>
      <dgm:spPr/>
      <dgm:t>
        <a:bodyPr/>
        <a:lstStyle/>
        <a:p>
          <a:pPr rtl="1"/>
          <a:endParaRPr lang="fa-IR"/>
        </a:p>
      </dgm:t>
    </dgm:pt>
    <dgm:pt modelId="{1892127A-8FE5-46DA-B9C9-026CEFD0B6BD}" type="pres">
      <dgm:prSet presAssocID="{84230796-C961-414B-835F-995D6D4B6656}" presName="level2hierChild" presStyleCnt="0"/>
      <dgm:spPr/>
    </dgm:pt>
    <dgm:pt modelId="{7130E03D-D053-4E62-9F9F-B5DD99650897}" type="pres">
      <dgm:prSet presAssocID="{A76F7753-F19D-466B-A70C-ACA118C0B8F3}" presName="conn2-1" presStyleLbl="parChTrans1D2" presStyleIdx="0" presStyleCnt="3"/>
      <dgm:spPr/>
      <dgm:t>
        <a:bodyPr/>
        <a:lstStyle/>
        <a:p>
          <a:pPr rtl="1"/>
          <a:endParaRPr lang="fa-IR"/>
        </a:p>
      </dgm:t>
    </dgm:pt>
    <dgm:pt modelId="{E7EFBF0B-0F60-4D61-98D5-40EFC09E78C3}" type="pres">
      <dgm:prSet presAssocID="{A76F7753-F19D-466B-A70C-ACA118C0B8F3}" presName="connTx" presStyleLbl="parChTrans1D2" presStyleIdx="0" presStyleCnt="3"/>
      <dgm:spPr/>
      <dgm:t>
        <a:bodyPr/>
        <a:lstStyle/>
        <a:p>
          <a:pPr rtl="1"/>
          <a:endParaRPr lang="fa-IR"/>
        </a:p>
      </dgm:t>
    </dgm:pt>
    <dgm:pt modelId="{90CAED51-7F40-4269-A149-6AC0EC7FA076}" type="pres">
      <dgm:prSet presAssocID="{9C883435-CA3D-4C8E-AE7D-258B55BCCD4B}" presName="root2" presStyleCnt="0"/>
      <dgm:spPr/>
    </dgm:pt>
    <dgm:pt modelId="{F622711E-AA01-4ACB-B172-BE8D9A0F78F3}" type="pres">
      <dgm:prSet presAssocID="{9C883435-CA3D-4C8E-AE7D-258B55BCCD4B}" presName="LevelTwoTextNode" presStyleLbl="node2" presStyleIdx="0" presStyleCnt="3" custLinFactNeighborX="-582" custLinFactNeighborY="-3065">
        <dgm:presLayoutVars>
          <dgm:chPref val="3"/>
        </dgm:presLayoutVars>
      </dgm:prSet>
      <dgm:spPr/>
      <dgm:t>
        <a:bodyPr/>
        <a:lstStyle/>
        <a:p>
          <a:pPr rtl="1"/>
          <a:endParaRPr lang="fa-IR"/>
        </a:p>
      </dgm:t>
    </dgm:pt>
    <dgm:pt modelId="{DCB715EC-E923-49AB-B6EF-E4FE06FF1282}" type="pres">
      <dgm:prSet presAssocID="{9C883435-CA3D-4C8E-AE7D-258B55BCCD4B}" presName="level3hierChild" presStyleCnt="0"/>
      <dgm:spPr/>
    </dgm:pt>
    <dgm:pt modelId="{9DDAC17E-1BEE-40E8-A291-D30123289554}" type="pres">
      <dgm:prSet presAssocID="{99AFDF93-BC5B-4F78-9D82-F85BADACB27C}" presName="conn2-1" presStyleLbl="parChTrans1D2" presStyleIdx="1" presStyleCnt="3"/>
      <dgm:spPr/>
      <dgm:t>
        <a:bodyPr/>
        <a:lstStyle/>
        <a:p>
          <a:pPr rtl="1"/>
          <a:endParaRPr lang="fa-IR"/>
        </a:p>
      </dgm:t>
    </dgm:pt>
    <dgm:pt modelId="{28681497-9436-4D5F-971D-427901483CEA}" type="pres">
      <dgm:prSet presAssocID="{99AFDF93-BC5B-4F78-9D82-F85BADACB27C}" presName="connTx" presStyleLbl="parChTrans1D2" presStyleIdx="1" presStyleCnt="3"/>
      <dgm:spPr/>
      <dgm:t>
        <a:bodyPr/>
        <a:lstStyle/>
        <a:p>
          <a:pPr rtl="1"/>
          <a:endParaRPr lang="fa-IR"/>
        </a:p>
      </dgm:t>
    </dgm:pt>
    <dgm:pt modelId="{2E90A7D2-6986-4371-B423-10B02B072D57}" type="pres">
      <dgm:prSet presAssocID="{5F77AE95-FEA6-4800-8553-EC6DF7F12C54}" presName="root2" presStyleCnt="0"/>
      <dgm:spPr/>
    </dgm:pt>
    <dgm:pt modelId="{983C5F1C-2B29-4D97-88DF-57E4CE013A7E}" type="pres">
      <dgm:prSet presAssocID="{5F77AE95-FEA6-4800-8553-EC6DF7F12C54}" presName="LevelTwoTextNode" presStyleLbl="node2" presStyleIdx="1" presStyleCnt="3">
        <dgm:presLayoutVars>
          <dgm:chPref val="3"/>
        </dgm:presLayoutVars>
      </dgm:prSet>
      <dgm:spPr/>
      <dgm:t>
        <a:bodyPr/>
        <a:lstStyle/>
        <a:p>
          <a:pPr rtl="1"/>
          <a:endParaRPr lang="fa-IR"/>
        </a:p>
      </dgm:t>
    </dgm:pt>
    <dgm:pt modelId="{CF06A996-1AC1-4139-990A-E439A68CCFF5}" type="pres">
      <dgm:prSet presAssocID="{5F77AE95-FEA6-4800-8553-EC6DF7F12C54}" presName="level3hierChild" presStyleCnt="0"/>
      <dgm:spPr/>
    </dgm:pt>
    <dgm:pt modelId="{EDBD237C-83F2-4C03-A398-423E4ECB1748}" type="pres">
      <dgm:prSet presAssocID="{4064B7F7-7DF0-4711-B000-87CD08CD6F32}" presName="conn2-1" presStyleLbl="parChTrans1D2" presStyleIdx="2" presStyleCnt="3"/>
      <dgm:spPr/>
      <dgm:t>
        <a:bodyPr/>
        <a:lstStyle/>
        <a:p>
          <a:pPr rtl="1"/>
          <a:endParaRPr lang="fa-IR"/>
        </a:p>
      </dgm:t>
    </dgm:pt>
    <dgm:pt modelId="{16FD07BE-813D-49C3-B65E-A295311343F9}" type="pres">
      <dgm:prSet presAssocID="{4064B7F7-7DF0-4711-B000-87CD08CD6F32}" presName="connTx" presStyleLbl="parChTrans1D2" presStyleIdx="2" presStyleCnt="3"/>
      <dgm:spPr/>
      <dgm:t>
        <a:bodyPr/>
        <a:lstStyle/>
        <a:p>
          <a:pPr rtl="1"/>
          <a:endParaRPr lang="fa-IR"/>
        </a:p>
      </dgm:t>
    </dgm:pt>
    <dgm:pt modelId="{C591FEC5-DB38-4188-A1C5-00D1F7E95329}" type="pres">
      <dgm:prSet presAssocID="{BFDB8254-11EB-4B89-9DEB-2247FCBCE492}" presName="root2" presStyleCnt="0"/>
      <dgm:spPr/>
    </dgm:pt>
    <dgm:pt modelId="{C4C512B6-66B5-4CEA-BB5A-6F22CD181FD5}" type="pres">
      <dgm:prSet presAssocID="{BFDB8254-11EB-4B89-9DEB-2247FCBCE492}" presName="LevelTwoTextNode" presStyleLbl="node2" presStyleIdx="2" presStyleCnt="3">
        <dgm:presLayoutVars>
          <dgm:chPref val="3"/>
        </dgm:presLayoutVars>
      </dgm:prSet>
      <dgm:spPr/>
      <dgm:t>
        <a:bodyPr/>
        <a:lstStyle/>
        <a:p>
          <a:pPr rtl="1"/>
          <a:endParaRPr lang="fa-IR"/>
        </a:p>
      </dgm:t>
    </dgm:pt>
    <dgm:pt modelId="{108C0A5F-C612-463C-854F-B4242F48BCC5}" type="pres">
      <dgm:prSet presAssocID="{BFDB8254-11EB-4B89-9DEB-2247FCBCE492}" presName="level3hierChild" presStyleCnt="0"/>
      <dgm:spPr/>
    </dgm:pt>
  </dgm:ptLst>
  <dgm:cxnLst>
    <dgm:cxn modelId="{914A06E5-04AF-48BA-A754-98E14E80F16A}" type="presOf" srcId="{BFDB8254-11EB-4B89-9DEB-2247FCBCE492}" destId="{C4C512B6-66B5-4CEA-BB5A-6F22CD181FD5}" srcOrd="0" destOrd="0" presId="urn:microsoft.com/office/officeart/2008/layout/HorizontalMultiLevelHierarchy"/>
    <dgm:cxn modelId="{D6A01910-A60D-4DF1-A340-A6416B282F9B}" type="presOf" srcId="{A76F7753-F19D-466B-A70C-ACA118C0B8F3}" destId="{E7EFBF0B-0F60-4D61-98D5-40EFC09E78C3}" srcOrd="1" destOrd="0" presId="urn:microsoft.com/office/officeart/2008/layout/HorizontalMultiLevelHierarchy"/>
    <dgm:cxn modelId="{9BE7420A-2D6C-4A75-95DA-B36479BF640E}" srcId="{84230796-C961-414B-835F-995D6D4B6656}" destId="{5F77AE95-FEA6-4800-8553-EC6DF7F12C54}" srcOrd="1" destOrd="0" parTransId="{99AFDF93-BC5B-4F78-9D82-F85BADACB27C}" sibTransId="{66E1A483-635C-4B82-9467-B111B49F0873}"/>
    <dgm:cxn modelId="{E1278A6F-CF9E-499F-A24C-013FC278EDC2}" type="presOf" srcId="{84230796-C961-414B-835F-995D6D4B6656}" destId="{4C773193-02C1-426F-8C54-C790D5A4A107}" srcOrd="0" destOrd="0" presId="urn:microsoft.com/office/officeart/2008/layout/HorizontalMultiLevelHierarchy"/>
    <dgm:cxn modelId="{8F8D83BF-5757-4349-A4BA-9DB6EC5F4B6B}" type="presOf" srcId="{9C883435-CA3D-4C8E-AE7D-258B55BCCD4B}" destId="{F622711E-AA01-4ACB-B172-BE8D9A0F78F3}" srcOrd="0" destOrd="0" presId="urn:microsoft.com/office/officeart/2008/layout/HorizontalMultiLevelHierarchy"/>
    <dgm:cxn modelId="{EB093854-7DE9-4C74-8689-998EF8216736}" srcId="{8DEB1FCA-19CE-46A9-876D-A8D91E065E69}" destId="{84230796-C961-414B-835F-995D6D4B6656}" srcOrd="0" destOrd="0" parTransId="{CCE2216B-238B-4802-98EB-6B158D76916B}" sibTransId="{BC6B39FC-F7A2-480E-8BD4-CE3C4F75D9EB}"/>
    <dgm:cxn modelId="{8DDE650E-3622-4848-AE61-EE2AD6813384}" type="presOf" srcId="{4064B7F7-7DF0-4711-B000-87CD08CD6F32}" destId="{EDBD237C-83F2-4C03-A398-423E4ECB1748}" srcOrd="0" destOrd="0" presId="urn:microsoft.com/office/officeart/2008/layout/HorizontalMultiLevelHierarchy"/>
    <dgm:cxn modelId="{06771A92-9E9B-4EE8-8F9A-01EB2E3EBFB3}" type="presOf" srcId="{4064B7F7-7DF0-4711-B000-87CD08CD6F32}" destId="{16FD07BE-813D-49C3-B65E-A295311343F9}" srcOrd="1" destOrd="0" presId="urn:microsoft.com/office/officeart/2008/layout/HorizontalMultiLevelHierarchy"/>
    <dgm:cxn modelId="{9425E5EC-BBDB-4A6E-93A1-88163D5B7DF7}" srcId="{84230796-C961-414B-835F-995D6D4B6656}" destId="{9C883435-CA3D-4C8E-AE7D-258B55BCCD4B}" srcOrd="0" destOrd="0" parTransId="{A76F7753-F19D-466B-A70C-ACA118C0B8F3}" sibTransId="{94FB3E13-2287-4119-B5FA-D8B3BE83A2B1}"/>
    <dgm:cxn modelId="{F19B0535-C761-44F1-8B35-012F828964E9}" type="presOf" srcId="{5F77AE95-FEA6-4800-8553-EC6DF7F12C54}" destId="{983C5F1C-2B29-4D97-88DF-57E4CE013A7E}" srcOrd="0" destOrd="0" presId="urn:microsoft.com/office/officeart/2008/layout/HorizontalMultiLevelHierarchy"/>
    <dgm:cxn modelId="{CA591B2F-2623-471F-8983-2F8D8D116F62}" type="presOf" srcId="{8DEB1FCA-19CE-46A9-876D-A8D91E065E69}" destId="{BEF36EDA-4D44-47C8-B7BE-84A208F0F996}" srcOrd="0" destOrd="0" presId="urn:microsoft.com/office/officeart/2008/layout/HorizontalMultiLevelHierarchy"/>
    <dgm:cxn modelId="{A00F0470-721A-4AC0-89B5-4F7E8FBA8736}" srcId="{84230796-C961-414B-835F-995D6D4B6656}" destId="{BFDB8254-11EB-4B89-9DEB-2247FCBCE492}" srcOrd="2" destOrd="0" parTransId="{4064B7F7-7DF0-4711-B000-87CD08CD6F32}" sibTransId="{5E51AF00-40A1-4044-8CE5-077E48AB79AF}"/>
    <dgm:cxn modelId="{7D416403-507B-4157-B8A2-5088059717F3}" type="presOf" srcId="{99AFDF93-BC5B-4F78-9D82-F85BADACB27C}" destId="{9DDAC17E-1BEE-40E8-A291-D30123289554}" srcOrd="0" destOrd="0" presId="urn:microsoft.com/office/officeart/2008/layout/HorizontalMultiLevelHierarchy"/>
    <dgm:cxn modelId="{EF4D4299-2E7A-4657-811E-A4F754F9E438}" type="presOf" srcId="{99AFDF93-BC5B-4F78-9D82-F85BADACB27C}" destId="{28681497-9436-4D5F-971D-427901483CEA}" srcOrd="1" destOrd="0" presId="urn:microsoft.com/office/officeart/2008/layout/HorizontalMultiLevelHierarchy"/>
    <dgm:cxn modelId="{C8A1486C-BDCE-4925-9A33-50EE6F765449}" type="presOf" srcId="{A76F7753-F19D-466B-A70C-ACA118C0B8F3}" destId="{7130E03D-D053-4E62-9F9F-B5DD99650897}" srcOrd="0" destOrd="0" presId="urn:microsoft.com/office/officeart/2008/layout/HorizontalMultiLevelHierarchy"/>
    <dgm:cxn modelId="{07BBDD18-0C4F-43AB-ACDE-3CF496095305}" type="presParOf" srcId="{BEF36EDA-4D44-47C8-B7BE-84A208F0F996}" destId="{C6539E2B-61D8-4A15-A16D-ADE67CA960D9}" srcOrd="0" destOrd="0" presId="urn:microsoft.com/office/officeart/2008/layout/HorizontalMultiLevelHierarchy"/>
    <dgm:cxn modelId="{C4ACBE27-C33C-440C-AB49-8A66DD87FFC5}" type="presParOf" srcId="{C6539E2B-61D8-4A15-A16D-ADE67CA960D9}" destId="{4C773193-02C1-426F-8C54-C790D5A4A107}" srcOrd="0" destOrd="0" presId="urn:microsoft.com/office/officeart/2008/layout/HorizontalMultiLevelHierarchy"/>
    <dgm:cxn modelId="{78E39A09-51F4-4343-8184-BFFCB5395DAE}" type="presParOf" srcId="{C6539E2B-61D8-4A15-A16D-ADE67CA960D9}" destId="{1892127A-8FE5-46DA-B9C9-026CEFD0B6BD}" srcOrd="1" destOrd="0" presId="urn:microsoft.com/office/officeart/2008/layout/HorizontalMultiLevelHierarchy"/>
    <dgm:cxn modelId="{1576C5F1-BD0D-41A7-B911-D70A68ECD68D}" type="presParOf" srcId="{1892127A-8FE5-46DA-B9C9-026CEFD0B6BD}" destId="{7130E03D-D053-4E62-9F9F-B5DD99650897}" srcOrd="0" destOrd="0" presId="urn:microsoft.com/office/officeart/2008/layout/HorizontalMultiLevelHierarchy"/>
    <dgm:cxn modelId="{EC7CD08B-EB7F-4A6B-BC52-ED0384A2EA37}" type="presParOf" srcId="{7130E03D-D053-4E62-9F9F-B5DD99650897}" destId="{E7EFBF0B-0F60-4D61-98D5-40EFC09E78C3}" srcOrd="0" destOrd="0" presId="urn:microsoft.com/office/officeart/2008/layout/HorizontalMultiLevelHierarchy"/>
    <dgm:cxn modelId="{3B8BC5FC-7067-4362-8491-501E2859CDD3}" type="presParOf" srcId="{1892127A-8FE5-46DA-B9C9-026CEFD0B6BD}" destId="{90CAED51-7F40-4269-A149-6AC0EC7FA076}" srcOrd="1" destOrd="0" presId="urn:microsoft.com/office/officeart/2008/layout/HorizontalMultiLevelHierarchy"/>
    <dgm:cxn modelId="{C1D4A0F2-408D-4802-AAA9-EDB64FA84452}" type="presParOf" srcId="{90CAED51-7F40-4269-A149-6AC0EC7FA076}" destId="{F622711E-AA01-4ACB-B172-BE8D9A0F78F3}" srcOrd="0" destOrd="0" presId="urn:microsoft.com/office/officeart/2008/layout/HorizontalMultiLevelHierarchy"/>
    <dgm:cxn modelId="{EC6E164F-75CD-4F09-A098-BD7E9325939A}" type="presParOf" srcId="{90CAED51-7F40-4269-A149-6AC0EC7FA076}" destId="{DCB715EC-E923-49AB-B6EF-E4FE06FF1282}" srcOrd="1" destOrd="0" presId="urn:microsoft.com/office/officeart/2008/layout/HorizontalMultiLevelHierarchy"/>
    <dgm:cxn modelId="{89D421F2-ED7B-4154-A538-1B86604A7535}" type="presParOf" srcId="{1892127A-8FE5-46DA-B9C9-026CEFD0B6BD}" destId="{9DDAC17E-1BEE-40E8-A291-D30123289554}" srcOrd="2" destOrd="0" presId="urn:microsoft.com/office/officeart/2008/layout/HorizontalMultiLevelHierarchy"/>
    <dgm:cxn modelId="{A256809F-15D1-4C1D-AE7D-E2C6F4BF9141}" type="presParOf" srcId="{9DDAC17E-1BEE-40E8-A291-D30123289554}" destId="{28681497-9436-4D5F-971D-427901483CEA}" srcOrd="0" destOrd="0" presId="urn:microsoft.com/office/officeart/2008/layout/HorizontalMultiLevelHierarchy"/>
    <dgm:cxn modelId="{D4F95B02-B4C9-49DC-9519-4EB4A7202374}" type="presParOf" srcId="{1892127A-8FE5-46DA-B9C9-026CEFD0B6BD}" destId="{2E90A7D2-6986-4371-B423-10B02B072D57}" srcOrd="3" destOrd="0" presId="urn:microsoft.com/office/officeart/2008/layout/HorizontalMultiLevelHierarchy"/>
    <dgm:cxn modelId="{92172C27-3246-466A-88E5-7E3691625D32}" type="presParOf" srcId="{2E90A7D2-6986-4371-B423-10B02B072D57}" destId="{983C5F1C-2B29-4D97-88DF-57E4CE013A7E}" srcOrd="0" destOrd="0" presId="urn:microsoft.com/office/officeart/2008/layout/HorizontalMultiLevelHierarchy"/>
    <dgm:cxn modelId="{AF3B3CF3-385C-4F32-93C5-C1971A86BF43}" type="presParOf" srcId="{2E90A7D2-6986-4371-B423-10B02B072D57}" destId="{CF06A996-1AC1-4139-990A-E439A68CCFF5}" srcOrd="1" destOrd="0" presId="urn:microsoft.com/office/officeart/2008/layout/HorizontalMultiLevelHierarchy"/>
    <dgm:cxn modelId="{58989A2C-8FC8-4D8D-91B5-A8F9D959A22E}" type="presParOf" srcId="{1892127A-8FE5-46DA-B9C9-026CEFD0B6BD}" destId="{EDBD237C-83F2-4C03-A398-423E4ECB1748}" srcOrd="4" destOrd="0" presId="urn:microsoft.com/office/officeart/2008/layout/HorizontalMultiLevelHierarchy"/>
    <dgm:cxn modelId="{26B70204-BE75-41E6-930A-59EEB3E44F20}" type="presParOf" srcId="{EDBD237C-83F2-4C03-A398-423E4ECB1748}" destId="{16FD07BE-813D-49C3-B65E-A295311343F9}" srcOrd="0" destOrd="0" presId="urn:microsoft.com/office/officeart/2008/layout/HorizontalMultiLevelHierarchy"/>
    <dgm:cxn modelId="{FF2093E7-E82E-4C7A-B281-7EC2BC541EA5}" type="presParOf" srcId="{1892127A-8FE5-46DA-B9C9-026CEFD0B6BD}" destId="{C591FEC5-DB38-4188-A1C5-00D1F7E95329}" srcOrd="5" destOrd="0" presId="urn:microsoft.com/office/officeart/2008/layout/HorizontalMultiLevelHierarchy"/>
    <dgm:cxn modelId="{2DFE270F-12EC-450C-9760-4FD7FB8E60C0}" type="presParOf" srcId="{C591FEC5-DB38-4188-A1C5-00D1F7E95329}" destId="{C4C512B6-66B5-4CEA-BB5A-6F22CD181FD5}" srcOrd="0" destOrd="0" presId="urn:microsoft.com/office/officeart/2008/layout/HorizontalMultiLevelHierarchy"/>
    <dgm:cxn modelId="{72B7486D-3E23-4123-8D3C-A1D53B8F7CD5}" type="presParOf" srcId="{C591FEC5-DB38-4188-A1C5-00D1F7E95329}" destId="{108C0A5F-C612-463C-854F-B4242F48BCC5}"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48AD7B-2A66-49E6-BBFD-3D76C1351C0F}">
      <dsp:nvSpPr>
        <dsp:cNvPr id="0" name=""/>
        <dsp:cNvSpPr/>
      </dsp:nvSpPr>
      <dsp:spPr>
        <a:xfrm>
          <a:off x="1792340" y="328978"/>
          <a:ext cx="4093951" cy="4093951"/>
        </a:xfrm>
        <a:prstGeom prst="pie">
          <a:avLst>
            <a:gd name="adj1" fmla="val 16200000"/>
            <a:gd name="adj2" fmla="val 180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a-IR" sz="2800" b="1" kern="1200" dirty="0" smtClean="0">
              <a:cs typeface="B Titr" pitchFamily="2" charset="-78"/>
            </a:rPr>
            <a:t>تغییرسطح عمومی قیمت ها</a:t>
          </a:r>
          <a:endParaRPr lang="en-US" sz="2800" b="1" kern="1200" dirty="0">
            <a:cs typeface="B Titr" pitchFamily="2" charset="-78"/>
          </a:endParaRPr>
        </a:p>
      </dsp:txBody>
      <dsp:txXfrm>
        <a:off x="4018183" y="1084409"/>
        <a:ext cx="1389019" cy="1364650"/>
      </dsp:txXfrm>
    </dsp:sp>
    <dsp:sp modelId="{38DC4B8A-70DE-4EC5-AB5D-145DCBC7E269}">
      <dsp:nvSpPr>
        <dsp:cNvPr id="0" name=""/>
        <dsp:cNvSpPr/>
      </dsp:nvSpPr>
      <dsp:spPr>
        <a:xfrm>
          <a:off x="1581307" y="450822"/>
          <a:ext cx="4093951" cy="4093951"/>
        </a:xfrm>
        <a:prstGeom prst="pie">
          <a:avLst>
            <a:gd name="adj1" fmla="val 1800000"/>
            <a:gd name="adj2" fmla="val 9000000"/>
          </a:avLst>
        </a:prstGeom>
        <a:solidFill>
          <a:schemeClr val="accent2">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a-IR" sz="2800" b="1" kern="1200" dirty="0" smtClean="0">
              <a:cs typeface="B Titr" pitchFamily="2" charset="-78"/>
            </a:rPr>
            <a:t>تغییر قیمت های نسبی</a:t>
          </a:r>
          <a:endParaRPr lang="en-US" sz="2800" b="1" kern="1200" dirty="0">
            <a:cs typeface="B Titr" pitchFamily="2" charset="-78"/>
          </a:endParaRPr>
        </a:p>
      </dsp:txBody>
      <dsp:txXfrm>
        <a:off x="2702270" y="3033910"/>
        <a:ext cx="1852025" cy="1267175"/>
      </dsp:txXfrm>
    </dsp:sp>
    <dsp:sp modelId="{8044A04D-7106-4A13-9431-D31089B537B6}">
      <dsp:nvSpPr>
        <dsp:cNvPr id="0" name=""/>
        <dsp:cNvSpPr/>
      </dsp:nvSpPr>
      <dsp:spPr>
        <a:xfrm>
          <a:off x="1581307" y="450822"/>
          <a:ext cx="4093951" cy="4093951"/>
        </a:xfrm>
        <a:prstGeom prst="pie">
          <a:avLst>
            <a:gd name="adj1" fmla="val 9000000"/>
            <a:gd name="adj2" fmla="val 1620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a-IR" sz="2800" b="1" kern="1200" dirty="0" smtClean="0">
              <a:cs typeface="B Titr" pitchFamily="2" charset="-78"/>
            </a:rPr>
            <a:t>تغییر قیمت های خاص</a:t>
          </a:r>
          <a:endParaRPr lang="en-US" sz="2800" b="1" kern="1200" dirty="0">
            <a:cs typeface="B Titr" pitchFamily="2" charset="-78"/>
          </a:endParaRPr>
        </a:p>
      </dsp:txBody>
      <dsp:txXfrm>
        <a:off x="2019945" y="1254991"/>
        <a:ext cx="1389019" cy="1364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49E892-6521-4FE2-BBC7-4CF41F928D29}">
      <dsp:nvSpPr>
        <dsp:cNvPr id="0" name=""/>
        <dsp:cNvSpPr/>
      </dsp:nvSpPr>
      <dsp:spPr>
        <a:xfrm rot="21300000">
          <a:off x="22915" y="2011860"/>
          <a:ext cx="7421768" cy="849904"/>
        </a:xfrm>
        <a:prstGeom prst="mathMinus">
          <a:avLst/>
        </a:prstGeom>
        <a:solidFill>
          <a:srgbClr val="92D050"/>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sp>
    <dsp:sp modelId="{F00A7F9E-7DD7-4307-BDA3-3041A10A924C}">
      <dsp:nvSpPr>
        <dsp:cNvPr id="0" name=""/>
        <dsp:cNvSpPr/>
      </dsp:nvSpPr>
      <dsp:spPr>
        <a:xfrm>
          <a:off x="896112" y="243681"/>
          <a:ext cx="2240280" cy="1949450"/>
        </a:xfrm>
        <a:prstGeom prst="downArrow">
          <a:avLst/>
        </a:prstGeom>
        <a:solidFill>
          <a:srgbClr val="92D050"/>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B472DE01-D35B-4296-8DC0-3B3AED8AA6DF}">
      <dsp:nvSpPr>
        <dsp:cNvPr id="0" name=""/>
        <dsp:cNvSpPr/>
      </dsp:nvSpPr>
      <dsp:spPr>
        <a:xfrm>
          <a:off x="3957828" y="0"/>
          <a:ext cx="2389632" cy="2046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fa-IR" sz="3600" b="1" kern="1200" dirty="0" smtClean="0">
              <a:cs typeface="B Titr" pitchFamily="2" charset="-78"/>
            </a:rPr>
            <a:t>ارزشهای تاریخی</a:t>
          </a:r>
          <a:endParaRPr lang="en-US" sz="3600" b="1" kern="1200" dirty="0">
            <a:cs typeface="B Titr" pitchFamily="2" charset="-78"/>
          </a:endParaRPr>
        </a:p>
      </dsp:txBody>
      <dsp:txXfrm>
        <a:off x="3957828" y="0"/>
        <a:ext cx="2389632" cy="2046922"/>
      </dsp:txXfrm>
    </dsp:sp>
    <dsp:sp modelId="{9BDB85C5-C28C-4991-B60A-7AA40F6E4150}">
      <dsp:nvSpPr>
        <dsp:cNvPr id="0" name=""/>
        <dsp:cNvSpPr/>
      </dsp:nvSpPr>
      <dsp:spPr>
        <a:xfrm>
          <a:off x="4331208" y="2680493"/>
          <a:ext cx="2240280" cy="1949450"/>
        </a:xfrm>
        <a:prstGeom prst="upArrow">
          <a:avLst/>
        </a:prstGeom>
        <a:solidFill>
          <a:srgbClr val="92D050"/>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27939C90-1DAA-4F51-A20D-FE19F80CB357}">
      <dsp:nvSpPr>
        <dsp:cNvPr id="0" name=""/>
        <dsp:cNvSpPr/>
      </dsp:nvSpPr>
      <dsp:spPr>
        <a:xfrm>
          <a:off x="1120140" y="2826702"/>
          <a:ext cx="2389632" cy="2046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fa-IR" sz="3600" b="1" kern="1200" dirty="0" smtClean="0">
              <a:cs typeface="B Titr" pitchFamily="2" charset="-78"/>
            </a:rPr>
            <a:t>ارزشهای جاری</a:t>
          </a:r>
          <a:endParaRPr lang="en-US" sz="3600" b="1" kern="1200" dirty="0">
            <a:cs typeface="B Titr" pitchFamily="2" charset="-78"/>
          </a:endParaRPr>
        </a:p>
      </dsp:txBody>
      <dsp:txXfrm>
        <a:off x="1120140" y="2826702"/>
        <a:ext cx="2389632" cy="2046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703E1-2B9A-472B-998B-62DE5B54B129}">
      <dsp:nvSpPr>
        <dsp:cNvPr id="0" name=""/>
        <dsp:cNvSpPr/>
      </dsp:nvSpPr>
      <dsp:spPr>
        <a:xfrm>
          <a:off x="1473977" y="2610181"/>
          <a:ext cx="722682" cy="1282482"/>
        </a:xfrm>
        <a:custGeom>
          <a:avLst/>
          <a:gdLst/>
          <a:ahLst/>
          <a:cxnLst/>
          <a:rect l="0" t="0" r="0" b="0"/>
          <a:pathLst>
            <a:path>
              <a:moveTo>
                <a:pt x="0" y="0"/>
              </a:moveTo>
              <a:lnTo>
                <a:pt x="361341" y="0"/>
              </a:lnTo>
              <a:lnTo>
                <a:pt x="361341" y="1282482"/>
              </a:lnTo>
              <a:lnTo>
                <a:pt x="722682" y="1282482"/>
              </a:lnTo>
            </a:path>
          </a:pathLst>
        </a:custGeom>
        <a:noFill/>
        <a:ln w="25400" cap="flat" cmpd="sng" algn="ctr">
          <a:solidFill>
            <a:srgbClr val="92D050"/>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1798516" y="3214620"/>
        <a:ext cx="73604" cy="73604"/>
      </dsp:txXfrm>
    </dsp:sp>
    <dsp:sp modelId="{D7E111C3-FCA7-4035-8C3D-6CBD2B2B827A}">
      <dsp:nvSpPr>
        <dsp:cNvPr id="0" name=""/>
        <dsp:cNvSpPr/>
      </dsp:nvSpPr>
      <dsp:spPr>
        <a:xfrm>
          <a:off x="1473977" y="2564461"/>
          <a:ext cx="722682" cy="91440"/>
        </a:xfrm>
        <a:custGeom>
          <a:avLst/>
          <a:gdLst/>
          <a:ahLst/>
          <a:cxnLst/>
          <a:rect l="0" t="0" r="0" b="0"/>
          <a:pathLst>
            <a:path>
              <a:moveTo>
                <a:pt x="0" y="45720"/>
              </a:moveTo>
              <a:lnTo>
                <a:pt x="361341" y="45720"/>
              </a:lnTo>
              <a:lnTo>
                <a:pt x="361341" y="76292"/>
              </a:lnTo>
              <a:lnTo>
                <a:pt x="722682" y="76292"/>
              </a:lnTo>
            </a:path>
          </a:pathLst>
        </a:custGeom>
        <a:noFill/>
        <a:ln w="25400" cap="flat" cmpd="sng" algn="ctr">
          <a:solidFill>
            <a:srgbClr val="92D050"/>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1817235" y="2592097"/>
        <a:ext cx="36166" cy="36166"/>
      </dsp:txXfrm>
    </dsp:sp>
    <dsp:sp modelId="{0C44C440-EFA5-494A-ADC0-4439C3F490BA}">
      <dsp:nvSpPr>
        <dsp:cNvPr id="0" name=""/>
        <dsp:cNvSpPr/>
      </dsp:nvSpPr>
      <dsp:spPr>
        <a:xfrm>
          <a:off x="1473977" y="1388844"/>
          <a:ext cx="722682" cy="1221336"/>
        </a:xfrm>
        <a:custGeom>
          <a:avLst/>
          <a:gdLst/>
          <a:ahLst/>
          <a:cxnLst/>
          <a:rect l="0" t="0" r="0" b="0"/>
          <a:pathLst>
            <a:path>
              <a:moveTo>
                <a:pt x="0" y="1221336"/>
              </a:moveTo>
              <a:lnTo>
                <a:pt x="361341" y="1221336"/>
              </a:lnTo>
              <a:lnTo>
                <a:pt x="361341" y="0"/>
              </a:lnTo>
              <a:lnTo>
                <a:pt x="722682" y="0"/>
              </a:lnTo>
            </a:path>
          </a:pathLst>
        </a:custGeom>
        <a:noFill/>
        <a:ln w="25400" cap="flat" cmpd="sng" algn="ctr">
          <a:solidFill>
            <a:srgbClr val="92D050"/>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b="1" kern="1200" cap="none"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sp:txBody>
      <dsp:txXfrm>
        <a:off x="1799840" y="1964034"/>
        <a:ext cx="70956" cy="70956"/>
      </dsp:txXfrm>
    </dsp:sp>
    <dsp:sp modelId="{83083598-6174-47E3-8227-B3426E7F3E46}">
      <dsp:nvSpPr>
        <dsp:cNvPr id="0" name=""/>
        <dsp:cNvSpPr/>
      </dsp:nvSpPr>
      <dsp:spPr>
        <a:xfrm rot="16200000">
          <a:off x="-1082948" y="2109417"/>
          <a:ext cx="4112324" cy="1001527"/>
        </a:xfrm>
        <a:prstGeom prst="rect">
          <a:avLst/>
        </a:prstGeom>
        <a:solidFill>
          <a:srgbClr val="92D050"/>
        </a:solidFill>
        <a:ln>
          <a:noFill/>
        </a:ln>
        <a:effectLst>
          <a:outerShdw blurRad="50800" dist="20000" dir="5400000" rotWithShape="0">
            <a:srgbClr val="000000">
              <a:alpha val="42000"/>
            </a:srgbClr>
          </a:outerShdw>
        </a:effectLst>
        <a:scene3d>
          <a:camera prst="orthographicFront"/>
          <a:lightRig rig="chilly" dir="t"/>
        </a:scene3d>
        <a:sp3d>
          <a:bevelT w="47625" h="69850"/>
          <a:contourClr>
            <a:schemeClr val="l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fa-IR" sz="4800" b="1" kern="1200" cap="none" spc="0" dirty="0" smtClean="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B Titr" pitchFamily="2" charset="-78"/>
            </a:rPr>
            <a:t>دیدگاه موافقان</a:t>
          </a:r>
          <a:endParaRPr lang="fa-IR" sz="4800" b="1" kern="1200" cap="none" spc="0" dirty="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B Titr" pitchFamily="2" charset="-78"/>
          </a:endParaRPr>
        </a:p>
      </dsp:txBody>
      <dsp:txXfrm>
        <a:off x="-1082948" y="2109417"/>
        <a:ext cx="4112324" cy="1001527"/>
      </dsp:txXfrm>
    </dsp:sp>
    <dsp:sp modelId="{0FB56A59-00B9-474E-B9F8-B580C9A600E2}">
      <dsp:nvSpPr>
        <dsp:cNvPr id="0" name=""/>
        <dsp:cNvSpPr/>
      </dsp:nvSpPr>
      <dsp:spPr>
        <a:xfrm>
          <a:off x="2196659" y="888080"/>
          <a:ext cx="3285010" cy="1001527"/>
        </a:xfrm>
        <a:prstGeom prst="rect">
          <a:avLst/>
        </a:prstGeom>
        <a:solidFill>
          <a:srgbClr val="92D050"/>
        </a:solidFill>
        <a:ln>
          <a:noFill/>
        </a:ln>
        <a:effectLst>
          <a:outerShdw blurRad="50800" dist="20000" dir="5400000" rotWithShape="0">
            <a:srgbClr val="000000">
              <a:alpha val="42000"/>
            </a:srgbClr>
          </a:outerShdw>
        </a:effectLst>
        <a:scene3d>
          <a:camera prst="orthographicFront"/>
          <a:lightRig rig="chilly" dir="t"/>
        </a:scene3d>
        <a:sp3d>
          <a:bevelT w="47625" h="69850"/>
          <a:contourClr>
            <a:schemeClr val="l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cap="none" spc="0" dirty="0" smtClean="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rPr>
            <a:t>مقایسه درآمد وهزینه</a:t>
          </a:r>
          <a:endParaRPr lang="fa-IR" sz="3200" b="1" kern="1200" cap="none" spc="0" dirty="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endParaRPr>
        </a:p>
      </dsp:txBody>
      <dsp:txXfrm>
        <a:off x="2196659" y="888080"/>
        <a:ext cx="3285010" cy="1001527"/>
      </dsp:txXfrm>
    </dsp:sp>
    <dsp:sp modelId="{5C86E2F3-CA00-4801-8C29-24FA50D643B9}">
      <dsp:nvSpPr>
        <dsp:cNvPr id="0" name=""/>
        <dsp:cNvSpPr/>
      </dsp:nvSpPr>
      <dsp:spPr>
        <a:xfrm>
          <a:off x="2196659" y="2139990"/>
          <a:ext cx="3285010" cy="1001527"/>
        </a:xfrm>
        <a:prstGeom prst="rect">
          <a:avLst/>
        </a:prstGeom>
        <a:solidFill>
          <a:srgbClr val="92D050"/>
        </a:solidFill>
        <a:ln>
          <a:noFill/>
        </a:ln>
        <a:effectLst>
          <a:outerShdw blurRad="50800" dist="20000" dir="5400000" rotWithShape="0">
            <a:srgbClr val="000000">
              <a:alpha val="42000"/>
            </a:srgbClr>
          </a:outerShdw>
        </a:effectLst>
        <a:scene3d>
          <a:camera prst="orthographicFront"/>
          <a:lightRig rig="chilly" dir="t"/>
        </a:scene3d>
        <a:sp3d>
          <a:bevelT w="47625" h="69850"/>
          <a:contourClr>
            <a:schemeClr val="l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cap="none" spc="0" dirty="0" smtClean="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rPr>
            <a:t>رعایت اصول پذیرفته شده حسابداری</a:t>
          </a:r>
          <a:endParaRPr lang="fa-IR" sz="3200" b="1" kern="1200" cap="none" spc="0" dirty="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endParaRPr>
        </a:p>
      </dsp:txBody>
      <dsp:txXfrm>
        <a:off x="2196659" y="2139990"/>
        <a:ext cx="3285010" cy="1001527"/>
      </dsp:txXfrm>
    </dsp:sp>
    <dsp:sp modelId="{EADC5BD6-4078-4BF5-BA57-69813B573FE6}">
      <dsp:nvSpPr>
        <dsp:cNvPr id="0" name=""/>
        <dsp:cNvSpPr/>
      </dsp:nvSpPr>
      <dsp:spPr>
        <a:xfrm>
          <a:off x="2196659" y="3391899"/>
          <a:ext cx="3285010" cy="1001527"/>
        </a:xfrm>
        <a:prstGeom prst="rect">
          <a:avLst/>
        </a:prstGeom>
        <a:solidFill>
          <a:srgbClr val="92D050"/>
        </a:solidFill>
        <a:ln>
          <a:noFill/>
        </a:ln>
        <a:effectLst>
          <a:outerShdw blurRad="50800" dist="20000" dir="5400000" rotWithShape="0">
            <a:srgbClr val="000000">
              <a:alpha val="42000"/>
            </a:srgbClr>
          </a:outerShdw>
        </a:effectLst>
        <a:scene3d>
          <a:camera prst="orthographicFront"/>
          <a:lightRig rig="chilly" dir="t"/>
        </a:scene3d>
        <a:sp3d>
          <a:bevelT w="47625" h="69850"/>
          <a:contourClr>
            <a:schemeClr val="l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b="1" kern="1200" cap="none" spc="0" dirty="0" smtClean="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rPr>
            <a:t>ارزیابی مدیریت</a:t>
          </a:r>
          <a:endParaRPr lang="fa-IR" sz="3200" b="1" kern="1200" cap="none" spc="0" dirty="0">
            <a:ln w="17780" cmpd="sng">
              <a:solidFill>
                <a:srgbClr val="FFFFFF"/>
              </a:solidFill>
              <a:prstDash val="solid"/>
              <a:miter lim="800000"/>
            </a:ln>
            <a:solidFill>
              <a:schemeClr val="bg1"/>
            </a:solidFill>
            <a:effectLst>
              <a:outerShdw blurRad="50800" algn="tl" rotWithShape="0">
                <a:srgbClr val="000000"/>
              </a:outerShdw>
            </a:effectLst>
            <a:latin typeface="IranNastaliq" pitchFamily="18" charset="0"/>
            <a:cs typeface="+mj-cs"/>
          </a:endParaRPr>
        </a:p>
      </dsp:txBody>
      <dsp:txXfrm>
        <a:off x="2196659" y="3391899"/>
        <a:ext cx="3285010" cy="10015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D237C-83F2-4C03-A398-423E4ECB1748}">
      <dsp:nvSpPr>
        <dsp:cNvPr id="0" name=""/>
        <dsp:cNvSpPr/>
      </dsp:nvSpPr>
      <dsp:spPr>
        <a:xfrm>
          <a:off x="1453954" y="2638472"/>
          <a:ext cx="546389" cy="1258450"/>
        </a:xfrm>
        <a:custGeom>
          <a:avLst/>
          <a:gdLst/>
          <a:ahLst/>
          <a:cxnLst/>
          <a:rect l="0" t="0" r="0" b="0"/>
          <a:pathLst>
            <a:path>
              <a:moveTo>
                <a:pt x="0" y="0"/>
              </a:moveTo>
              <a:lnTo>
                <a:pt x="273194" y="0"/>
              </a:lnTo>
              <a:lnTo>
                <a:pt x="273194" y="1258450"/>
              </a:lnTo>
              <a:lnTo>
                <a:pt x="546389" y="1258450"/>
              </a:lnTo>
            </a:path>
          </a:pathLst>
        </a:custGeom>
        <a:noFill/>
        <a:ln w="25400" cap="flat" cmpd="sng" algn="ctr">
          <a:solidFill>
            <a:schemeClr val="accent2">
              <a:lumMod val="60000"/>
              <a:lumOff val="4000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1692851" y="3233399"/>
        <a:ext cx="68597" cy="68597"/>
      </dsp:txXfrm>
    </dsp:sp>
    <dsp:sp modelId="{9DDAC17E-1BEE-40E8-A291-D30123289554}">
      <dsp:nvSpPr>
        <dsp:cNvPr id="0" name=""/>
        <dsp:cNvSpPr/>
      </dsp:nvSpPr>
      <dsp:spPr>
        <a:xfrm>
          <a:off x="1453954" y="2592752"/>
          <a:ext cx="546389" cy="91440"/>
        </a:xfrm>
        <a:custGeom>
          <a:avLst/>
          <a:gdLst/>
          <a:ahLst/>
          <a:cxnLst/>
          <a:rect l="0" t="0" r="0" b="0"/>
          <a:pathLst>
            <a:path>
              <a:moveTo>
                <a:pt x="0" y="45720"/>
              </a:moveTo>
              <a:lnTo>
                <a:pt x="273194" y="45720"/>
              </a:lnTo>
              <a:lnTo>
                <a:pt x="273194" y="50891"/>
              </a:lnTo>
              <a:lnTo>
                <a:pt x="546389" y="50891"/>
              </a:lnTo>
            </a:path>
          </a:pathLst>
        </a:custGeom>
        <a:noFill/>
        <a:ln w="25400" cap="flat" cmpd="sng" algn="ctr">
          <a:solidFill>
            <a:schemeClr val="accent2">
              <a:lumMod val="60000"/>
              <a:lumOff val="4000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1713489" y="2624812"/>
        <a:ext cx="27320" cy="27320"/>
      </dsp:txXfrm>
    </dsp:sp>
    <dsp:sp modelId="{7130E03D-D053-4E62-9F9F-B5DD99650897}">
      <dsp:nvSpPr>
        <dsp:cNvPr id="0" name=""/>
        <dsp:cNvSpPr/>
      </dsp:nvSpPr>
      <dsp:spPr>
        <a:xfrm>
          <a:off x="1453954" y="1359634"/>
          <a:ext cx="527250" cy="1278838"/>
        </a:xfrm>
        <a:custGeom>
          <a:avLst/>
          <a:gdLst/>
          <a:ahLst/>
          <a:cxnLst/>
          <a:rect l="0" t="0" r="0" b="0"/>
          <a:pathLst>
            <a:path>
              <a:moveTo>
                <a:pt x="0" y="1278838"/>
              </a:moveTo>
              <a:lnTo>
                <a:pt x="263625" y="1278838"/>
              </a:lnTo>
              <a:lnTo>
                <a:pt x="263625" y="0"/>
              </a:lnTo>
              <a:lnTo>
                <a:pt x="527250" y="0"/>
              </a:lnTo>
            </a:path>
          </a:pathLst>
        </a:custGeom>
        <a:noFill/>
        <a:ln w="25400" cap="flat" cmpd="sng" algn="ctr">
          <a:solidFill>
            <a:schemeClr val="accent2">
              <a:lumMod val="60000"/>
              <a:lumOff val="4000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1682998" y="1964471"/>
        <a:ext cx="69163" cy="69163"/>
      </dsp:txXfrm>
    </dsp:sp>
    <dsp:sp modelId="{4C773193-02C1-426F-8C54-C790D5A4A107}">
      <dsp:nvSpPr>
        <dsp:cNvPr id="0" name=""/>
        <dsp:cNvSpPr/>
      </dsp:nvSpPr>
      <dsp:spPr>
        <a:xfrm rot="16200000">
          <a:off x="-1304816" y="2137160"/>
          <a:ext cx="4514919" cy="1002623"/>
        </a:xfrm>
        <a:prstGeom prst="rect">
          <a:avLst/>
        </a:prstGeom>
        <a:gradFill rotWithShape="1">
          <a:gsLst>
            <a:gs pos="0">
              <a:schemeClr val="accent2">
                <a:shade val="63000"/>
                <a:satMod val="165000"/>
              </a:schemeClr>
            </a:gs>
            <a:gs pos="30000">
              <a:schemeClr val="accent2">
                <a:shade val="58000"/>
                <a:satMod val="165000"/>
              </a:schemeClr>
            </a:gs>
            <a:gs pos="75000">
              <a:schemeClr val="accent2">
                <a:shade val="30000"/>
                <a:satMod val="175000"/>
              </a:schemeClr>
            </a:gs>
            <a:gs pos="100000">
              <a:schemeClr val="accent2">
                <a:shade val="15000"/>
                <a:satMod val="175000"/>
              </a:schemeClr>
            </a:gs>
          </a:gsLst>
          <a:path path="circle">
            <a:fillToRect l="5000" t="100000" r="120000" b="10000"/>
          </a:path>
        </a:gradFill>
        <a:ln w="12700" cap="flat" cmpd="sng" algn="ctr">
          <a:solidFill>
            <a:schemeClr val="accent2">
              <a:shade val="70000"/>
              <a:satMod val="150000"/>
            </a:schemeClr>
          </a:solidFill>
          <a:prstDash val="solid"/>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dsp:spPr>
      <dsp:style>
        <a:lnRef idx="1">
          <a:schemeClr val="accent2"/>
        </a:lnRef>
        <a:fillRef idx="3">
          <a:schemeClr val="accent2"/>
        </a:fillRef>
        <a:effectRef idx="2">
          <a:schemeClr val="accent2"/>
        </a:effectRef>
        <a:fontRef idx="minor">
          <a:schemeClr val="lt1"/>
        </a:fontRef>
      </dsp:style>
      <dsp:txBody>
        <a:bodyPr spcFirstLastPara="0" vert="horz" wrap="square" lIns="45720" tIns="45720" rIns="45720" bIns="4572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3200400" rtl="1">
            <a:lnSpc>
              <a:spcPct val="90000"/>
            </a:lnSpc>
            <a:spcBef>
              <a:spcPct val="0"/>
            </a:spcBef>
            <a:spcAft>
              <a:spcPct val="35000"/>
            </a:spcAft>
          </a:pPr>
          <a:r>
            <a:rPr lang="fa-IR" sz="7200" b="1" kern="1200" cap="none" spc="0" dirty="0" smtClean="0">
              <a:ln w="50800"/>
              <a:solidFill>
                <a:schemeClr val="bg1"/>
              </a:solidFill>
              <a:effectLst/>
              <a:latin typeface="IranNastaliq" pitchFamily="18" charset="0"/>
              <a:cs typeface="+mj-cs"/>
            </a:rPr>
            <a:t>دیدگاه</a:t>
          </a:r>
          <a:r>
            <a:rPr lang="fa-IR" sz="7200" b="1" kern="1200" cap="none" spc="0" dirty="0" smtClean="0">
              <a:ln w="50800"/>
              <a:solidFill>
                <a:schemeClr val="bg1">
                  <a:shade val="50000"/>
                </a:schemeClr>
              </a:solidFill>
              <a:effectLst/>
              <a:latin typeface="IranNastaliq" pitchFamily="18" charset="0"/>
              <a:cs typeface="IranNastaliq" pitchFamily="18" charset="0"/>
            </a:rPr>
            <a:t> </a:t>
          </a:r>
          <a:r>
            <a:rPr lang="fa-IR" sz="7200" b="1" kern="1200" cap="none" spc="0" dirty="0" smtClean="0">
              <a:ln w="50800"/>
              <a:solidFill>
                <a:schemeClr val="bg1"/>
              </a:solidFill>
              <a:effectLst/>
              <a:latin typeface="IranNastaliq" pitchFamily="18" charset="0"/>
              <a:cs typeface="+mj-cs"/>
            </a:rPr>
            <a:t>مخالفان</a:t>
          </a:r>
          <a:endParaRPr lang="fa-IR" sz="7200" b="1" kern="1200" cap="none" spc="0" dirty="0">
            <a:ln w="50800"/>
            <a:solidFill>
              <a:schemeClr val="bg1"/>
            </a:solidFill>
            <a:effectLst/>
            <a:latin typeface="IranNastaliq" pitchFamily="18" charset="0"/>
            <a:cs typeface="+mj-cs"/>
          </a:endParaRPr>
        </a:p>
      </dsp:txBody>
      <dsp:txXfrm>
        <a:off x="-1304816" y="2137160"/>
        <a:ext cx="4514919" cy="1002623"/>
      </dsp:txXfrm>
    </dsp:sp>
    <dsp:sp modelId="{F622711E-AA01-4ACB-B172-BE8D9A0F78F3}">
      <dsp:nvSpPr>
        <dsp:cNvPr id="0" name=""/>
        <dsp:cNvSpPr/>
      </dsp:nvSpPr>
      <dsp:spPr>
        <a:xfrm>
          <a:off x="1981204" y="858322"/>
          <a:ext cx="3288605" cy="1002623"/>
        </a:xfrm>
        <a:prstGeom prst="rect">
          <a:avLst/>
        </a:prstGeom>
        <a:gradFill rotWithShape="1">
          <a:gsLst>
            <a:gs pos="0">
              <a:schemeClr val="accent2">
                <a:shade val="63000"/>
                <a:satMod val="165000"/>
              </a:schemeClr>
            </a:gs>
            <a:gs pos="30000">
              <a:schemeClr val="accent2">
                <a:shade val="58000"/>
                <a:satMod val="165000"/>
              </a:schemeClr>
            </a:gs>
            <a:gs pos="75000">
              <a:schemeClr val="accent2">
                <a:shade val="30000"/>
                <a:satMod val="175000"/>
              </a:schemeClr>
            </a:gs>
            <a:gs pos="100000">
              <a:schemeClr val="accent2">
                <a:shade val="15000"/>
                <a:satMod val="175000"/>
              </a:schemeClr>
            </a:gs>
          </a:gsLst>
          <a:path path="circle">
            <a:fillToRect l="5000" t="100000" r="120000" b="10000"/>
          </a:path>
        </a:gradFill>
        <a:ln w="12700" cap="flat" cmpd="sng" algn="ctr">
          <a:solidFill>
            <a:schemeClr val="accent2">
              <a:shade val="70000"/>
              <a:satMod val="150000"/>
            </a:schemeClr>
          </a:solidFill>
          <a:prstDash val="solid"/>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dsp:spPr>
      <dsp:style>
        <a:lnRef idx="1">
          <a:schemeClr val="accent2"/>
        </a:lnRef>
        <a:fillRef idx="3">
          <a:schemeClr val="accent2"/>
        </a:fillRef>
        <a:effectRef idx="2">
          <a:schemeClr val="accent2"/>
        </a:effectRef>
        <a:fontRef idx="minor">
          <a:schemeClr val="lt1"/>
        </a:fontRef>
      </dsp:style>
      <dsp:txBody>
        <a:bodyPr spcFirstLastPara="0" vert="horz" wrap="square" lIns="20320" tIns="20320" rIns="20320" bIns="2032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1422400" rtl="1">
            <a:lnSpc>
              <a:spcPct val="90000"/>
            </a:lnSpc>
            <a:spcBef>
              <a:spcPct val="0"/>
            </a:spcBef>
            <a:spcAft>
              <a:spcPct val="35000"/>
            </a:spcAft>
          </a:pPr>
          <a:r>
            <a:rPr lang="fa-IR" sz="3200" b="1" kern="1200" cap="none" spc="0" dirty="0" smtClean="0">
              <a:ln w="50800"/>
              <a:solidFill>
                <a:schemeClr val="bg1"/>
              </a:solidFill>
              <a:effectLst/>
              <a:latin typeface="IranNastaliq" pitchFamily="18" charset="0"/>
              <a:cs typeface="+mj-cs"/>
            </a:rPr>
            <a:t>نامربوط بودن اطلاعات</a:t>
          </a:r>
          <a:endParaRPr lang="fa-IR" sz="3200" b="1" kern="1200" cap="none" spc="0" dirty="0">
            <a:ln w="50800"/>
            <a:solidFill>
              <a:schemeClr val="bg1"/>
            </a:solidFill>
            <a:effectLst/>
            <a:latin typeface="IranNastaliq" pitchFamily="18" charset="0"/>
            <a:cs typeface="+mj-cs"/>
          </a:endParaRPr>
        </a:p>
      </dsp:txBody>
      <dsp:txXfrm>
        <a:off x="1981204" y="858322"/>
        <a:ext cx="3288605" cy="1002623"/>
      </dsp:txXfrm>
    </dsp:sp>
    <dsp:sp modelId="{983C5F1C-2B29-4D97-88DF-57E4CE013A7E}">
      <dsp:nvSpPr>
        <dsp:cNvPr id="0" name=""/>
        <dsp:cNvSpPr/>
      </dsp:nvSpPr>
      <dsp:spPr>
        <a:xfrm>
          <a:off x="2000344" y="2142332"/>
          <a:ext cx="3288605" cy="1002623"/>
        </a:xfrm>
        <a:prstGeom prst="rect">
          <a:avLst/>
        </a:prstGeom>
        <a:gradFill rotWithShape="1">
          <a:gsLst>
            <a:gs pos="0">
              <a:schemeClr val="accent2">
                <a:shade val="63000"/>
                <a:satMod val="165000"/>
              </a:schemeClr>
            </a:gs>
            <a:gs pos="30000">
              <a:schemeClr val="accent2">
                <a:shade val="58000"/>
                <a:satMod val="165000"/>
              </a:schemeClr>
            </a:gs>
            <a:gs pos="75000">
              <a:schemeClr val="accent2">
                <a:shade val="30000"/>
                <a:satMod val="175000"/>
              </a:schemeClr>
            </a:gs>
            <a:gs pos="100000">
              <a:schemeClr val="accent2">
                <a:shade val="15000"/>
                <a:satMod val="175000"/>
              </a:schemeClr>
            </a:gs>
          </a:gsLst>
          <a:path path="circle">
            <a:fillToRect l="5000" t="100000" r="120000" b="10000"/>
          </a:path>
        </a:gradFill>
        <a:ln w="12700" cap="flat" cmpd="sng" algn="ctr">
          <a:solidFill>
            <a:schemeClr val="accent2">
              <a:shade val="70000"/>
              <a:satMod val="150000"/>
            </a:schemeClr>
          </a:solidFill>
          <a:prstDash val="solid"/>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dsp:spPr>
      <dsp:style>
        <a:lnRef idx="1">
          <a:schemeClr val="accent2"/>
        </a:lnRef>
        <a:fillRef idx="3">
          <a:schemeClr val="accent2"/>
        </a:fillRef>
        <a:effectRef idx="2">
          <a:schemeClr val="accent2"/>
        </a:effectRef>
        <a:fontRef idx="minor">
          <a:schemeClr val="lt1"/>
        </a:fontRef>
      </dsp:style>
      <dsp:txBody>
        <a:bodyPr spcFirstLastPara="0" vert="horz" wrap="square" lIns="20320" tIns="20320" rIns="20320" bIns="2032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1422400" rtl="1">
            <a:lnSpc>
              <a:spcPct val="90000"/>
            </a:lnSpc>
            <a:spcBef>
              <a:spcPct val="0"/>
            </a:spcBef>
            <a:spcAft>
              <a:spcPct val="35000"/>
            </a:spcAft>
          </a:pPr>
          <a:r>
            <a:rPr lang="fa-IR" sz="3200" b="1" kern="1200" cap="none" spc="0" dirty="0" smtClean="0">
              <a:ln w="50800"/>
              <a:solidFill>
                <a:schemeClr val="bg1"/>
              </a:solidFill>
              <a:effectLst/>
              <a:latin typeface="IranNastaliq" pitchFamily="18" charset="0"/>
              <a:cs typeface="+mj-cs"/>
            </a:rPr>
            <a:t>درنظر نگرفتن سطح قیمتهای خاص</a:t>
          </a:r>
          <a:endParaRPr lang="fa-IR" sz="3200" b="1" kern="1200" cap="none" spc="0" dirty="0">
            <a:ln w="50800"/>
            <a:solidFill>
              <a:schemeClr val="bg1"/>
            </a:solidFill>
            <a:effectLst/>
            <a:latin typeface="IranNastaliq" pitchFamily="18" charset="0"/>
            <a:cs typeface="+mj-cs"/>
          </a:endParaRPr>
        </a:p>
      </dsp:txBody>
      <dsp:txXfrm>
        <a:off x="2000344" y="2142332"/>
        <a:ext cx="3288605" cy="1002623"/>
      </dsp:txXfrm>
    </dsp:sp>
    <dsp:sp modelId="{C4C512B6-66B5-4CEA-BB5A-6F22CD181FD5}">
      <dsp:nvSpPr>
        <dsp:cNvPr id="0" name=""/>
        <dsp:cNvSpPr/>
      </dsp:nvSpPr>
      <dsp:spPr>
        <a:xfrm>
          <a:off x="2000344" y="3395611"/>
          <a:ext cx="3288605" cy="1002623"/>
        </a:xfrm>
        <a:prstGeom prst="rect">
          <a:avLst/>
        </a:prstGeom>
        <a:gradFill rotWithShape="1">
          <a:gsLst>
            <a:gs pos="0">
              <a:schemeClr val="accent2">
                <a:shade val="63000"/>
                <a:satMod val="165000"/>
              </a:schemeClr>
            </a:gs>
            <a:gs pos="30000">
              <a:schemeClr val="accent2">
                <a:shade val="58000"/>
                <a:satMod val="165000"/>
              </a:schemeClr>
            </a:gs>
            <a:gs pos="75000">
              <a:schemeClr val="accent2">
                <a:shade val="30000"/>
                <a:satMod val="175000"/>
              </a:schemeClr>
            </a:gs>
            <a:gs pos="100000">
              <a:schemeClr val="accent2">
                <a:shade val="15000"/>
                <a:satMod val="175000"/>
              </a:schemeClr>
            </a:gs>
          </a:gsLst>
          <a:path path="circle">
            <a:fillToRect l="5000" t="100000" r="120000" b="10000"/>
          </a:path>
        </a:gradFill>
        <a:ln w="12700" cap="flat" cmpd="sng" algn="ctr">
          <a:solidFill>
            <a:schemeClr val="accent2">
              <a:shade val="70000"/>
              <a:satMod val="150000"/>
            </a:schemeClr>
          </a:solidFill>
          <a:prstDash val="solid"/>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dsp:spPr>
      <dsp:style>
        <a:lnRef idx="1">
          <a:schemeClr val="accent2"/>
        </a:lnRef>
        <a:fillRef idx="3">
          <a:schemeClr val="accent2"/>
        </a:fillRef>
        <a:effectRef idx="2">
          <a:schemeClr val="accent2"/>
        </a:effectRef>
        <a:fontRef idx="minor">
          <a:schemeClr val="lt1"/>
        </a:fontRef>
      </dsp:style>
      <dsp:txBody>
        <a:bodyPr spcFirstLastPara="0" vert="horz" wrap="square" lIns="20320" tIns="20320" rIns="20320" bIns="20320"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1422400" rtl="1">
            <a:lnSpc>
              <a:spcPct val="90000"/>
            </a:lnSpc>
            <a:spcBef>
              <a:spcPct val="0"/>
            </a:spcBef>
            <a:spcAft>
              <a:spcPct val="35000"/>
            </a:spcAft>
          </a:pPr>
          <a:r>
            <a:rPr lang="fa-IR" sz="3200" b="1" kern="1200" cap="none" spc="0" dirty="0" smtClean="0">
              <a:ln w="50800"/>
              <a:solidFill>
                <a:schemeClr val="bg1"/>
              </a:solidFill>
              <a:effectLst/>
              <a:latin typeface="IranNastaliq" pitchFamily="18" charset="0"/>
              <a:cs typeface="+mj-cs"/>
            </a:rPr>
            <a:t>بالا بودن هزینه اجرا</a:t>
          </a:r>
          <a:endParaRPr lang="fa-IR" sz="3200" b="1" kern="1200" cap="none" spc="0" dirty="0">
            <a:ln w="50800"/>
            <a:solidFill>
              <a:schemeClr val="bg1"/>
            </a:solidFill>
            <a:effectLst/>
            <a:latin typeface="IranNastaliq" pitchFamily="18" charset="0"/>
            <a:cs typeface="+mj-cs"/>
          </a:endParaRPr>
        </a:p>
      </dsp:txBody>
      <dsp:txXfrm>
        <a:off x="2000344" y="3395611"/>
        <a:ext cx="3288605" cy="1002623"/>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CEBC68-C746-433F-973D-FBBF509B039C}" type="datetimeFigureOut">
              <a:rPr lang="en-US" smtClean="0"/>
              <a:pPr/>
              <a:t>4/18/2014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5E18F5-0113-4062-BB13-1FDA8C2BA54B}" type="slidenum">
              <a:rPr lang="en-US" smtClean="0"/>
              <a:pPr/>
              <a:t>‹#›</a:t>
            </a:fld>
            <a:endParaRPr lang="en-US"/>
          </a:p>
        </p:txBody>
      </p:sp>
    </p:spTree>
    <p:extLst>
      <p:ext uri="{BB962C8B-B14F-4D97-AF65-F5344CB8AC3E}">
        <p14:creationId xmlns:p14="http://schemas.microsoft.com/office/powerpoint/2010/main" xmlns="" val="3176726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5E18F5-0113-4062-BB13-1FDA8C2BA54B}"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25E18F5-0113-4062-BB13-1FDA8C2BA54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25E18F5-0113-4062-BB13-1FDA8C2BA54B}" type="slidenum">
              <a:rPr lang="en-US" smtClean="0"/>
              <a:pPr/>
              <a:t>51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EFCB6E9-3128-41CD-A148-83F30FA79B45}" type="datetimeFigureOut">
              <a:rPr lang="en-US" smtClean="0"/>
              <a:pPr/>
              <a:t>4/18/2014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9AE5319-9B86-4FE8-94D0-BED6FC73F2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FCB6E9-3128-41CD-A148-83F30FA79B45}" type="datetimeFigureOut">
              <a:rPr lang="en-US" smtClean="0"/>
              <a:pPr/>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E5319-9B86-4FE8-94D0-BED6FC73F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FCB6E9-3128-41CD-A148-83F30FA79B45}" type="datetimeFigureOut">
              <a:rPr lang="en-US" smtClean="0"/>
              <a:pPr/>
              <a:t>4/18/2014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E5319-9B86-4FE8-94D0-BED6FC73F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EFCB6E9-3128-41CD-A148-83F30FA79B45}" type="datetimeFigureOut">
              <a:rPr lang="en-US" smtClean="0"/>
              <a:pPr/>
              <a:t>4/18/2014</a:t>
            </a:fld>
            <a:endParaRPr lang="en-US"/>
          </a:p>
        </p:txBody>
      </p:sp>
      <p:sp>
        <p:nvSpPr>
          <p:cNvPr id="9" name="Slide Number Placeholder 8"/>
          <p:cNvSpPr>
            <a:spLocks noGrp="1"/>
          </p:cNvSpPr>
          <p:nvPr>
            <p:ph type="sldNum" sz="quarter" idx="15"/>
          </p:nvPr>
        </p:nvSpPr>
        <p:spPr/>
        <p:txBody>
          <a:bodyPr rtlCol="0"/>
          <a:lstStyle/>
          <a:p>
            <a:fld id="{79AE5319-9B86-4FE8-94D0-BED6FC73F20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EFCB6E9-3128-41CD-A148-83F30FA79B45}" type="datetimeFigureOut">
              <a:rPr lang="en-US" smtClean="0"/>
              <a:pPr/>
              <a:t>4/18/2014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9AE5319-9B86-4FE8-94D0-BED6FC73F2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EFCB6E9-3128-41CD-A148-83F30FA79B45}" type="datetimeFigureOut">
              <a:rPr lang="en-US" smtClean="0"/>
              <a:pPr/>
              <a:t>4/18/2014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E5319-9B86-4FE8-94D0-BED6FC73F20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EFCB6E9-3128-41CD-A148-83F30FA79B45}" type="datetimeFigureOut">
              <a:rPr lang="en-US" smtClean="0"/>
              <a:pPr/>
              <a:t>4/18/2014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AE5319-9B86-4FE8-94D0-BED6FC73F20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EFCB6E9-3128-41CD-A148-83F30FA79B45}" type="datetimeFigureOut">
              <a:rPr lang="en-US" smtClean="0"/>
              <a:pPr/>
              <a:t>4/18/2014</a:t>
            </a:fld>
            <a:endParaRPr lang="en-US"/>
          </a:p>
        </p:txBody>
      </p:sp>
      <p:sp>
        <p:nvSpPr>
          <p:cNvPr id="7" name="Slide Number Placeholder 6"/>
          <p:cNvSpPr>
            <a:spLocks noGrp="1"/>
          </p:cNvSpPr>
          <p:nvPr>
            <p:ph type="sldNum" sz="quarter" idx="11"/>
          </p:nvPr>
        </p:nvSpPr>
        <p:spPr/>
        <p:txBody>
          <a:bodyPr rtlCol="0"/>
          <a:lstStyle/>
          <a:p>
            <a:fld id="{79AE5319-9B86-4FE8-94D0-BED6FC73F20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CB6E9-3128-41CD-A148-83F30FA79B45}" type="datetimeFigureOut">
              <a:rPr lang="en-US" smtClean="0"/>
              <a:pPr/>
              <a:t>4/18/2014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AE5319-9B86-4FE8-94D0-BED6FC73F2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EFCB6E9-3128-41CD-A148-83F30FA79B45}" type="datetimeFigureOut">
              <a:rPr lang="en-US" smtClean="0"/>
              <a:pPr/>
              <a:t>4/18/2014</a:t>
            </a:fld>
            <a:endParaRPr lang="en-US"/>
          </a:p>
        </p:txBody>
      </p:sp>
      <p:sp>
        <p:nvSpPr>
          <p:cNvPr id="22" name="Slide Number Placeholder 21"/>
          <p:cNvSpPr>
            <a:spLocks noGrp="1"/>
          </p:cNvSpPr>
          <p:nvPr>
            <p:ph type="sldNum" sz="quarter" idx="15"/>
          </p:nvPr>
        </p:nvSpPr>
        <p:spPr/>
        <p:txBody>
          <a:bodyPr rtlCol="0"/>
          <a:lstStyle/>
          <a:p>
            <a:fld id="{79AE5319-9B86-4FE8-94D0-BED6FC73F20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EFCB6E9-3128-41CD-A148-83F30FA79B45}" type="datetimeFigureOut">
              <a:rPr lang="en-US" smtClean="0"/>
              <a:pPr/>
              <a:t>4/18/2014</a:t>
            </a:fld>
            <a:endParaRPr lang="en-US"/>
          </a:p>
        </p:txBody>
      </p:sp>
      <p:sp>
        <p:nvSpPr>
          <p:cNvPr id="18" name="Slide Number Placeholder 17"/>
          <p:cNvSpPr>
            <a:spLocks noGrp="1"/>
          </p:cNvSpPr>
          <p:nvPr>
            <p:ph type="sldNum" sz="quarter" idx="11"/>
          </p:nvPr>
        </p:nvSpPr>
        <p:spPr/>
        <p:txBody>
          <a:bodyPr rtlCol="0"/>
          <a:lstStyle/>
          <a:p>
            <a:fld id="{79AE5319-9B86-4FE8-94D0-BED6FC73F20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FCB6E9-3128-41CD-A148-83F30FA79B45}" type="datetimeFigureOut">
              <a:rPr lang="en-US" smtClean="0"/>
              <a:pPr/>
              <a:t>4/18/2014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9AE5319-9B86-4FE8-94D0-BED6FC73F2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print">
            <a:extLst>
              <a:ext uri="{BEBA8EAE-BF5A-486C-A8C5-ECC9F3942E4B}">
                <a14:imgProps xmlns:a14="http://schemas.microsoft.com/office/drawing/2010/main" xmlns="">
                  <a14:imgLayer r:embed="rId3">
                    <a14:imgEffect>
                      <a14:sharpenSoften amount="50000"/>
                    </a14:imgEffect>
                  </a14:imgLayer>
                </a14:imgProps>
              </a:ext>
              <a:ext uri="{28A0092B-C50C-407E-A947-70E740481C1C}">
                <a14:useLocalDpi xmlns:a14="http://schemas.microsoft.com/office/drawing/2010/main" xmlns="" val="0"/>
              </a:ext>
            </a:extLst>
          </a:blip>
          <a:stretch>
            <a:fillRect/>
          </a:stretch>
        </p:blipFill>
        <p:spPr>
          <a:xfrm>
            <a:off x="2286000" y="1295400"/>
            <a:ext cx="4419600" cy="411605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b="1" dirty="0" smtClean="0">
                <a:cs typeface="B Roya" pitchFamily="2" charset="-78"/>
              </a:rPr>
              <a:t>انتشار بیانیه 33 (</a:t>
            </a:r>
            <a:r>
              <a:rPr lang="en-US" b="1" dirty="0" smtClean="0">
                <a:cs typeface="B Roya" pitchFamily="2" charset="-78"/>
              </a:rPr>
              <a:t>FASB</a:t>
            </a:r>
            <a:r>
              <a:rPr lang="fa-IR" b="1" dirty="0" smtClean="0">
                <a:cs typeface="B Roya" pitchFamily="2" charset="-78"/>
              </a:rPr>
              <a:t> ) نتیجه سیر تکاملی نبود، بلکه بازتاب تفکر جان برتون حسابدار ارشد کمیسیون بورس و اوراق بهادار بود. از نظر برتون، چنانچه تغییری در گزارشگری مالی به علت تغییر قیمت ها مورد نیاز باشد،باید این تغییرات را در سیستم اندازه گیری ایجاد نمود تا اطلاعات مفیدتری در اختیار ذینفعان قرار دهد.</a:t>
            </a:r>
          </a:p>
          <a:p>
            <a:pPr algn="r" rtl="1"/>
            <a:r>
              <a:rPr lang="fa-IR" b="1" dirty="0" smtClean="0">
                <a:cs typeface="B Roya" pitchFamily="2" charset="-78"/>
              </a:rPr>
              <a:t>برتون معتقد است:</a:t>
            </a:r>
          </a:p>
          <a:p>
            <a:pPr algn="r" rtl="1">
              <a:buNone/>
            </a:pPr>
            <a:r>
              <a:rPr lang="fa-IR" b="1" dirty="0" smtClean="0">
                <a:cs typeface="B Roya" pitchFamily="2" charset="-78"/>
              </a:rPr>
              <a:t>   ”تورم سبب تحریف قابل ملاحظه ای در حقایق می شود، زیرا در شرایطی که واحدهای پولی تاریخی مبنای اندازه گیری در سیستم حسابداری باشد،با توجه به تغییرات سریع قیمتها، آشکاراست که تطبیق ارزشهای پولی تاریخی با درآمدهای جاری مبنای مناسبی برای میانگین خالص جریانهای نقدی ورودی در سطوح مختلف فعالیتهای جاری نیست.“</a:t>
            </a:r>
            <a:endParaRPr lang="en-US" b="1" dirty="0">
              <a:cs typeface="B Roya" pitchFamily="2" charset="-78"/>
            </a:endParaRPr>
          </a:p>
        </p:txBody>
      </p:sp>
      <p:sp>
        <p:nvSpPr>
          <p:cNvPr id="5" name="Left Arrow 4"/>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Left Arrow 5"/>
          <p:cNvSpPr/>
          <p:nvPr/>
        </p:nvSpPr>
        <p:spPr>
          <a:xfrm>
            <a:off x="914400" y="5791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7" name="Rectangle 6"/>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1"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900" decel="100000" fill="hold"/>
                                        <p:tgtEl>
                                          <p:spTgt spid="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slide(fromBottom)">
                                      <p:cBhvr>
                                        <p:cTn id="29" dur="500"/>
                                        <p:tgtEl>
                                          <p:spTgt spid="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8" presetClass="entr" presetSubtype="0" accel="5000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37" dur="10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8" presetClass="entr" presetSubtype="0" accel="5000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 calcmode="lin" valueType="num">
                                      <p:cBhvr>
                                        <p:cTn id="4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4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45" dur="1000"/>
                                        <p:tgtEl>
                                          <p:spTgt spid="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8" presetClass="entr" presetSubtype="0" accel="5000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 calcmode="lin" valueType="num">
                                      <p:cBhvr>
                                        <p:cTn id="50"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1"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52"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5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b="1" dirty="0" smtClean="0">
                <a:cs typeface="B Roya" pitchFamily="2" charset="-78"/>
              </a:rPr>
              <a:t>در پی تحقیقات  </a:t>
            </a:r>
            <a:r>
              <a:rPr lang="en-US" b="1" dirty="0" smtClean="0">
                <a:cs typeface="B Roya" pitchFamily="2" charset="-78"/>
              </a:rPr>
              <a:t>FASB</a:t>
            </a:r>
            <a:r>
              <a:rPr lang="fa-IR" b="1" dirty="0" smtClean="0">
                <a:cs typeface="B Roya" pitchFamily="2" charset="-78"/>
              </a:rPr>
              <a:t> پس از انتشار بیانیه 33 و فروکش نمودن تورم (حدود 2%) ، در سال 1986 بیانیه شماره 89 توسط </a:t>
            </a:r>
            <a:r>
              <a:rPr lang="en-US" b="1" dirty="0" smtClean="0">
                <a:cs typeface="B Roya" pitchFamily="2" charset="-78"/>
              </a:rPr>
              <a:t>FASB</a:t>
            </a:r>
            <a:r>
              <a:rPr lang="fa-IR" b="1" dirty="0" smtClean="0">
                <a:cs typeface="B Roya" pitchFamily="2" charset="-78"/>
              </a:rPr>
              <a:t> منتشر شد که طبق آن واحدهای تجاری ملزم به اجرای بیانیه 33 نبوده، بلکه افشای آثار تورم و تغییرات قیمت و اجرای آن فقط جنبه داوطلبانه و اختیاری خواهد داشت.</a:t>
            </a:r>
          </a:p>
          <a:p>
            <a:pPr algn="r" rtl="1">
              <a:buNone/>
            </a:pPr>
            <a:endParaRPr lang="fa-IR" b="1" dirty="0" smtClean="0">
              <a:cs typeface="B Roya" pitchFamily="2" charset="-78"/>
            </a:endParaRPr>
          </a:p>
          <a:p>
            <a:pPr algn="r" rtl="1"/>
            <a:r>
              <a:rPr lang="fa-IR" b="1" dirty="0" smtClean="0">
                <a:cs typeface="B Roya" pitchFamily="2" charset="-78"/>
              </a:rPr>
              <a:t>باید توجه داشت که تعیین استاندارد در مورد حسابداری تغییر قیمت ها در اوایل 1960 ودر دوران وجود تورم شدید در کشورهای مختلف، توجه علاقمندان را به خود جلب کرد ولی به علت فروکش کردن تورم در سالهای 1975-1976 </a:t>
            </a:r>
            <a:r>
              <a:rPr lang="en-US" b="1" dirty="0" smtClean="0">
                <a:cs typeface="B Roya" pitchFamily="2" charset="-78"/>
              </a:rPr>
              <a:t>  </a:t>
            </a:r>
            <a:r>
              <a:rPr lang="fa-IR" b="1" dirty="0" smtClean="0">
                <a:cs typeface="B Roya" pitchFamily="2" charset="-78"/>
              </a:rPr>
              <a:t>این علاق به مراتب کاهش یافت.</a:t>
            </a:r>
            <a:endParaRPr lang="en-US" b="1" dirty="0">
              <a:cs typeface="B Roya" pitchFamily="2" charset="-78"/>
            </a:endParaRPr>
          </a:p>
        </p:txBody>
      </p:sp>
      <p:sp>
        <p:nvSpPr>
          <p:cNvPr id="5" name="Left Arrow 4"/>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Left Arrow 5"/>
          <p:cNvSpPr/>
          <p:nvPr/>
        </p:nvSpPr>
        <p:spPr>
          <a:xfrm>
            <a:off x="914400" y="5791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7" name="Rectangle 6"/>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1"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900" decel="100000" fill="hold"/>
                                        <p:tgtEl>
                                          <p:spTgt spid="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slide(fromBottom)">
                                      <p:cBhvr>
                                        <p:cTn id="29" dur="500"/>
                                        <p:tgtEl>
                                          <p:spTgt spid="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0" presetClass="entr" presetSubtype="0" decel="10000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4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b="1" dirty="0" smtClean="0">
                <a:cs typeface="B Roya" pitchFamily="2" charset="-78"/>
              </a:rPr>
              <a:t>در سال 1974 کمیته ای بنام </a:t>
            </a:r>
            <a:r>
              <a:rPr lang="en-US" b="1" dirty="0" smtClean="0">
                <a:cs typeface="B Roya" pitchFamily="2" charset="-78"/>
              </a:rPr>
              <a:t>Sandilands</a:t>
            </a:r>
            <a:r>
              <a:rPr lang="fa-IR" b="1" dirty="0" smtClean="0">
                <a:cs typeface="B Roya" pitchFamily="2" charset="-78"/>
              </a:rPr>
              <a:t> در انگلستان تشکیل و در سال 1975 گزارش جامعی دربارره مسائل مربوط به اندازه گیری درآمد را در شراط تورمی منتشر نمود.نتیجه این گزارش جهت بهبود کیفی برای تغییر در قوانین شرکتها بشرح زیراست:</a:t>
            </a:r>
          </a:p>
          <a:p>
            <a:pPr marL="457200" indent="-457200" algn="r" rtl="1">
              <a:buFont typeface="+mj-lt"/>
              <a:buAutoNum type="arabicPeriod"/>
            </a:pPr>
            <a:r>
              <a:rPr lang="fa-IR" b="1" dirty="0" smtClean="0">
                <a:cs typeface="B Roya" pitchFamily="2" charset="-78"/>
              </a:rPr>
              <a:t>برای کلیه استفاده کنندگان از یک واحد اندازه گیری مشابه مورد استفاده قرار گیرد.</a:t>
            </a:r>
          </a:p>
          <a:p>
            <a:pPr marL="457200" indent="-457200" algn="r" rtl="1">
              <a:buFont typeface="+mj-lt"/>
              <a:buAutoNum type="arabicPeriod"/>
            </a:pPr>
            <a:r>
              <a:rPr lang="fa-IR" b="1" dirty="0" smtClean="0">
                <a:cs typeface="B Roya" pitchFamily="2" charset="-78"/>
              </a:rPr>
              <a:t>سود عملیاتی باید جدا از سود (زیان) ناشی از نگهداری اقلام دارایی افشاء گردد.</a:t>
            </a:r>
          </a:p>
          <a:p>
            <a:pPr marL="457200" indent="-457200" algn="r" rtl="1">
              <a:buFont typeface="+mj-lt"/>
              <a:buAutoNum type="arabicPeriod"/>
            </a:pPr>
            <a:r>
              <a:rPr lang="fa-IR" b="1" dirty="0" smtClean="0">
                <a:cs typeface="B Roya" pitchFamily="2" charset="-78"/>
              </a:rPr>
              <a:t>صورتهای مالی بایستی شامل اطلاعات ”مربوط“ برای ارزیابی نقدینگی جاری شرکت باشد.</a:t>
            </a:r>
            <a:endParaRPr lang="en-US" b="1" dirty="0">
              <a:cs typeface="B Roya" pitchFamily="2" charset="-78"/>
            </a:endParaRPr>
          </a:p>
        </p:txBody>
      </p:sp>
      <p:sp>
        <p:nvSpPr>
          <p:cNvPr id="5" name="Left Arrow 4"/>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Left Arrow 5"/>
          <p:cNvSpPr/>
          <p:nvPr/>
        </p:nvSpPr>
        <p:spPr>
          <a:xfrm>
            <a:off x="914400" y="5791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7" name="Rectangle 6"/>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1"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900" decel="100000" fill="hold"/>
                                        <p:tgtEl>
                                          <p:spTgt spid="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slide(fromBottom)">
                                      <p:cBhvr>
                                        <p:cTn id="29" dur="500"/>
                                        <p:tgtEl>
                                          <p:spTgt spid="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
                                        <p:tgtEl>
                                          <p:spTgt spid="3">
                                            <p:txEl>
                                              <p:pRg st="0" end="0"/>
                                            </p:txEl>
                                          </p:spTgt>
                                        </p:tgtEl>
                                      </p:cBhvr>
                                    </p:animEffect>
                                    <p:anim calcmode="lin" valueType="num">
                                      <p:cBhvr>
                                        <p:cTn id="35"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fade">
                                      <p:cBhvr>
                                        <p:cTn id="43" dur="100"/>
                                        <p:tgtEl>
                                          <p:spTgt spid="3">
                                            <p:txEl>
                                              <p:pRg st="1" end="1"/>
                                            </p:txEl>
                                          </p:spTgt>
                                        </p:tgtEl>
                                      </p:cBhvr>
                                    </p:animEffect>
                                    <p:anim calcmode="lin" valueType="num">
                                      <p:cBhvr>
                                        <p:cTn id="44"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Effect transition="in" filter="fade">
                                      <p:cBhvr>
                                        <p:cTn id="52" dur="100"/>
                                        <p:tgtEl>
                                          <p:spTgt spid="3">
                                            <p:txEl>
                                              <p:pRg st="2" end="2"/>
                                            </p:txEl>
                                          </p:spTgt>
                                        </p:tgtEl>
                                      </p:cBhvr>
                                    </p:animEffect>
                                    <p:anim calcmode="lin" valueType="num">
                                      <p:cBhvr>
                                        <p:cTn id="53"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fade">
                                      <p:cBhvr>
                                        <p:cTn id="61" dur="100"/>
                                        <p:tgtEl>
                                          <p:spTgt spid="3">
                                            <p:txEl>
                                              <p:pRg st="3" end="3"/>
                                            </p:txEl>
                                          </p:spTgt>
                                        </p:tgtEl>
                                      </p:cBhvr>
                                    </p:animEffect>
                                    <p:anim calcmode="lin" valueType="num">
                                      <p:cBhvr>
                                        <p:cTn id="62"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3"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r" rtl="1"/>
            <a:r>
              <a:rPr lang="fa-IR" b="1" dirty="0" smtClean="0"/>
              <a:t>مهمترین توصیه های گزارش </a:t>
            </a:r>
            <a:r>
              <a:rPr lang="en-US" b="1" dirty="0" smtClean="0"/>
              <a:t>Sandilands </a:t>
            </a:r>
            <a:r>
              <a:rPr lang="fa-IR" b="1" dirty="0" smtClean="0"/>
              <a:t> نحوه بکارگیری ارزشیابی واحد تجاری است. در این گزارش دارایی ها به مبلغی با در نظر گرفتن هزینه های فرصت به عنوان مبانی ارزشیابی در نظر گرفته می شود (ارزشیابی بر مبنای حداقل معادل بهای تمام شده ای باشد که واحد تجاری برای بدست آوردن آن دارایی باید پرداخت نماید = ارزش جایگزینی ).</a:t>
            </a:r>
          </a:p>
          <a:p>
            <a:pPr algn="r" rtl="1"/>
            <a:r>
              <a:rPr lang="fa-IR" b="1" dirty="0" smtClean="0"/>
              <a:t>بر طبق این ارزشیابی، اگر ارزش جایگزینی بیش از ارزش خالص بازیافتنی باشد،مبنای ارزش برای واحد تجاری به شرح زیر خواهد بود:</a:t>
            </a:r>
          </a:p>
          <a:p>
            <a:pPr marL="457200" indent="-457200" algn="r" rtl="1">
              <a:buFont typeface="+mj-lt"/>
              <a:buAutoNum type="arabicPeriod"/>
            </a:pPr>
            <a:r>
              <a:rPr lang="fa-IR" b="1" dirty="0" smtClean="0"/>
              <a:t>اگر ارزش جریان نقدی تنزیل شده</a:t>
            </a:r>
            <a:r>
              <a:rPr lang="en-US" b="1" dirty="0" smtClean="0"/>
              <a:t>&lt;</a:t>
            </a:r>
            <a:r>
              <a:rPr lang="fa-IR" b="1" dirty="0" smtClean="0"/>
              <a:t> ارزش خالص بازیافتنی       دارایی نگهداری شود.</a:t>
            </a:r>
          </a:p>
          <a:p>
            <a:pPr marL="457200" indent="-457200" algn="r" rtl="1">
              <a:buFont typeface="+mj-lt"/>
              <a:buAutoNum type="arabicPeriod"/>
            </a:pPr>
            <a:r>
              <a:rPr lang="fa-IR" b="1" dirty="0" smtClean="0"/>
              <a:t>اگر ارزش جریان نقدی تنزیل شده </a:t>
            </a:r>
            <a:r>
              <a:rPr lang="en-US" b="1" dirty="0" smtClean="0"/>
              <a:t>&gt;</a:t>
            </a:r>
            <a:r>
              <a:rPr lang="fa-IR" b="1" dirty="0" smtClean="0"/>
              <a:t> ارزش خالص بازیافتنی  </a:t>
            </a:r>
            <a:r>
              <a:rPr lang="en-US" b="1" dirty="0" smtClean="0"/>
              <a:t>  </a:t>
            </a:r>
            <a:r>
              <a:rPr lang="fa-IR" b="1" dirty="0" smtClean="0"/>
              <a:t>     دارایی فروخته شود.</a:t>
            </a:r>
          </a:p>
          <a:p>
            <a:pPr marL="457200" indent="-457200" algn="r" rtl="1">
              <a:buFont typeface="+mj-lt"/>
              <a:buAutoNum type="arabicPeriod"/>
            </a:pPr>
            <a:endParaRPr lang="fa-IR" b="1" dirty="0" smtClean="0"/>
          </a:p>
          <a:p>
            <a:pPr marL="457200" indent="-457200" algn="r" rtl="1">
              <a:buFont typeface="+mj-lt"/>
              <a:buAutoNum type="arabicPeriod"/>
            </a:pPr>
            <a:endParaRPr lang="en-US" b="1" dirty="0"/>
          </a:p>
        </p:txBody>
      </p:sp>
      <p:cxnSp>
        <p:nvCxnSpPr>
          <p:cNvPr id="5" name="Straight Arrow Connector 4"/>
          <p:cNvCxnSpPr/>
          <p:nvPr/>
        </p:nvCxnSpPr>
        <p:spPr>
          <a:xfrm rot="10800000">
            <a:off x="990600" y="4953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914400" y="5715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Left Arrow 6"/>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8" name="Rectangle 7"/>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
        <p:nvSpPr>
          <p:cNvPr id="9" name="Left Arrow 8"/>
          <p:cNvSpPr/>
          <p:nvPr/>
        </p:nvSpPr>
        <p:spPr>
          <a:xfrm flipV="1">
            <a:off x="914400" y="6172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slide(fromBottom)">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1"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900" decel="100000" fill="hold"/>
                                        <p:tgtEl>
                                          <p:spTgt spid="9"/>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7" presetClass="entr" presetSubtype="10" fill="hold" grpId="0"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p:cTn id="4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grpId="0"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 calcmode="lin" valueType="num">
                                      <p:cBhvr>
                                        <p:cTn id="4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7" presetClass="entr" presetSubtype="1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 calcmode="lin" valueType="num">
                                      <p:cBhvr>
                                        <p:cTn id="5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9" grpId="0" animBg="1"/>
      <p:bldP spid="9"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b="1" dirty="0" smtClean="0">
                <a:cs typeface="B Roya" pitchFamily="2" charset="-78"/>
              </a:rPr>
              <a:t>نحوه گزارش سود (زیان) ناشی از نگهداری طبق گزارش </a:t>
            </a:r>
            <a:r>
              <a:rPr lang="en-US" b="1" dirty="0" smtClean="0">
                <a:cs typeface="B Roya" pitchFamily="2" charset="-78"/>
              </a:rPr>
              <a:t>Sandilands</a:t>
            </a:r>
            <a:r>
              <a:rPr lang="fa-IR" b="1" dirty="0" smtClean="0">
                <a:cs typeface="B Roya" pitchFamily="2" charset="-78"/>
              </a:rPr>
              <a:t> بصورت زیر می باشد:</a:t>
            </a:r>
          </a:p>
          <a:p>
            <a:pPr marL="457200" indent="-457200" algn="r" rtl="1">
              <a:buFont typeface="+mj-lt"/>
              <a:buAutoNum type="alphaLcParenR"/>
            </a:pPr>
            <a:r>
              <a:rPr lang="fa-IR" b="1" dirty="0" smtClean="0">
                <a:cs typeface="B Roya" pitchFamily="2" charset="-78"/>
              </a:rPr>
              <a:t>درآمد مالی کسب نشده ناشی از تجدید ارزیابی دارایی ثابت به عنوان اندوخته تجدید ارزیابی در ترازنامه.</a:t>
            </a:r>
          </a:p>
          <a:p>
            <a:pPr marL="457200" indent="-457200" algn="r" rtl="1">
              <a:buFont typeface="+mj-lt"/>
              <a:buAutoNum type="alphaLcParenR"/>
            </a:pPr>
            <a:r>
              <a:rPr lang="fa-IR" b="1" dirty="0" smtClean="0">
                <a:cs typeface="B Roya" pitchFamily="2" charset="-78"/>
              </a:rPr>
              <a:t>سود تحقق یافته ناشی از نگهداری دارایی ثابت به عنوان اندوخته در ترازنامه.</a:t>
            </a:r>
          </a:p>
          <a:p>
            <a:pPr marL="457200" indent="-457200" algn="r" rtl="1">
              <a:buFont typeface="+mj-lt"/>
              <a:buAutoNum type="alphaLcParenR"/>
            </a:pPr>
            <a:r>
              <a:rPr lang="fa-IR" b="1" dirty="0" smtClean="0">
                <a:cs typeface="B Roya" pitchFamily="2" charset="-78"/>
              </a:rPr>
              <a:t>بهای تمام شده فروش تعدیل شده به عنوان اندوخته تعدیل سهام در ترازنامه</a:t>
            </a:r>
          </a:p>
          <a:p>
            <a:pPr marL="457200" indent="-457200" algn="r" rtl="1">
              <a:buFont typeface="+mj-lt"/>
              <a:buAutoNum type="alphaLcParenR"/>
            </a:pPr>
            <a:r>
              <a:rPr lang="fa-IR" b="1" dirty="0" smtClean="0">
                <a:cs typeface="B Roya" pitchFamily="2" charset="-78"/>
              </a:rPr>
              <a:t>سودهای غیر مترقبه به عنوان اقلام غیر مترقبه طبقه بندی و جدای از سود مبتنی بر ارزشهای جاری.</a:t>
            </a:r>
            <a:endParaRPr lang="en-US" b="1" dirty="0">
              <a:cs typeface="B Roya" pitchFamily="2" charset="-78"/>
            </a:endParaRPr>
          </a:p>
        </p:txBody>
      </p:sp>
      <p:sp>
        <p:nvSpPr>
          <p:cNvPr id="5" name="Left Arrow 4"/>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Rectangle 5"/>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
        <p:nvSpPr>
          <p:cNvPr id="7" name="Left Arrow 6"/>
          <p:cNvSpPr/>
          <p:nvPr/>
        </p:nvSpPr>
        <p:spPr>
          <a:xfrm flipV="1">
            <a:off x="990600" y="58674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slide(fromBottom)">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1"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900" decel="100000" fill="hold"/>
                                        <p:tgtEl>
                                          <p:spTgt spid="7"/>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9" presetClass="entr" presetSubtype="0" decel="10000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6"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9" presetClass="entr" presetSubtype="0" decel="10000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 calcmode="lin" valueType="num">
                                      <p:cBhvr>
                                        <p:cTn id="4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44"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45" dur="500"/>
                                        <p:tgtEl>
                                          <p:spTgt spid="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9" presetClass="entr" presetSubtype="0" decel="10000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 calcmode="lin" valueType="num">
                                      <p:cBhvr>
                                        <p:cTn id="5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52"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53" dur="500"/>
                                        <p:tgtEl>
                                          <p:spTgt spid="3">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9" presetClass="entr" presetSubtype="0" decel="100000" fill="hold" grpId="0" nodeType="click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 calcmode="lin" valueType="num">
                                      <p:cBhvr>
                                        <p:cTn id="5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60"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61" dur="500"/>
                                        <p:tgtEl>
                                          <p:spTgt spid="3">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9" presetClass="entr" presetSubtype="0" decel="100000" fill="hold" grpId="0" nodeType="clickEffect">
                                  <p:stCondLst>
                                    <p:cond delay="0"/>
                                  </p:stCondLst>
                                  <p:childTnLst>
                                    <p:set>
                                      <p:cBhvr>
                                        <p:cTn id="65" dur="1" fill="hold">
                                          <p:stCondLst>
                                            <p:cond delay="0"/>
                                          </p:stCondLst>
                                        </p:cTn>
                                        <p:tgtEl>
                                          <p:spTgt spid="3">
                                            <p:txEl>
                                              <p:pRg st="4" end="4"/>
                                            </p:txEl>
                                          </p:spTgt>
                                        </p:tgtEl>
                                        <p:attrNameLst>
                                          <p:attrName>style.visibility</p:attrName>
                                        </p:attrNameLst>
                                      </p:cBhvr>
                                      <p:to>
                                        <p:strVal val="visible"/>
                                      </p:to>
                                    </p:set>
                                    <p:anim calcmode="lin" valueType="num">
                                      <p:cBhvr>
                                        <p:cTn id="6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68"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6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P spid="7"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b="1" dirty="0" smtClean="0">
                <a:cs typeface="B Roya" pitchFamily="2" charset="-78"/>
              </a:rPr>
              <a:t>رهنمود شماره 4،</a:t>
            </a:r>
            <a:r>
              <a:rPr lang="en-US" b="1" dirty="0" smtClean="0">
                <a:cs typeface="B Roya" pitchFamily="2" charset="-78"/>
              </a:rPr>
              <a:t>ECC</a:t>
            </a:r>
            <a:r>
              <a:rPr lang="fa-IR" b="1" dirty="0" smtClean="0">
                <a:cs typeface="B Roya" pitchFamily="2" charset="-78"/>
              </a:rPr>
              <a:t> شورای وزیران در سال 1978 بر آن داشت که کشورهای عضو جامعه اروپا به دولت های عضو اجازه دهد که از واحدهای تجاری بخواهند در تنظیم صورتهای مالی از روش ارزش جایگزینی استفاده نمایند.</a:t>
            </a:r>
          </a:p>
          <a:p>
            <a:pPr algn="r" rtl="1">
              <a:buNone/>
            </a:pPr>
            <a:endParaRPr lang="fa-IR" b="1" dirty="0" smtClean="0">
              <a:cs typeface="B Roya" pitchFamily="2" charset="-78"/>
            </a:endParaRPr>
          </a:p>
          <a:p>
            <a:pPr algn="r" rtl="1"/>
            <a:r>
              <a:rPr lang="fa-IR" b="1" dirty="0" smtClean="0">
                <a:cs typeface="B Roya" pitchFamily="2" charset="-78"/>
              </a:rPr>
              <a:t>هیاٌت تدوین استانداردهای حسابداری بین الملل،به دلیل مواجه بودن با طیف وسیع و پراکنده در کشورهای مختلف موضع مشخصی اتخاذ ننموده و فقط به این نکته اکتفاء کرد که واحدهای تجاری هر روشی که اتخاذ نموده باید در یادداشت های همراه افشاء نماید.</a:t>
            </a:r>
            <a:endParaRPr lang="en-US" b="1" dirty="0">
              <a:cs typeface="B Roya" pitchFamily="2" charset="-78"/>
            </a:endParaRPr>
          </a:p>
        </p:txBody>
      </p:sp>
      <p:sp>
        <p:nvSpPr>
          <p:cNvPr id="5" name="Left Arrow 4"/>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Rectangle 5"/>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
        <p:nvSpPr>
          <p:cNvPr id="7" name="Left Arrow 6"/>
          <p:cNvSpPr/>
          <p:nvPr/>
        </p:nvSpPr>
        <p:spPr>
          <a:xfrm flipV="1">
            <a:off x="990600" y="5791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slide(fromBottom)">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1"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900" decel="100000" fill="hold"/>
                                        <p:tgtEl>
                                          <p:spTgt spid="7"/>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iterate type="lt">
                                    <p:tmPct val="5000"/>
                                  </p:iterate>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37" dur="10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iterate type="lt">
                                    <p:tmPct val="5000"/>
                                  </p:iterate>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p:cTn id="4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P spid="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lnSpc>
                <a:spcPct val="150000"/>
              </a:lnSpc>
            </a:pPr>
            <a:r>
              <a:rPr lang="fa-IR" b="1" dirty="0" smtClean="0">
                <a:cs typeface="B Roya" pitchFamily="2" charset="-78"/>
              </a:rPr>
              <a:t>بطور کلی باید گفت که بحث درباره حسابداری تغییر قیمت ها،نه فقط مدافع مفهوم چارچوب نظری را منعکس میکند،بلکه به قضاوت در ارتباط با نتایج اقتصادی هم می پردازد. از این گاهگاهی بحث، در ارتباط با مسائل فنی مثل ارزیابی دارایی ها، تعیین درآمد،و افشاء ناسب متمرکز می شود،و در مواردی بر چگونگی اندازه گیری رویدادهای مالی و تاثیر آن بر طرفین ذینفع (اتحادیه های کارگری، سرمایه گذاران بالقوه و بالفعل،بستانکاران، رقبای بالقوه و بالفعل و دولت) و حتی در کارای بازار سرمایه تاثیر می گذارد. </a:t>
            </a:r>
            <a:endParaRPr lang="en-US" b="1" dirty="0">
              <a:cs typeface="B Roya" pitchFamily="2" charset="-78"/>
            </a:endParaRPr>
          </a:p>
        </p:txBody>
      </p:sp>
      <p:sp>
        <p:nvSpPr>
          <p:cNvPr id="5" name="Left Arrow 4"/>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Rectangle 5"/>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
        <p:nvSpPr>
          <p:cNvPr id="7" name="Left Arrow 6"/>
          <p:cNvSpPr/>
          <p:nvPr/>
        </p:nvSpPr>
        <p:spPr>
          <a:xfrm flipV="1">
            <a:off x="914400" y="6172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slide(fromBottom)">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1"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900" decel="100000" fill="hold"/>
                                        <p:tgtEl>
                                          <p:spTgt spid="7"/>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P spid="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b="1" dirty="0" smtClean="0">
                <a:solidFill>
                  <a:srgbClr val="C00000"/>
                </a:solidFill>
              </a:rPr>
              <a:t>گزارشگری مالی و حسابداری قیمتها</a:t>
            </a:r>
            <a:endParaRPr lang="en-US" sz="4000" b="1" dirty="0">
              <a:solidFill>
                <a:srgbClr val="C00000"/>
              </a:solidFill>
            </a:endParaRPr>
          </a:p>
        </p:txBody>
      </p:sp>
      <p:sp>
        <p:nvSpPr>
          <p:cNvPr id="3" name="Content Placeholder 2"/>
          <p:cNvSpPr>
            <a:spLocks noGrp="1"/>
          </p:cNvSpPr>
          <p:nvPr>
            <p:ph sz="quarter" idx="1"/>
          </p:nvPr>
        </p:nvSpPr>
        <p:spPr/>
        <p:txBody>
          <a:bodyPr/>
          <a:lstStyle/>
          <a:p>
            <a:pPr algn="r" rtl="1"/>
            <a:r>
              <a:rPr lang="fa-IR" b="1" dirty="0" smtClean="0">
                <a:cs typeface="B Roya" pitchFamily="2" charset="-78"/>
              </a:rPr>
              <a:t>یکی از اهداف اولیه گزارشگری مالی تامین نیاز و خواسته هاس اطلاعاتی استفاده کنندگان جهت کمک به اتخاذ تصمیم گیری های اقتصادی در ارتباط با واحد تجاری می باشد.</a:t>
            </a:r>
          </a:p>
          <a:p>
            <a:pPr algn="r" rtl="1">
              <a:buNone/>
            </a:pPr>
            <a:endParaRPr lang="fa-IR" b="1" dirty="0" smtClean="0">
              <a:cs typeface="B Roya" pitchFamily="2" charset="-78"/>
            </a:endParaRPr>
          </a:p>
          <a:p>
            <a:pPr algn="r" rtl="1"/>
            <a:r>
              <a:rPr lang="fa-IR" b="1" dirty="0" smtClean="0">
                <a:cs typeface="B Roya" pitchFamily="2" charset="-78"/>
              </a:rPr>
              <a:t>اطلاعات حسابداری در تخصیص منابع اقتصادی و مالی نقش بااهمیتی دارد.</a:t>
            </a:r>
          </a:p>
          <a:p>
            <a:pPr algn="r" rtl="1">
              <a:buNone/>
            </a:pPr>
            <a:endParaRPr lang="fa-IR" b="1" dirty="0" smtClean="0">
              <a:cs typeface="B Roya" pitchFamily="2" charset="-78"/>
            </a:endParaRPr>
          </a:p>
          <a:p>
            <a:pPr algn="r" rtl="1"/>
            <a:r>
              <a:rPr lang="fa-IR" b="1" dirty="0" smtClean="0">
                <a:cs typeface="B Roya" pitchFamily="2" charset="-78"/>
              </a:rPr>
              <a:t>یکی از مفروضات بنیادی حسابداری،بکارگیری یک مقیاس مشترک و همگن جهت اندازه گیری و پرداش اطلاعات مالی است و در نتیجه مقیاس واحد پولی مورد پذیرش قرار گرفت ولی این مقایس بر خلاف سایر مقیاس ها در طول زمان تغییر ارزش می یابد.</a:t>
            </a:r>
            <a:endParaRPr lang="en-US" b="1" dirty="0">
              <a:cs typeface="B Roya" pitchFamily="2" charset="-78"/>
            </a:endParaRPr>
          </a:p>
        </p:txBody>
      </p:sp>
      <p:sp>
        <p:nvSpPr>
          <p:cNvPr id="4" name="Left Arrow 3"/>
          <p:cNvSpPr/>
          <p:nvPr/>
        </p:nvSpPr>
        <p:spPr>
          <a:xfrm flipV="1">
            <a:off x="914400" y="6172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1"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900" decel="100000" fill="hold"/>
                                        <p:tgtEl>
                                          <p:spTgt spid="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1" presetClass="entr" presetSubtype="0" fill="hold" grpId="0" nodeType="clickEffect">
                                  <p:stCondLst>
                                    <p:cond delay="0"/>
                                  </p:stCondLst>
                                  <p:iterate type="lt">
                                    <p:tmPct val="10000"/>
                                  </p:iterate>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r" rtl="1">
              <a:lnSpc>
                <a:spcPct val="150000"/>
              </a:lnSpc>
            </a:pPr>
            <a:r>
              <a:rPr lang="fa-IR" b="1" dirty="0" smtClean="0">
                <a:cs typeface="B Roya" pitchFamily="2" charset="-78"/>
              </a:rPr>
              <a:t>نتیجه تغییر پذیری این مقیاس، ارزش واقعی بدهی های پولی و بخش های مختلف اقتصادی را تحت تاثیر قرار می دهد.روند مداوم تغییر قیمت ها، در طی سالهای گذشته،به دلیل کاهش قدرت خرید پول،ارزش واقعی خود را از دست داده و در نتیجه می توان گفت،که واحدهای پولی درگذر زمان،دارای ارزش های نابرابر بوده و جمع کردن آنه نامفهوم و تحریف حقایق است.</a:t>
            </a:r>
          </a:p>
          <a:p>
            <a:pPr algn="r" rtl="1"/>
            <a:r>
              <a:rPr lang="fa-IR" b="1" smtClean="0">
                <a:cs typeface="B Roya" pitchFamily="2" charset="-78"/>
              </a:rPr>
              <a:t>پیتون </a:t>
            </a:r>
            <a:r>
              <a:rPr lang="fa-IR" b="1" dirty="0" smtClean="0">
                <a:cs typeface="B Roya" pitchFamily="2" charset="-78"/>
              </a:rPr>
              <a:t>یکی از استادان حسابداری در آمریکا در سال 1922 چنین بیان می دارد:</a:t>
            </a:r>
          </a:p>
          <a:p>
            <a:pPr algn="r" rtl="1">
              <a:buNone/>
            </a:pPr>
            <a:r>
              <a:rPr lang="fa-IR" b="1" dirty="0" smtClean="0">
                <a:cs typeface="B Roya" pitchFamily="2" charset="-78"/>
              </a:rPr>
              <a:t>  ” جمع واحدهای پولی ناهمگن، هرچند که همه آنها یک نام داشته باشند، تحریف حقایق است.“</a:t>
            </a:r>
            <a:endParaRPr lang="en-US" b="1" dirty="0">
              <a:cs typeface="B Roya" pitchFamily="2" charset="-78"/>
            </a:endParaRPr>
          </a:p>
        </p:txBody>
      </p:sp>
      <p:sp>
        <p:nvSpPr>
          <p:cNvPr id="4" name="Left Arrow 3"/>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5" name="Rectangle 4"/>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slide(fromBottom)">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Scale>
                                      <p:cBhvr>
                                        <p:cTn id="19"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0" end="0"/>
                                            </p:txEl>
                                          </p:spTgt>
                                        </p:tgtEl>
                                        <p:attrNameLst>
                                          <p:attrName>ppt_x</p:attrName>
                                          <p:attrName>ppt_y</p:attrName>
                                        </p:attrNameLst>
                                      </p:cBhvr>
                                    </p:animMotion>
                                    <p:animEffect transition="in" filter="fade">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Scale>
                                      <p:cBhvr>
                                        <p:cTn id="26"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1" end="1"/>
                                            </p:txEl>
                                          </p:spTgt>
                                        </p:tgtEl>
                                        <p:attrNameLst>
                                          <p:attrName>ppt_x</p:attrName>
                                          <p:attrName>ppt_y</p:attrName>
                                        </p:attrNameLst>
                                      </p:cBhvr>
                                    </p:animMotion>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Scale>
                                      <p:cBhvr>
                                        <p:cTn id="33"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2" end="2"/>
                                            </p:txEl>
                                          </p:spTgt>
                                        </p:tgtEl>
                                        <p:attrNameLst>
                                          <p:attrName>ppt_x</p:attrName>
                                          <p:attrName>ppt_y</p:attrName>
                                        </p:attrNameLst>
                                      </p:cBhvr>
                                    </p:animMotion>
                                    <p:animEffect transition="in" filter="fade">
                                      <p:cBhvr>
                                        <p:cTn id="3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rmAutofit/>
          </a:bodyPr>
          <a:lstStyle/>
          <a:p>
            <a:pPr algn="justLow" rtl="1">
              <a:lnSpc>
                <a:spcPct val="150000"/>
              </a:lnSpc>
              <a:buNone/>
            </a:pPr>
            <a:r>
              <a:rPr lang="fa-IR" b="1" dirty="0" smtClean="0">
                <a:cs typeface="B Roya" pitchFamily="2" charset="-78"/>
              </a:rPr>
              <a:t>تورم به معناي تغيير ارزش واحد اندازه گيري بر حسب پول است.بنابراين در سال 1979، هيات استانداردهاي حسابداري مالي در كشور امريكا بر اساس استاندارد شماره 33 شركت ها راملزم به رعايت 5 آيتم كرد:                  </a:t>
            </a:r>
          </a:p>
          <a:p>
            <a:pPr algn="justLow" rtl="1">
              <a:lnSpc>
                <a:spcPct val="150000"/>
              </a:lnSpc>
              <a:buNone/>
            </a:pPr>
            <a:r>
              <a:rPr lang="fa-IR" b="1" dirty="0" smtClean="0">
                <a:cs typeface="B Roya" pitchFamily="2" charset="-78"/>
              </a:rPr>
              <a:t>   </a:t>
            </a:r>
            <a:r>
              <a:rPr lang="fa-IR" b="1" dirty="0" smtClean="0">
                <a:solidFill>
                  <a:srgbClr val="FF0000"/>
                </a:solidFill>
                <a:cs typeface="B Roya" pitchFamily="2" charset="-78"/>
              </a:rPr>
              <a:t>1-</a:t>
            </a:r>
            <a:r>
              <a:rPr lang="fa-IR" b="1" dirty="0" smtClean="0">
                <a:cs typeface="B Roya" pitchFamily="2" charset="-78"/>
              </a:rPr>
              <a:t>  ارائه مجدد سود حاصل از عمليات مستمر با توجه به اثر كلي تورم</a:t>
            </a:r>
            <a:endParaRPr lang="en-US" b="1" dirty="0" smtClean="0">
              <a:cs typeface="B Roya" pitchFamily="2" charset="-78"/>
            </a:endParaRPr>
          </a:p>
          <a:p>
            <a:pPr algn="justLow" rtl="1">
              <a:lnSpc>
                <a:spcPct val="150000"/>
              </a:lnSpc>
              <a:buNone/>
            </a:pPr>
            <a:r>
              <a:rPr lang="fa-IR" b="1" dirty="0" smtClean="0">
                <a:cs typeface="B Roya" pitchFamily="2" charset="-78"/>
              </a:rPr>
              <a:t>   </a:t>
            </a:r>
            <a:r>
              <a:rPr lang="fa-IR" b="1" dirty="0" smtClean="0">
                <a:solidFill>
                  <a:srgbClr val="FF0000"/>
                </a:solidFill>
                <a:cs typeface="B Roya" pitchFamily="2" charset="-78"/>
              </a:rPr>
              <a:t>2-</a:t>
            </a:r>
            <a:r>
              <a:rPr lang="fa-IR" b="1" dirty="0" smtClean="0">
                <a:cs typeface="B Roya" pitchFamily="2" charset="-78"/>
              </a:rPr>
              <a:t>  سود يا زيان قدرت خريد مربوط به خالص اقلام پولي</a:t>
            </a:r>
            <a:endParaRPr lang="en-US" b="1" dirty="0" smtClean="0">
              <a:cs typeface="B Roya" pitchFamily="2" charset="-78"/>
            </a:endParaRPr>
          </a:p>
          <a:p>
            <a:pPr algn="justLow" rtl="1">
              <a:lnSpc>
                <a:spcPct val="150000"/>
              </a:lnSpc>
              <a:buNone/>
            </a:pPr>
            <a:r>
              <a:rPr lang="fa-IR" b="1" dirty="0" smtClean="0">
                <a:cs typeface="B Roya" pitchFamily="2" charset="-78"/>
              </a:rPr>
              <a:t>  </a:t>
            </a:r>
            <a:r>
              <a:rPr lang="fa-IR" b="1" dirty="0" smtClean="0">
                <a:solidFill>
                  <a:srgbClr val="FF0000"/>
                </a:solidFill>
                <a:cs typeface="B Roya" pitchFamily="2" charset="-78"/>
              </a:rPr>
              <a:t> 3-</a:t>
            </a:r>
            <a:r>
              <a:rPr lang="fa-IR" b="1" dirty="0" smtClean="0">
                <a:cs typeface="B Roya" pitchFamily="2" charset="-78"/>
              </a:rPr>
              <a:t>  سود حاصل از عمليات مستمر بر مبناي ارزشهاي جاري</a:t>
            </a:r>
            <a:endParaRPr lang="en-US" b="1" dirty="0" smtClean="0">
              <a:cs typeface="B Roya" pitchFamily="2" charset="-78"/>
            </a:endParaRPr>
          </a:p>
          <a:p>
            <a:pPr algn="justLow" rtl="1">
              <a:lnSpc>
                <a:spcPct val="150000"/>
              </a:lnSpc>
              <a:buNone/>
            </a:pPr>
            <a:r>
              <a:rPr lang="fa-IR" b="1" dirty="0" smtClean="0">
                <a:cs typeface="B Roya" pitchFamily="2" charset="-78"/>
              </a:rPr>
              <a:t>   </a:t>
            </a:r>
            <a:r>
              <a:rPr lang="fa-IR" b="1" dirty="0" smtClean="0">
                <a:solidFill>
                  <a:srgbClr val="FF0000"/>
                </a:solidFill>
                <a:cs typeface="B Roya" pitchFamily="2" charset="-78"/>
              </a:rPr>
              <a:t>4-</a:t>
            </a:r>
            <a:r>
              <a:rPr lang="fa-IR" b="1" dirty="0" smtClean="0">
                <a:cs typeface="B Roya" pitchFamily="2" charset="-78"/>
              </a:rPr>
              <a:t>  ارزش جاري موجودي ها، اموال، ماشين آلات و تجهيزات در پايان دوره مالي</a:t>
            </a:r>
            <a:endParaRPr lang="en-US" b="1" dirty="0" smtClean="0">
              <a:cs typeface="B Roya" pitchFamily="2" charset="-78"/>
            </a:endParaRPr>
          </a:p>
          <a:p>
            <a:pPr algn="justLow" rtl="1">
              <a:lnSpc>
                <a:spcPct val="150000"/>
              </a:lnSpc>
              <a:buNone/>
            </a:pPr>
            <a:r>
              <a:rPr lang="fa-IR" b="1" dirty="0" smtClean="0">
                <a:cs typeface="B Roya" pitchFamily="2" charset="-78"/>
              </a:rPr>
              <a:t>   </a:t>
            </a:r>
            <a:r>
              <a:rPr lang="fa-IR" b="1" dirty="0" smtClean="0">
                <a:solidFill>
                  <a:srgbClr val="FF0000"/>
                </a:solidFill>
                <a:cs typeface="B Roya" pitchFamily="2" charset="-78"/>
              </a:rPr>
              <a:t>5-</a:t>
            </a:r>
            <a:r>
              <a:rPr lang="fa-IR" b="1" dirty="0" smtClean="0">
                <a:cs typeface="B Roya" pitchFamily="2" charset="-78"/>
              </a:rPr>
              <a:t> افزايش يا كاهش ارزش جاري موجودي ها و اموال، ماشين آلات و تجهيزات پس از كسر آثار تورم</a:t>
            </a:r>
            <a:endParaRPr lang="en-US" b="1" dirty="0" smtClean="0">
              <a:cs typeface="B Roya" pitchFamily="2" charset="-78"/>
            </a:endParaRPr>
          </a:p>
          <a:p>
            <a:pPr algn="r" rtl="1">
              <a:buNone/>
            </a:pPr>
            <a:endParaRPr lang="fa-IR" sz="2000" b="1" dirty="0" smtClean="0">
              <a:cs typeface="B Roya" pitchFamily="2" charset="-78"/>
            </a:endParaRPr>
          </a:p>
          <a:p>
            <a:pPr algn="r" rtl="1"/>
            <a:endParaRPr lang="en-US" b="1" dirty="0">
              <a:cs typeface="B Roya" pitchFamily="2" charset="-78"/>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770" decel="100000"/>
                                        <p:tgtEl>
                                          <p:spTgt spid="3">
                                            <p:txEl>
                                              <p:pRg st="3" end="3"/>
                                            </p:txEl>
                                          </p:spTgt>
                                        </p:tgtEl>
                                      </p:cBhvr>
                                    </p:animEffect>
                                    <p:animScale>
                                      <p:cBhvr>
                                        <p:cTn id="41" dur="770" decel="100000"/>
                                        <p:tgtEl>
                                          <p:spTgt spid="3">
                                            <p:txEl>
                                              <p:pRg st="3" end="3"/>
                                            </p:txEl>
                                          </p:spTgt>
                                        </p:tgtEl>
                                      </p:cBhvr>
                                      <p:from x="10000" y="10000"/>
                                      <p:to x="200000" y="450000"/>
                                    </p:animScale>
                                    <p:animScale>
                                      <p:cBhvr>
                                        <p:cTn id="42" dur="1230" accel="100000" fill="hold">
                                          <p:stCondLst>
                                            <p:cond delay="770"/>
                                          </p:stCondLst>
                                        </p:cTn>
                                        <p:tgtEl>
                                          <p:spTgt spid="3">
                                            <p:txEl>
                                              <p:pRg st="3" end="3"/>
                                            </p:txEl>
                                          </p:spTgt>
                                        </p:tgtEl>
                                      </p:cBhvr>
                                      <p:from x="200000" y="450000"/>
                                      <p:to x="100000" y="100000"/>
                                    </p:animScale>
                                    <p:set>
                                      <p:cBhvr>
                                        <p:cTn id="43" dur="770" fill="hold"/>
                                        <p:tgtEl>
                                          <p:spTgt spid="3">
                                            <p:txEl>
                                              <p:pRg st="3" end="3"/>
                                            </p:txEl>
                                          </p:spTgt>
                                        </p:tgtEl>
                                        <p:attrNameLst>
                                          <p:attrName>ppt_x</p:attrName>
                                        </p:attrNameLst>
                                      </p:cBhvr>
                                      <p:to>
                                        <p:strVal val="(0.5)"/>
                                      </p:to>
                                    </p:set>
                                    <p:anim from="(0.5)" to="(#ppt_x)" calcmode="lin" valueType="num">
                                      <p:cBhvr>
                                        <p:cTn id="44" dur="1230" accel="100000" fill="hold">
                                          <p:stCondLst>
                                            <p:cond delay="770"/>
                                          </p:stCondLst>
                                        </p:cTn>
                                        <p:tgtEl>
                                          <p:spTgt spid="3">
                                            <p:txEl>
                                              <p:pRg st="3" end="3"/>
                                            </p:txEl>
                                          </p:spTgt>
                                        </p:tgtEl>
                                        <p:attrNameLst>
                                          <p:attrName>ppt_x</p:attrName>
                                        </p:attrNameLst>
                                      </p:cBhvr>
                                    </p:anim>
                                    <p:set>
                                      <p:cBhvr>
                                        <p:cTn id="45" dur="770" fill="hold"/>
                                        <p:tgtEl>
                                          <p:spTgt spid="3">
                                            <p:txEl>
                                              <p:pRg st="3" end="3"/>
                                            </p:txEl>
                                          </p:spTgt>
                                        </p:tgtEl>
                                        <p:attrNameLst>
                                          <p:attrName>ppt_y</p:attrName>
                                        </p:attrNameLst>
                                      </p:cBhvr>
                                      <p:to>
                                        <p:strVal val="(#ppt_y+0.4)"/>
                                      </p:to>
                                    </p:set>
                                    <p:anim from="(#ppt_y+0.4)" to="(#ppt_y)" calcmode="lin" valueType="num">
                                      <p:cBhvr>
                                        <p:cTn id="46" dur="1230" accel="100000" fill="hold">
                                          <p:stCondLst>
                                            <p:cond delay="770"/>
                                          </p:stCondLst>
                                        </p:cTn>
                                        <p:tgtEl>
                                          <p:spTgt spid="3">
                                            <p:txEl>
                                              <p:pRg st="3" end="3"/>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770" decel="100000"/>
                                        <p:tgtEl>
                                          <p:spTgt spid="3">
                                            <p:txEl>
                                              <p:pRg st="4" end="4"/>
                                            </p:txEl>
                                          </p:spTgt>
                                        </p:tgtEl>
                                      </p:cBhvr>
                                    </p:animEffect>
                                    <p:animScale>
                                      <p:cBhvr>
                                        <p:cTn id="52" dur="770" decel="100000"/>
                                        <p:tgtEl>
                                          <p:spTgt spid="3">
                                            <p:txEl>
                                              <p:pRg st="4" end="4"/>
                                            </p:txEl>
                                          </p:spTgt>
                                        </p:tgtEl>
                                      </p:cBhvr>
                                      <p:from x="10000" y="10000"/>
                                      <p:to x="200000" y="450000"/>
                                    </p:animScale>
                                    <p:animScale>
                                      <p:cBhvr>
                                        <p:cTn id="53" dur="1230" accel="100000" fill="hold">
                                          <p:stCondLst>
                                            <p:cond delay="770"/>
                                          </p:stCondLst>
                                        </p:cTn>
                                        <p:tgtEl>
                                          <p:spTgt spid="3">
                                            <p:txEl>
                                              <p:pRg st="4" end="4"/>
                                            </p:txEl>
                                          </p:spTgt>
                                        </p:tgtEl>
                                      </p:cBhvr>
                                      <p:from x="200000" y="450000"/>
                                      <p:to x="100000" y="100000"/>
                                    </p:animScale>
                                    <p:set>
                                      <p:cBhvr>
                                        <p:cTn id="54" dur="770" fill="hold"/>
                                        <p:tgtEl>
                                          <p:spTgt spid="3">
                                            <p:txEl>
                                              <p:pRg st="4" end="4"/>
                                            </p:txEl>
                                          </p:spTgt>
                                        </p:tgtEl>
                                        <p:attrNameLst>
                                          <p:attrName>ppt_x</p:attrName>
                                        </p:attrNameLst>
                                      </p:cBhvr>
                                      <p:to>
                                        <p:strVal val="(0.5)"/>
                                      </p:to>
                                    </p:set>
                                    <p:anim from="(0.5)" to="(#ppt_x)" calcmode="lin" valueType="num">
                                      <p:cBhvr>
                                        <p:cTn id="55" dur="1230" accel="100000" fill="hold">
                                          <p:stCondLst>
                                            <p:cond delay="770"/>
                                          </p:stCondLst>
                                        </p:cTn>
                                        <p:tgtEl>
                                          <p:spTgt spid="3">
                                            <p:txEl>
                                              <p:pRg st="4" end="4"/>
                                            </p:txEl>
                                          </p:spTgt>
                                        </p:tgtEl>
                                        <p:attrNameLst>
                                          <p:attrName>ppt_x</p:attrName>
                                        </p:attrNameLst>
                                      </p:cBhvr>
                                    </p:anim>
                                    <p:set>
                                      <p:cBhvr>
                                        <p:cTn id="56" dur="770" fill="hold"/>
                                        <p:tgtEl>
                                          <p:spTgt spid="3">
                                            <p:txEl>
                                              <p:pRg st="4" end="4"/>
                                            </p:txEl>
                                          </p:spTgt>
                                        </p:tgtEl>
                                        <p:attrNameLst>
                                          <p:attrName>ppt_y</p:attrName>
                                        </p:attrNameLst>
                                      </p:cBhvr>
                                      <p:to>
                                        <p:strVal val="(#ppt_y+0.4)"/>
                                      </p:to>
                                    </p:set>
                                    <p:anim from="(#ppt_y+0.4)" to="(#ppt_y)" calcmode="lin" valueType="num">
                                      <p:cBhvr>
                                        <p:cTn id="57" dur="1230" accel="100000" fill="hold">
                                          <p:stCondLst>
                                            <p:cond delay="770"/>
                                          </p:stCondLst>
                                        </p:cTn>
                                        <p:tgtEl>
                                          <p:spTgt spid="3">
                                            <p:txEl>
                                              <p:pRg st="4" end="4"/>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770" decel="100000"/>
                                        <p:tgtEl>
                                          <p:spTgt spid="3">
                                            <p:txEl>
                                              <p:pRg st="5" end="5"/>
                                            </p:txEl>
                                          </p:spTgt>
                                        </p:tgtEl>
                                      </p:cBhvr>
                                    </p:animEffect>
                                    <p:animScale>
                                      <p:cBhvr>
                                        <p:cTn id="63" dur="770" decel="100000"/>
                                        <p:tgtEl>
                                          <p:spTgt spid="3">
                                            <p:txEl>
                                              <p:pRg st="5" end="5"/>
                                            </p:txEl>
                                          </p:spTgt>
                                        </p:tgtEl>
                                      </p:cBhvr>
                                      <p:from x="10000" y="10000"/>
                                      <p:to x="200000" y="450000"/>
                                    </p:animScale>
                                    <p:animScale>
                                      <p:cBhvr>
                                        <p:cTn id="64" dur="1230" accel="100000" fill="hold">
                                          <p:stCondLst>
                                            <p:cond delay="770"/>
                                          </p:stCondLst>
                                        </p:cTn>
                                        <p:tgtEl>
                                          <p:spTgt spid="3">
                                            <p:txEl>
                                              <p:pRg st="5" end="5"/>
                                            </p:txEl>
                                          </p:spTgt>
                                        </p:tgtEl>
                                      </p:cBhvr>
                                      <p:from x="200000" y="450000"/>
                                      <p:to x="100000" y="100000"/>
                                    </p:animScale>
                                    <p:set>
                                      <p:cBhvr>
                                        <p:cTn id="65" dur="770" fill="hold"/>
                                        <p:tgtEl>
                                          <p:spTgt spid="3">
                                            <p:txEl>
                                              <p:pRg st="5" end="5"/>
                                            </p:txEl>
                                          </p:spTgt>
                                        </p:tgtEl>
                                        <p:attrNameLst>
                                          <p:attrName>ppt_x</p:attrName>
                                        </p:attrNameLst>
                                      </p:cBhvr>
                                      <p:to>
                                        <p:strVal val="(0.5)"/>
                                      </p:to>
                                    </p:set>
                                    <p:anim from="(0.5)" to="(#ppt_x)" calcmode="lin" valueType="num">
                                      <p:cBhvr>
                                        <p:cTn id="66" dur="1230" accel="100000" fill="hold">
                                          <p:stCondLst>
                                            <p:cond delay="770"/>
                                          </p:stCondLst>
                                        </p:cTn>
                                        <p:tgtEl>
                                          <p:spTgt spid="3">
                                            <p:txEl>
                                              <p:pRg st="5" end="5"/>
                                            </p:txEl>
                                          </p:spTgt>
                                        </p:tgtEl>
                                        <p:attrNameLst>
                                          <p:attrName>ppt_x</p:attrName>
                                        </p:attrNameLst>
                                      </p:cBhvr>
                                    </p:anim>
                                    <p:set>
                                      <p:cBhvr>
                                        <p:cTn id="67" dur="770" fill="hold"/>
                                        <p:tgtEl>
                                          <p:spTgt spid="3">
                                            <p:txEl>
                                              <p:pRg st="5" end="5"/>
                                            </p:txEl>
                                          </p:spTgt>
                                        </p:tgtEl>
                                        <p:attrNameLst>
                                          <p:attrName>ppt_y</p:attrName>
                                        </p:attrNameLst>
                                      </p:cBhvr>
                                      <p:to>
                                        <p:strVal val="(#ppt_y+0.4)"/>
                                      </p:to>
                                    </p:set>
                                    <p:anim from="(#ppt_y+0.4)" to="(#ppt_y)" calcmode="lin" valueType="num">
                                      <p:cBhvr>
                                        <p:cTn id="68" dur="1230" accel="100000" fill="hold">
                                          <p:stCondLst>
                                            <p:cond delay="770"/>
                                          </p:stCondLst>
                                        </p:cTn>
                                        <p:tgtEl>
                                          <p:spTgt spid="3">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rm"/>
          <p:cNvPicPr>
            <a:picLocks noChangeAspect="1" noChangeArrowheads="1"/>
          </p:cNvPicPr>
          <p:nvPr/>
        </p:nvPicPr>
        <p:blipFill>
          <a:blip r:embed="rId2" cstate="print"/>
          <a:srcRect/>
          <a:stretch>
            <a:fillRect/>
          </a:stretch>
        </p:blipFill>
        <p:spPr bwMode="auto">
          <a:xfrm>
            <a:off x="4038600" y="304800"/>
            <a:ext cx="1066800" cy="838200"/>
          </a:xfrm>
          <a:prstGeom prst="rect">
            <a:avLst/>
          </a:prstGeom>
          <a:noFill/>
          <a:ln w="9525">
            <a:noFill/>
            <a:miter lim="800000"/>
            <a:headEnd/>
            <a:tailEnd/>
          </a:ln>
        </p:spPr>
      </p:pic>
      <p:sp>
        <p:nvSpPr>
          <p:cNvPr id="6" name="TextBox 5"/>
          <p:cNvSpPr txBox="1"/>
          <p:nvPr/>
        </p:nvSpPr>
        <p:spPr>
          <a:xfrm>
            <a:off x="3048000" y="1371600"/>
            <a:ext cx="3276600" cy="954107"/>
          </a:xfrm>
          <a:prstGeom prst="rect">
            <a:avLst/>
          </a:prstGeom>
          <a:noFill/>
        </p:spPr>
        <p:txBody>
          <a:bodyPr wrap="square" rtlCol="0">
            <a:spAutoFit/>
          </a:bodyPr>
          <a:lstStyle/>
          <a:p>
            <a:pPr algn="ctr"/>
            <a:r>
              <a:rPr lang="fa-IR" sz="2800" dirty="0" smtClean="0">
                <a:cs typeface="B Titr" pitchFamily="2" charset="-78"/>
              </a:rPr>
              <a:t>موسسه آموزش عالی رجاء</a:t>
            </a:r>
            <a:endParaRPr lang="en-US" sz="2800" dirty="0">
              <a:cs typeface="B Titr" pitchFamily="2" charset="-78"/>
            </a:endParaRPr>
          </a:p>
        </p:txBody>
      </p:sp>
      <p:sp>
        <p:nvSpPr>
          <p:cNvPr id="7" name="TextBox 6"/>
          <p:cNvSpPr txBox="1"/>
          <p:nvPr/>
        </p:nvSpPr>
        <p:spPr>
          <a:xfrm>
            <a:off x="2057400" y="2438400"/>
            <a:ext cx="4648200" cy="523220"/>
          </a:xfrm>
          <a:prstGeom prst="rect">
            <a:avLst/>
          </a:prstGeom>
          <a:noFill/>
        </p:spPr>
        <p:txBody>
          <a:bodyPr wrap="square" rtlCol="0">
            <a:spAutoFit/>
          </a:bodyPr>
          <a:lstStyle/>
          <a:p>
            <a:pPr algn="r" rtl="1"/>
            <a:r>
              <a:rPr lang="fa-IR" sz="2800" dirty="0">
                <a:cs typeface="B Titr" pitchFamily="2" charset="-78"/>
              </a:rPr>
              <a:t>حسابداری تورمی و آثار تغییر قیمتها</a:t>
            </a:r>
            <a:endParaRPr lang="en-US" sz="2800" dirty="0">
              <a:cs typeface="B Titr" pitchFamily="2" charset="-78"/>
            </a:endParaRPr>
          </a:p>
        </p:txBody>
      </p:sp>
      <p:sp>
        <p:nvSpPr>
          <p:cNvPr id="9" name="TextBox 8"/>
          <p:cNvSpPr txBox="1"/>
          <p:nvPr/>
        </p:nvSpPr>
        <p:spPr>
          <a:xfrm>
            <a:off x="3200400" y="3200400"/>
            <a:ext cx="3200400" cy="3108543"/>
          </a:xfrm>
          <a:prstGeom prst="rect">
            <a:avLst/>
          </a:prstGeom>
          <a:noFill/>
        </p:spPr>
        <p:txBody>
          <a:bodyPr wrap="square" rtlCol="0">
            <a:spAutoFit/>
          </a:bodyPr>
          <a:lstStyle/>
          <a:p>
            <a:pPr algn="ctr" rtl="1"/>
            <a:r>
              <a:rPr lang="fa-IR" sz="2800" dirty="0">
                <a:cs typeface="B Titr" pitchFamily="2" charset="-78"/>
              </a:rPr>
              <a:t>استاد مربوطه:</a:t>
            </a:r>
          </a:p>
          <a:p>
            <a:pPr algn="ctr" rtl="1"/>
            <a:r>
              <a:rPr lang="fa-IR" sz="2800" dirty="0">
                <a:cs typeface="B Titr" pitchFamily="2" charset="-78"/>
              </a:rPr>
              <a:t>دکتر حسن همتی</a:t>
            </a:r>
          </a:p>
          <a:p>
            <a:pPr algn="ctr" rtl="1"/>
            <a:endParaRPr lang="fa-IR" sz="2800" dirty="0">
              <a:cs typeface="B Titr" pitchFamily="2" charset="-78"/>
            </a:endParaRPr>
          </a:p>
          <a:p>
            <a:pPr algn="ctr" rtl="1"/>
            <a:r>
              <a:rPr lang="fa-IR" sz="2800" dirty="0" smtClean="0">
                <a:cs typeface="B Titr" pitchFamily="2" charset="-78"/>
              </a:rPr>
              <a:t>تهیه و تنظیم :</a:t>
            </a:r>
            <a:endParaRPr lang="fa-IR" sz="2800" dirty="0">
              <a:cs typeface="B Titr" pitchFamily="2" charset="-78"/>
            </a:endParaRPr>
          </a:p>
          <a:p>
            <a:pPr algn="ctr" rtl="1"/>
            <a:r>
              <a:rPr lang="fa-IR" sz="2800" dirty="0">
                <a:cs typeface="B Titr" pitchFamily="2" charset="-78"/>
              </a:rPr>
              <a:t>نیره </a:t>
            </a:r>
            <a:r>
              <a:rPr lang="fa-IR" sz="2800" dirty="0" smtClean="0">
                <a:cs typeface="B Titr" pitchFamily="2" charset="-78"/>
              </a:rPr>
              <a:t>عباسی</a:t>
            </a:r>
          </a:p>
          <a:p>
            <a:pPr algn="ctr" rtl="1"/>
            <a:endParaRPr lang="fa-IR" sz="2800" dirty="0" smtClean="0">
              <a:cs typeface="B Titr" pitchFamily="2" charset="-78"/>
            </a:endParaRPr>
          </a:p>
          <a:p>
            <a:pPr algn="ctr" rtl="1"/>
            <a:r>
              <a:rPr lang="fa-IR" sz="2800" dirty="0" smtClean="0">
                <a:cs typeface="B Titr" pitchFamily="2" charset="-78"/>
              </a:rPr>
              <a:t>بهار 93</a:t>
            </a:r>
            <a:endParaRPr lang="en-US" sz="2800" dirty="0">
              <a:cs typeface="B Titr" pitchFamily="2" charset="-78"/>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pPr algn="r">
              <a:lnSpc>
                <a:spcPct val="150000"/>
              </a:lnSpc>
              <a:buNone/>
            </a:pPr>
            <a:r>
              <a:rPr lang="en-US" b="1" dirty="0" smtClean="0">
                <a:cs typeface="B Roya" pitchFamily="2" charset="-78"/>
              </a:rPr>
              <a:t> </a:t>
            </a:r>
            <a:r>
              <a:rPr lang="fa-IR" b="1" dirty="0" smtClean="0">
                <a:cs typeface="B Roya" pitchFamily="2" charset="-78"/>
              </a:rPr>
              <a:t>قيمت معرف ارزش مبادله كالاها و خدمات در اقتصاد است و تغيير قيمت كالاها و خدمات هنگامي رخ مي دهد كه قيمت در بازار خريد يا بازار فروش يا هر دو افزايش يا كاهش يابد. تغييرات قيمت ها</a:t>
            </a:r>
            <a:r>
              <a:rPr lang="en-US" b="1" dirty="0" smtClean="0">
                <a:cs typeface="B Roya" pitchFamily="2" charset="-78"/>
              </a:rPr>
              <a:t> </a:t>
            </a:r>
            <a:r>
              <a:rPr lang="fa-IR" b="1" dirty="0" smtClean="0">
                <a:cs typeface="B Roya" pitchFamily="2" charset="-78"/>
              </a:rPr>
              <a:t>را مي توان در يكي از گروههاي زير طبقه بندي كرد:</a:t>
            </a:r>
            <a:endParaRPr lang="en-US" b="1" dirty="0" smtClean="0">
              <a:cs typeface="B Roya" pitchFamily="2" charset="-78"/>
            </a:endParaRPr>
          </a:p>
          <a:p>
            <a:pPr algn="r" rtl="1">
              <a:lnSpc>
                <a:spcPct val="150000"/>
              </a:lnSpc>
              <a:buFont typeface="Wingdings" pitchFamily="2" charset="2"/>
              <a:buChar char="v"/>
            </a:pPr>
            <a:r>
              <a:rPr lang="fa-IR" b="1" dirty="0" smtClean="0">
                <a:solidFill>
                  <a:srgbClr val="FF0000"/>
                </a:solidFill>
                <a:cs typeface="B Roya" pitchFamily="2" charset="-78"/>
              </a:rPr>
              <a:t>تغییر سطح عمومی قیمتها</a:t>
            </a:r>
          </a:p>
          <a:p>
            <a:pPr algn="r" rtl="1">
              <a:lnSpc>
                <a:spcPct val="150000"/>
              </a:lnSpc>
              <a:buFont typeface="Wingdings" pitchFamily="2" charset="2"/>
              <a:buChar char="v"/>
            </a:pPr>
            <a:r>
              <a:rPr lang="fa-IR" b="1" dirty="0" smtClean="0">
                <a:solidFill>
                  <a:srgbClr val="FF0000"/>
                </a:solidFill>
                <a:cs typeface="B Roya" pitchFamily="2" charset="-78"/>
              </a:rPr>
              <a:t>تغییر قیمتهای خاص</a:t>
            </a:r>
          </a:p>
          <a:p>
            <a:pPr algn="r" rtl="1">
              <a:lnSpc>
                <a:spcPct val="150000"/>
              </a:lnSpc>
              <a:buFont typeface="Wingdings" pitchFamily="2" charset="2"/>
              <a:buChar char="v"/>
            </a:pPr>
            <a:r>
              <a:rPr lang="fa-IR" b="1" dirty="0" smtClean="0">
                <a:solidFill>
                  <a:srgbClr val="FF0000"/>
                </a:solidFill>
                <a:cs typeface="B Roya" pitchFamily="2" charset="-78"/>
              </a:rPr>
              <a:t>تغییر قیمتهای نسبی</a:t>
            </a:r>
            <a:endParaRPr lang="en-US" b="1" dirty="0">
              <a:cs typeface="B Roya" pitchFamily="2" charset="-78"/>
            </a:endParaRPr>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uble Wave 5"/>
          <p:cNvSpPr/>
          <p:nvPr/>
        </p:nvSpPr>
        <p:spPr>
          <a:xfrm>
            <a:off x="152400" y="228600"/>
            <a:ext cx="2667000" cy="12192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 name="TextBox 6"/>
          <p:cNvSpPr txBox="1"/>
          <p:nvPr/>
        </p:nvSpPr>
        <p:spPr>
          <a:xfrm>
            <a:off x="685800" y="533400"/>
            <a:ext cx="1524000" cy="369332"/>
          </a:xfrm>
          <a:prstGeom prst="rect">
            <a:avLst/>
          </a:prstGeom>
          <a:noFill/>
        </p:spPr>
        <p:txBody>
          <a:bodyPr wrap="square" rtlCol="0">
            <a:spAutoFit/>
          </a:bodyPr>
          <a:lstStyle/>
          <a:p>
            <a:endParaRPr lang="en-US" dirty="0"/>
          </a:p>
        </p:txBody>
      </p:sp>
      <p:sp>
        <p:nvSpPr>
          <p:cNvPr id="8" name="TextBox 7"/>
          <p:cNvSpPr txBox="1"/>
          <p:nvPr/>
        </p:nvSpPr>
        <p:spPr>
          <a:xfrm>
            <a:off x="381000" y="533400"/>
            <a:ext cx="2514600" cy="523220"/>
          </a:xfrm>
          <a:prstGeom prst="rect">
            <a:avLst/>
          </a:prstGeom>
          <a:noFill/>
        </p:spPr>
        <p:txBody>
          <a:bodyPr wrap="square" rtlCol="0">
            <a:spAutoFit/>
          </a:bodyPr>
          <a:lstStyle/>
          <a:p>
            <a:r>
              <a:rPr lang="fa-IR" sz="2800" b="1" dirty="0" smtClean="0">
                <a:cs typeface="B Titr" pitchFamily="2" charset="-78"/>
              </a:rPr>
              <a:t>ماهیت تغییر قیمتها</a:t>
            </a:r>
            <a:endParaRPr lang="en-US" sz="2800" b="1" dirty="0">
              <a:cs typeface="B Titr" pitchFamily="2" charset="-78"/>
            </a:endParaRPr>
          </a:p>
        </p:txBody>
      </p:sp>
      <p:graphicFrame>
        <p:nvGraphicFramePr>
          <p:cNvPr id="10" name="Content Placeholder 9"/>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10"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rtl="1">
              <a:lnSpc>
                <a:spcPct val="150000"/>
              </a:lnSpc>
              <a:buNone/>
            </a:pPr>
            <a:r>
              <a:rPr lang="fa-IR" b="1" dirty="0" smtClean="0">
                <a:cs typeface="B Roya" pitchFamily="2" charset="-78"/>
              </a:rPr>
              <a:t> این تغییر معرف تغییر در ارزش پول در دوره های تورم یا رکوداست.</a:t>
            </a:r>
          </a:p>
          <a:p>
            <a:pPr algn="just" rtl="1">
              <a:lnSpc>
                <a:spcPct val="150000"/>
              </a:lnSpc>
              <a:buNone/>
            </a:pPr>
            <a:r>
              <a:rPr lang="fa-IR" b="1" dirty="0" smtClean="0">
                <a:cs typeface="B Roya" pitchFamily="2" charset="-78"/>
              </a:rPr>
              <a:t>ازجمله اين تغييرات :    </a:t>
            </a:r>
          </a:p>
          <a:p>
            <a:pPr algn="just" rtl="1">
              <a:lnSpc>
                <a:spcPct val="150000"/>
              </a:lnSpc>
              <a:buClr>
                <a:schemeClr val="accent2"/>
              </a:buClr>
              <a:buFont typeface="Wingdings" pitchFamily="2" charset="2"/>
              <a:buChar char="Ø"/>
            </a:pPr>
            <a:r>
              <a:rPr lang="fa-IR" b="1" dirty="0" smtClean="0">
                <a:cs typeface="B Roya" pitchFamily="2" charset="-78"/>
              </a:rPr>
              <a:t> تغيير در عرضه يا سرعت در گردش پول به ميزاني بيشتر يا كمتر از عرضه كلي كالاها و خدمات در جامعه اقتصادي</a:t>
            </a:r>
            <a:endParaRPr lang="en-US" b="1" dirty="0" smtClean="0">
              <a:cs typeface="B Roya" pitchFamily="2" charset="-78"/>
            </a:endParaRPr>
          </a:p>
          <a:p>
            <a:pPr lvl="0" algn="just" rtl="1">
              <a:lnSpc>
                <a:spcPct val="150000"/>
              </a:lnSpc>
              <a:buClr>
                <a:schemeClr val="accent2"/>
              </a:buClr>
              <a:buFont typeface="Wingdings" pitchFamily="2" charset="2"/>
              <a:buChar char="Ø"/>
            </a:pPr>
            <a:r>
              <a:rPr lang="fa-IR" b="1" dirty="0" smtClean="0">
                <a:cs typeface="B Roya" pitchFamily="2" charset="-78"/>
              </a:rPr>
              <a:t>تفاوت كلي عرضه و تقاضاي كالاها و خدمات مثل خريد كولر در فصل تابستان</a:t>
            </a:r>
            <a:endParaRPr lang="en-US" b="1" dirty="0" smtClean="0">
              <a:cs typeface="B Roya" pitchFamily="2" charset="-78"/>
            </a:endParaRPr>
          </a:p>
          <a:p>
            <a:pPr lvl="0" algn="just" rtl="1">
              <a:lnSpc>
                <a:spcPct val="150000"/>
              </a:lnSpc>
              <a:buClr>
                <a:schemeClr val="accent2"/>
              </a:buClr>
              <a:buFont typeface="Wingdings" pitchFamily="2" charset="2"/>
              <a:buChar char="Ø"/>
            </a:pPr>
            <a:r>
              <a:rPr lang="fa-IR" b="1" dirty="0" smtClean="0">
                <a:cs typeface="B Roya" pitchFamily="2" charset="-78"/>
              </a:rPr>
              <a:t>تغيير قيمت هاي جهاني كالاهاي اساسي مثل طلا و نفت</a:t>
            </a:r>
            <a:endParaRPr lang="en-US" b="1" dirty="0" smtClean="0">
              <a:cs typeface="B Roya" pitchFamily="2" charset="-78"/>
            </a:endParaRPr>
          </a:p>
          <a:p>
            <a:pPr algn="just" rtl="1">
              <a:lnSpc>
                <a:spcPct val="150000"/>
              </a:lnSpc>
              <a:buNone/>
            </a:pPr>
            <a:endParaRPr lang="fa-IR" b="1" dirty="0" smtClean="0">
              <a:cs typeface="B Roya" pitchFamily="2" charset="-78"/>
            </a:endParaRPr>
          </a:p>
          <a:p>
            <a:pPr algn="just" rtl="1">
              <a:buNone/>
            </a:pPr>
            <a:endParaRPr lang="fa-IR" b="1" dirty="0" smtClean="0">
              <a:cs typeface="B Roya" pitchFamily="2" charset="-78"/>
            </a:endParaRPr>
          </a:p>
          <a:p>
            <a:pPr algn="just" rtl="1">
              <a:buNone/>
            </a:pPr>
            <a:endParaRPr lang="fa-IR" b="1" dirty="0" smtClean="0">
              <a:cs typeface="B Roya" pitchFamily="2" charset="-78"/>
            </a:endParaRPr>
          </a:p>
          <a:p>
            <a:pPr algn="just" rtl="1">
              <a:buNone/>
            </a:pPr>
            <a:endParaRPr lang="fa-IR" b="1" dirty="0" smtClean="0">
              <a:cs typeface="B Roya" pitchFamily="2" charset="-78"/>
            </a:endParaRPr>
          </a:p>
          <a:p>
            <a:pPr algn="just" rtl="1">
              <a:buNone/>
            </a:pPr>
            <a:endParaRPr lang="fa-IR" b="1" dirty="0" smtClean="0">
              <a:cs typeface="B Roya" pitchFamily="2" charset="-78"/>
            </a:endParaRPr>
          </a:p>
          <a:p>
            <a:pPr algn="just" rtl="1">
              <a:buNone/>
            </a:pPr>
            <a:endParaRPr lang="fa-IR" b="1" dirty="0" smtClean="0">
              <a:cs typeface="B Roya" pitchFamily="2" charset="-78"/>
            </a:endParaRPr>
          </a:p>
          <a:p>
            <a:pPr algn="just" rtl="1">
              <a:buNone/>
            </a:pPr>
            <a:endParaRPr lang="fa-IR" b="1" dirty="0" smtClean="0">
              <a:cs typeface="B Roya" pitchFamily="2" charset="-78"/>
            </a:endParaRPr>
          </a:p>
          <a:p>
            <a:pPr algn="just" rtl="1">
              <a:buNone/>
            </a:pPr>
            <a:endParaRPr lang="fa-IR" b="1" dirty="0" smtClean="0">
              <a:cs typeface="B Roya" pitchFamily="2" charset="-78"/>
            </a:endParaRPr>
          </a:p>
          <a:p>
            <a:pPr algn="just" rtl="1">
              <a:buNone/>
            </a:pPr>
            <a:endParaRPr lang="fa-IR" b="1" dirty="0" smtClean="0">
              <a:cs typeface="B Roya" pitchFamily="2" charset="-78"/>
            </a:endParaRPr>
          </a:p>
          <a:p>
            <a:pPr algn="just" rtl="1">
              <a:buNone/>
            </a:pPr>
            <a:endParaRPr lang="fa-IR" b="1" dirty="0" smtClean="0">
              <a:cs typeface="B Roya" pitchFamily="2" charset="-78"/>
            </a:endParaRPr>
          </a:p>
          <a:p>
            <a:pPr algn="just" rtl="1"/>
            <a:endParaRPr lang="en-US" b="1" dirty="0">
              <a:cs typeface="B Roya" pitchFamily="2" charset="-78"/>
            </a:endParaRPr>
          </a:p>
        </p:txBody>
      </p:sp>
      <p:sp>
        <p:nvSpPr>
          <p:cNvPr id="4" name="Double Wave 3"/>
          <p:cNvSpPr/>
          <p:nvPr/>
        </p:nvSpPr>
        <p:spPr>
          <a:xfrm rot="20916672">
            <a:off x="-49917" y="438893"/>
            <a:ext cx="4566826" cy="12192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r"/>
            <a:endParaRPr lang="en-US" sz="2400" dirty="0">
              <a:cs typeface="+mj-cs"/>
            </a:endParaRPr>
          </a:p>
        </p:txBody>
      </p:sp>
      <p:sp>
        <p:nvSpPr>
          <p:cNvPr id="5" name="TextBox 4"/>
          <p:cNvSpPr txBox="1"/>
          <p:nvPr/>
        </p:nvSpPr>
        <p:spPr>
          <a:xfrm rot="21056677">
            <a:off x="-12221" y="700851"/>
            <a:ext cx="4547705" cy="523220"/>
          </a:xfrm>
          <a:prstGeom prst="rect">
            <a:avLst/>
          </a:prstGeom>
          <a:noFill/>
        </p:spPr>
        <p:txBody>
          <a:bodyPr wrap="square" rtlCol="1">
            <a:spAutoFit/>
          </a:bodyPr>
          <a:lstStyle/>
          <a:p>
            <a:pPr algn="ctr"/>
            <a:r>
              <a:rPr lang="fa-IR" sz="2800" b="1" dirty="0" smtClean="0">
                <a:cs typeface="B Titr" pitchFamily="2" charset="-78"/>
              </a:rPr>
              <a:t>تغییرات در سطح عمومی قیمتها</a:t>
            </a:r>
            <a:endParaRPr lang="fa-IR" sz="2800" b="1" dirty="0">
              <a:cs typeface="B Titr" pitchFamily="2" charset="-78"/>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0" fill="hold"/>
                                        <p:tgtEl>
                                          <p:spTgt spid="5"/>
                                        </p:tgtEl>
                                        <p:attrNameLst>
                                          <p:attrName>ppt_x</p:attrName>
                                        </p:attrNameLst>
                                      </p:cBhvr>
                                      <p:tavLst>
                                        <p:tav tm="0">
                                          <p:val>
                                            <p:strVal val="#ppt_x"/>
                                          </p:val>
                                        </p:tav>
                                        <p:tav tm="100000">
                                          <p:val>
                                            <p:strVal val="#ppt_x"/>
                                          </p:val>
                                        </p:tav>
                                      </p:tavLst>
                                    </p:anim>
                                    <p:anim calcmode="lin" valueType="num">
                                      <p:cBhvr additive="base">
                                        <p:cTn id="1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52600"/>
            <a:ext cx="7467600" cy="4721352"/>
          </a:xfrm>
        </p:spPr>
        <p:txBody>
          <a:bodyPr/>
          <a:lstStyle/>
          <a:p>
            <a:pPr algn="justLow" rtl="1">
              <a:lnSpc>
                <a:spcPct val="150000"/>
              </a:lnSpc>
              <a:buNone/>
            </a:pPr>
            <a:r>
              <a:rPr lang="fa-IR" b="1" dirty="0" smtClean="0">
                <a:cs typeface="B Roya" pitchFamily="2" charset="-78"/>
              </a:rPr>
              <a:t> قدرت خرید به توان خرید کالاها وخدمات با مبلغ معین پول،در مقایسه با کالا ها وخدماتی که با همان مبلغ پول در یک دوره گذشته قابل خریداری بوده است، اشاره دارد. </a:t>
            </a:r>
            <a:r>
              <a:rPr lang="fa-IR" b="1" u="sng" dirty="0" smtClean="0">
                <a:cs typeface="B Roya" pitchFamily="2" charset="-78"/>
              </a:rPr>
              <a:t>قدرت خرید دو دسته اند</a:t>
            </a:r>
            <a:r>
              <a:rPr lang="fa-IR" b="1" dirty="0" smtClean="0">
                <a:cs typeface="B Roya" pitchFamily="2" charset="-78"/>
              </a:rPr>
              <a:t>:  </a:t>
            </a:r>
            <a:r>
              <a:rPr lang="fa-IR" b="1" dirty="0" smtClean="0">
                <a:solidFill>
                  <a:srgbClr val="C00000"/>
                </a:solidFill>
                <a:cs typeface="B Roya" pitchFamily="2" charset="-78"/>
              </a:rPr>
              <a:t>قدرت خرید عمومی </a:t>
            </a:r>
            <a:r>
              <a:rPr lang="fa-IR" b="1" dirty="0" smtClean="0">
                <a:cs typeface="B Roya" pitchFamily="2" charset="-78"/>
              </a:rPr>
              <a:t>و</a:t>
            </a:r>
            <a:r>
              <a:rPr lang="fa-IR" b="1" dirty="0" smtClean="0">
                <a:solidFill>
                  <a:srgbClr val="C00000"/>
                </a:solidFill>
                <a:cs typeface="B Roya" pitchFamily="2" charset="-78"/>
              </a:rPr>
              <a:t>قدرت خرید خاص</a:t>
            </a:r>
            <a:endParaRPr lang="fa-IR" b="1" dirty="0" smtClean="0">
              <a:cs typeface="B Roya" pitchFamily="2" charset="-78"/>
            </a:endParaRPr>
          </a:p>
          <a:p>
            <a:pPr algn="justLow" rtl="1">
              <a:lnSpc>
                <a:spcPct val="150000"/>
              </a:lnSpc>
              <a:buNone/>
            </a:pPr>
            <a:r>
              <a:rPr lang="fa-IR" b="1" dirty="0" smtClean="0">
                <a:cs typeface="B Roya" pitchFamily="2" charset="-78"/>
              </a:rPr>
              <a:t>    طبق استاندارد شماره 33 شاخص قیمت مصرف کننده به عنوان معیار سنجش قدرت خرید عمومی پول انتخاب شده است.</a:t>
            </a:r>
            <a:endParaRPr lang="en-US" b="1" dirty="0">
              <a:cs typeface="B Roya" pitchFamily="2" charset="-78"/>
            </a:endParaRPr>
          </a:p>
        </p:txBody>
      </p:sp>
      <p:sp>
        <p:nvSpPr>
          <p:cNvPr id="5" name="Double Wave 4"/>
          <p:cNvSpPr/>
          <p:nvPr/>
        </p:nvSpPr>
        <p:spPr>
          <a:xfrm rot="21176163">
            <a:off x="63378" y="234094"/>
            <a:ext cx="2759956" cy="1277448"/>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a:off x="609600" y="609600"/>
            <a:ext cx="1905000" cy="584775"/>
          </a:xfrm>
          <a:prstGeom prst="rect">
            <a:avLst/>
          </a:prstGeom>
          <a:noFill/>
        </p:spPr>
        <p:txBody>
          <a:bodyPr wrap="square" rtlCol="1">
            <a:spAutoFit/>
          </a:bodyPr>
          <a:lstStyle/>
          <a:p>
            <a:pPr algn="ctr"/>
            <a:r>
              <a:rPr lang="fa-IR" sz="3200" b="1" dirty="0" smtClean="0">
                <a:cs typeface="B Titr" pitchFamily="2" charset="-78"/>
              </a:rPr>
              <a:t>قدرت خرید</a:t>
            </a:r>
            <a:endParaRPr lang="fa-IR" sz="3200" b="1" dirty="0">
              <a:cs typeface="B Titr" pitchFamily="2" charset="-78"/>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plus(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28800"/>
            <a:ext cx="8001000" cy="4645152"/>
          </a:xfrm>
        </p:spPr>
        <p:txBody>
          <a:bodyPr/>
          <a:lstStyle/>
          <a:p>
            <a:pPr algn="justLow" rtl="1">
              <a:buFontTx/>
              <a:buNone/>
            </a:pPr>
            <a:r>
              <a:rPr lang="fa-IR" b="1" dirty="0" smtClean="0">
                <a:cs typeface="B Roya" pitchFamily="2" charset="-78"/>
              </a:rPr>
              <a:t>تغییر درقیمت یک کالای خاص،معرف تغییر درارزش مبادله آن کالاست.</a:t>
            </a:r>
          </a:p>
          <a:p>
            <a:pPr algn="justLow" rtl="1">
              <a:buFontTx/>
              <a:buNone/>
            </a:pPr>
            <a:r>
              <a:rPr lang="fa-IR" b="1" dirty="0" smtClean="0">
                <a:cs typeface="B Roya" pitchFamily="2" charset="-78"/>
              </a:rPr>
              <a:t>تغییردر قيمتهاي بازارشامل: </a:t>
            </a:r>
          </a:p>
          <a:p>
            <a:pPr algn="justLow" rtl="1">
              <a:buFontTx/>
              <a:buNone/>
            </a:pPr>
            <a:r>
              <a:rPr lang="fa-IR" b="1" dirty="0" smtClean="0">
                <a:solidFill>
                  <a:srgbClr val="C00000"/>
                </a:solidFill>
                <a:cs typeface="B Roya" pitchFamily="2" charset="-78"/>
              </a:rPr>
              <a:t>خريد: </a:t>
            </a:r>
            <a:r>
              <a:rPr lang="fa-IR" b="1" dirty="0" smtClean="0">
                <a:cs typeface="B Roya" pitchFamily="2" charset="-78"/>
              </a:rPr>
              <a:t>به افزايش يا كاهش اقلام بهاي تمام شده يا هزينه هاي واحد انتفاعي منتج مي شود.</a:t>
            </a:r>
          </a:p>
          <a:p>
            <a:pPr algn="justLow" rtl="1">
              <a:buNone/>
            </a:pPr>
            <a:r>
              <a:rPr lang="fa-IR" b="1" dirty="0" smtClean="0">
                <a:solidFill>
                  <a:srgbClr val="C00000"/>
                </a:solidFill>
                <a:cs typeface="B Roya" pitchFamily="2" charset="-78"/>
              </a:rPr>
              <a:t>فروش : </a:t>
            </a:r>
            <a:r>
              <a:rPr lang="fa-IR" b="1" dirty="0" smtClean="0">
                <a:cs typeface="B Roya" pitchFamily="2" charset="-78"/>
              </a:rPr>
              <a:t>بر مبلغ درآمد فروش تاثير مي گذارد به شرط آنكه تغيير قيمت بر مقدار كالاي فروش رفته اثر نگذارد.</a:t>
            </a:r>
            <a:endParaRPr lang="en-US" b="1" dirty="0" smtClean="0">
              <a:cs typeface="B Roya" pitchFamily="2" charset="-78"/>
            </a:endParaRPr>
          </a:p>
          <a:p>
            <a:pPr algn="justLow" rtl="1">
              <a:buFontTx/>
              <a:buNone/>
            </a:pPr>
            <a:endParaRPr lang="fa-IR" b="1" dirty="0" smtClean="0">
              <a:solidFill>
                <a:schemeClr val="accent4"/>
              </a:solidFill>
              <a:cs typeface="B Roya" pitchFamily="2" charset="-78"/>
            </a:endParaRPr>
          </a:p>
          <a:p>
            <a:pPr algn="justLow" rtl="1">
              <a:buFontTx/>
              <a:buNone/>
            </a:pPr>
            <a:r>
              <a:rPr lang="fa-IR" b="1" dirty="0" smtClean="0">
                <a:solidFill>
                  <a:schemeClr val="tx2"/>
                </a:solidFill>
                <a:cs typeface="B Roya" pitchFamily="2" charset="-78"/>
              </a:rPr>
              <a:t>  </a:t>
            </a:r>
            <a:r>
              <a:rPr lang="fa-IR" b="1" dirty="0" smtClean="0">
                <a:solidFill>
                  <a:srgbClr val="FF0000"/>
                </a:solidFill>
                <a:cs typeface="B Roya" pitchFamily="2" charset="-78"/>
              </a:rPr>
              <a:t>تغييرات درقيمتهاي خاص كه منجر به كسب سود يا زيان غيرعملياتي ميشود نبايد در محاسبه سودعملياتي منظور شود زيرا ازفعاليتهاي عادي ومكرر منتج نشده است.</a:t>
            </a:r>
            <a:endParaRPr lang="en-US" b="1" dirty="0" smtClean="0">
              <a:solidFill>
                <a:srgbClr val="FF0000"/>
              </a:solidFill>
              <a:cs typeface="B Roya" pitchFamily="2" charset="-78"/>
            </a:endParaRPr>
          </a:p>
          <a:p>
            <a:pPr algn="r" rtl="1"/>
            <a:endParaRPr lang="en-US" b="1" dirty="0">
              <a:solidFill>
                <a:srgbClr val="FF0000"/>
              </a:solidFill>
              <a:cs typeface="B Roya" pitchFamily="2" charset="-78"/>
            </a:endParaRPr>
          </a:p>
        </p:txBody>
      </p:sp>
      <p:sp>
        <p:nvSpPr>
          <p:cNvPr id="5" name="Double Wave 4"/>
          <p:cNvSpPr/>
          <p:nvPr/>
        </p:nvSpPr>
        <p:spPr>
          <a:xfrm rot="20916672">
            <a:off x="-49917" y="438893"/>
            <a:ext cx="4566826" cy="12192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r"/>
            <a:endParaRPr lang="en-US" sz="2400" dirty="0">
              <a:cs typeface="+mj-cs"/>
            </a:endParaRPr>
          </a:p>
        </p:txBody>
      </p:sp>
      <p:sp>
        <p:nvSpPr>
          <p:cNvPr id="6" name="TextBox 5"/>
          <p:cNvSpPr txBox="1"/>
          <p:nvPr/>
        </p:nvSpPr>
        <p:spPr>
          <a:xfrm rot="21013480">
            <a:off x="-29630" y="769919"/>
            <a:ext cx="4273872" cy="646331"/>
          </a:xfrm>
          <a:prstGeom prst="rect">
            <a:avLst/>
          </a:prstGeom>
          <a:noFill/>
        </p:spPr>
        <p:txBody>
          <a:bodyPr wrap="square" rtlCol="1">
            <a:spAutoFit/>
          </a:bodyPr>
          <a:lstStyle/>
          <a:p>
            <a:pPr algn="ctr"/>
            <a:r>
              <a:rPr lang="fa-IR" sz="3600" b="1" dirty="0" smtClean="0">
                <a:cs typeface="B Titr" pitchFamily="2" charset="-78"/>
              </a:rPr>
              <a:t>تغییر در قیمت های خاص</a:t>
            </a:r>
            <a:endParaRPr lang="fa-IR" sz="3600" b="1" dirty="0">
              <a:cs typeface="B Titr"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justLow" rtl="1">
              <a:lnSpc>
                <a:spcPct val="150000"/>
              </a:lnSpc>
              <a:buNone/>
            </a:pPr>
            <a:r>
              <a:rPr lang="fa-IR" b="1" dirty="0" smtClean="0">
                <a:cs typeface="B Roya" pitchFamily="2" charset="-78"/>
              </a:rPr>
              <a:t>تغيير قيمت هاي نسبي نيز منعكس كننده تغييردر ساختار قيمت ها يا تغيير قيمت يك كالا در مقايسه با قيمت هاي تمامي كالاها و خدمات جامعه اقتصادي مي باشد.</a:t>
            </a:r>
          </a:p>
          <a:p>
            <a:pPr algn="justLow" rtl="1">
              <a:lnSpc>
                <a:spcPct val="150000"/>
              </a:lnSpc>
              <a:buNone/>
            </a:pPr>
            <a:r>
              <a:rPr lang="fa-IR" b="1" dirty="0" smtClean="0">
                <a:cs typeface="B Roya" pitchFamily="2" charset="-78"/>
              </a:rPr>
              <a:t>مثلا </a:t>
            </a:r>
            <a:r>
              <a:rPr lang="fa-IR" b="1" dirty="0" smtClean="0">
                <a:solidFill>
                  <a:schemeClr val="accent1"/>
                </a:solidFill>
                <a:cs typeface="B Roya" pitchFamily="2" charset="-78"/>
              </a:rPr>
              <a:t>چنانچه سطح عمومي قيمت ها به ميزان 20 درصد و قيمت يك كالاي خاص به ميزان 32 درصد افزايش يابد. افزايش قيمت نسبي كالاي مزبورمساوي 10 درصد خواهد بود.</a:t>
            </a:r>
            <a:endParaRPr lang="en-US" b="1" dirty="0" smtClean="0">
              <a:solidFill>
                <a:schemeClr val="accent1"/>
              </a:solidFill>
              <a:cs typeface="B Roya" pitchFamily="2" charset="-78"/>
            </a:endParaRPr>
          </a:p>
          <a:p>
            <a:pPr algn="justLow" rtl="1">
              <a:lnSpc>
                <a:spcPct val="150000"/>
              </a:lnSpc>
              <a:buNone/>
            </a:pPr>
            <a:r>
              <a:rPr lang="fa-IR" b="1" dirty="0" smtClean="0">
                <a:cs typeface="B Roya" pitchFamily="2" charset="-78"/>
              </a:rPr>
              <a:t>درضمن اثر كامل تغيير قيمت هاي نسبي را نمي توان اندازه گيري و افشا كرد مگر اين كه حسابها به ازاي تغيير قدرت خريد پول و تغيير قيمت هاي خاص تعديل شود.</a:t>
            </a:r>
            <a:endParaRPr lang="en-US" b="1" dirty="0" smtClean="0">
              <a:cs typeface="B Roya" pitchFamily="2" charset="-78"/>
            </a:endParaRPr>
          </a:p>
          <a:p>
            <a:pPr algn="r" rtl="1">
              <a:buNone/>
            </a:pPr>
            <a:endParaRPr lang="fa-IR" b="1" dirty="0" smtClean="0">
              <a:cs typeface="B Roya" pitchFamily="2" charset="-78"/>
            </a:endParaRPr>
          </a:p>
          <a:p>
            <a:pPr algn="r" rtl="1"/>
            <a:endParaRPr lang="en-US" b="1" dirty="0">
              <a:cs typeface="B Roya" pitchFamily="2" charset="-78"/>
            </a:endParaRPr>
          </a:p>
        </p:txBody>
      </p:sp>
      <p:sp>
        <p:nvSpPr>
          <p:cNvPr id="7" name="Double Wave 6"/>
          <p:cNvSpPr/>
          <p:nvPr/>
        </p:nvSpPr>
        <p:spPr>
          <a:xfrm rot="20916672">
            <a:off x="-80572" y="354837"/>
            <a:ext cx="3586649" cy="1180681"/>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r"/>
            <a:endParaRPr lang="en-US" sz="2400" dirty="0">
              <a:cs typeface="+mj-cs"/>
            </a:endParaRPr>
          </a:p>
        </p:txBody>
      </p:sp>
      <p:sp>
        <p:nvSpPr>
          <p:cNvPr id="8" name="TextBox 7"/>
          <p:cNvSpPr txBox="1"/>
          <p:nvPr/>
        </p:nvSpPr>
        <p:spPr>
          <a:xfrm rot="20952040">
            <a:off x="249240" y="641711"/>
            <a:ext cx="3093961" cy="584775"/>
          </a:xfrm>
          <a:prstGeom prst="rect">
            <a:avLst/>
          </a:prstGeom>
          <a:noFill/>
        </p:spPr>
        <p:txBody>
          <a:bodyPr wrap="square" rtlCol="1">
            <a:spAutoFit/>
          </a:bodyPr>
          <a:lstStyle/>
          <a:p>
            <a:pPr algn="ctr"/>
            <a:r>
              <a:rPr lang="fa-IR" sz="3200" b="1" dirty="0" smtClean="0">
                <a:cs typeface="B Titr" pitchFamily="2" charset="-78"/>
              </a:rPr>
              <a:t>تغییر قیمتهای نسبی</a:t>
            </a:r>
            <a:endParaRPr lang="fa-IR" sz="3200" b="1" dirty="0">
              <a:cs typeface="B Titr" pitchFamily="2" charset="-7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1"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0" presetClass="entr" presetSubtype="0" decel="10000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strVal val="#ppt_w+.3"/>
                                          </p:val>
                                        </p:tav>
                                        <p:tav tm="100000">
                                          <p:val>
                                            <p:strVal val="#ppt_w"/>
                                          </p:val>
                                        </p:tav>
                                      </p:tavLst>
                                    </p:anim>
                                    <p:anim calcmode="lin" valueType="num">
                                      <p:cBhvr>
                                        <p:cTn id="19" dur="1000" fill="hold"/>
                                        <p:tgtEl>
                                          <p:spTgt spid="8"/>
                                        </p:tgtEl>
                                        <p:attrNameLst>
                                          <p:attrName>ppt_h</p:attrName>
                                        </p:attrNameLst>
                                      </p:cBhvr>
                                      <p:tavLst>
                                        <p:tav tm="0">
                                          <p:val>
                                            <p:strVal val="#ppt_h"/>
                                          </p:val>
                                        </p:tav>
                                        <p:tav tm="100000">
                                          <p:val>
                                            <p:strVal val="#ppt_h"/>
                                          </p:val>
                                        </p:tav>
                                      </p:tavLst>
                                    </p:anim>
                                    <p:animEffect transition="in" filter="fade">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0" presetClass="entr" presetSubtype="0" decel="10000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4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7" grpId="1" animBg="1"/>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algn="justLow" rtl="1">
              <a:lnSpc>
                <a:spcPct val="150000"/>
              </a:lnSpc>
              <a:buNone/>
            </a:pPr>
            <a:r>
              <a:rPr lang="en-US" sz="1400" b="1" dirty="0" smtClean="0">
                <a:solidFill>
                  <a:srgbClr val="C00000"/>
                </a:solidFill>
                <a:cs typeface="B Roya" pitchFamily="2" charset="-78"/>
              </a:rPr>
              <a:t> </a:t>
            </a:r>
            <a:r>
              <a:rPr lang="fa-IR" sz="1400" b="1" dirty="0" smtClean="0">
                <a:solidFill>
                  <a:srgbClr val="C00000"/>
                </a:solidFill>
                <a:cs typeface="B Roya" pitchFamily="2" charset="-78"/>
              </a:rPr>
              <a:t>   </a:t>
            </a:r>
            <a:r>
              <a:rPr lang="fa-IR" b="1" dirty="0" smtClean="0">
                <a:solidFill>
                  <a:srgbClr val="C00000"/>
                </a:solidFill>
                <a:cs typeface="B Titr" pitchFamily="2" charset="-78"/>
              </a:rPr>
              <a:t>دارايي هاي پولي </a:t>
            </a:r>
            <a:r>
              <a:rPr lang="fa-IR" b="1" dirty="0" smtClean="0">
                <a:cs typeface="B Titr" pitchFamily="2" charset="-78"/>
              </a:rPr>
              <a:t>: </a:t>
            </a:r>
            <a:r>
              <a:rPr lang="fa-IR" b="1" dirty="0" smtClean="0">
                <a:cs typeface="B Roya" pitchFamily="2" charset="-78"/>
              </a:rPr>
              <a:t>معرف ادعا نسبت به مقدار معيني پول است.</a:t>
            </a:r>
            <a:r>
              <a:rPr lang="en-US" b="1" dirty="0" smtClean="0">
                <a:cs typeface="B Roya" pitchFamily="2" charset="-78"/>
              </a:rPr>
              <a:t> </a:t>
            </a:r>
            <a:r>
              <a:rPr lang="fa-IR" b="1" dirty="0" smtClean="0">
                <a:cs typeface="B Roya" pitchFamily="2" charset="-78"/>
              </a:rPr>
              <a:t>مانند:</a:t>
            </a:r>
          </a:p>
          <a:p>
            <a:pPr algn="justLow" rtl="1">
              <a:lnSpc>
                <a:spcPct val="150000"/>
              </a:lnSpc>
              <a:buNone/>
            </a:pPr>
            <a:r>
              <a:rPr lang="en-US" b="1" dirty="0" smtClean="0">
                <a:cs typeface="B Roya" pitchFamily="2" charset="-78"/>
              </a:rPr>
              <a:t>   </a:t>
            </a:r>
            <a:r>
              <a:rPr lang="fa-IR" b="1" dirty="0" smtClean="0">
                <a:cs typeface="B Roya" pitchFamily="2" charset="-78"/>
              </a:rPr>
              <a:t>موجودي نقد،حسابها واسناد دريافتني </a:t>
            </a:r>
            <a:endParaRPr lang="en-US" b="1" dirty="0" smtClean="0">
              <a:cs typeface="B Roya" pitchFamily="2" charset="-78"/>
            </a:endParaRPr>
          </a:p>
          <a:p>
            <a:pPr algn="justLow" rtl="1">
              <a:lnSpc>
                <a:spcPct val="150000"/>
              </a:lnSpc>
              <a:buNone/>
            </a:pPr>
            <a:r>
              <a:rPr lang="en-US" b="1" dirty="0" smtClean="0">
                <a:solidFill>
                  <a:srgbClr val="C00000"/>
                </a:solidFill>
                <a:cs typeface="B Roya" pitchFamily="2" charset="-78"/>
              </a:rPr>
              <a:t>   </a:t>
            </a:r>
            <a:r>
              <a:rPr lang="fa-IR" b="1" dirty="0" smtClean="0">
                <a:solidFill>
                  <a:srgbClr val="C00000"/>
                </a:solidFill>
                <a:cs typeface="B Titr" pitchFamily="2" charset="-78"/>
              </a:rPr>
              <a:t>بدهي هاي پولي : </a:t>
            </a:r>
            <a:r>
              <a:rPr lang="fa-IR" b="1" dirty="0" smtClean="0">
                <a:cs typeface="B Roya" pitchFamily="2" charset="-78"/>
              </a:rPr>
              <a:t>معرف تعهدات نسبت به پرداخت مبلغ ثابتي پول در زمان آينده است. مانند: حسابها و اسناد پرداختني، اقلام تحقق يافته پرداخت نشده </a:t>
            </a:r>
            <a:endParaRPr lang="en-US" b="1" dirty="0" smtClean="0">
              <a:cs typeface="B Roya" pitchFamily="2" charset="-78"/>
            </a:endParaRPr>
          </a:p>
          <a:p>
            <a:pPr algn="justLow" rtl="1">
              <a:lnSpc>
                <a:spcPct val="150000"/>
              </a:lnSpc>
              <a:buNone/>
            </a:pPr>
            <a:r>
              <a:rPr lang="fa-IR" sz="2000" b="1" dirty="0" smtClean="0">
                <a:cs typeface="B Roya" pitchFamily="2" charset="-78"/>
              </a:rPr>
              <a:t> </a:t>
            </a:r>
            <a:r>
              <a:rPr lang="en-US" b="1" dirty="0" smtClean="0">
                <a:cs typeface="B Roya" pitchFamily="2" charset="-78"/>
              </a:rPr>
              <a:t>  </a:t>
            </a:r>
            <a:r>
              <a:rPr lang="fa-IR" b="1" dirty="0" smtClean="0">
                <a:solidFill>
                  <a:srgbClr val="C00000"/>
                </a:solidFill>
                <a:cs typeface="B Titr" pitchFamily="2" charset="-78"/>
              </a:rPr>
              <a:t>دارايي هاي غيرپولي: </a:t>
            </a:r>
            <a:r>
              <a:rPr lang="fa-IR" b="1" dirty="0" smtClean="0">
                <a:cs typeface="B Roya" pitchFamily="2" charset="-78"/>
              </a:rPr>
              <a:t>شامل اقلامي است كه قيمت آن مي تواند باگذشت زمان تغييركند ودربرگیرنده تمامی حقوق نسبت به منافع آتي وكالاها وخدمات</a:t>
            </a:r>
            <a:r>
              <a:rPr lang="fa-IR" b="1" dirty="0" smtClean="0">
                <a:solidFill>
                  <a:schemeClr val="tx2"/>
                </a:solidFill>
                <a:cs typeface="B Roya" pitchFamily="2" charset="-78"/>
              </a:rPr>
              <a:t> </a:t>
            </a:r>
            <a:r>
              <a:rPr lang="fa-IR" b="1" dirty="0" smtClean="0">
                <a:cs typeface="B Roya" pitchFamily="2" charset="-78"/>
              </a:rPr>
              <a:t>است .   </a:t>
            </a:r>
            <a:endParaRPr lang="en-US" b="1" dirty="0" smtClean="0">
              <a:cs typeface="B Roya" pitchFamily="2" charset="-78"/>
            </a:endParaRPr>
          </a:p>
          <a:p>
            <a:pPr algn="justLow" rtl="1">
              <a:lnSpc>
                <a:spcPct val="150000"/>
              </a:lnSpc>
              <a:buNone/>
            </a:pPr>
            <a:r>
              <a:rPr lang="en-US" sz="2000" b="1" dirty="0" smtClean="0">
                <a:solidFill>
                  <a:srgbClr val="C00000"/>
                </a:solidFill>
                <a:cs typeface="B Roya" pitchFamily="2" charset="-78"/>
              </a:rPr>
              <a:t>   </a:t>
            </a:r>
            <a:r>
              <a:rPr lang="fa-IR" b="1" dirty="0" smtClean="0">
                <a:solidFill>
                  <a:srgbClr val="C00000"/>
                </a:solidFill>
                <a:cs typeface="B Titr" pitchFamily="2" charset="-78"/>
              </a:rPr>
              <a:t>بدهي هاي غيرپولي : </a:t>
            </a:r>
            <a:r>
              <a:rPr lang="fa-IR" b="1" dirty="0" smtClean="0">
                <a:cs typeface="B Roya" pitchFamily="2" charset="-78"/>
              </a:rPr>
              <a:t>شامل تعهداتي است كه با مقدار معيني كالاها و خدمات ايفا مي شود يا بر حسب مقدار معيني از قدرت خريد بيان شده است.</a:t>
            </a:r>
            <a:endParaRPr lang="en-US" b="1" dirty="0" smtClean="0">
              <a:cs typeface="B Roya" pitchFamily="2" charset="-78"/>
            </a:endParaRPr>
          </a:p>
          <a:p>
            <a:pPr algn="r" rtl="1"/>
            <a:endParaRPr lang="en-US" b="1" dirty="0">
              <a:cs typeface="B Roya" pitchFamily="2" charset="-78"/>
            </a:endParaRPr>
          </a:p>
        </p:txBody>
      </p:sp>
      <p:sp>
        <p:nvSpPr>
          <p:cNvPr id="5" name="Double Wave 4"/>
          <p:cNvSpPr/>
          <p:nvPr/>
        </p:nvSpPr>
        <p:spPr>
          <a:xfrm rot="20916672">
            <a:off x="-54833" y="389596"/>
            <a:ext cx="5066129" cy="12192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r"/>
            <a:endParaRPr lang="en-US" sz="2400" dirty="0">
              <a:cs typeface="+mj-cs"/>
            </a:endParaRPr>
          </a:p>
        </p:txBody>
      </p:sp>
      <p:sp>
        <p:nvSpPr>
          <p:cNvPr id="6" name="TextBox 5"/>
          <p:cNvSpPr txBox="1"/>
          <p:nvPr/>
        </p:nvSpPr>
        <p:spPr>
          <a:xfrm rot="20983548">
            <a:off x="-70345" y="777224"/>
            <a:ext cx="4865635" cy="584775"/>
          </a:xfrm>
          <a:prstGeom prst="rect">
            <a:avLst/>
          </a:prstGeom>
          <a:noFill/>
        </p:spPr>
        <p:txBody>
          <a:bodyPr wrap="square" rtlCol="1">
            <a:spAutoFit/>
          </a:bodyPr>
          <a:lstStyle/>
          <a:p>
            <a:pPr algn="ctr"/>
            <a:r>
              <a:rPr lang="fa-IR" sz="3200" b="1" dirty="0" smtClean="0">
                <a:cs typeface="B Titr" pitchFamily="2" charset="-78"/>
              </a:rPr>
              <a:t>طبقه بندی اقلام پولی و غیر پولی</a:t>
            </a:r>
            <a:endParaRPr lang="fa-IR" sz="3200" b="1" dirty="0">
              <a:cs typeface="B Titr"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Low" rtl="1">
              <a:lnSpc>
                <a:spcPct val="150000"/>
              </a:lnSpc>
              <a:buNone/>
            </a:pPr>
            <a:r>
              <a:rPr lang="fa-IR" b="1" dirty="0" smtClean="0">
                <a:cs typeface="B Roya" pitchFamily="2" charset="-78"/>
              </a:rPr>
              <a:t>    براساس باورعمومي تورم به نفع بدهكاران و به زيان طلبكاران است.</a:t>
            </a:r>
          </a:p>
          <a:p>
            <a:pPr algn="justLow" rtl="1">
              <a:lnSpc>
                <a:spcPct val="150000"/>
              </a:lnSpc>
              <a:buNone/>
            </a:pPr>
            <a:r>
              <a:rPr lang="fa-IR" b="1" dirty="0" smtClean="0">
                <a:cs typeface="B Roya" pitchFamily="2" charset="-78"/>
              </a:rPr>
              <a:t>   واحدهاي انتفاعي معمولا موجودي نقد يا حسابهاي دریافتنی را به مبلغي بيش از بدهي هاي جاري نگهداري مي كنند تا با افزايش سطح قيمت ها، زيان اقتصادي تحمل و با كاهش سطح قيمت ها سود اقتصادي تحصيل گردد.همچنين اگر </a:t>
            </a:r>
            <a:r>
              <a:rPr lang="fa-IR" b="1" u="sng" dirty="0" smtClean="0">
                <a:solidFill>
                  <a:srgbClr val="0070C0"/>
                </a:solidFill>
                <a:cs typeface="B Roya" pitchFamily="2" charset="-78"/>
              </a:rPr>
              <a:t>بدهيهاي بلندمدت بيشتر از داراييهاي پولي بلندمدت </a:t>
            </a:r>
            <a:r>
              <a:rPr lang="fa-IR" b="1" dirty="0" smtClean="0">
                <a:cs typeface="B Roya" pitchFamily="2" charset="-78"/>
              </a:rPr>
              <a:t>باشد هنگام </a:t>
            </a:r>
            <a:r>
              <a:rPr lang="fa-IR" b="1" dirty="0" smtClean="0">
                <a:solidFill>
                  <a:srgbClr val="0070C0"/>
                </a:solidFill>
                <a:cs typeface="B Roya" pitchFamily="2" charset="-78"/>
              </a:rPr>
              <a:t>افزايش</a:t>
            </a:r>
            <a:r>
              <a:rPr lang="fa-IR" b="1" dirty="0" smtClean="0">
                <a:cs typeface="B Roya" pitchFamily="2" charset="-78"/>
              </a:rPr>
              <a:t> سطح قيمتها ،</a:t>
            </a:r>
            <a:r>
              <a:rPr lang="fa-IR" b="1" dirty="0" smtClean="0">
                <a:solidFill>
                  <a:srgbClr val="0070C0"/>
                </a:solidFill>
                <a:cs typeface="B Roya" pitchFamily="2" charset="-78"/>
              </a:rPr>
              <a:t>سوداقتصادي</a:t>
            </a:r>
            <a:r>
              <a:rPr lang="fa-IR" b="1" dirty="0" smtClean="0">
                <a:cs typeface="B Roya" pitchFamily="2" charset="-78"/>
              </a:rPr>
              <a:t> تحصيل مي شود وهنگام </a:t>
            </a:r>
            <a:r>
              <a:rPr lang="fa-IR" b="1" dirty="0" smtClean="0">
                <a:solidFill>
                  <a:srgbClr val="0070C0"/>
                </a:solidFill>
                <a:cs typeface="B Roya" pitchFamily="2" charset="-78"/>
              </a:rPr>
              <a:t>كاهش</a:t>
            </a:r>
            <a:r>
              <a:rPr lang="fa-IR" b="1" dirty="0" smtClean="0">
                <a:cs typeface="B Roya" pitchFamily="2" charset="-78"/>
              </a:rPr>
              <a:t> سطح قيمتها </a:t>
            </a:r>
            <a:r>
              <a:rPr lang="fa-IR" b="1" dirty="0" smtClean="0">
                <a:solidFill>
                  <a:srgbClr val="0070C0"/>
                </a:solidFill>
                <a:cs typeface="B Roya" pitchFamily="2" charset="-78"/>
              </a:rPr>
              <a:t>زيان اقتصادي </a:t>
            </a:r>
            <a:r>
              <a:rPr lang="fa-IR" b="1" dirty="0" smtClean="0">
                <a:cs typeface="B Roya" pitchFamily="2" charset="-78"/>
              </a:rPr>
              <a:t>تحمل مي شود.</a:t>
            </a:r>
            <a:r>
              <a:rPr lang="en-US" b="1" dirty="0" smtClean="0">
                <a:cs typeface="B Roya" pitchFamily="2" charset="-78"/>
              </a:rPr>
              <a:t>  </a:t>
            </a:r>
          </a:p>
          <a:p>
            <a:pPr algn="justLow" rtl="1">
              <a:lnSpc>
                <a:spcPct val="150000"/>
              </a:lnSpc>
              <a:buNone/>
            </a:pPr>
            <a:r>
              <a:rPr lang="fa-IR" b="1" dirty="0" smtClean="0">
                <a:solidFill>
                  <a:srgbClr val="C00000"/>
                </a:solidFill>
                <a:cs typeface="B Roya" pitchFamily="2" charset="-78"/>
              </a:rPr>
              <a:t>    در ضمن اقلام غيرپولي سودوزيان ندارند.</a:t>
            </a:r>
            <a:endParaRPr lang="en-US" b="1" dirty="0">
              <a:cs typeface="B Roya" pitchFamily="2" charset="-78"/>
            </a:endParaRPr>
          </a:p>
        </p:txBody>
      </p:sp>
      <p:sp>
        <p:nvSpPr>
          <p:cNvPr id="5" name="Double Wave 4"/>
          <p:cNvSpPr/>
          <p:nvPr/>
        </p:nvSpPr>
        <p:spPr>
          <a:xfrm rot="20916672">
            <a:off x="-63617" y="352424"/>
            <a:ext cx="3695876" cy="1267754"/>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r"/>
            <a:endParaRPr lang="en-US" sz="2400" dirty="0">
              <a:cs typeface="+mj-cs"/>
            </a:endParaRPr>
          </a:p>
        </p:txBody>
      </p:sp>
      <p:sp>
        <p:nvSpPr>
          <p:cNvPr id="6" name="TextBox 5"/>
          <p:cNvSpPr txBox="1"/>
          <p:nvPr/>
        </p:nvSpPr>
        <p:spPr>
          <a:xfrm rot="21133440">
            <a:off x="-35625" y="697863"/>
            <a:ext cx="3545137" cy="584775"/>
          </a:xfrm>
          <a:prstGeom prst="rect">
            <a:avLst/>
          </a:prstGeom>
          <a:noFill/>
        </p:spPr>
        <p:txBody>
          <a:bodyPr wrap="square" rtlCol="1">
            <a:spAutoFit/>
          </a:bodyPr>
          <a:lstStyle/>
          <a:p>
            <a:pPr algn="ctr"/>
            <a:r>
              <a:rPr lang="fa-IR" sz="3200" b="1" dirty="0" smtClean="0">
                <a:cs typeface="B Titr" pitchFamily="2" charset="-78"/>
              </a:rPr>
              <a:t>سود و زیان اقلام پولی</a:t>
            </a:r>
            <a:endParaRPr lang="fa-IR" sz="3200" b="1"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057400"/>
            <a:ext cx="7467600" cy="4416552"/>
          </a:xfrm>
        </p:spPr>
        <p:txBody>
          <a:bodyPr/>
          <a:lstStyle/>
          <a:p>
            <a:pPr algn="r" rtl="1">
              <a:lnSpc>
                <a:spcPct val="150000"/>
              </a:lnSpc>
            </a:pPr>
            <a:r>
              <a:rPr lang="fa-IR" b="1" dirty="0" smtClean="0">
                <a:cs typeface="B Roya" pitchFamily="2" charset="-78"/>
              </a:rPr>
              <a:t>شاخص قیمت عبارت است از میانگین موزون قیمت های جاری کالاها و خدمات که با قیمت های مربوط در دوره مبنا مقایسه و به کمک آن، تغییرات حاصل در سطح قیمتها تعیین می شود.</a:t>
            </a:r>
          </a:p>
          <a:p>
            <a:pPr algn="r" rtl="1">
              <a:lnSpc>
                <a:spcPct val="150000"/>
              </a:lnSpc>
            </a:pPr>
            <a:r>
              <a:rPr lang="fa-IR" b="1" dirty="0" smtClean="0">
                <a:cs typeface="B Roya" pitchFamily="2" charset="-78"/>
              </a:rPr>
              <a:t>از شاخص قیمت جهت اندازه گیری تغییر سطح قیمت ها در یک دوره معین، استفاده می شود.</a:t>
            </a:r>
          </a:p>
          <a:p>
            <a:pPr algn="r" rtl="1">
              <a:lnSpc>
                <a:spcPct val="150000"/>
              </a:lnSpc>
            </a:pPr>
            <a:r>
              <a:rPr lang="fa-IR" b="1" dirty="0" smtClean="0">
                <a:cs typeface="B Roya" pitchFamily="2" charset="-78"/>
              </a:rPr>
              <a:t>شاخص قیمت در هر سه طبقه تغییر قیمتی قابل محاسبه می باشد.</a:t>
            </a:r>
          </a:p>
          <a:p>
            <a:pPr algn="r" rtl="1">
              <a:lnSpc>
                <a:spcPct val="150000"/>
              </a:lnSpc>
            </a:pPr>
            <a:endParaRPr lang="en-US" b="1" dirty="0">
              <a:cs typeface="B Roya" pitchFamily="2" charset="-78"/>
            </a:endParaRPr>
          </a:p>
        </p:txBody>
      </p:sp>
      <p:sp>
        <p:nvSpPr>
          <p:cNvPr id="5" name="Double Wave 4"/>
          <p:cNvSpPr/>
          <p:nvPr/>
        </p:nvSpPr>
        <p:spPr>
          <a:xfrm rot="20916672">
            <a:off x="89784" y="342391"/>
            <a:ext cx="3594271" cy="1267754"/>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r"/>
            <a:endParaRPr lang="en-US" sz="2400" dirty="0">
              <a:cs typeface="+mj-cs"/>
            </a:endParaRPr>
          </a:p>
        </p:txBody>
      </p:sp>
      <p:sp>
        <p:nvSpPr>
          <p:cNvPr id="6" name="TextBox 5"/>
          <p:cNvSpPr txBox="1"/>
          <p:nvPr/>
        </p:nvSpPr>
        <p:spPr>
          <a:xfrm rot="20925302">
            <a:off x="351951" y="711992"/>
            <a:ext cx="2944027" cy="584775"/>
          </a:xfrm>
          <a:prstGeom prst="rect">
            <a:avLst/>
          </a:prstGeom>
          <a:noFill/>
        </p:spPr>
        <p:txBody>
          <a:bodyPr wrap="square" rtlCol="1">
            <a:spAutoFit/>
          </a:bodyPr>
          <a:lstStyle/>
          <a:p>
            <a:pPr algn="ctr"/>
            <a:r>
              <a:rPr lang="fa-IR" sz="3200" b="1" dirty="0" smtClean="0">
                <a:cs typeface="B Titr" pitchFamily="2" charset="-78"/>
              </a:rPr>
              <a:t>شاخص های قیمت</a:t>
            </a:r>
            <a:endParaRPr lang="fa-IR" sz="3200" b="1"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heel(4)">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p:cTn id="17" dur="1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1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itchFamily="2" charset="-78"/>
              </a:rPr>
              <a:t>نحوه محاسبه شاخص قیمت:</a:t>
            </a:r>
            <a:endParaRPr lang="en-US" dirty="0">
              <a:cs typeface="B Titr" pitchFamily="2" charset="-78"/>
            </a:endParaRPr>
          </a:p>
        </p:txBody>
      </p:sp>
      <p:sp>
        <p:nvSpPr>
          <p:cNvPr id="3" name="Content Placeholder 2"/>
          <p:cNvSpPr>
            <a:spLocks noGrp="1"/>
          </p:cNvSpPr>
          <p:nvPr>
            <p:ph sz="quarter" idx="1"/>
          </p:nvPr>
        </p:nvSpPr>
        <p:spPr/>
        <p:txBody>
          <a:bodyPr>
            <a:normAutofit/>
          </a:bodyPr>
          <a:lstStyle/>
          <a:p>
            <a:pPr algn="r" rtl="1"/>
            <a:r>
              <a:rPr lang="fa-IR" b="1" dirty="0" smtClean="0">
                <a:cs typeface="B Roya" pitchFamily="2" charset="-78"/>
              </a:rPr>
              <a:t>روش لاسپیرز</a:t>
            </a:r>
          </a:p>
          <a:p>
            <a:pPr>
              <a:buNone/>
            </a:pPr>
            <a:r>
              <a:rPr lang="en-US" b="1" dirty="0" smtClean="0"/>
              <a:t>I</a:t>
            </a:r>
            <a:r>
              <a:rPr lang="en-US" b="1" baseline="-25000" dirty="0" smtClean="0"/>
              <a:t>n</a:t>
            </a:r>
            <a:r>
              <a:rPr lang="en-US" b="1" dirty="0" smtClean="0"/>
              <a:t>=100</a:t>
            </a:r>
            <a:r>
              <a:rPr lang="en-US" b="1" dirty="0" smtClean="0">
                <a:sym typeface="Wingdings 2"/>
              </a:rPr>
              <a:t></a:t>
            </a:r>
            <a:endParaRPr lang="fa-IR" b="1" dirty="0" smtClean="0"/>
          </a:p>
          <a:p>
            <a:pPr algn="l">
              <a:buNone/>
            </a:pPr>
            <a:endParaRPr lang="fa-IR" b="1" dirty="0" smtClean="0">
              <a:effectLst>
                <a:outerShdw blurRad="38100" dist="38100" dir="2700000" algn="tl">
                  <a:srgbClr val="000000">
                    <a:alpha val="43137"/>
                  </a:srgbClr>
                </a:outerShdw>
              </a:effectLst>
            </a:endParaRPr>
          </a:p>
          <a:p>
            <a:pPr algn="l">
              <a:buNone/>
            </a:pPr>
            <a:endParaRPr lang="fa-IR" b="1" dirty="0" smtClean="0">
              <a:effectLst>
                <a:outerShdw blurRad="38100" dist="38100" dir="2700000" algn="tl">
                  <a:srgbClr val="000000">
                    <a:alpha val="43137"/>
                  </a:srgbClr>
                </a:outerShdw>
              </a:effectLst>
            </a:endParaRPr>
          </a:p>
          <a:p>
            <a:pPr algn="r" rtl="1"/>
            <a:r>
              <a:rPr lang="fa-IR" b="1" dirty="0" smtClean="0">
                <a:effectLst>
                  <a:outerShdw blurRad="38100" dist="38100" dir="2700000" algn="tl">
                    <a:srgbClr val="000000">
                      <a:alpha val="43137"/>
                    </a:srgbClr>
                  </a:outerShdw>
                </a:effectLst>
                <a:cs typeface="B Roya" pitchFamily="2" charset="-78"/>
              </a:rPr>
              <a:t>روش پاشه</a:t>
            </a:r>
          </a:p>
          <a:p>
            <a:pPr algn="r" rtl="1">
              <a:buNone/>
            </a:pPr>
            <a:endParaRPr lang="fa-IR" b="1" dirty="0" smtClean="0">
              <a:effectLst>
                <a:outerShdw blurRad="38100" dist="38100" dir="2700000" algn="tl">
                  <a:srgbClr val="000000">
                    <a:alpha val="43137"/>
                  </a:srgbClr>
                </a:outerShdw>
              </a:effectLst>
            </a:endParaRPr>
          </a:p>
          <a:p>
            <a:pPr algn="r" rtl="1">
              <a:buNone/>
            </a:pPr>
            <a:endParaRPr lang="fa-IR" b="1" dirty="0" smtClean="0">
              <a:effectLst>
                <a:outerShdw blurRad="38100" dist="38100" dir="2700000" algn="tl">
                  <a:srgbClr val="000000">
                    <a:alpha val="43137"/>
                  </a:srgbClr>
                </a:outerShdw>
              </a:effectLst>
            </a:endParaRPr>
          </a:p>
          <a:p>
            <a:pPr>
              <a:buNone/>
            </a:pPr>
            <a:r>
              <a:rPr lang="en-US" b="1" dirty="0" smtClean="0"/>
              <a:t>I</a:t>
            </a:r>
            <a:r>
              <a:rPr lang="en-US" b="1" baseline="-25000" dirty="0" smtClean="0"/>
              <a:t>n</a:t>
            </a:r>
            <a:r>
              <a:rPr lang="en-US" b="1" dirty="0" smtClean="0"/>
              <a:t>=100</a:t>
            </a:r>
            <a:r>
              <a:rPr lang="en-US" b="1" dirty="0" smtClean="0">
                <a:sym typeface="Wingdings 2"/>
              </a:rPr>
              <a:t></a:t>
            </a:r>
            <a:r>
              <a:rPr lang="en-US" b="1" i="1" dirty="0" smtClean="0"/>
              <a:t/>
            </a:r>
            <a:br>
              <a:rPr lang="en-US" b="1" i="1" dirty="0" smtClean="0"/>
            </a:br>
            <a:endParaRPr lang="en-US" b="1" i="1" dirty="0" smtClean="0">
              <a:effectLst>
                <a:outerShdw blurRad="38100" dist="38100" dir="2700000" algn="tl">
                  <a:srgbClr val="000000">
                    <a:alpha val="43137"/>
                  </a:srgbClr>
                </a:outerShdw>
              </a:effectLst>
            </a:endParaRPr>
          </a:p>
          <a:p>
            <a:pPr>
              <a:buNone/>
            </a:pPr>
            <a:endParaRPr lang="fa-IR" b="1" dirty="0" smtClean="0">
              <a:effectLst>
                <a:outerShdw blurRad="38100" dist="38100" dir="2700000" algn="tl">
                  <a:srgbClr val="000000">
                    <a:alpha val="43137"/>
                  </a:srgbClr>
                </a:outerShdw>
              </a:effectLst>
            </a:endParaRPr>
          </a:p>
          <a:p>
            <a:pPr algn="r" rtl="1">
              <a:buNone/>
            </a:pPr>
            <a:r>
              <a:rPr lang="fa-IR" b="1" dirty="0" smtClean="0">
                <a:effectLst>
                  <a:outerShdw blurRad="38100" dist="38100" dir="2700000" algn="tl">
                    <a:srgbClr val="000000">
                      <a:alpha val="43137"/>
                    </a:srgbClr>
                  </a:outerShdw>
                </a:effectLst>
              </a:rPr>
              <a:t>                </a:t>
            </a:r>
            <a:r>
              <a:rPr lang="fa-IR" b="1" dirty="0" smtClean="0">
                <a:effectLst>
                  <a:outerShdw blurRad="38100" dist="38100" dir="2700000" algn="tl">
                    <a:srgbClr val="000000">
                      <a:alpha val="43137"/>
                    </a:srgbClr>
                  </a:outerShdw>
                </a:effectLst>
                <a:cs typeface="B Roya" pitchFamily="2" charset="-78"/>
              </a:rPr>
              <a:t>در استاندارد شماره 33 ، شاخص لاسپیرز توصیه شده است.</a:t>
            </a:r>
            <a:endParaRPr lang="en-US" b="1" dirty="0">
              <a:effectLst>
                <a:outerShdw blurRad="38100" dist="38100" dir="2700000" algn="tl">
                  <a:srgbClr val="000000">
                    <a:alpha val="43137"/>
                  </a:srgbClr>
                </a:outerShdw>
              </a:effectLst>
              <a:cs typeface="B Roya" pitchFamily="2" charset="-78"/>
            </a:endParaRP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662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28800" y="1905000"/>
            <a:ext cx="1390650" cy="819150"/>
          </a:xfrm>
          <a:prstGeom prst="rect">
            <a:avLst/>
          </a:prstGeom>
          <a:noFill/>
        </p:spPr>
      </p:pic>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66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28800" y="4495800"/>
            <a:ext cx="1400175" cy="819150"/>
          </a:xfrm>
          <a:prstGeom prst="rect">
            <a:avLst/>
          </a:prstGeom>
          <a:noFill/>
        </p:spPr>
      </p:pic>
      <p:sp>
        <p:nvSpPr>
          <p:cNvPr id="8" name="Cloud Callout 7"/>
          <p:cNvSpPr/>
          <p:nvPr/>
        </p:nvSpPr>
        <p:spPr>
          <a:xfrm>
            <a:off x="6553200" y="4724400"/>
            <a:ext cx="2159161" cy="97173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rgbClr val="002060"/>
                </a:solidFill>
                <a:latin typeface="IranNastaliq" pitchFamily="18" charset="0"/>
                <a:cs typeface="B Titr" pitchFamily="2" charset="-78"/>
              </a:rPr>
              <a:t>نکته:</a:t>
            </a:r>
            <a:endParaRPr lang="en-US" sz="3200" dirty="0">
              <a:solidFill>
                <a:srgbClr val="002060"/>
              </a:solidFill>
              <a:latin typeface="IranNastaliq" pitchFamily="18" charset="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p:cTn id="42"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028617"/>
            <a:ext cx="7848600" cy="3539430"/>
          </a:xfrm>
          <a:prstGeom prst="rect">
            <a:avLst/>
          </a:prstGeom>
        </p:spPr>
        <p:txBody>
          <a:bodyPr wrap="square">
            <a:spAutoFit/>
          </a:bodyPr>
          <a:lstStyle/>
          <a:p>
            <a:pPr algn="r" rtl="1"/>
            <a:r>
              <a:rPr lang="fa-IR" sz="2800" b="1" dirty="0">
                <a:solidFill>
                  <a:srgbClr val="C00000"/>
                </a:solidFill>
                <a:cs typeface="B Titr" pitchFamily="2" charset="-78"/>
              </a:rPr>
              <a:t>تعریف :</a:t>
            </a:r>
          </a:p>
          <a:p>
            <a:pPr algn="r" rtl="1"/>
            <a:endParaRPr lang="fa-IR" sz="2800" b="1" dirty="0">
              <a:cs typeface="B Roya" pitchFamily="2" charset="-78"/>
            </a:endParaRPr>
          </a:p>
          <a:p>
            <a:pPr algn="just" rtl="1"/>
            <a:r>
              <a:rPr lang="fa-IR" sz="2800" b="1" dirty="0">
                <a:cs typeface="B Roya" pitchFamily="2" charset="-78"/>
              </a:rPr>
              <a:t>حسابداری </a:t>
            </a:r>
            <a:r>
              <a:rPr lang="fa-IR" sz="2800" b="1" dirty="0" smtClean="0">
                <a:cs typeface="B Roya" pitchFamily="2" charset="-78"/>
              </a:rPr>
              <a:t>تفییر قیمتها واژه </a:t>
            </a:r>
            <a:r>
              <a:rPr lang="fa-IR" sz="2800" b="1" dirty="0">
                <a:cs typeface="B Roya" pitchFamily="2" charset="-78"/>
              </a:rPr>
              <a:t>ای است که مجموعه ای ازسیستم های حسابداری طراحی شده به منظور اصلاح مشکلات ناشی از به کارگیری بهای تمام شده تاریخی به لحاظ وجود تورم تشریح می کند.حسابداری تورمی درکشورهای مبتلا به تورم شدیدبه کارگرفته می شود.</a:t>
            </a:r>
            <a:endParaRPr lang="en-US" sz="2800" b="1" dirty="0">
              <a:cs typeface="B Roya" pitchFamily="2" charset="-78"/>
            </a:endParaRPr>
          </a:p>
          <a:p>
            <a:pPr algn="just" rtl="1"/>
            <a:endParaRPr lang="en-US" sz="2800" b="1" dirty="0">
              <a:cs typeface="B Roya" pitchFamily="2" charset="-78"/>
            </a:endParaRPr>
          </a:p>
        </p:txBody>
      </p:sp>
      <p:sp>
        <p:nvSpPr>
          <p:cNvPr id="6" name="Double Wave 5"/>
          <p:cNvSpPr/>
          <p:nvPr/>
        </p:nvSpPr>
        <p:spPr>
          <a:xfrm>
            <a:off x="152400" y="228600"/>
            <a:ext cx="2362200" cy="12192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10" name="TextBox 9"/>
          <p:cNvSpPr txBox="1"/>
          <p:nvPr/>
        </p:nvSpPr>
        <p:spPr>
          <a:xfrm rot="541477">
            <a:off x="381000" y="533400"/>
            <a:ext cx="2286000" cy="738664"/>
          </a:xfrm>
          <a:prstGeom prst="rect">
            <a:avLst/>
          </a:prstGeom>
          <a:noFill/>
        </p:spPr>
        <p:txBody>
          <a:bodyPr wrap="square" rtlCol="0">
            <a:spAutoFit/>
          </a:bodyPr>
          <a:lstStyle/>
          <a:p>
            <a:r>
              <a:rPr lang="fa-IR" sz="2400" b="1" dirty="0" smtClean="0">
                <a:cs typeface="B Titr" pitchFamily="2" charset="-78"/>
              </a:rPr>
              <a:t>حسابداری تورمی</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ouble Wave 5"/>
          <p:cNvSpPr/>
          <p:nvPr/>
        </p:nvSpPr>
        <p:spPr>
          <a:xfrm rot="20916814">
            <a:off x="-53930" y="246998"/>
            <a:ext cx="4516300"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 name="TextBox 6"/>
          <p:cNvSpPr txBox="1"/>
          <p:nvPr/>
        </p:nvSpPr>
        <p:spPr>
          <a:xfrm rot="21071367">
            <a:off x="279962" y="533043"/>
            <a:ext cx="4084317" cy="584775"/>
          </a:xfrm>
          <a:prstGeom prst="rect">
            <a:avLst/>
          </a:prstGeom>
          <a:noFill/>
        </p:spPr>
        <p:txBody>
          <a:bodyPr wrap="square" rtlCol="0">
            <a:spAutoFit/>
          </a:bodyPr>
          <a:lstStyle/>
          <a:p>
            <a:r>
              <a:rPr lang="fa-IR" sz="3200" b="1" dirty="0" smtClean="0">
                <a:cs typeface="B Titr" pitchFamily="2" charset="-78"/>
              </a:rPr>
              <a:t>روشهای ارزیابی دارایی ها</a:t>
            </a:r>
            <a:endParaRPr lang="en-US" sz="3200" b="1"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924800" cy="1143000"/>
          </a:xfrm>
        </p:spPr>
        <p:txBody>
          <a:bodyPr/>
          <a:lstStyle/>
          <a:p>
            <a:pPr algn="r" rtl="1"/>
            <a:r>
              <a:rPr lang="fa-IR" dirty="0" smtClean="0">
                <a:solidFill>
                  <a:srgbClr val="C00000"/>
                </a:solidFill>
                <a:cs typeface="B Titr" pitchFamily="2" charset="-78"/>
              </a:rPr>
              <a:t>موارد افشا در بکارگیری روش قدرت خرید طبق </a:t>
            </a:r>
            <a:r>
              <a:rPr lang="en-US" dirty="0" smtClean="0">
                <a:solidFill>
                  <a:srgbClr val="C00000"/>
                </a:solidFill>
                <a:cs typeface="B Titr" pitchFamily="2" charset="-78"/>
              </a:rPr>
              <a:t>FASB</a:t>
            </a:r>
            <a:r>
              <a:rPr lang="fa-IR" dirty="0" smtClean="0">
                <a:solidFill>
                  <a:srgbClr val="C00000"/>
                </a:solidFill>
                <a:cs typeface="B Titr" pitchFamily="2" charset="-78"/>
              </a:rPr>
              <a:t>:</a:t>
            </a:r>
            <a:endParaRPr lang="en-US" dirty="0">
              <a:solidFill>
                <a:srgbClr val="C00000"/>
              </a:solidFill>
              <a:cs typeface="B Titr" pitchFamily="2" charset="-78"/>
            </a:endParaRPr>
          </a:p>
        </p:txBody>
      </p:sp>
      <p:sp>
        <p:nvSpPr>
          <p:cNvPr id="3" name="Content Placeholder 2"/>
          <p:cNvSpPr>
            <a:spLocks noGrp="1"/>
          </p:cNvSpPr>
          <p:nvPr>
            <p:ph sz="quarter" idx="1"/>
          </p:nvPr>
        </p:nvSpPr>
        <p:spPr>
          <a:xfrm>
            <a:off x="457200" y="2057400"/>
            <a:ext cx="7467600" cy="4416552"/>
          </a:xfrm>
        </p:spPr>
        <p:txBody>
          <a:bodyPr/>
          <a:lstStyle/>
          <a:p>
            <a:pPr algn="r" rtl="1">
              <a:lnSpc>
                <a:spcPct val="150000"/>
              </a:lnSpc>
            </a:pPr>
            <a:r>
              <a:rPr lang="fa-IR" b="1" dirty="0" smtClean="0">
                <a:cs typeface="B Roya" pitchFamily="2" charset="-78"/>
              </a:rPr>
              <a:t>اطلاعات مربوط به سود حاصل از عملیات مستمر برای دوره مالی جاری، بر مبنای ارزشهای تاریخی قدرت خرید.</a:t>
            </a:r>
          </a:p>
          <a:p>
            <a:pPr algn="r" rtl="1">
              <a:lnSpc>
                <a:spcPct val="150000"/>
              </a:lnSpc>
              <a:buNone/>
            </a:pPr>
            <a:endParaRPr lang="fa-IR" b="1" dirty="0" smtClean="0">
              <a:cs typeface="B Roya" pitchFamily="2" charset="-78"/>
            </a:endParaRPr>
          </a:p>
          <a:p>
            <a:pPr algn="r" rtl="1">
              <a:lnSpc>
                <a:spcPct val="150000"/>
              </a:lnSpc>
            </a:pPr>
            <a:r>
              <a:rPr lang="fa-IR" b="1" dirty="0" smtClean="0">
                <a:cs typeface="B Roya" pitchFamily="2" charset="-78"/>
              </a:rPr>
              <a:t>سود و زیان غیر عملیاتی قدرت ناشی از نگهداری خالص اقلام پولی در دوره جاری، بدیهی است این سود یا زیان نباید در محاسبه سود حاصل از عملیات مستمر لحاظ شود.</a:t>
            </a:r>
            <a:endParaRPr lang="en-US" b="1" dirty="0">
              <a:cs typeface="B Roya"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924800" cy="1143000"/>
          </a:xfrm>
        </p:spPr>
        <p:txBody>
          <a:bodyPr/>
          <a:lstStyle/>
          <a:p>
            <a:pPr algn="r" rtl="1"/>
            <a:r>
              <a:rPr lang="fa-IR" dirty="0" smtClean="0">
                <a:solidFill>
                  <a:srgbClr val="C00000"/>
                </a:solidFill>
                <a:cs typeface="B Titr" pitchFamily="2" charset="-78"/>
              </a:rPr>
              <a:t>موارد افشا در بکارگیری روش ارزش جاری طبق </a:t>
            </a:r>
            <a:r>
              <a:rPr lang="en-US" dirty="0" smtClean="0">
                <a:solidFill>
                  <a:srgbClr val="C00000"/>
                </a:solidFill>
                <a:cs typeface="B Titr" pitchFamily="2" charset="-78"/>
              </a:rPr>
              <a:t>FASB</a:t>
            </a:r>
            <a:r>
              <a:rPr lang="fa-IR" dirty="0" smtClean="0">
                <a:solidFill>
                  <a:srgbClr val="C00000"/>
                </a:solidFill>
                <a:cs typeface="B Titr" pitchFamily="2" charset="-78"/>
              </a:rPr>
              <a:t>:</a:t>
            </a:r>
            <a:endParaRPr lang="en-US" dirty="0">
              <a:solidFill>
                <a:srgbClr val="C00000"/>
              </a:solidFill>
              <a:cs typeface="B Titr" pitchFamily="2" charset="-78"/>
            </a:endParaRPr>
          </a:p>
        </p:txBody>
      </p:sp>
      <p:sp>
        <p:nvSpPr>
          <p:cNvPr id="3" name="Content Placeholder 2"/>
          <p:cNvSpPr>
            <a:spLocks noGrp="1"/>
          </p:cNvSpPr>
          <p:nvPr>
            <p:ph sz="quarter" idx="1"/>
          </p:nvPr>
        </p:nvSpPr>
        <p:spPr>
          <a:xfrm>
            <a:off x="457200" y="1981200"/>
            <a:ext cx="7467600" cy="4492752"/>
          </a:xfrm>
        </p:spPr>
        <p:txBody>
          <a:bodyPr/>
          <a:lstStyle/>
          <a:p>
            <a:pPr algn="r" rtl="1">
              <a:lnSpc>
                <a:spcPct val="150000"/>
              </a:lnSpc>
            </a:pPr>
            <a:r>
              <a:rPr lang="fa-IR" b="1" dirty="0" smtClean="0">
                <a:cs typeface="B Roya" pitchFamily="2" charset="-78"/>
              </a:rPr>
              <a:t>اطلاعات مربوط به سود حاصل از عملیات مستمر برای دوره مالی جاری، بر مبنای ارزشهای جاری.</a:t>
            </a:r>
          </a:p>
          <a:p>
            <a:pPr algn="r" rtl="1">
              <a:lnSpc>
                <a:spcPct val="150000"/>
              </a:lnSpc>
            </a:pPr>
            <a:r>
              <a:rPr lang="fa-IR" b="1" dirty="0" smtClean="0">
                <a:cs typeface="B Roya" pitchFamily="2" charset="-78"/>
              </a:rPr>
              <a:t>ارزش جاری موجودی ها و اموال، ماشین آلات و تجهیزات در پایان دوره.</a:t>
            </a:r>
          </a:p>
          <a:p>
            <a:pPr algn="r" rtl="1">
              <a:lnSpc>
                <a:spcPct val="150000"/>
              </a:lnSpc>
            </a:pPr>
            <a:r>
              <a:rPr lang="fa-IR" b="1" dirty="0" smtClean="0">
                <a:cs typeface="B Roya" pitchFamily="2" charset="-78"/>
              </a:rPr>
              <a:t>افزایش یا کاهش ارزش جاری موجودی ها و اموال، ماشین و تجهیزات برای دوره مالی جاری پس از کسر آثار تورم. </a:t>
            </a:r>
            <a:endParaRPr lang="en-US" b="1" dirty="0">
              <a:cs typeface="B Roya"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uble Wave 4"/>
          <p:cNvSpPr/>
          <p:nvPr/>
        </p:nvSpPr>
        <p:spPr>
          <a:xfrm rot="21317511">
            <a:off x="152400" y="228600"/>
            <a:ext cx="3581400"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rot="21251830">
            <a:off x="0" y="533400"/>
            <a:ext cx="3733800" cy="954107"/>
          </a:xfrm>
          <a:prstGeom prst="rect">
            <a:avLst/>
          </a:prstGeom>
          <a:noFill/>
        </p:spPr>
        <p:txBody>
          <a:bodyPr wrap="square" rtlCol="0">
            <a:spAutoFit/>
          </a:bodyPr>
          <a:lstStyle/>
          <a:p>
            <a:pPr algn="ctr" rtl="1"/>
            <a:r>
              <a:rPr lang="fa-IR" sz="2800" b="1" i="1" dirty="0" smtClean="0">
                <a:solidFill>
                  <a:schemeClr val="tx1">
                    <a:lumMod val="65000"/>
                  </a:schemeClr>
                </a:solidFill>
                <a:latin typeface="Times New Roman" pitchFamily="18" charset="0"/>
                <a:cs typeface="B Titr" pitchFamily="2" charset="-78"/>
              </a:rPr>
              <a:t>معایب حسابداری مبتنی</a:t>
            </a:r>
          </a:p>
          <a:p>
            <a:pPr algn="ctr" rtl="1"/>
            <a:r>
              <a:rPr lang="fa-IR" sz="2800" b="1" i="1" dirty="0" smtClean="0">
                <a:solidFill>
                  <a:schemeClr val="tx1">
                    <a:lumMod val="65000"/>
                  </a:schemeClr>
                </a:solidFill>
                <a:latin typeface="Times New Roman" pitchFamily="18" charset="0"/>
                <a:cs typeface="B Titr" pitchFamily="2" charset="-78"/>
              </a:rPr>
              <a:t> بر بهای تاریخی</a:t>
            </a:r>
            <a:endParaRPr lang="en-US" sz="2800" dirty="0">
              <a:cs typeface="B Titr" pitchFamily="2" charset="-78"/>
            </a:endParaRPr>
          </a:p>
        </p:txBody>
      </p:sp>
      <p:sp>
        <p:nvSpPr>
          <p:cNvPr id="7" name="Freeform 6"/>
          <p:cNvSpPr/>
          <p:nvPr/>
        </p:nvSpPr>
        <p:spPr>
          <a:xfrm>
            <a:off x="2891692" y="1686445"/>
            <a:ext cx="6096000" cy="1544298"/>
          </a:xfrm>
          <a:custGeom>
            <a:avLst/>
            <a:gdLst>
              <a:gd name="connsiteX0" fmla="*/ 0 w 6096000"/>
              <a:gd name="connsiteY0" fmla="*/ 540859 h 1544296"/>
              <a:gd name="connsiteX1" fmla="*/ 2854963 w 6096000"/>
              <a:gd name="connsiteY1" fmla="*/ 540859 h 1544296"/>
              <a:gd name="connsiteX2" fmla="*/ 2854963 w 6096000"/>
              <a:gd name="connsiteY2" fmla="*/ 386074 h 1544296"/>
              <a:gd name="connsiteX3" fmla="*/ 2661926 w 6096000"/>
              <a:gd name="connsiteY3" fmla="*/ 386074 h 1544296"/>
              <a:gd name="connsiteX4" fmla="*/ 3048000 w 6096000"/>
              <a:gd name="connsiteY4" fmla="*/ 0 h 1544296"/>
              <a:gd name="connsiteX5" fmla="*/ 3434074 w 6096000"/>
              <a:gd name="connsiteY5" fmla="*/ 386074 h 1544296"/>
              <a:gd name="connsiteX6" fmla="*/ 3241037 w 6096000"/>
              <a:gd name="connsiteY6" fmla="*/ 386074 h 1544296"/>
              <a:gd name="connsiteX7" fmla="*/ 3241037 w 6096000"/>
              <a:gd name="connsiteY7" fmla="*/ 540859 h 1544296"/>
              <a:gd name="connsiteX8" fmla="*/ 6096000 w 6096000"/>
              <a:gd name="connsiteY8" fmla="*/ 540859 h 1544296"/>
              <a:gd name="connsiteX9" fmla="*/ 6096000 w 6096000"/>
              <a:gd name="connsiteY9" fmla="*/ 1544296 h 1544296"/>
              <a:gd name="connsiteX10" fmla="*/ 0 w 6096000"/>
              <a:gd name="connsiteY10" fmla="*/ 1544296 h 1544296"/>
              <a:gd name="connsiteX11" fmla="*/ 0 w 6096000"/>
              <a:gd name="connsiteY11" fmla="*/ 540859 h 154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96000" h="1544296">
                <a:moveTo>
                  <a:pt x="6096000" y="1003437"/>
                </a:moveTo>
                <a:lnTo>
                  <a:pt x="3241037" y="1003437"/>
                </a:lnTo>
                <a:lnTo>
                  <a:pt x="3241037" y="1158222"/>
                </a:lnTo>
                <a:lnTo>
                  <a:pt x="3434074" y="1158222"/>
                </a:lnTo>
                <a:lnTo>
                  <a:pt x="3048000" y="1544295"/>
                </a:lnTo>
                <a:lnTo>
                  <a:pt x="2661926" y="1158222"/>
                </a:lnTo>
                <a:lnTo>
                  <a:pt x="2854963" y="1158222"/>
                </a:lnTo>
                <a:lnTo>
                  <a:pt x="2854963" y="1003437"/>
                </a:lnTo>
                <a:lnTo>
                  <a:pt x="0" y="1003437"/>
                </a:lnTo>
                <a:lnTo>
                  <a:pt x="0" y="1"/>
                </a:lnTo>
                <a:lnTo>
                  <a:pt x="6096000" y="1"/>
                </a:lnTo>
                <a:lnTo>
                  <a:pt x="6096000" y="1003437"/>
                </a:lnTo>
                <a:close/>
              </a:path>
            </a:pathLst>
          </a:custGeom>
          <a:scene3d>
            <a:camera prst="perspectiveLeft" zoom="91000"/>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5">
              <a:shade val="50000"/>
              <a:hueOff val="255721"/>
              <a:satOff val="2109"/>
              <a:lumOff val="27579"/>
              <a:alphaOff val="0"/>
            </a:schemeClr>
          </a:fillRef>
          <a:effectRef idx="1">
            <a:schemeClr val="accent5">
              <a:shade val="50000"/>
              <a:hueOff val="255721"/>
              <a:satOff val="2109"/>
              <a:lumOff val="27579"/>
              <a:alphaOff val="0"/>
            </a:schemeClr>
          </a:effectRef>
          <a:fontRef idx="minor">
            <a:schemeClr val="dk1"/>
          </a:fontRef>
        </p:style>
        <p:txBody>
          <a:bodyPr spcFirstLastPara="0" vert="horz" wrap="square" lIns="341375" tIns="341377" rIns="341376" bIns="882235" numCol="1" spcCol="1270" anchor="ctr" anchorCtr="0">
            <a:noAutofit/>
          </a:bodyPr>
          <a:lstStyle/>
          <a:p>
            <a:pPr lvl="0" algn="ctr" rtl="1">
              <a:lnSpc>
                <a:spcPct val="90000"/>
              </a:lnSpc>
              <a:spcBef>
                <a:spcPct val="0"/>
              </a:spcBef>
              <a:spcAft>
                <a:spcPct val="35000"/>
              </a:spcAft>
            </a:pPr>
            <a:r>
              <a:rPr lang="fa-IR" sz="2800" b="1" i="1" dirty="0" smtClean="0">
                <a:solidFill>
                  <a:schemeClr val="tx1">
                    <a:lumMod val="65000"/>
                  </a:schemeClr>
                </a:solidFill>
                <a:latin typeface="Times New Roman" pitchFamily="18" charset="0"/>
                <a:cs typeface="B Titr" pitchFamily="2" charset="-78"/>
              </a:rPr>
              <a:t>عدم انعکاس شرایط واقعی</a:t>
            </a:r>
            <a:endParaRPr lang="fa-IR" sz="2800" b="1" i="1" dirty="0">
              <a:solidFill>
                <a:schemeClr val="tx1">
                  <a:lumMod val="65000"/>
                </a:schemeClr>
              </a:solidFill>
              <a:latin typeface="Times New Roman" pitchFamily="18" charset="0"/>
              <a:cs typeface="B Titr" pitchFamily="2" charset="-78"/>
            </a:endParaRPr>
          </a:p>
        </p:txBody>
      </p:sp>
      <p:sp>
        <p:nvSpPr>
          <p:cNvPr id="9" name="Freeform 8"/>
          <p:cNvSpPr/>
          <p:nvPr/>
        </p:nvSpPr>
        <p:spPr>
          <a:xfrm>
            <a:off x="2891692" y="3216391"/>
            <a:ext cx="6096000" cy="1544297"/>
          </a:xfrm>
          <a:custGeom>
            <a:avLst/>
            <a:gdLst>
              <a:gd name="connsiteX0" fmla="*/ 0 w 6096000"/>
              <a:gd name="connsiteY0" fmla="*/ 540859 h 1544296"/>
              <a:gd name="connsiteX1" fmla="*/ 2854963 w 6096000"/>
              <a:gd name="connsiteY1" fmla="*/ 540859 h 1544296"/>
              <a:gd name="connsiteX2" fmla="*/ 2854963 w 6096000"/>
              <a:gd name="connsiteY2" fmla="*/ 386074 h 1544296"/>
              <a:gd name="connsiteX3" fmla="*/ 2661926 w 6096000"/>
              <a:gd name="connsiteY3" fmla="*/ 386074 h 1544296"/>
              <a:gd name="connsiteX4" fmla="*/ 3048000 w 6096000"/>
              <a:gd name="connsiteY4" fmla="*/ 0 h 1544296"/>
              <a:gd name="connsiteX5" fmla="*/ 3434074 w 6096000"/>
              <a:gd name="connsiteY5" fmla="*/ 386074 h 1544296"/>
              <a:gd name="connsiteX6" fmla="*/ 3241037 w 6096000"/>
              <a:gd name="connsiteY6" fmla="*/ 386074 h 1544296"/>
              <a:gd name="connsiteX7" fmla="*/ 3241037 w 6096000"/>
              <a:gd name="connsiteY7" fmla="*/ 540859 h 1544296"/>
              <a:gd name="connsiteX8" fmla="*/ 6096000 w 6096000"/>
              <a:gd name="connsiteY8" fmla="*/ 540859 h 1544296"/>
              <a:gd name="connsiteX9" fmla="*/ 6096000 w 6096000"/>
              <a:gd name="connsiteY9" fmla="*/ 1544296 h 1544296"/>
              <a:gd name="connsiteX10" fmla="*/ 0 w 6096000"/>
              <a:gd name="connsiteY10" fmla="*/ 1544296 h 1544296"/>
              <a:gd name="connsiteX11" fmla="*/ 0 w 6096000"/>
              <a:gd name="connsiteY11" fmla="*/ 540859 h 1544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96000" h="1544296">
                <a:moveTo>
                  <a:pt x="6096000" y="1003437"/>
                </a:moveTo>
                <a:lnTo>
                  <a:pt x="3241037" y="1003437"/>
                </a:lnTo>
                <a:lnTo>
                  <a:pt x="3241037" y="1158222"/>
                </a:lnTo>
                <a:lnTo>
                  <a:pt x="3434074" y="1158222"/>
                </a:lnTo>
                <a:lnTo>
                  <a:pt x="3048000" y="1544295"/>
                </a:lnTo>
                <a:lnTo>
                  <a:pt x="2661926" y="1158222"/>
                </a:lnTo>
                <a:lnTo>
                  <a:pt x="2854963" y="1158222"/>
                </a:lnTo>
                <a:lnTo>
                  <a:pt x="2854963" y="1003437"/>
                </a:lnTo>
                <a:lnTo>
                  <a:pt x="0" y="1003437"/>
                </a:lnTo>
                <a:lnTo>
                  <a:pt x="0" y="1"/>
                </a:lnTo>
                <a:lnTo>
                  <a:pt x="6096000" y="1"/>
                </a:lnTo>
                <a:lnTo>
                  <a:pt x="6096000" y="1003437"/>
                </a:lnTo>
                <a:close/>
              </a:path>
            </a:pathLst>
          </a:custGeom>
          <a:scene3d>
            <a:camera prst="perspectiveLeft" zoom="91000"/>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5">
              <a:shade val="50000"/>
              <a:hueOff val="255721"/>
              <a:satOff val="2109"/>
              <a:lumOff val="27579"/>
              <a:alphaOff val="0"/>
            </a:schemeClr>
          </a:fillRef>
          <a:effectRef idx="1">
            <a:schemeClr val="accent5">
              <a:shade val="50000"/>
              <a:hueOff val="255721"/>
              <a:satOff val="2109"/>
              <a:lumOff val="27579"/>
              <a:alphaOff val="0"/>
            </a:schemeClr>
          </a:effectRef>
          <a:fontRef idx="minor">
            <a:schemeClr val="dk1"/>
          </a:fontRef>
        </p:style>
        <p:txBody>
          <a:bodyPr spcFirstLastPara="0" vert="horz" wrap="square" lIns="341375" tIns="341376" rIns="341376" bIns="882235" numCol="1" spcCol="1270" anchor="ctr" anchorCtr="0">
            <a:noAutofit/>
          </a:bodyPr>
          <a:lstStyle/>
          <a:p>
            <a:pPr algn="ctr" rtl="1">
              <a:lnSpc>
                <a:spcPct val="90000"/>
              </a:lnSpc>
              <a:spcBef>
                <a:spcPct val="0"/>
              </a:spcBef>
              <a:spcAft>
                <a:spcPct val="35000"/>
              </a:spcAft>
            </a:pPr>
            <a:r>
              <a:rPr lang="fa-IR" sz="2800" b="1" i="1" dirty="0" smtClean="0">
                <a:solidFill>
                  <a:schemeClr val="tx1">
                    <a:lumMod val="65000"/>
                  </a:schemeClr>
                </a:solidFill>
                <a:latin typeface="Times New Roman" pitchFamily="18" charset="0"/>
                <a:cs typeface="B Titr" pitchFamily="2" charset="-78"/>
              </a:rPr>
              <a:t>تإثیر منفی بر جریانات واحد اقتصادی</a:t>
            </a:r>
            <a:endParaRPr lang="fa-IR" sz="2800" b="1" i="1" dirty="0">
              <a:solidFill>
                <a:schemeClr val="tx1">
                  <a:lumMod val="65000"/>
                </a:schemeClr>
              </a:solidFill>
              <a:latin typeface="Times New Roman" pitchFamily="18" charset="0"/>
              <a:cs typeface="B Titr" pitchFamily="2" charset="-78"/>
            </a:endParaRPr>
          </a:p>
        </p:txBody>
      </p:sp>
      <p:sp>
        <p:nvSpPr>
          <p:cNvPr id="10" name="Freeform 9"/>
          <p:cNvSpPr/>
          <p:nvPr/>
        </p:nvSpPr>
        <p:spPr>
          <a:xfrm>
            <a:off x="2891692" y="4745626"/>
            <a:ext cx="6096000" cy="1004093"/>
          </a:xfrm>
          <a:custGeom>
            <a:avLst/>
            <a:gdLst>
              <a:gd name="connsiteX0" fmla="*/ 0 w 6096000"/>
              <a:gd name="connsiteY0" fmla="*/ 0 h 1004093"/>
              <a:gd name="connsiteX1" fmla="*/ 6096000 w 6096000"/>
              <a:gd name="connsiteY1" fmla="*/ 0 h 1004093"/>
              <a:gd name="connsiteX2" fmla="*/ 6096000 w 6096000"/>
              <a:gd name="connsiteY2" fmla="*/ 1004093 h 1004093"/>
              <a:gd name="connsiteX3" fmla="*/ 0 w 6096000"/>
              <a:gd name="connsiteY3" fmla="*/ 1004093 h 1004093"/>
              <a:gd name="connsiteX4" fmla="*/ 0 w 6096000"/>
              <a:gd name="connsiteY4" fmla="*/ 0 h 1004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1004093">
                <a:moveTo>
                  <a:pt x="0" y="0"/>
                </a:moveTo>
                <a:lnTo>
                  <a:pt x="6096000" y="0"/>
                </a:lnTo>
                <a:lnTo>
                  <a:pt x="6096000" y="1004093"/>
                </a:lnTo>
                <a:lnTo>
                  <a:pt x="0" y="1004093"/>
                </a:lnTo>
                <a:lnTo>
                  <a:pt x="0" y="0"/>
                </a:lnTo>
                <a:close/>
              </a:path>
            </a:pathLst>
          </a:custGeom>
          <a:scene3d>
            <a:camera prst="perspectiveLeft" zoom="91000"/>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5">
              <a:shade val="50000"/>
              <a:hueOff val="0"/>
              <a:satOff val="0"/>
              <a:lumOff val="0"/>
              <a:alphaOff val="0"/>
            </a:schemeClr>
          </a:fillRef>
          <a:effectRef idx="1">
            <a:schemeClr val="accent5">
              <a:shade val="50000"/>
              <a:hueOff val="0"/>
              <a:satOff val="0"/>
              <a:lumOff val="0"/>
              <a:alphaOff val="0"/>
            </a:schemeClr>
          </a:effectRef>
          <a:fontRef idx="minor">
            <a:schemeClr val="dk1"/>
          </a:fontRef>
        </p:style>
        <p:txBody>
          <a:bodyPr spcFirstLastPara="0" vert="horz" wrap="square" lIns="312928" tIns="312928" rIns="312928" bIns="312928" numCol="1" spcCol="1270" anchor="ctr" anchorCtr="0">
            <a:noAutofit/>
          </a:bodyPr>
          <a:lstStyle/>
          <a:p>
            <a:pPr lvl="0" algn="ctr" defTabSz="1955800" rtl="1">
              <a:lnSpc>
                <a:spcPct val="90000"/>
              </a:lnSpc>
              <a:spcBef>
                <a:spcPct val="0"/>
              </a:spcBef>
              <a:spcAft>
                <a:spcPct val="35000"/>
              </a:spcAft>
            </a:pPr>
            <a:r>
              <a:rPr lang="fa-IR" sz="2800" b="1" i="1" dirty="0" smtClean="0">
                <a:solidFill>
                  <a:schemeClr val="tx1">
                    <a:lumMod val="65000"/>
                  </a:schemeClr>
                </a:solidFill>
                <a:latin typeface="Times New Roman" pitchFamily="18" charset="0"/>
                <a:cs typeface="B Titr" pitchFamily="2" charset="-78"/>
              </a:rPr>
              <a:t>عدم قابلیت مقایسه صورتهای مالی در دوره های مختلف </a:t>
            </a:r>
            <a:endParaRPr lang="fa-IR" sz="2800" b="1" i="1" dirty="0">
              <a:solidFill>
                <a:schemeClr val="tx1">
                  <a:lumMod val="65000"/>
                </a:schemeClr>
              </a:solidFill>
              <a:latin typeface="Times New Roman" pitchFamily="18" charset="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p:cTn id="61" dur="1000" fill="hold"/>
                                        <p:tgtEl>
                                          <p:spTgt spid="6"/>
                                        </p:tgtEl>
                                        <p:attrNameLst>
                                          <p:attrName>ppt_x</p:attrName>
                                        </p:attrNameLst>
                                      </p:cBhvr>
                                      <p:tavLst>
                                        <p:tav tm="0">
                                          <p:val>
                                            <p:strVal val="#ppt_x-.2"/>
                                          </p:val>
                                        </p:tav>
                                        <p:tav tm="100000">
                                          <p:val>
                                            <p:strVal val="#ppt_x"/>
                                          </p:val>
                                        </p:tav>
                                      </p:tavLst>
                                    </p:anim>
                                    <p:anim calcmode="lin" valueType="num">
                                      <p:cBhvr>
                                        <p:cTn id="6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6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animBg="1"/>
      <p:bldP spid="1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905000"/>
            <a:ext cx="7467600" cy="4568952"/>
          </a:xfrm>
        </p:spPr>
        <p:txBody>
          <a:bodyPr/>
          <a:lstStyle/>
          <a:p>
            <a:pPr algn="justLow" rtl="1">
              <a:lnSpc>
                <a:spcPct val="150000"/>
              </a:lnSpc>
            </a:pPr>
            <a:r>
              <a:rPr lang="fa-IR" b="1" dirty="0" smtClean="0">
                <a:cs typeface="B Roya" pitchFamily="2" charset="-78"/>
              </a:rPr>
              <a:t>ویزگی عینیت(قابلیت اعتماد) اطلاعات کاهش یافته ؛مگر اینکه داراییها ی عرضه شده در بازار کاملا مشابه با دارائی واحد انتفاعی مورد نظر باشد</a:t>
            </a:r>
            <a:r>
              <a:rPr lang="en-US" b="1" dirty="0" smtClean="0">
                <a:cs typeface="B Roya" pitchFamily="2" charset="-78"/>
              </a:rPr>
              <a:t> .</a:t>
            </a:r>
          </a:p>
          <a:p>
            <a:pPr algn="justLow" rtl="1">
              <a:lnSpc>
                <a:spcPct val="150000"/>
              </a:lnSpc>
            </a:pPr>
            <a:r>
              <a:rPr lang="fa-IR" b="1" dirty="0" smtClean="0">
                <a:cs typeface="B Roya" pitchFamily="2" charset="-78"/>
              </a:rPr>
              <a:t>قیمت جاری ممکن است برابر ارزش جاری نباشد چرا که واحد انتفاعی در صورت پرداخت آن می تواند انواع دارائی باصرفه تر را خریداری نماید </a:t>
            </a:r>
            <a:r>
              <a:rPr lang="en-US" b="1" dirty="0" smtClean="0">
                <a:cs typeface="B Roya" pitchFamily="2" charset="-78"/>
              </a:rPr>
              <a:t>.</a:t>
            </a:r>
            <a:r>
              <a:rPr lang="fa-IR" b="1" dirty="0" smtClean="0">
                <a:cs typeface="B Roya" pitchFamily="2" charset="-78"/>
              </a:rPr>
              <a:t>بنابراین ارزش فعلی منافع حاصل از دارائی ممکن است با ارزش جاری یا ارزش جایگزینی آن مساوی نباشد</a:t>
            </a:r>
            <a:r>
              <a:rPr lang="en-US" b="1" dirty="0" smtClean="0">
                <a:cs typeface="B Roya" pitchFamily="2" charset="-78"/>
              </a:rPr>
              <a:t> .</a:t>
            </a:r>
          </a:p>
          <a:p>
            <a:pPr algn="r" rtl="1">
              <a:buNone/>
            </a:pPr>
            <a:endParaRPr lang="fa-IR" b="1" dirty="0" smtClean="0">
              <a:cs typeface="B Roya" pitchFamily="2" charset="-78"/>
            </a:endParaRPr>
          </a:p>
          <a:p>
            <a:pPr algn="r" rtl="1"/>
            <a:endParaRPr lang="en-US" b="1" dirty="0">
              <a:cs typeface="B Roya" pitchFamily="2" charset="-78"/>
            </a:endParaRPr>
          </a:p>
        </p:txBody>
      </p:sp>
      <p:sp>
        <p:nvSpPr>
          <p:cNvPr id="5" name="Double Wave 4"/>
          <p:cNvSpPr/>
          <p:nvPr/>
        </p:nvSpPr>
        <p:spPr>
          <a:xfrm rot="21317511">
            <a:off x="-6790" y="218806"/>
            <a:ext cx="5733243"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rot="21258105">
            <a:off x="-22196" y="483262"/>
            <a:ext cx="5823110" cy="584775"/>
          </a:xfrm>
          <a:prstGeom prst="rect">
            <a:avLst/>
          </a:prstGeom>
          <a:noFill/>
        </p:spPr>
        <p:txBody>
          <a:bodyPr wrap="square" rtlCol="1">
            <a:spAutoFit/>
          </a:bodyPr>
          <a:lstStyle/>
          <a:p>
            <a:pPr algn="ctr"/>
            <a:r>
              <a:rPr lang="fa-IR" sz="3200" b="1" dirty="0" smtClean="0">
                <a:cs typeface="B Titr" pitchFamily="2" charset="-78"/>
              </a:rPr>
              <a:t>معایب روش حسابداری ارزش جاری</a:t>
            </a:r>
            <a:endParaRPr lang="fa-IR" sz="3200" b="1" dirty="0">
              <a:cs typeface="B Titr"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rot="20791929">
            <a:off x="-61467" y="312124"/>
            <a:ext cx="3918074"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TextBox 4"/>
          <p:cNvSpPr txBox="1"/>
          <p:nvPr/>
        </p:nvSpPr>
        <p:spPr>
          <a:xfrm rot="21206486">
            <a:off x="-20678" y="767075"/>
            <a:ext cx="3543185" cy="646331"/>
          </a:xfrm>
          <a:prstGeom prst="rect">
            <a:avLst/>
          </a:prstGeom>
          <a:noFill/>
        </p:spPr>
        <p:txBody>
          <a:bodyPr wrap="square" rtlCol="0">
            <a:spAutoFit/>
          </a:bodyPr>
          <a:lstStyle/>
          <a:p>
            <a:pPr algn="r" rtl="1"/>
            <a:r>
              <a:rPr lang="fa-IR" sz="3600" b="1" dirty="0" smtClean="0">
                <a:cs typeface="B Titr" pitchFamily="2" charset="-78"/>
              </a:rPr>
              <a:t>مزایای ارزش جاری</a:t>
            </a:r>
            <a:endParaRPr lang="en-US" sz="3600" b="1" dirty="0">
              <a:cs typeface="B Titr" pitchFamily="2" charset="-78"/>
            </a:endParaRPr>
          </a:p>
        </p:txBody>
      </p:sp>
      <p:sp>
        <p:nvSpPr>
          <p:cNvPr id="6" name="Rounded Rectangle 5"/>
          <p:cNvSpPr/>
          <p:nvPr/>
        </p:nvSpPr>
        <p:spPr>
          <a:xfrm>
            <a:off x="4982817" y="699962"/>
            <a:ext cx="3703983" cy="11577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r>
              <a:rPr lang="fa-IR" sz="3600" dirty="0" smtClean="0">
                <a:latin typeface="IranNastaliq" pitchFamily="18" charset="0"/>
                <a:cs typeface="B Titr" pitchFamily="2" charset="-78"/>
              </a:rPr>
              <a:t>تشخیص سود وزیان غیر عملیاتی</a:t>
            </a:r>
            <a:endParaRPr lang="fa-IR" sz="3600" dirty="0">
              <a:cs typeface="B Titr" pitchFamily="2" charset="-78"/>
            </a:endParaRPr>
          </a:p>
        </p:txBody>
      </p:sp>
      <p:sp>
        <p:nvSpPr>
          <p:cNvPr id="7" name="Rounded Rectangle 6"/>
          <p:cNvSpPr/>
          <p:nvPr/>
        </p:nvSpPr>
        <p:spPr>
          <a:xfrm>
            <a:off x="4204254" y="2188381"/>
            <a:ext cx="3939646" cy="109774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r>
              <a:rPr lang="fa-IR" sz="3600" dirty="0" smtClean="0">
                <a:latin typeface="IranNastaliq" pitchFamily="18" charset="0"/>
                <a:cs typeface="B Titr" pitchFamily="2" charset="-78"/>
              </a:rPr>
              <a:t>معرف ارزش دارایی است</a:t>
            </a:r>
            <a:endParaRPr lang="fa-IR" sz="3600" dirty="0">
              <a:latin typeface="IranNastaliq" pitchFamily="18" charset="0"/>
              <a:cs typeface="B Titr" pitchFamily="2" charset="-78"/>
            </a:endParaRPr>
          </a:p>
        </p:txBody>
      </p:sp>
      <p:sp>
        <p:nvSpPr>
          <p:cNvPr id="8" name="Rounded Rectangle 7"/>
          <p:cNvSpPr/>
          <p:nvPr/>
        </p:nvSpPr>
        <p:spPr>
          <a:xfrm>
            <a:off x="3419070" y="3687408"/>
            <a:ext cx="3886200" cy="11577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r>
              <a:rPr lang="fa-IR" sz="3600" dirty="0" smtClean="0">
                <a:latin typeface="IranNastaliq" pitchFamily="18" charset="0"/>
                <a:cs typeface="B Titr" pitchFamily="2" charset="-78"/>
              </a:rPr>
              <a:t>جمع کردن داراییها معنا دار است</a:t>
            </a:r>
            <a:endParaRPr lang="fa-IR" sz="3600" dirty="0">
              <a:cs typeface="B Titr" pitchFamily="2" charset="-78"/>
            </a:endParaRPr>
          </a:p>
        </p:txBody>
      </p:sp>
      <p:sp>
        <p:nvSpPr>
          <p:cNvPr id="9" name="Rounded Rectangle 8"/>
          <p:cNvSpPr/>
          <p:nvPr/>
        </p:nvSpPr>
        <p:spPr>
          <a:xfrm>
            <a:off x="2613421" y="5108715"/>
            <a:ext cx="3886200" cy="11577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ctr"/>
            <a:r>
              <a:rPr lang="fa-IR" sz="3600" dirty="0" smtClean="0">
                <a:latin typeface="IranNastaliq" pitchFamily="18" charset="0"/>
                <a:cs typeface="B Titr" pitchFamily="2" charset="-78"/>
              </a:rPr>
              <a:t>پیش بینی گردش آتی وجوه نقد</a:t>
            </a:r>
            <a:endParaRPr lang="fa-IR" sz="3600"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lgn="just" rtl="1"/>
            <a:r>
              <a:rPr lang="fa-IR" b="1" dirty="0" smtClean="0">
                <a:cs typeface="B Roya" pitchFamily="2" charset="-78"/>
              </a:rPr>
              <a:t>ارزش جاری معرف مبلغی است که واحد انتفاعی باید در حال حاضر بپردازد تا دارایی یا خدمات آن را تحصیل کند.بنابراین، انعکاسی از بهترین معیار ارزشی نهاده‌هایی است که با درآمد فروش جاری مقابله می‌شود و برای مقاصد پیش‌بینی مورد استفاده قرار می‌گیرد</a:t>
            </a:r>
            <a:r>
              <a:rPr lang="en-US" b="1" dirty="0" smtClean="0">
                <a:cs typeface="B Roya" pitchFamily="2" charset="-78"/>
              </a:rPr>
              <a:t>.</a:t>
            </a:r>
          </a:p>
          <a:p>
            <a:pPr algn="just" rtl="1"/>
            <a:r>
              <a:rPr lang="fa-IR" b="1" dirty="0" smtClean="0">
                <a:cs typeface="B Roya" pitchFamily="2" charset="-78"/>
              </a:rPr>
              <a:t>بکارگیری ارزش جاری، تشخیص سود و زیان غیرعملیاتی ناشی از نگهداری دارایی‌ها را امکان‌پذیر و نتایج تغییرات مدیریت دارایی‌ها را منعکس میکند. </a:t>
            </a:r>
            <a:r>
              <a:rPr lang="en-US" b="1" dirty="0" smtClean="0">
                <a:cs typeface="B Roya" pitchFamily="2" charset="-78"/>
              </a:rPr>
              <a:t>‌ </a:t>
            </a:r>
          </a:p>
          <a:p>
            <a:pPr algn="just" rtl="1"/>
            <a:r>
              <a:rPr lang="fa-IR" b="1" dirty="0" smtClean="0">
                <a:cs typeface="B Roya" pitchFamily="2" charset="-78"/>
              </a:rPr>
              <a:t>ارزش جاری معرف ارزش دارایی از دیدگاه واحد انتفاعی است، مشروط بر اینکه واحد انتفاعی تحصیل این قبیل دارایی‌ها را ادامه دهد و ارزش آن را از طریق مخارج اضافی افزایش نداده باشد</a:t>
            </a:r>
            <a:r>
              <a:rPr lang="en-US" b="1" dirty="0" smtClean="0">
                <a:cs typeface="B Roya" pitchFamily="2" charset="-78"/>
              </a:rPr>
              <a:t>.</a:t>
            </a:r>
          </a:p>
          <a:p>
            <a:pPr algn="just" rtl="1"/>
            <a:r>
              <a:rPr lang="fa-IR" b="1" dirty="0" smtClean="0">
                <a:cs typeface="B Roya" pitchFamily="2" charset="-78"/>
              </a:rPr>
              <a:t>جمع کردن دارایی‌هایی که برحسب ارزشهای جاری بیان شده، بامعنی‌تر از جمع کردن ارزشهای تاریخی است که در مقاطع زمانی مختلف واقع شده اند</a:t>
            </a:r>
            <a:r>
              <a:rPr lang="en-US" b="1" dirty="0" smtClean="0">
                <a:cs typeface="B Roya" pitchFamily="2" charset="-78"/>
              </a:rPr>
              <a:t>.‌</a:t>
            </a:r>
          </a:p>
          <a:p>
            <a:pPr algn="just" rtl="1"/>
            <a:r>
              <a:rPr lang="fa-IR" b="1" dirty="0" smtClean="0">
                <a:cs typeface="B Roya" pitchFamily="2" charset="-78"/>
              </a:rPr>
              <a:t>امکان گزارش سود عملیات جاری جهت پیش بینی گردش آتی وجوه نقد را امکانپذیرمی کند</a:t>
            </a:r>
            <a:r>
              <a:rPr lang="en-US" b="1" dirty="0" smtClean="0">
                <a:cs typeface="B Roya" pitchFamily="2" charset="-78"/>
              </a:rPr>
              <a:t> .</a:t>
            </a:r>
          </a:p>
          <a:p>
            <a:pPr algn="just" rtl="1">
              <a:buNone/>
            </a:pPr>
            <a:endParaRPr lang="fa-IR" sz="2000" b="1" dirty="0" smtClean="0">
              <a:cs typeface="B Roya" pitchFamily="2" charset="-78"/>
            </a:endParaRPr>
          </a:p>
          <a:p>
            <a:pPr algn="just" rtl="1"/>
            <a:endParaRPr lang="en-US" b="1" dirty="0">
              <a:cs typeface="B Roya" pitchFamily="2" charset="-78"/>
            </a:endParaRPr>
          </a:p>
        </p:txBody>
      </p:sp>
      <p:sp>
        <p:nvSpPr>
          <p:cNvPr id="5" name="Double Wave 4"/>
          <p:cNvSpPr/>
          <p:nvPr/>
        </p:nvSpPr>
        <p:spPr>
          <a:xfrm rot="21338579">
            <a:off x="38509" y="204990"/>
            <a:ext cx="6979684" cy="1279313"/>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a:off x="381000" y="533400"/>
            <a:ext cx="6324600" cy="523220"/>
          </a:xfrm>
          <a:prstGeom prst="rect">
            <a:avLst/>
          </a:prstGeom>
          <a:noFill/>
        </p:spPr>
        <p:txBody>
          <a:bodyPr wrap="square" rtlCol="1">
            <a:spAutoFit/>
          </a:bodyPr>
          <a:lstStyle/>
          <a:p>
            <a:pPr algn="ctr" rtl="1"/>
            <a:r>
              <a:rPr lang="fa-IR" sz="2800" b="1" dirty="0" smtClean="0">
                <a:cs typeface="B Titr" pitchFamily="2" charset="-78"/>
              </a:rPr>
              <a:t>مزایای روش حسابداری برحسب ارزشهای جاری</a:t>
            </a:r>
            <a:endParaRPr lang="en-US" sz="2800" b="1" dirty="0">
              <a:cs typeface="B Titr" pitchFamily="2" charset="-78"/>
            </a:endParaRPr>
          </a:p>
        </p:txBody>
      </p:sp>
    </p:spTree>
  </p:cSld>
  <p:clrMapOvr>
    <a:masterClrMapping/>
  </p:clrMapOvr>
  <p:transition>
    <p:plus/>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Low" rtl="1">
              <a:lnSpc>
                <a:spcPct val="150000"/>
              </a:lnSpc>
              <a:buNone/>
            </a:pPr>
            <a:r>
              <a:rPr lang="fa-IR" b="1" dirty="0" smtClean="0">
                <a:cs typeface="B Roya" pitchFamily="2" charset="-78"/>
              </a:rPr>
              <a:t>   یکی از هدف‌های اصلی حسابداری مالی اندازه‌گیری عناصر مربوط به وضعیت مالی و نتایج عملیات واحدهای تجاری به مفهوم حفظ سرمایه است. از این دیدگاه تحقق سود واقعی، مبالغی است که بعد از توزیع آن بین سهامداران قدرت خرید سرمایه اولیه محفوظ مانده و خللی در توان عملیاتی واحد تجاری ایجاد نمی‌شود</a:t>
            </a:r>
            <a:r>
              <a:rPr lang="en-US" b="1" dirty="0" smtClean="0">
                <a:cs typeface="B Roya" pitchFamily="2" charset="-78"/>
              </a:rPr>
              <a:t>.</a:t>
            </a:r>
          </a:p>
          <a:p>
            <a:pPr algn="justLow" rtl="1">
              <a:lnSpc>
                <a:spcPct val="150000"/>
              </a:lnSpc>
              <a:buNone/>
            </a:pPr>
            <a:r>
              <a:rPr lang="fa-IR" b="1" dirty="0" smtClean="0">
                <a:cs typeface="B Roya" pitchFamily="2" charset="-78"/>
              </a:rPr>
              <a:t>    وسود حسابداری نیز عبارتست از مبالغی که واحد انتفاعی بین سهامداران خود توزیع می کند ودر آخر دوره همان رفاه اول دوره را دارد واین تعریف   مبتنی  بر رویکرد حفظ سرمایه است.</a:t>
            </a:r>
            <a:endParaRPr lang="en-US" b="1" dirty="0">
              <a:cs typeface="B Roya" pitchFamily="2" charset="-78"/>
            </a:endParaRPr>
          </a:p>
        </p:txBody>
      </p:sp>
      <p:sp>
        <p:nvSpPr>
          <p:cNvPr id="4" name="Double Wave 3"/>
          <p:cNvSpPr/>
          <p:nvPr/>
        </p:nvSpPr>
        <p:spPr>
          <a:xfrm rot="21338579">
            <a:off x="38619" y="207876"/>
            <a:ext cx="6903705" cy="1279313"/>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 name="TextBox 6"/>
          <p:cNvSpPr txBox="1"/>
          <p:nvPr/>
        </p:nvSpPr>
        <p:spPr>
          <a:xfrm rot="21286775">
            <a:off x="228405" y="605347"/>
            <a:ext cx="6418103" cy="523220"/>
          </a:xfrm>
          <a:prstGeom prst="rect">
            <a:avLst/>
          </a:prstGeom>
          <a:noFill/>
        </p:spPr>
        <p:txBody>
          <a:bodyPr wrap="square" rtlCol="1">
            <a:spAutoFit/>
          </a:bodyPr>
          <a:lstStyle/>
          <a:p>
            <a:pPr algn="ctr"/>
            <a:r>
              <a:rPr lang="fa-IR" sz="2800" b="1" dirty="0" smtClean="0">
                <a:cs typeface="B Titr" pitchFamily="2" charset="-78"/>
              </a:rPr>
              <a:t>اندازه گیری سود ومفهوم حفظ و نگهداشت سرمایه</a:t>
            </a:r>
            <a:endParaRPr lang="fa-IR" sz="2800" b="1"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rot="20432031">
            <a:off x="-58902" y="348476"/>
            <a:ext cx="3522363"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TextBox 4"/>
          <p:cNvSpPr txBox="1"/>
          <p:nvPr/>
        </p:nvSpPr>
        <p:spPr>
          <a:xfrm rot="20954039">
            <a:off x="-383046" y="801558"/>
            <a:ext cx="3628546" cy="584775"/>
          </a:xfrm>
          <a:prstGeom prst="rect">
            <a:avLst/>
          </a:prstGeom>
          <a:noFill/>
        </p:spPr>
        <p:txBody>
          <a:bodyPr wrap="square" rtlCol="0">
            <a:spAutoFit/>
          </a:bodyPr>
          <a:lstStyle/>
          <a:p>
            <a:pPr algn="r" rtl="1"/>
            <a:r>
              <a:rPr lang="fa-IR" sz="3200" b="1" dirty="0" smtClean="0">
                <a:cs typeface="B Titr" pitchFamily="2" charset="-78"/>
              </a:rPr>
              <a:t>روشهای حفظ سرمایه</a:t>
            </a:r>
            <a:endParaRPr lang="en-US" sz="3200" b="1" dirty="0">
              <a:cs typeface="B Titr" pitchFamily="2" charset="-78"/>
            </a:endParaRPr>
          </a:p>
        </p:txBody>
      </p:sp>
      <p:sp>
        <p:nvSpPr>
          <p:cNvPr id="6" name="Isosceles Triangle 5"/>
          <p:cNvSpPr/>
          <p:nvPr/>
        </p:nvSpPr>
        <p:spPr>
          <a:xfrm>
            <a:off x="1075184" y="304800"/>
            <a:ext cx="6316216" cy="5486400"/>
          </a:xfrm>
          <a:prstGeom prst="triangle">
            <a:avLst>
              <a:gd name="adj" fmla="val 50000"/>
            </a:avLst>
          </a:prstGeom>
          <a:ln>
            <a:noFill/>
          </a:ln>
          <a:effectLst>
            <a:outerShdw blurRad="225425" dist="50800" dir="5220000" algn="ctr">
              <a:srgbClr val="000000">
                <a:alpha val="33000"/>
              </a:srgbClr>
            </a:outerShdw>
            <a:reflection blurRad="6350" stA="50000" endA="300" endPos="55000" dir="5400000" sy="-100000" algn="bl" rotWithShape="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5"/>
          </a:lnRef>
          <a:fillRef idx="3">
            <a:schemeClr val="accent5"/>
          </a:fillRef>
          <a:effectRef idx="3">
            <a:schemeClr val="accent5"/>
          </a:effectRef>
          <a:fontRef idx="minor">
            <a:schemeClr val="lt1"/>
          </a:fontRef>
        </p:style>
      </p:sp>
      <p:sp>
        <p:nvSpPr>
          <p:cNvPr id="7" name="Freeform 6"/>
          <p:cNvSpPr/>
          <p:nvPr/>
        </p:nvSpPr>
        <p:spPr>
          <a:xfrm>
            <a:off x="3707542" y="1355487"/>
            <a:ext cx="3514476" cy="1082913"/>
          </a:xfrm>
          <a:custGeom>
            <a:avLst/>
            <a:gdLst>
              <a:gd name="connsiteX0" fmla="*/ 0 w 3514476"/>
              <a:gd name="connsiteY0" fmla="*/ 216460 h 1298733"/>
              <a:gd name="connsiteX1" fmla="*/ 216460 w 3514476"/>
              <a:gd name="connsiteY1" fmla="*/ 0 h 1298733"/>
              <a:gd name="connsiteX2" fmla="*/ 3298016 w 3514476"/>
              <a:gd name="connsiteY2" fmla="*/ 0 h 1298733"/>
              <a:gd name="connsiteX3" fmla="*/ 3514476 w 3514476"/>
              <a:gd name="connsiteY3" fmla="*/ 216460 h 1298733"/>
              <a:gd name="connsiteX4" fmla="*/ 3514476 w 3514476"/>
              <a:gd name="connsiteY4" fmla="*/ 1082273 h 1298733"/>
              <a:gd name="connsiteX5" fmla="*/ 3298016 w 3514476"/>
              <a:gd name="connsiteY5" fmla="*/ 1298733 h 1298733"/>
              <a:gd name="connsiteX6" fmla="*/ 216460 w 3514476"/>
              <a:gd name="connsiteY6" fmla="*/ 1298733 h 1298733"/>
              <a:gd name="connsiteX7" fmla="*/ 0 w 3514476"/>
              <a:gd name="connsiteY7" fmla="*/ 1082273 h 1298733"/>
              <a:gd name="connsiteX8" fmla="*/ 0 w 3514476"/>
              <a:gd name="connsiteY8" fmla="*/ 216460 h 1298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4476" h="1298733">
                <a:moveTo>
                  <a:pt x="0" y="216460"/>
                </a:moveTo>
                <a:cubicBezTo>
                  <a:pt x="0" y="96912"/>
                  <a:pt x="96912" y="0"/>
                  <a:pt x="216460" y="0"/>
                </a:cubicBezTo>
                <a:lnTo>
                  <a:pt x="3298016" y="0"/>
                </a:lnTo>
                <a:cubicBezTo>
                  <a:pt x="3417564" y="0"/>
                  <a:pt x="3514476" y="96912"/>
                  <a:pt x="3514476" y="216460"/>
                </a:cubicBezTo>
                <a:lnTo>
                  <a:pt x="3514476" y="1082273"/>
                </a:lnTo>
                <a:cubicBezTo>
                  <a:pt x="3514476" y="1201821"/>
                  <a:pt x="3417564" y="1298733"/>
                  <a:pt x="3298016" y="1298733"/>
                </a:cubicBezTo>
                <a:lnTo>
                  <a:pt x="216460" y="1298733"/>
                </a:lnTo>
                <a:cubicBezTo>
                  <a:pt x="96912" y="1298733"/>
                  <a:pt x="0" y="1201821"/>
                  <a:pt x="0" y="1082273"/>
                </a:cubicBezTo>
                <a:lnTo>
                  <a:pt x="0" y="216460"/>
                </a:lnTo>
                <a:close/>
              </a:path>
            </a:pathLst>
          </a:custGeom>
        </p:spPr>
        <p:style>
          <a:lnRef idx="1">
            <a:schemeClr val="accent6"/>
          </a:lnRef>
          <a:fillRef idx="2">
            <a:schemeClr val="accent6"/>
          </a:fillRef>
          <a:effectRef idx="1">
            <a:schemeClr val="accent6"/>
          </a:effectRef>
          <a:fontRef idx="minor">
            <a:schemeClr val="dk1"/>
          </a:fontRef>
        </p:style>
        <p:txBody>
          <a:bodyPr spcFirstLastPara="0" vert="horz" wrap="square" lIns="269139" tIns="269139" rIns="269139" bIns="269139"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2400300" rtl="1">
              <a:lnSpc>
                <a:spcPct val="90000"/>
              </a:lnSpc>
              <a:spcBef>
                <a:spcPct val="0"/>
              </a:spcBef>
              <a:spcAft>
                <a:spcPct val="35000"/>
              </a:spcAft>
            </a:pPr>
            <a:r>
              <a:rPr lang="fa-IR" sz="3200" b="1" kern="1200" cap="none" spc="0" dirty="0" smtClean="0">
                <a:ln w="10541" cmpd="sng">
                  <a:prstDash val="solid"/>
                </a:ln>
                <a:effectLst/>
                <a:latin typeface="IranNastaliq" pitchFamily="18" charset="0"/>
                <a:cs typeface="B Titr" pitchFamily="2" charset="-78"/>
              </a:rPr>
              <a:t>حفظ سرمایه مالی</a:t>
            </a:r>
            <a:endParaRPr lang="fa-IR" sz="3200" b="1" kern="1200" cap="none" spc="0" dirty="0">
              <a:ln w="10541" cmpd="sng">
                <a:prstDash val="solid"/>
              </a:ln>
              <a:effectLst/>
              <a:latin typeface="IranNastaliq" pitchFamily="18" charset="0"/>
              <a:cs typeface="B Titr" pitchFamily="2" charset="-78"/>
            </a:endParaRPr>
          </a:p>
        </p:txBody>
      </p:sp>
      <p:sp>
        <p:nvSpPr>
          <p:cNvPr id="8" name="Freeform 7"/>
          <p:cNvSpPr/>
          <p:nvPr/>
        </p:nvSpPr>
        <p:spPr>
          <a:xfrm>
            <a:off x="4343400" y="2654221"/>
            <a:ext cx="3733800" cy="1079580"/>
          </a:xfrm>
          <a:custGeom>
            <a:avLst/>
            <a:gdLst>
              <a:gd name="connsiteX0" fmla="*/ 0 w 3514476"/>
              <a:gd name="connsiteY0" fmla="*/ 216460 h 1298733"/>
              <a:gd name="connsiteX1" fmla="*/ 216460 w 3514476"/>
              <a:gd name="connsiteY1" fmla="*/ 0 h 1298733"/>
              <a:gd name="connsiteX2" fmla="*/ 3298016 w 3514476"/>
              <a:gd name="connsiteY2" fmla="*/ 0 h 1298733"/>
              <a:gd name="connsiteX3" fmla="*/ 3514476 w 3514476"/>
              <a:gd name="connsiteY3" fmla="*/ 216460 h 1298733"/>
              <a:gd name="connsiteX4" fmla="*/ 3514476 w 3514476"/>
              <a:gd name="connsiteY4" fmla="*/ 1082273 h 1298733"/>
              <a:gd name="connsiteX5" fmla="*/ 3298016 w 3514476"/>
              <a:gd name="connsiteY5" fmla="*/ 1298733 h 1298733"/>
              <a:gd name="connsiteX6" fmla="*/ 216460 w 3514476"/>
              <a:gd name="connsiteY6" fmla="*/ 1298733 h 1298733"/>
              <a:gd name="connsiteX7" fmla="*/ 0 w 3514476"/>
              <a:gd name="connsiteY7" fmla="*/ 1082273 h 1298733"/>
              <a:gd name="connsiteX8" fmla="*/ 0 w 3514476"/>
              <a:gd name="connsiteY8" fmla="*/ 216460 h 1298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4476" h="1298733">
                <a:moveTo>
                  <a:pt x="0" y="216460"/>
                </a:moveTo>
                <a:cubicBezTo>
                  <a:pt x="0" y="96912"/>
                  <a:pt x="96912" y="0"/>
                  <a:pt x="216460" y="0"/>
                </a:cubicBezTo>
                <a:lnTo>
                  <a:pt x="3298016" y="0"/>
                </a:lnTo>
                <a:cubicBezTo>
                  <a:pt x="3417564" y="0"/>
                  <a:pt x="3514476" y="96912"/>
                  <a:pt x="3514476" y="216460"/>
                </a:cubicBezTo>
                <a:lnTo>
                  <a:pt x="3514476" y="1082273"/>
                </a:lnTo>
                <a:cubicBezTo>
                  <a:pt x="3514476" y="1201821"/>
                  <a:pt x="3417564" y="1298733"/>
                  <a:pt x="3298016" y="1298733"/>
                </a:cubicBezTo>
                <a:lnTo>
                  <a:pt x="216460" y="1298733"/>
                </a:lnTo>
                <a:cubicBezTo>
                  <a:pt x="96912" y="1298733"/>
                  <a:pt x="0" y="1201821"/>
                  <a:pt x="0" y="1082273"/>
                </a:cubicBezTo>
                <a:lnTo>
                  <a:pt x="0" y="216460"/>
                </a:lnTo>
                <a:close/>
              </a:path>
            </a:pathLst>
          </a:custGeom>
        </p:spPr>
        <p:style>
          <a:lnRef idx="1">
            <a:schemeClr val="accent6"/>
          </a:lnRef>
          <a:fillRef idx="2">
            <a:schemeClr val="accent6"/>
          </a:fillRef>
          <a:effectRef idx="1">
            <a:schemeClr val="accent6"/>
          </a:effectRef>
          <a:fontRef idx="minor">
            <a:schemeClr val="dk1"/>
          </a:fontRef>
        </p:style>
        <p:txBody>
          <a:bodyPr spcFirstLastPara="0" vert="horz" wrap="square" lIns="231039" tIns="231039" rIns="231039" bIns="231039"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1955800" rtl="1">
              <a:lnSpc>
                <a:spcPct val="90000"/>
              </a:lnSpc>
              <a:spcBef>
                <a:spcPct val="0"/>
              </a:spcBef>
              <a:spcAft>
                <a:spcPct val="35000"/>
              </a:spcAft>
            </a:pPr>
            <a:r>
              <a:rPr lang="fa-IR" sz="3200" b="1" kern="1200" cap="none" spc="0" dirty="0" smtClean="0">
                <a:ln w="10541" cmpd="sng">
                  <a:prstDash val="solid"/>
                </a:ln>
                <a:effectLst/>
                <a:latin typeface="IranNastaliq" pitchFamily="18" charset="0"/>
                <a:cs typeface="B Titr" pitchFamily="2" charset="-78"/>
              </a:rPr>
              <a:t>برحسب قدر ت خرید عمومی</a:t>
            </a:r>
            <a:endParaRPr lang="fa-IR" sz="3200" b="1" kern="1200" cap="none" spc="0" dirty="0">
              <a:ln w="10541" cmpd="sng">
                <a:prstDash val="solid"/>
              </a:ln>
              <a:effectLst/>
              <a:latin typeface="IranNastaliq" pitchFamily="18" charset="0"/>
              <a:cs typeface="B Titr" pitchFamily="2" charset="-78"/>
            </a:endParaRPr>
          </a:p>
        </p:txBody>
      </p:sp>
      <p:sp>
        <p:nvSpPr>
          <p:cNvPr id="9" name="Freeform 8"/>
          <p:cNvSpPr/>
          <p:nvPr/>
        </p:nvSpPr>
        <p:spPr>
          <a:xfrm>
            <a:off x="5105400" y="4038600"/>
            <a:ext cx="3514476" cy="1012165"/>
          </a:xfrm>
          <a:custGeom>
            <a:avLst/>
            <a:gdLst>
              <a:gd name="connsiteX0" fmla="*/ 0 w 3514476"/>
              <a:gd name="connsiteY0" fmla="*/ 216460 h 1298733"/>
              <a:gd name="connsiteX1" fmla="*/ 216460 w 3514476"/>
              <a:gd name="connsiteY1" fmla="*/ 0 h 1298733"/>
              <a:gd name="connsiteX2" fmla="*/ 3298016 w 3514476"/>
              <a:gd name="connsiteY2" fmla="*/ 0 h 1298733"/>
              <a:gd name="connsiteX3" fmla="*/ 3514476 w 3514476"/>
              <a:gd name="connsiteY3" fmla="*/ 216460 h 1298733"/>
              <a:gd name="connsiteX4" fmla="*/ 3514476 w 3514476"/>
              <a:gd name="connsiteY4" fmla="*/ 1082273 h 1298733"/>
              <a:gd name="connsiteX5" fmla="*/ 3298016 w 3514476"/>
              <a:gd name="connsiteY5" fmla="*/ 1298733 h 1298733"/>
              <a:gd name="connsiteX6" fmla="*/ 216460 w 3514476"/>
              <a:gd name="connsiteY6" fmla="*/ 1298733 h 1298733"/>
              <a:gd name="connsiteX7" fmla="*/ 0 w 3514476"/>
              <a:gd name="connsiteY7" fmla="*/ 1082273 h 1298733"/>
              <a:gd name="connsiteX8" fmla="*/ 0 w 3514476"/>
              <a:gd name="connsiteY8" fmla="*/ 216460 h 1298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4476" h="1298733">
                <a:moveTo>
                  <a:pt x="0" y="216460"/>
                </a:moveTo>
                <a:cubicBezTo>
                  <a:pt x="0" y="96912"/>
                  <a:pt x="96912" y="0"/>
                  <a:pt x="216460" y="0"/>
                </a:cubicBezTo>
                <a:lnTo>
                  <a:pt x="3298016" y="0"/>
                </a:lnTo>
                <a:cubicBezTo>
                  <a:pt x="3417564" y="0"/>
                  <a:pt x="3514476" y="96912"/>
                  <a:pt x="3514476" y="216460"/>
                </a:cubicBezTo>
                <a:lnTo>
                  <a:pt x="3514476" y="1082273"/>
                </a:lnTo>
                <a:cubicBezTo>
                  <a:pt x="3514476" y="1201821"/>
                  <a:pt x="3417564" y="1298733"/>
                  <a:pt x="3298016" y="1298733"/>
                </a:cubicBezTo>
                <a:lnTo>
                  <a:pt x="216460" y="1298733"/>
                </a:lnTo>
                <a:cubicBezTo>
                  <a:pt x="96912" y="1298733"/>
                  <a:pt x="0" y="1201821"/>
                  <a:pt x="0" y="1082273"/>
                </a:cubicBezTo>
                <a:lnTo>
                  <a:pt x="0" y="216460"/>
                </a:lnTo>
                <a:close/>
              </a:path>
            </a:pathLst>
          </a:custGeom>
        </p:spPr>
        <p:style>
          <a:lnRef idx="1">
            <a:schemeClr val="accent6"/>
          </a:lnRef>
          <a:fillRef idx="2">
            <a:schemeClr val="accent6"/>
          </a:fillRef>
          <a:effectRef idx="1">
            <a:schemeClr val="accent6"/>
          </a:effectRef>
          <a:fontRef idx="minor">
            <a:schemeClr val="dk1"/>
          </a:fontRef>
        </p:style>
        <p:txBody>
          <a:bodyPr spcFirstLastPara="0" vert="horz" wrap="square" lIns="269139" tIns="269139" rIns="269139" bIns="269139" numCol="1" spcCol="1270" anchor="ctr" anchorCtr="0">
            <a:noAutofit/>
            <a:scene3d>
              <a:camera prst="orthographicFront"/>
              <a:lightRig rig="balanced" dir="t">
                <a:rot lat="0" lon="0" rev="2100000"/>
              </a:lightRig>
            </a:scene3d>
            <a:sp3d extrusionH="57150" prstMaterial="metal">
              <a:bevelT w="38100" h="25400"/>
              <a:contourClr>
                <a:schemeClr val="bg2"/>
              </a:contourClr>
            </a:sp3d>
          </a:bodyPr>
          <a:lstStyle/>
          <a:p>
            <a:pPr lvl="0" algn="ctr" defTabSz="2400300" rtl="1">
              <a:lnSpc>
                <a:spcPct val="90000"/>
              </a:lnSpc>
              <a:spcBef>
                <a:spcPct val="0"/>
              </a:spcBef>
              <a:spcAft>
                <a:spcPct val="35000"/>
              </a:spcAft>
            </a:pPr>
            <a:r>
              <a:rPr lang="fa-IR" sz="3200" b="1" kern="1200" cap="none" spc="0" dirty="0" smtClean="0">
                <a:ln w="10541" cmpd="sng">
                  <a:prstDash val="solid"/>
                </a:ln>
                <a:effectLst/>
                <a:latin typeface="IranNastaliq" pitchFamily="18" charset="0"/>
                <a:cs typeface="B Titr" pitchFamily="2" charset="-78"/>
              </a:rPr>
              <a:t>حفظ سرمایه مادی</a:t>
            </a:r>
            <a:endParaRPr lang="fa-IR" sz="3200" b="1" kern="1200" cap="none" spc="0" dirty="0">
              <a:ln w="10541" cmpd="sng">
                <a:prstDash val="solid"/>
              </a:ln>
              <a:effectLst/>
              <a:latin typeface="IranNastaliq" pitchFamily="18" charset="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52600"/>
            <a:ext cx="7467600" cy="4721352"/>
          </a:xfrm>
        </p:spPr>
        <p:txBody>
          <a:bodyPr/>
          <a:lstStyle/>
          <a:p>
            <a:pPr algn="justLow" rtl="1">
              <a:lnSpc>
                <a:spcPct val="150000"/>
              </a:lnSpc>
              <a:buNone/>
            </a:pPr>
            <a:r>
              <a:rPr lang="fa-IR" b="1" dirty="0" smtClean="0">
                <a:cs typeface="B Roya" pitchFamily="2" charset="-78"/>
              </a:rPr>
              <a:t> دراین مفهوم سود از افزایش مبلغ اسمی سرمایه حاصل می شود.</a:t>
            </a:r>
          </a:p>
          <a:p>
            <a:pPr algn="justLow" rtl="1">
              <a:lnSpc>
                <a:spcPct val="150000"/>
              </a:lnSpc>
            </a:pPr>
            <a:r>
              <a:rPr lang="fa-IR" b="1" dirty="0" smtClean="0">
                <a:cs typeface="B Roya" pitchFamily="2" charset="-78"/>
              </a:rPr>
              <a:t>در رویکرد سنتی بهای تمام شده تاریخی -ریال اسمی ؛مفهوم حفظ سرمایه مالی مصداق دارد زیرا درآمد فروش باید بیش از بهای تمام شده کالای فروش رفته براساس ارزشهای تاریخی باشد تا بتوان سود گزارش کرد.</a:t>
            </a:r>
          </a:p>
          <a:p>
            <a:pPr algn="justLow" rtl="1">
              <a:lnSpc>
                <a:spcPct val="150000"/>
              </a:lnSpc>
            </a:pPr>
            <a:r>
              <a:rPr lang="fa-IR" b="1" dirty="0" smtClean="0">
                <a:cs typeface="B Roya" pitchFamily="2" charset="-78"/>
              </a:rPr>
              <a:t>در رویکرد ارزش جاری-ریال اسمی  نیز در صورت عدم برابری ارزش جاری دارائی در ابتدا وپایان دوره سود وزیان غیر عملیاتی حاصل می گردد</a:t>
            </a:r>
            <a:r>
              <a:rPr lang="en-US" b="1" dirty="0" smtClean="0">
                <a:cs typeface="B Roya" pitchFamily="2" charset="-78"/>
              </a:rPr>
              <a:t> .</a:t>
            </a:r>
            <a:endParaRPr lang="en-US" b="1" dirty="0">
              <a:cs typeface="B Roya" pitchFamily="2" charset="-78"/>
            </a:endParaRPr>
          </a:p>
        </p:txBody>
      </p:sp>
      <p:sp>
        <p:nvSpPr>
          <p:cNvPr id="5" name="Double Wave 4"/>
          <p:cNvSpPr/>
          <p:nvPr/>
        </p:nvSpPr>
        <p:spPr>
          <a:xfrm rot="20432031">
            <a:off x="-53360" y="380783"/>
            <a:ext cx="3328471"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rot="20881667">
            <a:off x="224147" y="774571"/>
            <a:ext cx="2916140" cy="584775"/>
          </a:xfrm>
          <a:prstGeom prst="rect">
            <a:avLst/>
          </a:prstGeom>
          <a:noFill/>
        </p:spPr>
        <p:txBody>
          <a:bodyPr wrap="square" rtlCol="1">
            <a:spAutoFit/>
          </a:bodyPr>
          <a:lstStyle/>
          <a:p>
            <a:pPr algn="ctr"/>
            <a:r>
              <a:rPr lang="fa-IR" sz="3200" b="1" dirty="0" smtClean="0">
                <a:cs typeface="B Titr" pitchFamily="2" charset="-78"/>
              </a:rPr>
              <a:t>حفظ سرمایه مالی</a:t>
            </a:r>
            <a:endParaRPr lang="fa-IR" sz="3200" b="1" dirty="0">
              <a:cs typeface="B Titr" pitchFamily="2" charset="-7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ouble Wave 3"/>
          <p:cNvSpPr/>
          <p:nvPr/>
        </p:nvSpPr>
        <p:spPr>
          <a:xfrm rot="19746308">
            <a:off x="-442826" y="713604"/>
            <a:ext cx="4209391" cy="12192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dirty="0"/>
          </a:p>
        </p:txBody>
      </p:sp>
      <p:sp>
        <p:nvSpPr>
          <p:cNvPr id="5" name="TextBox 4"/>
          <p:cNvSpPr txBox="1"/>
          <p:nvPr/>
        </p:nvSpPr>
        <p:spPr>
          <a:xfrm rot="19912784">
            <a:off x="-269595" y="898044"/>
            <a:ext cx="4603417" cy="461665"/>
          </a:xfrm>
          <a:prstGeom prst="rect">
            <a:avLst/>
          </a:prstGeom>
          <a:noFill/>
        </p:spPr>
        <p:txBody>
          <a:bodyPr wrap="square" rtlCol="0">
            <a:spAutoFit/>
          </a:bodyPr>
          <a:lstStyle/>
          <a:p>
            <a:r>
              <a:rPr lang="fa-IR" sz="2400" b="1" dirty="0">
                <a:cs typeface="B Titr" pitchFamily="2" charset="-78"/>
              </a:rPr>
              <a:t>مروری بر تاریخ حسابداری تورمی</a:t>
            </a:r>
          </a:p>
        </p:txBody>
      </p:sp>
      <p:grpSp>
        <p:nvGrpSpPr>
          <p:cNvPr id="6" name="Group 5"/>
          <p:cNvGrpSpPr/>
          <p:nvPr/>
        </p:nvGrpSpPr>
        <p:grpSpPr>
          <a:xfrm>
            <a:off x="2895600" y="0"/>
            <a:ext cx="5943600" cy="6324600"/>
            <a:chOff x="3202450" y="2381"/>
            <a:chExt cx="5332642" cy="5070866"/>
          </a:xfrm>
        </p:grpSpPr>
        <p:grpSp>
          <p:nvGrpSpPr>
            <p:cNvPr id="7" name="Group 6"/>
            <p:cNvGrpSpPr/>
            <p:nvPr/>
          </p:nvGrpSpPr>
          <p:grpSpPr>
            <a:xfrm>
              <a:off x="3202450" y="2381"/>
              <a:ext cx="5273164" cy="5070866"/>
              <a:chOff x="3202450" y="2979"/>
              <a:chExt cx="5273164" cy="5070866"/>
            </a:xfrm>
          </p:grpSpPr>
          <p:sp>
            <p:nvSpPr>
              <p:cNvPr id="9" name="Straight Connector 8"/>
              <p:cNvSpPr/>
              <p:nvPr/>
            </p:nvSpPr>
            <p:spPr>
              <a:xfrm>
                <a:off x="3505200" y="5073845"/>
                <a:ext cx="4657725" cy="0"/>
              </a:xfrm>
              <a:prstGeom prst="line">
                <a:avLst/>
              </a:prstGeom>
              <a:scene3d>
                <a:camera prst="orthographicFront">
                  <a:rot lat="0" lon="0" rev="0"/>
                </a:camera>
                <a:lightRig rig="contrasting" dir="t">
                  <a:rot lat="0" lon="0" rev="1200000"/>
                </a:lightRig>
              </a:scene3d>
              <a:sp3d z="-110000"/>
            </p:spPr>
            <p:style>
              <a:lnRef idx="2">
                <a:schemeClr val="accent4">
                  <a:shade val="80000"/>
                  <a:hueOff val="0"/>
                  <a:satOff val="0"/>
                  <a:lumOff val="0"/>
                  <a:alphaOff val="0"/>
                </a:schemeClr>
              </a:lnRef>
              <a:fillRef idx="0">
                <a:schemeClr val="accent4">
                  <a:shade val="80000"/>
                  <a:hueOff val="0"/>
                  <a:satOff val="0"/>
                  <a:lumOff val="0"/>
                  <a:alphaOff val="0"/>
                </a:schemeClr>
              </a:fillRef>
              <a:effectRef idx="0">
                <a:schemeClr val="accent4">
                  <a:shade val="80000"/>
                  <a:hueOff val="0"/>
                  <a:satOff val="0"/>
                  <a:lumOff val="0"/>
                  <a:alphaOff val="0"/>
                </a:schemeClr>
              </a:effectRef>
              <a:fontRef idx="minor">
                <a:schemeClr val="tx1">
                  <a:hueOff val="0"/>
                  <a:satOff val="0"/>
                  <a:lumOff val="0"/>
                  <a:alphaOff val="0"/>
                </a:schemeClr>
              </a:fontRef>
            </p:style>
          </p:sp>
          <p:sp>
            <p:nvSpPr>
              <p:cNvPr id="10" name="Straight Connector 9"/>
              <p:cNvSpPr/>
              <p:nvPr/>
            </p:nvSpPr>
            <p:spPr>
              <a:xfrm>
                <a:off x="3505200" y="4420591"/>
                <a:ext cx="4657725" cy="0"/>
              </a:xfrm>
              <a:prstGeom prst="line">
                <a:avLst/>
              </a:prstGeom>
              <a:scene3d>
                <a:camera prst="orthographicFront">
                  <a:rot lat="0" lon="0" rev="0"/>
                </a:camera>
                <a:lightRig rig="contrasting" dir="t">
                  <a:rot lat="0" lon="0" rev="1200000"/>
                </a:lightRig>
              </a:scene3d>
              <a:sp3d z="-110000"/>
            </p:spPr>
            <p:style>
              <a:lnRef idx="2">
                <a:schemeClr val="accent4">
                  <a:shade val="80000"/>
                  <a:hueOff val="0"/>
                  <a:satOff val="0"/>
                  <a:lumOff val="0"/>
                  <a:alphaOff val="0"/>
                </a:schemeClr>
              </a:lnRef>
              <a:fillRef idx="0">
                <a:schemeClr val="accent4">
                  <a:shade val="80000"/>
                  <a:hueOff val="0"/>
                  <a:satOff val="0"/>
                  <a:lumOff val="0"/>
                  <a:alphaOff val="0"/>
                </a:schemeClr>
              </a:fillRef>
              <a:effectRef idx="0">
                <a:schemeClr val="accent4">
                  <a:shade val="80000"/>
                  <a:hueOff val="0"/>
                  <a:satOff val="0"/>
                  <a:lumOff val="0"/>
                  <a:alphaOff val="0"/>
                </a:schemeClr>
              </a:effectRef>
              <a:fontRef idx="minor">
                <a:schemeClr val="tx1">
                  <a:hueOff val="0"/>
                  <a:satOff val="0"/>
                  <a:lumOff val="0"/>
                  <a:alphaOff val="0"/>
                </a:schemeClr>
              </a:fontRef>
            </p:style>
          </p:sp>
          <p:sp>
            <p:nvSpPr>
              <p:cNvPr id="11" name="Straight Connector 10"/>
              <p:cNvSpPr/>
              <p:nvPr/>
            </p:nvSpPr>
            <p:spPr>
              <a:xfrm>
                <a:off x="3202450" y="2522858"/>
                <a:ext cx="4657725" cy="0"/>
              </a:xfrm>
              <a:prstGeom prst="line">
                <a:avLst/>
              </a:prstGeom>
              <a:scene3d>
                <a:camera prst="orthographicFront">
                  <a:rot lat="0" lon="0" rev="0"/>
                </a:camera>
                <a:lightRig rig="contrasting" dir="t">
                  <a:rot lat="0" lon="0" rev="1200000"/>
                </a:lightRig>
              </a:scene3d>
              <a:sp3d z="-110000"/>
            </p:spPr>
            <p:style>
              <a:lnRef idx="2">
                <a:schemeClr val="accent4">
                  <a:shade val="80000"/>
                  <a:hueOff val="0"/>
                  <a:satOff val="0"/>
                  <a:lumOff val="0"/>
                  <a:alphaOff val="0"/>
                </a:schemeClr>
              </a:lnRef>
              <a:fillRef idx="0">
                <a:schemeClr val="accent4">
                  <a:shade val="80000"/>
                  <a:hueOff val="0"/>
                  <a:satOff val="0"/>
                  <a:lumOff val="0"/>
                  <a:alphaOff val="0"/>
                </a:schemeClr>
              </a:fillRef>
              <a:effectRef idx="0">
                <a:schemeClr val="accent4">
                  <a:shade val="80000"/>
                  <a:hueOff val="0"/>
                  <a:satOff val="0"/>
                  <a:lumOff val="0"/>
                  <a:alphaOff val="0"/>
                </a:schemeClr>
              </a:effectRef>
              <a:fontRef idx="minor">
                <a:schemeClr val="tx1">
                  <a:hueOff val="0"/>
                  <a:satOff val="0"/>
                  <a:lumOff val="0"/>
                  <a:alphaOff val="0"/>
                </a:schemeClr>
              </a:fontRef>
            </p:style>
          </p:sp>
          <p:sp>
            <p:nvSpPr>
              <p:cNvPr id="12" name="Straight Connector 11"/>
              <p:cNvSpPr/>
              <p:nvPr/>
            </p:nvSpPr>
            <p:spPr>
              <a:xfrm>
                <a:off x="3505200" y="625125"/>
                <a:ext cx="4657725" cy="0"/>
              </a:xfrm>
              <a:prstGeom prst="line">
                <a:avLst/>
              </a:prstGeom>
              <a:scene3d>
                <a:camera prst="orthographicFront">
                  <a:rot lat="0" lon="0" rev="0"/>
                </a:camera>
                <a:lightRig rig="contrasting" dir="t">
                  <a:rot lat="0" lon="0" rev="1200000"/>
                </a:lightRig>
              </a:scene3d>
              <a:sp3d z="-110000"/>
            </p:spPr>
            <p:style>
              <a:lnRef idx="2">
                <a:schemeClr val="accent4">
                  <a:shade val="80000"/>
                  <a:hueOff val="0"/>
                  <a:satOff val="0"/>
                  <a:lumOff val="0"/>
                  <a:alphaOff val="0"/>
                </a:schemeClr>
              </a:lnRef>
              <a:fillRef idx="0">
                <a:schemeClr val="accent4">
                  <a:shade val="80000"/>
                  <a:hueOff val="0"/>
                  <a:satOff val="0"/>
                  <a:lumOff val="0"/>
                  <a:alphaOff val="0"/>
                </a:schemeClr>
              </a:fillRef>
              <a:effectRef idx="0">
                <a:schemeClr val="accent4">
                  <a:shade val="80000"/>
                  <a:hueOff val="0"/>
                  <a:satOff val="0"/>
                  <a:lumOff val="0"/>
                  <a:alphaOff val="0"/>
                </a:schemeClr>
              </a:effectRef>
              <a:fontRef idx="minor">
                <a:schemeClr val="tx1">
                  <a:hueOff val="0"/>
                  <a:satOff val="0"/>
                  <a:lumOff val="0"/>
                  <a:alphaOff val="0"/>
                </a:schemeClr>
              </a:fontRef>
            </p:style>
          </p:sp>
          <p:sp>
            <p:nvSpPr>
              <p:cNvPr id="13" name="Freeform 12"/>
              <p:cNvSpPr/>
              <p:nvPr/>
            </p:nvSpPr>
            <p:spPr>
              <a:xfrm>
                <a:off x="4716208" y="2979"/>
                <a:ext cx="3446716" cy="622146"/>
              </a:xfrm>
              <a:custGeom>
                <a:avLst/>
                <a:gdLst>
                  <a:gd name="connsiteX0" fmla="*/ 0 w 3446716"/>
                  <a:gd name="connsiteY0" fmla="*/ 0 h 622146"/>
                  <a:gd name="connsiteX1" fmla="*/ 3446716 w 3446716"/>
                  <a:gd name="connsiteY1" fmla="*/ 0 h 622146"/>
                  <a:gd name="connsiteX2" fmla="*/ 3446716 w 3446716"/>
                  <a:gd name="connsiteY2" fmla="*/ 622146 h 622146"/>
                  <a:gd name="connsiteX3" fmla="*/ 0 w 3446716"/>
                  <a:gd name="connsiteY3" fmla="*/ 622146 h 622146"/>
                  <a:gd name="connsiteX4" fmla="*/ 0 w 3446716"/>
                  <a:gd name="connsiteY4" fmla="*/ 0 h 622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6716" h="622146">
                    <a:moveTo>
                      <a:pt x="0" y="0"/>
                    </a:moveTo>
                    <a:lnTo>
                      <a:pt x="3446716" y="0"/>
                    </a:lnTo>
                    <a:lnTo>
                      <a:pt x="3446716" y="622146"/>
                    </a:lnTo>
                    <a:lnTo>
                      <a:pt x="0" y="622146"/>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b" anchorCtr="0">
                <a:noAutofit/>
              </a:bodyPr>
              <a:lstStyle/>
              <a:p>
                <a:pPr lvl="0" algn="l" defTabSz="1155700" rtl="1">
                  <a:lnSpc>
                    <a:spcPct val="90000"/>
                  </a:lnSpc>
                  <a:spcBef>
                    <a:spcPct val="0"/>
                  </a:spcBef>
                  <a:spcAft>
                    <a:spcPct val="35000"/>
                  </a:spcAft>
                </a:pPr>
                <a:endParaRPr lang="fa-IR" sz="2600" b="1" kern="1200" dirty="0">
                  <a:cs typeface="2  Zar" pitchFamily="2" charset="-78"/>
                </a:endParaRPr>
              </a:p>
            </p:txBody>
          </p:sp>
          <p:sp>
            <p:nvSpPr>
              <p:cNvPr id="14" name="Freeform 13"/>
              <p:cNvSpPr/>
              <p:nvPr/>
            </p:nvSpPr>
            <p:spPr>
              <a:xfrm>
                <a:off x="7254666" y="52638"/>
                <a:ext cx="1211008" cy="441698"/>
              </a:xfrm>
              <a:custGeom>
                <a:avLst/>
                <a:gdLst>
                  <a:gd name="connsiteX0" fmla="*/ 103712 w 1211008"/>
                  <a:gd name="connsiteY0" fmla="*/ 0 h 622146"/>
                  <a:gd name="connsiteX1" fmla="*/ 1107296 w 1211008"/>
                  <a:gd name="connsiteY1" fmla="*/ 0 h 622146"/>
                  <a:gd name="connsiteX2" fmla="*/ 1211008 w 1211008"/>
                  <a:gd name="connsiteY2" fmla="*/ 103712 h 622146"/>
                  <a:gd name="connsiteX3" fmla="*/ 1211008 w 1211008"/>
                  <a:gd name="connsiteY3" fmla="*/ 622146 h 622146"/>
                  <a:gd name="connsiteX4" fmla="*/ 1211008 w 1211008"/>
                  <a:gd name="connsiteY4" fmla="*/ 622146 h 622146"/>
                  <a:gd name="connsiteX5" fmla="*/ 0 w 1211008"/>
                  <a:gd name="connsiteY5" fmla="*/ 622146 h 622146"/>
                  <a:gd name="connsiteX6" fmla="*/ 0 w 1211008"/>
                  <a:gd name="connsiteY6" fmla="*/ 622146 h 622146"/>
                  <a:gd name="connsiteX7" fmla="*/ 0 w 1211008"/>
                  <a:gd name="connsiteY7" fmla="*/ 103712 h 622146"/>
                  <a:gd name="connsiteX8" fmla="*/ 103712 w 1211008"/>
                  <a:gd name="connsiteY8" fmla="*/ 0 h 622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1008" h="622146">
                    <a:moveTo>
                      <a:pt x="103712" y="0"/>
                    </a:moveTo>
                    <a:lnTo>
                      <a:pt x="1107296" y="0"/>
                    </a:lnTo>
                    <a:cubicBezTo>
                      <a:pt x="1164575" y="0"/>
                      <a:pt x="1211008" y="46433"/>
                      <a:pt x="1211008" y="103712"/>
                    </a:cubicBezTo>
                    <a:lnTo>
                      <a:pt x="1211008" y="622146"/>
                    </a:lnTo>
                    <a:lnTo>
                      <a:pt x="1211008" y="622146"/>
                    </a:lnTo>
                    <a:lnTo>
                      <a:pt x="0" y="622146"/>
                    </a:lnTo>
                    <a:lnTo>
                      <a:pt x="0" y="622146"/>
                    </a:lnTo>
                    <a:lnTo>
                      <a:pt x="0" y="103712"/>
                    </a:lnTo>
                    <a:cubicBezTo>
                      <a:pt x="0" y="46433"/>
                      <a:pt x="46433" y="0"/>
                      <a:pt x="103712" y="0"/>
                    </a:cubicBez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79906" tIns="79906" rIns="79906" bIns="49530" numCol="1" spcCol="1270" anchor="ctr" anchorCtr="0">
                <a:noAutofit/>
              </a:bodyPr>
              <a:lstStyle/>
              <a:p>
                <a:pPr lvl="0" algn="ctr" defTabSz="1155700" rtl="1">
                  <a:lnSpc>
                    <a:spcPct val="90000"/>
                  </a:lnSpc>
                  <a:spcBef>
                    <a:spcPct val="0"/>
                  </a:spcBef>
                  <a:spcAft>
                    <a:spcPct val="35000"/>
                  </a:spcAft>
                </a:pPr>
                <a:r>
                  <a:rPr lang="fa-IR" sz="2600" b="1" kern="1200" dirty="0" smtClean="0">
                    <a:cs typeface="2  Zar" pitchFamily="2" charset="-78"/>
                  </a:rPr>
                  <a:t>1973</a:t>
                </a:r>
                <a:endParaRPr lang="fa-IR" sz="2600" b="1" kern="1200" dirty="0">
                  <a:cs typeface="2  Zar" pitchFamily="2" charset="-78"/>
                </a:endParaRPr>
              </a:p>
            </p:txBody>
          </p:sp>
          <p:sp>
            <p:nvSpPr>
              <p:cNvPr id="15" name="Freeform 14"/>
              <p:cNvSpPr/>
              <p:nvPr/>
            </p:nvSpPr>
            <p:spPr>
              <a:xfrm>
                <a:off x="3807955" y="1906050"/>
                <a:ext cx="4657720" cy="622146"/>
              </a:xfrm>
              <a:custGeom>
                <a:avLst/>
                <a:gdLst>
                  <a:gd name="connsiteX0" fmla="*/ 0 w 4657720"/>
                  <a:gd name="connsiteY0" fmla="*/ 0 h 622146"/>
                  <a:gd name="connsiteX1" fmla="*/ 4657720 w 4657720"/>
                  <a:gd name="connsiteY1" fmla="*/ 0 h 622146"/>
                  <a:gd name="connsiteX2" fmla="*/ 4657720 w 4657720"/>
                  <a:gd name="connsiteY2" fmla="*/ 622146 h 622146"/>
                  <a:gd name="connsiteX3" fmla="*/ 0 w 4657720"/>
                  <a:gd name="connsiteY3" fmla="*/ 622146 h 622146"/>
                  <a:gd name="connsiteX4" fmla="*/ 0 w 4657720"/>
                  <a:gd name="connsiteY4" fmla="*/ 0 h 622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57720" h="622146">
                    <a:moveTo>
                      <a:pt x="0" y="0"/>
                    </a:moveTo>
                    <a:lnTo>
                      <a:pt x="4657720" y="0"/>
                    </a:lnTo>
                    <a:lnTo>
                      <a:pt x="4657720" y="622146"/>
                    </a:lnTo>
                    <a:lnTo>
                      <a:pt x="0" y="622146"/>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b" anchorCtr="0">
                <a:noAutofit/>
              </a:bodyPr>
              <a:lstStyle/>
              <a:p>
                <a:pPr lvl="0" algn="l" defTabSz="1155700" rtl="1">
                  <a:lnSpc>
                    <a:spcPct val="90000"/>
                  </a:lnSpc>
                  <a:spcBef>
                    <a:spcPct val="0"/>
                  </a:spcBef>
                  <a:spcAft>
                    <a:spcPct val="35000"/>
                  </a:spcAft>
                </a:pPr>
                <a:endParaRPr lang="fa-IR" sz="2600" b="1" kern="1200" dirty="0">
                  <a:cs typeface="2  Zar" pitchFamily="2" charset="-78"/>
                </a:endParaRPr>
              </a:p>
            </p:txBody>
          </p:sp>
          <p:sp>
            <p:nvSpPr>
              <p:cNvPr id="16" name="Freeform 15"/>
              <p:cNvSpPr/>
              <p:nvPr/>
            </p:nvSpPr>
            <p:spPr>
              <a:xfrm>
                <a:off x="7264606" y="1073702"/>
                <a:ext cx="1211008" cy="463260"/>
              </a:xfrm>
              <a:custGeom>
                <a:avLst/>
                <a:gdLst>
                  <a:gd name="connsiteX0" fmla="*/ 103712 w 1211008"/>
                  <a:gd name="connsiteY0" fmla="*/ 0 h 622146"/>
                  <a:gd name="connsiteX1" fmla="*/ 1107296 w 1211008"/>
                  <a:gd name="connsiteY1" fmla="*/ 0 h 622146"/>
                  <a:gd name="connsiteX2" fmla="*/ 1211008 w 1211008"/>
                  <a:gd name="connsiteY2" fmla="*/ 103712 h 622146"/>
                  <a:gd name="connsiteX3" fmla="*/ 1211008 w 1211008"/>
                  <a:gd name="connsiteY3" fmla="*/ 622146 h 622146"/>
                  <a:gd name="connsiteX4" fmla="*/ 1211008 w 1211008"/>
                  <a:gd name="connsiteY4" fmla="*/ 622146 h 622146"/>
                  <a:gd name="connsiteX5" fmla="*/ 0 w 1211008"/>
                  <a:gd name="connsiteY5" fmla="*/ 622146 h 622146"/>
                  <a:gd name="connsiteX6" fmla="*/ 0 w 1211008"/>
                  <a:gd name="connsiteY6" fmla="*/ 622146 h 622146"/>
                  <a:gd name="connsiteX7" fmla="*/ 0 w 1211008"/>
                  <a:gd name="connsiteY7" fmla="*/ 103712 h 622146"/>
                  <a:gd name="connsiteX8" fmla="*/ 103712 w 1211008"/>
                  <a:gd name="connsiteY8" fmla="*/ 0 h 622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1008" h="622146">
                    <a:moveTo>
                      <a:pt x="103712" y="0"/>
                    </a:moveTo>
                    <a:lnTo>
                      <a:pt x="1107296" y="0"/>
                    </a:lnTo>
                    <a:cubicBezTo>
                      <a:pt x="1164575" y="0"/>
                      <a:pt x="1211008" y="46433"/>
                      <a:pt x="1211008" y="103712"/>
                    </a:cubicBezTo>
                    <a:lnTo>
                      <a:pt x="1211008" y="622146"/>
                    </a:lnTo>
                    <a:lnTo>
                      <a:pt x="1211008" y="622146"/>
                    </a:lnTo>
                    <a:lnTo>
                      <a:pt x="0" y="622146"/>
                    </a:lnTo>
                    <a:lnTo>
                      <a:pt x="0" y="622146"/>
                    </a:lnTo>
                    <a:lnTo>
                      <a:pt x="0" y="103712"/>
                    </a:lnTo>
                    <a:cubicBezTo>
                      <a:pt x="0" y="46433"/>
                      <a:pt x="46433" y="0"/>
                      <a:pt x="103712" y="0"/>
                    </a:cubicBezTo>
                    <a:close/>
                  </a:path>
                </a:pathLst>
              </a:custGeom>
            </p:spPr>
            <p:style>
              <a:lnRef idx="1">
                <a:schemeClr val="accent6"/>
              </a:lnRef>
              <a:fillRef idx="2">
                <a:schemeClr val="accent6"/>
              </a:fillRef>
              <a:effectRef idx="1">
                <a:schemeClr val="accent6"/>
              </a:effectRef>
              <a:fontRef idx="minor">
                <a:schemeClr val="dk1"/>
              </a:fontRef>
            </p:style>
            <p:txBody>
              <a:bodyPr spcFirstLastPara="0" vert="horz" wrap="square" lIns="79906" tIns="79906" rIns="79906" bIns="49530" numCol="1" spcCol="1270" anchor="ctr" anchorCtr="0">
                <a:noAutofit/>
              </a:bodyPr>
              <a:lstStyle/>
              <a:p>
                <a:pPr lvl="0" algn="ctr" defTabSz="1155700" rtl="1">
                  <a:lnSpc>
                    <a:spcPct val="90000"/>
                  </a:lnSpc>
                  <a:spcBef>
                    <a:spcPct val="0"/>
                  </a:spcBef>
                  <a:spcAft>
                    <a:spcPct val="35000"/>
                  </a:spcAft>
                </a:pPr>
                <a:r>
                  <a:rPr lang="fa-IR" sz="2600" b="1" kern="1200" dirty="0" smtClean="0">
                    <a:cs typeface="2  Zar" pitchFamily="2" charset="-78"/>
                  </a:rPr>
                  <a:t>1974</a:t>
                </a:r>
                <a:endParaRPr lang="fa-IR" sz="2600" b="1" kern="1200" dirty="0">
                  <a:cs typeface="2  Zar" pitchFamily="2" charset="-78"/>
                </a:endParaRPr>
              </a:p>
            </p:txBody>
          </p:sp>
          <p:sp>
            <p:nvSpPr>
              <p:cNvPr id="17" name="Rectangle 16"/>
              <p:cNvSpPr/>
              <p:nvPr/>
            </p:nvSpPr>
            <p:spPr>
              <a:xfrm>
                <a:off x="4716208" y="3798445"/>
                <a:ext cx="3446716" cy="622146"/>
              </a:xfrm>
              <a:prstGeom prst="rect">
                <a:avLst/>
              </a:pr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Freeform 17"/>
              <p:cNvSpPr/>
              <p:nvPr/>
            </p:nvSpPr>
            <p:spPr>
              <a:xfrm>
                <a:off x="7274546" y="2160313"/>
                <a:ext cx="1201068" cy="466633"/>
              </a:xfrm>
              <a:custGeom>
                <a:avLst/>
                <a:gdLst>
                  <a:gd name="connsiteX0" fmla="*/ 103712 w 1211008"/>
                  <a:gd name="connsiteY0" fmla="*/ 0 h 622146"/>
                  <a:gd name="connsiteX1" fmla="*/ 1107296 w 1211008"/>
                  <a:gd name="connsiteY1" fmla="*/ 0 h 622146"/>
                  <a:gd name="connsiteX2" fmla="*/ 1211008 w 1211008"/>
                  <a:gd name="connsiteY2" fmla="*/ 103712 h 622146"/>
                  <a:gd name="connsiteX3" fmla="*/ 1211008 w 1211008"/>
                  <a:gd name="connsiteY3" fmla="*/ 622146 h 622146"/>
                  <a:gd name="connsiteX4" fmla="*/ 1211008 w 1211008"/>
                  <a:gd name="connsiteY4" fmla="*/ 622146 h 622146"/>
                  <a:gd name="connsiteX5" fmla="*/ 0 w 1211008"/>
                  <a:gd name="connsiteY5" fmla="*/ 622146 h 622146"/>
                  <a:gd name="connsiteX6" fmla="*/ 0 w 1211008"/>
                  <a:gd name="connsiteY6" fmla="*/ 622146 h 622146"/>
                  <a:gd name="connsiteX7" fmla="*/ 0 w 1211008"/>
                  <a:gd name="connsiteY7" fmla="*/ 103712 h 622146"/>
                  <a:gd name="connsiteX8" fmla="*/ 103712 w 1211008"/>
                  <a:gd name="connsiteY8" fmla="*/ 0 h 622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1008" h="622146">
                    <a:moveTo>
                      <a:pt x="103712" y="0"/>
                    </a:moveTo>
                    <a:lnTo>
                      <a:pt x="1107296" y="0"/>
                    </a:lnTo>
                    <a:cubicBezTo>
                      <a:pt x="1164575" y="0"/>
                      <a:pt x="1211008" y="46433"/>
                      <a:pt x="1211008" y="103712"/>
                    </a:cubicBezTo>
                    <a:lnTo>
                      <a:pt x="1211008" y="622146"/>
                    </a:lnTo>
                    <a:lnTo>
                      <a:pt x="1211008" y="622146"/>
                    </a:lnTo>
                    <a:lnTo>
                      <a:pt x="0" y="622146"/>
                    </a:lnTo>
                    <a:lnTo>
                      <a:pt x="0" y="622146"/>
                    </a:lnTo>
                    <a:lnTo>
                      <a:pt x="0" y="103712"/>
                    </a:lnTo>
                    <a:cubicBezTo>
                      <a:pt x="0" y="46433"/>
                      <a:pt x="46433" y="0"/>
                      <a:pt x="103712" y="0"/>
                    </a:cubicBez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79906" tIns="79906" rIns="79906" bIns="49530" numCol="1" spcCol="1270" anchor="ctr" anchorCtr="0">
                <a:noAutofit/>
              </a:bodyPr>
              <a:lstStyle/>
              <a:p>
                <a:pPr lvl="0" algn="ctr" defTabSz="1155700" rtl="1">
                  <a:lnSpc>
                    <a:spcPct val="90000"/>
                  </a:lnSpc>
                  <a:spcBef>
                    <a:spcPct val="0"/>
                  </a:spcBef>
                  <a:spcAft>
                    <a:spcPct val="35000"/>
                  </a:spcAft>
                </a:pPr>
                <a:r>
                  <a:rPr lang="fa-IR" sz="2600" b="1" dirty="0" smtClean="0">
                    <a:cs typeface="2  Zar" pitchFamily="2" charset="-78"/>
                  </a:rPr>
                  <a:t>1976</a:t>
                </a:r>
                <a:endParaRPr lang="fa-IR" sz="2600" b="1" kern="1200" dirty="0">
                  <a:cs typeface="2  Zar" pitchFamily="2" charset="-78"/>
                </a:endParaRPr>
              </a:p>
            </p:txBody>
          </p:sp>
          <p:sp>
            <p:nvSpPr>
              <p:cNvPr id="19" name="Freeform 18"/>
              <p:cNvSpPr/>
              <p:nvPr/>
            </p:nvSpPr>
            <p:spPr>
              <a:xfrm>
                <a:off x="7274546" y="3307061"/>
                <a:ext cx="1191128" cy="441724"/>
              </a:xfrm>
              <a:custGeom>
                <a:avLst/>
                <a:gdLst>
                  <a:gd name="connsiteX0" fmla="*/ 103712 w 1211008"/>
                  <a:gd name="connsiteY0" fmla="*/ 0 h 622146"/>
                  <a:gd name="connsiteX1" fmla="*/ 1107296 w 1211008"/>
                  <a:gd name="connsiteY1" fmla="*/ 0 h 622146"/>
                  <a:gd name="connsiteX2" fmla="*/ 1211008 w 1211008"/>
                  <a:gd name="connsiteY2" fmla="*/ 103712 h 622146"/>
                  <a:gd name="connsiteX3" fmla="*/ 1211008 w 1211008"/>
                  <a:gd name="connsiteY3" fmla="*/ 622146 h 622146"/>
                  <a:gd name="connsiteX4" fmla="*/ 1211008 w 1211008"/>
                  <a:gd name="connsiteY4" fmla="*/ 622146 h 622146"/>
                  <a:gd name="connsiteX5" fmla="*/ 0 w 1211008"/>
                  <a:gd name="connsiteY5" fmla="*/ 622146 h 622146"/>
                  <a:gd name="connsiteX6" fmla="*/ 0 w 1211008"/>
                  <a:gd name="connsiteY6" fmla="*/ 622146 h 622146"/>
                  <a:gd name="connsiteX7" fmla="*/ 0 w 1211008"/>
                  <a:gd name="connsiteY7" fmla="*/ 103712 h 622146"/>
                  <a:gd name="connsiteX8" fmla="*/ 103712 w 1211008"/>
                  <a:gd name="connsiteY8" fmla="*/ 0 h 622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1008" h="622146">
                    <a:moveTo>
                      <a:pt x="103712" y="0"/>
                    </a:moveTo>
                    <a:lnTo>
                      <a:pt x="1107296" y="0"/>
                    </a:lnTo>
                    <a:cubicBezTo>
                      <a:pt x="1164575" y="0"/>
                      <a:pt x="1211008" y="46433"/>
                      <a:pt x="1211008" y="103712"/>
                    </a:cubicBezTo>
                    <a:lnTo>
                      <a:pt x="1211008" y="622146"/>
                    </a:lnTo>
                    <a:lnTo>
                      <a:pt x="1211008" y="622146"/>
                    </a:lnTo>
                    <a:lnTo>
                      <a:pt x="0" y="622146"/>
                    </a:lnTo>
                    <a:lnTo>
                      <a:pt x="0" y="622146"/>
                    </a:lnTo>
                    <a:lnTo>
                      <a:pt x="0" y="103712"/>
                    </a:lnTo>
                    <a:cubicBezTo>
                      <a:pt x="0" y="46433"/>
                      <a:pt x="46433" y="0"/>
                      <a:pt x="103712" y="0"/>
                    </a:cubicBezTo>
                    <a:close/>
                  </a:path>
                </a:pathLst>
              </a:custGeom>
            </p:spPr>
            <p:style>
              <a:lnRef idx="1">
                <a:schemeClr val="accent6"/>
              </a:lnRef>
              <a:fillRef idx="2">
                <a:schemeClr val="accent6"/>
              </a:fillRef>
              <a:effectRef idx="1">
                <a:schemeClr val="accent6"/>
              </a:effectRef>
              <a:fontRef idx="minor">
                <a:schemeClr val="dk1"/>
              </a:fontRef>
            </p:style>
            <p:txBody>
              <a:bodyPr spcFirstLastPara="0" vert="horz" wrap="square" lIns="79906" tIns="79906" rIns="79906" bIns="49530" numCol="1" spcCol="1270" anchor="ctr" anchorCtr="0">
                <a:noAutofit/>
              </a:bodyPr>
              <a:lstStyle/>
              <a:p>
                <a:pPr lvl="0" algn="ctr" defTabSz="1155700" rtl="1">
                  <a:lnSpc>
                    <a:spcPct val="90000"/>
                  </a:lnSpc>
                  <a:spcBef>
                    <a:spcPct val="0"/>
                  </a:spcBef>
                  <a:spcAft>
                    <a:spcPct val="35000"/>
                  </a:spcAft>
                </a:pPr>
                <a:r>
                  <a:rPr lang="fa-IR" sz="2600" b="1" kern="1200" dirty="0" smtClean="0">
                    <a:cs typeface="2  Zar" pitchFamily="2" charset="-78"/>
                  </a:rPr>
                  <a:t>1979</a:t>
                </a:r>
                <a:endParaRPr lang="fa-IR" sz="2600" b="1" kern="1200" dirty="0">
                  <a:cs typeface="2  Zar" pitchFamily="2" charset="-78"/>
                </a:endParaRPr>
              </a:p>
            </p:txBody>
          </p:sp>
        </p:grpSp>
        <p:sp>
          <p:nvSpPr>
            <p:cNvPr id="8" name="Freeform 7"/>
            <p:cNvSpPr/>
            <p:nvPr/>
          </p:nvSpPr>
          <p:spPr>
            <a:xfrm>
              <a:off x="7343964" y="4431666"/>
              <a:ext cx="1191128" cy="530453"/>
            </a:xfrm>
            <a:custGeom>
              <a:avLst/>
              <a:gdLst>
                <a:gd name="connsiteX0" fmla="*/ 103712 w 1211008"/>
                <a:gd name="connsiteY0" fmla="*/ 0 h 622146"/>
                <a:gd name="connsiteX1" fmla="*/ 1107296 w 1211008"/>
                <a:gd name="connsiteY1" fmla="*/ 0 h 622146"/>
                <a:gd name="connsiteX2" fmla="*/ 1211008 w 1211008"/>
                <a:gd name="connsiteY2" fmla="*/ 103712 h 622146"/>
                <a:gd name="connsiteX3" fmla="*/ 1211008 w 1211008"/>
                <a:gd name="connsiteY3" fmla="*/ 622146 h 622146"/>
                <a:gd name="connsiteX4" fmla="*/ 1211008 w 1211008"/>
                <a:gd name="connsiteY4" fmla="*/ 622146 h 622146"/>
                <a:gd name="connsiteX5" fmla="*/ 0 w 1211008"/>
                <a:gd name="connsiteY5" fmla="*/ 622146 h 622146"/>
                <a:gd name="connsiteX6" fmla="*/ 0 w 1211008"/>
                <a:gd name="connsiteY6" fmla="*/ 622146 h 622146"/>
                <a:gd name="connsiteX7" fmla="*/ 0 w 1211008"/>
                <a:gd name="connsiteY7" fmla="*/ 103712 h 622146"/>
                <a:gd name="connsiteX8" fmla="*/ 103712 w 1211008"/>
                <a:gd name="connsiteY8" fmla="*/ 0 h 622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1008" h="622146">
                  <a:moveTo>
                    <a:pt x="103712" y="0"/>
                  </a:moveTo>
                  <a:lnTo>
                    <a:pt x="1107296" y="0"/>
                  </a:lnTo>
                  <a:cubicBezTo>
                    <a:pt x="1164575" y="0"/>
                    <a:pt x="1211008" y="46433"/>
                    <a:pt x="1211008" y="103712"/>
                  </a:cubicBezTo>
                  <a:lnTo>
                    <a:pt x="1211008" y="622146"/>
                  </a:lnTo>
                  <a:lnTo>
                    <a:pt x="1211008" y="622146"/>
                  </a:lnTo>
                  <a:lnTo>
                    <a:pt x="0" y="622146"/>
                  </a:lnTo>
                  <a:lnTo>
                    <a:pt x="0" y="622146"/>
                  </a:lnTo>
                  <a:lnTo>
                    <a:pt x="0" y="103712"/>
                  </a:lnTo>
                  <a:cubicBezTo>
                    <a:pt x="0" y="46433"/>
                    <a:pt x="46433" y="0"/>
                    <a:pt x="103712" y="0"/>
                  </a:cubicBez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79906" tIns="79906" rIns="79906" bIns="49530" numCol="1" spcCol="1270" anchor="ctr" anchorCtr="0">
              <a:noAutofit/>
            </a:bodyPr>
            <a:lstStyle/>
            <a:p>
              <a:pPr lvl="0" algn="ctr" defTabSz="1155700" rtl="1">
                <a:lnSpc>
                  <a:spcPct val="90000"/>
                </a:lnSpc>
                <a:spcBef>
                  <a:spcPct val="0"/>
                </a:spcBef>
                <a:spcAft>
                  <a:spcPct val="35000"/>
                </a:spcAft>
              </a:pPr>
              <a:r>
                <a:rPr lang="fa-IR" sz="2600" b="1" kern="1200" dirty="0" smtClean="0">
                  <a:cs typeface="2  Zar" pitchFamily="2" charset="-78"/>
                </a:rPr>
                <a:t>1983</a:t>
              </a:r>
              <a:endParaRPr lang="fa-IR" sz="2600" b="1" kern="1200" dirty="0">
                <a:cs typeface="2  Zar" pitchFamily="2" charset="-78"/>
              </a:endParaRPr>
            </a:p>
          </p:txBody>
        </p:sp>
      </p:grpSp>
      <p:sp>
        <p:nvSpPr>
          <p:cNvPr id="20" name="Rounded Rectangle 19"/>
          <p:cNvSpPr/>
          <p:nvPr/>
        </p:nvSpPr>
        <p:spPr>
          <a:xfrm>
            <a:off x="3886200" y="685800"/>
            <a:ext cx="48768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21" name="Rounded Rectangle 20"/>
          <p:cNvSpPr/>
          <p:nvPr/>
        </p:nvSpPr>
        <p:spPr>
          <a:xfrm>
            <a:off x="3124200" y="3429000"/>
            <a:ext cx="56388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r" defTabSz="1155700" rtl="1">
              <a:lnSpc>
                <a:spcPct val="90000"/>
              </a:lnSpc>
              <a:spcAft>
                <a:spcPct val="35000"/>
              </a:spcAft>
            </a:pPr>
            <a:r>
              <a:rPr lang="fa-IR" sz="2400" b="1" dirty="0" smtClean="0">
                <a:cs typeface="B Titr" pitchFamily="2" charset="-78"/>
              </a:rPr>
              <a:t>انتشار </a:t>
            </a:r>
            <a:r>
              <a:rPr lang="en-US" sz="2400" b="1" dirty="0" smtClean="0">
                <a:cs typeface="B Titr" pitchFamily="2" charset="-78"/>
              </a:rPr>
              <a:t>ARS-190</a:t>
            </a:r>
            <a:endParaRPr lang="fa-IR" sz="2400" b="1" dirty="0">
              <a:cs typeface="B Titr" pitchFamily="2" charset="-78"/>
            </a:endParaRPr>
          </a:p>
        </p:txBody>
      </p:sp>
      <p:sp>
        <p:nvSpPr>
          <p:cNvPr id="22" name="Rounded Rectangle 21"/>
          <p:cNvSpPr/>
          <p:nvPr/>
        </p:nvSpPr>
        <p:spPr>
          <a:xfrm>
            <a:off x="2819400" y="4724400"/>
            <a:ext cx="59436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r" defTabSz="1155700" rtl="1">
              <a:lnSpc>
                <a:spcPct val="90000"/>
              </a:lnSpc>
              <a:spcAft>
                <a:spcPct val="35000"/>
              </a:spcAft>
            </a:pPr>
            <a:r>
              <a:rPr lang="fa-IR" sz="2400" b="1" dirty="0" smtClean="0">
                <a:cs typeface="B Titr" pitchFamily="2" charset="-78"/>
              </a:rPr>
              <a:t>تدوین استاندارد شماره 33</a:t>
            </a:r>
            <a:endParaRPr lang="fa-IR" sz="2400" b="1" dirty="0">
              <a:cs typeface="B Titr" pitchFamily="2" charset="-78"/>
            </a:endParaRPr>
          </a:p>
        </p:txBody>
      </p:sp>
      <p:sp>
        <p:nvSpPr>
          <p:cNvPr id="23" name="Rounded Rectangle 22"/>
          <p:cNvSpPr/>
          <p:nvPr/>
        </p:nvSpPr>
        <p:spPr>
          <a:xfrm>
            <a:off x="3505200" y="1981200"/>
            <a:ext cx="52578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228600" lvl="1" indent="-228600" algn="r" defTabSz="1066800" rtl="1">
              <a:lnSpc>
                <a:spcPct val="90000"/>
              </a:lnSpc>
              <a:spcAft>
                <a:spcPct val="15000"/>
              </a:spcAft>
              <a:buChar char="••"/>
            </a:pPr>
            <a:r>
              <a:rPr lang="fa-IR" sz="2400" b="1" dirty="0" smtClean="0">
                <a:cs typeface="B Titr" pitchFamily="2" charset="-78"/>
              </a:rPr>
              <a:t>انتشار طرح پیشنهادی</a:t>
            </a:r>
            <a:r>
              <a:rPr lang="en-US" sz="2400" b="1" dirty="0" smtClean="0">
                <a:cs typeface="B Titr" pitchFamily="2" charset="-78"/>
              </a:rPr>
              <a:t> </a:t>
            </a:r>
            <a:r>
              <a:rPr lang="fa-IR" sz="2400" b="1" dirty="0" smtClean="0">
                <a:cs typeface="B Titr" pitchFamily="2" charset="-78"/>
              </a:rPr>
              <a:t>توسط </a:t>
            </a:r>
            <a:r>
              <a:rPr lang="en-US" sz="2400" b="1" dirty="0" smtClean="0">
                <a:cs typeface="B Titr" pitchFamily="2" charset="-78"/>
              </a:rPr>
              <a:t>FASB</a:t>
            </a:r>
            <a:endParaRPr lang="fa-IR" sz="2400" b="1" dirty="0">
              <a:cs typeface="B Titr" pitchFamily="2" charset="-78"/>
            </a:endParaRPr>
          </a:p>
        </p:txBody>
      </p:sp>
      <p:sp>
        <p:nvSpPr>
          <p:cNvPr id="24" name="Rounded Rectangle 23"/>
          <p:cNvSpPr/>
          <p:nvPr/>
        </p:nvSpPr>
        <p:spPr>
          <a:xfrm>
            <a:off x="2209800" y="6172200"/>
            <a:ext cx="6629400" cy="533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r" defTabSz="1155700" rtl="1">
              <a:lnSpc>
                <a:spcPct val="90000"/>
              </a:lnSpc>
              <a:spcAft>
                <a:spcPct val="35000"/>
              </a:spcAft>
            </a:pPr>
            <a:r>
              <a:rPr lang="fa-IR" sz="2400" b="1" dirty="0" smtClean="0">
                <a:cs typeface="B Titr" pitchFamily="2" charset="-78"/>
              </a:rPr>
              <a:t>تدوین استاندارد شماره 89</a:t>
            </a:r>
            <a:endParaRPr lang="fa-IR" sz="2400" b="1" dirty="0">
              <a:cs typeface="B Titr" pitchFamily="2" charset="-78"/>
            </a:endParaRPr>
          </a:p>
        </p:txBody>
      </p:sp>
      <p:sp>
        <p:nvSpPr>
          <p:cNvPr id="25" name="TextBox 24"/>
          <p:cNvSpPr txBox="1"/>
          <p:nvPr/>
        </p:nvSpPr>
        <p:spPr>
          <a:xfrm>
            <a:off x="3962400" y="762000"/>
            <a:ext cx="5715000" cy="433965"/>
          </a:xfrm>
          <a:prstGeom prst="rect">
            <a:avLst/>
          </a:prstGeom>
          <a:noFill/>
        </p:spPr>
        <p:txBody>
          <a:bodyPr wrap="square" rtlCol="0">
            <a:spAutoFit/>
          </a:bodyPr>
          <a:lstStyle/>
          <a:p>
            <a:pPr marL="1143000" lvl="3" indent="-228600" algn="r" defTabSz="1066800" rtl="1">
              <a:lnSpc>
                <a:spcPct val="90000"/>
              </a:lnSpc>
              <a:spcBef>
                <a:spcPct val="0"/>
              </a:spcBef>
              <a:spcAft>
                <a:spcPct val="15000"/>
              </a:spcAft>
              <a:buChar char="••"/>
            </a:pPr>
            <a:r>
              <a:rPr lang="fa-IR" sz="2400" b="1" dirty="0" smtClean="0">
                <a:cs typeface="B Titr" pitchFamily="2" charset="-78"/>
              </a:rPr>
              <a:t>احساس نیاز برای شناسایی تغییر قیمت ها</a:t>
            </a:r>
            <a:endParaRPr lang="fa-IR" sz="2400" b="1" dirty="0">
              <a:cs typeface="B Titr"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28800"/>
            <a:ext cx="7467600" cy="4645152"/>
          </a:xfrm>
        </p:spPr>
        <p:txBody>
          <a:bodyPr/>
          <a:lstStyle/>
          <a:p>
            <a:pPr algn="justLow" rtl="1">
              <a:lnSpc>
                <a:spcPct val="150000"/>
              </a:lnSpc>
              <a:buNone/>
            </a:pPr>
            <a:r>
              <a:rPr lang="fa-IR" b="1" dirty="0" smtClean="0">
                <a:cs typeface="B Roya" pitchFamily="2" charset="-78"/>
              </a:rPr>
              <a:t>   دراین رویکرد سود عبارتست از مازاد سرمایه آخر دوره نسبت به اول دوره که هردوبرحسب قدرت خرید عمومی ثابت پول بیان میگردد واین تعریف با رویکرد سنتی بهای تمام شده تاریخی –ریال ثابت مبتنی است</a:t>
            </a:r>
            <a:r>
              <a:rPr lang="en-US" b="1" dirty="0" smtClean="0">
                <a:cs typeface="B Roya" pitchFamily="2" charset="-78"/>
              </a:rPr>
              <a:t> .</a:t>
            </a:r>
          </a:p>
          <a:p>
            <a:pPr algn="justLow" rtl="1">
              <a:lnSpc>
                <a:spcPct val="150000"/>
              </a:lnSpc>
              <a:buNone/>
            </a:pPr>
            <a:r>
              <a:rPr lang="fa-IR" b="1" dirty="0" smtClean="0">
                <a:cs typeface="B Roya" pitchFamily="2" charset="-78"/>
              </a:rPr>
              <a:t>   طبق این تعریف تنها قدرت خرید اقلام پولی در محاسبه سود وزیان منظور شده  وتعدیل داراییها وبدهیهای غیر پولی در آن منظور نمی شود</a:t>
            </a:r>
            <a:r>
              <a:rPr lang="en-US" b="1" dirty="0" smtClean="0">
                <a:cs typeface="B Roya" pitchFamily="2" charset="-78"/>
              </a:rPr>
              <a:t> .</a:t>
            </a:r>
          </a:p>
          <a:p>
            <a:pPr algn="r" rtl="1"/>
            <a:endParaRPr lang="en-US" b="1" dirty="0">
              <a:cs typeface="B Roya" pitchFamily="2" charset="-78"/>
            </a:endParaRPr>
          </a:p>
        </p:txBody>
      </p:sp>
      <p:sp>
        <p:nvSpPr>
          <p:cNvPr id="5" name="Double Wave 4"/>
          <p:cNvSpPr/>
          <p:nvPr/>
        </p:nvSpPr>
        <p:spPr>
          <a:xfrm rot="21338579">
            <a:off x="40275" y="251387"/>
            <a:ext cx="5758218" cy="1279313"/>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rot="21447579">
            <a:off x="-4399" y="563850"/>
            <a:ext cx="5951268" cy="523220"/>
          </a:xfrm>
          <a:prstGeom prst="rect">
            <a:avLst/>
          </a:prstGeom>
          <a:noFill/>
        </p:spPr>
        <p:txBody>
          <a:bodyPr wrap="square" rtlCol="1">
            <a:spAutoFit/>
          </a:bodyPr>
          <a:lstStyle/>
          <a:p>
            <a:pPr algn="ctr" rtl="1"/>
            <a:r>
              <a:rPr lang="fa-IR" sz="2800" b="1" dirty="0" smtClean="0">
                <a:cs typeface="B Titr" pitchFamily="2" charset="-78"/>
              </a:rPr>
              <a:t>حفظ سرمایه برحسب قدرت خریدعمومی</a:t>
            </a:r>
            <a:endParaRPr lang="en-US" sz="2800" b="1" dirty="0">
              <a:cs typeface="B Titr" pitchFamily="2" charset="-78"/>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057400"/>
            <a:ext cx="7467600" cy="4416552"/>
          </a:xfrm>
        </p:spPr>
        <p:txBody>
          <a:bodyPr/>
          <a:lstStyle/>
          <a:p>
            <a:pPr algn="r" rtl="1">
              <a:lnSpc>
                <a:spcPct val="150000"/>
              </a:lnSpc>
            </a:pPr>
            <a:r>
              <a:rPr lang="fa-IR" b="1" dirty="0" smtClean="0">
                <a:cs typeface="B Roya" pitchFamily="2" charset="-78"/>
              </a:rPr>
              <a:t> دراين رويكرد فرض براين است كه سرمايه درصورتي حفظ مي شود كه واحد انتفاعي بتواند داراييهاي خودرا با داراييهاي مشابه جايگزين كند يا قادر باشد ظرفيت خودرا براي توليد مقادير ثابت كالاها وخدمات حفظ نمايد كه در كل بكارگيري ارزشهاي جاري مي تواند جايگزين مناسبي براي قدرت خريد ظرفيت فيزيكي واحد انتفاعي محسوب شود.</a:t>
            </a:r>
            <a:endParaRPr lang="en-US" b="1" dirty="0">
              <a:cs typeface="B Roya" pitchFamily="2" charset="-78"/>
            </a:endParaRPr>
          </a:p>
        </p:txBody>
      </p:sp>
      <p:sp>
        <p:nvSpPr>
          <p:cNvPr id="5" name="Double Wave 4"/>
          <p:cNvSpPr/>
          <p:nvPr/>
        </p:nvSpPr>
        <p:spPr>
          <a:xfrm rot="21338579">
            <a:off x="42387" y="306883"/>
            <a:ext cx="4297235" cy="1279313"/>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a:off x="0" y="609600"/>
            <a:ext cx="4495800" cy="584775"/>
          </a:xfrm>
          <a:prstGeom prst="rect">
            <a:avLst/>
          </a:prstGeom>
          <a:noFill/>
        </p:spPr>
        <p:txBody>
          <a:bodyPr wrap="square" rtlCol="1">
            <a:spAutoFit/>
          </a:bodyPr>
          <a:lstStyle/>
          <a:p>
            <a:pPr algn="ctr" rtl="1"/>
            <a:r>
              <a:rPr lang="fa-IR" sz="3200" b="1" dirty="0" smtClean="0">
                <a:cs typeface="B Titr" pitchFamily="2" charset="-78"/>
              </a:rPr>
              <a:t>مفهوم حفظ سرمایه مادي</a:t>
            </a:r>
            <a:endParaRPr lang="en-US" sz="3200" b="1" dirty="0">
              <a:cs typeface="B Titr"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1"/>
                                          </p:val>
                                        </p:tav>
                                        <p:tav tm="100000">
                                          <p:val>
                                            <p:strVal val="#ppt_x"/>
                                          </p:val>
                                        </p:tav>
                                      </p:tavLst>
                                    </p:anim>
                                    <p:anim calcmode="lin" valueType="num">
                                      <p:cBhvr>
                                        <p:cTn id="9"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rot="20432031">
            <a:off x="-128806" y="413858"/>
            <a:ext cx="3808373"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TextBox 4"/>
          <p:cNvSpPr txBox="1"/>
          <p:nvPr/>
        </p:nvSpPr>
        <p:spPr>
          <a:xfrm rot="20502540">
            <a:off x="-48024" y="682583"/>
            <a:ext cx="3686822" cy="646331"/>
          </a:xfrm>
          <a:prstGeom prst="rect">
            <a:avLst/>
          </a:prstGeom>
          <a:noFill/>
        </p:spPr>
        <p:txBody>
          <a:bodyPr wrap="square" rtlCol="0">
            <a:spAutoFit/>
          </a:bodyPr>
          <a:lstStyle/>
          <a:p>
            <a:pPr algn="ctr"/>
            <a:r>
              <a:rPr lang="fa-IR" sz="3600" b="1" dirty="0" smtClean="0">
                <a:cs typeface="B Titr" pitchFamily="2" charset="-78"/>
              </a:rPr>
              <a:t>روشهای حسابداری</a:t>
            </a:r>
            <a:endParaRPr lang="en-US" sz="3600" b="1" dirty="0">
              <a:cs typeface="B Titr" pitchFamily="2" charset="-78"/>
            </a:endParaRPr>
          </a:p>
        </p:txBody>
      </p:sp>
      <p:sp>
        <p:nvSpPr>
          <p:cNvPr id="6" name="Right Arrow 5"/>
          <p:cNvSpPr/>
          <p:nvPr/>
        </p:nvSpPr>
        <p:spPr>
          <a:xfrm rot="19264241">
            <a:off x="1051655" y="857864"/>
            <a:ext cx="8294515" cy="4938403"/>
          </a:xfrm>
          <a:prstGeom prst="rightArrow">
            <a:avLst/>
          </a:prstGeom>
        </p:spPr>
        <p:style>
          <a:lnRef idx="0">
            <a:schemeClr val="accent2"/>
          </a:lnRef>
          <a:fillRef idx="3">
            <a:schemeClr val="accent2"/>
          </a:fillRef>
          <a:effectRef idx="3">
            <a:schemeClr val="accent2"/>
          </a:effectRef>
          <a:fontRef idx="minor">
            <a:schemeClr val="lt1"/>
          </a:fontRef>
        </p:style>
      </p:sp>
      <p:sp>
        <p:nvSpPr>
          <p:cNvPr id="7" name="Freeform 6"/>
          <p:cNvSpPr/>
          <p:nvPr/>
        </p:nvSpPr>
        <p:spPr>
          <a:xfrm>
            <a:off x="1752600" y="4114800"/>
            <a:ext cx="1428191" cy="1625600"/>
          </a:xfrm>
          <a:custGeom>
            <a:avLst/>
            <a:gdLst>
              <a:gd name="connsiteX0" fmla="*/ 0 w 1428191"/>
              <a:gd name="connsiteY0" fmla="*/ 238037 h 1625600"/>
              <a:gd name="connsiteX1" fmla="*/ 238037 w 1428191"/>
              <a:gd name="connsiteY1" fmla="*/ 0 h 1625600"/>
              <a:gd name="connsiteX2" fmla="*/ 1190154 w 1428191"/>
              <a:gd name="connsiteY2" fmla="*/ 0 h 1625600"/>
              <a:gd name="connsiteX3" fmla="*/ 1428191 w 1428191"/>
              <a:gd name="connsiteY3" fmla="*/ 238037 h 1625600"/>
              <a:gd name="connsiteX4" fmla="*/ 1428191 w 1428191"/>
              <a:gd name="connsiteY4" fmla="*/ 1387563 h 1625600"/>
              <a:gd name="connsiteX5" fmla="*/ 1190154 w 1428191"/>
              <a:gd name="connsiteY5" fmla="*/ 1625600 h 1625600"/>
              <a:gd name="connsiteX6" fmla="*/ 238037 w 1428191"/>
              <a:gd name="connsiteY6" fmla="*/ 1625600 h 1625600"/>
              <a:gd name="connsiteX7" fmla="*/ 0 w 1428191"/>
              <a:gd name="connsiteY7" fmla="*/ 1387563 h 1625600"/>
              <a:gd name="connsiteX8" fmla="*/ 0 w 1428191"/>
              <a:gd name="connsiteY8" fmla="*/ 238037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8191" h="1625600">
                <a:moveTo>
                  <a:pt x="0" y="238037"/>
                </a:moveTo>
                <a:cubicBezTo>
                  <a:pt x="0" y="106573"/>
                  <a:pt x="106573" y="0"/>
                  <a:pt x="238037" y="0"/>
                </a:cubicBezTo>
                <a:lnTo>
                  <a:pt x="1190154" y="0"/>
                </a:lnTo>
                <a:cubicBezTo>
                  <a:pt x="1321618" y="0"/>
                  <a:pt x="1428191" y="106573"/>
                  <a:pt x="1428191" y="238037"/>
                </a:cubicBezTo>
                <a:lnTo>
                  <a:pt x="1428191" y="1387563"/>
                </a:lnTo>
                <a:cubicBezTo>
                  <a:pt x="1428191" y="1519027"/>
                  <a:pt x="1321618" y="1625600"/>
                  <a:pt x="1190154" y="1625600"/>
                </a:cubicBezTo>
                <a:lnTo>
                  <a:pt x="238037" y="1625600"/>
                </a:lnTo>
                <a:cubicBezTo>
                  <a:pt x="106573" y="1625600"/>
                  <a:pt x="0" y="1519027"/>
                  <a:pt x="0" y="1387563"/>
                </a:cubicBezTo>
                <a:lnTo>
                  <a:pt x="0" y="238037"/>
                </a:lnTo>
                <a:close/>
              </a:path>
            </a:pathLst>
          </a:custGeom>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2">
              <a:shade val="80000"/>
              <a:hueOff val="0"/>
              <a:satOff val="0"/>
              <a:lumOff val="0"/>
              <a:alphaOff val="0"/>
            </a:schemeClr>
          </a:fillRef>
          <a:effectRef idx="2">
            <a:schemeClr val="accent2">
              <a:shade val="80000"/>
              <a:hueOff val="0"/>
              <a:satOff val="0"/>
              <a:lumOff val="0"/>
              <a:alphaOff val="0"/>
            </a:schemeClr>
          </a:effectRef>
          <a:fontRef idx="minor">
            <a:schemeClr val="lt1"/>
          </a:fontRef>
        </p:style>
        <p:txBody>
          <a:bodyPr spcFirstLastPara="0" vert="horz" wrap="square" lIns="153539" tIns="153539" rIns="153539" bIns="153539" numCol="1" spcCol="1270" anchor="ctr" anchorCtr="0">
            <a:noAutofit/>
            <a:sp3d extrusionH="28000" prstMaterial="matte"/>
          </a:bodyPr>
          <a:lstStyle/>
          <a:p>
            <a:pPr lvl="0" algn="ctr" defTabSz="977900">
              <a:lnSpc>
                <a:spcPct val="90000"/>
              </a:lnSpc>
              <a:spcBef>
                <a:spcPct val="0"/>
              </a:spcBef>
              <a:spcAft>
                <a:spcPct val="35000"/>
              </a:spcAft>
            </a:pPr>
            <a:r>
              <a:rPr lang="fa-IR" sz="2200" kern="1200" dirty="0" smtClean="0">
                <a:solidFill>
                  <a:schemeClr val="tx1"/>
                </a:solidFill>
                <a:latin typeface="IranNastaliq" pitchFamily="18" charset="0"/>
                <a:cs typeface="B Roya" pitchFamily="2" charset="-78"/>
              </a:rPr>
              <a:t>الف   </a:t>
            </a:r>
            <a:endParaRPr lang="en-US" sz="2200" kern="1200" dirty="0" smtClean="0">
              <a:solidFill>
                <a:schemeClr val="tx1"/>
              </a:solidFill>
              <a:latin typeface="IranNastaliq" pitchFamily="18" charset="0"/>
              <a:cs typeface="B Roya" pitchFamily="2" charset="-78"/>
            </a:endParaRPr>
          </a:p>
          <a:p>
            <a:pPr lvl="0" algn="ctr" defTabSz="977900">
              <a:lnSpc>
                <a:spcPct val="90000"/>
              </a:lnSpc>
              <a:spcBef>
                <a:spcPct val="0"/>
              </a:spcBef>
              <a:spcAft>
                <a:spcPct val="35000"/>
              </a:spcAft>
            </a:pPr>
            <a:r>
              <a:rPr lang="fa-IR" sz="2200" kern="1200" dirty="0" smtClean="0">
                <a:solidFill>
                  <a:schemeClr val="tx1"/>
                </a:solidFill>
                <a:latin typeface="IranNastaliq" pitchFamily="18" charset="0"/>
                <a:cs typeface="B Roya" pitchFamily="2" charset="-78"/>
              </a:rPr>
              <a:t> بهای تمام شده تاریخی</a:t>
            </a:r>
            <a:endParaRPr lang="en-US" sz="2200" kern="1200" dirty="0" smtClean="0">
              <a:solidFill>
                <a:schemeClr val="tx1"/>
              </a:solidFill>
              <a:latin typeface="IranNastaliq" pitchFamily="18" charset="0"/>
              <a:cs typeface="B Roya" pitchFamily="2" charset="-78"/>
            </a:endParaRPr>
          </a:p>
        </p:txBody>
      </p:sp>
      <p:sp>
        <p:nvSpPr>
          <p:cNvPr id="8" name="Freeform 7"/>
          <p:cNvSpPr/>
          <p:nvPr/>
        </p:nvSpPr>
        <p:spPr>
          <a:xfrm>
            <a:off x="3048000" y="3352800"/>
            <a:ext cx="1428191" cy="1524000"/>
          </a:xfrm>
          <a:custGeom>
            <a:avLst/>
            <a:gdLst>
              <a:gd name="connsiteX0" fmla="*/ 0 w 1428191"/>
              <a:gd name="connsiteY0" fmla="*/ 238037 h 1625600"/>
              <a:gd name="connsiteX1" fmla="*/ 238037 w 1428191"/>
              <a:gd name="connsiteY1" fmla="*/ 0 h 1625600"/>
              <a:gd name="connsiteX2" fmla="*/ 1190154 w 1428191"/>
              <a:gd name="connsiteY2" fmla="*/ 0 h 1625600"/>
              <a:gd name="connsiteX3" fmla="*/ 1428191 w 1428191"/>
              <a:gd name="connsiteY3" fmla="*/ 238037 h 1625600"/>
              <a:gd name="connsiteX4" fmla="*/ 1428191 w 1428191"/>
              <a:gd name="connsiteY4" fmla="*/ 1387563 h 1625600"/>
              <a:gd name="connsiteX5" fmla="*/ 1190154 w 1428191"/>
              <a:gd name="connsiteY5" fmla="*/ 1625600 h 1625600"/>
              <a:gd name="connsiteX6" fmla="*/ 238037 w 1428191"/>
              <a:gd name="connsiteY6" fmla="*/ 1625600 h 1625600"/>
              <a:gd name="connsiteX7" fmla="*/ 0 w 1428191"/>
              <a:gd name="connsiteY7" fmla="*/ 1387563 h 1625600"/>
              <a:gd name="connsiteX8" fmla="*/ 0 w 1428191"/>
              <a:gd name="connsiteY8" fmla="*/ 238037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8191" h="1625600">
                <a:moveTo>
                  <a:pt x="0" y="238037"/>
                </a:moveTo>
                <a:cubicBezTo>
                  <a:pt x="0" y="106573"/>
                  <a:pt x="106573" y="0"/>
                  <a:pt x="238037" y="0"/>
                </a:cubicBezTo>
                <a:lnTo>
                  <a:pt x="1190154" y="0"/>
                </a:lnTo>
                <a:cubicBezTo>
                  <a:pt x="1321618" y="0"/>
                  <a:pt x="1428191" y="106573"/>
                  <a:pt x="1428191" y="238037"/>
                </a:cubicBezTo>
                <a:lnTo>
                  <a:pt x="1428191" y="1387563"/>
                </a:lnTo>
                <a:cubicBezTo>
                  <a:pt x="1428191" y="1519027"/>
                  <a:pt x="1321618" y="1625600"/>
                  <a:pt x="1190154" y="1625600"/>
                </a:cubicBezTo>
                <a:lnTo>
                  <a:pt x="238037" y="1625600"/>
                </a:lnTo>
                <a:cubicBezTo>
                  <a:pt x="106573" y="1625600"/>
                  <a:pt x="0" y="1519027"/>
                  <a:pt x="0" y="1387563"/>
                </a:cubicBezTo>
                <a:lnTo>
                  <a:pt x="0" y="238037"/>
                </a:lnTo>
                <a:close/>
              </a:path>
            </a:pathLst>
          </a:custGeom>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2">
              <a:shade val="80000"/>
              <a:hueOff val="-178051"/>
              <a:satOff val="6164"/>
              <a:lumOff val="9526"/>
              <a:alphaOff val="0"/>
            </a:schemeClr>
          </a:fillRef>
          <a:effectRef idx="2">
            <a:schemeClr val="accent2">
              <a:shade val="80000"/>
              <a:hueOff val="-178051"/>
              <a:satOff val="6164"/>
              <a:lumOff val="9526"/>
              <a:alphaOff val="0"/>
            </a:schemeClr>
          </a:effectRef>
          <a:fontRef idx="minor">
            <a:schemeClr val="lt1"/>
          </a:fontRef>
        </p:style>
        <p:txBody>
          <a:bodyPr spcFirstLastPara="0" vert="horz" wrap="square" lIns="153539" tIns="153539" rIns="153539" bIns="153539" numCol="1" spcCol="1270" anchor="ctr" anchorCtr="0">
            <a:noAutofit/>
            <a:sp3d extrusionH="28000" prstMaterial="matte"/>
          </a:bodyPr>
          <a:lstStyle/>
          <a:p>
            <a:pPr lvl="0" algn="ctr" defTabSz="977900">
              <a:lnSpc>
                <a:spcPct val="90000"/>
              </a:lnSpc>
              <a:spcBef>
                <a:spcPct val="0"/>
              </a:spcBef>
              <a:spcAft>
                <a:spcPct val="35000"/>
              </a:spcAft>
            </a:pPr>
            <a:r>
              <a:rPr lang="fa-IR" sz="2200" kern="1200" dirty="0" smtClean="0">
                <a:solidFill>
                  <a:schemeClr val="tx1"/>
                </a:solidFill>
                <a:latin typeface="IranNastaliq" pitchFamily="18" charset="0"/>
                <a:cs typeface="B Roya" pitchFamily="2" charset="-78"/>
              </a:rPr>
              <a:t> ب </a:t>
            </a:r>
          </a:p>
          <a:p>
            <a:pPr lvl="0" algn="ctr" defTabSz="977900">
              <a:lnSpc>
                <a:spcPct val="90000"/>
              </a:lnSpc>
              <a:spcBef>
                <a:spcPct val="0"/>
              </a:spcBef>
              <a:spcAft>
                <a:spcPct val="35000"/>
              </a:spcAft>
            </a:pPr>
            <a:r>
              <a:rPr lang="fa-IR" sz="2200" kern="1200" dirty="0" smtClean="0">
                <a:solidFill>
                  <a:schemeClr val="tx1"/>
                </a:solidFill>
                <a:latin typeface="IranNastaliq" pitchFamily="18" charset="0"/>
                <a:cs typeface="B Roya" pitchFamily="2" charset="-78"/>
              </a:rPr>
              <a:t>بهای تاریخی تعدیل شده</a:t>
            </a:r>
            <a:endParaRPr lang="en-US" sz="2200" kern="1200" dirty="0" smtClean="0">
              <a:solidFill>
                <a:schemeClr val="tx1"/>
              </a:solidFill>
              <a:latin typeface="IranNastaliq" pitchFamily="18" charset="0"/>
              <a:cs typeface="B Roya" pitchFamily="2" charset="-78"/>
            </a:endParaRPr>
          </a:p>
        </p:txBody>
      </p:sp>
      <p:sp>
        <p:nvSpPr>
          <p:cNvPr id="9" name="Freeform 8"/>
          <p:cNvSpPr/>
          <p:nvPr/>
        </p:nvSpPr>
        <p:spPr>
          <a:xfrm rot="21200293">
            <a:off x="4204271" y="2439554"/>
            <a:ext cx="1428191" cy="1625600"/>
          </a:xfrm>
          <a:custGeom>
            <a:avLst/>
            <a:gdLst>
              <a:gd name="connsiteX0" fmla="*/ 0 w 1428191"/>
              <a:gd name="connsiteY0" fmla="*/ 238037 h 1625600"/>
              <a:gd name="connsiteX1" fmla="*/ 238037 w 1428191"/>
              <a:gd name="connsiteY1" fmla="*/ 0 h 1625600"/>
              <a:gd name="connsiteX2" fmla="*/ 1190154 w 1428191"/>
              <a:gd name="connsiteY2" fmla="*/ 0 h 1625600"/>
              <a:gd name="connsiteX3" fmla="*/ 1428191 w 1428191"/>
              <a:gd name="connsiteY3" fmla="*/ 238037 h 1625600"/>
              <a:gd name="connsiteX4" fmla="*/ 1428191 w 1428191"/>
              <a:gd name="connsiteY4" fmla="*/ 1387563 h 1625600"/>
              <a:gd name="connsiteX5" fmla="*/ 1190154 w 1428191"/>
              <a:gd name="connsiteY5" fmla="*/ 1625600 h 1625600"/>
              <a:gd name="connsiteX6" fmla="*/ 238037 w 1428191"/>
              <a:gd name="connsiteY6" fmla="*/ 1625600 h 1625600"/>
              <a:gd name="connsiteX7" fmla="*/ 0 w 1428191"/>
              <a:gd name="connsiteY7" fmla="*/ 1387563 h 1625600"/>
              <a:gd name="connsiteX8" fmla="*/ 0 w 1428191"/>
              <a:gd name="connsiteY8" fmla="*/ 238037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8191" h="1625600">
                <a:moveTo>
                  <a:pt x="0" y="238037"/>
                </a:moveTo>
                <a:cubicBezTo>
                  <a:pt x="0" y="106573"/>
                  <a:pt x="106573" y="0"/>
                  <a:pt x="238037" y="0"/>
                </a:cubicBezTo>
                <a:lnTo>
                  <a:pt x="1190154" y="0"/>
                </a:lnTo>
                <a:cubicBezTo>
                  <a:pt x="1321618" y="0"/>
                  <a:pt x="1428191" y="106573"/>
                  <a:pt x="1428191" y="238037"/>
                </a:cubicBezTo>
                <a:lnTo>
                  <a:pt x="1428191" y="1387563"/>
                </a:lnTo>
                <a:cubicBezTo>
                  <a:pt x="1428191" y="1519027"/>
                  <a:pt x="1321618" y="1625600"/>
                  <a:pt x="1190154" y="1625600"/>
                </a:cubicBezTo>
                <a:lnTo>
                  <a:pt x="238037" y="1625600"/>
                </a:lnTo>
                <a:cubicBezTo>
                  <a:pt x="106573" y="1625600"/>
                  <a:pt x="0" y="1519027"/>
                  <a:pt x="0" y="1387563"/>
                </a:cubicBezTo>
                <a:lnTo>
                  <a:pt x="0" y="238037"/>
                </a:lnTo>
                <a:close/>
              </a:path>
            </a:pathLst>
          </a:custGeom>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2">
              <a:shade val="80000"/>
              <a:hueOff val="-356102"/>
              <a:satOff val="12328"/>
              <a:lumOff val="19051"/>
              <a:alphaOff val="0"/>
            </a:schemeClr>
          </a:fillRef>
          <a:effectRef idx="2">
            <a:schemeClr val="accent2">
              <a:shade val="80000"/>
              <a:hueOff val="-356102"/>
              <a:satOff val="12328"/>
              <a:lumOff val="19051"/>
              <a:alphaOff val="0"/>
            </a:schemeClr>
          </a:effectRef>
          <a:fontRef idx="minor">
            <a:schemeClr val="lt1"/>
          </a:fontRef>
        </p:style>
        <p:txBody>
          <a:bodyPr spcFirstLastPara="0" vert="horz" wrap="square" lIns="153539" tIns="153539" rIns="153539" bIns="153539" numCol="1" spcCol="1270" anchor="ctr" anchorCtr="0">
            <a:noAutofit/>
            <a:sp3d extrusionH="28000" prstMaterial="matte"/>
          </a:bodyPr>
          <a:lstStyle/>
          <a:p>
            <a:pPr lvl="0" algn="ctr" defTabSz="977900">
              <a:lnSpc>
                <a:spcPct val="90000"/>
              </a:lnSpc>
              <a:spcBef>
                <a:spcPct val="0"/>
              </a:spcBef>
              <a:spcAft>
                <a:spcPct val="35000"/>
              </a:spcAft>
            </a:pPr>
            <a:r>
              <a:rPr lang="fa-IR" sz="2200" kern="1200" dirty="0" smtClean="0">
                <a:solidFill>
                  <a:schemeClr val="tx1"/>
                </a:solidFill>
                <a:latin typeface="IranNastaliq" pitchFamily="18" charset="0"/>
                <a:cs typeface="B Roya" pitchFamily="2" charset="-78"/>
              </a:rPr>
              <a:t>ه</a:t>
            </a:r>
          </a:p>
          <a:p>
            <a:pPr lvl="0" algn="ctr" defTabSz="977900">
              <a:lnSpc>
                <a:spcPct val="90000"/>
              </a:lnSpc>
              <a:spcBef>
                <a:spcPct val="0"/>
              </a:spcBef>
              <a:spcAft>
                <a:spcPct val="35000"/>
              </a:spcAft>
            </a:pPr>
            <a:r>
              <a:rPr lang="fa-IR" sz="2200" kern="1200" dirty="0" smtClean="0">
                <a:solidFill>
                  <a:schemeClr val="tx1"/>
                </a:solidFill>
                <a:latin typeface="IranNastaliq" pitchFamily="18" charset="0"/>
                <a:cs typeface="B Roya" pitchFamily="2" charset="-78"/>
              </a:rPr>
              <a:t>ارزش جاری</a:t>
            </a:r>
            <a:endParaRPr lang="en-US" sz="2200" kern="1200" dirty="0">
              <a:solidFill>
                <a:schemeClr val="tx1"/>
              </a:solidFill>
              <a:latin typeface="IranNastaliq" pitchFamily="18" charset="0"/>
              <a:cs typeface="B Roya" pitchFamily="2" charset="-78"/>
            </a:endParaRPr>
          </a:p>
        </p:txBody>
      </p:sp>
      <p:sp>
        <p:nvSpPr>
          <p:cNvPr id="10" name="Freeform 9"/>
          <p:cNvSpPr/>
          <p:nvPr/>
        </p:nvSpPr>
        <p:spPr>
          <a:xfrm rot="20945811">
            <a:off x="5334000" y="1524000"/>
            <a:ext cx="1428191" cy="1625600"/>
          </a:xfrm>
          <a:custGeom>
            <a:avLst/>
            <a:gdLst>
              <a:gd name="connsiteX0" fmla="*/ 0 w 1428191"/>
              <a:gd name="connsiteY0" fmla="*/ 238037 h 1625600"/>
              <a:gd name="connsiteX1" fmla="*/ 238037 w 1428191"/>
              <a:gd name="connsiteY1" fmla="*/ 0 h 1625600"/>
              <a:gd name="connsiteX2" fmla="*/ 1190154 w 1428191"/>
              <a:gd name="connsiteY2" fmla="*/ 0 h 1625600"/>
              <a:gd name="connsiteX3" fmla="*/ 1428191 w 1428191"/>
              <a:gd name="connsiteY3" fmla="*/ 238037 h 1625600"/>
              <a:gd name="connsiteX4" fmla="*/ 1428191 w 1428191"/>
              <a:gd name="connsiteY4" fmla="*/ 1387563 h 1625600"/>
              <a:gd name="connsiteX5" fmla="*/ 1190154 w 1428191"/>
              <a:gd name="connsiteY5" fmla="*/ 1625600 h 1625600"/>
              <a:gd name="connsiteX6" fmla="*/ 238037 w 1428191"/>
              <a:gd name="connsiteY6" fmla="*/ 1625600 h 1625600"/>
              <a:gd name="connsiteX7" fmla="*/ 0 w 1428191"/>
              <a:gd name="connsiteY7" fmla="*/ 1387563 h 1625600"/>
              <a:gd name="connsiteX8" fmla="*/ 0 w 1428191"/>
              <a:gd name="connsiteY8" fmla="*/ 238037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8191" h="1625600">
                <a:moveTo>
                  <a:pt x="0" y="238037"/>
                </a:moveTo>
                <a:cubicBezTo>
                  <a:pt x="0" y="106573"/>
                  <a:pt x="106573" y="0"/>
                  <a:pt x="238037" y="0"/>
                </a:cubicBezTo>
                <a:lnTo>
                  <a:pt x="1190154" y="0"/>
                </a:lnTo>
                <a:cubicBezTo>
                  <a:pt x="1321618" y="0"/>
                  <a:pt x="1428191" y="106573"/>
                  <a:pt x="1428191" y="238037"/>
                </a:cubicBezTo>
                <a:lnTo>
                  <a:pt x="1428191" y="1387563"/>
                </a:lnTo>
                <a:cubicBezTo>
                  <a:pt x="1428191" y="1519027"/>
                  <a:pt x="1321618" y="1625600"/>
                  <a:pt x="1190154" y="1625600"/>
                </a:cubicBezTo>
                <a:lnTo>
                  <a:pt x="238037" y="1625600"/>
                </a:lnTo>
                <a:cubicBezTo>
                  <a:pt x="106573" y="1625600"/>
                  <a:pt x="0" y="1519027"/>
                  <a:pt x="0" y="1387563"/>
                </a:cubicBezTo>
                <a:lnTo>
                  <a:pt x="0" y="238037"/>
                </a:lnTo>
                <a:close/>
              </a:path>
            </a:pathLst>
          </a:custGeom>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2">
              <a:shade val="80000"/>
              <a:hueOff val="-534153"/>
              <a:satOff val="18492"/>
              <a:lumOff val="28577"/>
              <a:alphaOff val="0"/>
            </a:schemeClr>
          </a:fillRef>
          <a:effectRef idx="2">
            <a:schemeClr val="accent2">
              <a:shade val="80000"/>
              <a:hueOff val="-534153"/>
              <a:satOff val="18492"/>
              <a:lumOff val="28577"/>
              <a:alphaOff val="0"/>
            </a:schemeClr>
          </a:effectRef>
          <a:fontRef idx="minor">
            <a:schemeClr val="lt1"/>
          </a:fontRef>
        </p:style>
        <p:txBody>
          <a:bodyPr spcFirstLastPara="0" vert="horz" wrap="square" lIns="153539" tIns="153539" rIns="153539" bIns="153539" numCol="1" spcCol="1270" anchor="ctr" anchorCtr="0">
            <a:noAutofit/>
            <a:sp3d extrusionH="28000" prstMaterial="matte"/>
          </a:bodyPr>
          <a:lstStyle/>
          <a:p>
            <a:pPr lvl="0" algn="ctr" defTabSz="977900">
              <a:lnSpc>
                <a:spcPct val="90000"/>
              </a:lnSpc>
              <a:spcBef>
                <a:spcPct val="0"/>
              </a:spcBef>
              <a:spcAft>
                <a:spcPct val="35000"/>
              </a:spcAft>
            </a:pPr>
            <a:r>
              <a:rPr lang="fa-IR" sz="2200" kern="1200" dirty="0" smtClean="0">
                <a:solidFill>
                  <a:schemeClr val="tx1"/>
                </a:solidFill>
                <a:latin typeface="IranNastaliq" pitchFamily="18" charset="0"/>
                <a:cs typeface="B Roya" pitchFamily="2" charset="-78"/>
              </a:rPr>
              <a:t>د</a:t>
            </a:r>
          </a:p>
          <a:p>
            <a:pPr lvl="0" algn="ctr" defTabSz="977900">
              <a:lnSpc>
                <a:spcPct val="90000"/>
              </a:lnSpc>
              <a:spcBef>
                <a:spcPct val="0"/>
              </a:spcBef>
              <a:spcAft>
                <a:spcPct val="35000"/>
              </a:spcAft>
            </a:pPr>
            <a:r>
              <a:rPr lang="fa-IR" sz="2200" dirty="0" smtClean="0">
                <a:solidFill>
                  <a:schemeClr val="tx1"/>
                </a:solidFill>
                <a:latin typeface="IranNastaliq" pitchFamily="18" charset="0"/>
                <a:cs typeface="B Roya" pitchFamily="2" charset="-78"/>
              </a:rPr>
              <a:t>ار</a:t>
            </a:r>
            <a:r>
              <a:rPr lang="fa-IR" sz="2200" kern="1200" dirty="0" smtClean="0">
                <a:solidFill>
                  <a:schemeClr val="tx1"/>
                </a:solidFill>
                <a:latin typeface="IranNastaliq" pitchFamily="18" charset="0"/>
                <a:cs typeface="B Roya" pitchFamily="2" charset="-78"/>
              </a:rPr>
              <a:t>زش جاری تعدیل شده</a:t>
            </a:r>
            <a:endParaRPr lang="en-US" sz="2200" kern="1200" dirty="0">
              <a:solidFill>
                <a:schemeClr val="tx1"/>
              </a:solidFill>
              <a:latin typeface="IranNastaliq" pitchFamily="18" charset="0"/>
              <a:cs typeface="B Roya" pitchFamily="2" charset="-78"/>
            </a:endParaRPr>
          </a:p>
        </p:txBody>
      </p:sp>
      <p:sp>
        <p:nvSpPr>
          <p:cNvPr id="11" name="Freeform 10"/>
          <p:cNvSpPr/>
          <p:nvPr/>
        </p:nvSpPr>
        <p:spPr>
          <a:xfrm>
            <a:off x="6629400" y="609600"/>
            <a:ext cx="1428191" cy="1625600"/>
          </a:xfrm>
          <a:custGeom>
            <a:avLst/>
            <a:gdLst>
              <a:gd name="connsiteX0" fmla="*/ 0 w 1428191"/>
              <a:gd name="connsiteY0" fmla="*/ 238037 h 1625600"/>
              <a:gd name="connsiteX1" fmla="*/ 238037 w 1428191"/>
              <a:gd name="connsiteY1" fmla="*/ 0 h 1625600"/>
              <a:gd name="connsiteX2" fmla="*/ 1190154 w 1428191"/>
              <a:gd name="connsiteY2" fmla="*/ 0 h 1625600"/>
              <a:gd name="connsiteX3" fmla="*/ 1428191 w 1428191"/>
              <a:gd name="connsiteY3" fmla="*/ 238037 h 1625600"/>
              <a:gd name="connsiteX4" fmla="*/ 1428191 w 1428191"/>
              <a:gd name="connsiteY4" fmla="*/ 1387563 h 1625600"/>
              <a:gd name="connsiteX5" fmla="*/ 1190154 w 1428191"/>
              <a:gd name="connsiteY5" fmla="*/ 1625600 h 1625600"/>
              <a:gd name="connsiteX6" fmla="*/ 238037 w 1428191"/>
              <a:gd name="connsiteY6" fmla="*/ 1625600 h 1625600"/>
              <a:gd name="connsiteX7" fmla="*/ 0 w 1428191"/>
              <a:gd name="connsiteY7" fmla="*/ 1387563 h 1625600"/>
              <a:gd name="connsiteX8" fmla="*/ 0 w 1428191"/>
              <a:gd name="connsiteY8" fmla="*/ 238037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8191" h="1625600">
                <a:moveTo>
                  <a:pt x="0" y="238037"/>
                </a:moveTo>
                <a:cubicBezTo>
                  <a:pt x="0" y="106573"/>
                  <a:pt x="106573" y="0"/>
                  <a:pt x="238037" y="0"/>
                </a:cubicBezTo>
                <a:lnTo>
                  <a:pt x="1190154" y="0"/>
                </a:lnTo>
                <a:cubicBezTo>
                  <a:pt x="1321618" y="0"/>
                  <a:pt x="1428191" y="106573"/>
                  <a:pt x="1428191" y="238037"/>
                </a:cubicBezTo>
                <a:lnTo>
                  <a:pt x="1428191" y="1387563"/>
                </a:lnTo>
                <a:cubicBezTo>
                  <a:pt x="1428191" y="1519027"/>
                  <a:pt x="1321618" y="1625600"/>
                  <a:pt x="1190154" y="1625600"/>
                </a:cubicBezTo>
                <a:lnTo>
                  <a:pt x="238037" y="1625600"/>
                </a:lnTo>
                <a:cubicBezTo>
                  <a:pt x="106573" y="1625600"/>
                  <a:pt x="0" y="1519027"/>
                  <a:pt x="0" y="1387563"/>
                </a:cubicBezTo>
                <a:lnTo>
                  <a:pt x="0" y="238037"/>
                </a:lnTo>
                <a:close/>
              </a:path>
            </a:pathLst>
          </a:custGeom>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2">
              <a:shade val="80000"/>
              <a:hueOff val="-534153"/>
              <a:satOff val="18492"/>
              <a:lumOff val="28577"/>
              <a:alphaOff val="0"/>
            </a:schemeClr>
          </a:fillRef>
          <a:effectRef idx="2">
            <a:schemeClr val="accent2">
              <a:shade val="80000"/>
              <a:hueOff val="-534153"/>
              <a:satOff val="18492"/>
              <a:lumOff val="28577"/>
              <a:alphaOff val="0"/>
            </a:schemeClr>
          </a:effectRef>
          <a:fontRef idx="minor">
            <a:schemeClr val="lt1"/>
          </a:fontRef>
        </p:style>
        <p:txBody>
          <a:bodyPr spcFirstLastPara="0" vert="horz" wrap="square" lIns="153539" tIns="153539" rIns="153539" bIns="153539" numCol="1" spcCol="1270" anchor="ctr" anchorCtr="0">
            <a:noAutofit/>
            <a:sp3d extrusionH="28000" prstMaterial="matte"/>
          </a:bodyPr>
          <a:lstStyle/>
          <a:p>
            <a:pPr lvl="0" algn="ctr" defTabSz="977900">
              <a:lnSpc>
                <a:spcPct val="90000"/>
              </a:lnSpc>
              <a:spcBef>
                <a:spcPct val="0"/>
              </a:spcBef>
              <a:spcAft>
                <a:spcPct val="35000"/>
              </a:spcAft>
            </a:pPr>
            <a:endParaRPr lang="en-US" sz="2200" kern="1200" dirty="0">
              <a:solidFill>
                <a:schemeClr val="tx1"/>
              </a:solidFill>
              <a:latin typeface="IranNastaliq" pitchFamily="18" charset="0"/>
              <a:cs typeface="+mj-cs"/>
            </a:endParaRPr>
          </a:p>
        </p:txBody>
      </p:sp>
      <p:sp>
        <p:nvSpPr>
          <p:cNvPr id="13" name="TextBox 12"/>
          <p:cNvSpPr txBox="1"/>
          <p:nvPr/>
        </p:nvSpPr>
        <p:spPr>
          <a:xfrm rot="20922619">
            <a:off x="6553200" y="883622"/>
            <a:ext cx="1600200" cy="1261884"/>
          </a:xfrm>
          <a:prstGeom prst="rect">
            <a:avLst/>
          </a:prstGeom>
          <a:noFill/>
        </p:spPr>
        <p:txBody>
          <a:bodyPr wrap="square" rtlCol="0">
            <a:spAutoFit/>
          </a:bodyPr>
          <a:lstStyle/>
          <a:p>
            <a:pPr algn="ctr"/>
            <a:r>
              <a:rPr lang="fa-IR" sz="1900" b="1" dirty="0" smtClean="0">
                <a:cs typeface="B Roya" pitchFamily="2" charset="-78"/>
              </a:rPr>
              <a:t>ه</a:t>
            </a:r>
          </a:p>
          <a:p>
            <a:pPr algn="ctr"/>
            <a:r>
              <a:rPr lang="fa-IR" sz="1900" b="1" dirty="0" smtClean="0">
                <a:cs typeface="B Roya" pitchFamily="2" charset="-78"/>
              </a:rPr>
              <a:t>ارزش جاری – حفظ سرمایه فیزیکی</a:t>
            </a:r>
            <a:endParaRPr lang="en-US" sz="1900" b="1" dirty="0">
              <a:cs typeface="B Roya" pitchFamily="2" charset="-78"/>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80">
                                          <p:stCondLst>
                                            <p:cond delay="0"/>
                                          </p:stCondLst>
                                        </p:cTn>
                                        <p:tgtEl>
                                          <p:spTgt spid="7"/>
                                        </p:tgtEl>
                                      </p:cBhvr>
                                    </p:animEffect>
                                    <p:anim calcmode="lin" valueType="num">
                                      <p:cBhvr>
                                        <p:cTn id="1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tgtEl>
                                      </p:cBhvr>
                                      <p:to x="100000" y="60000"/>
                                    </p:animScale>
                                    <p:animScale>
                                      <p:cBhvr>
                                        <p:cTn id="19" dur="166" decel="50000">
                                          <p:stCondLst>
                                            <p:cond delay="676"/>
                                          </p:stCondLst>
                                        </p:cTn>
                                        <p:tgtEl>
                                          <p:spTgt spid="7"/>
                                        </p:tgtEl>
                                      </p:cBhvr>
                                      <p:to x="100000" y="100000"/>
                                    </p:animScale>
                                    <p:animScale>
                                      <p:cBhvr>
                                        <p:cTn id="20" dur="26">
                                          <p:stCondLst>
                                            <p:cond delay="1312"/>
                                          </p:stCondLst>
                                        </p:cTn>
                                        <p:tgtEl>
                                          <p:spTgt spid="7"/>
                                        </p:tgtEl>
                                      </p:cBhvr>
                                      <p:to x="100000" y="80000"/>
                                    </p:animScale>
                                    <p:animScale>
                                      <p:cBhvr>
                                        <p:cTn id="21" dur="166" decel="50000">
                                          <p:stCondLst>
                                            <p:cond delay="1338"/>
                                          </p:stCondLst>
                                        </p:cTn>
                                        <p:tgtEl>
                                          <p:spTgt spid="7"/>
                                        </p:tgtEl>
                                      </p:cBhvr>
                                      <p:to x="100000" y="100000"/>
                                    </p:animScale>
                                    <p:animScale>
                                      <p:cBhvr>
                                        <p:cTn id="22" dur="26">
                                          <p:stCondLst>
                                            <p:cond delay="1642"/>
                                          </p:stCondLst>
                                        </p:cTn>
                                        <p:tgtEl>
                                          <p:spTgt spid="7"/>
                                        </p:tgtEl>
                                      </p:cBhvr>
                                      <p:to x="100000" y="90000"/>
                                    </p:animScale>
                                    <p:animScale>
                                      <p:cBhvr>
                                        <p:cTn id="23" dur="166" decel="50000">
                                          <p:stCondLst>
                                            <p:cond delay="1668"/>
                                          </p:stCondLst>
                                        </p:cTn>
                                        <p:tgtEl>
                                          <p:spTgt spid="7"/>
                                        </p:tgtEl>
                                      </p:cBhvr>
                                      <p:to x="100000" y="100000"/>
                                    </p:animScale>
                                    <p:animScale>
                                      <p:cBhvr>
                                        <p:cTn id="24" dur="26">
                                          <p:stCondLst>
                                            <p:cond delay="1808"/>
                                          </p:stCondLst>
                                        </p:cTn>
                                        <p:tgtEl>
                                          <p:spTgt spid="7"/>
                                        </p:tgtEl>
                                      </p:cBhvr>
                                      <p:to x="100000" y="95000"/>
                                    </p:animScale>
                                    <p:animScale>
                                      <p:cBhvr>
                                        <p:cTn id="25" dur="166" decel="50000">
                                          <p:stCondLst>
                                            <p:cond delay="1834"/>
                                          </p:stCondLst>
                                        </p:cTn>
                                        <p:tgtEl>
                                          <p:spTgt spid="7"/>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80">
                                          <p:stCondLst>
                                            <p:cond delay="0"/>
                                          </p:stCondLst>
                                        </p:cTn>
                                        <p:tgtEl>
                                          <p:spTgt spid="8"/>
                                        </p:tgtEl>
                                      </p:cBhvr>
                                    </p:animEffect>
                                    <p:anim calcmode="lin" valueType="num">
                                      <p:cBhvr>
                                        <p:cTn id="3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6" dur="26">
                                          <p:stCondLst>
                                            <p:cond delay="650"/>
                                          </p:stCondLst>
                                        </p:cTn>
                                        <p:tgtEl>
                                          <p:spTgt spid="8"/>
                                        </p:tgtEl>
                                      </p:cBhvr>
                                      <p:to x="100000" y="60000"/>
                                    </p:animScale>
                                    <p:animScale>
                                      <p:cBhvr>
                                        <p:cTn id="37" dur="166" decel="50000">
                                          <p:stCondLst>
                                            <p:cond delay="676"/>
                                          </p:stCondLst>
                                        </p:cTn>
                                        <p:tgtEl>
                                          <p:spTgt spid="8"/>
                                        </p:tgtEl>
                                      </p:cBhvr>
                                      <p:to x="100000" y="100000"/>
                                    </p:animScale>
                                    <p:animScale>
                                      <p:cBhvr>
                                        <p:cTn id="38" dur="26">
                                          <p:stCondLst>
                                            <p:cond delay="1312"/>
                                          </p:stCondLst>
                                        </p:cTn>
                                        <p:tgtEl>
                                          <p:spTgt spid="8"/>
                                        </p:tgtEl>
                                      </p:cBhvr>
                                      <p:to x="100000" y="80000"/>
                                    </p:animScale>
                                    <p:animScale>
                                      <p:cBhvr>
                                        <p:cTn id="39" dur="166" decel="50000">
                                          <p:stCondLst>
                                            <p:cond delay="1338"/>
                                          </p:stCondLst>
                                        </p:cTn>
                                        <p:tgtEl>
                                          <p:spTgt spid="8"/>
                                        </p:tgtEl>
                                      </p:cBhvr>
                                      <p:to x="100000" y="100000"/>
                                    </p:animScale>
                                    <p:animScale>
                                      <p:cBhvr>
                                        <p:cTn id="40" dur="26">
                                          <p:stCondLst>
                                            <p:cond delay="1642"/>
                                          </p:stCondLst>
                                        </p:cTn>
                                        <p:tgtEl>
                                          <p:spTgt spid="8"/>
                                        </p:tgtEl>
                                      </p:cBhvr>
                                      <p:to x="100000" y="90000"/>
                                    </p:animScale>
                                    <p:animScale>
                                      <p:cBhvr>
                                        <p:cTn id="41" dur="166" decel="50000">
                                          <p:stCondLst>
                                            <p:cond delay="1668"/>
                                          </p:stCondLst>
                                        </p:cTn>
                                        <p:tgtEl>
                                          <p:spTgt spid="8"/>
                                        </p:tgtEl>
                                      </p:cBhvr>
                                      <p:to x="100000" y="100000"/>
                                    </p:animScale>
                                    <p:animScale>
                                      <p:cBhvr>
                                        <p:cTn id="42" dur="26">
                                          <p:stCondLst>
                                            <p:cond delay="1808"/>
                                          </p:stCondLst>
                                        </p:cTn>
                                        <p:tgtEl>
                                          <p:spTgt spid="8"/>
                                        </p:tgtEl>
                                      </p:cBhvr>
                                      <p:to x="100000" y="95000"/>
                                    </p:animScale>
                                    <p:animScale>
                                      <p:cBhvr>
                                        <p:cTn id="43" dur="166" decel="50000">
                                          <p:stCondLst>
                                            <p:cond delay="1834"/>
                                          </p:stCondLst>
                                        </p:cTn>
                                        <p:tgtEl>
                                          <p:spTgt spid="8"/>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80">
                                          <p:stCondLst>
                                            <p:cond delay="0"/>
                                          </p:stCondLst>
                                        </p:cTn>
                                        <p:tgtEl>
                                          <p:spTgt spid="9"/>
                                        </p:tgtEl>
                                      </p:cBhvr>
                                    </p:animEffect>
                                    <p:anim calcmode="lin" valueType="num">
                                      <p:cBhvr>
                                        <p:cTn id="4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4" dur="26">
                                          <p:stCondLst>
                                            <p:cond delay="650"/>
                                          </p:stCondLst>
                                        </p:cTn>
                                        <p:tgtEl>
                                          <p:spTgt spid="9"/>
                                        </p:tgtEl>
                                      </p:cBhvr>
                                      <p:to x="100000" y="60000"/>
                                    </p:animScale>
                                    <p:animScale>
                                      <p:cBhvr>
                                        <p:cTn id="55" dur="166" decel="50000">
                                          <p:stCondLst>
                                            <p:cond delay="676"/>
                                          </p:stCondLst>
                                        </p:cTn>
                                        <p:tgtEl>
                                          <p:spTgt spid="9"/>
                                        </p:tgtEl>
                                      </p:cBhvr>
                                      <p:to x="100000" y="100000"/>
                                    </p:animScale>
                                    <p:animScale>
                                      <p:cBhvr>
                                        <p:cTn id="56" dur="26">
                                          <p:stCondLst>
                                            <p:cond delay="1312"/>
                                          </p:stCondLst>
                                        </p:cTn>
                                        <p:tgtEl>
                                          <p:spTgt spid="9"/>
                                        </p:tgtEl>
                                      </p:cBhvr>
                                      <p:to x="100000" y="80000"/>
                                    </p:animScale>
                                    <p:animScale>
                                      <p:cBhvr>
                                        <p:cTn id="57" dur="166" decel="50000">
                                          <p:stCondLst>
                                            <p:cond delay="1338"/>
                                          </p:stCondLst>
                                        </p:cTn>
                                        <p:tgtEl>
                                          <p:spTgt spid="9"/>
                                        </p:tgtEl>
                                      </p:cBhvr>
                                      <p:to x="100000" y="100000"/>
                                    </p:animScale>
                                    <p:animScale>
                                      <p:cBhvr>
                                        <p:cTn id="58" dur="26">
                                          <p:stCondLst>
                                            <p:cond delay="1642"/>
                                          </p:stCondLst>
                                        </p:cTn>
                                        <p:tgtEl>
                                          <p:spTgt spid="9"/>
                                        </p:tgtEl>
                                      </p:cBhvr>
                                      <p:to x="100000" y="90000"/>
                                    </p:animScale>
                                    <p:animScale>
                                      <p:cBhvr>
                                        <p:cTn id="59" dur="166" decel="50000">
                                          <p:stCondLst>
                                            <p:cond delay="1668"/>
                                          </p:stCondLst>
                                        </p:cTn>
                                        <p:tgtEl>
                                          <p:spTgt spid="9"/>
                                        </p:tgtEl>
                                      </p:cBhvr>
                                      <p:to x="100000" y="100000"/>
                                    </p:animScale>
                                    <p:animScale>
                                      <p:cBhvr>
                                        <p:cTn id="60" dur="26">
                                          <p:stCondLst>
                                            <p:cond delay="1808"/>
                                          </p:stCondLst>
                                        </p:cTn>
                                        <p:tgtEl>
                                          <p:spTgt spid="9"/>
                                        </p:tgtEl>
                                      </p:cBhvr>
                                      <p:to x="100000" y="95000"/>
                                    </p:animScale>
                                    <p:animScale>
                                      <p:cBhvr>
                                        <p:cTn id="61" dur="166" decel="50000">
                                          <p:stCondLst>
                                            <p:cond delay="1834"/>
                                          </p:stCondLst>
                                        </p:cTn>
                                        <p:tgtEl>
                                          <p:spTgt spid="9"/>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down)">
                                      <p:cBhvr>
                                        <p:cTn id="66" dur="580">
                                          <p:stCondLst>
                                            <p:cond delay="0"/>
                                          </p:stCondLst>
                                        </p:cTn>
                                        <p:tgtEl>
                                          <p:spTgt spid="10"/>
                                        </p:tgtEl>
                                      </p:cBhvr>
                                    </p:animEffect>
                                    <p:anim calcmode="lin" valueType="num">
                                      <p:cBhvr>
                                        <p:cTn id="6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2" dur="26">
                                          <p:stCondLst>
                                            <p:cond delay="650"/>
                                          </p:stCondLst>
                                        </p:cTn>
                                        <p:tgtEl>
                                          <p:spTgt spid="10"/>
                                        </p:tgtEl>
                                      </p:cBhvr>
                                      <p:to x="100000" y="60000"/>
                                    </p:animScale>
                                    <p:animScale>
                                      <p:cBhvr>
                                        <p:cTn id="73" dur="166" decel="50000">
                                          <p:stCondLst>
                                            <p:cond delay="676"/>
                                          </p:stCondLst>
                                        </p:cTn>
                                        <p:tgtEl>
                                          <p:spTgt spid="10"/>
                                        </p:tgtEl>
                                      </p:cBhvr>
                                      <p:to x="100000" y="100000"/>
                                    </p:animScale>
                                    <p:animScale>
                                      <p:cBhvr>
                                        <p:cTn id="74" dur="26">
                                          <p:stCondLst>
                                            <p:cond delay="1312"/>
                                          </p:stCondLst>
                                        </p:cTn>
                                        <p:tgtEl>
                                          <p:spTgt spid="10"/>
                                        </p:tgtEl>
                                      </p:cBhvr>
                                      <p:to x="100000" y="80000"/>
                                    </p:animScale>
                                    <p:animScale>
                                      <p:cBhvr>
                                        <p:cTn id="75" dur="166" decel="50000">
                                          <p:stCondLst>
                                            <p:cond delay="1338"/>
                                          </p:stCondLst>
                                        </p:cTn>
                                        <p:tgtEl>
                                          <p:spTgt spid="10"/>
                                        </p:tgtEl>
                                      </p:cBhvr>
                                      <p:to x="100000" y="100000"/>
                                    </p:animScale>
                                    <p:animScale>
                                      <p:cBhvr>
                                        <p:cTn id="76" dur="26">
                                          <p:stCondLst>
                                            <p:cond delay="1642"/>
                                          </p:stCondLst>
                                        </p:cTn>
                                        <p:tgtEl>
                                          <p:spTgt spid="10"/>
                                        </p:tgtEl>
                                      </p:cBhvr>
                                      <p:to x="100000" y="90000"/>
                                    </p:animScale>
                                    <p:animScale>
                                      <p:cBhvr>
                                        <p:cTn id="77" dur="166" decel="50000">
                                          <p:stCondLst>
                                            <p:cond delay="1668"/>
                                          </p:stCondLst>
                                        </p:cTn>
                                        <p:tgtEl>
                                          <p:spTgt spid="10"/>
                                        </p:tgtEl>
                                      </p:cBhvr>
                                      <p:to x="100000" y="100000"/>
                                    </p:animScale>
                                    <p:animScale>
                                      <p:cBhvr>
                                        <p:cTn id="78" dur="26">
                                          <p:stCondLst>
                                            <p:cond delay="1808"/>
                                          </p:stCondLst>
                                        </p:cTn>
                                        <p:tgtEl>
                                          <p:spTgt spid="10"/>
                                        </p:tgtEl>
                                      </p:cBhvr>
                                      <p:to x="100000" y="95000"/>
                                    </p:animScale>
                                    <p:animScale>
                                      <p:cBhvr>
                                        <p:cTn id="79" dur="166" decel="50000">
                                          <p:stCondLst>
                                            <p:cond delay="1834"/>
                                          </p:stCondLst>
                                        </p:cTn>
                                        <p:tgtEl>
                                          <p:spTgt spid="10"/>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wipe(down)">
                                      <p:cBhvr>
                                        <p:cTn id="84" dur="580">
                                          <p:stCondLst>
                                            <p:cond delay="0"/>
                                          </p:stCondLst>
                                        </p:cTn>
                                        <p:tgtEl>
                                          <p:spTgt spid="11"/>
                                        </p:tgtEl>
                                      </p:cBhvr>
                                    </p:animEffect>
                                    <p:anim calcmode="lin" valueType="num">
                                      <p:cBhvr>
                                        <p:cTn id="8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90" dur="26">
                                          <p:stCondLst>
                                            <p:cond delay="650"/>
                                          </p:stCondLst>
                                        </p:cTn>
                                        <p:tgtEl>
                                          <p:spTgt spid="11"/>
                                        </p:tgtEl>
                                      </p:cBhvr>
                                      <p:to x="100000" y="60000"/>
                                    </p:animScale>
                                    <p:animScale>
                                      <p:cBhvr>
                                        <p:cTn id="91" dur="166" decel="50000">
                                          <p:stCondLst>
                                            <p:cond delay="676"/>
                                          </p:stCondLst>
                                        </p:cTn>
                                        <p:tgtEl>
                                          <p:spTgt spid="11"/>
                                        </p:tgtEl>
                                      </p:cBhvr>
                                      <p:to x="100000" y="100000"/>
                                    </p:animScale>
                                    <p:animScale>
                                      <p:cBhvr>
                                        <p:cTn id="92" dur="26">
                                          <p:stCondLst>
                                            <p:cond delay="1312"/>
                                          </p:stCondLst>
                                        </p:cTn>
                                        <p:tgtEl>
                                          <p:spTgt spid="11"/>
                                        </p:tgtEl>
                                      </p:cBhvr>
                                      <p:to x="100000" y="80000"/>
                                    </p:animScale>
                                    <p:animScale>
                                      <p:cBhvr>
                                        <p:cTn id="93" dur="166" decel="50000">
                                          <p:stCondLst>
                                            <p:cond delay="1338"/>
                                          </p:stCondLst>
                                        </p:cTn>
                                        <p:tgtEl>
                                          <p:spTgt spid="11"/>
                                        </p:tgtEl>
                                      </p:cBhvr>
                                      <p:to x="100000" y="100000"/>
                                    </p:animScale>
                                    <p:animScale>
                                      <p:cBhvr>
                                        <p:cTn id="94" dur="26">
                                          <p:stCondLst>
                                            <p:cond delay="1642"/>
                                          </p:stCondLst>
                                        </p:cTn>
                                        <p:tgtEl>
                                          <p:spTgt spid="11"/>
                                        </p:tgtEl>
                                      </p:cBhvr>
                                      <p:to x="100000" y="90000"/>
                                    </p:animScale>
                                    <p:animScale>
                                      <p:cBhvr>
                                        <p:cTn id="95" dur="166" decel="50000">
                                          <p:stCondLst>
                                            <p:cond delay="1668"/>
                                          </p:stCondLst>
                                        </p:cTn>
                                        <p:tgtEl>
                                          <p:spTgt spid="11"/>
                                        </p:tgtEl>
                                      </p:cBhvr>
                                      <p:to x="100000" y="100000"/>
                                    </p:animScale>
                                    <p:animScale>
                                      <p:cBhvr>
                                        <p:cTn id="96" dur="26">
                                          <p:stCondLst>
                                            <p:cond delay="1808"/>
                                          </p:stCondLst>
                                        </p:cTn>
                                        <p:tgtEl>
                                          <p:spTgt spid="11"/>
                                        </p:tgtEl>
                                      </p:cBhvr>
                                      <p:to x="100000" y="95000"/>
                                    </p:animScale>
                                    <p:animScale>
                                      <p:cBhvr>
                                        <p:cTn id="97" dur="166" decel="50000">
                                          <p:stCondLst>
                                            <p:cond delay="1834"/>
                                          </p:stCondLst>
                                        </p:cTn>
                                        <p:tgtEl>
                                          <p:spTgt spid="11"/>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6" presetClass="entr" presetSubtype="16" fill="hold" nodeType="clickEffect">
                                  <p:stCondLst>
                                    <p:cond delay="0"/>
                                  </p:stCondLst>
                                  <p:childTnLst>
                                    <p:set>
                                      <p:cBhvr>
                                        <p:cTn id="101" dur="1" fill="hold">
                                          <p:stCondLst>
                                            <p:cond delay="0"/>
                                          </p:stCondLst>
                                        </p:cTn>
                                        <p:tgtEl>
                                          <p:spTgt spid="13">
                                            <p:txEl>
                                              <p:pRg st="0" end="0"/>
                                            </p:txEl>
                                          </p:spTgt>
                                        </p:tgtEl>
                                        <p:attrNameLst>
                                          <p:attrName>style.visibility</p:attrName>
                                        </p:attrNameLst>
                                      </p:cBhvr>
                                      <p:to>
                                        <p:strVal val="visible"/>
                                      </p:to>
                                    </p:set>
                                    <p:animEffect transition="in" filter="circle(in)">
                                      <p:cBhvr>
                                        <p:cTn id="102" dur="2000"/>
                                        <p:tgtEl>
                                          <p:spTgt spid="13">
                                            <p:txEl>
                                              <p:pRg st="0" end="0"/>
                                            </p:txEl>
                                          </p:spTgt>
                                        </p:tgtEl>
                                      </p:cBhvr>
                                    </p:animEffect>
                                  </p:childTnLst>
                                </p:cTn>
                              </p:par>
                              <p:par>
                                <p:cTn id="103" presetID="6" presetClass="entr" presetSubtype="16" fill="hold" nodeType="withEffect">
                                  <p:stCondLst>
                                    <p:cond delay="0"/>
                                  </p:stCondLst>
                                  <p:childTnLst>
                                    <p:set>
                                      <p:cBhvr>
                                        <p:cTn id="104" dur="1" fill="hold">
                                          <p:stCondLst>
                                            <p:cond delay="0"/>
                                          </p:stCondLst>
                                        </p:cTn>
                                        <p:tgtEl>
                                          <p:spTgt spid="13">
                                            <p:txEl>
                                              <p:pRg st="1" end="1"/>
                                            </p:txEl>
                                          </p:spTgt>
                                        </p:tgtEl>
                                        <p:attrNameLst>
                                          <p:attrName>style.visibility</p:attrName>
                                        </p:attrNameLst>
                                      </p:cBhvr>
                                      <p:to>
                                        <p:strVal val="visible"/>
                                      </p:to>
                                    </p:set>
                                    <p:animEffect transition="in" filter="circle(in)">
                                      <p:cBhvr>
                                        <p:cTn id="105" dur="2000"/>
                                        <p:tgtEl>
                                          <p:spTgt spid="13">
                                            <p:txEl>
                                              <p:pRg st="1" end="1"/>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18" presetClass="entr" presetSubtype="12" fill="hold" nodeType="clickEffect">
                                  <p:stCondLst>
                                    <p:cond delay="0"/>
                                  </p:stCondLst>
                                  <p:childTnLst>
                                    <p:set>
                                      <p:cBhvr>
                                        <p:cTn id="109" dur="1" fill="hold">
                                          <p:stCondLst>
                                            <p:cond delay="0"/>
                                          </p:stCondLst>
                                        </p:cTn>
                                        <p:tgtEl>
                                          <p:spTgt spid="13">
                                            <p:txEl>
                                              <p:pRg st="0" end="0"/>
                                            </p:txEl>
                                          </p:spTgt>
                                        </p:tgtEl>
                                        <p:attrNameLst>
                                          <p:attrName>style.visibility</p:attrName>
                                        </p:attrNameLst>
                                      </p:cBhvr>
                                      <p:to>
                                        <p:strVal val="visible"/>
                                      </p:to>
                                    </p:set>
                                    <p:animEffect transition="in" filter="strips(downLeft)">
                                      <p:cBhvr>
                                        <p:cTn id="110" dur="500"/>
                                        <p:tgtEl>
                                          <p:spTgt spid="13">
                                            <p:txEl>
                                              <p:pRg st="0" end="0"/>
                                            </p:txEl>
                                          </p:spTgt>
                                        </p:tgtEl>
                                      </p:cBhvr>
                                    </p:animEffect>
                                  </p:childTnLst>
                                </p:cTn>
                              </p:par>
                              <p:par>
                                <p:cTn id="111" presetID="18" presetClass="entr" presetSubtype="12" fill="hold" nodeType="withEffect">
                                  <p:stCondLst>
                                    <p:cond delay="0"/>
                                  </p:stCondLst>
                                  <p:childTnLst>
                                    <p:set>
                                      <p:cBhvr>
                                        <p:cTn id="112" dur="1" fill="hold">
                                          <p:stCondLst>
                                            <p:cond delay="0"/>
                                          </p:stCondLst>
                                        </p:cTn>
                                        <p:tgtEl>
                                          <p:spTgt spid="13">
                                            <p:txEl>
                                              <p:pRg st="1" end="1"/>
                                            </p:txEl>
                                          </p:spTgt>
                                        </p:tgtEl>
                                        <p:attrNameLst>
                                          <p:attrName>style.visibility</p:attrName>
                                        </p:attrNameLst>
                                      </p:cBhvr>
                                      <p:to>
                                        <p:strVal val="visible"/>
                                      </p:to>
                                    </p:set>
                                    <p:animEffect transition="in" filter="strips(downLeft)">
                                      <p:cBhvr>
                                        <p:cTn id="113" dur="500"/>
                                        <p:tgtEl>
                                          <p:spTgt spid="13">
                                            <p:txEl>
                                              <p:pRg st="1" end="1"/>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20" presetClass="entr" presetSubtype="0" fill="hold" grpId="0" nodeType="clickEffect">
                                  <p:stCondLst>
                                    <p:cond delay="0"/>
                                  </p:stCondLst>
                                  <p:childTnLst>
                                    <p:set>
                                      <p:cBhvr>
                                        <p:cTn id="117" dur="1" fill="hold">
                                          <p:stCondLst>
                                            <p:cond delay="0"/>
                                          </p:stCondLst>
                                        </p:cTn>
                                        <p:tgtEl>
                                          <p:spTgt spid="5"/>
                                        </p:tgtEl>
                                        <p:attrNameLst>
                                          <p:attrName>style.visibility</p:attrName>
                                        </p:attrNameLst>
                                      </p:cBhvr>
                                      <p:to>
                                        <p:strVal val="visible"/>
                                      </p:to>
                                    </p:set>
                                    <p:animEffect transition="in" filter="wedge">
                                      <p:cBhvr>
                                        <p:cTn id="1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P spid="1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lnSpc>
                <a:spcPct val="150000"/>
              </a:lnSpc>
              <a:buNone/>
            </a:pPr>
            <a:endParaRPr lang="fa-IR" b="1" dirty="0" smtClean="0">
              <a:cs typeface="B Roya" pitchFamily="2" charset="-78"/>
            </a:endParaRPr>
          </a:p>
          <a:p>
            <a:pPr algn="r" rtl="1">
              <a:lnSpc>
                <a:spcPct val="150000"/>
              </a:lnSpc>
            </a:pPr>
            <a:r>
              <a:rPr lang="fa-IR" b="1" dirty="0" smtClean="0">
                <a:cs typeface="B Roya" pitchFamily="2" charset="-78"/>
              </a:rPr>
              <a:t>در این سیستم کلیه مبادلات همواره برمبنای ارزش منصفانه در روز انجام مبادله ثبت و نگهداری می شود.</a:t>
            </a:r>
          </a:p>
          <a:p>
            <a:pPr algn="r" rtl="1">
              <a:lnSpc>
                <a:spcPct val="150000"/>
              </a:lnSpc>
            </a:pPr>
            <a:r>
              <a:rPr lang="fa-IR" b="1" dirty="0" smtClean="0">
                <a:cs typeface="B Roya" pitchFamily="2" charset="-78"/>
              </a:rPr>
              <a:t>این روش به دلیل اینکه مبتنی بر برآورد، حدس و اظهارنظر شخصی نیست و بصورت بیطرفانه و عینی قابل اندازه گیری است، از نظر حسابداران بر روشهای دیگر ارجحیت دارد.</a:t>
            </a:r>
          </a:p>
        </p:txBody>
      </p:sp>
      <p:sp>
        <p:nvSpPr>
          <p:cNvPr id="4" name="Cloud Callout 3"/>
          <p:cNvSpPr/>
          <p:nvPr/>
        </p:nvSpPr>
        <p:spPr>
          <a:xfrm>
            <a:off x="5257800" y="228600"/>
            <a:ext cx="3073561" cy="12954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5" name="TextBox 4"/>
          <p:cNvSpPr txBox="1"/>
          <p:nvPr/>
        </p:nvSpPr>
        <p:spPr>
          <a:xfrm>
            <a:off x="5334000" y="609600"/>
            <a:ext cx="2667000" cy="461665"/>
          </a:xfrm>
          <a:prstGeom prst="rect">
            <a:avLst/>
          </a:prstGeom>
          <a:noFill/>
        </p:spPr>
        <p:txBody>
          <a:bodyPr wrap="square" rtlCol="0">
            <a:spAutoFit/>
          </a:bodyPr>
          <a:lstStyle/>
          <a:p>
            <a:pPr algn="ctr"/>
            <a:r>
              <a:rPr lang="fa-IR" sz="2400" b="1" dirty="0" smtClean="0">
                <a:cs typeface="B Titr" pitchFamily="2" charset="-78"/>
              </a:rPr>
              <a:t>بهای تمام شده تاریخی</a:t>
            </a:r>
            <a:endParaRPr lang="en-US" sz="2400" b="1" dirty="0">
              <a:cs typeface="B Titr"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endParaRPr lang="fa-IR" b="1" dirty="0" smtClean="0">
              <a:cs typeface="B Roya" pitchFamily="2" charset="-78"/>
            </a:endParaRPr>
          </a:p>
          <a:p>
            <a:pPr algn="r" rtl="1"/>
            <a:r>
              <a:rPr lang="fa-IR" b="1" dirty="0" smtClean="0">
                <a:cs typeface="B Roya" pitchFamily="2" charset="-78"/>
              </a:rPr>
              <a:t>در این سیستم صورتهای مالی مبتنی بر بهای تاریخی با بکارگیری عامل تبدیل به ارزش های مبتنی بر خرید با واحد پول ثابت (دارای قدرت خرید ثابت) تبدیل می شود.</a:t>
            </a:r>
          </a:p>
          <a:p>
            <a:pPr algn="r" rtl="1"/>
            <a:r>
              <a:rPr lang="fa-IR" b="1" dirty="0" smtClean="0">
                <a:cs typeface="B Roya" pitchFamily="2" charset="-78"/>
              </a:rPr>
              <a:t>عامل تبدیل بصورت زیر است.</a:t>
            </a:r>
          </a:p>
          <a:p>
            <a:pPr algn="l">
              <a:buNone/>
            </a:pPr>
            <a:endParaRPr lang="en-US" b="1" dirty="0" smtClean="0">
              <a:cs typeface="B Roya" pitchFamily="2" charset="-78"/>
            </a:endParaRPr>
          </a:p>
          <a:p>
            <a:pPr algn="l">
              <a:buNone/>
            </a:pPr>
            <a:r>
              <a:rPr lang="fa-IR" b="1" dirty="0" smtClean="0">
                <a:cs typeface="B Roya" pitchFamily="2" charset="-78"/>
              </a:rPr>
              <a:t>=عامل تبدیل</a:t>
            </a:r>
          </a:p>
          <a:p>
            <a:pPr algn="r" rtl="1"/>
            <a:endParaRPr lang="en-US" b="1" dirty="0" smtClean="0">
              <a:cs typeface="B Roya" pitchFamily="2" charset="-78"/>
            </a:endParaRPr>
          </a:p>
          <a:p>
            <a:pPr algn="r" rtl="1"/>
            <a:endParaRPr lang="fa-IR" b="1" dirty="0" smtClean="0">
              <a:cs typeface="B Roya" pitchFamily="2" charset="-78"/>
            </a:endParaRPr>
          </a:p>
          <a:p>
            <a:pPr algn="r" rtl="1"/>
            <a:r>
              <a:rPr lang="fa-IR" b="1" dirty="0" smtClean="0">
                <a:cs typeface="B Roya" pitchFamily="2" charset="-78"/>
              </a:rPr>
              <a:t>اقلام غیر پولی*عامل تبدیل=بهای تاریخی تعدیل شده</a:t>
            </a:r>
          </a:p>
        </p:txBody>
      </p:sp>
      <p:sp>
        <p:nvSpPr>
          <p:cNvPr id="4" name="Cloud Callout 3"/>
          <p:cNvSpPr/>
          <p:nvPr/>
        </p:nvSpPr>
        <p:spPr>
          <a:xfrm>
            <a:off x="5334000" y="0"/>
            <a:ext cx="2997361" cy="135273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6" name="TextBox 5"/>
          <p:cNvSpPr txBox="1"/>
          <p:nvPr/>
        </p:nvSpPr>
        <p:spPr>
          <a:xfrm>
            <a:off x="5334000" y="381000"/>
            <a:ext cx="2819400" cy="461665"/>
          </a:xfrm>
          <a:prstGeom prst="rect">
            <a:avLst/>
          </a:prstGeom>
          <a:noFill/>
        </p:spPr>
        <p:txBody>
          <a:bodyPr wrap="square" rtlCol="0">
            <a:spAutoFit/>
          </a:bodyPr>
          <a:lstStyle/>
          <a:p>
            <a:pPr algn="ctr"/>
            <a:r>
              <a:rPr lang="fa-IR" sz="2400" b="1" dirty="0" smtClean="0">
                <a:cs typeface="B Titr" pitchFamily="2" charset="-78"/>
              </a:rPr>
              <a:t>بهای تاریخی تعدیل شده</a:t>
            </a:r>
            <a:endParaRPr lang="en-US" sz="2400" b="1" dirty="0">
              <a:cs typeface="B Titr" pitchFamily="2" charset="-78"/>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94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28800" y="3962400"/>
            <a:ext cx="2952750" cy="847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9457"/>
                                        </p:tgtEl>
                                        <p:attrNameLst>
                                          <p:attrName>style.visibility</p:attrName>
                                        </p:attrNameLst>
                                      </p:cBhvr>
                                      <p:to>
                                        <p:strVal val="visible"/>
                                      </p:to>
                                    </p:set>
                                    <p:anim calcmode="lin" valueType="num">
                                      <p:cBhvr>
                                        <p:cTn id="14" dur="500" fill="hold"/>
                                        <p:tgtEl>
                                          <p:spTgt spid="19457"/>
                                        </p:tgtEl>
                                        <p:attrNameLst>
                                          <p:attrName>ppt_w</p:attrName>
                                        </p:attrNameLst>
                                      </p:cBhvr>
                                      <p:tavLst>
                                        <p:tav tm="0">
                                          <p:val>
                                            <p:fltVal val="0"/>
                                          </p:val>
                                        </p:tav>
                                        <p:tav tm="100000">
                                          <p:val>
                                            <p:strVal val="#ppt_w"/>
                                          </p:val>
                                        </p:tav>
                                      </p:tavLst>
                                    </p:anim>
                                    <p:anim calcmode="lin" valueType="num">
                                      <p:cBhvr>
                                        <p:cTn id="15" dur="500" fill="hold"/>
                                        <p:tgtEl>
                                          <p:spTgt spid="19457"/>
                                        </p:tgtEl>
                                        <p:attrNameLst>
                                          <p:attrName>ppt_h</p:attrName>
                                        </p:attrNameLst>
                                      </p:cBhvr>
                                      <p:tavLst>
                                        <p:tav tm="0">
                                          <p:val>
                                            <p:fltVal val="0"/>
                                          </p:val>
                                        </p:tav>
                                        <p:tav tm="100000">
                                          <p:val>
                                            <p:strVal val="#ppt_h"/>
                                          </p:val>
                                        </p:tav>
                                      </p:tavLst>
                                    </p:anim>
                                    <p:animEffect transition="in" filter="fade">
                                      <p:cBhvr>
                                        <p:cTn id="16" dur="500"/>
                                        <p:tgtEl>
                                          <p:spTgt spid="19457"/>
                                        </p:tgtEl>
                                      </p:cBhvr>
                                    </p:animEffect>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
                                        <p:tgtEl>
                                          <p:spTgt spid="3">
                                            <p:txEl>
                                              <p:pRg st="4" end="4"/>
                                            </p:txEl>
                                          </p:spTgt>
                                        </p:tgtEl>
                                      </p:cBhvr>
                                    </p:animEffect>
                                    <p:anim calcmode="lin" valueType="num">
                                      <p:cBhvr>
                                        <p:cTn id="22"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10000"/>
          </a:bodyPr>
          <a:lstStyle/>
          <a:p>
            <a:pPr algn="r" rtl="1"/>
            <a:endParaRPr lang="fa-IR" b="1" dirty="0" smtClean="0">
              <a:cs typeface="B Roya" pitchFamily="2" charset="-78"/>
            </a:endParaRPr>
          </a:p>
          <a:p>
            <a:pPr algn="r" rtl="1">
              <a:lnSpc>
                <a:spcPct val="120000"/>
              </a:lnSpc>
            </a:pPr>
            <a:r>
              <a:rPr lang="fa-IR" b="1" dirty="0" smtClean="0">
                <a:cs typeface="B Roya" pitchFamily="2" charset="-78"/>
              </a:rPr>
              <a:t>در این سیستم جهت واقعی ترشدن سود گزارش شده ومطلوبیت بیشتر صورتهای مالی،از ارزشهای جایگزینی جهت اندازه گیری اقلام غیر پولی استفاده می شود.</a:t>
            </a:r>
          </a:p>
          <a:p>
            <a:pPr algn="r" rtl="1"/>
            <a:r>
              <a:rPr lang="fa-IR" b="1" dirty="0" smtClean="0">
                <a:cs typeface="B Roya" pitchFamily="2" charset="-78"/>
              </a:rPr>
              <a:t>قیمت جایگزینی (ارزش جاری) طبق نظر </a:t>
            </a:r>
            <a:r>
              <a:rPr lang="en-US" b="1" dirty="0" smtClean="0">
                <a:cs typeface="B Roya" pitchFamily="2" charset="-78"/>
              </a:rPr>
              <a:t>FASB</a:t>
            </a:r>
            <a:r>
              <a:rPr lang="fa-IR" b="1" dirty="0" smtClean="0">
                <a:cs typeface="B Roya" pitchFamily="2" charset="-78"/>
              </a:rPr>
              <a:t> با روشهای زیر قابل کسب است:</a:t>
            </a:r>
          </a:p>
          <a:p>
            <a:pPr marL="457200" indent="-457200" algn="r" rtl="1">
              <a:buFont typeface="+mj-lt"/>
              <a:buAutoNum type="arabicPeriod"/>
            </a:pPr>
            <a:r>
              <a:rPr lang="fa-IR" b="1" dirty="0" smtClean="0">
                <a:cs typeface="B Roya" pitchFamily="2" charset="-78"/>
              </a:rPr>
              <a:t>استفاده از شاخص قیمت های خاص تهیه شده در داخل یا خارج واحد تجاری</a:t>
            </a:r>
          </a:p>
          <a:p>
            <a:pPr marL="457200" indent="-457200" algn="r" rtl="1">
              <a:buFont typeface="+mj-lt"/>
              <a:buAutoNum type="arabicPeriod"/>
            </a:pPr>
            <a:r>
              <a:rPr lang="fa-IR" b="1" dirty="0" smtClean="0">
                <a:cs typeface="B Roya" pitchFamily="2" charset="-78"/>
              </a:rPr>
              <a:t> قیمت گذاری مستقیم</a:t>
            </a:r>
          </a:p>
          <a:p>
            <a:pPr marL="457200" indent="-457200" algn="r" rtl="1">
              <a:buFont typeface="+mj-lt"/>
              <a:buAutoNum type="arabicPeriod"/>
            </a:pPr>
            <a:endParaRPr lang="fa-IR" b="1" dirty="0" smtClean="0">
              <a:cs typeface="B Roya" pitchFamily="2" charset="-78"/>
            </a:endParaRPr>
          </a:p>
          <a:p>
            <a:pPr marL="457200" indent="-457200" algn="r" rtl="1">
              <a:buNone/>
            </a:pPr>
            <a:r>
              <a:rPr lang="fa-IR" b="1" dirty="0" smtClean="0">
                <a:cs typeface="B Roya" pitchFamily="2" charset="-78"/>
              </a:rPr>
              <a:t>             </a:t>
            </a:r>
          </a:p>
          <a:p>
            <a:pPr marL="457200" indent="-457200" algn="r" rtl="1">
              <a:buNone/>
            </a:pPr>
            <a:r>
              <a:rPr lang="fa-IR" b="1" dirty="0" smtClean="0">
                <a:cs typeface="B Roya" pitchFamily="2" charset="-78"/>
              </a:rPr>
              <a:t>               </a:t>
            </a:r>
            <a:r>
              <a:rPr lang="en-US" b="1" dirty="0" smtClean="0">
                <a:cs typeface="B Roya" pitchFamily="2" charset="-78"/>
              </a:rPr>
              <a:t>-a</a:t>
            </a:r>
            <a:r>
              <a:rPr lang="fa-IR" b="1" dirty="0" smtClean="0">
                <a:cs typeface="B Roya" pitchFamily="2" charset="-78"/>
              </a:rPr>
              <a:t> استفاده از صورتحساب فروشنده یا مظنه رسمی بازار یا برآورد ....</a:t>
            </a:r>
          </a:p>
          <a:p>
            <a:pPr marL="457200" indent="-457200" algn="r" rtl="1">
              <a:buNone/>
            </a:pPr>
            <a:r>
              <a:rPr lang="fa-IR" b="1" dirty="0" smtClean="0">
                <a:cs typeface="B Roya" pitchFamily="2" charset="-78"/>
              </a:rPr>
              <a:t>              </a:t>
            </a:r>
            <a:r>
              <a:rPr lang="en-US" b="1" dirty="0" smtClean="0">
                <a:cs typeface="B Roya" pitchFamily="2" charset="-78"/>
              </a:rPr>
              <a:t>-b</a:t>
            </a:r>
            <a:r>
              <a:rPr lang="fa-IR" b="1" dirty="0" smtClean="0">
                <a:cs typeface="B Roya" pitchFamily="2" charset="-78"/>
              </a:rPr>
              <a:t> براساس قیمت های سیاهه جاری (فهرست قیمت کالا و خدمات)</a:t>
            </a:r>
          </a:p>
          <a:p>
            <a:pPr marL="457200" indent="-457200" algn="r" rtl="1">
              <a:buNone/>
            </a:pPr>
            <a:r>
              <a:rPr lang="fa-IR" b="1" dirty="0" smtClean="0">
                <a:cs typeface="B Roya" pitchFamily="2" charset="-78"/>
              </a:rPr>
              <a:t>              </a:t>
            </a:r>
            <a:r>
              <a:rPr lang="en-US" b="1" dirty="0" smtClean="0">
                <a:cs typeface="B Roya" pitchFamily="2" charset="-78"/>
              </a:rPr>
              <a:t>-c</a:t>
            </a:r>
            <a:r>
              <a:rPr lang="fa-IR" b="1" dirty="0" smtClean="0">
                <a:cs typeface="B Roya" pitchFamily="2" charset="-78"/>
              </a:rPr>
              <a:t>بر اساس هزینه های تولید استاندارد</a:t>
            </a:r>
          </a:p>
          <a:p>
            <a:pPr algn="r" rtl="1">
              <a:buFont typeface="Wingdings" pitchFamily="2" charset="2"/>
              <a:buChar char="ü"/>
            </a:pPr>
            <a:endParaRPr lang="fa-IR" b="1" dirty="0" smtClean="0">
              <a:cs typeface="B Roya" pitchFamily="2" charset="-78"/>
            </a:endParaRPr>
          </a:p>
          <a:p>
            <a:pPr algn="r" rtl="1">
              <a:buNone/>
            </a:pPr>
            <a:r>
              <a:rPr lang="fa-IR" b="1" dirty="0" smtClean="0">
                <a:cs typeface="B Roya" pitchFamily="2" charset="-78"/>
              </a:rPr>
              <a:t> </a:t>
            </a:r>
            <a:endParaRPr lang="en-US" b="1" dirty="0">
              <a:cs typeface="B Roya" pitchFamily="2" charset="-78"/>
            </a:endParaRPr>
          </a:p>
        </p:txBody>
      </p:sp>
      <p:sp>
        <p:nvSpPr>
          <p:cNvPr id="4" name="Cloud Callout 3"/>
          <p:cNvSpPr/>
          <p:nvPr/>
        </p:nvSpPr>
        <p:spPr>
          <a:xfrm>
            <a:off x="5562600" y="0"/>
            <a:ext cx="2768761" cy="135273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5" name="TextBox 4"/>
          <p:cNvSpPr txBox="1"/>
          <p:nvPr/>
        </p:nvSpPr>
        <p:spPr>
          <a:xfrm>
            <a:off x="5943600" y="381000"/>
            <a:ext cx="1828800" cy="523220"/>
          </a:xfrm>
          <a:prstGeom prst="rect">
            <a:avLst/>
          </a:prstGeom>
          <a:noFill/>
        </p:spPr>
        <p:txBody>
          <a:bodyPr wrap="square" rtlCol="0">
            <a:spAutoFit/>
          </a:bodyPr>
          <a:lstStyle/>
          <a:p>
            <a:pPr algn="ctr"/>
            <a:r>
              <a:rPr lang="fa-IR" sz="2800" b="1" dirty="0" smtClean="0">
                <a:cs typeface="B Titr" pitchFamily="2" charset="-78"/>
              </a:rPr>
              <a:t>ارزش جاری</a:t>
            </a:r>
            <a:endParaRPr lang="en-US" sz="2800" b="1" dirty="0">
              <a:cs typeface="B Titr" pitchFamily="2" charset="-78"/>
            </a:endParaRPr>
          </a:p>
        </p:txBody>
      </p:sp>
      <p:sp>
        <p:nvSpPr>
          <p:cNvPr id="7" name="Right Brace 6"/>
          <p:cNvSpPr/>
          <p:nvPr/>
        </p:nvSpPr>
        <p:spPr>
          <a:xfrm>
            <a:off x="6934200" y="44958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urved Left Arrow 7"/>
          <p:cNvSpPr/>
          <p:nvPr/>
        </p:nvSpPr>
        <p:spPr>
          <a:xfrm>
            <a:off x="7086600" y="4191000"/>
            <a:ext cx="533400" cy="990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9" dur="1000" fill="hold"/>
                                        <p:tgtEl>
                                          <p:spTgt spid="8"/>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1"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770" decel="100000"/>
                                        <p:tgtEl>
                                          <p:spTgt spid="3">
                                            <p:txEl>
                                              <p:pRg st="6" end="6"/>
                                            </p:txEl>
                                          </p:spTgt>
                                        </p:tgtEl>
                                      </p:cBhvr>
                                    </p:animEffect>
                                    <p:animScale>
                                      <p:cBhvr>
                                        <p:cTn id="47" dur="770" decel="100000"/>
                                        <p:tgtEl>
                                          <p:spTgt spid="3">
                                            <p:txEl>
                                              <p:pRg st="6" end="6"/>
                                            </p:txEl>
                                          </p:spTgt>
                                        </p:tgtEl>
                                      </p:cBhvr>
                                      <p:from x="10000" y="10000"/>
                                      <p:to x="200000" y="450000"/>
                                    </p:animScale>
                                    <p:animScale>
                                      <p:cBhvr>
                                        <p:cTn id="48" dur="1230" accel="100000" fill="hold">
                                          <p:stCondLst>
                                            <p:cond delay="770"/>
                                          </p:stCondLst>
                                        </p:cTn>
                                        <p:tgtEl>
                                          <p:spTgt spid="3">
                                            <p:txEl>
                                              <p:pRg st="6" end="6"/>
                                            </p:txEl>
                                          </p:spTgt>
                                        </p:tgtEl>
                                      </p:cBhvr>
                                      <p:from x="200000" y="450000"/>
                                      <p:to x="100000" y="100000"/>
                                    </p:animScale>
                                    <p:set>
                                      <p:cBhvr>
                                        <p:cTn id="49" dur="770" fill="hold"/>
                                        <p:tgtEl>
                                          <p:spTgt spid="3">
                                            <p:txEl>
                                              <p:pRg st="6" end="6"/>
                                            </p:txEl>
                                          </p:spTgt>
                                        </p:tgtEl>
                                        <p:attrNameLst>
                                          <p:attrName>ppt_x</p:attrName>
                                        </p:attrNameLst>
                                      </p:cBhvr>
                                      <p:to>
                                        <p:strVal val="(0.5)"/>
                                      </p:to>
                                    </p:set>
                                    <p:anim from="(0.5)" to="(#ppt_x)" calcmode="lin" valueType="num">
                                      <p:cBhvr>
                                        <p:cTn id="50" dur="1230" accel="100000" fill="hold">
                                          <p:stCondLst>
                                            <p:cond delay="770"/>
                                          </p:stCondLst>
                                        </p:cTn>
                                        <p:tgtEl>
                                          <p:spTgt spid="3">
                                            <p:txEl>
                                              <p:pRg st="6" end="6"/>
                                            </p:txEl>
                                          </p:spTgt>
                                        </p:tgtEl>
                                        <p:attrNameLst>
                                          <p:attrName>ppt_x</p:attrName>
                                        </p:attrNameLst>
                                      </p:cBhvr>
                                    </p:anim>
                                    <p:set>
                                      <p:cBhvr>
                                        <p:cTn id="51" dur="770" fill="hold"/>
                                        <p:tgtEl>
                                          <p:spTgt spid="3">
                                            <p:txEl>
                                              <p:pRg st="6" end="6"/>
                                            </p:txEl>
                                          </p:spTgt>
                                        </p:tgtEl>
                                        <p:attrNameLst>
                                          <p:attrName>ppt_y</p:attrName>
                                        </p:attrNameLst>
                                      </p:cBhvr>
                                      <p:to>
                                        <p:strVal val="(#ppt_y+0.4)"/>
                                      </p:to>
                                    </p:set>
                                    <p:anim from="(#ppt_y+0.4)" to="(#ppt_y)" calcmode="lin" valueType="num">
                                      <p:cBhvr>
                                        <p:cTn id="52" dur="1230" accel="100000" fill="hold">
                                          <p:stCondLst>
                                            <p:cond delay="770"/>
                                          </p:stCondLst>
                                        </p:cTn>
                                        <p:tgtEl>
                                          <p:spTgt spid="3">
                                            <p:txEl>
                                              <p:pRg st="6" end="6"/>
                                            </p:txEl>
                                          </p:spTgt>
                                        </p:tgtEl>
                                        <p:attrNameLst>
                                          <p:attrName>ppt_y</p:attrName>
                                        </p:attrNameLst>
                                      </p:cBhvr>
                                    </p:anim>
                                  </p:childTnLst>
                                </p:cTn>
                              </p:par>
                            </p:childTnLst>
                          </p:cTn>
                        </p:par>
                      </p:childTnLst>
                    </p:cTn>
                  </p:par>
                  <p:par>
                    <p:cTn id="53" fill="hold">
                      <p:stCondLst>
                        <p:cond delay="indefinite"/>
                      </p:stCondLst>
                      <p:childTnLst>
                        <p:par>
                          <p:cTn id="54" fill="hold">
                            <p:stCondLst>
                              <p:cond delay="0"/>
                            </p:stCondLst>
                            <p:childTnLst>
                              <p:par>
                                <p:cTn id="55" presetID="51"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770" decel="100000"/>
                                        <p:tgtEl>
                                          <p:spTgt spid="3">
                                            <p:txEl>
                                              <p:pRg st="7" end="7"/>
                                            </p:txEl>
                                          </p:spTgt>
                                        </p:tgtEl>
                                      </p:cBhvr>
                                    </p:animEffect>
                                    <p:animScale>
                                      <p:cBhvr>
                                        <p:cTn id="58" dur="770" decel="100000"/>
                                        <p:tgtEl>
                                          <p:spTgt spid="3">
                                            <p:txEl>
                                              <p:pRg st="7" end="7"/>
                                            </p:txEl>
                                          </p:spTgt>
                                        </p:tgtEl>
                                      </p:cBhvr>
                                      <p:from x="10000" y="10000"/>
                                      <p:to x="200000" y="450000"/>
                                    </p:animScale>
                                    <p:animScale>
                                      <p:cBhvr>
                                        <p:cTn id="59" dur="1230" accel="100000" fill="hold">
                                          <p:stCondLst>
                                            <p:cond delay="770"/>
                                          </p:stCondLst>
                                        </p:cTn>
                                        <p:tgtEl>
                                          <p:spTgt spid="3">
                                            <p:txEl>
                                              <p:pRg st="7" end="7"/>
                                            </p:txEl>
                                          </p:spTgt>
                                        </p:tgtEl>
                                      </p:cBhvr>
                                      <p:from x="200000" y="450000"/>
                                      <p:to x="100000" y="100000"/>
                                    </p:animScale>
                                    <p:set>
                                      <p:cBhvr>
                                        <p:cTn id="60" dur="770" fill="hold"/>
                                        <p:tgtEl>
                                          <p:spTgt spid="3">
                                            <p:txEl>
                                              <p:pRg st="7" end="7"/>
                                            </p:txEl>
                                          </p:spTgt>
                                        </p:tgtEl>
                                        <p:attrNameLst>
                                          <p:attrName>ppt_x</p:attrName>
                                        </p:attrNameLst>
                                      </p:cBhvr>
                                      <p:to>
                                        <p:strVal val="(0.5)"/>
                                      </p:to>
                                    </p:set>
                                    <p:anim from="(0.5)" to="(#ppt_x)" calcmode="lin" valueType="num">
                                      <p:cBhvr>
                                        <p:cTn id="61" dur="1230" accel="100000" fill="hold">
                                          <p:stCondLst>
                                            <p:cond delay="770"/>
                                          </p:stCondLst>
                                        </p:cTn>
                                        <p:tgtEl>
                                          <p:spTgt spid="3">
                                            <p:txEl>
                                              <p:pRg st="7" end="7"/>
                                            </p:txEl>
                                          </p:spTgt>
                                        </p:tgtEl>
                                        <p:attrNameLst>
                                          <p:attrName>ppt_x</p:attrName>
                                        </p:attrNameLst>
                                      </p:cBhvr>
                                    </p:anim>
                                    <p:set>
                                      <p:cBhvr>
                                        <p:cTn id="62" dur="770" fill="hold"/>
                                        <p:tgtEl>
                                          <p:spTgt spid="3">
                                            <p:txEl>
                                              <p:pRg st="7" end="7"/>
                                            </p:txEl>
                                          </p:spTgt>
                                        </p:tgtEl>
                                        <p:attrNameLst>
                                          <p:attrName>ppt_y</p:attrName>
                                        </p:attrNameLst>
                                      </p:cBhvr>
                                      <p:to>
                                        <p:strVal val="(#ppt_y+0.4)"/>
                                      </p:to>
                                    </p:set>
                                    <p:anim from="(#ppt_y+0.4)" to="(#ppt_y)" calcmode="lin" valueType="num">
                                      <p:cBhvr>
                                        <p:cTn id="63" dur="1230" accel="100000" fill="hold">
                                          <p:stCondLst>
                                            <p:cond delay="770"/>
                                          </p:stCondLst>
                                        </p:cTn>
                                        <p:tgtEl>
                                          <p:spTgt spid="3">
                                            <p:txEl>
                                              <p:pRg st="7" end="7"/>
                                            </p:txEl>
                                          </p:spTgt>
                                        </p:tgtEl>
                                        <p:attrNameLst>
                                          <p:attrName>ppt_y</p:attrName>
                                        </p:attrNameLst>
                                      </p:cBhvr>
                                    </p:anim>
                                  </p:childTnLst>
                                </p:cTn>
                              </p:par>
                              <p:par>
                                <p:cTn id="64" presetID="51"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Effect transition="in" filter="fade">
                                      <p:cBhvr>
                                        <p:cTn id="66" dur="770" decel="100000"/>
                                        <p:tgtEl>
                                          <p:spTgt spid="3">
                                            <p:txEl>
                                              <p:pRg st="8" end="8"/>
                                            </p:txEl>
                                          </p:spTgt>
                                        </p:tgtEl>
                                      </p:cBhvr>
                                    </p:animEffect>
                                    <p:animScale>
                                      <p:cBhvr>
                                        <p:cTn id="67" dur="770" decel="100000"/>
                                        <p:tgtEl>
                                          <p:spTgt spid="3">
                                            <p:txEl>
                                              <p:pRg st="8" end="8"/>
                                            </p:txEl>
                                          </p:spTgt>
                                        </p:tgtEl>
                                      </p:cBhvr>
                                      <p:from x="10000" y="10000"/>
                                      <p:to x="200000" y="450000"/>
                                    </p:animScale>
                                    <p:animScale>
                                      <p:cBhvr>
                                        <p:cTn id="68" dur="1230" accel="100000" fill="hold">
                                          <p:stCondLst>
                                            <p:cond delay="770"/>
                                          </p:stCondLst>
                                        </p:cTn>
                                        <p:tgtEl>
                                          <p:spTgt spid="3">
                                            <p:txEl>
                                              <p:pRg st="8" end="8"/>
                                            </p:txEl>
                                          </p:spTgt>
                                        </p:tgtEl>
                                      </p:cBhvr>
                                      <p:from x="200000" y="450000"/>
                                      <p:to x="100000" y="100000"/>
                                    </p:animScale>
                                    <p:set>
                                      <p:cBhvr>
                                        <p:cTn id="69" dur="770" fill="hold"/>
                                        <p:tgtEl>
                                          <p:spTgt spid="3">
                                            <p:txEl>
                                              <p:pRg st="8" end="8"/>
                                            </p:txEl>
                                          </p:spTgt>
                                        </p:tgtEl>
                                        <p:attrNameLst>
                                          <p:attrName>ppt_x</p:attrName>
                                        </p:attrNameLst>
                                      </p:cBhvr>
                                      <p:to>
                                        <p:strVal val="(0.5)"/>
                                      </p:to>
                                    </p:set>
                                    <p:anim from="(0.5)" to="(#ppt_x)" calcmode="lin" valueType="num">
                                      <p:cBhvr>
                                        <p:cTn id="70" dur="1230" accel="100000" fill="hold">
                                          <p:stCondLst>
                                            <p:cond delay="770"/>
                                          </p:stCondLst>
                                        </p:cTn>
                                        <p:tgtEl>
                                          <p:spTgt spid="3">
                                            <p:txEl>
                                              <p:pRg st="8" end="8"/>
                                            </p:txEl>
                                          </p:spTgt>
                                        </p:tgtEl>
                                        <p:attrNameLst>
                                          <p:attrName>ppt_x</p:attrName>
                                        </p:attrNameLst>
                                      </p:cBhvr>
                                    </p:anim>
                                    <p:set>
                                      <p:cBhvr>
                                        <p:cTn id="71" dur="770" fill="hold"/>
                                        <p:tgtEl>
                                          <p:spTgt spid="3">
                                            <p:txEl>
                                              <p:pRg st="8" end="8"/>
                                            </p:txEl>
                                          </p:spTgt>
                                        </p:tgtEl>
                                        <p:attrNameLst>
                                          <p:attrName>ppt_y</p:attrName>
                                        </p:attrNameLst>
                                      </p:cBhvr>
                                      <p:to>
                                        <p:strVal val="(#ppt_y+0.4)"/>
                                      </p:to>
                                    </p:set>
                                    <p:anim from="(#ppt_y+0.4)" to="(#ppt_y)" calcmode="lin" valueType="num">
                                      <p:cBhvr>
                                        <p:cTn id="72" dur="1230" accel="100000" fill="hold">
                                          <p:stCondLst>
                                            <p:cond delay="770"/>
                                          </p:stCondLst>
                                        </p:cTn>
                                        <p:tgtEl>
                                          <p:spTgt spid="3">
                                            <p:txEl>
                                              <p:pRg st="8" end="8"/>
                                            </p:txEl>
                                          </p:spTgt>
                                        </p:tgtEl>
                                        <p:attrNameLst>
                                          <p:attrName>ppt_y</p:attrName>
                                        </p:attrNameLst>
                                      </p:cBhvr>
                                    </p:anim>
                                  </p:childTnLst>
                                </p:cTn>
                              </p:par>
                              <p:par>
                                <p:cTn id="73" presetID="51" presetClass="entr" presetSubtype="0" fill="hold" nodeType="with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770" decel="100000"/>
                                        <p:tgtEl>
                                          <p:spTgt spid="3">
                                            <p:txEl>
                                              <p:pRg st="9" end="9"/>
                                            </p:txEl>
                                          </p:spTgt>
                                        </p:tgtEl>
                                      </p:cBhvr>
                                    </p:animEffect>
                                    <p:animScale>
                                      <p:cBhvr>
                                        <p:cTn id="76" dur="770" decel="100000"/>
                                        <p:tgtEl>
                                          <p:spTgt spid="3">
                                            <p:txEl>
                                              <p:pRg st="9" end="9"/>
                                            </p:txEl>
                                          </p:spTgt>
                                        </p:tgtEl>
                                      </p:cBhvr>
                                      <p:from x="10000" y="10000"/>
                                      <p:to x="200000" y="450000"/>
                                    </p:animScale>
                                    <p:animScale>
                                      <p:cBhvr>
                                        <p:cTn id="77" dur="1230" accel="100000" fill="hold">
                                          <p:stCondLst>
                                            <p:cond delay="770"/>
                                          </p:stCondLst>
                                        </p:cTn>
                                        <p:tgtEl>
                                          <p:spTgt spid="3">
                                            <p:txEl>
                                              <p:pRg st="9" end="9"/>
                                            </p:txEl>
                                          </p:spTgt>
                                        </p:tgtEl>
                                      </p:cBhvr>
                                      <p:from x="200000" y="450000"/>
                                      <p:to x="100000" y="100000"/>
                                    </p:animScale>
                                    <p:set>
                                      <p:cBhvr>
                                        <p:cTn id="78" dur="770" fill="hold"/>
                                        <p:tgtEl>
                                          <p:spTgt spid="3">
                                            <p:txEl>
                                              <p:pRg st="9" end="9"/>
                                            </p:txEl>
                                          </p:spTgt>
                                        </p:tgtEl>
                                        <p:attrNameLst>
                                          <p:attrName>ppt_x</p:attrName>
                                        </p:attrNameLst>
                                      </p:cBhvr>
                                      <p:to>
                                        <p:strVal val="(0.5)"/>
                                      </p:to>
                                    </p:set>
                                    <p:anim from="(0.5)" to="(#ppt_x)" calcmode="lin" valueType="num">
                                      <p:cBhvr>
                                        <p:cTn id="79" dur="1230" accel="100000" fill="hold">
                                          <p:stCondLst>
                                            <p:cond delay="770"/>
                                          </p:stCondLst>
                                        </p:cTn>
                                        <p:tgtEl>
                                          <p:spTgt spid="3">
                                            <p:txEl>
                                              <p:pRg st="9" end="9"/>
                                            </p:txEl>
                                          </p:spTgt>
                                        </p:tgtEl>
                                        <p:attrNameLst>
                                          <p:attrName>ppt_x</p:attrName>
                                        </p:attrNameLst>
                                      </p:cBhvr>
                                    </p:anim>
                                    <p:set>
                                      <p:cBhvr>
                                        <p:cTn id="80" dur="770" fill="hold"/>
                                        <p:tgtEl>
                                          <p:spTgt spid="3">
                                            <p:txEl>
                                              <p:pRg st="9" end="9"/>
                                            </p:txEl>
                                          </p:spTgt>
                                        </p:tgtEl>
                                        <p:attrNameLst>
                                          <p:attrName>ppt_y</p:attrName>
                                        </p:attrNameLst>
                                      </p:cBhvr>
                                      <p:to>
                                        <p:strVal val="(#ppt_y+0.4)"/>
                                      </p:to>
                                    </p:set>
                                    <p:anim from="(#ppt_y+0.4)" to="(#ppt_y)" calcmode="lin" valueType="num">
                                      <p:cBhvr>
                                        <p:cTn id="81" dur="1230" accel="100000" fill="hold">
                                          <p:stCondLst>
                                            <p:cond delay="770"/>
                                          </p:stCondLst>
                                        </p:cTn>
                                        <p:tgtEl>
                                          <p:spTgt spid="3">
                                            <p:txEl>
                                              <p:pRg st="9" end="9"/>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752600"/>
            <a:ext cx="7467600" cy="4721352"/>
          </a:xfrm>
        </p:spPr>
        <p:txBody>
          <a:bodyPr/>
          <a:lstStyle/>
          <a:p>
            <a:pPr algn="r" rtl="1">
              <a:lnSpc>
                <a:spcPct val="150000"/>
              </a:lnSpc>
            </a:pPr>
            <a:r>
              <a:rPr lang="fa-IR" b="1" dirty="0" smtClean="0">
                <a:cs typeface="B Roya" pitchFamily="2" charset="-78"/>
              </a:rPr>
              <a:t>هدف از این سیستم اندازه گیری، ارزشیابی و گزارش کلیه اقلام دارایی بر مبنای اقل ارزش جاری یا خالص مبلغ قابل بازیافت (مفهوم محافظه کاری) می باشد.</a:t>
            </a:r>
          </a:p>
          <a:p>
            <a:pPr algn="r" rtl="1">
              <a:lnSpc>
                <a:spcPct val="150000"/>
              </a:lnSpc>
            </a:pPr>
            <a:r>
              <a:rPr lang="fa-IR" b="1" dirty="0" smtClean="0">
                <a:cs typeface="B Roya" pitchFamily="2" charset="-78"/>
              </a:rPr>
              <a:t>هدف دوم این سیستم، اندازه گیری ارزش جاری اقلام مربوط به صورتهای مالی و تبدیل آن از طریق شاخص قیمت به ریالی است که دارای همان قدرت خرید برابر پایان دوره مالی می باشد.</a:t>
            </a:r>
          </a:p>
          <a:p>
            <a:pPr algn="r" rtl="1">
              <a:lnSpc>
                <a:spcPct val="150000"/>
              </a:lnSpc>
            </a:pPr>
            <a:endParaRPr lang="en-US" b="1" dirty="0">
              <a:cs typeface="B Roya" pitchFamily="2" charset="-78"/>
            </a:endParaRPr>
          </a:p>
        </p:txBody>
      </p:sp>
      <p:sp>
        <p:nvSpPr>
          <p:cNvPr id="4" name="Cloud Callout 3"/>
          <p:cNvSpPr/>
          <p:nvPr/>
        </p:nvSpPr>
        <p:spPr>
          <a:xfrm>
            <a:off x="4876800" y="0"/>
            <a:ext cx="3302161" cy="135273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5" name="TextBox 4"/>
          <p:cNvSpPr txBox="1"/>
          <p:nvPr/>
        </p:nvSpPr>
        <p:spPr>
          <a:xfrm>
            <a:off x="4800600" y="304800"/>
            <a:ext cx="3581400" cy="523220"/>
          </a:xfrm>
          <a:prstGeom prst="rect">
            <a:avLst/>
          </a:prstGeom>
          <a:noFill/>
        </p:spPr>
        <p:txBody>
          <a:bodyPr wrap="square" rtlCol="0">
            <a:spAutoFit/>
          </a:bodyPr>
          <a:lstStyle/>
          <a:p>
            <a:pPr algn="ctr"/>
            <a:r>
              <a:rPr lang="fa-IR" sz="2800" b="1" dirty="0" smtClean="0">
                <a:cs typeface="B Titr" pitchFamily="2" charset="-78"/>
              </a:rPr>
              <a:t>ارزش جاری تعدیل شده</a:t>
            </a:r>
            <a:endParaRPr lang="en-US" sz="2800" b="1"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600200"/>
            <a:ext cx="7924800" cy="5257800"/>
          </a:xfrm>
        </p:spPr>
        <p:txBody>
          <a:bodyPr/>
          <a:lstStyle/>
          <a:p>
            <a:pPr algn="r" rtl="1"/>
            <a:endParaRPr lang="fa-IR" b="1" dirty="0" smtClean="0">
              <a:cs typeface="B Roya" pitchFamily="2" charset="-78"/>
            </a:endParaRPr>
          </a:p>
          <a:p>
            <a:pPr algn="r" rtl="1"/>
            <a:r>
              <a:rPr lang="fa-IR" b="1" dirty="0" smtClean="0">
                <a:cs typeface="B Roya" pitchFamily="2" charset="-78"/>
              </a:rPr>
              <a:t>سود و زیان ناشی از قدرت خرید               بهای تاریخی تعدیل شده</a:t>
            </a:r>
          </a:p>
          <a:p>
            <a:pPr algn="r" rtl="1"/>
            <a:endParaRPr lang="fa-IR" b="1" dirty="0" smtClean="0">
              <a:cs typeface="B Roya" pitchFamily="2" charset="-78"/>
            </a:endParaRPr>
          </a:p>
          <a:p>
            <a:pPr algn="r" rtl="1"/>
            <a:r>
              <a:rPr lang="fa-IR" b="1" dirty="0" smtClean="0">
                <a:cs typeface="B Roya" pitchFamily="2" charset="-78"/>
              </a:rPr>
              <a:t>سود و زیان ناشی از نگهداری                 ارزش جاری</a:t>
            </a:r>
          </a:p>
          <a:p>
            <a:pPr algn="r" rtl="1"/>
            <a:endParaRPr lang="fa-IR" b="1" dirty="0" smtClean="0">
              <a:cs typeface="B Roya" pitchFamily="2" charset="-78"/>
            </a:endParaRPr>
          </a:p>
          <a:p>
            <a:pPr algn="r" rtl="1"/>
            <a:r>
              <a:rPr lang="fa-IR" b="1" dirty="0" smtClean="0">
                <a:cs typeface="B Roya" pitchFamily="2" charset="-78"/>
              </a:rPr>
              <a:t>سود و زیان ناشی از قدرت خرید         سود و زیان ناشی از نگهداری</a:t>
            </a:r>
          </a:p>
          <a:p>
            <a:pPr algn="r" rtl="1"/>
            <a:endParaRPr lang="fa-IR" b="1" dirty="0" smtClean="0">
              <a:cs typeface="B Roya" pitchFamily="2" charset="-78"/>
            </a:endParaRPr>
          </a:p>
          <a:p>
            <a:pPr algn="ctr" rtl="1"/>
            <a:endParaRPr lang="fa-IR" b="1" dirty="0" smtClean="0">
              <a:cs typeface="B Roya" pitchFamily="2" charset="-78"/>
            </a:endParaRPr>
          </a:p>
          <a:p>
            <a:pPr algn="ctr" rtl="1">
              <a:buNone/>
            </a:pPr>
            <a:r>
              <a:rPr lang="fa-IR" b="1" dirty="0" smtClean="0">
                <a:cs typeface="B Roya" pitchFamily="2" charset="-78"/>
              </a:rPr>
              <a:t> ارزش جاری تعدیل شده</a:t>
            </a:r>
          </a:p>
          <a:p>
            <a:pPr algn="r" rtl="1">
              <a:buNone/>
            </a:pPr>
            <a:endParaRPr lang="fa-IR" b="1" dirty="0" smtClean="0">
              <a:cs typeface="B Roya" pitchFamily="2" charset="-78"/>
            </a:endParaRPr>
          </a:p>
          <a:p>
            <a:pPr algn="r" rtl="1">
              <a:buNone/>
            </a:pPr>
            <a:r>
              <a:rPr lang="fa-IR" b="1" dirty="0" smtClean="0">
                <a:solidFill>
                  <a:srgbClr val="C00000"/>
                </a:solidFill>
                <a:cs typeface="B Roya" pitchFamily="2" charset="-78"/>
              </a:rPr>
              <a:t>تمامی موارد فوق در صورت سود و زیان و بصورت جداگانه انعکاس می یابد.</a:t>
            </a:r>
          </a:p>
          <a:p>
            <a:pPr algn="r" rtl="1">
              <a:buNone/>
            </a:pPr>
            <a:endParaRPr lang="en-US" b="1" dirty="0">
              <a:cs typeface="B Roya" pitchFamily="2" charset="-78"/>
            </a:endParaRPr>
          </a:p>
        </p:txBody>
      </p:sp>
      <p:sp>
        <p:nvSpPr>
          <p:cNvPr id="4" name="Explosion 2 3"/>
          <p:cNvSpPr/>
          <p:nvPr/>
        </p:nvSpPr>
        <p:spPr>
          <a:xfrm>
            <a:off x="5181600" y="152400"/>
            <a:ext cx="2514600" cy="1676400"/>
          </a:xfrm>
          <a:prstGeom prst="irregularSeal2">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 name="TextBox 4"/>
          <p:cNvSpPr txBox="1"/>
          <p:nvPr/>
        </p:nvSpPr>
        <p:spPr>
          <a:xfrm>
            <a:off x="5562600" y="685800"/>
            <a:ext cx="1295400" cy="584775"/>
          </a:xfrm>
          <a:prstGeom prst="rect">
            <a:avLst/>
          </a:prstGeom>
          <a:noFill/>
        </p:spPr>
        <p:txBody>
          <a:bodyPr wrap="square" rtlCol="0">
            <a:spAutoFit/>
          </a:bodyPr>
          <a:lstStyle/>
          <a:p>
            <a:pPr algn="ctr"/>
            <a:r>
              <a:rPr lang="fa-IR" sz="3200" b="1" dirty="0" smtClean="0">
                <a:cs typeface="B Titr" pitchFamily="2" charset="-78"/>
              </a:rPr>
              <a:t>نکته</a:t>
            </a:r>
            <a:endParaRPr lang="en-US" sz="3200" b="1" dirty="0">
              <a:cs typeface="B Titr" pitchFamily="2" charset="-78"/>
            </a:endParaRPr>
          </a:p>
        </p:txBody>
      </p:sp>
      <p:sp>
        <p:nvSpPr>
          <p:cNvPr id="6" name="Left Arrow 5"/>
          <p:cNvSpPr/>
          <p:nvPr/>
        </p:nvSpPr>
        <p:spPr>
          <a:xfrm>
            <a:off x="3657600" y="2209800"/>
            <a:ext cx="978408"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3962400" y="3048000"/>
            <a:ext cx="978408"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us 7"/>
          <p:cNvSpPr/>
          <p:nvPr/>
        </p:nvSpPr>
        <p:spPr>
          <a:xfrm>
            <a:off x="4038600" y="3810000"/>
            <a:ext cx="685800" cy="457200"/>
          </a:xfrm>
          <a:prstGeom prst="mathPlus">
            <a:avLst>
              <a:gd name="adj1" fmla="val 279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rved Right Arrow 8"/>
          <p:cNvSpPr/>
          <p:nvPr/>
        </p:nvSpPr>
        <p:spPr>
          <a:xfrm rot="19645649">
            <a:off x="533400" y="4419600"/>
            <a:ext cx="762000" cy="1447800"/>
          </a:xfrm>
          <a:prstGeom prst="curvedRightArrow">
            <a:avLst>
              <a:gd name="adj1" fmla="val 25000"/>
              <a:gd name="adj2" fmla="val 33713"/>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plus(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plus(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plus(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edg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lgn="r" rtl="1">
              <a:lnSpc>
                <a:spcPct val="150000"/>
              </a:lnSpc>
            </a:pPr>
            <a:endParaRPr lang="fa-IR" b="1" dirty="0" smtClean="0">
              <a:cs typeface="B Roya" pitchFamily="2" charset="-78"/>
            </a:endParaRPr>
          </a:p>
          <a:p>
            <a:pPr algn="r" rtl="1">
              <a:lnSpc>
                <a:spcPct val="150000"/>
              </a:lnSpc>
            </a:pPr>
            <a:r>
              <a:rPr lang="fa-IR" b="1" dirty="0" smtClean="0">
                <a:cs typeface="B Roya" pitchFamily="2" charset="-78"/>
              </a:rPr>
              <a:t>اگر ظرفیت تولیدی یک واحد تجاری مبنای اندازه گیری سود،در گزارشگری مالی باشد، از سیستم حسابداری مبتنی بر ارزش جاری – حفظ سرمایه فیزیکی،استفاده می شود.</a:t>
            </a:r>
          </a:p>
          <a:p>
            <a:pPr algn="r" rtl="1">
              <a:lnSpc>
                <a:spcPct val="150000"/>
              </a:lnSpc>
            </a:pPr>
            <a:endParaRPr lang="fa-IR" b="1" dirty="0" smtClean="0">
              <a:cs typeface="B Roya" pitchFamily="2" charset="-78"/>
            </a:endParaRPr>
          </a:p>
          <a:p>
            <a:pPr algn="r" rtl="1">
              <a:lnSpc>
                <a:spcPct val="150000"/>
              </a:lnSpc>
            </a:pPr>
            <a:r>
              <a:rPr lang="fa-IR" b="1" dirty="0" smtClean="0">
                <a:cs typeface="B Roya" pitchFamily="2" charset="-78"/>
              </a:rPr>
              <a:t>تفاوت بین این سیستم با سیستم ارزش اری در این است که سود ناشی ازنگهداری اقلام دارایی باید بطور جداگانه تحت عنوان ”تعدیل حفظ سرمایه“ طبق بندی و در  ترازنامه در بخش حقوق صاحبان سهام قبل از سود انباشته گزارش می گردد.</a:t>
            </a:r>
            <a:endParaRPr lang="en-US" b="1" dirty="0">
              <a:cs typeface="B Roya" pitchFamily="2" charset="-78"/>
            </a:endParaRPr>
          </a:p>
        </p:txBody>
      </p:sp>
      <p:sp>
        <p:nvSpPr>
          <p:cNvPr id="4" name="Cloud Callout 3"/>
          <p:cNvSpPr/>
          <p:nvPr/>
        </p:nvSpPr>
        <p:spPr>
          <a:xfrm>
            <a:off x="4038600" y="0"/>
            <a:ext cx="4267200" cy="135273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5" name="TextBox 4"/>
          <p:cNvSpPr txBox="1"/>
          <p:nvPr/>
        </p:nvSpPr>
        <p:spPr>
          <a:xfrm>
            <a:off x="4191000" y="457200"/>
            <a:ext cx="4038600" cy="738664"/>
          </a:xfrm>
          <a:prstGeom prst="rect">
            <a:avLst/>
          </a:prstGeom>
          <a:noFill/>
        </p:spPr>
        <p:txBody>
          <a:bodyPr wrap="square" rtlCol="0">
            <a:spAutoFit/>
          </a:bodyPr>
          <a:lstStyle/>
          <a:p>
            <a:r>
              <a:rPr lang="fa-IR" sz="2400" dirty="0" smtClean="0">
                <a:cs typeface="B Titr" pitchFamily="2" charset="-78"/>
              </a:rPr>
              <a:t>ارزش جاری – حفظ سرمایه فیزیکی</a:t>
            </a:r>
            <a:endParaRPr lang="en-US" sz="2400" dirty="0" smtClean="0">
              <a:cs typeface="B Titr" pitchFamily="2" charset="-78"/>
            </a:endParaRP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362200"/>
            <a:ext cx="7467600" cy="4111752"/>
          </a:xfrm>
        </p:spPr>
        <p:txBody>
          <a:bodyPr>
            <a:normAutofit lnSpcReduction="10000"/>
          </a:bodyPr>
          <a:lstStyle/>
          <a:p>
            <a:pPr algn="r" rtl="1">
              <a:lnSpc>
                <a:spcPct val="150000"/>
              </a:lnSpc>
            </a:pPr>
            <a:r>
              <a:rPr lang="fa-IR" b="1" dirty="0" smtClean="0">
                <a:cs typeface="B Roya" pitchFamily="2" charset="-78"/>
              </a:rPr>
              <a:t>ریال اسمی:اندازه گیری بر حسب مبالغ ریالی در زمان تحصیل یا تاریخ گزارشگری و یا هر تاریخ دیگر.</a:t>
            </a:r>
          </a:p>
          <a:p>
            <a:pPr algn="r" rtl="1">
              <a:lnSpc>
                <a:spcPct val="150000"/>
              </a:lnSpc>
            </a:pPr>
            <a:r>
              <a:rPr lang="fa-IR" b="1" dirty="0" smtClean="0">
                <a:cs typeface="B Roya" pitchFamily="2" charset="-78"/>
              </a:rPr>
              <a:t>ریال ثابت: تعدیل ریال اسمی بر اساس تغییر قدرت خرید پول.</a:t>
            </a:r>
          </a:p>
          <a:p>
            <a:pPr algn="r" rtl="1">
              <a:lnSpc>
                <a:spcPct val="150000"/>
              </a:lnSpc>
            </a:pPr>
            <a:r>
              <a:rPr lang="fa-IR" b="1" dirty="0" smtClean="0">
                <a:cs typeface="B Roya" pitchFamily="2" charset="-78"/>
              </a:rPr>
              <a:t>بهای تمام شده تاریخی-ریال ثابت: تعدیل ارزشهای تاریخی بر اساس تغییر قدرت خرید پول.</a:t>
            </a:r>
          </a:p>
          <a:p>
            <a:pPr algn="r" rtl="1">
              <a:lnSpc>
                <a:spcPct val="150000"/>
              </a:lnSpc>
            </a:pPr>
            <a:r>
              <a:rPr lang="fa-IR" b="1" dirty="0" smtClean="0">
                <a:cs typeface="B Roya" pitchFamily="2" charset="-78"/>
              </a:rPr>
              <a:t>ارزش جاری ریال ثابت: تعدیل ارزشهای جاری بر اساس تغییر قدرت خرید پول.</a:t>
            </a:r>
            <a:endParaRPr lang="en-US" b="1" dirty="0">
              <a:cs typeface="B Roya" pitchFamily="2" charset="-78"/>
            </a:endParaRPr>
          </a:p>
        </p:txBody>
      </p:sp>
      <p:sp>
        <p:nvSpPr>
          <p:cNvPr id="5" name="Double Wave 4"/>
          <p:cNvSpPr/>
          <p:nvPr/>
        </p:nvSpPr>
        <p:spPr>
          <a:xfrm rot="20432031">
            <a:off x="-60831" y="337228"/>
            <a:ext cx="3589870"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rot="20626220">
            <a:off x="-138495" y="839321"/>
            <a:ext cx="3643855" cy="584775"/>
          </a:xfrm>
          <a:prstGeom prst="rect">
            <a:avLst/>
          </a:prstGeom>
          <a:noFill/>
        </p:spPr>
        <p:txBody>
          <a:bodyPr wrap="square" rtlCol="1">
            <a:spAutoFit/>
          </a:bodyPr>
          <a:lstStyle/>
          <a:p>
            <a:pPr algn="ctr"/>
            <a:r>
              <a:rPr lang="fa-IR" sz="3200" b="1" dirty="0" smtClean="0">
                <a:cs typeface="B Titr" pitchFamily="2" charset="-78"/>
              </a:rPr>
              <a:t>مفهوم روشهای تعدیلی</a:t>
            </a:r>
            <a:endParaRPr lang="fa-IR" sz="3200" b="1" dirty="0">
              <a:cs typeface="B Titr" pitchFamily="2" charset="-78"/>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057400"/>
            <a:ext cx="7467600" cy="4416552"/>
          </a:xfrm>
        </p:spPr>
        <p:txBody>
          <a:bodyPr>
            <a:normAutofit/>
          </a:bodyPr>
          <a:lstStyle/>
          <a:p>
            <a:pPr algn="r" rtl="1"/>
            <a:r>
              <a:rPr lang="fa-IR" b="1" dirty="0" smtClean="0">
                <a:cs typeface="B Roya" pitchFamily="2" charset="-78"/>
              </a:rPr>
              <a:t>بیش از هشتاد سال است که حسابداران، اثرات بالقوه تغییرات قیمت ها بر اقلام حسابداری را تشخیص و به نتایج آن پی برده اند.از دهه1920 برخی واحدهای تجاری اثرات این تغییرات را در گزارشات مالی خود اعمال کرده اند.</a:t>
            </a:r>
          </a:p>
          <a:p>
            <a:pPr algn="r" rtl="1"/>
            <a:r>
              <a:rPr lang="fa-IR" b="1" dirty="0" smtClean="0">
                <a:cs typeface="B Roya" pitchFamily="2" charset="-78"/>
              </a:rPr>
              <a:t>اما مرکز حرفه ای از قبیل </a:t>
            </a:r>
            <a:r>
              <a:rPr lang="en-US" b="1" dirty="0" smtClean="0">
                <a:cs typeface="B Roya" pitchFamily="2" charset="-78"/>
              </a:rPr>
              <a:t>AAA </a:t>
            </a:r>
            <a:r>
              <a:rPr lang="fa-IR" b="1" dirty="0" smtClean="0">
                <a:cs typeface="B Roya" pitchFamily="2" charset="-78"/>
              </a:rPr>
              <a:t> و </a:t>
            </a:r>
            <a:r>
              <a:rPr lang="en-US" b="1" dirty="0" smtClean="0">
                <a:cs typeface="B Roya" pitchFamily="2" charset="-78"/>
              </a:rPr>
              <a:t>AICPA</a:t>
            </a:r>
            <a:r>
              <a:rPr lang="fa-IR" b="1" dirty="0" smtClean="0">
                <a:cs typeface="B Roya" pitchFamily="2" charset="-78"/>
              </a:rPr>
              <a:t> تا اواسط دهه 19930 از حسابداری تاریخی حمایت می کردند. بطوریکه انجمن </a:t>
            </a:r>
            <a:r>
              <a:rPr lang="en-US" b="1" dirty="0" smtClean="0">
                <a:cs typeface="B Roya" pitchFamily="2" charset="-78"/>
              </a:rPr>
              <a:t>AAA</a:t>
            </a:r>
            <a:r>
              <a:rPr lang="fa-IR" b="1" dirty="0" smtClean="0">
                <a:cs typeface="B Roya" pitchFamily="2" charset="-78"/>
              </a:rPr>
              <a:t> درنوشته های خود آورده است:</a:t>
            </a:r>
          </a:p>
          <a:p>
            <a:pPr algn="r" rtl="1">
              <a:buNone/>
            </a:pPr>
            <a:r>
              <a:rPr lang="fa-IR" b="1" dirty="0" smtClean="0">
                <a:cs typeface="B Roya" pitchFamily="2" charset="-78"/>
              </a:rPr>
              <a:t>   ” حسابداری ... ضرورتاً فرایند ارزشیابی نیست، بلکه تخصیص بهای تمام شده تاریخی و درآمد به دوره های جاری و آتی است." </a:t>
            </a:r>
          </a:p>
        </p:txBody>
      </p:sp>
      <p:sp>
        <p:nvSpPr>
          <p:cNvPr id="4" name="Left Arrow 3"/>
          <p:cNvSpPr/>
          <p:nvPr/>
        </p:nvSpPr>
        <p:spPr>
          <a:xfrm>
            <a:off x="914400" y="5791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Rectangle 5"/>
          <p:cNvSpPr/>
          <p:nvPr/>
        </p:nvSpPr>
        <p:spPr>
          <a:xfrm>
            <a:off x="6553200" y="533400"/>
            <a:ext cx="1737976"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5400" b="1" cap="none" spc="0" dirty="0" smtClean="0">
                <a:ln/>
                <a:solidFill>
                  <a:schemeClr val="accent3"/>
                </a:solidFill>
                <a:effectLst/>
              </a:rPr>
              <a:t>مقدمه:</a:t>
            </a:r>
            <a:endParaRPr lang="en-US" sz="5400" b="1" cap="none" spc="0" dirty="0">
              <a:ln/>
              <a:solidFill>
                <a:schemeClr val="accent3"/>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grpId="1"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900" decel="100000" fill="hold"/>
                                        <p:tgtEl>
                                          <p:spTgt spid="4"/>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09800"/>
            <a:ext cx="7467600" cy="4264152"/>
          </a:xfrm>
        </p:spPr>
        <p:txBody>
          <a:bodyPr/>
          <a:lstStyle/>
          <a:p>
            <a:pPr algn="r" rtl="1">
              <a:lnSpc>
                <a:spcPct val="150000"/>
              </a:lnSpc>
              <a:buNone/>
            </a:pPr>
            <a:r>
              <a:rPr lang="fa-IR" b="1" dirty="0" smtClean="0">
                <a:cs typeface="B Roya" pitchFamily="2" charset="-78"/>
              </a:rPr>
              <a:t>   در ارزیابی دو سیستم اندازه گیری، بهای تمام شده تاریخی – ریال ثابت و ارزش جاری – ریال ثابت، لازم است دو ویژگی مربوط بودن و قابلیت اعتماد و محتوای اطلعاتی مبالغ گزارش شده به بازار سرمایه مدنظر قرار گیرد.</a:t>
            </a:r>
            <a:endParaRPr lang="en-US" b="1" dirty="0">
              <a:cs typeface="B Roya" pitchFamily="2" charset="-78"/>
            </a:endParaRPr>
          </a:p>
        </p:txBody>
      </p:sp>
      <p:sp>
        <p:nvSpPr>
          <p:cNvPr id="4" name="Cloud Callout 3"/>
          <p:cNvSpPr/>
          <p:nvPr/>
        </p:nvSpPr>
        <p:spPr>
          <a:xfrm>
            <a:off x="6172200" y="381000"/>
            <a:ext cx="2159161" cy="97173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5" name="TextBox 4"/>
          <p:cNvSpPr txBox="1"/>
          <p:nvPr/>
        </p:nvSpPr>
        <p:spPr>
          <a:xfrm>
            <a:off x="6400800" y="609600"/>
            <a:ext cx="1447800" cy="646331"/>
          </a:xfrm>
          <a:prstGeom prst="rect">
            <a:avLst/>
          </a:prstGeom>
          <a:noFill/>
        </p:spPr>
        <p:txBody>
          <a:bodyPr wrap="square" rtlCol="1">
            <a:spAutoFit/>
          </a:bodyPr>
          <a:lstStyle/>
          <a:p>
            <a:pPr algn="ctr"/>
            <a:r>
              <a:rPr lang="fa-IR" sz="3600" b="1" dirty="0" smtClean="0">
                <a:cs typeface="B Titr" pitchFamily="2" charset="-78"/>
              </a:rPr>
              <a:t>تذکر</a:t>
            </a:r>
            <a:endParaRPr lang="fa-IR" sz="3600" b="1" dirty="0">
              <a:cs typeface="B Titr" pitchFamily="2" charset="-78"/>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rot="20951796">
            <a:off x="-56331" y="543934"/>
            <a:ext cx="5439421" cy="1464988"/>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rot="10043222" flipV="1">
            <a:off x="-55672" y="1006739"/>
            <a:ext cx="5083062" cy="584775"/>
          </a:xfrm>
          <a:prstGeom prst="rect">
            <a:avLst/>
          </a:prstGeom>
          <a:noFill/>
        </p:spPr>
        <p:txBody>
          <a:bodyPr wrap="square" rtlCol="0">
            <a:spAutoFit/>
          </a:bodyPr>
          <a:lstStyle/>
          <a:p>
            <a:pPr algn="r" rtl="1"/>
            <a:r>
              <a:rPr lang="fa-IR" sz="3200" b="1" dirty="0" smtClean="0">
                <a:cs typeface="B Titr" pitchFamily="2" charset="-78"/>
              </a:rPr>
              <a:t>روشهای اندازه گیری ارزش جاری</a:t>
            </a:r>
            <a:endParaRPr lang="en-US" sz="3200" b="1" dirty="0">
              <a:cs typeface="B Titr" pitchFamily="2" charset="-78"/>
            </a:endParaRPr>
          </a:p>
        </p:txBody>
      </p:sp>
      <p:sp>
        <p:nvSpPr>
          <p:cNvPr id="7" name="Shape 6"/>
          <p:cNvSpPr/>
          <p:nvPr/>
        </p:nvSpPr>
        <p:spPr>
          <a:xfrm>
            <a:off x="1219200" y="609600"/>
            <a:ext cx="7588353" cy="5791200"/>
          </a:xfrm>
          <a:prstGeom prst="swooshArrow">
            <a:avLst>
              <a:gd name="adj1" fmla="val 25000"/>
              <a:gd name="adj2" fmla="val 25000"/>
            </a:avLst>
          </a:prstGeom>
        </p:spPr>
        <p:style>
          <a:lnRef idx="0">
            <a:schemeClr val="dk1">
              <a:hueOff val="0"/>
              <a:satOff val="0"/>
              <a:lumOff val="0"/>
              <a:alphaOff val="0"/>
            </a:schemeClr>
          </a:lnRef>
          <a:fillRef idx="1">
            <a:schemeClr val="accent6">
              <a:tint val="55000"/>
              <a:hueOff val="0"/>
              <a:satOff val="0"/>
              <a:lumOff val="0"/>
              <a:alphaOff val="0"/>
            </a:schemeClr>
          </a:fillRef>
          <a:effectRef idx="2">
            <a:schemeClr val="accent6">
              <a:tint val="55000"/>
              <a:hueOff val="0"/>
              <a:satOff val="0"/>
              <a:lumOff val="0"/>
              <a:alphaOff val="0"/>
            </a:schemeClr>
          </a:effectRef>
          <a:fontRef idx="minor">
            <a:schemeClr val="dk1">
              <a:hueOff val="0"/>
              <a:satOff val="0"/>
              <a:lumOff val="0"/>
              <a:alphaOff val="0"/>
            </a:schemeClr>
          </a:fontRef>
        </p:style>
      </p:sp>
      <p:sp>
        <p:nvSpPr>
          <p:cNvPr id="8" name="Explosion 2 7"/>
          <p:cNvSpPr/>
          <p:nvPr/>
        </p:nvSpPr>
        <p:spPr>
          <a:xfrm>
            <a:off x="1828800" y="4953000"/>
            <a:ext cx="2209800" cy="1905000"/>
          </a:xfrm>
          <a:prstGeom prst="irregularSeal2">
            <a:avLst/>
          </a:prstGeom>
          <a:scene3d>
            <a:camera prst="orthographicFront">
              <a:rot lat="0" lon="0" rev="0"/>
            </a:camera>
            <a:lightRig rig="glow" dir="tl">
              <a:rot lat="0" lon="0" rev="19800000"/>
            </a:lightRig>
          </a:scene3d>
          <a:sp3d prstMaterial="metal">
            <a:bevelT w="152400" h="63500" prst="angle"/>
          </a:sp3d>
        </p:spPr>
        <p:style>
          <a:lnRef idx="1">
            <a:schemeClr val="accent6"/>
          </a:lnRef>
          <a:fillRef idx="3">
            <a:schemeClr val="accent6"/>
          </a:fillRef>
          <a:effectRef idx="2">
            <a:schemeClr val="accent6"/>
          </a:effectRef>
          <a:fontRef idx="minor">
            <a:schemeClr val="lt1"/>
          </a:fontRef>
        </p:style>
        <p:txBody>
          <a:bodyPr rtlCol="0" anchor="ctr"/>
          <a:lstStyle/>
          <a:p>
            <a:pPr lvl="0" algn="ctr" rtl="1">
              <a:lnSpc>
                <a:spcPct val="100000"/>
              </a:lnSpc>
            </a:pPr>
            <a:r>
              <a:rPr lang="fa-IR" sz="2400" b="1" dirty="0" smtClean="0">
                <a:solidFill>
                  <a:schemeClr val="tx1"/>
                </a:solidFill>
                <a:latin typeface="IranNastaliq" pitchFamily="18" charset="0"/>
                <a:cs typeface="+mj-cs"/>
              </a:rPr>
              <a:t>ارزش فعلی</a:t>
            </a:r>
            <a:endParaRPr lang="en-US" sz="2400" b="1" dirty="0">
              <a:solidFill>
                <a:schemeClr val="tx1"/>
              </a:solidFill>
              <a:latin typeface="IranNastaliq" pitchFamily="18" charset="0"/>
              <a:cs typeface="+mj-cs"/>
            </a:endParaRPr>
          </a:p>
        </p:txBody>
      </p:sp>
      <p:sp>
        <p:nvSpPr>
          <p:cNvPr id="9" name="Explosion 2 8"/>
          <p:cNvSpPr/>
          <p:nvPr/>
        </p:nvSpPr>
        <p:spPr>
          <a:xfrm rot="10638089" flipH="1" flipV="1">
            <a:off x="3556088" y="3341693"/>
            <a:ext cx="2817668" cy="2228127"/>
          </a:xfrm>
          <a:prstGeom prst="irregularSeal2">
            <a:avLst/>
          </a:prstGeom>
        </p:spPr>
        <p:style>
          <a:lnRef idx="1">
            <a:schemeClr val="accent6"/>
          </a:lnRef>
          <a:fillRef idx="3">
            <a:schemeClr val="accent6"/>
          </a:fillRef>
          <a:effectRef idx="2">
            <a:schemeClr val="accent6"/>
          </a:effectRef>
          <a:fontRef idx="minor">
            <a:schemeClr val="lt1"/>
          </a:fontRef>
        </p:style>
        <p:txBody>
          <a:bodyPr rtlCol="0" anchor="ctr">
            <a:scene3d>
              <a:camera prst="orthographicFront"/>
              <a:lightRig rig="glow" dir="tl">
                <a:rot lat="0" lon="0" rev="5400000"/>
              </a:lightRig>
            </a:scene3d>
            <a:sp3d contourW="12700">
              <a:bevelT w="25400" h="25400"/>
              <a:contourClr>
                <a:schemeClr val="accent6">
                  <a:shade val="73000"/>
                </a:schemeClr>
              </a:contourClr>
            </a:sp3d>
          </a:bodyPr>
          <a:lstStyle/>
          <a:p>
            <a:pPr lvl="0" algn="ctr">
              <a:lnSpc>
                <a:spcPct val="100000"/>
              </a:lnSpc>
            </a:pPr>
            <a:r>
              <a:rPr lang="fa-IR" sz="2400" b="1" dirty="0" smtClean="0">
                <a:ln w="11430"/>
                <a:solidFill>
                  <a:schemeClr val="tx1">
                    <a:lumMod val="85000"/>
                  </a:schemeClr>
                </a:solidFill>
                <a:latin typeface="IranNastaliq" pitchFamily="18" charset="0"/>
                <a:cs typeface="+mj-cs"/>
              </a:rPr>
              <a:t>ارزش خروجی</a:t>
            </a:r>
            <a:endParaRPr lang="en-US" sz="2400" b="1" dirty="0">
              <a:ln w="11430"/>
              <a:solidFill>
                <a:schemeClr val="tx1">
                  <a:lumMod val="85000"/>
                </a:schemeClr>
              </a:solidFill>
              <a:latin typeface="IranNastaliq" pitchFamily="18" charset="0"/>
              <a:cs typeface="+mj-cs"/>
            </a:endParaRPr>
          </a:p>
        </p:txBody>
      </p:sp>
      <p:sp>
        <p:nvSpPr>
          <p:cNvPr id="10" name="Explosion 2 9"/>
          <p:cNvSpPr/>
          <p:nvPr/>
        </p:nvSpPr>
        <p:spPr>
          <a:xfrm>
            <a:off x="6172200" y="3048000"/>
            <a:ext cx="2362200" cy="1752600"/>
          </a:xfrm>
          <a:prstGeom prst="irregularSeal2">
            <a:avLst/>
          </a:prstGeom>
          <a:scene3d>
            <a:camera prst="orthographicFront">
              <a:rot lat="0" lon="0" rev="0"/>
            </a:camera>
            <a:lightRig rig="glow" dir="tl">
              <a:rot lat="0" lon="0" rev="19800000"/>
            </a:lightRig>
          </a:scene3d>
          <a:sp3d prstMaterial="metal">
            <a:bevelT w="152400" h="63500" prst="riblet"/>
          </a:sp3d>
        </p:spPr>
        <p:style>
          <a:lnRef idx="1">
            <a:schemeClr val="accent6"/>
          </a:lnRef>
          <a:fillRef idx="3">
            <a:schemeClr val="accent6"/>
          </a:fillRef>
          <a:effectRef idx="2">
            <a:schemeClr val="accent6"/>
          </a:effectRef>
          <a:fontRef idx="minor">
            <a:schemeClr val="lt1"/>
          </a:fontRef>
        </p:style>
        <p:txBody>
          <a:bodyPr rtlCol="0" anchor="ctr"/>
          <a:lstStyle/>
          <a:p>
            <a:pPr lvl="0" algn="r">
              <a:lnSpc>
                <a:spcPct val="100000"/>
              </a:lnSpc>
            </a:pPr>
            <a:r>
              <a:rPr lang="fa-IR" sz="2200" b="1" dirty="0" smtClean="0">
                <a:solidFill>
                  <a:schemeClr val="tx1">
                    <a:lumMod val="95000"/>
                  </a:schemeClr>
                </a:solidFill>
                <a:latin typeface="IranNastaliq" pitchFamily="18" charset="0"/>
                <a:cs typeface="+mj-cs"/>
              </a:rPr>
              <a:t>ارزش ورودی</a:t>
            </a:r>
            <a:endParaRPr lang="en-US" sz="2200" b="1" dirty="0">
              <a:solidFill>
                <a:schemeClr val="tx1">
                  <a:lumMod val="95000"/>
                </a:schemeClr>
              </a:solidFill>
              <a:latin typeface="IranNastaliq" pitchFamily="18" charset="0"/>
              <a:cs typeface="+mj-cs"/>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750" fill="hold"/>
                                        <p:tgtEl>
                                          <p:spTgt spid="7"/>
                                        </p:tgtEl>
                                        <p:attrNameLst>
                                          <p:attrName>ppt_w</p:attrName>
                                        </p:attrNameLst>
                                      </p:cBhvr>
                                      <p:tavLst>
                                        <p:tav tm="0">
                                          <p:val>
                                            <p:fltVal val="0"/>
                                          </p:val>
                                        </p:tav>
                                        <p:tav tm="100000">
                                          <p:val>
                                            <p:strVal val="#ppt_w"/>
                                          </p:val>
                                        </p:tav>
                                      </p:tavLst>
                                    </p:anim>
                                    <p:anim calcmode="lin" valueType="num">
                                      <p:cBhvr>
                                        <p:cTn id="8" dur="750" fill="hold"/>
                                        <p:tgtEl>
                                          <p:spTgt spid="7"/>
                                        </p:tgtEl>
                                        <p:attrNameLst>
                                          <p:attrName>ppt_h</p:attrName>
                                        </p:attrNameLst>
                                      </p:cBhvr>
                                      <p:tavLst>
                                        <p:tav tm="0">
                                          <p:val>
                                            <p:fltVal val="0"/>
                                          </p:val>
                                        </p:tav>
                                        <p:tav tm="100000">
                                          <p:val>
                                            <p:strVal val="#ppt_h"/>
                                          </p:val>
                                        </p:tav>
                                      </p:tavLst>
                                    </p:anim>
                                    <p:animEffect transition="in" filter="fade">
                                      <p:cBhvr>
                                        <p:cTn id="9" dur="75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1000" fill="hold"/>
                                        <p:tgtEl>
                                          <p:spTgt spid="10"/>
                                        </p:tgtEl>
                                        <p:attrNameLst>
                                          <p:attrName>ppt_w</p:attrName>
                                        </p:attrNameLst>
                                      </p:cBhvr>
                                      <p:tavLst>
                                        <p:tav tm="0">
                                          <p:val>
                                            <p:fltVal val="0"/>
                                          </p:val>
                                        </p:tav>
                                        <p:tav tm="100000">
                                          <p:val>
                                            <p:strVal val="#ppt_w"/>
                                          </p:val>
                                        </p:tav>
                                      </p:tavLst>
                                    </p:anim>
                                    <p:anim calcmode="lin" valueType="num">
                                      <p:cBhvr>
                                        <p:cTn id="31" dur="1000" fill="hold"/>
                                        <p:tgtEl>
                                          <p:spTgt spid="10"/>
                                        </p:tgtEl>
                                        <p:attrNameLst>
                                          <p:attrName>ppt_h</p:attrName>
                                        </p:attrNameLst>
                                      </p:cBhvr>
                                      <p:tavLst>
                                        <p:tav tm="0">
                                          <p:val>
                                            <p:fltVal val="0"/>
                                          </p:val>
                                        </p:tav>
                                        <p:tav tm="100000">
                                          <p:val>
                                            <p:strVal val="#ppt_h"/>
                                          </p:val>
                                        </p:tav>
                                      </p:tavLst>
                                    </p:anim>
                                    <p:anim calcmode="lin" valueType="num">
                                      <p:cBhvr>
                                        <p:cTn id="32" dur="1000" fill="hold"/>
                                        <p:tgtEl>
                                          <p:spTgt spid="10"/>
                                        </p:tgtEl>
                                        <p:attrNameLst>
                                          <p:attrName>style.rotation</p:attrName>
                                        </p:attrNameLst>
                                      </p:cBhvr>
                                      <p:tavLst>
                                        <p:tav tm="0">
                                          <p:val>
                                            <p:fltVal val="90"/>
                                          </p:val>
                                        </p:tav>
                                        <p:tav tm="100000">
                                          <p:val>
                                            <p:fltVal val="0"/>
                                          </p:val>
                                        </p:tav>
                                      </p:tavLst>
                                    </p:anim>
                                    <p:animEffect transition="in" filter="fade">
                                      <p:cBhvr>
                                        <p:cTn id="33" dur="1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iterate type="lt">
                                    <p:tmPct val="10000"/>
                                  </p:iterate>
                                  <p:childTnLst>
                                    <p:set>
                                      <p:cBhvr>
                                        <p:cTn id="37" dur="1" fill="hold">
                                          <p:stCondLst>
                                            <p:cond delay="0"/>
                                          </p:stCondLst>
                                        </p:cTn>
                                        <p:tgtEl>
                                          <p:spTgt spid="6"/>
                                        </p:tgtEl>
                                        <p:attrNameLst>
                                          <p:attrName>style.visibility</p:attrName>
                                        </p:attrNameLst>
                                      </p:cBhvr>
                                      <p:to>
                                        <p:strVal val="visible"/>
                                      </p:to>
                                    </p:set>
                                    <p:animEffect transition="in" filter="fade">
                                      <p:cBhvr>
                                        <p:cTn id="38" dur="2000"/>
                                        <p:tgtEl>
                                          <p:spTgt spid="6"/>
                                        </p:tgtEl>
                                      </p:cBhvr>
                                    </p:animEffect>
                                    <p:anim calcmode="lin" valueType="num">
                                      <p:cBhvr>
                                        <p:cTn id="39" dur="2000" fill="hold"/>
                                        <p:tgtEl>
                                          <p:spTgt spid="6"/>
                                        </p:tgtEl>
                                        <p:attrNameLst>
                                          <p:attrName>ppt_w</p:attrName>
                                        </p:attrNameLst>
                                      </p:cBhvr>
                                      <p:tavLst>
                                        <p:tav tm="0" fmla="#ppt_w*sin(2.5*pi*$)">
                                          <p:val>
                                            <p:fltVal val="0"/>
                                          </p:val>
                                        </p:tav>
                                        <p:tav tm="100000">
                                          <p:val>
                                            <p:fltVal val="1"/>
                                          </p:val>
                                        </p:tav>
                                      </p:tavLst>
                                    </p:anim>
                                    <p:anim calcmode="lin" valueType="num">
                                      <p:cBhvr>
                                        <p:cTn id="40"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rot="20951796">
            <a:off x="-52803" y="425525"/>
            <a:ext cx="5111458" cy="1464988"/>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TextBox 4"/>
          <p:cNvSpPr txBox="1"/>
          <p:nvPr/>
        </p:nvSpPr>
        <p:spPr>
          <a:xfrm rot="21013693">
            <a:off x="-20590" y="575340"/>
            <a:ext cx="4671293" cy="954107"/>
          </a:xfrm>
          <a:prstGeom prst="rect">
            <a:avLst/>
          </a:prstGeom>
          <a:noFill/>
        </p:spPr>
        <p:txBody>
          <a:bodyPr wrap="square" rtlCol="0">
            <a:spAutoFit/>
          </a:bodyPr>
          <a:lstStyle/>
          <a:p>
            <a:pPr algn="r" rtl="1"/>
            <a:r>
              <a:rPr lang="fa-IR" sz="2800" b="1" dirty="0" smtClean="0">
                <a:cs typeface="B Titr" pitchFamily="2" charset="-78"/>
              </a:rPr>
              <a:t>بحث های موافق ومخالف درباره تعدیلات سطح عمومی قیمت ها</a:t>
            </a:r>
            <a:endParaRPr lang="en-US" sz="2800" b="1" dirty="0">
              <a:cs typeface="B Titr" pitchFamily="2" charset="-78"/>
            </a:endParaRPr>
          </a:p>
        </p:txBody>
      </p:sp>
      <p:graphicFrame>
        <p:nvGraphicFramePr>
          <p:cNvPr id="6" name="Diagram 5"/>
          <p:cNvGraphicFramePr/>
          <p:nvPr>
            <p:extLst>
              <p:ext uri="{D42A27DB-BD31-4B8C-83A1-F6EECF244321}">
                <p14:modId xmlns:p14="http://schemas.microsoft.com/office/powerpoint/2010/main" xmlns="" val="3097912616"/>
              </p:ext>
            </p:extLst>
          </p:nvPr>
        </p:nvGraphicFramePr>
        <p:xfrm>
          <a:off x="3251200" y="1126456"/>
          <a:ext cx="6019800" cy="5281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Graphic spid="6" grpId="0">
        <p:bldAsOne/>
      </p:bldGraphic>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rot="20951796">
            <a:off x="-53467" y="418511"/>
            <a:ext cx="5186307" cy="1464988"/>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TextBox 4"/>
          <p:cNvSpPr txBox="1"/>
          <p:nvPr/>
        </p:nvSpPr>
        <p:spPr>
          <a:xfrm rot="21013693">
            <a:off x="-20139" y="580615"/>
            <a:ext cx="4609132" cy="954107"/>
          </a:xfrm>
          <a:prstGeom prst="rect">
            <a:avLst/>
          </a:prstGeom>
          <a:noFill/>
        </p:spPr>
        <p:txBody>
          <a:bodyPr wrap="square" rtlCol="0">
            <a:spAutoFit/>
          </a:bodyPr>
          <a:lstStyle/>
          <a:p>
            <a:pPr algn="r" rtl="1"/>
            <a:r>
              <a:rPr lang="fa-IR" sz="2800" b="1" dirty="0" smtClean="0">
                <a:cs typeface="B Titr" pitchFamily="2" charset="-78"/>
              </a:rPr>
              <a:t>بحث های موافق ومخالف درباره تعدیلات سطح عمومی قیمت ها</a:t>
            </a:r>
            <a:endParaRPr lang="en-US" sz="2800" b="1" dirty="0">
              <a:cs typeface="B Titr" pitchFamily="2" charset="-78"/>
            </a:endParaRPr>
          </a:p>
        </p:txBody>
      </p:sp>
      <p:graphicFrame>
        <p:nvGraphicFramePr>
          <p:cNvPr id="7" name="Diagram 6"/>
          <p:cNvGraphicFramePr/>
          <p:nvPr>
            <p:extLst>
              <p:ext uri="{D42A27DB-BD31-4B8C-83A1-F6EECF244321}">
                <p14:modId xmlns:p14="http://schemas.microsoft.com/office/powerpoint/2010/main" xmlns="" val="1570206887"/>
              </p:ext>
            </p:extLst>
          </p:nvPr>
        </p:nvGraphicFramePr>
        <p:xfrm>
          <a:off x="3515050" y="1295400"/>
          <a:ext cx="5628950" cy="5287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ppt_x</p:attrName>
                                        </p:attrNameLst>
                                      </p:cBhvr>
                                      <p:tavLst>
                                        <p:tav tm="0">
                                          <p:val>
                                            <p:strVal val="#ppt_x-.2"/>
                                          </p:val>
                                        </p:tav>
                                        <p:tav tm="100000">
                                          <p:val>
                                            <p:strVal val="#ppt_x"/>
                                          </p:val>
                                        </p:tav>
                                      </p:tavLst>
                                    </p:anim>
                                    <p:anim calcmode="lin" valueType="num">
                                      <p:cBhvr>
                                        <p:cTn id="1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Graphic spid="7" grpId="0">
        <p:bldAsOne/>
      </p:bldGraphic>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001000" cy="5407152"/>
          </a:xfrm>
        </p:spPr>
        <p:txBody>
          <a:bodyPr>
            <a:normAutofit fontScale="92500"/>
          </a:bodyPr>
          <a:lstStyle/>
          <a:p>
            <a:pPr algn="r" rtl="1">
              <a:buNone/>
            </a:pPr>
            <a:endParaRPr lang="fa-IR" b="1" dirty="0" smtClean="0">
              <a:cs typeface="B Roya" pitchFamily="2" charset="-78"/>
            </a:endParaRPr>
          </a:p>
          <a:p>
            <a:pPr algn="justLow" rtl="1">
              <a:lnSpc>
                <a:spcPct val="150000"/>
              </a:lnSpc>
              <a:buNone/>
            </a:pPr>
            <a:r>
              <a:rPr lang="fa-IR" b="1" dirty="0" smtClean="0">
                <a:cs typeface="B Roya" pitchFamily="2" charset="-78"/>
              </a:rPr>
              <a:t>   دراین استاندارد بكارگيري روش قدرت خريد وروش ارزشهاي جاري به عنوان اطلاعات مكمل صورتهاي مالي اساسي مبتني برارزشهاي تاريخي توصيه شده است .</a:t>
            </a:r>
            <a:endParaRPr lang="en-US" b="1" dirty="0" smtClean="0">
              <a:cs typeface="B Roya" pitchFamily="2" charset="-78"/>
            </a:endParaRPr>
          </a:p>
          <a:p>
            <a:pPr algn="justLow" rtl="1">
              <a:lnSpc>
                <a:spcPct val="150000"/>
              </a:lnSpc>
              <a:buNone/>
            </a:pPr>
            <a:r>
              <a:rPr lang="en-US" b="1" dirty="0" smtClean="0">
                <a:solidFill>
                  <a:schemeClr val="tx2"/>
                </a:solidFill>
                <a:cs typeface="B Roya" pitchFamily="2" charset="-78"/>
              </a:rPr>
              <a:t> </a:t>
            </a:r>
          </a:p>
          <a:p>
            <a:pPr algn="justLow" rtl="1">
              <a:lnSpc>
                <a:spcPct val="150000"/>
              </a:lnSpc>
              <a:buNone/>
            </a:pPr>
            <a:endParaRPr lang="fa-IR" b="1" dirty="0" smtClean="0">
              <a:cs typeface="B Roya" pitchFamily="2" charset="-78"/>
            </a:endParaRPr>
          </a:p>
          <a:p>
            <a:pPr algn="justLow" rtl="1">
              <a:lnSpc>
                <a:spcPct val="150000"/>
              </a:lnSpc>
              <a:buNone/>
            </a:pPr>
            <a:endParaRPr lang="fa-IR" b="1" dirty="0" smtClean="0">
              <a:cs typeface="B Roya" pitchFamily="2" charset="-78"/>
            </a:endParaRPr>
          </a:p>
          <a:p>
            <a:pPr algn="justLow" rtl="1">
              <a:lnSpc>
                <a:spcPct val="150000"/>
              </a:lnSpc>
              <a:buNone/>
            </a:pPr>
            <a:r>
              <a:rPr lang="fa-IR" b="1" dirty="0" smtClean="0">
                <a:cs typeface="B Roya" pitchFamily="2" charset="-78"/>
              </a:rPr>
              <a:t>    در این استاندارد بدلیل ابهام برای استفاده کنندگان در مورد بکارگیری روش قدرت خرید ثابت پول در راستای استاندارد 33، لغو گردید. بطوریکه هزینه تهیه این اطلاعات بیش از منافع آن برای استفاده کنندگان می باشد</a:t>
            </a:r>
            <a:r>
              <a:rPr lang="en-US" b="1" dirty="0" smtClean="0">
                <a:cs typeface="B Roya" pitchFamily="2" charset="-78"/>
              </a:rPr>
              <a:t> .</a:t>
            </a:r>
          </a:p>
          <a:p>
            <a:pPr algn="justLow" rtl="1">
              <a:buNone/>
            </a:pPr>
            <a:endParaRPr lang="fa-IR" b="1" dirty="0" smtClean="0">
              <a:cs typeface="B Roya" pitchFamily="2" charset="-78"/>
            </a:endParaRPr>
          </a:p>
          <a:p>
            <a:pPr algn="r" rtl="1"/>
            <a:endParaRPr lang="en-US" b="1" dirty="0">
              <a:cs typeface="B Roya" pitchFamily="2" charset="-78"/>
            </a:endParaRPr>
          </a:p>
        </p:txBody>
      </p:sp>
      <p:sp>
        <p:nvSpPr>
          <p:cNvPr id="5" name="Cloud Callout 4"/>
          <p:cNvSpPr/>
          <p:nvPr/>
        </p:nvSpPr>
        <p:spPr>
          <a:xfrm>
            <a:off x="5943600" y="381000"/>
            <a:ext cx="2387761" cy="97173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6" name="Cloud Callout 5"/>
          <p:cNvSpPr/>
          <p:nvPr/>
        </p:nvSpPr>
        <p:spPr>
          <a:xfrm>
            <a:off x="5715000" y="2971800"/>
            <a:ext cx="2540161" cy="112413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9" name="TextBox 8"/>
          <p:cNvSpPr txBox="1"/>
          <p:nvPr/>
        </p:nvSpPr>
        <p:spPr>
          <a:xfrm>
            <a:off x="6096000" y="685800"/>
            <a:ext cx="2438400" cy="461665"/>
          </a:xfrm>
          <a:prstGeom prst="rect">
            <a:avLst/>
          </a:prstGeom>
          <a:noFill/>
        </p:spPr>
        <p:txBody>
          <a:bodyPr wrap="square" rtlCol="1">
            <a:spAutoFit/>
          </a:bodyPr>
          <a:lstStyle/>
          <a:p>
            <a:r>
              <a:rPr lang="fa-IR" sz="2400" b="1" dirty="0" smtClean="0">
                <a:cs typeface="B Titr" pitchFamily="2" charset="-78"/>
              </a:rPr>
              <a:t>استاندارد شماره 33</a:t>
            </a:r>
            <a:endParaRPr lang="fa-IR" sz="2400" b="1" dirty="0">
              <a:cs typeface="B Titr" pitchFamily="2" charset="-78"/>
            </a:endParaRPr>
          </a:p>
        </p:txBody>
      </p:sp>
      <p:sp>
        <p:nvSpPr>
          <p:cNvPr id="10" name="TextBox 9"/>
          <p:cNvSpPr txBox="1"/>
          <p:nvPr/>
        </p:nvSpPr>
        <p:spPr>
          <a:xfrm>
            <a:off x="5715000" y="3276600"/>
            <a:ext cx="2514600" cy="461665"/>
          </a:xfrm>
          <a:prstGeom prst="rect">
            <a:avLst/>
          </a:prstGeom>
          <a:noFill/>
        </p:spPr>
        <p:txBody>
          <a:bodyPr wrap="square" rtlCol="1">
            <a:spAutoFit/>
          </a:bodyPr>
          <a:lstStyle/>
          <a:p>
            <a:pPr algn="ctr"/>
            <a:r>
              <a:rPr lang="fa-IR" sz="2400" b="1" dirty="0" smtClean="0">
                <a:cs typeface="B Titr" pitchFamily="2" charset="-78"/>
              </a:rPr>
              <a:t>استاندارد شماره  82</a:t>
            </a:r>
            <a:endParaRPr lang="fa-IR" sz="2400" b="1" dirty="0">
              <a:cs typeface="B Titr" pitchFamily="2" charset="-78"/>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buNone/>
            </a:pPr>
            <a:r>
              <a:rPr lang="fa-IR" b="1" dirty="0" smtClean="0">
                <a:cs typeface="B Roya" pitchFamily="2" charset="-78"/>
              </a:rPr>
              <a:t>    طبق این استاندارد که در سال 1986 میلادی انتشار یافت، براجرای باقیمانده الزامات استاندارد شماره 33 شامل اندازه گیری سود مبتنی بر ارزشهای جاری، سود یا زیان غیر عملیاتی قدرت خرید و اطلاعات مربوط به سود نگهداری دارایی ها ،توصیه شد ولی الزامی نگردید.</a:t>
            </a:r>
          </a:p>
          <a:p>
            <a:pPr algn="r" rtl="1">
              <a:buNone/>
            </a:pPr>
            <a:endParaRPr lang="fa-IR" b="1" dirty="0" smtClean="0">
              <a:cs typeface="B Roya" pitchFamily="2" charset="-78"/>
            </a:endParaRPr>
          </a:p>
          <a:p>
            <a:pPr algn="r" rtl="1">
              <a:buNone/>
            </a:pPr>
            <a:endParaRPr lang="fa-IR" b="1" dirty="0" smtClean="0">
              <a:cs typeface="B Roya" pitchFamily="2" charset="-78"/>
            </a:endParaRPr>
          </a:p>
          <a:p>
            <a:pPr algn="r" rtl="1">
              <a:buNone/>
            </a:pPr>
            <a:endParaRPr lang="fa-IR" b="1" dirty="0" smtClean="0">
              <a:cs typeface="B Roya" pitchFamily="2" charset="-78"/>
            </a:endParaRPr>
          </a:p>
          <a:p>
            <a:pPr algn="r" rtl="1">
              <a:buNone/>
            </a:pPr>
            <a:endParaRPr lang="fa-IR" b="1" dirty="0" smtClean="0">
              <a:cs typeface="B Roya" pitchFamily="2" charset="-78"/>
            </a:endParaRPr>
          </a:p>
          <a:p>
            <a:pPr algn="r" rtl="1">
              <a:buNone/>
            </a:pPr>
            <a:r>
              <a:rPr lang="fa-IR" b="1" dirty="0" smtClean="0">
                <a:cs typeface="B Roya" pitchFamily="2" charset="-78"/>
              </a:rPr>
              <a:t>   طبق این استاندرد نیز مانند استاندارد شماره 33 بر افشای اطلاعات مرتبط با تغییر قیمتها الزام شد ولی در اکتبر 1989 میلادی این الزام به صورت اختیاری تغییر یافت.  </a:t>
            </a:r>
            <a:endParaRPr lang="en-US" b="1" dirty="0">
              <a:cs typeface="B Roya" pitchFamily="2" charset="-78"/>
            </a:endParaRPr>
          </a:p>
        </p:txBody>
      </p:sp>
      <p:sp>
        <p:nvSpPr>
          <p:cNvPr id="7" name="Cloud Callout 6"/>
          <p:cNvSpPr/>
          <p:nvPr/>
        </p:nvSpPr>
        <p:spPr>
          <a:xfrm>
            <a:off x="5562600" y="304800"/>
            <a:ext cx="3200400" cy="1219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8" name="TextBox 7"/>
          <p:cNvSpPr txBox="1"/>
          <p:nvPr/>
        </p:nvSpPr>
        <p:spPr>
          <a:xfrm>
            <a:off x="5943600" y="685800"/>
            <a:ext cx="2438400" cy="461665"/>
          </a:xfrm>
          <a:prstGeom prst="rect">
            <a:avLst/>
          </a:prstGeom>
          <a:noFill/>
        </p:spPr>
        <p:txBody>
          <a:bodyPr wrap="square" rtlCol="1">
            <a:spAutoFit/>
          </a:bodyPr>
          <a:lstStyle/>
          <a:p>
            <a:pPr algn="ctr"/>
            <a:r>
              <a:rPr lang="fa-IR" sz="2400" b="1" dirty="0" smtClean="0">
                <a:cs typeface="B Titr" pitchFamily="2" charset="-78"/>
              </a:rPr>
              <a:t>استاندارد شماره 89</a:t>
            </a:r>
            <a:endParaRPr lang="fa-IR" sz="2400" b="1" dirty="0">
              <a:cs typeface="B Titr" pitchFamily="2" charset="-78"/>
            </a:endParaRPr>
          </a:p>
        </p:txBody>
      </p:sp>
      <p:sp>
        <p:nvSpPr>
          <p:cNvPr id="9" name="Cloud Callout 8"/>
          <p:cNvSpPr/>
          <p:nvPr/>
        </p:nvSpPr>
        <p:spPr>
          <a:xfrm>
            <a:off x="4953000" y="3352800"/>
            <a:ext cx="3886200" cy="1219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060"/>
              </a:solidFill>
              <a:latin typeface="IranNastaliq" pitchFamily="18" charset="0"/>
              <a:cs typeface="IranNastaliq" pitchFamily="18" charset="0"/>
            </a:endParaRPr>
          </a:p>
        </p:txBody>
      </p:sp>
      <p:sp>
        <p:nvSpPr>
          <p:cNvPr id="10" name="TextBox 9"/>
          <p:cNvSpPr txBox="1"/>
          <p:nvPr/>
        </p:nvSpPr>
        <p:spPr>
          <a:xfrm>
            <a:off x="5181600" y="3733800"/>
            <a:ext cx="3733800" cy="461665"/>
          </a:xfrm>
          <a:prstGeom prst="rect">
            <a:avLst/>
          </a:prstGeom>
          <a:noFill/>
        </p:spPr>
        <p:txBody>
          <a:bodyPr wrap="square" rtlCol="1">
            <a:spAutoFit/>
          </a:bodyPr>
          <a:lstStyle/>
          <a:p>
            <a:pPr algn="ctr"/>
            <a:r>
              <a:rPr lang="fa-IR" sz="2400" b="1" dirty="0" smtClean="0">
                <a:cs typeface="B Titr" pitchFamily="2" charset="-78"/>
              </a:rPr>
              <a:t>استاندارد بین المللی شماره 15</a:t>
            </a:r>
            <a:endParaRPr lang="fa-IR" sz="2400" b="1" dirty="0">
              <a:cs typeface="B Titr"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15784" y="2133600"/>
            <a:ext cx="6209015" cy="4264152"/>
          </a:xfrm>
        </p:spPr>
        <p:txBody>
          <a:bodyPr>
            <a:normAutofit/>
          </a:bodyPr>
          <a:lstStyle/>
          <a:p>
            <a:pPr algn="justLow" rtl="1">
              <a:lnSpc>
                <a:spcPct val="150000"/>
              </a:lnSpc>
              <a:buNone/>
            </a:pPr>
            <a:r>
              <a:rPr lang="fa-IR" b="1" dirty="0" smtClean="0">
                <a:cs typeface="B Roya" pitchFamily="2" charset="-78"/>
              </a:rPr>
              <a:t>رویکردهای مختلف در جهت تعیین نرخ تسعیر ارزو ماهیت</a:t>
            </a:r>
          </a:p>
          <a:p>
            <a:pPr algn="justLow" rtl="1">
              <a:lnSpc>
                <a:spcPct val="150000"/>
              </a:lnSpc>
              <a:buNone/>
            </a:pPr>
            <a:r>
              <a:rPr lang="fa-IR" b="1" dirty="0" smtClean="0">
                <a:cs typeface="B Roya" pitchFamily="2" charset="-78"/>
              </a:rPr>
              <a:t>شناسایی سود وزیان تبدیل ارزشامل</a:t>
            </a:r>
            <a:r>
              <a:rPr lang="en-US" b="1" dirty="0" smtClean="0">
                <a:cs typeface="B Roya" pitchFamily="2" charset="-78"/>
              </a:rPr>
              <a:t>: </a:t>
            </a:r>
          </a:p>
          <a:p>
            <a:pPr algn="justLow" rtl="1">
              <a:lnSpc>
                <a:spcPct val="150000"/>
              </a:lnSpc>
              <a:buNone/>
            </a:pPr>
            <a:r>
              <a:rPr lang="fa-IR" b="1" dirty="0" smtClean="0">
                <a:cs typeface="B Roya" pitchFamily="2" charset="-78"/>
              </a:rPr>
              <a:t>1- رویکرد اقلام پولی- غیرپولی</a:t>
            </a:r>
            <a:endParaRPr lang="en-US" b="1" dirty="0" smtClean="0">
              <a:cs typeface="B Roya" pitchFamily="2" charset="-78"/>
            </a:endParaRPr>
          </a:p>
          <a:p>
            <a:pPr algn="justLow" rtl="1">
              <a:lnSpc>
                <a:spcPct val="150000"/>
              </a:lnSpc>
              <a:buNone/>
            </a:pPr>
            <a:r>
              <a:rPr lang="fa-IR" b="1" dirty="0" smtClean="0">
                <a:cs typeface="B Roya" pitchFamily="2" charset="-78"/>
              </a:rPr>
              <a:t>2- رویکرد جاری- غیرجاری</a:t>
            </a:r>
            <a:endParaRPr lang="en-US" b="1" dirty="0" smtClean="0">
              <a:cs typeface="B Roya" pitchFamily="2" charset="-78"/>
            </a:endParaRPr>
          </a:p>
          <a:p>
            <a:pPr algn="justLow" rtl="1">
              <a:lnSpc>
                <a:spcPct val="150000"/>
              </a:lnSpc>
              <a:buNone/>
            </a:pPr>
            <a:r>
              <a:rPr lang="fa-IR" b="1" dirty="0" smtClean="0">
                <a:cs typeface="B Roya" pitchFamily="2" charset="-78"/>
              </a:rPr>
              <a:t>3-رویکرد موقتی</a:t>
            </a:r>
            <a:endParaRPr lang="en-US" b="1" dirty="0" smtClean="0">
              <a:cs typeface="B Roya" pitchFamily="2" charset="-78"/>
            </a:endParaRPr>
          </a:p>
          <a:p>
            <a:pPr algn="justLow" rtl="1">
              <a:lnSpc>
                <a:spcPct val="150000"/>
              </a:lnSpc>
              <a:buNone/>
            </a:pPr>
            <a:r>
              <a:rPr lang="fa-IR" b="1" dirty="0" smtClean="0">
                <a:cs typeface="B Roya" pitchFamily="2" charset="-78"/>
              </a:rPr>
              <a:t>4-رویکرد خالص سرمایه‌گذاری (رویکرد جاری)</a:t>
            </a:r>
          </a:p>
          <a:p>
            <a:pPr algn="r" rtl="1"/>
            <a:endParaRPr lang="en-US" b="1" dirty="0">
              <a:cs typeface="B Roya" pitchFamily="2" charset="-78"/>
            </a:endParaRPr>
          </a:p>
        </p:txBody>
      </p:sp>
      <p:sp>
        <p:nvSpPr>
          <p:cNvPr id="4" name="Double Wave 3"/>
          <p:cNvSpPr/>
          <p:nvPr/>
        </p:nvSpPr>
        <p:spPr>
          <a:xfrm rot="20432031">
            <a:off x="-130906" y="624218"/>
            <a:ext cx="3963420" cy="1266156"/>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 name="TextBox 4"/>
          <p:cNvSpPr txBox="1"/>
          <p:nvPr/>
        </p:nvSpPr>
        <p:spPr>
          <a:xfrm rot="20558272">
            <a:off x="43280" y="797013"/>
            <a:ext cx="3945896" cy="892552"/>
          </a:xfrm>
          <a:prstGeom prst="rect">
            <a:avLst/>
          </a:prstGeom>
          <a:noFill/>
        </p:spPr>
        <p:txBody>
          <a:bodyPr wrap="square" rtlCol="0">
            <a:spAutoFit/>
          </a:bodyPr>
          <a:lstStyle/>
          <a:p>
            <a:pPr algn="ctr"/>
            <a:r>
              <a:rPr lang="fa-IR" sz="2600" b="1" dirty="0" smtClean="0">
                <a:cs typeface="B Titr" pitchFamily="2" charset="-78"/>
              </a:rPr>
              <a:t>رابطه تبدیل ارز و تغییر سطح قیمتها</a:t>
            </a:r>
            <a:endParaRPr lang="en-US" sz="2600" b="1" dirty="0">
              <a:cs typeface="B Titr" pitchFamily="2" charset="-78"/>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1" nodeType="clickEffect">
                                  <p:stCondLst>
                                    <p:cond delay="0"/>
                                  </p:stCondLst>
                                  <p:iterate type="lt">
                                    <p:tmPct val="5000"/>
                                  </p:iterate>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a:bodyPr>
          <a:lstStyle/>
          <a:p>
            <a:pPr algn="r" rtl="1">
              <a:buNone/>
            </a:pPr>
            <a:r>
              <a:rPr lang="fa-IR" b="1" dirty="0" smtClean="0">
                <a:solidFill>
                  <a:srgbClr val="C00000"/>
                </a:solidFill>
                <a:cs typeface="B Titr" pitchFamily="2" charset="-78"/>
              </a:rPr>
              <a:t>1- رویکرد اقلام پولی –غیر پولی</a:t>
            </a:r>
            <a:endParaRPr lang="en-US" b="1" dirty="0" smtClean="0">
              <a:solidFill>
                <a:srgbClr val="C00000"/>
              </a:solidFill>
              <a:cs typeface="B Titr" pitchFamily="2" charset="-78"/>
            </a:endParaRPr>
          </a:p>
          <a:p>
            <a:pPr algn="justLow" rtl="1">
              <a:buNone/>
            </a:pPr>
            <a:r>
              <a:rPr lang="fa-IR" b="1" dirty="0" smtClean="0">
                <a:cs typeface="B Roya" pitchFamily="2" charset="-78"/>
              </a:rPr>
              <a:t>  داراییها وبدهیهای پولی بر اساس ارزش جاری ونرخ تسعیر در تاریخ</a:t>
            </a:r>
          </a:p>
          <a:p>
            <a:pPr algn="justLow" rtl="1">
              <a:buNone/>
            </a:pPr>
            <a:r>
              <a:rPr lang="fa-IR" b="1" dirty="0" smtClean="0">
                <a:cs typeface="B Roya" pitchFamily="2" charset="-78"/>
              </a:rPr>
              <a:t>  ترازنامه می باشد</a:t>
            </a:r>
            <a:r>
              <a:rPr lang="en-US" b="1" dirty="0" smtClean="0">
                <a:cs typeface="B Roya" pitchFamily="2" charset="-78"/>
              </a:rPr>
              <a:t>.</a:t>
            </a:r>
          </a:p>
          <a:p>
            <a:pPr algn="justLow" rtl="1">
              <a:buNone/>
            </a:pPr>
            <a:r>
              <a:rPr lang="fa-IR" b="1" dirty="0" smtClean="0">
                <a:cs typeface="B Roya" pitchFamily="2" charset="-78"/>
              </a:rPr>
              <a:t>  داراییها وبدهیهای غیر پولی بر مبنای نرخ تسعیر زمان تحصیل می باشد .</a:t>
            </a:r>
          </a:p>
          <a:p>
            <a:pPr algn="justLow" rtl="1">
              <a:lnSpc>
                <a:spcPct val="150000"/>
              </a:lnSpc>
              <a:buNone/>
            </a:pPr>
            <a:r>
              <a:rPr lang="fa-IR" b="1" dirty="0" smtClean="0">
                <a:solidFill>
                  <a:srgbClr val="C00000"/>
                </a:solidFill>
                <a:cs typeface="B Titr" pitchFamily="2" charset="-78"/>
              </a:rPr>
              <a:t>2- رویکرد جاری وغیر جاری </a:t>
            </a:r>
            <a:endParaRPr lang="en-US" b="1" dirty="0" smtClean="0">
              <a:solidFill>
                <a:srgbClr val="C00000"/>
              </a:solidFill>
              <a:cs typeface="B Titr" pitchFamily="2" charset="-78"/>
            </a:endParaRPr>
          </a:p>
          <a:p>
            <a:pPr algn="justLow" rtl="1">
              <a:lnSpc>
                <a:spcPct val="150000"/>
              </a:lnSpc>
              <a:buNone/>
            </a:pPr>
            <a:r>
              <a:rPr lang="fa-IR" b="1" dirty="0" smtClean="0">
                <a:cs typeface="B Roya" pitchFamily="2" charset="-78"/>
              </a:rPr>
              <a:t>   اقلام جاري براساس نرخ جاري ارز تسعير مي گردند،زيرا با عمليات جاري واحد انتفاعي ارتباط دارند.</a:t>
            </a:r>
          </a:p>
          <a:p>
            <a:pPr algn="justLow" rtl="1">
              <a:buNone/>
            </a:pPr>
            <a:r>
              <a:rPr lang="fa-IR" b="1" dirty="0" smtClean="0">
                <a:solidFill>
                  <a:srgbClr val="C00000"/>
                </a:solidFill>
                <a:cs typeface="B Titr" pitchFamily="2" charset="-78"/>
              </a:rPr>
              <a:t>3- رویکرد موقتی </a:t>
            </a:r>
            <a:endParaRPr lang="en-US" b="1" dirty="0" smtClean="0">
              <a:solidFill>
                <a:srgbClr val="C00000"/>
              </a:solidFill>
              <a:cs typeface="B Titr" pitchFamily="2" charset="-78"/>
            </a:endParaRPr>
          </a:p>
          <a:p>
            <a:pPr algn="justLow" rtl="1">
              <a:lnSpc>
                <a:spcPct val="150000"/>
              </a:lnSpc>
              <a:buNone/>
            </a:pPr>
            <a:r>
              <a:rPr lang="fa-IR" b="1" dirty="0" smtClean="0">
                <a:cs typeface="B Roya" pitchFamily="2" charset="-78"/>
              </a:rPr>
              <a:t>   اقلامی که با بهای تمام شده تاریخی گزارش می شود با نرخ تسعیر ارز تاریخی؛ واقلامی که بر مبنای قیمت جاری یا قیمت های مورد انتظار گزارش می شوند برحسب نرخ جاری ارز تسعیر می شود</a:t>
            </a:r>
            <a:r>
              <a:rPr lang="en-US" b="1" dirty="0" smtClean="0">
                <a:cs typeface="B Roya" pitchFamily="2" charset="-78"/>
              </a:rPr>
              <a:t> .</a:t>
            </a:r>
          </a:p>
          <a:p>
            <a:pPr algn="r" rtl="1"/>
            <a:endParaRPr lang="fa-IR" b="1" dirty="0" smtClean="0">
              <a:cs typeface="B Roya" pitchFamily="2" charset="-78"/>
            </a:endParaRPr>
          </a:p>
          <a:p>
            <a:pPr algn="r" rtl="1"/>
            <a:endParaRPr lang="en-US" b="1" dirty="0">
              <a:cs typeface="B Roya"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amond(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amond(in)">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7467600" cy="5178552"/>
          </a:xfrm>
        </p:spPr>
        <p:txBody>
          <a:bodyPr/>
          <a:lstStyle/>
          <a:p>
            <a:pPr algn="r" rtl="1">
              <a:lnSpc>
                <a:spcPct val="150000"/>
              </a:lnSpc>
              <a:buNone/>
            </a:pPr>
            <a:r>
              <a:rPr lang="fa-IR" b="1" dirty="0" smtClean="0">
                <a:solidFill>
                  <a:srgbClr val="C00000"/>
                </a:solidFill>
                <a:cs typeface="B Titr" pitchFamily="2" charset="-78"/>
              </a:rPr>
              <a:t>4- رویکرد خالص سرمایه گذاری</a:t>
            </a:r>
          </a:p>
          <a:p>
            <a:pPr algn="justLow" rtl="1">
              <a:lnSpc>
                <a:spcPct val="150000"/>
              </a:lnSpc>
              <a:buNone/>
            </a:pPr>
            <a:r>
              <a:rPr lang="fa-IR" b="1" dirty="0" smtClean="0">
                <a:cs typeface="B Roya" pitchFamily="2" charset="-78"/>
              </a:rPr>
              <a:t>    شرکت فرعی نوعی سرمایه گذاری تلقی شده وتمام داراییها وبدهیهای شرکت فرعی براساس نرخ ارز در تاریخ ترازنامه واقلام صورت سود وزیان نیز براساس نرخ میانگین ارز طی دوره گزارش تسعیر می شوند. اگر سرمایه گذاری دائمی است محاسبه سود وزیان تغییر نرخ ارز لزومی ندارد مگر در زمان تصفیه که سود وزیان تسعیر تحقق پیدا می کند </a:t>
            </a:r>
            <a:r>
              <a:rPr lang="en-US" b="1" dirty="0" smtClean="0">
                <a:cs typeface="B Roya" pitchFamily="2" charset="-78"/>
              </a:rPr>
              <a:t>. </a:t>
            </a:r>
            <a:endParaRPr lang="fa-IR" b="1" dirty="0" smtClean="0">
              <a:cs typeface="B Roya" pitchFamily="2" charset="-78"/>
            </a:endParaRPr>
          </a:p>
          <a:p>
            <a:pPr algn="r" rtl="1"/>
            <a:endParaRPr lang="en-US" b="1" dirty="0">
              <a:cs typeface="B Roya"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0"/>
            <a:ext cx="7467600" cy="4187952"/>
          </a:xfrm>
        </p:spPr>
        <p:txBody>
          <a:bodyPr/>
          <a:lstStyle/>
          <a:p>
            <a:pPr algn="r" rtl="1">
              <a:lnSpc>
                <a:spcPct val="150000"/>
              </a:lnSpc>
            </a:pPr>
            <a:r>
              <a:rPr lang="fa-IR" b="1" dirty="0" smtClean="0">
                <a:cs typeface="B Roya" pitchFamily="2" charset="-78"/>
              </a:rPr>
              <a:t>استاندارد شماره 8بکارگیری روش موقتی را الزامی داشته واشکال آن نوسان ناشی از سود وزیان شرکت اصلی ناشی از عوامل خارج از کنترل مدیریت  بود وانعکاس سودوزیان تغییر نرخ ارز در صورت سودوزیان؛ که با مخالفت همراه شد .نتیجه مخالفت ها ایجاد پول عملیاتی بود که شرکت فرعی می بایستی عملیات خود را با پول تعریف شده انجام می داد. </a:t>
            </a:r>
            <a:endParaRPr lang="en-US" b="1" dirty="0" smtClean="0">
              <a:cs typeface="B Roya" pitchFamily="2" charset="-78"/>
            </a:endParaRPr>
          </a:p>
          <a:p>
            <a:pPr algn="r" rtl="1">
              <a:lnSpc>
                <a:spcPct val="150000"/>
              </a:lnSpc>
            </a:pPr>
            <a:endParaRPr lang="en-US" b="1" dirty="0">
              <a:cs typeface="B Roya" pitchFamily="2" charset="-78"/>
            </a:endParaRPr>
          </a:p>
        </p:txBody>
      </p:sp>
      <p:sp>
        <p:nvSpPr>
          <p:cNvPr id="5" name="Double Wave 4"/>
          <p:cNvSpPr/>
          <p:nvPr/>
        </p:nvSpPr>
        <p:spPr>
          <a:xfrm rot="20432031">
            <a:off x="-56848" y="360447"/>
            <a:ext cx="3450518"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rot="20382460">
            <a:off x="535200" y="755292"/>
            <a:ext cx="2566952" cy="523220"/>
          </a:xfrm>
          <a:prstGeom prst="rect">
            <a:avLst/>
          </a:prstGeom>
          <a:noFill/>
        </p:spPr>
        <p:txBody>
          <a:bodyPr wrap="square" rtlCol="0">
            <a:spAutoFit/>
          </a:bodyPr>
          <a:lstStyle/>
          <a:p>
            <a:pPr algn="ctr"/>
            <a:r>
              <a:rPr lang="fa-IR" sz="2800" b="1" dirty="0" smtClean="0">
                <a:cs typeface="B Titr" pitchFamily="2" charset="-78"/>
              </a:rPr>
              <a:t>استاندارد شماره 8</a:t>
            </a:r>
            <a:endParaRPr lang="en-US" sz="2800" b="1" dirty="0">
              <a:cs typeface="B Titr" pitchFamily="2" charset="-78"/>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400" b="1" dirty="0" smtClean="0"/>
              <a:t>        </a:t>
            </a:r>
            <a:r>
              <a:rPr lang="fa-IR" sz="4400" b="1" dirty="0" smtClean="0">
                <a:solidFill>
                  <a:srgbClr val="C00000"/>
                </a:solidFill>
              </a:rPr>
              <a:t>ادامه</a:t>
            </a:r>
            <a:endParaRPr lang="en-US" sz="4400" b="1" dirty="0">
              <a:solidFill>
                <a:srgbClr val="C00000"/>
              </a:solidFill>
            </a:endParaRPr>
          </a:p>
        </p:txBody>
      </p:sp>
      <p:sp>
        <p:nvSpPr>
          <p:cNvPr id="3" name="Content Placeholder 2"/>
          <p:cNvSpPr>
            <a:spLocks noGrp="1"/>
          </p:cNvSpPr>
          <p:nvPr>
            <p:ph sz="quarter" idx="1"/>
          </p:nvPr>
        </p:nvSpPr>
        <p:spPr/>
        <p:txBody>
          <a:bodyPr/>
          <a:lstStyle/>
          <a:p>
            <a:pPr algn="r" rtl="1"/>
            <a:r>
              <a:rPr lang="fa-IR" dirty="0" smtClean="0">
                <a:cs typeface="B Roya" pitchFamily="2" charset="-78"/>
              </a:rPr>
              <a:t>در اوایل دهه پنجاه هردو سازمان در آثار و نوشته های خود تجدید نظر کردند،بطوریکه در سال 1952 انجمن </a:t>
            </a:r>
            <a:r>
              <a:rPr lang="en-US" dirty="0" smtClean="0">
                <a:cs typeface="B Roya" pitchFamily="2" charset="-78"/>
              </a:rPr>
              <a:t>AAA </a:t>
            </a:r>
            <a:r>
              <a:rPr lang="fa-IR" dirty="0" smtClean="0">
                <a:cs typeface="B Roya" pitchFamily="2" charset="-78"/>
              </a:rPr>
              <a:t> بیانیه شماره 2 (تغییرات سطوح قیمت و صورتهای مالی) را منتشر نمود و انجمن </a:t>
            </a:r>
            <a:r>
              <a:rPr lang="en-US" dirty="0" smtClean="0">
                <a:cs typeface="B Roya" pitchFamily="2" charset="-78"/>
              </a:rPr>
              <a:t>AICPA</a:t>
            </a:r>
            <a:r>
              <a:rPr lang="fa-IR" dirty="0" smtClean="0">
                <a:cs typeface="B Roya" pitchFamily="2" charset="-78"/>
              </a:rPr>
              <a:t>مسئولیت مطالعه درباره تغییر مفاهیم مربوط به درآمد را به عهده گرفت و درگزارشات و مطالعات این سازمان آمده است: </a:t>
            </a:r>
            <a:endParaRPr lang="en-US" dirty="0" smtClean="0">
              <a:cs typeface="B Roya" pitchFamily="2" charset="-78"/>
            </a:endParaRPr>
          </a:p>
          <a:p>
            <a:pPr algn="r" rtl="1">
              <a:buNone/>
            </a:pPr>
            <a:r>
              <a:rPr lang="fa-IR" b="1" dirty="0" smtClean="0">
                <a:cs typeface="B Roya" pitchFamily="2" charset="-78"/>
              </a:rPr>
              <a:t>   ” شرکتهایی که مالکیت آنها بطور گسترده در بسیاری از مناطق پراکنده می باشند، بایستی برای فرام کردن اطلاعاتی که در تعیین اندازه گیری درآمد بر مبنای تقریبی واحدهای قدرت خرید معادل دارند،بکوشند و چنین اطلاعاتی باید در تمامی موارد به گونه ای امکان دارد، ارائه گردد تا حسابداران و حسابرسان مستقل بتوانند از این طریق و برمبنای آن، نظرات قطعی خود را اعلام نمایند.“</a:t>
            </a:r>
            <a:endParaRPr lang="en-US" b="1" dirty="0">
              <a:cs typeface="B Roya" pitchFamily="2" charset="-78"/>
            </a:endParaRPr>
          </a:p>
        </p:txBody>
      </p:sp>
      <p:sp>
        <p:nvSpPr>
          <p:cNvPr id="5" name="Left Arrow 4"/>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Left Arrow 5"/>
          <p:cNvSpPr/>
          <p:nvPr/>
        </p:nvSpPr>
        <p:spPr>
          <a:xfrm>
            <a:off x="914400" y="5791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1"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900" decel="100000" fill="hold"/>
                                        <p:tgtEl>
                                          <p:spTgt spid="6"/>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p:cTn id="36"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 calcmode="lin" valueType="num">
                                      <p:cBhvr>
                                        <p:cTn id="43"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6" grpId="0" animBg="1"/>
      <p:bldP spid="6" grpId="1"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981200"/>
            <a:ext cx="7467600" cy="4492752"/>
          </a:xfrm>
        </p:spPr>
        <p:txBody>
          <a:bodyPr/>
          <a:lstStyle/>
          <a:p>
            <a:pPr algn="justLow" rtl="1">
              <a:lnSpc>
                <a:spcPct val="150000"/>
              </a:lnSpc>
              <a:buNone/>
            </a:pPr>
            <a:r>
              <a:rPr lang="fa-IR" b="1" dirty="0" smtClean="0">
                <a:cs typeface="B Roya" pitchFamily="2" charset="-78"/>
              </a:rPr>
              <a:t>   این استاندارد فرایند دومرحله ای را برای تبدیل صورت های مالی توصیه نمود:</a:t>
            </a:r>
            <a:endParaRPr lang="en-US" b="1" dirty="0" smtClean="0">
              <a:cs typeface="B Roya" pitchFamily="2" charset="-78"/>
            </a:endParaRPr>
          </a:p>
          <a:p>
            <a:pPr algn="justLow" rtl="1">
              <a:lnSpc>
                <a:spcPct val="150000"/>
              </a:lnSpc>
              <a:buNone/>
            </a:pPr>
            <a:r>
              <a:rPr lang="fa-IR" b="1" dirty="0" smtClean="0">
                <a:solidFill>
                  <a:schemeClr val="accent1"/>
                </a:solidFill>
                <a:cs typeface="B Roya" pitchFamily="2" charset="-78"/>
              </a:rPr>
              <a:t>   </a:t>
            </a:r>
            <a:r>
              <a:rPr lang="fa-IR" b="1" u="sng" dirty="0" smtClean="0">
                <a:solidFill>
                  <a:schemeClr val="accent1"/>
                </a:solidFill>
                <a:cs typeface="B Roya" pitchFamily="2" charset="-78"/>
              </a:rPr>
              <a:t>مرحله اول  </a:t>
            </a:r>
            <a:r>
              <a:rPr lang="fa-IR" b="1" dirty="0" smtClean="0">
                <a:cs typeface="B Roya" pitchFamily="2" charset="-78"/>
              </a:rPr>
              <a:t>تمامی ارقام بیان شده برحسب پول ؛به غیر از پول عملیاتی با استفاده از روش موقتی به پول عملیاتی تبدیل می شودو </a:t>
            </a:r>
            <a:r>
              <a:rPr lang="fa-IR" b="1" u="sng" dirty="0" smtClean="0">
                <a:solidFill>
                  <a:schemeClr val="accent1"/>
                </a:solidFill>
                <a:cs typeface="B Roya" pitchFamily="2" charset="-78"/>
              </a:rPr>
              <a:t>مرحله دوم </a:t>
            </a:r>
            <a:r>
              <a:rPr lang="fa-IR" b="1" dirty="0" smtClean="0">
                <a:cs typeface="B Roya" pitchFamily="2" charset="-78"/>
              </a:rPr>
              <a:t>ارقام بدست آمده برحسب پول عملیاتی با بکارگیری روش خالص سرمایه گذاری به پول رایج در کشور اصلی تبدیل می گردد.</a:t>
            </a:r>
            <a:endParaRPr lang="en-US" b="1" dirty="0" smtClean="0">
              <a:cs typeface="B Roya" pitchFamily="2" charset="-78"/>
            </a:endParaRPr>
          </a:p>
          <a:p>
            <a:pPr algn="r" rtl="1">
              <a:buNone/>
            </a:pPr>
            <a:endParaRPr lang="en-US" b="1" dirty="0" smtClean="0">
              <a:cs typeface="B Roya" pitchFamily="2" charset="-78"/>
            </a:endParaRPr>
          </a:p>
          <a:p>
            <a:pPr algn="r" rtl="1"/>
            <a:endParaRPr lang="en-US" b="1" dirty="0">
              <a:cs typeface="B Roya" pitchFamily="2" charset="-78"/>
            </a:endParaRPr>
          </a:p>
        </p:txBody>
      </p:sp>
      <p:sp>
        <p:nvSpPr>
          <p:cNvPr id="5" name="Double Wave 4"/>
          <p:cNvSpPr/>
          <p:nvPr/>
        </p:nvSpPr>
        <p:spPr>
          <a:xfrm rot="20432031">
            <a:off x="-56848" y="360447"/>
            <a:ext cx="3450518" cy="1447800"/>
          </a:xfrm>
          <a:prstGeom prst="doubleWave">
            <a:avLst>
              <a:gd name="adj1" fmla="val 6250"/>
              <a:gd name="adj2" fmla="val -5091"/>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 name="TextBox 6"/>
          <p:cNvSpPr txBox="1"/>
          <p:nvPr/>
        </p:nvSpPr>
        <p:spPr>
          <a:xfrm rot="20728779">
            <a:off x="13500" y="669657"/>
            <a:ext cx="3444723" cy="523220"/>
          </a:xfrm>
          <a:prstGeom prst="rect">
            <a:avLst/>
          </a:prstGeom>
          <a:noFill/>
        </p:spPr>
        <p:txBody>
          <a:bodyPr wrap="square" rtlCol="0">
            <a:spAutoFit/>
          </a:bodyPr>
          <a:lstStyle/>
          <a:p>
            <a:pPr algn="ctr"/>
            <a:r>
              <a:rPr lang="fa-IR" sz="2800" b="1" dirty="0" smtClean="0">
                <a:cs typeface="B Titr" pitchFamily="2" charset="-78"/>
              </a:rPr>
              <a:t>استاندارد شماره 52</a:t>
            </a:r>
            <a:endParaRPr lang="en-US" sz="2800" b="1" dirty="0">
              <a:cs typeface="B Titr" pitchFamily="2" charset="-78"/>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edg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5" presetClass="entr"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7" grpId="1"/>
    </p:bld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362200" y="2819400"/>
            <a:ext cx="4343400" cy="1446550"/>
          </a:xfrm>
          <a:prstGeom prst="rect">
            <a:avLst/>
          </a:prstGeom>
          <a:noFill/>
        </p:spPr>
        <p:txBody>
          <a:bodyPr wrap="square" rtlCol="1">
            <a:spAutoFit/>
          </a:bodyPr>
          <a:lstStyle/>
          <a:p>
            <a:pPr algn="ctr"/>
            <a:r>
              <a:rPr lang="fa-IR" sz="8800" b="1" dirty="0" smtClean="0">
                <a:solidFill>
                  <a:srgbClr val="FF0000"/>
                </a:solidFill>
                <a:latin typeface="IranNastaliq" pitchFamily="18" charset="0"/>
                <a:cs typeface="IranNastaliq" pitchFamily="18" charset="0"/>
              </a:rPr>
              <a:t>والسلام</a:t>
            </a:r>
            <a:endParaRPr lang="fa-IR" sz="8800" b="1" dirty="0">
              <a:solidFill>
                <a:srgbClr val="FF0000"/>
              </a:solidFill>
              <a:latin typeface="IranNastaliq" pitchFamily="18" charset="0"/>
              <a:cs typeface="IranNastaliq"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dirty="0" smtClean="0">
                <a:cs typeface="B Roya" pitchFamily="2" charset="-78"/>
              </a:rPr>
              <a:t>انجمن </a:t>
            </a:r>
            <a:r>
              <a:rPr lang="en-US" dirty="0" smtClean="0">
                <a:cs typeface="B Roya" pitchFamily="2" charset="-78"/>
              </a:rPr>
              <a:t>AICPA</a:t>
            </a:r>
            <a:r>
              <a:rPr lang="fa-IR" dirty="0" smtClean="0">
                <a:cs typeface="B Roya" pitchFamily="2" charset="-78"/>
              </a:rPr>
              <a:t>  بعد از مطالعات و تحقیقات خود بیانیه شماره 6 که بر لزوم ارائه اطلاعات لازم با استفاده از شاخص قیمت واحد در یادداشتهای همراه صورتهای مالی، تاکید داشت را منتشر نمود.</a:t>
            </a:r>
          </a:p>
          <a:p>
            <a:pPr algn="r" rtl="1"/>
            <a:r>
              <a:rPr lang="fa-IR" dirty="0" smtClean="0">
                <a:cs typeface="B Roya" pitchFamily="2" charset="-78"/>
              </a:rPr>
              <a:t>سال 1969 هیئت </a:t>
            </a:r>
            <a:r>
              <a:rPr lang="en-US" dirty="0" smtClean="0">
                <a:cs typeface="B Roya" pitchFamily="2" charset="-78"/>
              </a:rPr>
              <a:t>APB</a:t>
            </a:r>
            <a:r>
              <a:rPr lang="fa-IR" dirty="0" smtClean="0">
                <a:cs typeface="B Roya" pitchFamily="2" charset="-78"/>
              </a:rPr>
              <a:t> بیانیه شماره 3 خود را درباره تهیه صورتهای مالی تعدیلی برمبنای شاخص قیمت ها منتشرنمود وبر افشای آن در یادداشت های همراه تاًکید نمود.</a:t>
            </a:r>
          </a:p>
          <a:p>
            <a:pPr algn="r" rtl="1"/>
            <a:r>
              <a:rPr lang="fa-IR" dirty="0" smtClean="0">
                <a:cs typeface="B Roya" pitchFamily="2" charset="-78"/>
              </a:rPr>
              <a:t>در همین دوران کمیته </a:t>
            </a:r>
            <a:r>
              <a:rPr lang="en-US" dirty="0" err="1" smtClean="0">
                <a:cs typeface="B Roya" pitchFamily="2" charset="-78"/>
              </a:rPr>
              <a:t>Trueblood</a:t>
            </a:r>
            <a:r>
              <a:rPr lang="fa-IR" dirty="0" smtClean="0">
                <a:cs typeface="B Roya" pitchFamily="2" charset="-78"/>
              </a:rPr>
              <a:t> بر نیاز به تغییر قیمت تاکید نمود.</a:t>
            </a:r>
          </a:p>
          <a:p>
            <a:pPr algn="r" rtl="1"/>
            <a:r>
              <a:rPr lang="fa-IR" dirty="0" smtClean="0">
                <a:cs typeface="B Roya" pitchFamily="2" charset="-78"/>
              </a:rPr>
              <a:t>اواخرسال 1974 هیئت </a:t>
            </a:r>
            <a:r>
              <a:rPr lang="en-US" dirty="0" smtClean="0">
                <a:cs typeface="B Roya" pitchFamily="2" charset="-78"/>
              </a:rPr>
              <a:t>FASB</a:t>
            </a:r>
            <a:r>
              <a:rPr lang="fa-IR" dirty="0" smtClean="0">
                <a:cs typeface="B Roya" pitchFamily="2" charset="-78"/>
              </a:rPr>
              <a:t> پیشنهادی تحت عنوان ”گزارشگری مالی مبتنی بر واحدهای قدرت خرید عمومی“ منتشر نمود که واحدهای تجاری را ملزم به ارائه صورتهای مالی تاریخی بعلاوه صورتهای مالی تعدیلی بر مبنای قدرت خرید عمومی می کرد.</a:t>
            </a:r>
            <a:endParaRPr lang="en-US" dirty="0">
              <a:cs typeface="B Roya" pitchFamily="2" charset="-78"/>
            </a:endParaRPr>
          </a:p>
        </p:txBody>
      </p:sp>
      <p:sp>
        <p:nvSpPr>
          <p:cNvPr id="5" name="Left Arrow 4"/>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Rectangle 5"/>
          <p:cNvSpPr/>
          <p:nvPr/>
        </p:nvSpPr>
        <p:spPr>
          <a:xfrm>
            <a:off x="5105400" y="762000"/>
            <a:ext cx="162176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
        <p:nvSpPr>
          <p:cNvPr id="7" name="Left Arrow 6"/>
          <p:cNvSpPr/>
          <p:nvPr/>
        </p:nvSpPr>
        <p:spPr>
          <a:xfrm>
            <a:off x="914400" y="5791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Horizont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1"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900" decel="100000" fill="hold"/>
                                        <p:tgtEl>
                                          <p:spTgt spid="7"/>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9" presetClass="entr" presetSubtype="0" decel="10000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6"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9" presetClass="entr" presetSubtype="0" decel="10000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 calcmode="lin" valueType="num">
                                      <p:cBhvr>
                                        <p:cTn id="4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44"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45" dur="500"/>
                                        <p:tgtEl>
                                          <p:spTgt spid="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9" presetClass="entr" presetSubtype="0" decel="10000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 calcmode="lin" valueType="num">
                                      <p:cBhvr>
                                        <p:cTn id="5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52"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53" dur="500"/>
                                        <p:tgtEl>
                                          <p:spTgt spid="3">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9" presetClass="entr" presetSubtype="0" decel="100000" fill="hold" grpId="0" nodeType="click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 calcmode="lin" valueType="num">
                                      <p:cBhvr>
                                        <p:cTn id="5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60"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6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r" rtl="1"/>
            <a:r>
              <a:rPr lang="fa-IR" b="1" dirty="0" smtClean="0">
                <a:cs typeface="B Roya" pitchFamily="2" charset="-78"/>
              </a:rPr>
              <a:t>مارس 1976 کممیسیون اوراق بهادار و بورس ( </a:t>
            </a:r>
            <a:r>
              <a:rPr lang="en-US" b="1" dirty="0" smtClean="0">
                <a:cs typeface="B Roya" pitchFamily="2" charset="-78"/>
              </a:rPr>
              <a:t>ASR</a:t>
            </a:r>
            <a:r>
              <a:rPr lang="fa-IR" b="1" dirty="0" smtClean="0">
                <a:cs typeface="B Roya" pitchFamily="2" charset="-78"/>
              </a:rPr>
              <a:t>) بیانیه 190 را منتشر نمود و بر ارائه اطلاعات مکمل بر مبنای ارزشهای جایگزینی برای کلیه شرکتهای پذیرفته شده در بورس در مورد موجودی ها،اموال، ماشین آلات و تجهیزات ناخالص، که مجموع آنها بیش از صد میلیون دلار و یا بیش از ده درصد جمع دارایی ها باشد،تاکید نمود.</a:t>
            </a:r>
          </a:p>
          <a:p>
            <a:pPr algn="r" rtl="1">
              <a:buNone/>
            </a:pPr>
            <a:endParaRPr lang="fa-IR" b="1" dirty="0" smtClean="0">
              <a:cs typeface="B Roya" pitchFamily="2" charset="-78"/>
            </a:endParaRPr>
          </a:p>
          <a:p>
            <a:pPr algn="r" rtl="1"/>
            <a:r>
              <a:rPr lang="fa-IR" b="1" dirty="0" smtClean="0">
                <a:cs typeface="B Roya" pitchFamily="2" charset="-78"/>
              </a:rPr>
              <a:t>نتیجه بازنگری راه حل های چند جانبه نتایج دستورالعمل شماره 190 </a:t>
            </a:r>
            <a:r>
              <a:rPr lang="en-US" b="1" dirty="0" smtClean="0">
                <a:cs typeface="B Roya" pitchFamily="2" charset="-78"/>
              </a:rPr>
              <a:t>(ARS)</a:t>
            </a:r>
            <a:r>
              <a:rPr lang="fa-IR" b="1" dirty="0" smtClean="0">
                <a:cs typeface="B Roya" pitchFamily="2" charset="-78"/>
              </a:rPr>
              <a:t> در سال 1979 موجب انتشار بیانیه شماره 33 (گزارشگری مالی و تغییر قیمت ها) هیئت </a:t>
            </a:r>
            <a:r>
              <a:rPr lang="en-US" b="1" dirty="0" smtClean="0">
                <a:cs typeface="B Roya" pitchFamily="2" charset="-78"/>
              </a:rPr>
              <a:t>FASB</a:t>
            </a:r>
            <a:r>
              <a:rPr lang="fa-IR" b="1" dirty="0" smtClean="0">
                <a:cs typeface="B Roya" pitchFamily="2" charset="-78"/>
              </a:rPr>
              <a:t> شد که بر افشای اطلاعات مربوط به ارزشهای جایگزینی و همچنین سود وزیان ناشی از نگهداری اقلام در یادداشت های همراه، تاکید داشت.</a:t>
            </a:r>
            <a:endParaRPr lang="en-US" b="1" dirty="0">
              <a:cs typeface="B Roya" pitchFamily="2" charset="-78"/>
            </a:endParaRPr>
          </a:p>
        </p:txBody>
      </p:sp>
      <p:sp>
        <p:nvSpPr>
          <p:cNvPr id="4" name="Left Arrow 3"/>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5" name="Rectangle 4"/>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
        <p:nvSpPr>
          <p:cNvPr id="6" name="Left Arrow 5"/>
          <p:cNvSpPr/>
          <p:nvPr/>
        </p:nvSpPr>
        <p:spPr>
          <a:xfrm>
            <a:off x="914400" y="5791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slide(fromBottom)">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grpId="1"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900" decel="100000" fill="hold"/>
                                        <p:tgtEl>
                                          <p:spTgt spid="6"/>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8" presetClass="entr" presetSubtype="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36" presetID="28" presetClass="entr" presetSubtype="0" fill="hold" grpId="0" nodeType="with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9" dur="15000" fill="hold"/>
                                        <p:tgtEl>
                                          <p:spTgt spid="3">
                                            <p:txEl>
                                              <p:pRg st="2" end="2"/>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animBg="1"/>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001000" cy="4873752"/>
          </a:xfrm>
        </p:spPr>
        <p:txBody>
          <a:bodyPr/>
          <a:lstStyle/>
          <a:p>
            <a:pPr algn="r" rtl="1"/>
            <a:r>
              <a:rPr lang="fa-IR" b="1" dirty="0" smtClean="0">
                <a:cs typeface="B Roya" pitchFamily="2" charset="-78"/>
              </a:rPr>
              <a:t>طبق این بیانیه شرکتهایی با شرایط زیر، بایستی علاوه بر ارائه صورتهای مالی تاریخی باید صورتهای مالی تعدیلی براساس واحد های پولی دارای قدرت خرید ثابت و یا بر مبنای ارزش جاری از طریق ارزش جایگزینی دارایی ها و هزینه های مشخص تهیه گردیده، به عنوان صورتهای مالی مکمل، پیوست گزارشهای مالی افشا نمایند.</a:t>
            </a:r>
          </a:p>
          <a:p>
            <a:pPr algn="r" rtl="1"/>
            <a:r>
              <a:rPr lang="fa-IR" b="1" dirty="0" smtClean="0">
                <a:cs typeface="B Roya" pitchFamily="2" charset="-78"/>
              </a:rPr>
              <a:t>شرایط بصورت زیر می باشد:</a:t>
            </a:r>
          </a:p>
          <a:p>
            <a:pPr algn="just" rtl="1">
              <a:buFont typeface="Wingdings" pitchFamily="2" charset="2"/>
              <a:buChar char="Ø"/>
            </a:pPr>
            <a:r>
              <a:rPr lang="fa-IR" b="1" dirty="0" smtClean="0">
                <a:cs typeface="B Roya" pitchFamily="2" charset="-78"/>
              </a:rPr>
              <a:t>  شرکتهایی که موجودی کالا، اموال، ماشین آلات و تجهیزات (خالص) آنها بیش از 125 میلیون دلار می باشند.</a:t>
            </a:r>
          </a:p>
          <a:p>
            <a:pPr algn="just" rtl="1">
              <a:buFont typeface="Wingdings" pitchFamily="2" charset="2"/>
              <a:buChar char="Ø"/>
            </a:pPr>
            <a:r>
              <a:rPr lang="fa-IR" b="1" dirty="0" smtClean="0">
                <a:cs typeface="B Roya" pitchFamily="2" charset="-78"/>
              </a:rPr>
              <a:t>شرکتهایی که جمع دارایی های آنان (بعد کسر استهلاک انباشته) بیش از یک میلیارد دلار می باشد.</a:t>
            </a:r>
          </a:p>
          <a:p>
            <a:pPr algn="just" rtl="1">
              <a:buNone/>
            </a:pPr>
            <a:r>
              <a:rPr lang="fa-IR" b="1" dirty="0" smtClean="0">
                <a:cs typeface="B Roya" pitchFamily="2" charset="-78"/>
              </a:rPr>
              <a:t>        </a:t>
            </a:r>
          </a:p>
        </p:txBody>
      </p:sp>
      <p:sp>
        <p:nvSpPr>
          <p:cNvPr id="5" name="Left Arrow 4"/>
          <p:cNvSpPr/>
          <p:nvPr/>
        </p:nvSpPr>
        <p:spPr>
          <a:xfrm>
            <a:off x="6781800" y="914400"/>
            <a:ext cx="914400" cy="304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6" name="Left Arrow 5"/>
          <p:cNvSpPr/>
          <p:nvPr/>
        </p:nvSpPr>
        <p:spPr>
          <a:xfrm>
            <a:off x="914400" y="5791200"/>
            <a:ext cx="914400" cy="3810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fa-IR"/>
          </a:p>
        </p:txBody>
      </p:sp>
      <p:sp>
        <p:nvSpPr>
          <p:cNvPr id="7" name="Rectangle 6"/>
          <p:cNvSpPr/>
          <p:nvPr/>
        </p:nvSpPr>
        <p:spPr>
          <a:xfrm>
            <a:off x="5562600" y="685801"/>
            <a:ext cx="1143000" cy="769441"/>
          </a:xfrm>
          <a:prstGeom prst="rect">
            <a:avLst/>
          </a:prstGeom>
        </p:spPr>
        <p:txBody>
          <a:bodyPr wrap="square">
            <a:spAutoFit/>
          </a:bodyPr>
          <a:lstStyle/>
          <a:p>
            <a:pPr algn="r"/>
            <a:r>
              <a:rPr lang="fa-IR" sz="4400" b="1" dirty="0" smtClean="0">
                <a:solidFill>
                  <a:srgbClr val="C00000"/>
                </a:solidFill>
              </a:rPr>
              <a:t>ادامه</a:t>
            </a:r>
            <a:endParaRPr lang="fa-IR"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1"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900" decel="100000" fill="hold"/>
                                        <p:tgtEl>
                                          <p:spTgt spid="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slide(fromBottom)">
                                      <p:cBhvr>
                                        <p:cTn id="29" dur="500"/>
                                        <p:tgtEl>
                                          <p:spTgt spid="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p:cTn id="34"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 calcmode="lin" valueType="num">
                                      <p:cBhvr>
                                        <p:cTn id="43"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44"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4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47" dur="500"/>
                                        <p:tgtEl>
                                          <p:spTgt spid="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 calcmode="lin" valueType="num">
                                      <p:cBhvr>
                                        <p:cTn id="52"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53"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5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5"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56" dur="500"/>
                                        <p:tgtEl>
                                          <p:spTgt spid="3">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 calcmode="lin" valueType="num">
                                      <p:cBhvr>
                                        <p:cTn id="61"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62"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6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65" dur="500"/>
                                        <p:tgtEl>
                                          <p:spTgt spid="3">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8" presetClass="entr" presetSubtype="0" accel="100000" fill="hold" grpId="0" nodeType="clickEffect">
                                  <p:stCondLst>
                                    <p:cond delay="0"/>
                                  </p:stCondLst>
                                  <p:childTnLst>
                                    <p:set>
                                      <p:cBhvr>
                                        <p:cTn id="69" dur="1" fill="hold">
                                          <p:stCondLst>
                                            <p:cond delay="0"/>
                                          </p:stCondLst>
                                        </p:cTn>
                                        <p:tgtEl>
                                          <p:spTgt spid="3">
                                            <p:txEl>
                                              <p:pRg st="4" end="4"/>
                                            </p:txEl>
                                          </p:spTgt>
                                        </p:tgtEl>
                                        <p:attrNameLst>
                                          <p:attrName>style.visibility</p:attrName>
                                        </p:attrNameLst>
                                      </p:cBhvr>
                                      <p:to>
                                        <p:strVal val="visible"/>
                                      </p:to>
                                    </p:set>
                                    <p:anim calcmode="lin" valueType="num">
                                      <p:cBhvr>
                                        <p:cTn id="70"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71"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7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73"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7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6"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1208</TotalTime>
  <Words>4001</Words>
  <Application>Microsoft Office PowerPoint</Application>
  <PresentationFormat>On-screen Show (4:3)</PresentationFormat>
  <Paragraphs>321</Paragraphs>
  <Slides>61</Slides>
  <Notes>3</Notes>
  <HiddenSlides>1</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Oriel</vt:lpstr>
      <vt:lpstr>Slide 1</vt:lpstr>
      <vt:lpstr>Slide 2</vt:lpstr>
      <vt:lpstr>Slide 3</vt:lpstr>
      <vt:lpstr>Slide 4</vt:lpstr>
      <vt:lpstr>Slide 5</vt:lpstr>
      <vt:lpstr>        ادامه</vt:lpstr>
      <vt:lpstr>Slide 7</vt:lpstr>
      <vt:lpstr>Slide 8</vt:lpstr>
      <vt:lpstr>Slide 9</vt:lpstr>
      <vt:lpstr>Slide 10</vt:lpstr>
      <vt:lpstr>Slide 11</vt:lpstr>
      <vt:lpstr>Slide 12</vt:lpstr>
      <vt:lpstr>Slide 13</vt:lpstr>
      <vt:lpstr>Slide 14</vt:lpstr>
      <vt:lpstr>Slide 15</vt:lpstr>
      <vt:lpstr>Slide 16</vt:lpstr>
      <vt:lpstr>گزارشگری مالی و حسابداری قیمتها</vt:lpstr>
      <vt:lpstr>Slide 18</vt:lpstr>
      <vt:lpstr>Slide 19</vt:lpstr>
      <vt:lpstr>Slide 20</vt:lpstr>
      <vt:lpstr>Slide 21</vt:lpstr>
      <vt:lpstr>Slide 22</vt:lpstr>
      <vt:lpstr>Slide 23</vt:lpstr>
      <vt:lpstr>Slide 24</vt:lpstr>
      <vt:lpstr>Slide 25</vt:lpstr>
      <vt:lpstr>Slide 26</vt:lpstr>
      <vt:lpstr>Slide 27</vt:lpstr>
      <vt:lpstr>Slide 28</vt:lpstr>
      <vt:lpstr>نحوه محاسبه شاخص قیمت:</vt:lpstr>
      <vt:lpstr>Slide 30</vt:lpstr>
      <vt:lpstr>موارد افشا در بکارگیری روش قدرت خرید طبق FASB:</vt:lpstr>
      <vt:lpstr>موارد افشا در بکارگیری روش ارزش جاری طبق FASB:</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vector>
  </TitlesOfParts>
  <Company>EB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GOBLIN</dc:creator>
  <cp:lastModifiedBy>Saeed</cp:lastModifiedBy>
  <cp:revision>253</cp:revision>
  <dcterms:created xsi:type="dcterms:W3CDTF">2014-04-01T16:06:19Z</dcterms:created>
  <dcterms:modified xsi:type="dcterms:W3CDTF">2014-04-18T06:33:41Z</dcterms:modified>
</cp:coreProperties>
</file>