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notesSlides/notesSlide3.xml" ContentType="application/vnd.openxmlformats-officedocument.presentationml.notesSlid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Default Extension="wdp" ContentType="image/vnd.ms-photo"/>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3.xml" ContentType="application/vnd.openxmlformats-officedocument.drawingml.diagramData+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3"/>
  </p:notesMasterIdLst>
  <p:sldIdLst>
    <p:sldId id="256" r:id="rId2"/>
    <p:sldId id="257" r:id="rId3"/>
    <p:sldId id="258" r:id="rId4"/>
    <p:sldId id="259" r:id="rId5"/>
    <p:sldId id="306" r:id="rId6"/>
    <p:sldId id="307" r:id="rId7"/>
    <p:sldId id="308" r:id="rId8"/>
    <p:sldId id="309" r:id="rId9"/>
    <p:sldId id="310" r:id="rId10"/>
    <p:sldId id="311" r:id="rId11"/>
    <p:sldId id="312" r:id="rId12"/>
    <p:sldId id="313" r:id="rId13"/>
    <p:sldId id="314" r:id="rId14"/>
    <p:sldId id="315" r:id="rId15"/>
    <p:sldId id="316" r:id="rId16"/>
    <p:sldId id="317" r:id="rId17"/>
    <p:sldId id="318" r:id="rId18"/>
    <p:sldId id="319" r:id="rId19"/>
    <p:sldId id="273" r:id="rId20"/>
    <p:sldId id="274" r:id="rId21"/>
    <p:sldId id="261" r:id="rId22"/>
    <p:sldId id="275" r:id="rId23"/>
    <p:sldId id="276" r:id="rId24"/>
    <p:sldId id="277" r:id="rId25"/>
    <p:sldId id="278" r:id="rId26"/>
    <p:sldId id="279" r:id="rId27"/>
    <p:sldId id="280" r:id="rId28"/>
    <p:sldId id="294" r:id="rId29"/>
    <p:sldId id="295" r:id="rId30"/>
    <p:sldId id="305" r:id="rId31"/>
    <p:sldId id="320" r:id="rId32"/>
    <p:sldId id="321" r:id="rId33"/>
    <p:sldId id="262" r:id="rId34"/>
    <p:sldId id="286" r:id="rId35"/>
    <p:sldId id="265" r:id="rId36"/>
    <p:sldId id="285" r:id="rId37"/>
    <p:sldId id="281" r:id="rId38"/>
    <p:sldId id="267" r:id="rId39"/>
    <p:sldId id="282" r:id="rId40"/>
    <p:sldId id="283" r:id="rId41"/>
    <p:sldId id="284" r:id="rId42"/>
    <p:sldId id="268" r:id="rId43"/>
    <p:sldId id="299" r:id="rId44"/>
    <p:sldId id="300" r:id="rId45"/>
    <p:sldId id="301" r:id="rId46"/>
    <p:sldId id="302" r:id="rId47"/>
    <p:sldId id="303" r:id="rId48"/>
    <p:sldId id="304" r:id="rId49"/>
    <p:sldId id="296" r:id="rId50"/>
    <p:sldId id="297" r:id="rId51"/>
    <p:sldId id="298" r:id="rId52"/>
    <p:sldId id="269" r:id="rId53"/>
    <p:sldId id="271" r:id="rId54"/>
    <p:sldId id="272" r:id="rId55"/>
    <p:sldId id="293" r:id="rId56"/>
    <p:sldId id="287" r:id="rId57"/>
    <p:sldId id="288" r:id="rId58"/>
    <p:sldId id="289" r:id="rId59"/>
    <p:sldId id="290" r:id="rId60"/>
    <p:sldId id="291" r:id="rId61"/>
    <p:sldId id="292"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145" autoAdjust="0"/>
    <p:restoredTop sz="94709" autoAdjust="0"/>
  </p:normalViewPr>
  <p:slideViewPr>
    <p:cSldViewPr>
      <p:cViewPr varScale="1">
        <p:scale>
          <a:sx n="69" d="100"/>
          <a:sy n="69" d="100"/>
        </p:scale>
        <p:origin x="-5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95E5D5-CF80-4349-8E70-5F12E7EAA1E8}" type="doc">
      <dgm:prSet loTypeId="urn:microsoft.com/office/officeart/2005/8/layout/chart3" loCatId="relationship" qsTypeId="urn:microsoft.com/office/officeart/2005/8/quickstyle/simple1" qsCatId="simple" csTypeId="urn:microsoft.com/office/officeart/2005/8/colors/accent1_2" csCatId="accent1" phldr="1"/>
      <dgm:spPr/>
    </dgm:pt>
    <dgm:pt modelId="{55C4B4FA-9CA3-437B-9184-6477B7E25C15}">
      <dgm:prSet phldrT="[Text]" custT="1"/>
      <dgm:spPr>
        <a:solidFill>
          <a:srgbClr val="92D050"/>
        </a:solidFill>
      </dgm:spPr>
      <dgm:t>
        <a:bodyPr/>
        <a:lstStyle/>
        <a:p>
          <a:r>
            <a:rPr lang="fa-IR" sz="2800" b="1" dirty="0" smtClean="0">
              <a:cs typeface="B Titr" pitchFamily="2" charset="-78"/>
            </a:rPr>
            <a:t>تغییرسطح عمومی قیمت ها</a:t>
          </a:r>
          <a:endParaRPr lang="en-US" sz="2800" b="1" dirty="0">
            <a:cs typeface="B Titr" pitchFamily="2" charset="-78"/>
          </a:endParaRPr>
        </a:p>
      </dgm:t>
    </dgm:pt>
    <dgm:pt modelId="{5C58B379-FA11-4DAD-9704-0C139721996B}" type="parTrans" cxnId="{9CDF9C0D-C1CF-4CD9-9D00-8236BADC90F5}">
      <dgm:prSet/>
      <dgm:spPr/>
      <dgm:t>
        <a:bodyPr/>
        <a:lstStyle/>
        <a:p>
          <a:endParaRPr lang="en-US"/>
        </a:p>
      </dgm:t>
    </dgm:pt>
    <dgm:pt modelId="{EF9D8886-3C6E-430F-951C-BAFED2F63C2A}" type="sibTrans" cxnId="{9CDF9C0D-C1CF-4CD9-9D00-8236BADC90F5}">
      <dgm:prSet/>
      <dgm:spPr/>
      <dgm:t>
        <a:bodyPr/>
        <a:lstStyle/>
        <a:p>
          <a:endParaRPr lang="en-US"/>
        </a:p>
      </dgm:t>
    </dgm:pt>
    <dgm:pt modelId="{1D9EA0D0-6DB8-4FB6-8DF8-2AABD9A96F38}">
      <dgm:prSet phldrT="[Text]" custT="1"/>
      <dgm:spPr>
        <a:solidFill>
          <a:schemeClr val="accent2">
            <a:lumMod val="75000"/>
          </a:schemeClr>
        </a:solidFill>
        <a:scene3d>
          <a:camera prst="orthographicFront"/>
          <a:lightRig rig="threePt" dir="t"/>
        </a:scene3d>
        <a:sp3d>
          <a:bevelT/>
        </a:sp3d>
      </dgm:spPr>
      <dgm:t>
        <a:bodyPr/>
        <a:lstStyle/>
        <a:p>
          <a:r>
            <a:rPr lang="fa-IR" sz="2800" b="1" dirty="0" smtClean="0">
              <a:cs typeface="B Titr" pitchFamily="2" charset="-78"/>
            </a:rPr>
            <a:t>تغییر قیمت های نسبی</a:t>
          </a:r>
          <a:endParaRPr lang="en-US" sz="2800" b="1" dirty="0">
            <a:cs typeface="B Titr" pitchFamily="2" charset="-78"/>
          </a:endParaRPr>
        </a:p>
      </dgm:t>
    </dgm:pt>
    <dgm:pt modelId="{C4F1ED64-3F5A-42E9-80DD-95E43E4ECD9E}" type="parTrans" cxnId="{637FD45D-1C88-4B6B-8FF5-876F0BD73BF9}">
      <dgm:prSet/>
      <dgm:spPr/>
      <dgm:t>
        <a:bodyPr/>
        <a:lstStyle/>
        <a:p>
          <a:endParaRPr lang="en-US"/>
        </a:p>
      </dgm:t>
    </dgm:pt>
    <dgm:pt modelId="{B3F60171-9467-4D64-B56C-4C7D70552A4E}" type="sibTrans" cxnId="{637FD45D-1C88-4B6B-8FF5-876F0BD73BF9}">
      <dgm:prSet/>
      <dgm:spPr/>
      <dgm:t>
        <a:bodyPr/>
        <a:lstStyle/>
        <a:p>
          <a:endParaRPr lang="en-US"/>
        </a:p>
      </dgm:t>
    </dgm:pt>
    <dgm:pt modelId="{C34245B9-AC29-401A-9720-E3587D0BCAA6}">
      <dgm:prSet phldrT="[Text]" custT="1"/>
      <dgm:spPr>
        <a:solidFill>
          <a:srgbClr val="00B050"/>
        </a:solidFill>
      </dgm:spPr>
      <dgm:t>
        <a:bodyPr/>
        <a:lstStyle/>
        <a:p>
          <a:r>
            <a:rPr lang="fa-IR" sz="2800" b="1" dirty="0" smtClean="0">
              <a:cs typeface="B Titr" pitchFamily="2" charset="-78"/>
            </a:rPr>
            <a:t>تغییر قیمت های خاص</a:t>
          </a:r>
          <a:endParaRPr lang="en-US" sz="2800" b="1" dirty="0">
            <a:cs typeface="B Titr" pitchFamily="2" charset="-78"/>
          </a:endParaRPr>
        </a:p>
      </dgm:t>
    </dgm:pt>
    <dgm:pt modelId="{78E51BC8-80A5-498C-99BA-4B671A5D54BB}" type="parTrans" cxnId="{D9C24E98-4560-4231-99A8-657266926B25}">
      <dgm:prSet/>
      <dgm:spPr/>
      <dgm:t>
        <a:bodyPr/>
        <a:lstStyle/>
        <a:p>
          <a:endParaRPr lang="en-US"/>
        </a:p>
      </dgm:t>
    </dgm:pt>
    <dgm:pt modelId="{42767D2F-CD89-4A90-80BC-60298E8610DE}" type="sibTrans" cxnId="{D9C24E98-4560-4231-99A8-657266926B25}">
      <dgm:prSet/>
      <dgm:spPr/>
      <dgm:t>
        <a:bodyPr/>
        <a:lstStyle/>
        <a:p>
          <a:endParaRPr lang="en-US"/>
        </a:p>
      </dgm:t>
    </dgm:pt>
    <dgm:pt modelId="{1490E460-35E2-4A96-BFC1-7EB39CFE25A6}" type="pres">
      <dgm:prSet presAssocID="{8E95E5D5-CF80-4349-8E70-5F12E7EAA1E8}" presName="compositeShape" presStyleCnt="0">
        <dgm:presLayoutVars>
          <dgm:chMax val="7"/>
          <dgm:dir/>
          <dgm:resizeHandles val="exact"/>
        </dgm:presLayoutVars>
      </dgm:prSet>
      <dgm:spPr/>
    </dgm:pt>
    <dgm:pt modelId="{0548AD7B-2A66-49E6-BBFD-3D76C1351C0F}" type="pres">
      <dgm:prSet presAssocID="{8E95E5D5-CF80-4349-8E70-5F12E7EAA1E8}" presName="wedge1" presStyleLbl="node1" presStyleIdx="0" presStyleCnt="3"/>
      <dgm:spPr/>
      <dgm:t>
        <a:bodyPr/>
        <a:lstStyle/>
        <a:p>
          <a:endParaRPr lang="en-US"/>
        </a:p>
      </dgm:t>
    </dgm:pt>
    <dgm:pt modelId="{559DDC5F-E663-4090-B44C-62DBA4653464}" type="pres">
      <dgm:prSet presAssocID="{8E95E5D5-CF80-4349-8E70-5F12E7EAA1E8}" presName="wedge1Tx" presStyleLbl="node1" presStyleIdx="0" presStyleCnt="3">
        <dgm:presLayoutVars>
          <dgm:chMax val="0"/>
          <dgm:chPref val="0"/>
          <dgm:bulletEnabled val="1"/>
        </dgm:presLayoutVars>
      </dgm:prSet>
      <dgm:spPr/>
      <dgm:t>
        <a:bodyPr/>
        <a:lstStyle/>
        <a:p>
          <a:endParaRPr lang="en-US"/>
        </a:p>
      </dgm:t>
    </dgm:pt>
    <dgm:pt modelId="{38DC4B8A-70DE-4EC5-AB5D-145DCBC7E269}" type="pres">
      <dgm:prSet presAssocID="{8E95E5D5-CF80-4349-8E70-5F12E7EAA1E8}" presName="wedge2" presStyleLbl="node1" presStyleIdx="1" presStyleCnt="3"/>
      <dgm:spPr/>
      <dgm:t>
        <a:bodyPr/>
        <a:lstStyle/>
        <a:p>
          <a:endParaRPr lang="en-US"/>
        </a:p>
      </dgm:t>
    </dgm:pt>
    <dgm:pt modelId="{30996523-2183-4EDA-A27C-384F7B1ACC28}" type="pres">
      <dgm:prSet presAssocID="{8E95E5D5-CF80-4349-8E70-5F12E7EAA1E8}" presName="wedge2Tx" presStyleLbl="node1" presStyleIdx="1" presStyleCnt="3">
        <dgm:presLayoutVars>
          <dgm:chMax val="0"/>
          <dgm:chPref val="0"/>
          <dgm:bulletEnabled val="1"/>
        </dgm:presLayoutVars>
      </dgm:prSet>
      <dgm:spPr/>
      <dgm:t>
        <a:bodyPr/>
        <a:lstStyle/>
        <a:p>
          <a:endParaRPr lang="en-US"/>
        </a:p>
      </dgm:t>
    </dgm:pt>
    <dgm:pt modelId="{8044A04D-7106-4A13-9431-D31089B537B6}" type="pres">
      <dgm:prSet presAssocID="{8E95E5D5-CF80-4349-8E70-5F12E7EAA1E8}" presName="wedge3" presStyleLbl="node1" presStyleIdx="2" presStyleCnt="3"/>
      <dgm:spPr/>
      <dgm:t>
        <a:bodyPr/>
        <a:lstStyle/>
        <a:p>
          <a:endParaRPr lang="en-US"/>
        </a:p>
      </dgm:t>
    </dgm:pt>
    <dgm:pt modelId="{581C27E0-D155-49A2-B91A-2482584E662B}" type="pres">
      <dgm:prSet presAssocID="{8E95E5D5-CF80-4349-8E70-5F12E7EAA1E8}" presName="wedge3Tx" presStyleLbl="node1" presStyleIdx="2" presStyleCnt="3">
        <dgm:presLayoutVars>
          <dgm:chMax val="0"/>
          <dgm:chPref val="0"/>
          <dgm:bulletEnabled val="1"/>
        </dgm:presLayoutVars>
      </dgm:prSet>
      <dgm:spPr/>
      <dgm:t>
        <a:bodyPr/>
        <a:lstStyle/>
        <a:p>
          <a:endParaRPr lang="en-US"/>
        </a:p>
      </dgm:t>
    </dgm:pt>
  </dgm:ptLst>
  <dgm:cxnLst>
    <dgm:cxn modelId="{F6BF9238-5E2C-4F45-BEA0-AB29104EC74D}" type="presOf" srcId="{C34245B9-AC29-401A-9720-E3587D0BCAA6}" destId="{8044A04D-7106-4A13-9431-D31089B537B6}" srcOrd="0" destOrd="0" presId="urn:microsoft.com/office/officeart/2005/8/layout/chart3"/>
    <dgm:cxn modelId="{228D6556-5964-4A65-90E4-E3251B2F67AB}" type="presOf" srcId="{55C4B4FA-9CA3-437B-9184-6477B7E25C15}" destId="{559DDC5F-E663-4090-B44C-62DBA4653464}" srcOrd="1" destOrd="0" presId="urn:microsoft.com/office/officeart/2005/8/layout/chart3"/>
    <dgm:cxn modelId="{9CDF9C0D-C1CF-4CD9-9D00-8236BADC90F5}" srcId="{8E95E5D5-CF80-4349-8E70-5F12E7EAA1E8}" destId="{55C4B4FA-9CA3-437B-9184-6477B7E25C15}" srcOrd="0" destOrd="0" parTransId="{5C58B379-FA11-4DAD-9704-0C139721996B}" sibTransId="{EF9D8886-3C6E-430F-951C-BAFED2F63C2A}"/>
    <dgm:cxn modelId="{CCCF3A34-AE15-4F8A-88AE-CB6608141BEB}" type="presOf" srcId="{1D9EA0D0-6DB8-4FB6-8DF8-2AABD9A96F38}" destId="{30996523-2183-4EDA-A27C-384F7B1ACC28}" srcOrd="1" destOrd="0" presId="urn:microsoft.com/office/officeart/2005/8/layout/chart3"/>
    <dgm:cxn modelId="{5FB40961-BB16-4A4D-A9F5-7FB96E38B16E}" type="presOf" srcId="{1D9EA0D0-6DB8-4FB6-8DF8-2AABD9A96F38}" destId="{38DC4B8A-70DE-4EC5-AB5D-145DCBC7E269}" srcOrd="0" destOrd="0" presId="urn:microsoft.com/office/officeart/2005/8/layout/chart3"/>
    <dgm:cxn modelId="{3DE835BA-21B1-4C2D-A444-CB69A69EA674}" type="presOf" srcId="{55C4B4FA-9CA3-437B-9184-6477B7E25C15}" destId="{0548AD7B-2A66-49E6-BBFD-3D76C1351C0F}" srcOrd="0" destOrd="0" presId="urn:microsoft.com/office/officeart/2005/8/layout/chart3"/>
    <dgm:cxn modelId="{D9C24E98-4560-4231-99A8-657266926B25}" srcId="{8E95E5D5-CF80-4349-8E70-5F12E7EAA1E8}" destId="{C34245B9-AC29-401A-9720-E3587D0BCAA6}" srcOrd="2" destOrd="0" parTransId="{78E51BC8-80A5-498C-99BA-4B671A5D54BB}" sibTransId="{42767D2F-CD89-4A90-80BC-60298E8610DE}"/>
    <dgm:cxn modelId="{70C7ACF6-E218-449B-BDDC-EAA96C4D715D}" type="presOf" srcId="{8E95E5D5-CF80-4349-8E70-5F12E7EAA1E8}" destId="{1490E460-35E2-4A96-BFC1-7EB39CFE25A6}" srcOrd="0" destOrd="0" presId="urn:microsoft.com/office/officeart/2005/8/layout/chart3"/>
    <dgm:cxn modelId="{60335A8D-0F99-404E-95EA-FB66EA84DC9A}" type="presOf" srcId="{C34245B9-AC29-401A-9720-E3587D0BCAA6}" destId="{581C27E0-D155-49A2-B91A-2482584E662B}" srcOrd="1" destOrd="0" presId="urn:microsoft.com/office/officeart/2005/8/layout/chart3"/>
    <dgm:cxn modelId="{637FD45D-1C88-4B6B-8FF5-876F0BD73BF9}" srcId="{8E95E5D5-CF80-4349-8E70-5F12E7EAA1E8}" destId="{1D9EA0D0-6DB8-4FB6-8DF8-2AABD9A96F38}" srcOrd="1" destOrd="0" parTransId="{C4F1ED64-3F5A-42E9-80DD-95E43E4ECD9E}" sibTransId="{B3F60171-9467-4D64-B56C-4C7D70552A4E}"/>
    <dgm:cxn modelId="{748F01B9-75AB-4E99-9A62-8B78351CBF99}" type="presParOf" srcId="{1490E460-35E2-4A96-BFC1-7EB39CFE25A6}" destId="{0548AD7B-2A66-49E6-BBFD-3D76C1351C0F}" srcOrd="0" destOrd="0" presId="urn:microsoft.com/office/officeart/2005/8/layout/chart3"/>
    <dgm:cxn modelId="{FB27A554-2F10-4313-B3CC-F16E60CA4567}" type="presParOf" srcId="{1490E460-35E2-4A96-BFC1-7EB39CFE25A6}" destId="{559DDC5F-E663-4090-B44C-62DBA4653464}" srcOrd="1" destOrd="0" presId="urn:microsoft.com/office/officeart/2005/8/layout/chart3"/>
    <dgm:cxn modelId="{53C3063E-7308-44D3-84CA-90102CEC292B}" type="presParOf" srcId="{1490E460-35E2-4A96-BFC1-7EB39CFE25A6}" destId="{38DC4B8A-70DE-4EC5-AB5D-145DCBC7E269}" srcOrd="2" destOrd="0" presId="urn:microsoft.com/office/officeart/2005/8/layout/chart3"/>
    <dgm:cxn modelId="{DDABA51E-9654-4034-B620-99462A60E7BD}" type="presParOf" srcId="{1490E460-35E2-4A96-BFC1-7EB39CFE25A6}" destId="{30996523-2183-4EDA-A27C-384F7B1ACC28}" srcOrd="3" destOrd="0" presId="urn:microsoft.com/office/officeart/2005/8/layout/chart3"/>
    <dgm:cxn modelId="{D285F3B5-D8F3-4F56-94B5-B90B6050CE84}" type="presParOf" srcId="{1490E460-35E2-4A96-BFC1-7EB39CFE25A6}" destId="{8044A04D-7106-4A13-9431-D31089B537B6}" srcOrd="4" destOrd="0" presId="urn:microsoft.com/office/officeart/2005/8/layout/chart3"/>
    <dgm:cxn modelId="{3C61099E-5A0E-4854-838E-E831AEA6A93B}" type="presParOf" srcId="{1490E460-35E2-4A96-BFC1-7EB39CFE25A6}" destId="{581C27E0-D155-49A2-B91A-2482584E662B}" srcOrd="5" destOrd="0" presId="urn:microsoft.com/office/officeart/2005/8/layout/char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9106A6-FBCC-434F-8573-018E54D67D78}"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n-US"/>
        </a:p>
      </dgm:t>
    </dgm:pt>
    <dgm:pt modelId="{398AB730-D65E-4D51-AE52-68A570888F9B}">
      <dgm:prSet phldrT="[Text]" custT="1"/>
      <dgm:spPr/>
      <dgm:t>
        <a:bodyPr/>
        <a:lstStyle/>
        <a:p>
          <a:r>
            <a:rPr lang="fa-IR" sz="3600" b="1" dirty="0" smtClean="0">
              <a:cs typeface="B Titr" pitchFamily="2" charset="-78"/>
            </a:rPr>
            <a:t>ارزشهای تاریخی</a:t>
          </a:r>
          <a:endParaRPr lang="en-US" sz="3600" b="1" dirty="0">
            <a:cs typeface="B Titr" pitchFamily="2" charset="-78"/>
          </a:endParaRPr>
        </a:p>
      </dgm:t>
    </dgm:pt>
    <dgm:pt modelId="{9A635F28-DD96-4D70-8F37-6383700D6E1F}" type="parTrans" cxnId="{64D5EE06-DBFE-4144-96C5-AA45F86036AF}">
      <dgm:prSet/>
      <dgm:spPr/>
      <dgm:t>
        <a:bodyPr/>
        <a:lstStyle/>
        <a:p>
          <a:endParaRPr lang="en-US"/>
        </a:p>
      </dgm:t>
    </dgm:pt>
    <dgm:pt modelId="{9037922E-8118-401D-932E-8EE084A0C735}" type="sibTrans" cxnId="{64D5EE06-DBFE-4144-96C5-AA45F86036AF}">
      <dgm:prSet/>
      <dgm:spPr/>
      <dgm:t>
        <a:bodyPr/>
        <a:lstStyle/>
        <a:p>
          <a:endParaRPr lang="en-US"/>
        </a:p>
      </dgm:t>
    </dgm:pt>
    <dgm:pt modelId="{82629074-2BB9-46E3-9974-EFAAE20CF207}">
      <dgm:prSet phldrT="[Text]" custT="1"/>
      <dgm:spPr/>
      <dgm:t>
        <a:bodyPr/>
        <a:lstStyle/>
        <a:p>
          <a:r>
            <a:rPr lang="fa-IR" sz="3600" b="1" dirty="0" smtClean="0">
              <a:cs typeface="B Titr" pitchFamily="2" charset="-78"/>
            </a:rPr>
            <a:t>ارزشهای جاری</a:t>
          </a:r>
          <a:endParaRPr lang="en-US" sz="3600" b="1" dirty="0">
            <a:cs typeface="B Titr" pitchFamily="2" charset="-78"/>
          </a:endParaRPr>
        </a:p>
      </dgm:t>
    </dgm:pt>
    <dgm:pt modelId="{F2D01268-B1FA-4390-8280-4E5B3EB494A0}" type="parTrans" cxnId="{E8533D19-534C-4D3B-9C64-9B8292C7E121}">
      <dgm:prSet/>
      <dgm:spPr/>
      <dgm:t>
        <a:bodyPr/>
        <a:lstStyle/>
        <a:p>
          <a:endParaRPr lang="en-US"/>
        </a:p>
      </dgm:t>
    </dgm:pt>
    <dgm:pt modelId="{0DF54A6D-FE96-42AB-915C-CD32E4A384D1}" type="sibTrans" cxnId="{E8533D19-534C-4D3B-9C64-9B8292C7E121}">
      <dgm:prSet/>
      <dgm:spPr/>
      <dgm:t>
        <a:bodyPr/>
        <a:lstStyle/>
        <a:p>
          <a:endParaRPr lang="en-US"/>
        </a:p>
      </dgm:t>
    </dgm:pt>
    <dgm:pt modelId="{25FAB751-A222-4722-9D0C-EE2A15628396}" type="pres">
      <dgm:prSet presAssocID="{959106A6-FBCC-434F-8573-018E54D67D78}" presName="compositeShape" presStyleCnt="0">
        <dgm:presLayoutVars>
          <dgm:chMax val="2"/>
          <dgm:dir/>
          <dgm:resizeHandles val="exact"/>
        </dgm:presLayoutVars>
      </dgm:prSet>
      <dgm:spPr/>
      <dgm:t>
        <a:bodyPr/>
        <a:lstStyle/>
        <a:p>
          <a:endParaRPr lang="en-US"/>
        </a:p>
      </dgm:t>
    </dgm:pt>
    <dgm:pt modelId="{BB49E892-6521-4FE2-BBC7-4CF41F928D29}" type="pres">
      <dgm:prSet presAssocID="{959106A6-FBCC-434F-8573-018E54D67D78}" presName="divider" presStyleLbl="fgShp" presStyleIdx="0" presStyleCnt="1"/>
      <dgm:spPr>
        <a:solidFill>
          <a:srgbClr val="92D050"/>
        </a:solidFill>
        <a:scene3d>
          <a:camera prst="orthographicFront"/>
          <a:lightRig rig="threePt" dir="t"/>
        </a:scene3d>
        <a:sp3d>
          <a:bevelT/>
        </a:sp3d>
      </dgm:spPr>
    </dgm:pt>
    <dgm:pt modelId="{F00A7F9E-7DD7-4307-BDA3-3041A10A924C}" type="pres">
      <dgm:prSet presAssocID="{398AB730-D65E-4D51-AE52-68A570888F9B}" presName="downArrow" presStyleLbl="node1" presStyleIdx="0" presStyleCnt="2"/>
      <dgm:spPr>
        <a:solidFill>
          <a:srgbClr val="92D050"/>
        </a:solidFill>
        <a:scene3d>
          <a:camera prst="orthographicFront"/>
          <a:lightRig rig="threePt" dir="t"/>
        </a:scene3d>
        <a:sp3d>
          <a:bevelT/>
        </a:sp3d>
      </dgm:spPr>
    </dgm:pt>
    <dgm:pt modelId="{B472DE01-D35B-4296-8DC0-3B3AED8AA6DF}" type="pres">
      <dgm:prSet presAssocID="{398AB730-D65E-4D51-AE52-68A570888F9B}" presName="downArrowText" presStyleLbl="revTx" presStyleIdx="0" presStyleCnt="2">
        <dgm:presLayoutVars>
          <dgm:bulletEnabled val="1"/>
        </dgm:presLayoutVars>
      </dgm:prSet>
      <dgm:spPr/>
      <dgm:t>
        <a:bodyPr/>
        <a:lstStyle/>
        <a:p>
          <a:endParaRPr lang="en-US"/>
        </a:p>
      </dgm:t>
    </dgm:pt>
    <dgm:pt modelId="{9BDB85C5-C28C-4991-B60A-7AA40F6E4150}" type="pres">
      <dgm:prSet presAssocID="{82629074-2BB9-46E3-9974-EFAAE20CF207}" presName="upArrow" presStyleLbl="node1" presStyleIdx="1" presStyleCnt="2"/>
      <dgm:spPr>
        <a:solidFill>
          <a:srgbClr val="92D050"/>
        </a:solidFill>
        <a:scene3d>
          <a:camera prst="orthographicFront"/>
          <a:lightRig rig="threePt" dir="t"/>
        </a:scene3d>
        <a:sp3d>
          <a:bevelT/>
        </a:sp3d>
      </dgm:spPr>
    </dgm:pt>
    <dgm:pt modelId="{27939C90-1DAA-4F51-A20D-FE19F80CB357}" type="pres">
      <dgm:prSet presAssocID="{82629074-2BB9-46E3-9974-EFAAE20CF207}" presName="upArrowText" presStyleLbl="revTx" presStyleIdx="1" presStyleCnt="2">
        <dgm:presLayoutVars>
          <dgm:bulletEnabled val="1"/>
        </dgm:presLayoutVars>
      </dgm:prSet>
      <dgm:spPr/>
      <dgm:t>
        <a:bodyPr/>
        <a:lstStyle/>
        <a:p>
          <a:endParaRPr lang="en-US"/>
        </a:p>
      </dgm:t>
    </dgm:pt>
  </dgm:ptLst>
  <dgm:cxnLst>
    <dgm:cxn modelId="{64D5EE06-DBFE-4144-96C5-AA45F86036AF}" srcId="{959106A6-FBCC-434F-8573-018E54D67D78}" destId="{398AB730-D65E-4D51-AE52-68A570888F9B}" srcOrd="0" destOrd="0" parTransId="{9A635F28-DD96-4D70-8F37-6383700D6E1F}" sibTransId="{9037922E-8118-401D-932E-8EE084A0C735}"/>
    <dgm:cxn modelId="{6FDFBE2E-4EF4-430E-AE07-BD2F411C28D4}" type="presOf" srcId="{82629074-2BB9-46E3-9974-EFAAE20CF207}" destId="{27939C90-1DAA-4F51-A20D-FE19F80CB357}" srcOrd="0" destOrd="0" presId="urn:microsoft.com/office/officeart/2005/8/layout/arrow3"/>
    <dgm:cxn modelId="{C676EFCF-33D2-4300-BC64-A9838A88541E}" type="presOf" srcId="{959106A6-FBCC-434F-8573-018E54D67D78}" destId="{25FAB751-A222-4722-9D0C-EE2A15628396}" srcOrd="0" destOrd="0" presId="urn:microsoft.com/office/officeart/2005/8/layout/arrow3"/>
    <dgm:cxn modelId="{E8533D19-534C-4D3B-9C64-9B8292C7E121}" srcId="{959106A6-FBCC-434F-8573-018E54D67D78}" destId="{82629074-2BB9-46E3-9974-EFAAE20CF207}" srcOrd="1" destOrd="0" parTransId="{F2D01268-B1FA-4390-8280-4E5B3EB494A0}" sibTransId="{0DF54A6D-FE96-42AB-915C-CD32E4A384D1}"/>
    <dgm:cxn modelId="{37356705-08DD-4F9B-BDC0-D066FF819FDB}" type="presOf" srcId="{398AB730-D65E-4D51-AE52-68A570888F9B}" destId="{B472DE01-D35B-4296-8DC0-3B3AED8AA6DF}" srcOrd="0" destOrd="0" presId="urn:microsoft.com/office/officeart/2005/8/layout/arrow3"/>
    <dgm:cxn modelId="{5813D6B8-010A-409D-860E-0E643FED4179}" type="presParOf" srcId="{25FAB751-A222-4722-9D0C-EE2A15628396}" destId="{BB49E892-6521-4FE2-BBC7-4CF41F928D29}" srcOrd="0" destOrd="0" presId="urn:microsoft.com/office/officeart/2005/8/layout/arrow3"/>
    <dgm:cxn modelId="{257DAAF8-4382-47F5-B33B-82A32FFD6846}" type="presParOf" srcId="{25FAB751-A222-4722-9D0C-EE2A15628396}" destId="{F00A7F9E-7DD7-4307-BDA3-3041A10A924C}" srcOrd="1" destOrd="0" presId="urn:microsoft.com/office/officeart/2005/8/layout/arrow3"/>
    <dgm:cxn modelId="{CCD163BF-F2D3-44D9-B9BE-49D42BC54974}" type="presParOf" srcId="{25FAB751-A222-4722-9D0C-EE2A15628396}" destId="{B472DE01-D35B-4296-8DC0-3B3AED8AA6DF}" srcOrd="2" destOrd="0" presId="urn:microsoft.com/office/officeart/2005/8/layout/arrow3"/>
    <dgm:cxn modelId="{4AF3288F-9771-4408-BDA0-66C46D61B974}" type="presParOf" srcId="{25FAB751-A222-4722-9D0C-EE2A15628396}" destId="{9BDB85C5-C28C-4991-B60A-7AA40F6E4150}" srcOrd="3" destOrd="0" presId="urn:microsoft.com/office/officeart/2005/8/layout/arrow3"/>
    <dgm:cxn modelId="{F446E528-11B0-4963-B348-54D1174A22D0}" type="presParOf" srcId="{25FAB751-A222-4722-9D0C-EE2A15628396}" destId="{27939C90-1DAA-4F51-A20D-FE19F80CB357}" srcOrd="4" destOrd="0" presId="urn:microsoft.com/office/officeart/2005/8/layout/arrow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9871A1C-477E-45D3-8D2E-07AF4B85362F}" type="doc">
      <dgm:prSet loTypeId="urn:microsoft.com/office/officeart/2008/layout/HorizontalMultiLevelHierarchy" loCatId="hierarchy" qsTypeId="urn:microsoft.com/office/officeart/2005/8/quickstyle/3d4" qsCatId="3D" csTypeId="urn:microsoft.com/office/officeart/2005/8/colors/accent1_5" csCatId="accent1" phldr="1"/>
      <dgm:spPr/>
      <dgm:t>
        <a:bodyPr/>
        <a:lstStyle/>
        <a:p>
          <a:pPr rtl="1"/>
          <a:endParaRPr lang="fa-IR"/>
        </a:p>
      </dgm:t>
    </dgm:pt>
    <dgm:pt modelId="{2349442A-8564-4E4E-BC25-1A715FEDAB29}">
      <dgm:prSet phldrT="[Text]" custT="1">
        <dgm:style>
          <a:lnRef idx="0">
            <a:schemeClr val="accent1"/>
          </a:lnRef>
          <a:fillRef idx="3">
            <a:schemeClr val="accent1"/>
          </a:fillRef>
          <a:effectRef idx="3">
            <a:schemeClr val="accent1"/>
          </a:effectRef>
          <a:fontRef idx="minor">
            <a:schemeClr val="lt1"/>
          </a:fontRef>
        </dgm:style>
      </dgm:prSet>
      <dgm:spPr>
        <a:solidFill>
          <a:srgbClr val="92D050"/>
        </a:solidFill>
      </dgm:spPr>
      <dgm:t>
        <a:bodyPr/>
        <a:lstStyle/>
        <a:p>
          <a:pPr rtl="1"/>
          <a:r>
            <a:rPr lang="fa-IR" sz="4800" b="1" cap="none" spc="0" dirty="0" smtClean="0">
              <a:ln w="17780" cmpd="sng">
                <a:solidFill>
                  <a:srgbClr val="FFFFFF"/>
                </a:solidFill>
                <a:prstDash val="solid"/>
                <a:miter lim="800000"/>
              </a:ln>
              <a:solidFill>
                <a:schemeClr val="bg1"/>
              </a:solidFill>
              <a:effectLst>
                <a:outerShdw blurRad="50800" algn="tl" rotWithShape="0">
                  <a:srgbClr val="000000"/>
                </a:outerShdw>
              </a:effectLst>
              <a:latin typeface="IranNastaliq" pitchFamily="18" charset="0"/>
              <a:cs typeface="B Titr" pitchFamily="2" charset="-78"/>
            </a:rPr>
            <a:t>دیدگاه موافقان</a:t>
          </a:r>
          <a:endParaRPr lang="fa-IR" sz="4800" b="1" cap="none" spc="0" dirty="0">
            <a:ln w="17780" cmpd="sng">
              <a:solidFill>
                <a:srgbClr val="FFFFFF"/>
              </a:solidFill>
              <a:prstDash val="solid"/>
              <a:miter lim="800000"/>
            </a:ln>
            <a:solidFill>
              <a:schemeClr val="bg1"/>
            </a:solidFill>
            <a:effectLst>
              <a:outerShdw blurRad="50800" algn="tl" rotWithShape="0">
                <a:srgbClr val="000000"/>
              </a:outerShdw>
            </a:effectLst>
            <a:latin typeface="IranNastaliq" pitchFamily="18" charset="0"/>
            <a:cs typeface="B Titr" pitchFamily="2" charset="-78"/>
          </a:endParaRPr>
        </a:p>
      </dgm:t>
    </dgm:pt>
    <dgm:pt modelId="{62E4A80C-90D0-4E02-93C8-21A0530F0698}" type="parTrans" cxnId="{24384C0F-3ECA-4F46-ACE9-47446BA8F274}">
      <dgm:prSet/>
      <dgm:spPr/>
      <dgm:t>
        <a:bodyPr/>
        <a:lstStyle/>
        <a:p>
          <a:pPr rtl="1"/>
          <a:endParaRPr lang="fa-IR" b="1" cap="none" spc="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dgm:t>
    </dgm:pt>
    <dgm:pt modelId="{9E48B578-0A0E-4446-A7BE-F5F71FF8044C}" type="sibTrans" cxnId="{24384C0F-3ECA-4F46-ACE9-47446BA8F274}">
      <dgm:prSet/>
      <dgm:spPr/>
      <dgm:t>
        <a:bodyPr/>
        <a:lstStyle/>
        <a:p>
          <a:pPr rtl="1"/>
          <a:endParaRPr lang="fa-IR" b="1" cap="none" spc="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dgm:t>
    </dgm:pt>
    <dgm:pt modelId="{D391AE22-08BB-43D7-A4AA-DD95026D9C90}">
      <dgm:prSet phldrT="[Text]" custT="1">
        <dgm:style>
          <a:lnRef idx="0">
            <a:schemeClr val="accent1"/>
          </a:lnRef>
          <a:fillRef idx="3">
            <a:schemeClr val="accent1"/>
          </a:fillRef>
          <a:effectRef idx="3">
            <a:schemeClr val="accent1"/>
          </a:effectRef>
          <a:fontRef idx="minor">
            <a:schemeClr val="lt1"/>
          </a:fontRef>
        </dgm:style>
      </dgm:prSet>
      <dgm:spPr>
        <a:solidFill>
          <a:srgbClr val="92D050"/>
        </a:solidFill>
      </dgm:spPr>
      <dgm:t>
        <a:bodyPr/>
        <a:lstStyle/>
        <a:p>
          <a:pPr rtl="1"/>
          <a:r>
            <a:rPr lang="fa-IR" sz="3200" b="1" cap="none" spc="0" dirty="0" smtClean="0">
              <a:ln w="17780" cmpd="sng">
                <a:solidFill>
                  <a:srgbClr val="FFFFFF"/>
                </a:solidFill>
                <a:prstDash val="solid"/>
                <a:miter lim="800000"/>
              </a:ln>
              <a:solidFill>
                <a:schemeClr val="bg1"/>
              </a:solidFill>
              <a:effectLst>
                <a:outerShdw blurRad="50800" algn="tl" rotWithShape="0">
                  <a:srgbClr val="000000"/>
                </a:outerShdw>
              </a:effectLst>
              <a:latin typeface="IranNastaliq" pitchFamily="18" charset="0"/>
              <a:cs typeface="+mj-cs"/>
            </a:rPr>
            <a:t>مقایسه درآمد وهزینه</a:t>
          </a:r>
          <a:endParaRPr lang="fa-IR" sz="3200" b="1" cap="none" spc="0" dirty="0">
            <a:ln w="17780" cmpd="sng">
              <a:solidFill>
                <a:srgbClr val="FFFFFF"/>
              </a:solidFill>
              <a:prstDash val="solid"/>
              <a:miter lim="800000"/>
            </a:ln>
            <a:solidFill>
              <a:schemeClr val="bg1"/>
            </a:solidFill>
            <a:effectLst>
              <a:outerShdw blurRad="50800" algn="tl" rotWithShape="0">
                <a:srgbClr val="000000"/>
              </a:outerShdw>
            </a:effectLst>
            <a:latin typeface="IranNastaliq" pitchFamily="18" charset="0"/>
            <a:cs typeface="+mj-cs"/>
          </a:endParaRPr>
        </a:p>
      </dgm:t>
    </dgm:pt>
    <dgm:pt modelId="{4417C8A3-ABA2-49D6-970C-00995458774F}" type="parTrans" cxnId="{6ED437AD-26BC-43CE-BB45-924F10746554}">
      <dgm:prSet/>
      <dgm:spPr>
        <a:solidFill>
          <a:srgbClr val="92D050"/>
        </a:solidFill>
        <a:ln>
          <a:solidFill>
            <a:srgbClr val="92D050"/>
          </a:solidFill>
        </a:ln>
      </dgm:spPr>
      <dgm:t>
        <a:bodyPr/>
        <a:lstStyle/>
        <a:p>
          <a:pPr rtl="1"/>
          <a:endParaRPr lang="fa-IR" b="1" cap="none" spc="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dgm:t>
    </dgm:pt>
    <dgm:pt modelId="{65DC278C-9234-4546-AFF2-04F4E2B4F842}" type="sibTrans" cxnId="{6ED437AD-26BC-43CE-BB45-924F10746554}">
      <dgm:prSet/>
      <dgm:spPr/>
      <dgm:t>
        <a:bodyPr/>
        <a:lstStyle/>
        <a:p>
          <a:pPr rtl="1"/>
          <a:endParaRPr lang="fa-IR" b="1" cap="none" spc="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dgm:t>
    </dgm:pt>
    <dgm:pt modelId="{1FCB451B-0BB2-4DDD-9AC1-60104FA06030}">
      <dgm:prSet phldrT="[Text]" custT="1">
        <dgm:style>
          <a:lnRef idx="0">
            <a:schemeClr val="accent1"/>
          </a:lnRef>
          <a:fillRef idx="3">
            <a:schemeClr val="accent1"/>
          </a:fillRef>
          <a:effectRef idx="3">
            <a:schemeClr val="accent1"/>
          </a:effectRef>
          <a:fontRef idx="minor">
            <a:schemeClr val="lt1"/>
          </a:fontRef>
        </dgm:style>
      </dgm:prSet>
      <dgm:spPr>
        <a:solidFill>
          <a:srgbClr val="92D050"/>
        </a:solidFill>
        <a:ln/>
      </dgm:spPr>
      <dgm:t>
        <a:bodyPr/>
        <a:lstStyle/>
        <a:p>
          <a:pPr rtl="1"/>
          <a:r>
            <a:rPr lang="fa-IR" sz="3200" b="1" cap="none" spc="0" dirty="0" smtClean="0">
              <a:ln w="17780" cmpd="sng">
                <a:solidFill>
                  <a:srgbClr val="FFFFFF"/>
                </a:solidFill>
                <a:prstDash val="solid"/>
                <a:miter lim="800000"/>
              </a:ln>
              <a:solidFill>
                <a:schemeClr val="bg1"/>
              </a:solidFill>
              <a:effectLst>
                <a:outerShdw blurRad="50800" algn="tl" rotWithShape="0">
                  <a:srgbClr val="000000"/>
                </a:outerShdw>
              </a:effectLst>
              <a:latin typeface="IranNastaliq" pitchFamily="18" charset="0"/>
              <a:cs typeface="+mj-cs"/>
            </a:rPr>
            <a:t>رعایت اصول پذیرفته شده حسابداری</a:t>
          </a:r>
          <a:endParaRPr lang="fa-IR" sz="3200" b="1" cap="none" spc="0" dirty="0">
            <a:ln w="17780" cmpd="sng">
              <a:solidFill>
                <a:srgbClr val="FFFFFF"/>
              </a:solidFill>
              <a:prstDash val="solid"/>
              <a:miter lim="800000"/>
            </a:ln>
            <a:solidFill>
              <a:schemeClr val="bg1"/>
            </a:solidFill>
            <a:effectLst>
              <a:outerShdw blurRad="50800" algn="tl" rotWithShape="0">
                <a:srgbClr val="000000"/>
              </a:outerShdw>
            </a:effectLst>
            <a:latin typeface="IranNastaliq" pitchFamily="18" charset="0"/>
            <a:cs typeface="+mj-cs"/>
          </a:endParaRPr>
        </a:p>
      </dgm:t>
    </dgm:pt>
    <dgm:pt modelId="{52A22114-3077-4CB2-AFCF-AFA2E5290DCD}" type="parTrans" cxnId="{CCBB5718-447A-424C-80B6-6972845ED4BA}">
      <dgm:prSet/>
      <dgm:spPr>
        <a:ln>
          <a:solidFill>
            <a:srgbClr val="92D050"/>
          </a:solidFill>
        </a:ln>
      </dgm:spPr>
      <dgm:t>
        <a:bodyPr/>
        <a:lstStyle/>
        <a:p>
          <a:pPr rtl="1"/>
          <a:endParaRPr lang="fa-IR" b="1" cap="none" spc="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dgm:t>
    </dgm:pt>
    <dgm:pt modelId="{7065033F-4918-461B-8B85-5768A3B2ABBE}" type="sibTrans" cxnId="{CCBB5718-447A-424C-80B6-6972845ED4BA}">
      <dgm:prSet/>
      <dgm:spPr/>
      <dgm:t>
        <a:bodyPr/>
        <a:lstStyle/>
        <a:p>
          <a:pPr rtl="1"/>
          <a:endParaRPr lang="fa-IR" b="1" cap="none" spc="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dgm:t>
    </dgm:pt>
    <dgm:pt modelId="{78666B7E-90E9-49D9-A909-C070B6EF08A7}">
      <dgm:prSet phldrT="[Text]" custT="1">
        <dgm:style>
          <a:lnRef idx="0">
            <a:schemeClr val="accent1"/>
          </a:lnRef>
          <a:fillRef idx="3">
            <a:schemeClr val="accent1"/>
          </a:fillRef>
          <a:effectRef idx="3">
            <a:schemeClr val="accent1"/>
          </a:effectRef>
          <a:fontRef idx="minor">
            <a:schemeClr val="lt1"/>
          </a:fontRef>
        </dgm:style>
      </dgm:prSet>
      <dgm:spPr>
        <a:solidFill>
          <a:srgbClr val="92D050"/>
        </a:solidFill>
        <a:ln/>
      </dgm:spPr>
      <dgm:t>
        <a:bodyPr/>
        <a:lstStyle/>
        <a:p>
          <a:pPr rtl="1"/>
          <a:r>
            <a:rPr lang="fa-IR" sz="3200" b="1" cap="none" spc="0" dirty="0" smtClean="0">
              <a:ln w="17780" cmpd="sng">
                <a:solidFill>
                  <a:srgbClr val="FFFFFF"/>
                </a:solidFill>
                <a:prstDash val="solid"/>
                <a:miter lim="800000"/>
              </a:ln>
              <a:solidFill>
                <a:schemeClr val="bg1"/>
              </a:solidFill>
              <a:effectLst>
                <a:outerShdw blurRad="50800" algn="tl" rotWithShape="0">
                  <a:srgbClr val="000000"/>
                </a:outerShdw>
              </a:effectLst>
              <a:latin typeface="IranNastaliq" pitchFamily="18" charset="0"/>
              <a:cs typeface="+mj-cs"/>
            </a:rPr>
            <a:t>ارزیابی مدیریت</a:t>
          </a:r>
          <a:endParaRPr lang="fa-IR" sz="3200" b="1" cap="none" spc="0" dirty="0">
            <a:ln w="17780" cmpd="sng">
              <a:solidFill>
                <a:srgbClr val="FFFFFF"/>
              </a:solidFill>
              <a:prstDash val="solid"/>
              <a:miter lim="800000"/>
            </a:ln>
            <a:solidFill>
              <a:schemeClr val="bg1"/>
            </a:solidFill>
            <a:effectLst>
              <a:outerShdw blurRad="50800" algn="tl" rotWithShape="0">
                <a:srgbClr val="000000"/>
              </a:outerShdw>
            </a:effectLst>
            <a:latin typeface="IranNastaliq" pitchFamily="18" charset="0"/>
            <a:cs typeface="+mj-cs"/>
          </a:endParaRPr>
        </a:p>
      </dgm:t>
    </dgm:pt>
    <dgm:pt modelId="{61AB50E7-3A42-4DA1-8801-20DE24DC337C}" type="parTrans" cxnId="{F5A5CFFD-D283-4F27-9F39-A604F705D2B5}">
      <dgm:prSet/>
      <dgm:spPr>
        <a:solidFill>
          <a:srgbClr val="92D050"/>
        </a:solidFill>
        <a:ln>
          <a:solidFill>
            <a:srgbClr val="92D050"/>
          </a:solidFill>
        </a:ln>
      </dgm:spPr>
      <dgm:t>
        <a:bodyPr/>
        <a:lstStyle/>
        <a:p>
          <a:pPr rtl="1"/>
          <a:endParaRPr lang="fa-IR" b="1" cap="none" spc="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dgm:t>
    </dgm:pt>
    <dgm:pt modelId="{C744E6B9-30DD-489E-9B2A-66002D69DBDE}" type="sibTrans" cxnId="{F5A5CFFD-D283-4F27-9F39-A604F705D2B5}">
      <dgm:prSet/>
      <dgm:spPr/>
      <dgm:t>
        <a:bodyPr/>
        <a:lstStyle/>
        <a:p>
          <a:pPr rtl="1"/>
          <a:endParaRPr lang="fa-IR" b="1" cap="none" spc="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dgm:t>
    </dgm:pt>
    <dgm:pt modelId="{21F5451F-7CFB-45C2-885E-B15A335A15EB}" type="pres">
      <dgm:prSet presAssocID="{A9871A1C-477E-45D3-8D2E-07AF4B85362F}" presName="Name0" presStyleCnt="0">
        <dgm:presLayoutVars>
          <dgm:chPref val="1"/>
          <dgm:dir/>
          <dgm:animOne val="branch"/>
          <dgm:animLvl val="lvl"/>
          <dgm:resizeHandles val="exact"/>
        </dgm:presLayoutVars>
      </dgm:prSet>
      <dgm:spPr/>
      <dgm:t>
        <a:bodyPr/>
        <a:lstStyle/>
        <a:p>
          <a:pPr rtl="1"/>
          <a:endParaRPr lang="fa-IR"/>
        </a:p>
      </dgm:t>
    </dgm:pt>
    <dgm:pt modelId="{01E05C99-9B29-4F17-B1E3-8B2F1C196F90}" type="pres">
      <dgm:prSet presAssocID="{2349442A-8564-4E4E-BC25-1A715FEDAB29}" presName="root1" presStyleCnt="0"/>
      <dgm:spPr/>
    </dgm:pt>
    <dgm:pt modelId="{83083598-6174-47E3-8227-B3426E7F3E46}" type="pres">
      <dgm:prSet presAssocID="{2349442A-8564-4E4E-BC25-1A715FEDAB29}" presName="LevelOneTextNode" presStyleLbl="node0" presStyleIdx="0" presStyleCnt="1" custScaleY="78015" custLinFactNeighborX="-6558" custLinFactNeighborY="-580">
        <dgm:presLayoutVars>
          <dgm:chPref val="3"/>
        </dgm:presLayoutVars>
      </dgm:prSet>
      <dgm:spPr/>
      <dgm:t>
        <a:bodyPr/>
        <a:lstStyle/>
        <a:p>
          <a:pPr rtl="1"/>
          <a:endParaRPr lang="fa-IR"/>
        </a:p>
      </dgm:t>
    </dgm:pt>
    <dgm:pt modelId="{EC3724D5-A66D-4746-A82E-F3B6A9553893}" type="pres">
      <dgm:prSet presAssocID="{2349442A-8564-4E4E-BC25-1A715FEDAB29}" presName="level2hierChild" presStyleCnt="0"/>
      <dgm:spPr/>
    </dgm:pt>
    <dgm:pt modelId="{0C44C440-EFA5-494A-ADC0-4439C3F490BA}" type="pres">
      <dgm:prSet presAssocID="{4417C8A3-ABA2-49D6-970C-00995458774F}" presName="conn2-1" presStyleLbl="parChTrans1D2" presStyleIdx="0" presStyleCnt="3"/>
      <dgm:spPr/>
      <dgm:t>
        <a:bodyPr/>
        <a:lstStyle/>
        <a:p>
          <a:pPr rtl="1"/>
          <a:endParaRPr lang="fa-IR"/>
        </a:p>
      </dgm:t>
    </dgm:pt>
    <dgm:pt modelId="{D82113AF-D066-4706-BEA6-B7FA4AFE95E3}" type="pres">
      <dgm:prSet presAssocID="{4417C8A3-ABA2-49D6-970C-00995458774F}" presName="connTx" presStyleLbl="parChTrans1D2" presStyleIdx="0" presStyleCnt="3"/>
      <dgm:spPr/>
      <dgm:t>
        <a:bodyPr/>
        <a:lstStyle/>
        <a:p>
          <a:pPr rtl="1"/>
          <a:endParaRPr lang="fa-IR"/>
        </a:p>
      </dgm:t>
    </dgm:pt>
    <dgm:pt modelId="{2927FB7E-ADA9-44A1-9191-51357B14518D}" type="pres">
      <dgm:prSet presAssocID="{D391AE22-08BB-43D7-A4AA-DD95026D9C90}" presName="root2" presStyleCnt="0"/>
      <dgm:spPr/>
    </dgm:pt>
    <dgm:pt modelId="{0FB56A59-00B9-474E-B9F8-B580C9A600E2}" type="pres">
      <dgm:prSet presAssocID="{D391AE22-08BB-43D7-A4AA-DD95026D9C90}" presName="LevelTwoTextNode" presStyleLbl="node2" presStyleIdx="0" presStyleCnt="3">
        <dgm:presLayoutVars>
          <dgm:chPref val="3"/>
        </dgm:presLayoutVars>
      </dgm:prSet>
      <dgm:spPr/>
      <dgm:t>
        <a:bodyPr/>
        <a:lstStyle/>
        <a:p>
          <a:pPr rtl="1"/>
          <a:endParaRPr lang="fa-IR"/>
        </a:p>
      </dgm:t>
    </dgm:pt>
    <dgm:pt modelId="{3EC5A3B4-3DCD-4671-A781-A27595F154BA}" type="pres">
      <dgm:prSet presAssocID="{D391AE22-08BB-43D7-A4AA-DD95026D9C90}" presName="level3hierChild" presStyleCnt="0"/>
      <dgm:spPr/>
    </dgm:pt>
    <dgm:pt modelId="{D7E111C3-FCA7-4035-8C3D-6CBD2B2B827A}" type="pres">
      <dgm:prSet presAssocID="{52A22114-3077-4CB2-AFCF-AFA2E5290DCD}" presName="conn2-1" presStyleLbl="parChTrans1D2" presStyleIdx="1" presStyleCnt="3"/>
      <dgm:spPr/>
      <dgm:t>
        <a:bodyPr/>
        <a:lstStyle/>
        <a:p>
          <a:pPr rtl="1"/>
          <a:endParaRPr lang="fa-IR"/>
        </a:p>
      </dgm:t>
    </dgm:pt>
    <dgm:pt modelId="{F68BE5DF-5F0B-429B-B04D-1354FECD9896}" type="pres">
      <dgm:prSet presAssocID="{52A22114-3077-4CB2-AFCF-AFA2E5290DCD}" presName="connTx" presStyleLbl="parChTrans1D2" presStyleIdx="1" presStyleCnt="3"/>
      <dgm:spPr/>
      <dgm:t>
        <a:bodyPr/>
        <a:lstStyle/>
        <a:p>
          <a:pPr rtl="1"/>
          <a:endParaRPr lang="fa-IR"/>
        </a:p>
      </dgm:t>
    </dgm:pt>
    <dgm:pt modelId="{5719F658-E489-44EA-A0D0-FCEEEE3BB792}" type="pres">
      <dgm:prSet presAssocID="{1FCB451B-0BB2-4DDD-9AC1-60104FA06030}" presName="root2" presStyleCnt="0"/>
      <dgm:spPr/>
    </dgm:pt>
    <dgm:pt modelId="{5C86E2F3-CA00-4801-8C29-24FA50D643B9}" type="pres">
      <dgm:prSet presAssocID="{1FCB451B-0BB2-4DDD-9AC1-60104FA06030}" presName="LevelTwoTextNode" presStyleLbl="node2" presStyleIdx="1" presStyleCnt="3">
        <dgm:presLayoutVars>
          <dgm:chPref val="3"/>
        </dgm:presLayoutVars>
      </dgm:prSet>
      <dgm:spPr/>
      <dgm:t>
        <a:bodyPr/>
        <a:lstStyle/>
        <a:p>
          <a:pPr rtl="1"/>
          <a:endParaRPr lang="fa-IR"/>
        </a:p>
      </dgm:t>
    </dgm:pt>
    <dgm:pt modelId="{5AE72585-9ED4-4A8B-B9F3-5982D8468877}" type="pres">
      <dgm:prSet presAssocID="{1FCB451B-0BB2-4DDD-9AC1-60104FA06030}" presName="level3hierChild" presStyleCnt="0"/>
      <dgm:spPr/>
    </dgm:pt>
    <dgm:pt modelId="{89C703E1-2B9A-472B-998B-62DE5B54B129}" type="pres">
      <dgm:prSet presAssocID="{61AB50E7-3A42-4DA1-8801-20DE24DC337C}" presName="conn2-1" presStyleLbl="parChTrans1D2" presStyleIdx="2" presStyleCnt="3"/>
      <dgm:spPr/>
      <dgm:t>
        <a:bodyPr/>
        <a:lstStyle/>
        <a:p>
          <a:pPr rtl="1"/>
          <a:endParaRPr lang="fa-IR"/>
        </a:p>
      </dgm:t>
    </dgm:pt>
    <dgm:pt modelId="{ED576594-971E-432C-8AE7-386E4A20DE33}" type="pres">
      <dgm:prSet presAssocID="{61AB50E7-3A42-4DA1-8801-20DE24DC337C}" presName="connTx" presStyleLbl="parChTrans1D2" presStyleIdx="2" presStyleCnt="3"/>
      <dgm:spPr/>
      <dgm:t>
        <a:bodyPr/>
        <a:lstStyle/>
        <a:p>
          <a:pPr rtl="1"/>
          <a:endParaRPr lang="fa-IR"/>
        </a:p>
      </dgm:t>
    </dgm:pt>
    <dgm:pt modelId="{28615BFA-958C-4E0F-8E15-A8D5E6E2D0DD}" type="pres">
      <dgm:prSet presAssocID="{78666B7E-90E9-49D9-A909-C070B6EF08A7}" presName="root2" presStyleCnt="0"/>
      <dgm:spPr/>
    </dgm:pt>
    <dgm:pt modelId="{EADC5BD6-4078-4BF5-BA57-69813B573FE6}" type="pres">
      <dgm:prSet presAssocID="{78666B7E-90E9-49D9-A909-C070B6EF08A7}" presName="LevelTwoTextNode" presStyleLbl="node2" presStyleIdx="2" presStyleCnt="3">
        <dgm:presLayoutVars>
          <dgm:chPref val="3"/>
        </dgm:presLayoutVars>
      </dgm:prSet>
      <dgm:spPr/>
      <dgm:t>
        <a:bodyPr/>
        <a:lstStyle/>
        <a:p>
          <a:pPr rtl="1"/>
          <a:endParaRPr lang="fa-IR"/>
        </a:p>
      </dgm:t>
    </dgm:pt>
    <dgm:pt modelId="{5B2CDBDE-30DE-4EDD-A7D2-4DFF0997AD62}" type="pres">
      <dgm:prSet presAssocID="{78666B7E-90E9-49D9-A909-C070B6EF08A7}" presName="level3hierChild" presStyleCnt="0"/>
      <dgm:spPr/>
    </dgm:pt>
  </dgm:ptLst>
  <dgm:cxnLst>
    <dgm:cxn modelId="{2DA2799F-DA52-487D-8AC5-2CBF9A040E25}" type="presOf" srcId="{2349442A-8564-4E4E-BC25-1A715FEDAB29}" destId="{83083598-6174-47E3-8227-B3426E7F3E46}" srcOrd="0" destOrd="0" presId="urn:microsoft.com/office/officeart/2008/layout/HorizontalMultiLevelHierarchy"/>
    <dgm:cxn modelId="{DE3B77E6-E841-4217-8BBD-F420CD22D5FA}" type="presOf" srcId="{4417C8A3-ABA2-49D6-970C-00995458774F}" destId="{0C44C440-EFA5-494A-ADC0-4439C3F490BA}" srcOrd="0" destOrd="0" presId="urn:microsoft.com/office/officeart/2008/layout/HorizontalMultiLevelHierarchy"/>
    <dgm:cxn modelId="{3D7B5E19-2441-4E76-A6EF-BA3B6CA16218}" type="presOf" srcId="{78666B7E-90E9-49D9-A909-C070B6EF08A7}" destId="{EADC5BD6-4078-4BF5-BA57-69813B573FE6}" srcOrd="0" destOrd="0" presId="urn:microsoft.com/office/officeart/2008/layout/HorizontalMultiLevelHierarchy"/>
    <dgm:cxn modelId="{CCBB5718-447A-424C-80B6-6972845ED4BA}" srcId="{2349442A-8564-4E4E-BC25-1A715FEDAB29}" destId="{1FCB451B-0BB2-4DDD-9AC1-60104FA06030}" srcOrd="1" destOrd="0" parTransId="{52A22114-3077-4CB2-AFCF-AFA2E5290DCD}" sibTransId="{7065033F-4918-461B-8B85-5768A3B2ABBE}"/>
    <dgm:cxn modelId="{24384C0F-3ECA-4F46-ACE9-47446BA8F274}" srcId="{A9871A1C-477E-45D3-8D2E-07AF4B85362F}" destId="{2349442A-8564-4E4E-BC25-1A715FEDAB29}" srcOrd="0" destOrd="0" parTransId="{62E4A80C-90D0-4E02-93C8-21A0530F0698}" sibTransId="{9E48B578-0A0E-4446-A7BE-F5F71FF8044C}"/>
    <dgm:cxn modelId="{68A0C708-B5EF-4072-8761-9305ADDF94E6}" type="presOf" srcId="{A9871A1C-477E-45D3-8D2E-07AF4B85362F}" destId="{21F5451F-7CFB-45C2-885E-B15A335A15EB}" srcOrd="0" destOrd="0" presId="urn:microsoft.com/office/officeart/2008/layout/HorizontalMultiLevelHierarchy"/>
    <dgm:cxn modelId="{6ED437AD-26BC-43CE-BB45-924F10746554}" srcId="{2349442A-8564-4E4E-BC25-1A715FEDAB29}" destId="{D391AE22-08BB-43D7-A4AA-DD95026D9C90}" srcOrd="0" destOrd="0" parTransId="{4417C8A3-ABA2-49D6-970C-00995458774F}" sibTransId="{65DC278C-9234-4546-AFF2-04F4E2B4F842}"/>
    <dgm:cxn modelId="{D7C722D1-BDAD-436F-B8C1-A384EF07CAF9}" type="presOf" srcId="{1FCB451B-0BB2-4DDD-9AC1-60104FA06030}" destId="{5C86E2F3-CA00-4801-8C29-24FA50D643B9}" srcOrd="0" destOrd="0" presId="urn:microsoft.com/office/officeart/2008/layout/HorizontalMultiLevelHierarchy"/>
    <dgm:cxn modelId="{F5A5CFFD-D283-4F27-9F39-A604F705D2B5}" srcId="{2349442A-8564-4E4E-BC25-1A715FEDAB29}" destId="{78666B7E-90E9-49D9-A909-C070B6EF08A7}" srcOrd="2" destOrd="0" parTransId="{61AB50E7-3A42-4DA1-8801-20DE24DC337C}" sibTransId="{C744E6B9-30DD-489E-9B2A-66002D69DBDE}"/>
    <dgm:cxn modelId="{F3330BEF-2A66-41CE-88FE-E438D4614505}" type="presOf" srcId="{4417C8A3-ABA2-49D6-970C-00995458774F}" destId="{D82113AF-D066-4706-BEA6-B7FA4AFE95E3}" srcOrd="1" destOrd="0" presId="urn:microsoft.com/office/officeart/2008/layout/HorizontalMultiLevelHierarchy"/>
    <dgm:cxn modelId="{A0CB383E-3778-4FC2-B3FC-927CA7C50A0B}" type="presOf" srcId="{61AB50E7-3A42-4DA1-8801-20DE24DC337C}" destId="{89C703E1-2B9A-472B-998B-62DE5B54B129}" srcOrd="0" destOrd="0" presId="urn:microsoft.com/office/officeart/2008/layout/HorizontalMultiLevelHierarchy"/>
    <dgm:cxn modelId="{E7FE2FBF-9859-453A-8D30-C9EA7515DB09}" type="presOf" srcId="{52A22114-3077-4CB2-AFCF-AFA2E5290DCD}" destId="{F68BE5DF-5F0B-429B-B04D-1354FECD9896}" srcOrd="1" destOrd="0" presId="urn:microsoft.com/office/officeart/2008/layout/HorizontalMultiLevelHierarchy"/>
    <dgm:cxn modelId="{5553112E-9181-44C6-9555-AE39ED94CEDB}" type="presOf" srcId="{D391AE22-08BB-43D7-A4AA-DD95026D9C90}" destId="{0FB56A59-00B9-474E-B9F8-B580C9A600E2}" srcOrd="0" destOrd="0" presId="urn:microsoft.com/office/officeart/2008/layout/HorizontalMultiLevelHierarchy"/>
    <dgm:cxn modelId="{BA7357BE-6663-4A8E-B3CF-1D07F3999D00}" type="presOf" srcId="{61AB50E7-3A42-4DA1-8801-20DE24DC337C}" destId="{ED576594-971E-432C-8AE7-386E4A20DE33}" srcOrd="1" destOrd="0" presId="urn:microsoft.com/office/officeart/2008/layout/HorizontalMultiLevelHierarchy"/>
    <dgm:cxn modelId="{4E162456-9037-49A1-BC62-DB172E0D39A7}" type="presOf" srcId="{52A22114-3077-4CB2-AFCF-AFA2E5290DCD}" destId="{D7E111C3-FCA7-4035-8C3D-6CBD2B2B827A}" srcOrd="0" destOrd="0" presId="urn:microsoft.com/office/officeart/2008/layout/HorizontalMultiLevelHierarchy"/>
    <dgm:cxn modelId="{A35CD753-84E2-4CB5-8590-F956DA9D99DC}" type="presParOf" srcId="{21F5451F-7CFB-45C2-885E-B15A335A15EB}" destId="{01E05C99-9B29-4F17-B1E3-8B2F1C196F90}" srcOrd="0" destOrd="0" presId="urn:microsoft.com/office/officeart/2008/layout/HorizontalMultiLevelHierarchy"/>
    <dgm:cxn modelId="{C230AE70-889F-434A-83B5-1C8CD4265165}" type="presParOf" srcId="{01E05C99-9B29-4F17-B1E3-8B2F1C196F90}" destId="{83083598-6174-47E3-8227-B3426E7F3E46}" srcOrd="0" destOrd="0" presId="urn:microsoft.com/office/officeart/2008/layout/HorizontalMultiLevelHierarchy"/>
    <dgm:cxn modelId="{2BA251F9-C12B-459F-BF09-6473F8D54499}" type="presParOf" srcId="{01E05C99-9B29-4F17-B1E3-8B2F1C196F90}" destId="{EC3724D5-A66D-4746-A82E-F3B6A9553893}" srcOrd="1" destOrd="0" presId="urn:microsoft.com/office/officeart/2008/layout/HorizontalMultiLevelHierarchy"/>
    <dgm:cxn modelId="{EB8CE60A-7074-4090-B138-CE7A8A1E573A}" type="presParOf" srcId="{EC3724D5-A66D-4746-A82E-F3B6A9553893}" destId="{0C44C440-EFA5-494A-ADC0-4439C3F490BA}" srcOrd="0" destOrd="0" presId="urn:microsoft.com/office/officeart/2008/layout/HorizontalMultiLevelHierarchy"/>
    <dgm:cxn modelId="{5555B7A4-94AB-4682-BE7E-B0F44FF95A1B}" type="presParOf" srcId="{0C44C440-EFA5-494A-ADC0-4439C3F490BA}" destId="{D82113AF-D066-4706-BEA6-B7FA4AFE95E3}" srcOrd="0" destOrd="0" presId="urn:microsoft.com/office/officeart/2008/layout/HorizontalMultiLevelHierarchy"/>
    <dgm:cxn modelId="{180F3DF5-05F7-4C20-A5A9-77D42A9EAAF8}" type="presParOf" srcId="{EC3724D5-A66D-4746-A82E-F3B6A9553893}" destId="{2927FB7E-ADA9-44A1-9191-51357B14518D}" srcOrd="1" destOrd="0" presId="urn:microsoft.com/office/officeart/2008/layout/HorizontalMultiLevelHierarchy"/>
    <dgm:cxn modelId="{69F649DC-FF89-4E0F-9225-6EC47D9A7E0B}" type="presParOf" srcId="{2927FB7E-ADA9-44A1-9191-51357B14518D}" destId="{0FB56A59-00B9-474E-B9F8-B580C9A600E2}" srcOrd="0" destOrd="0" presId="urn:microsoft.com/office/officeart/2008/layout/HorizontalMultiLevelHierarchy"/>
    <dgm:cxn modelId="{BA6FBDDC-FB26-4CDF-9DBF-59AECACAD98D}" type="presParOf" srcId="{2927FB7E-ADA9-44A1-9191-51357B14518D}" destId="{3EC5A3B4-3DCD-4671-A781-A27595F154BA}" srcOrd="1" destOrd="0" presId="urn:microsoft.com/office/officeart/2008/layout/HorizontalMultiLevelHierarchy"/>
    <dgm:cxn modelId="{C1AD0A8C-CE8B-4CEF-8161-C7A902121B53}" type="presParOf" srcId="{EC3724D5-A66D-4746-A82E-F3B6A9553893}" destId="{D7E111C3-FCA7-4035-8C3D-6CBD2B2B827A}" srcOrd="2" destOrd="0" presId="urn:microsoft.com/office/officeart/2008/layout/HorizontalMultiLevelHierarchy"/>
    <dgm:cxn modelId="{62F7643B-65A3-4E23-82B0-1E13A1CAD59A}" type="presParOf" srcId="{D7E111C3-FCA7-4035-8C3D-6CBD2B2B827A}" destId="{F68BE5DF-5F0B-429B-B04D-1354FECD9896}" srcOrd="0" destOrd="0" presId="urn:microsoft.com/office/officeart/2008/layout/HorizontalMultiLevelHierarchy"/>
    <dgm:cxn modelId="{3394EB19-01E5-4CE9-A2BE-4EA6F710D1FA}" type="presParOf" srcId="{EC3724D5-A66D-4746-A82E-F3B6A9553893}" destId="{5719F658-E489-44EA-A0D0-FCEEEE3BB792}" srcOrd="3" destOrd="0" presId="urn:microsoft.com/office/officeart/2008/layout/HorizontalMultiLevelHierarchy"/>
    <dgm:cxn modelId="{0EE945CB-362B-4253-84F5-39FCF09C05E6}" type="presParOf" srcId="{5719F658-E489-44EA-A0D0-FCEEEE3BB792}" destId="{5C86E2F3-CA00-4801-8C29-24FA50D643B9}" srcOrd="0" destOrd="0" presId="urn:microsoft.com/office/officeart/2008/layout/HorizontalMultiLevelHierarchy"/>
    <dgm:cxn modelId="{03C75D9F-1A6C-43DD-9FF7-7BCA19DB71CF}" type="presParOf" srcId="{5719F658-E489-44EA-A0D0-FCEEEE3BB792}" destId="{5AE72585-9ED4-4A8B-B9F3-5982D8468877}" srcOrd="1" destOrd="0" presId="urn:microsoft.com/office/officeart/2008/layout/HorizontalMultiLevelHierarchy"/>
    <dgm:cxn modelId="{12EA0967-8B50-462E-BD8B-A5D44E7D9C1B}" type="presParOf" srcId="{EC3724D5-A66D-4746-A82E-F3B6A9553893}" destId="{89C703E1-2B9A-472B-998B-62DE5B54B129}" srcOrd="4" destOrd="0" presId="urn:microsoft.com/office/officeart/2008/layout/HorizontalMultiLevelHierarchy"/>
    <dgm:cxn modelId="{CF39488D-F25B-4F88-A64A-499435439F25}" type="presParOf" srcId="{89C703E1-2B9A-472B-998B-62DE5B54B129}" destId="{ED576594-971E-432C-8AE7-386E4A20DE33}" srcOrd="0" destOrd="0" presId="urn:microsoft.com/office/officeart/2008/layout/HorizontalMultiLevelHierarchy"/>
    <dgm:cxn modelId="{BF000F66-9C21-42F0-9994-34C97E2D53EB}" type="presParOf" srcId="{EC3724D5-A66D-4746-A82E-F3B6A9553893}" destId="{28615BFA-958C-4E0F-8E15-A8D5E6E2D0DD}" srcOrd="5" destOrd="0" presId="urn:microsoft.com/office/officeart/2008/layout/HorizontalMultiLevelHierarchy"/>
    <dgm:cxn modelId="{CF53B394-1A0E-4EB0-BD84-EA08E7883E01}" type="presParOf" srcId="{28615BFA-958C-4E0F-8E15-A8D5E6E2D0DD}" destId="{EADC5BD6-4078-4BF5-BA57-69813B573FE6}" srcOrd="0" destOrd="0" presId="urn:microsoft.com/office/officeart/2008/layout/HorizontalMultiLevelHierarchy"/>
    <dgm:cxn modelId="{6702206F-AC67-402E-9C5E-EBC0D6C957B4}" type="presParOf" srcId="{28615BFA-958C-4E0F-8E15-A8D5E6E2D0DD}" destId="{5B2CDBDE-30DE-4EDD-A7D2-4DFF0997AD62}" srcOrd="1" destOrd="0" presId="urn:microsoft.com/office/officeart/2008/layout/HorizontalMultiLevelHierarchy"/>
  </dgm:cxnLst>
  <dgm:bg>
    <a:noFill/>
  </dgm:bg>
  <dgm:whole>
    <a:ln>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DEB1FCA-19CE-46A9-876D-A8D91E065E69}" type="doc">
      <dgm:prSet loTypeId="urn:microsoft.com/office/officeart/2008/layout/HorizontalMultiLevelHierarchy" loCatId="hierarchy" qsTypeId="urn:microsoft.com/office/officeart/2005/8/quickstyle/3d3" qsCatId="3D" csTypeId="urn:microsoft.com/office/officeart/2005/8/colors/accent1_2" csCatId="accent1" phldr="1"/>
      <dgm:spPr/>
      <dgm:t>
        <a:bodyPr/>
        <a:lstStyle/>
        <a:p>
          <a:pPr rtl="1"/>
          <a:endParaRPr lang="fa-IR"/>
        </a:p>
      </dgm:t>
    </dgm:pt>
    <dgm:pt modelId="{84230796-C961-414B-835F-995D6D4B6656}">
      <dgm:prSet phldrT="[Text]" custT="1">
        <dgm:style>
          <a:lnRef idx="1">
            <a:schemeClr val="accent2"/>
          </a:lnRef>
          <a:fillRef idx="3">
            <a:schemeClr val="accent2"/>
          </a:fillRef>
          <a:effectRef idx="2">
            <a:schemeClr val="accent2"/>
          </a:effectRef>
          <a:fontRef idx="minor">
            <a:schemeClr val="lt1"/>
          </a:fontRef>
        </dgm:style>
      </dgm:prSet>
      <dgm:spPr/>
      <dgm:t>
        <a:bodyPr>
          <a:scene3d>
            <a:camera prst="orthographicFront"/>
            <a:lightRig rig="balanced" dir="t">
              <a:rot lat="0" lon="0" rev="2100000"/>
            </a:lightRig>
          </a:scene3d>
          <a:sp3d extrusionH="57150" prstMaterial="metal">
            <a:bevelT w="38100" h="25400"/>
            <a:contourClr>
              <a:schemeClr val="bg2"/>
            </a:contourClr>
          </a:sp3d>
        </a:bodyPr>
        <a:lstStyle/>
        <a:p>
          <a:pPr rtl="1"/>
          <a:r>
            <a:rPr lang="fa-IR" sz="7200" b="1" cap="none" spc="0" dirty="0" smtClean="0">
              <a:ln w="50800"/>
              <a:solidFill>
                <a:schemeClr val="bg1"/>
              </a:solidFill>
              <a:effectLst/>
              <a:latin typeface="IranNastaliq" pitchFamily="18" charset="0"/>
              <a:cs typeface="+mj-cs"/>
            </a:rPr>
            <a:t>دیدگاه</a:t>
          </a:r>
          <a:r>
            <a:rPr lang="fa-IR" sz="7200" b="1" cap="none" spc="0" dirty="0" smtClean="0">
              <a:ln w="50800"/>
              <a:solidFill>
                <a:schemeClr val="bg1">
                  <a:shade val="50000"/>
                </a:schemeClr>
              </a:solidFill>
              <a:effectLst/>
              <a:latin typeface="IranNastaliq" pitchFamily="18" charset="0"/>
              <a:cs typeface="IranNastaliq" pitchFamily="18" charset="0"/>
            </a:rPr>
            <a:t> </a:t>
          </a:r>
          <a:r>
            <a:rPr lang="fa-IR" sz="7200" b="1" cap="none" spc="0" dirty="0" smtClean="0">
              <a:ln w="50800"/>
              <a:solidFill>
                <a:schemeClr val="bg1"/>
              </a:solidFill>
              <a:effectLst/>
              <a:latin typeface="IranNastaliq" pitchFamily="18" charset="0"/>
              <a:cs typeface="+mj-cs"/>
            </a:rPr>
            <a:t>مخالفان</a:t>
          </a:r>
          <a:endParaRPr lang="fa-IR" sz="7200" b="1" cap="none" spc="0" dirty="0">
            <a:ln w="50800"/>
            <a:solidFill>
              <a:schemeClr val="bg1"/>
            </a:solidFill>
            <a:effectLst/>
            <a:latin typeface="IranNastaliq" pitchFamily="18" charset="0"/>
            <a:cs typeface="+mj-cs"/>
          </a:endParaRPr>
        </a:p>
      </dgm:t>
    </dgm:pt>
    <dgm:pt modelId="{CCE2216B-238B-4802-98EB-6B158D76916B}" type="parTrans" cxnId="{EB093854-7DE9-4C74-8689-998EF8216736}">
      <dgm:prSet/>
      <dgm:spPr/>
      <dgm:t>
        <a:bodyPr/>
        <a:lstStyle/>
        <a:p>
          <a:pPr rtl="1"/>
          <a:endParaRPr lang="fa-IR"/>
        </a:p>
      </dgm:t>
    </dgm:pt>
    <dgm:pt modelId="{BC6B39FC-F7A2-480E-8BD4-CE3C4F75D9EB}" type="sibTrans" cxnId="{EB093854-7DE9-4C74-8689-998EF8216736}">
      <dgm:prSet/>
      <dgm:spPr/>
      <dgm:t>
        <a:bodyPr/>
        <a:lstStyle/>
        <a:p>
          <a:pPr rtl="1"/>
          <a:endParaRPr lang="fa-IR"/>
        </a:p>
      </dgm:t>
    </dgm:pt>
    <dgm:pt modelId="{9C883435-CA3D-4C8E-AE7D-258B55BCCD4B}">
      <dgm:prSet phldrT="[Text]" custT="1">
        <dgm:style>
          <a:lnRef idx="1">
            <a:schemeClr val="accent2"/>
          </a:lnRef>
          <a:fillRef idx="3">
            <a:schemeClr val="accent2"/>
          </a:fillRef>
          <a:effectRef idx="2">
            <a:schemeClr val="accent2"/>
          </a:effectRef>
          <a:fontRef idx="minor">
            <a:schemeClr val="lt1"/>
          </a:fontRef>
        </dgm:style>
      </dgm:prSet>
      <dgm:spPr/>
      <dgm:t>
        <a:bodyPr>
          <a:scene3d>
            <a:camera prst="orthographicFront"/>
            <a:lightRig rig="balanced" dir="t">
              <a:rot lat="0" lon="0" rev="2100000"/>
            </a:lightRig>
          </a:scene3d>
          <a:sp3d extrusionH="57150" prstMaterial="metal">
            <a:bevelT w="38100" h="25400"/>
            <a:contourClr>
              <a:schemeClr val="bg2"/>
            </a:contourClr>
          </a:sp3d>
        </a:bodyPr>
        <a:lstStyle/>
        <a:p>
          <a:pPr rtl="1"/>
          <a:r>
            <a:rPr lang="fa-IR" sz="3200" b="1" cap="none" spc="0" dirty="0" smtClean="0">
              <a:ln w="50800"/>
              <a:solidFill>
                <a:schemeClr val="bg1"/>
              </a:solidFill>
              <a:effectLst/>
              <a:latin typeface="IranNastaliq" pitchFamily="18" charset="0"/>
              <a:cs typeface="+mj-cs"/>
            </a:rPr>
            <a:t>نامربوط بودن اطلاعات</a:t>
          </a:r>
          <a:endParaRPr lang="fa-IR" sz="3200" b="1" cap="none" spc="0" dirty="0">
            <a:ln w="50800"/>
            <a:solidFill>
              <a:schemeClr val="bg1"/>
            </a:solidFill>
            <a:effectLst/>
            <a:latin typeface="IranNastaliq" pitchFamily="18" charset="0"/>
            <a:cs typeface="+mj-cs"/>
          </a:endParaRPr>
        </a:p>
      </dgm:t>
    </dgm:pt>
    <dgm:pt modelId="{A76F7753-F19D-466B-A70C-ACA118C0B8F3}" type="parTrans" cxnId="{9425E5EC-BBDB-4A6E-93A1-88163D5B7DF7}">
      <dgm:prSet/>
      <dgm:spPr>
        <a:ln>
          <a:solidFill>
            <a:schemeClr val="accent2">
              <a:lumMod val="60000"/>
              <a:lumOff val="40000"/>
            </a:schemeClr>
          </a:solidFill>
        </a:ln>
      </dgm:spPr>
      <dgm:t>
        <a:bodyPr/>
        <a:lstStyle/>
        <a:p>
          <a:pPr rtl="1"/>
          <a:endParaRPr lang="fa-IR"/>
        </a:p>
      </dgm:t>
    </dgm:pt>
    <dgm:pt modelId="{94FB3E13-2287-4119-B5FA-D8B3BE83A2B1}" type="sibTrans" cxnId="{9425E5EC-BBDB-4A6E-93A1-88163D5B7DF7}">
      <dgm:prSet/>
      <dgm:spPr/>
      <dgm:t>
        <a:bodyPr/>
        <a:lstStyle/>
        <a:p>
          <a:pPr rtl="1"/>
          <a:endParaRPr lang="fa-IR"/>
        </a:p>
      </dgm:t>
    </dgm:pt>
    <dgm:pt modelId="{5F77AE95-FEA6-4800-8553-EC6DF7F12C54}">
      <dgm:prSet phldrT="[Text]" custT="1">
        <dgm:style>
          <a:lnRef idx="1">
            <a:schemeClr val="accent2"/>
          </a:lnRef>
          <a:fillRef idx="3">
            <a:schemeClr val="accent2"/>
          </a:fillRef>
          <a:effectRef idx="2">
            <a:schemeClr val="accent2"/>
          </a:effectRef>
          <a:fontRef idx="minor">
            <a:schemeClr val="lt1"/>
          </a:fontRef>
        </dgm:style>
      </dgm:prSet>
      <dgm:spPr/>
      <dgm:t>
        <a:bodyPr>
          <a:scene3d>
            <a:camera prst="orthographicFront"/>
            <a:lightRig rig="balanced" dir="t">
              <a:rot lat="0" lon="0" rev="2100000"/>
            </a:lightRig>
          </a:scene3d>
          <a:sp3d extrusionH="57150" prstMaterial="metal">
            <a:bevelT w="38100" h="25400"/>
            <a:contourClr>
              <a:schemeClr val="bg2"/>
            </a:contourClr>
          </a:sp3d>
        </a:bodyPr>
        <a:lstStyle/>
        <a:p>
          <a:pPr rtl="1"/>
          <a:r>
            <a:rPr lang="fa-IR" sz="3200" b="1" cap="none" spc="0" dirty="0" smtClean="0">
              <a:ln w="50800"/>
              <a:solidFill>
                <a:schemeClr val="bg1"/>
              </a:solidFill>
              <a:effectLst/>
              <a:latin typeface="IranNastaliq" pitchFamily="18" charset="0"/>
              <a:cs typeface="+mj-cs"/>
            </a:rPr>
            <a:t>درنظر نگرفتن سطح قیمتهای خاص</a:t>
          </a:r>
          <a:endParaRPr lang="fa-IR" sz="3200" b="1" cap="none" spc="0" dirty="0">
            <a:ln w="50800"/>
            <a:solidFill>
              <a:schemeClr val="bg1"/>
            </a:solidFill>
            <a:effectLst/>
            <a:latin typeface="IranNastaliq" pitchFamily="18" charset="0"/>
            <a:cs typeface="+mj-cs"/>
          </a:endParaRPr>
        </a:p>
      </dgm:t>
    </dgm:pt>
    <dgm:pt modelId="{99AFDF93-BC5B-4F78-9D82-F85BADACB27C}" type="parTrans" cxnId="{9BE7420A-2D6C-4A75-95DA-B36479BF640E}">
      <dgm:prSet/>
      <dgm:spPr>
        <a:ln>
          <a:solidFill>
            <a:schemeClr val="accent2">
              <a:lumMod val="60000"/>
              <a:lumOff val="40000"/>
            </a:schemeClr>
          </a:solidFill>
        </a:ln>
      </dgm:spPr>
      <dgm:t>
        <a:bodyPr/>
        <a:lstStyle/>
        <a:p>
          <a:pPr rtl="1"/>
          <a:endParaRPr lang="fa-IR"/>
        </a:p>
      </dgm:t>
    </dgm:pt>
    <dgm:pt modelId="{66E1A483-635C-4B82-9467-B111B49F0873}" type="sibTrans" cxnId="{9BE7420A-2D6C-4A75-95DA-B36479BF640E}">
      <dgm:prSet/>
      <dgm:spPr/>
      <dgm:t>
        <a:bodyPr/>
        <a:lstStyle/>
        <a:p>
          <a:pPr rtl="1"/>
          <a:endParaRPr lang="fa-IR"/>
        </a:p>
      </dgm:t>
    </dgm:pt>
    <dgm:pt modelId="{BFDB8254-11EB-4B89-9DEB-2247FCBCE492}">
      <dgm:prSet phldrT="[Text]" custT="1">
        <dgm:style>
          <a:lnRef idx="1">
            <a:schemeClr val="accent2"/>
          </a:lnRef>
          <a:fillRef idx="3">
            <a:schemeClr val="accent2"/>
          </a:fillRef>
          <a:effectRef idx="2">
            <a:schemeClr val="accent2"/>
          </a:effectRef>
          <a:fontRef idx="minor">
            <a:schemeClr val="lt1"/>
          </a:fontRef>
        </dgm:style>
      </dgm:prSet>
      <dgm:spPr/>
      <dgm:t>
        <a:bodyPr>
          <a:scene3d>
            <a:camera prst="orthographicFront"/>
            <a:lightRig rig="balanced" dir="t">
              <a:rot lat="0" lon="0" rev="2100000"/>
            </a:lightRig>
          </a:scene3d>
          <a:sp3d extrusionH="57150" prstMaterial="metal">
            <a:bevelT w="38100" h="25400"/>
            <a:contourClr>
              <a:schemeClr val="bg2"/>
            </a:contourClr>
          </a:sp3d>
        </a:bodyPr>
        <a:lstStyle/>
        <a:p>
          <a:pPr rtl="1"/>
          <a:r>
            <a:rPr lang="fa-IR" sz="3200" b="1" cap="none" spc="0" dirty="0" smtClean="0">
              <a:ln w="50800"/>
              <a:solidFill>
                <a:schemeClr val="bg1"/>
              </a:solidFill>
              <a:effectLst/>
              <a:latin typeface="IranNastaliq" pitchFamily="18" charset="0"/>
              <a:cs typeface="+mj-cs"/>
            </a:rPr>
            <a:t>بالا بودن هزینه اجرا</a:t>
          </a:r>
          <a:endParaRPr lang="fa-IR" sz="3200" b="1" cap="none" spc="0" dirty="0">
            <a:ln w="50800"/>
            <a:solidFill>
              <a:schemeClr val="bg1"/>
            </a:solidFill>
            <a:effectLst/>
            <a:latin typeface="IranNastaliq" pitchFamily="18" charset="0"/>
            <a:cs typeface="+mj-cs"/>
          </a:endParaRPr>
        </a:p>
      </dgm:t>
    </dgm:pt>
    <dgm:pt modelId="{4064B7F7-7DF0-4711-B000-87CD08CD6F32}" type="parTrans" cxnId="{A00F0470-721A-4AC0-89B5-4F7E8FBA8736}">
      <dgm:prSet/>
      <dgm:spPr>
        <a:ln>
          <a:solidFill>
            <a:schemeClr val="accent2">
              <a:lumMod val="60000"/>
              <a:lumOff val="40000"/>
            </a:schemeClr>
          </a:solidFill>
        </a:ln>
      </dgm:spPr>
      <dgm:t>
        <a:bodyPr/>
        <a:lstStyle/>
        <a:p>
          <a:pPr rtl="1"/>
          <a:endParaRPr lang="fa-IR"/>
        </a:p>
      </dgm:t>
    </dgm:pt>
    <dgm:pt modelId="{5E51AF00-40A1-4044-8CE5-077E48AB79AF}" type="sibTrans" cxnId="{A00F0470-721A-4AC0-89B5-4F7E8FBA8736}">
      <dgm:prSet/>
      <dgm:spPr/>
      <dgm:t>
        <a:bodyPr/>
        <a:lstStyle/>
        <a:p>
          <a:pPr rtl="1"/>
          <a:endParaRPr lang="fa-IR"/>
        </a:p>
      </dgm:t>
    </dgm:pt>
    <dgm:pt modelId="{BEF36EDA-4D44-47C8-B7BE-84A208F0F996}" type="pres">
      <dgm:prSet presAssocID="{8DEB1FCA-19CE-46A9-876D-A8D91E065E69}" presName="Name0" presStyleCnt="0">
        <dgm:presLayoutVars>
          <dgm:chPref val="1"/>
          <dgm:dir/>
          <dgm:animOne val="branch"/>
          <dgm:animLvl val="lvl"/>
          <dgm:resizeHandles val="exact"/>
        </dgm:presLayoutVars>
      </dgm:prSet>
      <dgm:spPr/>
      <dgm:t>
        <a:bodyPr/>
        <a:lstStyle/>
        <a:p>
          <a:pPr rtl="1"/>
          <a:endParaRPr lang="fa-IR"/>
        </a:p>
      </dgm:t>
    </dgm:pt>
    <dgm:pt modelId="{C6539E2B-61D8-4A15-A16D-ADE67CA960D9}" type="pres">
      <dgm:prSet presAssocID="{84230796-C961-414B-835F-995D6D4B6656}" presName="root1" presStyleCnt="0"/>
      <dgm:spPr/>
    </dgm:pt>
    <dgm:pt modelId="{4C773193-02C1-426F-8C54-C790D5A4A107}" type="pres">
      <dgm:prSet presAssocID="{84230796-C961-414B-835F-995D6D4B6656}" presName="LevelOneTextNode" presStyleLbl="node0" presStyleIdx="0" presStyleCnt="1" custScaleY="85559" custLinFactNeighborX="11104" custLinFactNeighborY="-98">
        <dgm:presLayoutVars>
          <dgm:chPref val="3"/>
        </dgm:presLayoutVars>
      </dgm:prSet>
      <dgm:spPr/>
      <dgm:t>
        <a:bodyPr/>
        <a:lstStyle/>
        <a:p>
          <a:pPr rtl="1"/>
          <a:endParaRPr lang="fa-IR"/>
        </a:p>
      </dgm:t>
    </dgm:pt>
    <dgm:pt modelId="{1892127A-8FE5-46DA-B9C9-026CEFD0B6BD}" type="pres">
      <dgm:prSet presAssocID="{84230796-C961-414B-835F-995D6D4B6656}" presName="level2hierChild" presStyleCnt="0"/>
      <dgm:spPr/>
    </dgm:pt>
    <dgm:pt modelId="{7130E03D-D053-4E62-9F9F-B5DD99650897}" type="pres">
      <dgm:prSet presAssocID="{A76F7753-F19D-466B-A70C-ACA118C0B8F3}" presName="conn2-1" presStyleLbl="parChTrans1D2" presStyleIdx="0" presStyleCnt="3"/>
      <dgm:spPr/>
      <dgm:t>
        <a:bodyPr/>
        <a:lstStyle/>
        <a:p>
          <a:pPr rtl="1"/>
          <a:endParaRPr lang="fa-IR"/>
        </a:p>
      </dgm:t>
    </dgm:pt>
    <dgm:pt modelId="{E7EFBF0B-0F60-4D61-98D5-40EFC09E78C3}" type="pres">
      <dgm:prSet presAssocID="{A76F7753-F19D-466B-A70C-ACA118C0B8F3}" presName="connTx" presStyleLbl="parChTrans1D2" presStyleIdx="0" presStyleCnt="3"/>
      <dgm:spPr/>
      <dgm:t>
        <a:bodyPr/>
        <a:lstStyle/>
        <a:p>
          <a:pPr rtl="1"/>
          <a:endParaRPr lang="fa-IR"/>
        </a:p>
      </dgm:t>
    </dgm:pt>
    <dgm:pt modelId="{90CAED51-7F40-4269-A149-6AC0EC7FA076}" type="pres">
      <dgm:prSet presAssocID="{9C883435-CA3D-4C8E-AE7D-258B55BCCD4B}" presName="root2" presStyleCnt="0"/>
      <dgm:spPr/>
    </dgm:pt>
    <dgm:pt modelId="{F622711E-AA01-4ACB-B172-BE8D9A0F78F3}" type="pres">
      <dgm:prSet presAssocID="{9C883435-CA3D-4C8E-AE7D-258B55BCCD4B}" presName="LevelTwoTextNode" presStyleLbl="node2" presStyleIdx="0" presStyleCnt="3" custLinFactNeighborX="-582" custLinFactNeighborY="-3065">
        <dgm:presLayoutVars>
          <dgm:chPref val="3"/>
        </dgm:presLayoutVars>
      </dgm:prSet>
      <dgm:spPr/>
      <dgm:t>
        <a:bodyPr/>
        <a:lstStyle/>
        <a:p>
          <a:pPr rtl="1"/>
          <a:endParaRPr lang="fa-IR"/>
        </a:p>
      </dgm:t>
    </dgm:pt>
    <dgm:pt modelId="{DCB715EC-E923-49AB-B6EF-E4FE06FF1282}" type="pres">
      <dgm:prSet presAssocID="{9C883435-CA3D-4C8E-AE7D-258B55BCCD4B}" presName="level3hierChild" presStyleCnt="0"/>
      <dgm:spPr/>
    </dgm:pt>
    <dgm:pt modelId="{9DDAC17E-1BEE-40E8-A291-D30123289554}" type="pres">
      <dgm:prSet presAssocID="{99AFDF93-BC5B-4F78-9D82-F85BADACB27C}" presName="conn2-1" presStyleLbl="parChTrans1D2" presStyleIdx="1" presStyleCnt="3"/>
      <dgm:spPr/>
      <dgm:t>
        <a:bodyPr/>
        <a:lstStyle/>
        <a:p>
          <a:pPr rtl="1"/>
          <a:endParaRPr lang="fa-IR"/>
        </a:p>
      </dgm:t>
    </dgm:pt>
    <dgm:pt modelId="{28681497-9436-4D5F-971D-427901483CEA}" type="pres">
      <dgm:prSet presAssocID="{99AFDF93-BC5B-4F78-9D82-F85BADACB27C}" presName="connTx" presStyleLbl="parChTrans1D2" presStyleIdx="1" presStyleCnt="3"/>
      <dgm:spPr/>
      <dgm:t>
        <a:bodyPr/>
        <a:lstStyle/>
        <a:p>
          <a:pPr rtl="1"/>
          <a:endParaRPr lang="fa-IR"/>
        </a:p>
      </dgm:t>
    </dgm:pt>
    <dgm:pt modelId="{2E90A7D2-6986-4371-B423-10B02B072D57}" type="pres">
      <dgm:prSet presAssocID="{5F77AE95-FEA6-4800-8553-EC6DF7F12C54}" presName="root2" presStyleCnt="0"/>
      <dgm:spPr/>
    </dgm:pt>
    <dgm:pt modelId="{983C5F1C-2B29-4D97-88DF-57E4CE013A7E}" type="pres">
      <dgm:prSet presAssocID="{5F77AE95-FEA6-4800-8553-EC6DF7F12C54}" presName="LevelTwoTextNode" presStyleLbl="node2" presStyleIdx="1" presStyleCnt="3">
        <dgm:presLayoutVars>
          <dgm:chPref val="3"/>
        </dgm:presLayoutVars>
      </dgm:prSet>
      <dgm:spPr/>
      <dgm:t>
        <a:bodyPr/>
        <a:lstStyle/>
        <a:p>
          <a:pPr rtl="1"/>
          <a:endParaRPr lang="fa-IR"/>
        </a:p>
      </dgm:t>
    </dgm:pt>
    <dgm:pt modelId="{CF06A996-1AC1-4139-990A-E439A68CCFF5}" type="pres">
      <dgm:prSet presAssocID="{5F77AE95-FEA6-4800-8553-EC6DF7F12C54}" presName="level3hierChild" presStyleCnt="0"/>
      <dgm:spPr/>
    </dgm:pt>
    <dgm:pt modelId="{EDBD237C-83F2-4C03-A398-423E4ECB1748}" type="pres">
      <dgm:prSet presAssocID="{4064B7F7-7DF0-4711-B000-87CD08CD6F32}" presName="conn2-1" presStyleLbl="parChTrans1D2" presStyleIdx="2" presStyleCnt="3"/>
      <dgm:spPr/>
      <dgm:t>
        <a:bodyPr/>
        <a:lstStyle/>
        <a:p>
          <a:pPr rtl="1"/>
          <a:endParaRPr lang="fa-IR"/>
        </a:p>
      </dgm:t>
    </dgm:pt>
    <dgm:pt modelId="{16FD07BE-813D-49C3-B65E-A295311343F9}" type="pres">
      <dgm:prSet presAssocID="{4064B7F7-7DF0-4711-B000-87CD08CD6F32}" presName="connTx" presStyleLbl="parChTrans1D2" presStyleIdx="2" presStyleCnt="3"/>
      <dgm:spPr/>
      <dgm:t>
        <a:bodyPr/>
        <a:lstStyle/>
        <a:p>
          <a:pPr rtl="1"/>
          <a:endParaRPr lang="fa-IR"/>
        </a:p>
      </dgm:t>
    </dgm:pt>
    <dgm:pt modelId="{C591FEC5-DB38-4188-A1C5-00D1F7E95329}" type="pres">
      <dgm:prSet presAssocID="{BFDB8254-11EB-4B89-9DEB-2247FCBCE492}" presName="root2" presStyleCnt="0"/>
      <dgm:spPr/>
    </dgm:pt>
    <dgm:pt modelId="{C4C512B6-66B5-4CEA-BB5A-6F22CD181FD5}" type="pres">
      <dgm:prSet presAssocID="{BFDB8254-11EB-4B89-9DEB-2247FCBCE492}" presName="LevelTwoTextNode" presStyleLbl="node2" presStyleIdx="2" presStyleCnt="3">
        <dgm:presLayoutVars>
          <dgm:chPref val="3"/>
        </dgm:presLayoutVars>
      </dgm:prSet>
      <dgm:spPr/>
      <dgm:t>
        <a:bodyPr/>
        <a:lstStyle/>
        <a:p>
          <a:pPr rtl="1"/>
          <a:endParaRPr lang="fa-IR"/>
        </a:p>
      </dgm:t>
    </dgm:pt>
    <dgm:pt modelId="{108C0A5F-C612-463C-854F-B4242F48BCC5}" type="pres">
      <dgm:prSet presAssocID="{BFDB8254-11EB-4B89-9DEB-2247FCBCE492}" presName="level3hierChild" presStyleCnt="0"/>
      <dgm:spPr/>
    </dgm:pt>
  </dgm:ptLst>
  <dgm:cxnLst>
    <dgm:cxn modelId="{914A06E5-04AF-48BA-A754-98E14E80F16A}" type="presOf" srcId="{BFDB8254-11EB-4B89-9DEB-2247FCBCE492}" destId="{C4C512B6-66B5-4CEA-BB5A-6F22CD181FD5}" srcOrd="0" destOrd="0" presId="urn:microsoft.com/office/officeart/2008/layout/HorizontalMultiLevelHierarchy"/>
    <dgm:cxn modelId="{D6A01910-A60D-4DF1-A340-A6416B282F9B}" type="presOf" srcId="{A76F7753-F19D-466B-A70C-ACA118C0B8F3}" destId="{E7EFBF0B-0F60-4D61-98D5-40EFC09E78C3}" srcOrd="1" destOrd="0" presId="urn:microsoft.com/office/officeart/2008/layout/HorizontalMultiLevelHierarchy"/>
    <dgm:cxn modelId="{9BE7420A-2D6C-4A75-95DA-B36479BF640E}" srcId="{84230796-C961-414B-835F-995D6D4B6656}" destId="{5F77AE95-FEA6-4800-8553-EC6DF7F12C54}" srcOrd="1" destOrd="0" parTransId="{99AFDF93-BC5B-4F78-9D82-F85BADACB27C}" sibTransId="{66E1A483-635C-4B82-9467-B111B49F0873}"/>
    <dgm:cxn modelId="{E1278A6F-CF9E-499F-A24C-013FC278EDC2}" type="presOf" srcId="{84230796-C961-414B-835F-995D6D4B6656}" destId="{4C773193-02C1-426F-8C54-C790D5A4A107}" srcOrd="0" destOrd="0" presId="urn:microsoft.com/office/officeart/2008/layout/HorizontalMultiLevelHierarchy"/>
    <dgm:cxn modelId="{8F8D83BF-5757-4349-A4BA-9DB6EC5F4B6B}" type="presOf" srcId="{9C883435-CA3D-4C8E-AE7D-258B55BCCD4B}" destId="{F622711E-AA01-4ACB-B172-BE8D9A0F78F3}" srcOrd="0" destOrd="0" presId="urn:microsoft.com/office/officeart/2008/layout/HorizontalMultiLevelHierarchy"/>
    <dgm:cxn modelId="{EB093854-7DE9-4C74-8689-998EF8216736}" srcId="{8DEB1FCA-19CE-46A9-876D-A8D91E065E69}" destId="{84230796-C961-414B-835F-995D6D4B6656}" srcOrd="0" destOrd="0" parTransId="{CCE2216B-238B-4802-98EB-6B158D76916B}" sibTransId="{BC6B39FC-F7A2-480E-8BD4-CE3C4F75D9EB}"/>
    <dgm:cxn modelId="{8DDE650E-3622-4848-AE61-EE2AD6813384}" type="presOf" srcId="{4064B7F7-7DF0-4711-B000-87CD08CD6F32}" destId="{EDBD237C-83F2-4C03-A398-423E4ECB1748}" srcOrd="0" destOrd="0" presId="urn:microsoft.com/office/officeart/2008/layout/HorizontalMultiLevelHierarchy"/>
    <dgm:cxn modelId="{06771A92-9E9B-4EE8-8F9A-01EB2E3EBFB3}" type="presOf" srcId="{4064B7F7-7DF0-4711-B000-87CD08CD6F32}" destId="{16FD07BE-813D-49C3-B65E-A295311343F9}" srcOrd="1" destOrd="0" presId="urn:microsoft.com/office/officeart/2008/layout/HorizontalMultiLevelHierarchy"/>
    <dgm:cxn modelId="{9425E5EC-BBDB-4A6E-93A1-88163D5B7DF7}" srcId="{84230796-C961-414B-835F-995D6D4B6656}" destId="{9C883435-CA3D-4C8E-AE7D-258B55BCCD4B}" srcOrd="0" destOrd="0" parTransId="{A76F7753-F19D-466B-A70C-ACA118C0B8F3}" sibTransId="{94FB3E13-2287-4119-B5FA-D8B3BE83A2B1}"/>
    <dgm:cxn modelId="{F19B0535-C761-44F1-8B35-012F828964E9}" type="presOf" srcId="{5F77AE95-FEA6-4800-8553-EC6DF7F12C54}" destId="{983C5F1C-2B29-4D97-88DF-57E4CE013A7E}" srcOrd="0" destOrd="0" presId="urn:microsoft.com/office/officeart/2008/layout/HorizontalMultiLevelHierarchy"/>
    <dgm:cxn modelId="{CA591B2F-2623-471F-8983-2F8D8D116F62}" type="presOf" srcId="{8DEB1FCA-19CE-46A9-876D-A8D91E065E69}" destId="{BEF36EDA-4D44-47C8-B7BE-84A208F0F996}" srcOrd="0" destOrd="0" presId="urn:microsoft.com/office/officeart/2008/layout/HorizontalMultiLevelHierarchy"/>
    <dgm:cxn modelId="{A00F0470-721A-4AC0-89B5-4F7E8FBA8736}" srcId="{84230796-C961-414B-835F-995D6D4B6656}" destId="{BFDB8254-11EB-4B89-9DEB-2247FCBCE492}" srcOrd="2" destOrd="0" parTransId="{4064B7F7-7DF0-4711-B000-87CD08CD6F32}" sibTransId="{5E51AF00-40A1-4044-8CE5-077E48AB79AF}"/>
    <dgm:cxn modelId="{7D416403-507B-4157-B8A2-5088059717F3}" type="presOf" srcId="{99AFDF93-BC5B-4F78-9D82-F85BADACB27C}" destId="{9DDAC17E-1BEE-40E8-A291-D30123289554}" srcOrd="0" destOrd="0" presId="urn:microsoft.com/office/officeart/2008/layout/HorizontalMultiLevelHierarchy"/>
    <dgm:cxn modelId="{EF4D4299-2E7A-4657-811E-A4F754F9E438}" type="presOf" srcId="{99AFDF93-BC5B-4F78-9D82-F85BADACB27C}" destId="{28681497-9436-4D5F-971D-427901483CEA}" srcOrd="1" destOrd="0" presId="urn:microsoft.com/office/officeart/2008/layout/HorizontalMultiLevelHierarchy"/>
    <dgm:cxn modelId="{C8A1486C-BDCE-4925-9A33-50EE6F765449}" type="presOf" srcId="{A76F7753-F19D-466B-A70C-ACA118C0B8F3}" destId="{7130E03D-D053-4E62-9F9F-B5DD99650897}" srcOrd="0" destOrd="0" presId="urn:microsoft.com/office/officeart/2008/layout/HorizontalMultiLevelHierarchy"/>
    <dgm:cxn modelId="{07BBDD18-0C4F-43AB-ACDE-3CF496095305}" type="presParOf" srcId="{BEF36EDA-4D44-47C8-B7BE-84A208F0F996}" destId="{C6539E2B-61D8-4A15-A16D-ADE67CA960D9}" srcOrd="0" destOrd="0" presId="urn:microsoft.com/office/officeart/2008/layout/HorizontalMultiLevelHierarchy"/>
    <dgm:cxn modelId="{C4ACBE27-C33C-440C-AB49-8A66DD87FFC5}" type="presParOf" srcId="{C6539E2B-61D8-4A15-A16D-ADE67CA960D9}" destId="{4C773193-02C1-426F-8C54-C790D5A4A107}" srcOrd="0" destOrd="0" presId="urn:microsoft.com/office/officeart/2008/layout/HorizontalMultiLevelHierarchy"/>
    <dgm:cxn modelId="{78E39A09-51F4-4343-8184-BFFCB5395DAE}" type="presParOf" srcId="{C6539E2B-61D8-4A15-A16D-ADE67CA960D9}" destId="{1892127A-8FE5-46DA-B9C9-026CEFD0B6BD}" srcOrd="1" destOrd="0" presId="urn:microsoft.com/office/officeart/2008/layout/HorizontalMultiLevelHierarchy"/>
    <dgm:cxn modelId="{1576C5F1-BD0D-41A7-B911-D70A68ECD68D}" type="presParOf" srcId="{1892127A-8FE5-46DA-B9C9-026CEFD0B6BD}" destId="{7130E03D-D053-4E62-9F9F-B5DD99650897}" srcOrd="0" destOrd="0" presId="urn:microsoft.com/office/officeart/2008/layout/HorizontalMultiLevelHierarchy"/>
    <dgm:cxn modelId="{EC7CD08B-EB7F-4A6B-BC52-ED0384A2EA37}" type="presParOf" srcId="{7130E03D-D053-4E62-9F9F-B5DD99650897}" destId="{E7EFBF0B-0F60-4D61-98D5-40EFC09E78C3}" srcOrd="0" destOrd="0" presId="urn:microsoft.com/office/officeart/2008/layout/HorizontalMultiLevelHierarchy"/>
    <dgm:cxn modelId="{3B8BC5FC-7067-4362-8491-501E2859CDD3}" type="presParOf" srcId="{1892127A-8FE5-46DA-B9C9-026CEFD0B6BD}" destId="{90CAED51-7F40-4269-A149-6AC0EC7FA076}" srcOrd="1" destOrd="0" presId="urn:microsoft.com/office/officeart/2008/layout/HorizontalMultiLevelHierarchy"/>
    <dgm:cxn modelId="{C1D4A0F2-408D-4802-AAA9-EDB64FA84452}" type="presParOf" srcId="{90CAED51-7F40-4269-A149-6AC0EC7FA076}" destId="{F622711E-AA01-4ACB-B172-BE8D9A0F78F3}" srcOrd="0" destOrd="0" presId="urn:microsoft.com/office/officeart/2008/layout/HorizontalMultiLevelHierarchy"/>
    <dgm:cxn modelId="{EC6E164F-75CD-4F09-A098-BD7E9325939A}" type="presParOf" srcId="{90CAED51-7F40-4269-A149-6AC0EC7FA076}" destId="{DCB715EC-E923-49AB-B6EF-E4FE06FF1282}" srcOrd="1" destOrd="0" presId="urn:microsoft.com/office/officeart/2008/layout/HorizontalMultiLevelHierarchy"/>
    <dgm:cxn modelId="{89D421F2-ED7B-4154-A538-1B86604A7535}" type="presParOf" srcId="{1892127A-8FE5-46DA-B9C9-026CEFD0B6BD}" destId="{9DDAC17E-1BEE-40E8-A291-D30123289554}" srcOrd="2" destOrd="0" presId="urn:microsoft.com/office/officeart/2008/layout/HorizontalMultiLevelHierarchy"/>
    <dgm:cxn modelId="{A256809F-15D1-4C1D-AE7D-E2C6F4BF9141}" type="presParOf" srcId="{9DDAC17E-1BEE-40E8-A291-D30123289554}" destId="{28681497-9436-4D5F-971D-427901483CEA}" srcOrd="0" destOrd="0" presId="urn:microsoft.com/office/officeart/2008/layout/HorizontalMultiLevelHierarchy"/>
    <dgm:cxn modelId="{D4F95B02-B4C9-49DC-9519-4EB4A7202374}" type="presParOf" srcId="{1892127A-8FE5-46DA-B9C9-026CEFD0B6BD}" destId="{2E90A7D2-6986-4371-B423-10B02B072D57}" srcOrd="3" destOrd="0" presId="urn:microsoft.com/office/officeart/2008/layout/HorizontalMultiLevelHierarchy"/>
    <dgm:cxn modelId="{92172C27-3246-466A-88E5-7E3691625D32}" type="presParOf" srcId="{2E90A7D2-6986-4371-B423-10B02B072D57}" destId="{983C5F1C-2B29-4D97-88DF-57E4CE013A7E}" srcOrd="0" destOrd="0" presId="urn:microsoft.com/office/officeart/2008/layout/HorizontalMultiLevelHierarchy"/>
    <dgm:cxn modelId="{AF3B3CF3-385C-4F32-93C5-C1971A86BF43}" type="presParOf" srcId="{2E90A7D2-6986-4371-B423-10B02B072D57}" destId="{CF06A996-1AC1-4139-990A-E439A68CCFF5}" srcOrd="1" destOrd="0" presId="urn:microsoft.com/office/officeart/2008/layout/HorizontalMultiLevelHierarchy"/>
    <dgm:cxn modelId="{58989A2C-8FC8-4D8D-91B5-A8F9D959A22E}" type="presParOf" srcId="{1892127A-8FE5-46DA-B9C9-026CEFD0B6BD}" destId="{EDBD237C-83F2-4C03-A398-423E4ECB1748}" srcOrd="4" destOrd="0" presId="urn:microsoft.com/office/officeart/2008/layout/HorizontalMultiLevelHierarchy"/>
    <dgm:cxn modelId="{26B70204-BE75-41E6-930A-59EEB3E44F20}" type="presParOf" srcId="{EDBD237C-83F2-4C03-A398-423E4ECB1748}" destId="{16FD07BE-813D-49C3-B65E-A295311343F9}" srcOrd="0" destOrd="0" presId="urn:microsoft.com/office/officeart/2008/layout/HorizontalMultiLevelHierarchy"/>
    <dgm:cxn modelId="{FF2093E7-E82E-4C7A-B281-7EC2BC541EA5}" type="presParOf" srcId="{1892127A-8FE5-46DA-B9C9-026CEFD0B6BD}" destId="{C591FEC5-DB38-4188-A1C5-00D1F7E95329}" srcOrd="5" destOrd="0" presId="urn:microsoft.com/office/officeart/2008/layout/HorizontalMultiLevelHierarchy"/>
    <dgm:cxn modelId="{2DFE270F-12EC-450C-9760-4FD7FB8E60C0}" type="presParOf" srcId="{C591FEC5-DB38-4188-A1C5-00D1F7E95329}" destId="{C4C512B6-66B5-4CEA-BB5A-6F22CD181FD5}" srcOrd="0" destOrd="0" presId="urn:microsoft.com/office/officeart/2008/layout/HorizontalMultiLevelHierarchy"/>
    <dgm:cxn modelId="{72B7486D-3E23-4123-8D3C-A1D53B8F7CD5}" type="presParOf" srcId="{C591FEC5-DB38-4188-A1C5-00D1F7E95329}" destId="{108C0A5F-C612-463C-854F-B4242F48BCC5}" srcOrd="1" destOrd="0" presId="urn:microsoft.com/office/officeart/2008/layout/HorizontalMultiLevelHierarchy"/>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48AD7B-2A66-49E6-BBFD-3D76C1351C0F}">
      <dsp:nvSpPr>
        <dsp:cNvPr id="0" name=""/>
        <dsp:cNvSpPr/>
      </dsp:nvSpPr>
      <dsp:spPr>
        <a:xfrm>
          <a:off x="1792340" y="328978"/>
          <a:ext cx="4093951" cy="4093951"/>
        </a:xfrm>
        <a:prstGeom prst="pie">
          <a:avLst>
            <a:gd name="adj1" fmla="val 16200000"/>
            <a:gd name="adj2" fmla="val 180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fa-IR" sz="2800" b="1" kern="1200" dirty="0" smtClean="0">
              <a:cs typeface="B Titr" pitchFamily="2" charset="-78"/>
            </a:rPr>
            <a:t>تغییرسطح عمومی قیمت ها</a:t>
          </a:r>
          <a:endParaRPr lang="en-US" sz="2800" b="1" kern="1200" dirty="0">
            <a:cs typeface="B Titr" pitchFamily="2" charset="-78"/>
          </a:endParaRPr>
        </a:p>
      </dsp:txBody>
      <dsp:txXfrm>
        <a:off x="4018183" y="1084409"/>
        <a:ext cx="1389019" cy="1364650"/>
      </dsp:txXfrm>
    </dsp:sp>
    <dsp:sp modelId="{38DC4B8A-70DE-4EC5-AB5D-145DCBC7E269}">
      <dsp:nvSpPr>
        <dsp:cNvPr id="0" name=""/>
        <dsp:cNvSpPr/>
      </dsp:nvSpPr>
      <dsp:spPr>
        <a:xfrm>
          <a:off x="1581307" y="450822"/>
          <a:ext cx="4093951" cy="4093951"/>
        </a:xfrm>
        <a:prstGeom prst="pie">
          <a:avLst>
            <a:gd name="adj1" fmla="val 1800000"/>
            <a:gd name="adj2" fmla="val 9000000"/>
          </a:avLst>
        </a:prstGeom>
        <a:solidFill>
          <a:schemeClr val="accent2">
            <a:lumMod val="75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fa-IR" sz="2800" b="1" kern="1200" dirty="0" smtClean="0">
              <a:cs typeface="B Titr" pitchFamily="2" charset="-78"/>
            </a:rPr>
            <a:t>تغییر قیمت های نسبی</a:t>
          </a:r>
          <a:endParaRPr lang="en-US" sz="2800" b="1" kern="1200" dirty="0">
            <a:cs typeface="B Titr" pitchFamily="2" charset="-78"/>
          </a:endParaRPr>
        </a:p>
      </dsp:txBody>
      <dsp:txXfrm>
        <a:off x="2702270" y="3033910"/>
        <a:ext cx="1852025" cy="1267175"/>
      </dsp:txXfrm>
    </dsp:sp>
    <dsp:sp modelId="{8044A04D-7106-4A13-9431-D31089B537B6}">
      <dsp:nvSpPr>
        <dsp:cNvPr id="0" name=""/>
        <dsp:cNvSpPr/>
      </dsp:nvSpPr>
      <dsp:spPr>
        <a:xfrm>
          <a:off x="1581307" y="450822"/>
          <a:ext cx="4093951" cy="4093951"/>
        </a:xfrm>
        <a:prstGeom prst="pie">
          <a:avLst>
            <a:gd name="adj1" fmla="val 9000000"/>
            <a:gd name="adj2" fmla="val 1620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fa-IR" sz="2800" b="1" kern="1200" dirty="0" smtClean="0">
              <a:cs typeface="B Titr" pitchFamily="2" charset="-78"/>
            </a:rPr>
            <a:t>تغییر قیمت های خاص</a:t>
          </a:r>
          <a:endParaRPr lang="en-US" sz="2800" b="1" kern="1200" dirty="0">
            <a:cs typeface="B Titr" pitchFamily="2" charset="-78"/>
          </a:endParaRPr>
        </a:p>
      </dsp:txBody>
      <dsp:txXfrm>
        <a:off x="2019945" y="1254991"/>
        <a:ext cx="1389019" cy="13646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49E892-6521-4FE2-BBC7-4CF41F928D29}">
      <dsp:nvSpPr>
        <dsp:cNvPr id="0" name=""/>
        <dsp:cNvSpPr/>
      </dsp:nvSpPr>
      <dsp:spPr>
        <a:xfrm rot="21300000">
          <a:off x="22915" y="2011860"/>
          <a:ext cx="7421768" cy="849904"/>
        </a:xfrm>
        <a:prstGeom prst="mathMinus">
          <a:avLst/>
        </a:prstGeom>
        <a:solidFill>
          <a:srgbClr val="92D050"/>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sp>
    <dsp:sp modelId="{F00A7F9E-7DD7-4307-BDA3-3041A10A924C}">
      <dsp:nvSpPr>
        <dsp:cNvPr id="0" name=""/>
        <dsp:cNvSpPr/>
      </dsp:nvSpPr>
      <dsp:spPr>
        <a:xfrm>
          <a:off x="896112" y="243681"/>
          <a:ext cx="2240280" cy="1949450"/>
        </a:xfrm>
        <a:prstGeom prst="downArrow">
          <a:avLst/>
        </a:prstGeom>
        <a:solidFill>
          <a:srgbClr val="92D050"/>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sp>
    <dsp:sp modelId="{B472DE01-D35B-4296-8DC0-3B3AED8AA6DF}">
      <dsp:nvSpPr>
        <dsp:cNvPr id="0" name=""/>
        <dsp:cNvSpPr/>
      </dsp:nvSpPr>
      <dsp:spPr>
        <a:xfrm>
          <a:off x="3957828" y="0"/>
          <a:ext cx="2389632" cy="20469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32" tIns="256032" rIns="256032" bIns="256032" numCol="1" spcCol="1270" anchor="ctr" anchorCtr="0">
          <a:noAutofit/>
        </a:bodyPr>
        <a:lstStyle/>
        <a:p>
          <a:pPr lvl="0" algn="ctr" defTabSz="1600200">
            <a:lnSpc>
              <a:spcPct val="90000"/>
            </a:lnSpc>
            <a:spcBef>
              <a:spcPct val="0"/>
            </a:spcBef>
            <a:spcAft>
              <a:spcPct val="35000"/>
            </a:spcAft>
          </a:pPr>
          <a:r>
            <a:rPr lang="fa-IR" sz="3600" b="1" kern="1200" dirty="0" smtClean="0">
              <a:cs typeface="B Titr" pitchFamily="2" charset="-78"/>
            </a:rPr>
            <a:t>ارزشهای تاریخی</a:t>
          </a:r>
          <a:endParaRPr lang="en-US" sz="3600" b="1" kern="1200" dirty="0">
            <a:cs typeface="B Titr" pitchFamily="2" charset="-78"/>
          </a:endParaRPr>
        </a:p>
      </dsp:txBody>
      <dsp:txXfrm>
        <a:off x="3957828" y="0"/>
        <a:ext cx="2389632" cy="2046922"/>
      </dsp:txXfrm>
    </dsp:sp>
    <dsp:sp modelId="{9BDB85C5-C28C-4991-B60A-7AA40F6E4150}">
      <dsp:nvSpPr>
        <dsp:cNvPr id="0" name=""/>
        <dsp:cNvSpPr/>
      </dsp:nvSpPr>
      <dsp:spPr>
        <a:xfrm>
          <a:off x="4331208" y="2680493"/>
          <a:ext cx="2240280" cy="1949450"/>
        </a:xfrm>
        <a:prstGeom prst="upArrow">
          <a:avLst/>
        </a:prstGeom>
        <a:solidFill>
          <a:srgbClr val="92D050"/>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sp>
    <dsp:sp modelId="{27939C90-1DAA-4F51-A20D-FE19F80CB357}">
      <dsp:nvSpPr>
        <dsp:cNvPr id="0" name=""/>
        <dsp:cNvSpPr/>
      </dsp:nvSpPr>
      <dsp:spPr>
        <a:xfrm>
          <a:off x="1120140" y="2826702"/>
          <a:ext cx="2389632" cy="20469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32" tIns="256032" rIns="256032" bIns="256032" numCol="1" spcCol="1270" anchor="ctr" anchorCtr="0">
          <a:noAutofit/>
        </a:bodyPr>
        <a:lstStyle/>
        <a:p>
          <a:pPr lvl="0" algn="ctr" defTabSz="1600200">
            <a:lnSpc>
              <a:spcPct val="90000"/>
            </a:lnSpc>
            <a:spcBef>
              <a:spcPct val="0"/>
            </a:spcBef>
            <a:spcAft>
              <a:spcPct val="35000"/>
            </a:spcAft>
          </a:pPr>
          <a:r>
            <a:rPr lang="fa-IR" sz="3600" b="1" kern="1200" dirty="0" smtClean="0">
              <a:cs typeface="B Titr" pitchFamily="2" charset="-78"/>
            </a:rPr>
            <a:t>ارزشهای جاری</a:t>
          </a:r>
          <a:endParaRPr lang="en-US" sz="3600" b="1" kern="1200" dirty="0">
            <a:cs typeface="B Titr" pitchFamily="2" charset="-78"/>
          </a:endParaRPr>
        </a:p>
      </dsp:txBody>
      <dsp:txXfrm>
        <a:off x="1120140" y="2826702"/>
        <a:ext cx="2389632" cy="20469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C703E1-2B9A-472B-998B-62DE5B54B129}">
      <dsp:nvSpPr>
        <dsp:cNvPr id="0" name=""/>
        <dsp:cNvSpPr/>
      </dsp:nvSpPr>
      <dsp:spPr>
        <a:xfrm>
          <a:off x="1473977" y="2610181"/>
          <a:ext cx="722682" cy="1282482"/>
        </a:xfrm>
        <a:custGeom>
          <a:avLst/>
          <a:gdLst/>
          <a:ahLst/>
          <a:cxnLst/>
          <a:rect l="0" t="0" r="0" b="0"/>
          <a:pathLst>
            <a:path>
              <a:moveTo>
                <a:pt x="0" y="0"/>
              </a:moveTo>
              <a:lnTo>
                <a:pt x="361341" y="0"/>
              </a:lnTo>
              <a:lnTo>
                <a:pt x="361341" y="1282482"/>
              </a:lnTo>
              <a:lnTo>
                <a:pt x="722682" y="1282482"/>
              </a:lnTo>
            </a:path>
          </a:pathLst>
        </a:custGeom>
        <a:noFill/>
        <a:ln w="25400" cap="flat" cmpd="sng" algn="ctr">
          <a:solidFill>
            <a:srgbClr val="92D050"/>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b="1" kern="1200" cap="none" spc="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dsp:txBody>
      <dsp:txXfrm>
        <a:off x="1798516" y="3214620"/>
        <a:ext cx="73604" cy="73604"/>
      </dsp:txXfrm>
    </dsp:sp>
    <dsp:sp modelId="{D7E111C3-FCA7-4035-8C3D-6CBD2B2B827A}">
      <dsp:nvSpPr>
        <dsp:cNvPr id="0" name=""/>
        <dsp:cNvSpPr/>
      </dsp:nvSpPr>
      <dsp:spPr>
        <a:xfrm>
          <a:off x="1473977" y="2564461"/>
          <a:ext cx="722682" cy="91440"/>
        </a:xfrm>
        <a:custGeom>
          <a:avLst/>
          <a:gdLst/>
          <a:ahLst/>
          <a:cxnLst/>
          <a:rect l="0" t="0" r="0" b="0"/>
          <a:pathLst>
            <a:path>
              <a:moveTo>
                <a:pt x="0" y="45720"/>
              </a:moveTo>
              <a:lnTo>
                <a:pt x="361341" y="45720"/>
              </a:lnTo>
              <a:lnTo>
                <a:pt x="361341" y="76292"/>
              </a:lnTo>
              <a:lnTo>
                <a:pt x="722682" y="76292"/>
              </a:lnTo>
            </a:path>
          </a:pathLst>
        </a:custGeom>
        <a:noFill/>
        <a:ln w="25400" cap="flat" cmpd="sng" algn="ctr">
          <a:solidFill>
            <a:srgbClr val="92D050"/>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b="1" kern="1200" cap="none" spc="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dsp:txBody>
      <dsp:txXfrm>
        <a:off x="1817235" y="2592097"/>
        <a:ext cx="36166" cy="36166"/>
      </dsp:txXfrm>
    </dsp:sp>
    <dsp:sp modelId="{0C44C440-EFA5-494A-ADC0-4439C3F490BA}">
      <dsp:nvSpPr>
        <dsp:cNvPr id="0" name=""/>
        <dsp:cNvSpPr/>
      </dsp:nvSpPr>
      <dsp:spPr>
        <a:xfrm>
          <a:off x="1473977" y="1388844"/>
          <a:ext cx="722682" cy="1221336"/>
        </a:xfrm>
        <a:custGeom>
          <a:avLst/>
          <a:gdLst/>
          <a:ahLst/>
          <a:cxnLst/>
          <a:rect l="0" t="0" r="0" b="0"/>
          <a:pathLst>
            <a:path>
              <a:moveTo>
                <a:pt x="0" y="1221336"/>
              </a:moveTo>
              <a:lnTo>
                <a:pt x="361341" y="1221336"/>
              </a:lnTo>
              <a:lnTo>
                <a:pt x="361341" y="0"/>
              </a:lnTo>
              <a:lnTo>
                <a:pt x="722682" y="0"/>
              </a:lnTo>
            </a:path>
          </a:pathLst>
        </a:custGeom>
        <a:noFill/>
        <a:ln w="25400" cap="flat" cmpd="sng" algn="ctr">
          <a:solidFill>
            <a:srgbClr val="92D050"/>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b="1" kern="1200" cap="none" spc="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dsp:txBody>
      <dsp:txXfrm>
        <a:off x="1799840" y="1964034"/>
        <a:ext cx="70956" cy="70956"/>
      </dsp:txXfrm>
    </dsp:sp>
    <dsp:sp modelId="{83083598-6174-47E3-8227-B3426E7F3E46}">
      <dsp:nvSpPr>
        <dsp:cNvPr id="0" name=""/>
        <dsp:cNvSpPr/>
      </dsp:nvSpPr>
      <dsp:spPr>
        <a:xfrm rot="16200000">
          <a:off x="-1082948" y="2109417"/>
          <a:ext cx="4112324" cy="1001527"/>
        </a:xfrm>
        <a:prstGeom prst="rect">
          <a:avLst/>
        </a:prstGeom>
        <a:solidFill>
          <a:srgbClr val="92D050"/>
        </a:solidFill>
        <a:ln>
          <a:noFill/>
        </a:ln>
        <a:effectLst>
          <a:outerShdw blurRad="50800" dist="20000" dir="5400000" rotWithShape="0">
            <a:srgbClr val="000000">
              <a:alpha val="42000"/>
            </a:srgbClr>
          </a:outerShdw>
        </a:effectLst>
        <a:scene3d>
          <a:camera prst="orthographicFront"/>
          <a:lightRig rig="chilly" dir="t"/>
        </a:scene3d>
        <a:sp3d>
          <a:bevelT w="47625" h="69850"/>
          <a:contourClr>
            <a:schemeClr val="lt1"/>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30480" tIns="30480" rIns="30480" bIns="30480" numCol="1" spcCol="1270" anchor="ctr" anchorCtr="0">
          <a:noAutofit/>
        </a:bodyPr>
        <a:lstStyle/>
        <a:p>
          <a:pPr lvl="0" algn="ctr" defTabSz="2133600" rtl="1">
            <a:lnSpc>
              <a:spcPct val="90000"/>
            </a:lnSpc>
            <a:spcBef>
              <a:spcPct val="0"/>
            </a:spcBef>
            <a:spcAft>
              <a:spcPct val="35000"/>
            </a:spcAft>
          </a:pPr>
          <a:r>
            <a:rPr lang="fa-IR" sz="4800" b="1" kern="1200" cap="none" spc="0" dirty="0" smtClean="0">
              <a:ln w="17780" cmpd="sng">
                <a:solidFill>
                  <a:srgbClr val="FFFFFF"/>
                </a:solidFill>
                <a:prstDash val="solid"/>
                <a:miter lim="800000"/>
              </a:ln>
              <a:solidFill>
                <a:schemeClr val="bg1"/>
              </a:solidFill>
              <a:effectLst>
                <a:outerShdw blurRad="50800" algn="tl" rotWithShape="0">
                  <a:srgbClr val="000000"/>
                </a:outerShdw>
              </a:effectLst>
              <a:latin typeface="IranNastaliq" pitchFamily="18" charset="0"/>
              <a:cs typeface="B Titr" pitchFamily="2" charset="-78"/>
            </a:rPr>
            <a:t>دیدگاه موافقان</a:t>
          </a:r>
          <a:endParaRPr lang="fa-IR" sz="4800" b="1" kern="1200" cap="none" spc="0" dirty="0">
            <a:ln w="17780" cmpd="sng">
              <a:solidFill>
                <a:srgbClr val="FFFFFF"/>
              </a:solidFill>
              <a:prstDash val="solid"/>
              <a:miter lim="800000"/>
            </a:ln>
            <a:solidFill>
              <a:schemeClr val="bg1"/>
            </a:solidFill>
            <a:effectLst>
              <a:outerShdw blurRad="50800" algn="tl" rotWithShape="0">
                <a:srgbClr val="000000"/>
              </a:outerShdw>
            </a:effectLst>
            <a:latin typeface="IranNastaliq" pitchFamily="18" charset="0"/>
            <a:cs typeface="B Titr" pitchFamily="2" charset="-78"/>
          </a:endParaRPr>
        </a:p>
      </dsp:txBody>
      <dsp:txXfrm>
        <a:off x="-1082948" y="2109417"/>
        <a:ext cx="4112324" cy="1001527"/>
      </dsp:txXfrm>
    </dsp:sp>
    <dsp:sp modelId="{0FB56A59-00B9-474E-B9F8-B580C9A600E2}">
      <dsp:nvSpPr>
        <dsp:cNvPr id="0" name=""/>
        <dsp:cNvSpPr/>
      </dsp:nvSpPr>
      <dsp:spPr>
        <a:xfrm>
          <a:off x="2196659" y="888080"/>
          <a:ext cx="3285010" cy="1001527"/>
        </a:xfrm>
        <a:prstGeom prst="rect">
          <a:avLst/>
        </a:prstGeom>
        <a:solidFill>
          <a:srgbClr val="92D050"/>
        </a:solidFill>
        <a:ln>
          <a:noFill/>
        </a:ln>
        <a:effectLst>
          <a:outerShdw blurRad="50800" dist="20000" dir="5400000" rotWithShape="0">
            <a:srgbClr val="000000">
              <a:alpha val="42000"/>
            </a:srgbClr>
          </a:outerShdw>
        </a:effectLst>
        <a:scene3d>
          <a:camera prst="orthographicFront"/>
          <a:lightRig rig="chilly" dir="t"/>
        </a:scene3d>
        <a:sp3d>
          <a:bevelT w="47625" h="69850"/>
          <a:contourClr>
            <a:schemeClr val="lt1"/>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20320" tIns="20320" rIns="20320" bIns="20320" numCol="1" spcCol="1270" anchor="ctr" anchorCtr="0">
          <a:noAutofit/>
        </a:bodyPr>
        <a:lstStyle/>
        <a:p>
          <a:pPr lvl="0" algn="ctr" defTabSz="1422400" rtl="1">
            <a:lnSpc>
              <a:spcPct val="90000"/>
            </a:lnSpc>
            <a:spcBef>
              <a:spcPct val="0"/>
            </a:spcBef>
            <a:spcAft>
              <a:spcPct val="35000"/>
            </a:spcAft>
          </a:pPr>
          <a:r>
            <a:rPr lang="fa-IR" sz="3200" b="1" kern="1200" cap="none" spc="0" dirty="0" smtClean="0">
              <a:ln w="17780" cmpd="sng">
                <a:solidFill>
                  <a:srgbClr val="FFFFFF"/>
                </a:solidFill>
                <a:prstDash val="solid"/>
                <a:miter lim="800000"/>
              </a:ln>
              <a:solidFill>
                <a:schemeClr val="bg1"/>
              </a:solidFill>
              <a:effectLst>
                <a:outerShdw blurRad="50800" algn="tl" rotWithShape="0">
                  <a:srgbClr val="000000"/>
                </a:outerShdw>
              </a:effectLst>
              <a:latin typeface="IranNastaliq" pitchFamily="18" charset="0"/>
              <a:cs typeface="+mj-cs"/>
            </a:rPr>
            <a:t>مقایسه درآمد وهزینه</a:t>
          </a:r>
          <a:endParaRPr lang="fa-IR" sz="3200" b="1" kern="1200" cap="none" spc="0" dirty="0">
            <a:ln w="17780" cmpd="sng">
              <a:solidFill>
                <a:srgbClr val="FFFFFF"/>
              </a:solidFill>
              <a:prstDash val="solid"/>
              <a:miter lim="800000"/>
            </a:ln>
            <a:solidFill>
              <a:schemeClr val="bg1"/>
            </a:solidFill>
            <a:effectLst>
              <a:outerShdw blurRad="50800" algn="tl" rotWithShape="0">
                <a:srgbClr val="000000"/>
              </a:outerShdw>
            </a:effectLst>
            <a:latin typeface="IranNastaliq" pitchFamily="18" charset="0"/>
            <a:cs typeface="+mj-cs"/>
          </a:endParaRPr>
        </a:p>
      </dsp:txBody>
      <dsp:txXfrm>
        <a:off x="2196659" y="888080"/>
        <a:ext cx="3285010" cy="1001527"/>
      </dsp:txXfrm>
    </dsp:sp>
    <dsp:sp modelId="{5C86E2F3-CA00-4801-8C29-24FA50D643B9}">
      <dsp:nvSpPr>
        <dsp:cNvPr id="0" name=""/>
        <dsp:cNvSpPr/>
      </dsp:nvSpPr>
      <dsp:spPr>
        <a:xfrm>
          <a:off x="2196659" y="2139990"/>
          <a:ext cx="3285010" cy="1001527"/>
        </a:xfrm>
        <a:prstGeom prst="rect">
          <a:avLst/>
        </a:prstGeom>
        <a:solidFill>
          <a:srgbClr val="92D050"/>
        </a:solidFill>
        <a:ln>
          <a:noFill/>
        </a:ln>
        <a:effectLst>
          <a:outerShdw blurRad="50800" dist="20000" dir="5400000" rotWithShape="0">
            <a:srgbClr val="000000">
              <a:alpha val="42000"/>
            </a:srgbClr>
          </a:outerShdw>
        </a:effectLst>
        <a:scene3d>
          <a:camera prst="orthographicFront"/>
          <a:lightRig rig="chilly" dir="t"/>
        </a:scene3d>
        <a:sp3d>
          <a:bevelT w="47625" h="69850"/>
          <a:contourClr>
            <a:schemeClr val="lt1"/>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20320" tIns="20320" rIns="20320" bIns="20320" numCol="1" spcCol="1270" anchor="ctr" anchorCtr="0">
          <a:noAutofit/>
        </a:bodyPr>
        <a:lstStyle/>
        <a:p>
          <a:pPr lvl="0" algn="ctr" defTabSz="1422400" rtl="1">
            <a:lnSpc>
              <a:spcPct val="90000"/>
            </a:lnSpc>
            <a:spcBef>
              <a:spcPct val="0"/>
            </a:spcBef>
            <a:spcAft>
              <a:spcPct val="35000"/>
            </a:spcAft>
          </a:pPr>
          <a:r>
            <a:rPr lang="fa-IR" sz="3200" b="1" kern="1200" cap="none" spc="0" dirty="0" smtClean="0">
              <a:ln w="17780" cmpd="sng">
                <a:solidFill>
                  <a:srgbClr val="FFFFFF"/>
                </a:solidFill>
                <a:prstDash val="solid"/>
                <a:miter lim="800000"/>
              </a:ln>
              <a:solidFill>
                <a:schemeClr val="bg1"/>
              </a:solidFill>
              <a:effectLst>
                <a:outerShdw blurRad="50800" algn="tl" rotWithShape="0">
                  <a:srgbClr val="000000"/>
                </a:outerShdw>
              </a:effectLst>
              <a:latin typeface="IranNastaliq" pitchFamily="18" charset="0"/>
              <a:cs typeface="+mj-cs"/>
            </a:rPr>
            <a:t>رعایت اصول پذیرفته شده حسابداری</a:t>
          </a:r>
          <a:endParaRPr lang="fa-IR" sz="3200" b="1" kern="1200" cap="none" spc="0" dirty="0">
            <a:ln w="17780" cmpd="sng">
              <a:solidFill>
                <a:srgbClr val="FFFFFF"/>
              </a:solidFill>
              <a:prstDash val="solid"/>
              <a:miter lim="800000"/>
            </a:ln>
            <a:solidFill>
              <a:schemeClr val="bg1"/>
            </a:solidFill>
            <a:effectLst>
              <a:outerShdw blurRad="50800" algn="tl" rotWithShape="0">
                <a:srgbClr val="000000"/>
              </a:outerShdw>
            </a:effectLst>
            <a:latin typeface="IranNastaliq" pitchFamily="18" charset="0"/>
            <a:cs typeface="+mj-cs"/>
          </a:endParaRPr>
        </a:p>
      </dsp:txBody>
      <dsp:txXfrm>
        <a:off x="2196659" y="2139990"/>
        <a:ext cx="3285010" cy="1001527"/>
      </dsp:txXfrm>
    </dsp:sp>
    <dsp:sp modelId="{EADC5BD6-4078-4BF5-BA57-69813B573FE6}">
      <dsp:nvSpPr>
        <dsp:cNvPr id="0" name=""/>
        <dsp:cNvSpPr/>
      </dsp:nvSpPr>
      <dsp:spPr>
        <a:xfrm>
          <a:off x="2196659" y="3391899"/>
          <a:ext cx="3285010" cy="1001527"/>
        </a:xfrm>
        <a:prstGeom prst="rect">
          <a:avLst/>
        </a:prstGeom>
        <a:solidFill>
          <a:srgbClr val="92D050"/>
        </a:solidFill>
        <a:ln>
          <a:noFill/>
        </a:ln>
        <a:effectLst>
          <a:outerShdw blurRad="50800" dist="20000" dir="5400000" rotWithShape="0">
            <a:srgbClr val="000000">
              <a:alpha val="42000"/>
            </a:srgbClr>
          </a:outerShdw>
        </a:effectLst>
        <a:scene3d>
          <a:camera prst="orthographicFront"/>
          <a:lightRig rig="chilly" dir="t"/>
        </a:scene3d>
        <a:sp3d>
          <a:bevelT w="47625" h="69850"/>
          <a:contourClr>
            <a:schemeClr val="lt1"/>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20320" tIns="20320" rIns="20320" bIns="20320" numCol="1" spcCol="1270" anchor="ctr" anchorCtr="0">
          <a:noAutofit/>
        </a:bodyPr>
        <a:lstStyle/>
        <a:p>
          <a:pPr lvl="0" algn="ctr" defTabSz="1422400" rtl="1">
            <a:lnSpc>
              <a:spcPct val="90000"/>
            </a:lnSpc>
            <a:spcBef>
              <a:spcPct val="0"/>
            </a:spcBef>
            <a:spcAft>
              <a:spcPct val="35000"/>
            </a:spcAft>
          </a:pPr>
          <a:r>
            <a:rPr lang="fa-IR" sz="3200" b="1" kern="1200" cap="none" spc="0" dirty="0" smtClean="0">
              <a:ln w="17780" cmpd="sng">
                <a:solidFill>
                  <a:srgbClr val="FFFFFF"/>
                </a:solidFill>
                <a:prstDash val="solid"/>
                <a:miter lim="800000"/>
              </a:ln>
              <a:solidFill>
                <a:schemeClr val="bg1"/>
              </a:solidFill>
              <a:effectLst>
                <a:outerShdw blurRad="50800" algn="tl" rotWithShape="0">
                  <a:srgbClr val="000000"/>
                </a:outerShdw>
              </a:effectLst>
              <a:latin typeface="IranNastaliq" pitchFamily="18" charset="0"/>
              <a:cs typeface="+mj-cs"/>
            </a:rPr>
            <a:t>ارزیابی مدیریت</a:t>
          </a:r>
          <a:endParaRPr lang="fa-IR" sz="3200" b="1" kern="1200" cap="none" spc="0" dirty="0">
            <a:ln w="17780" cmpd="sng">
              <a:solidFill>
                <a:srgbClr val="FFFFFF"/>
              </a:solidFill>
              <a:prstDash val="solid"/>
              <a:miter lim="800000"/>
            </a:ln>
            <a:solidFill>
              <a:schemeClr val="bg1"/>
            </a:solidFill>
            <a:effectLst>
              <a:outerShdw blurRad="50800" algn="tl" rotWithShape="0">
                <a:srgbClr val="000000"/>
              </a:outerShdw>
            </a:effectLst>
            <a:latin typeface="IranNastaliq" pitchFamily="18" charset="0"/>
            <a:cs typeface="+mj-cs"/>
          </a:endParaRPr>
        </a:p>
      </dsp:txBody>
      <dsp:txXfrm>
        <a:off x="2196659" y="3391899"/>
        <a:ext cx="3285010" cy="10015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BD237C-83F2-4C03-A398-423E4ECB1748}">
      <dsp:nvSpPr>
        <dsp:cNvPr id="0" name=""/>
        <dsp:cNvSpPr/>
      </dsp:nvSpPr>
      <dsp:spPr>
        <a:xfrm>
          <a:off x="1453954" y="2638472"/>
          <a:ext cx="546389" cy="1258450"/>
        </a:xfrm>
        <a:custGeom>
          <a:avLst/>
          <a:gdLst/>
          <a:ahLst/>
          <a:cxnLst/>
          <a:rect l="0" t="0" r="0" b="0"/>
          <a:pathLst>
            <a:path>
              <a:moveTo>
                <a:pt x="0" y="0"/>
              </a:moveTo>
              <a:lnTo>
                <a:pt x="273194" y="0"/>
              </a:lnTo>
              <a:lnTo>
                <a:pt x="273194" y="1258450"/>
              </a:lnTo>
              <a:lnTo>
                <a:pt x="546389" y="1258450"/>
              </a:lnTo>
            </a:path>
          </a:pathLst>
        </a:custGeom>
        <a:noFill/>
        <a:ln w="25400" cap="flat" cmpd="sng" algn="ctr">
          <a:solidFill>
            <a:schemeClr val="accent2">
              <a:lumMod val="60000"/>
              <a:lumOff val="4000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1692851" y="3233399"/>
        <a:ext cx="68597" cy="68597"/>
      </dsp:txXfrm>
    </dsp:sp>
    <dsp:sp modelId="{9DDAC17E-1BEE-40E8-A291-D30123289554}">
      <dsp:nvSpPr>
        <dsp:cNvPr id="0" name=""/>
        <dsp:cNvSpPr/>
      </dsp:nvSpPr>
      <dsp:spPr>
        <a:xfrm>
          <a:off x="1453954" y="2592752"/>
          <a:ext cx="546389" cy="91440"/>
        </a:xfrm>
        <a:custGeom>
          <a:avLst/>
          <a:gdLst/>
          <a:ahLst/>
          <a:cxnLst/>
          <a:rect l="0" t="0" r="0" b="0"/>
          <a:pathLst>
            <a:path>
              <a:moveTo>
                <a:pt x="0" y="45720"/>
              </a:moveTo>
              <a:lnTo>
                <a:pt x="273194" y="45720"/>
              </a:lnTo>
              <a:lnTo>
                <a:pt x="273194" y="50891"/>
              </a:lnTo>
              <a:lnTo>
                <a:pt x="546389" y="50891"/>
              </a:lnTo>
            </a:path>
          </a:pathLst>
        </a:custGeom>
        <a:noFill/>
        <a:ln w="25400" cap="flat" cmpd="sng" algn="ctr">
          <a:solidFill>
            <a:schemeClr val="accent2">
              <a:lumMod val="60000"/>
              <a:lumOff val="4000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1713489" y="2624812"/>
        <a:ext cx="27320" cy="27320"/>
      </dsp:txXfrm>
    </dsp:sp>
    <dsp:sp modelId="{7130E03D-D053-4E62-9F9F-B5DD99650897}">
      <dsp:nvSpPr>
        <dsp:cNvPr id="0" name=""/>
        <dsp:cNvSpPr/>
      </dsp:nvSpPr>
      <dsp:spPr>
        <a:xfrm>
          <a:off x="1453954" y="1359634"/>
          <a:ext cx="527250" cy="1278838"/>
        </a:xfrm>
        <a:custGeom>
          <a:avLst/>
          <a:gdLst/>
          <a:ahLst/>
          <a:cxnLst/>
          <a:rect l="0" t="0" r="0" b="0"/>
          <a:pathLst>
            <a:path>
              <a:moveTo>
                <a:pt x="0" y="1278838"/>
              </a:moveTo>
              <a:lnTo>
                <a:pt x="263625" y="1278838"/>
              </a:lnTo>
              <a:lnTo>
                <a:pt x="263625" y="0"/>
              </a:lnTo>
              <a:lnTo>
                <a:pt x="527250" y="0"/>
              </a:lnTo>
            </a:path>
          </a:pathLst>
        </a:custGeom>
        <a:noFill/>
        <a:ln w="25400" cap="flat" cmpd="sng" algn="ctr">
          <a:solidFill>
            <a:schemeClr val="accent2">
              <a:lumMod val="60000"/>
              <a:lumOff val="4000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1682998" y="1964471"/>
        <a:ext cx="69163" cy="69163"/>
      </dsp:txXfrm>
    </dsp:sp>
    <dsp:sp modelId="{4C773193-02C1-426F-8C54-C790D5A4A107}">
      <dsp:nvSpPr>
        <dsp:cNvPr id="0" name=""/>
        <dsp:cNvSpPr/>
      </dsp:nvSpPr>
      <dsp:spPr>
        <a:xfrm rot="16200000">
          <a:off x="-1304816" y="2137160"/>
          <a:ext cx="4514919" cy="1002623"/>
        </a:xfrm>
        <a:prstGeom prst="rect">
          <a:avLst/>
        </a:prstGeom>
        <a:gradFill rotWithShape="1">
          <a:gsLst>
            <a:gs pos="0">
              <a:schemeClr val="accent2">
                <a:shade val="63000"/>
                <a:satMod val="165000"/>
              </a:schemeClr>
            </a:gs>
            <a:gs pos="30000">
              <a:schemeClr val="accent2">
                <a:shade val="58000"/>
                <a:satMod val="165000"/>
              </a:schemeClr>
            </a:gs>
            <a:gs pos="75000">
              <a:schemeClr val="accent2">
                <a:shade val="30000"/>
                <a:satMod val="175000"/>
              </a:schemeClr>
            </a:gs>
            <a:gs pos="100000">
              <a:schemeClr val="accent2">
                <a:shade val="15000"/>
                <a:satMod val="175000"/>
              </a:schemeClr>
            </a:gs>
          </a:gsLst>
          <a:path path="circle">
            <a:fillToRect l="5000" t="100000" r="120000" b="10000"/>
          </a:path>
        </a:gradFill>
        <a:ln w="12700" cap="flat" cmpd="sng" algn="ctr">
          <a:solidFill>
            <a:schemeClr val="accent2">
              <a:shade val="70000"/>
              <a:satMod val="150000"/>
            </a:schemeClr>
          </a:solidFill>
          <a:prstDash val="solid"/>
        </a:ln>
        <a:effectLst>
          <a:outerShdw blurRad="50800" dist="20000" dir="5400000" rotWithShape="0">
            <a:srgbClr val="000000">
              <a:alpha val="42000"/>
            </a:srgbClr>
          </a:outerShdw>
        </a:effectLst>
        <a:scene3d>
          <a:camera prst="orthographicFront">
            <a:rot lat="0" lon="0" rev="0"/>
          </a:camera>
          <a:lightRig rig="contrasting" dir="t">
            <a:rot lat="0" lon="0" rev="1200000"/>
          </a:lightRig>
        </a:scene3d>
        <a:sp3d/>
      </dsp:spPr>
      <dsp:style>
        <a:lnRef idx="1">
          <a:schemeClr val="accent2"/>
        </a:lnRef>
        <a:fillRef idx="3">
          <a:schemeClr val="accent2"/>
        </a:fillRef>
        <a:effectRef idx="2">
          <a:schemeClr val="accent2"/>
        </a:effectRef>
        <a:fontRef idx="minor">
          <a:schemeClr val="lt1"/>
        </a:fontRef>
      </dsp:style>
      <dsp:txBody>
        <a:bodyPr spcFirstLastPara="0" vert="horz" wrap="square" lIns="45720" tIns="45720" rIns="45720" bIns="45720" numCol="1" spcCol="1270" anchor="ctr" anchorCtr="0">
          <a:noAutofit/>
          <a:scene3d>
            <a:camera prst="orthographicFront"/>
            <a:lightRig rig="balanced" dir="t">
              <a:rot lat="0" lon="0" rev="2100000"/>
            </a:lightRig>
          </a:scene3d>
          <a:sp3d extrusionH="57150" prstMaterial="metal">
            <a:bevelT w="38100" h="25400"/>
            <a:contourClr>
              <a:schemeClr val="bg2"/>
            </a:contourClr>
          </a:sp3d>
        </a:bodyPr>
        <a:lstStyle/>
        <a:p>
          <a:pPr lvl="0" algn="ctr" defTabSz="3200400" rtl="1">
            <a:lnSpc>
              <a:spcPct val="90000"/>
            </a:lnSpc>
            <a:spcBef>
              <a:spcPct val="0"/>
            </a:spcBef>
            <a:spcAft>
              <a:spcPct val="35000"/>
            </a:spcAft>
          </a:pPr>
          <a:r>
            <a:rPr lang="fa-IR" sz="7200" b="1" kern="1200" cap="none" spc="0" dirty="0" smtClean="0">
              <a:ln w="50800"/>
              <a:solidFill>
                <a:schemeClr val="bg1"/>
              </a:solidFill>
              <a:effectLst/>
              <a:latin typeface="IranNastaliq" pitchFamily="18" charset="0"/>
              <a:cs typeface="+mj-cs"/>
            </a:rPr>
            <a:t>دیدگاه</a:t>
          </a:r>
          <a:r>
            <a:rPr lang="fa-IR" sz="7200" b="1" kern="1200" cap="none" spc="0" dirty="0" smtClean="0">
              <a:ln w="50800"/>
              <a:solidFill>
                <a:schemeClr val="bg1">
                  <a:shade val="50000"/>
                </a:schemeClr>
              </a:solidFill>
              <a:effectLst/>
              <a:latin typeface="IranNastaliq" pitchFamily="18" charset="0"/>
              <a:cs typeface="IranNastaliq" pitchFamily="18" charset="0"/>
            </a:rPr>
            <a:t> </a:t>
          </a:r>
          <a:r>
            <a:rPr lang="fa-IR" sz="7200" b="1" kern="1200" cap="none" spc="0" dirty="0" smtClean="0">
              <a:ln w="50800"/>
              <a:solidFill>
                <a:schemeClr val="bg1"/>
              </a:solidFill>
              <a:effectLst/>
              <a:latin typeface="IranNastaliq" pitchFamily="18" charset="0"/>
              <a:cs typeface="+mj-cs"/>
            </a:rPr>
            <a:t>مخالفان</a:t>
          </a:r>
          <a:endParaRPr lang="fa-IR" sz="7200" b="1" kern="1200" cap="none" spc="0" dirty="0">
            <a:ln w="50800"/>
            <a:solidFill>
              <a:schemeClr val="bg1"/>
            </a:solidFill>
            <a:effectLst/>
            <a:latin typeface="IranNastaliq" pitchFamily="18" charset="0"/>
            <a:cs typeface="+mj-cs"/>
          </a:endParaRPr>
        </a:p>
      </dsp:txBody>
      <dsp:txXfrm>
        <a:off x="-1304816" y="2137160"/>
        <a:ext cx="4514919" cy="1002623"/>
      </dsp:txXfrm>
    </dsp:sp>
    <dsp:sp modelId="{F622711E-AA01-4ACB-B172-BE8D9A0F78F3}">
      <dsp:nvSpPr>
        <dsp:cNvPr id="0" name=""/>
        <dsp:cNvSpPr/>
      </dsp:nvSpPr>
      <dsp:spPr>
        <a:xfrm>
          <a:off x="1981204" y="858322"/>
          <a:ext cx="3288605" cy="1002623"/>
        </a:xfrm>
        <a:prstGeom prst="rect">
          <a:avLst/>
        </a:prstGeom>
        <a:gradFill rotWithShape="1">
          <a:gsLst>
            <a:gs pos="0">
              <a:schemeClr val="accent2">
                <a:shade val="63000"/>
                <a:satMod val="165000"/>
              </a:schemeClr>
            </a:gs>
            <a:gs pos="30000">
              <a:schemeClr val="accent2">
                <a:shade val="58000"/>
                <a:satMod val="165000"/>
              </a:schemeClr>
            </a:gs>
            <a:gs pos="75000">
              <a:schemeClr val="accent2">
                <a:shade val="30000"/>
                <a:satMod val="175000"/>
              </a:schemeClr>
            </a:gs>
            <a:gs pos="100000">
              <a:schemeClr val="accent2">
                <a:shade val="15000"/>
                <a:satMod val="175000"/>
              </a:schemeClr>
            </a:gs>
          </a:gsLst>
          <a:path path="circle">
            <a:fillToRect l="5000" t="100000" r="120000" b="10000"/>
          </a:path>
        </a:gradFill>
        <a:ln w="12700" cap="flat" cmpd="sng" algn="ctr">
          <a:solidFill>
            <a:schemeClr val="accent2">
              <a:shade val="70000"/>
              <a:satMod val="150000"/>
            </a:schemeClr>
          </a:solidFill>
          <a:prstDash val="solid"/>
        </a:ln>
        <a:effectLst>
          <a:outerShdw blurRad="50800" dist="20000" dir="5400000" rotWithShape="0">
            <a:srgbClr val="000000">
              <a:alpha val="42000"/>
            </a:srgbClr>
          </a:outerShdw>
        </a:effectLst>
        <a:scene3d>
          <a:camera prst="orthographicFront">
            <a:rot lat="0" lon="0" rev="0"/>
          </a:camera>
          <a:lightRig rig="contrasting" dir="t">
            <a:rot lat="0" lon="0" rev="1200000"/>
          </a:lightRig>
        </a:scene3d>
        <a:sp3d/>
      </dsp:spPr>
      <dsp:style>
        <a:lnRef idx="1">
          <a:schemeClr val="accent2"/>
        </a:lnRef>
        <a:fillRef idx="3">
          <a:schemeClr val="accent2"/>
        </a:fillRef>
        <a:effectRef idx="2">
          <a:schemeClr val="accent2"/>
        </a:effectRef>
        <a:fontRef idx="minor">
          <a:schemeClr val="lt1"/>
        </a:fontRef>
      </dsp:style>
      <dsp:txBody>
        <a:bodyPr spcFirstLastPara="0" vert="horz" wrap="square" lIns="20320" tIns="20320" rIns="20320" bIns="20320" numCol="1" spcCol="1270" anchor="ctr" anchorCtr="0">
          <a:noAutofit/>
          <a:scene3d>
            <a:camera prst="orthographicFront"/>
            <a:lightRig rig="balanced" dir="t">
              <a:rot lat="0" lon="0" rev="2100000"/>
            </a:lightRig>
          </a:scene3d>
          <a:sp3d extrusionH="57150" prstMaterial="metal">
            <a:bevelT w="38100" h="25400"/>
            <a:contourClr>
              <a:schemeClr val="bg2"/>
            </a:contourClr>
          </a:sp3d>
        </a:bodyPr>
        <a:lstStyle/>
        <a:p>
          <a:pPr lvl="0" algn="ctr" defTabSz="1422400" rtl="1">
            <a:lnSpc>
              <a:spcPct val="90000"/>
            </a:lnSpc>
            <a:spcBef>
              <a:spcPct val="0"/>
            </a:spcBef>
            <a:spcAft>
              <a:spcPct val="35000"/>
            </a:spcAft>
          </a:pPr>
          <a:r>
            <a:rPr lang="fa-IR" sz="3200" b="1" kern="1200" cap="none" spc="0" dirty="0" smtClean="0">
              <a:ln w="50800"/>
              <a:solidFill>
                <a:schemeClr val="bg1"/>
              </a:solidFill>
              <a:effectLst/>
              <a:latin typeface="IranNastaliq" pitchFamily="18" charset="0"/>
              <a:cs typeface="+mj-cs"/>
            </a:rPr>
            <a:t>نامربوط بودن اطلاعات</a:t>
          </a:r>
          <a:endParaRPr lang="fa-IR" sz="3200" b="1" kern="1200" cap="none" spc="0" dirty="0">
            <a:ln w="50800"/>
            <a:solidFill>
              <a:schemeClr val="bg1"/>
            </a:solidFill>
            <a:effectLst/>
            <a:latin typeface="IranNastaliq" pitchFamily="18" charset="0"/>
            <a:cs typeface="+mj-cs"/>
          </a:endParaRPr>
        </a:p>
      </dsp:txBody>
      <dsp:txXfrm>
        <a:off x="1981204" y="858322"/>
        <a:ext cx="3288605" cy="1002623"/>
      </dsp:txXfrm>
    </dsp:sp>
    <dsp:sp modelId="{983C5F1C-2B29-4D97-88DF-57E4CE013A7E}">
      <dsp:nvSpPr>
        <dsp:cNvPr id="0" name=""/>
        <dsp:cNvSpPr/>
      </dsp:nvSpPr>
      <dsp:spPr>
        <a:xfrm>
          <a:off x="2000344" y="2142332"/>
          <a:ext cx="3288605" cy="1002623"/>
        </a:xfrm>
        <a:prstGeom prst="rect">
          <a:avLst/>
        </a:prstGeom>
        <a:gradFill rotWithShape="1">
          <a:gsLst>
            <a:gs pos="0">
              <a:schemeClr val="accent2">
                <a:shade val="63000"/>
                <a:satMod val="165000"/>
              </a:schemeClr>
            </a:gs>
            <a:gs pos="30000">
              <a:schemeClr val="accent2">
                <a:shade val="58000"/>
                <a:satMod val="165000"/>
              </a:schemeClr>
            </a:gs>
            <a:gs pos="75000">
              <a:schemeClr val="accent2">
                <a:shade val="30000"/>
                <a:satMod val="175000"/>
              </a:schemeClr>
            </a:gs>
            <a:gs pos="100000">
              <a:schemeClr val="accent2">
                <a:shade val="15000"/>
                <a:satMod val="175000"/>
              </a:schemeClr>
            </a:gs>
          </a:gsLst>
          <a:path path="circle">
            <a:fillToRect l="5000" t="100000" r="120000" b="10000"/>
          </a:path>
        </a:gradFill>
        <a:ln w="12700" cap="flat" cmpd="sng" algn="ctr">
          <a:solidFill>
            <a:schemeClr val="accent2">
              <a:shade val="70000"/>
              <a:satMod val="150000"/>
            </a:schemeClr>
          </a:solidFill>
          <a:prstDash val="solid"/>
        </a:ln>
        <a:effectLst>
          <a:outerShdw blurRad="50800" dist="20000" dir="5400000" rotWithShape="0">
            <a:srgbClr val="000000">
              <a:alpha val="42000"/>
            </a:srgbClr>
          </a:outerShdw>
        </a:effectLst>
        <a:scene3d>
          <a:camera prst="orthographicFront">
            <a:rot lat="0" lon="0" rev="0"/>
          </a:camera>
          <a:lightRig rig="contrasting" dir="t">
            <a:rot lat="0" lon="0" rev="1200000"/>
          </a:lightRig>
        </a:scene3d>
        <a:sp3d/>
      </dsp:spPr>
      <dsp:style>
        <a:lnRef idx="1">
          <a:schemeClr val="accent2"/>
        </a:lnRef>
        <a:fillRef idx="3">
          <a:schemeClr val="accent2"/>
        </a:fillRef>
        <a:effectRef idx="2">
          <a:schemeClr val="accent2"/>
        </a:effectRef>
        <a:fontRef idx="minor">
          <a:schemeClr val="lt1"/>
        </a:fontRef>
      </dsp:style>
      <dsp:txBody>
        <a:bodyPr spcFirstLastPara="0" vert="horz" wrap="square" lIns="20320" tIns="20320" rIns="20320" bIns="20320" numCol="1" spcCol="1270" anchor="ctr" anchorCtr="0">
          <a:noAutofit/>
          <a:scene3d>
            <a:camera prst="orthographicFront"/>
            <a:lightRig rig="balanced" dir="t">
              <a:rot lat="0" lon="0" rev="2100000"/>
            </a:lightRig>
          </a:scene3d>
          <a:sp3d extrusionH="57150" prstMaterial="metal">
            <a:bevelT w="38100" h="25400"/>
            <a:contourClr>
              <a:schemeClr val="bg2"/>
            </a:contourClr>
          </a:sp3d>
        </a:bodyPr>
        <a:lstStyle/>
        <a:p>
          <a:pPr lvl="0" algn="ctr" defTabSz="1422400" rtl="1">
            <a:lnSpc>
              <a:spcPct val="90000"/>
            </a:lnSpc>
            <a:spcBef>
              <a:spcPct val="0"/>
            </a:spcBef>
            <a:spcAft>
              <a:spcPct val="35000"/>
            </a:spcAft>
          </a:pPr>
          <a:r>
            <a:rPr lang="fa-IR" sz="3200" b="1" kern="1200" cap="none" spc="0" dirty="0" smtClean="0">
              <a:ln w="50800"/>
              <a:solidFill>
                <a:schemeClr val="bg1"/>
              </a:solidFill>
              <a:effectLst/>
              <a:latin typeface="IranNastaliq" pitchFamily="18" charset="0"/>
              <a:cs typeface="+mj-cs"/>
            </a:rPr>
            <a:t>درنظر نگرفتن سطح قیمتهای خاص</a:t>
          </a:r>
          <a:endParaRPr lang="fa-IR" sz="3200" b="1" kern="1200" cap="none" spc="0" dirty="0">
            <a:ln w="50800"/>
            <a:solidFill>
              <a:schemeClr val="bg1"/>
            </a:solidFill>
            <a:effectLst/>
            <a:latin typeface="IranNastaliq" pitchFamily="18" charset="0"/>
            <a:cs typeface="+mj-cs"/>
          </a:endParaRPr>
        </a:p>
      </dsp:txBody>
      <dsp:txXfrm>
        <a:off x="2000344" y="2142332"/>
        <a:ext cx="3288605" cy="1002623"/>
      </dsp:txXfrm>
    </dsp:sp>
    <dsp:sp modelId="{C4C512B6-66B5-4CEA-BB5A-6F22CD181FD5}">
      <dsp:nvSpPr>
        <dsp:cNvPr id="0" name=""/>
        <dsp:cNvSpPr/>
      </dsp:nvSpPr>
      <dsp:spPr>
        <a:xfrm>
          <a:off x="2000344" y="3395611"/>
          <a:ext cx="3288605" cy="1002623"/>
        </a:xfrm>
        <a:prstGeom prst="rect">
          <a:avLst/>
        </a:prstGeom>
        <a:gradFill rotWithShape="1">
          <a:gsLst>
            <a:gs pos="0">
              <a:schemeClr val="accent2">
                <a:shade val="63000"/>
                <a:satMod val="165000"/>
              </a:schemeClr>
            </a:gs>
            <a:gs pos="30000">
              <a:schemeClr val="accent2">
                <a:shade val="58000"/>
                <a:satMod val="165000"/>
              </a:schemeClr>
            </a:gs>
            <a:gs pos="75000">
              <a:schemeClr val="accent2">
                <a:shade val="30000"/>
                <a:satMod val="175000"/>
              </a:schemeClr>
            </a:gs>
            <a:gs pos="100000">
              <a:schemeClr val="accent2">
                <a:shade val="15000"/>
                <a:satMod val="175000"/>
              </a:schemeClr>
            </a:gs>
          </a:gsLst>
          <a:path path="circle">
            <a:fillToRect l="5000" t="100000" r="120000" b="10000"/>
          </a:path>
        </a:gradFill>
        <a:ln w="12700" cap="flat" cmpd="sng" algn="ctr">
          <a:solidFill>
            <a:schemeClr val="accent2">
              <a:shade val="70000"/>
              <a:satMod val="150000"/>
            </a:schemeClr>
          </a:solidFill>
          <a:prstDash val="solid"/>
        </a:ln>
        <a:effectLst>
          <a:outerShdw blurRad="50800" dist="20000" dir="5400000" rotWithShape="0">
            <a:srgbClr val="000000">
              <a:alpha val="42000"/>
            </a:srgbClr>
          </a:outerShdw>
        </a:effectLst>
        <a:scene3d>
          <a:camera prst="orthographicFront">
            <a:rot lat="0" lon="0" rev="0"/>
          </a:camera>
          <a:lightRig rig="contrasting" dir="t">
            <a:rot lat="0" lon="0" rev="1200000"/>
          </a:lightRig>
        </a:scene3d>
        <a:sp3d/>
      </dsp:spPr>
      <dsp:style>
        <a:lnRef idx="1">
          <a:schemeClr val="accent2"/>
        </a:lnRef>
        <a:fillRef idx="3">
          <a:schemeClr val="accent2"/>
        </a:fillRef>
        <a:effectRef idx="2">
          <a:schemeClr val="accent2"/>
        </a:effectRef>
        <a:fontRef idx="minor">
          <a:schemeClr val="lt1"/>
        </a:fontRef>
      </dsp:style>
      <dsp:txBody>
        <a:bodyPr spcFirstLastPara="0" vert="horz" wrap="square" lIns="20320" tIns="20320" rIns="20320" bIns="20320" numCol="1" spcCol="1270" anchor="ctr" anchorCtr="0">
          <a:noAutofit/>
          <a:scene3d>
            <a:camera prst="orthographicFront"/>
            <a:lightRig rig="balanced" dir="t">
              <a:rot lat="0" lon="0" rev="2100000"/>
            </a:lightRig>
          </a:scene3d>
          <a:sp3d extrusionH="57150" prstMaterial="metal">
            <a:bevelT w="38100" h="25400"/>
            <a:contourClr>
              <a:schemeClr val="bg2"/>
            </a:contourClr>
          </a:sp3d>
        </a:bodyPr>
        <a:lstStyle/>
        <a:p>
          <a:pPr lvl="0" algn="ctr" defTabSz="1422400" rtl="1">
            <a:lnSpc>
              <a:spcPct val="90000"/>
            </a:lnSpc>
            <a:spcBef>
              <a:spcPct val="0"/>
            </a:spcBef>
            <a:spcAft>
              <a:spcPct val="35000"/>
            </a:spcAft>
          </a:pPr>
          <a:r>
            <a:rPr lang="fa-IR" sz="3200" b="1" kern="1200" cap="none" spc="0" dirty="0" smtClean="0">
              <a:ln w="50800"/>
              <a:solidFill>
                <a:schemeClr val="bg1"/>
              </a:solidFill>
              <a:effectLst/>
              <a:latin typeface="IranNastaliq" pitchFamily="18" charset="0"/>
              <a:cs typeface="+mj-cs"/>
            </a:rPr>
            <a:t>بالا بودن هزینه اجرا</a:t>
          </a:r>
          <a:endParaRPr lang="fa-IR" sz="3200" b="1" kern="1200" cap="none" spc="0" dirty="0">
            <a:ln w="50800"/>
            <a:solidFill>
              <a:schemeClr val="bg1"/>
            </a:solidFill>
            <a:effectLst/>
            <a:latin typeface="IranNastaliq" pitchFamily="18" charset="0"/>
            <a:cs typeface="+mj-cs"/>
          </a:endParaRPr>
        </a:p>
      </dsp:txBody>
      <dsp:txXfrm>
        <a:off x="2000344" y="3395611"/>
        <a:ext cx="3288605" cy="1002623"/>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2.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CEBC68-C746-433F-973D-FBBF509B039C}" type="datetimeFigureOut">
              <a:rPr lang="en-US" smtClean="0"/>
              <a:pPr/>
              <a:t>4/18/2014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5E18F5-0113-4062-BB13-1FDA8C2BA54B}" type="slidenum">
              <a:rPr lang="en-US" smtClean="0"/>
              <a:pPr/>
              <a:t>‹#›</a:t>
            </a:fld>
            <a:endParaRPr lang="en-US"/>
          </a:p>
        </p:txBody>
      </p:sp>
    </p:spTree>
    <p:extLst>
      <p:ext uri="{BB962C8B-B14F-4D97-AF65-F5344CB8AC3E}">
        <p14:creationId xmlns:p14="http://schemas.microsoft.com/office/powerpoint/2010/main" xmlns="" val="3176726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25E18F5-0113-4062-BB13-1FDA8C2BA54B}" type="slidenum">
              <a:rPr lang="en-US" smtClean="0"/>
              <a:pPr/>
              <a:t>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C25E18F5-0113-4062-BB13-1FDA8C2BA54B}"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25E18F5-0113-4062-BB13-1FDA8C2BA54B}" type="slidenum">
              <a:rPr lang="en-US" smtClean="0"/>
              <a:pPr/>
              <a:t>51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EFCB6E9-3128-41CD-A148-83F30FA79B45}" type="datetimeFigureOut">
              <a:rPr lang="en-US" smtClean="0"/>
              <a:pPr/>
              <a:t>4/18/2014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9AE5319-9B86-4FE8-94D0-BED6FC73F20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FCB6E9-3128-41CD-A148-83F30FA79B45}" type="datetimeFigureOut">
              <a:rPr lang="en-US" smtClean="0"/>
              <a:pPr/>
              <a:t>4/18/2014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AE5319-9B86-4FE8-94D0-BED6FC73F20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FCB6E9-3128-41CD-A148-83F30FA79B45}" type="datetimeFigureOut">
              <a:rPr lang="en-US" smtClean="0"/>
              <a:pPr/>
              <a:t>4/18/2014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AE5319-9B86-4FE8-94D0-BED6FC73F20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EFCB6E9-3128-41CD-A148-83F30FA79B45}" type="datetimeFigureOut">
              <a:rPr lang="en-US" smtClean="0"/>
              <a:pPr/>
              <a:t>4/18/2014</a:t>
            </a:fld>
            <a:endParaRPr lang="en-US"/>
          </a:p>
        </p:txBody>
      </p:sp>
      <p:sp>
        <p:nvSpPr>
          <p:cNvPr id="9" name="Slide Number Placeholder 8"/>
          <p:cNvSpPr>
            <a:spLocks noGrp="1"/>
          </p:cNvSpPr>
          <p:nvPr>
            <p:ph type="sldNum" sz="quarter" idx="15"/>
          </p:nvPr>
        </p:nvSpPr>
        <p:spPr/>
        <p:txBody>
          <a:bodyPr rtlCol="0"/>
          <a:lstStyle/>
          <a:p>
            <a:fld id="{79AE5319-9B86-4FE8-94D0-BED6FC73F20C}"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EFCB6E9-3128-41CD-A148-83F30FA79B45}" type="datetimeFigureOut">
              <a:rPr lang="en-US" smtClean="0"/>
              <a:pPr/>
              <a:t>4/18/2014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9AE5319-9B86-4FE8-94D0-BED6FC73F20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EFCB6E9-3128-41CD-A148-83F30FA79B45}" type="datetimeFigureOut">
              <a:rPr lang="en-US" smtClean="0"/>
              <a:pPr/>
              <a:t>4/18/2014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AE5319-9B86-4FE8-94D0-BED6FC73F20C}"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EFCB6E9-3128-41CD-A148-83F30FA79B45}" type="datetimeFigureOut">
              <a:rPr lang="en-US" smtClean="0"/>
              <a:pPr/>
              <a:t>4/18/2014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AE5319-9B86-4FE8-94D0-BED6FC73F20C}"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EFCB6E9-3128-41CD-A148-83F30FA79B45}" type="datetimeFigureOut">
              <a:rPr lang="en-US" smtClean="0"/>
              <a:pPr/>
              <a:t>4/18/2014</a:t>
            </a:fld>
            <a:endParaRPr lang="en-US"/>
          </a:p>
        </p:txBody>
      </p:sp>
      <p:sp>
        <p:nvSpPr>
          <p:cNvPr id="7" name="Slide Number Placeholder 6"/>
          <p:cNvSpPr>
            <a:spLocks noGrp="1"/>
          </p:cNvSpPr>
          <p:nvPr>
            <p:ph type="sldNum" sz="quarter" idx="11"/>
          </p:nvPr>
        </p:nvSpPr>
        <p:spPr/>
        <p:txBody>
          <a:bodyPr rtlCol="0"/>
          <a:lstStyle/>
          <a:p>
            <a:fld id="{79AE5319-9B86-4FE8-94D0-BED6FC73F20C}"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FCB6E9-3128-41CD-A148-83F30FA79B45}" type="datetimeFigureOut">
              <a:rPr lang="en-US" smtClean="0"/>
              <a:pPr/>
              <a:t>4/18/2014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AE5319-9B86-4FE8-94D0-BED6FC73F20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EFCB6E9-3128-41CD-A148-83F30FA79B45}" type="datetimeFigureOut">
              <a:rPr lang="en-US" smtClean="0"/>
              <a:pPr/>
              <a:t>4/18/2014</a:t>
            </a:fld>
            <a:endParaRPr lang="en-US"/>
          </a:p>
        </p:txBody>
      </p:sp>
      <p:sp>
        <p:nvSpPr>
          <p:cNvPr id="22" name="Slide Number Placeholder 21"/>
          <p:cNvSpPr>
            <a:spLocks noGrp="1"/>
          </p:cNvSpPr>
          <p:nvPr>
            <p:ph type="sldNum" sz="quarter" idx="15"/>
          </p:nvPr>
        </p:nvSpPr>
        <p:spPr/>
        <p:txBody>
          <a:bodyPr rtlCol="0"/>
          <a:lstStyle/>
          <a:p>
            <a:fld id="{79AE5319-9B86-4FE8-94D0-BED6FC73F20C}"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EFCB6E9-3128-41CD-A148-83F30FA79B45}" type="datetimeFigureOut">
              <a:rPr lang="en-US" smtClean="0"/>
              <a:pPr/>
              <a:t>4/18/2014</a:t>
            </a:fld>
            <a:endParaRPr lang="en-US"/>
          </a:p>
        </p:txBody>
      </p:sp>
      <p:sp>
        <p:nvSpPr>
          <p:cNvPr id="18" name="Slide Number Placeholder 17"/>
          <p:cNvSpPr>
            <a:spLocks noGrp="1"/>
          </p:cNvSpPr>
          <p:nvPr>
            <p:ph type="sldNum" sz="quarter" idx="11"/>
          </p:nvPr>
        </p:nvSpPr>
        <p:spPr/>
        <p:txBody>
          <a:bodyPr rtlCol="0"/>
          <a:lstStyle/>
          <a:p>
            <a:fld id="{79AE5319-9B86-4FE8-94D0-BED6FC73F20C}"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EFCB6E9-3128-41CD-A148-83F30FA79B45}" type="datetimeFigureOut">
              <a:rPr lang="en-US" smtClean="0"/>
              <a:pPr/>
              <a:t>4/18/2014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9AE5319-9B86-4FE8-94D0-BED6FC73F20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2" cstate="print">
            <a:extLst>
              <a:ext uri="{BEBA8EAE-BF5A-486C-A8C5-ECC9F3942E4B}">
                <a14:imgProps xmlns:a14="http://schemas.microsoft.com/office/drawing/2010/main" xmlns="">
                  <a14:imgLayer r:embed="rId3">
                    <a14:imgEffect>
                      <a14:sharpenSoften amount="50000"/>
                    </a14:imgEffect>
                  </a14:imgLayer>
                </a14:imgProps>
              </a:ext>
              <a:ext uri="{28A0092B-C50C-407E-A947-70E740481C1C}">
                <a14:useLocalDpi xmlns:a14="http://schemas.microsoft.com/office/drawing/2010/main" xmlns="" val="0"/>
              </a:ext>
            </a:extLst>
          </a:blip>
          <a:stretch>
            <a:fillRect/>
          </a:stretch>
        </p:blipFill>
        <p:spPr>
          <a:xfrm>
            <a:off x="2286000" y="1295400"/>
            <a:ext cx="4419600" cy="4116050"/>
          </a:xfrm>
          <a:prstGeom prst="rect">
            <a:avLst/>
          </a:prstGeom>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r" rtl="1"/>
            <a:r>
              <a:rPr lang="fa-IR" b="1" dirty="0" smtClean="0">
                <a:cs typeface="B Roya" pitchFamily="2" charset="-78"/>
              </a:rPr>
              <a:t>انتشار بیانیه 33 (</a:t>
            </a:r>
            <a:r>
              <a:rPr lang="en-US" b="1" dirty="0" smtClean="0">
                <a:cs typeface="B Roya" pitchFamily="2" charset="-78"/>
              </a:rPr>
              <a:t>FASB</a:t>
            </a:r>
            <a:r>
              <a:rPr lang="fa-IR" b="1" dirty="0" smtClean="0">
                <a:cs typeface="B Roya" pitchFamily="2" charset="-78"/>
              </a:rPr>
              <a:t> ) نتیجه سیر تکاملی نبود، بلکه بازتاب تفکر جان برتون حسابدار ارشد کمیسیون بورس و اوراق بهادار بود. از نظر برتون، چنانچه تغییری در گزارشگری مالی به علت تغییر قیمت ها مورد نیاز باشد،باید این تغییرات را در سیستم اندازه گیری ایجاد نمود تا اطلاعات مفیدتری در اختیار ذینفعان قرار دهد.</a:t>
            </a:r>
          </a:p>
          <a:p>
            <a:pPr algn="r" rtl="1"/>
            <a:r>
              <a:rPr lang="fa-IR" b="1" dirty="0" smtClean="0">
                <a:cs typeface="B Roya" pitchFamily="2" charset="-78"/>
              </a:rPr>
              <a:t>برتون معتقد است:</a:t>
            </a:r>
          </a:p>
          <a:p>
            <a:pPr algn="r" rtl="1">
              <a:buNone/>
            </a:pPr>
            <a:r>
              <a:rPr lang="fa-IR" b="1" dirty="0" smtClean="0">
                <a:cs typeface="B Roya" pitchFamily="2" charset="-78"/>
              </a:rPr>
              <a:t>   ”تورم سبب تحریف قابل ملاحظه ای در حقایق می شود، زیرا در شرایطی که واحدهای پولی تاریخی مبنای اندازه گیری در سیستم حسابداری باشد،با توجه به تغییرات سریع قیمتها، آشکاراست که تطبیق ارزشهای پولی تاریخی با درآمدهای جاری مبنای مناسبی برای میانگین خالص جریانهای نقدی ورودی در سطوح مختلف فعالیتهای جاری نیست.“</a:t>
            </a:r>
            <a:endParaRPr lang="en-US" b="1" dirty="0">
              <a:cs typeface="B Roya" pitchFamily="2" charset="-78"/>
            </a:endParaRPr>
          </a:p>
        </p:txBody>
      </p:sp>
      <p:sp>
        <p:nvSpPr>
          <p:cNvPr id="5" name="Left Arrow 4"/>
          <p:cNvSpPr/>
          <p:nvPr/>
        </p:nvSpPr>
        <p:spPr>
          <a:xfrm>
            <a:off x="6781800" y="914400"/>
            <a:ext cx="914400" cy="3048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
        <p:nvSpPr>
          <p:cNvPr id="6" name="Left Arrow 5"/>
          <p:cNvSpPr/>
          <p:nvPr/>
        </p:nvSpPr>
        <p:spPr>
          <a:xfrm>
            <a:off x="914400" y="5791200"/>
            <a:ext cx="914400" cy="3810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
        <p:nvSpPr>
          <p:cNvPr id="7" name="Rectangle 6"/>
          <p:cNvSpPr/>
          <p:nvPr/>
        </p:nvSpPr>
        <p:spPr>
          <a:xfrm>
            <a:off x="5562600" y="685801"/>
            <a:ext cx="1143000" cy="769441"/>
          </a:xfrm>
          <a:prstGeom prst="rect">
            <a:avLst/>
          </a:prstGeom>
        </p:spPr>
        <p:txBody>
          <a:bodyPr wrap="square">
            <a:spAutoFit/>
          </a:bodyPr>
          <a:lstStyle/>
          <a:p>
            <a:pPr algn="r"/>
            <a:r>
              <a:rPr lang="fa-IR" sz="4400" b="1" dirty="0" smtClean="0">
                <a:solidFill>
                  <a:srgbClr val="C00000"/>
                </a:solidFill>
              </a:rPr>
              <a:t>ادامه</a:t>
            </a:r>
            <a:endParaRPr lang="fa-IR"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1"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900" decel="100000" fill="hold"/>
                                        <p:tgtEl>
                                          <p:spTgt spid="6"/>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nodeType="clickEffect">
                                  <p:stCondLst>
                                    <p:cond delay="0"/>
                                  </p:stCondLst>
                                  <p:childTnLst>
                                    <p:set>
                                      <p:cBhvr>
                                        <p:cTn id="28" dur="1" fill="hold">
                                          <p:stCondLst>
                                            <p:cond delay="0"/>
                                          </p:stCondLst>
                                        </p:cTn>
                                        <p:tgtEl>
                                          <p:spTgt spid="7">
                                            <p:txEl>
                                              <p:pRg st="0" end="0"/>
                                            </p:txEl>
                                          </p:spTgt>
                                        </p:tgtEl>
                                        <p:attrNameLst>
                                          <p:attrName>style.visibility</p:attrName>
                                        </p:attrNameLst>
                                      </p:cBhvr>
                                      <p:to>
                                        <p:strVal val="visible"/>
                                      </p:to>
                                    </p:set>
                                    <p:animEffect transition="in" filter="slide(fromBottom)">
                                      <p:cBhvr>
                                        <p:cTn id="29" dur="500"/>
                                        <p:tgtEl>
                                          <p:spTgt spid="7">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8" presetClass="entr" presetSubtype="0" accel="50000" fill="hold" grpId="0" nodeType="clickEffect">
                                  <p:stCondLst>
                                    <p:cond delay="0"/>
                                  </p:stCondLst>
                                  <p:childTnLst>
                                    <p:set>
                                      <p:cBhvr>
                                        <p:cTn id="33" dur="1" fill="hold">
                                          <p:stCondLst>
                                            <p:cond delay="0"/>
                                          </p:stCondLst>
                                        </p:cTn>
                                        <p:tgtEl>
                                          <p:spTgt spid="3">
                                            <p:txEl>
                                              <p:pRg st="0" end="0"/>
                                            </p:txEl>
                                          </p:spTgt>
                                        </p:tgtEl>
                                        <p:attrNameLst>
                                          <p:attrName>style.visibility</p:attrName>
                                        </p:attrNameLst>
                                      </p:cBhvr>
                                      <p:to>
                                        <p:strVal val="visible"/>
                                      </p:to>
                                    </p:set>
                                    <p:anim calcmode="lin" valueType="num">
                                      <p:cBhvr>
                                        <p:cTn id="34"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5"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36"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37" dur="1000"/>
                                        <p:tgtEl>
                                          <p:spTgt spid="3">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8" presetClass="entr" presetSubtype="0" accel="50000" fill="hold" grpId="0" nodeType="clickEffect">
                                  <p:stCondLst>
                                    <p:cond delay="0"/>
                                  </p:stCondLst>
                                  <p:childTnLst>
                                    <p:set>
                                      <p:cBhvr>
                                        <p:cTn id="41" dur="1" fill="hold">
                                          <p:stCondLst>
                                            <p:cond delay="0"/>
                                          </p:stCondLst>
                                        </p:cTn>
                                        <p:tgtEl>
                                          <p:spTgt spid="3">
                                            <p:txEl>
                                              <p:pRg st="1" end="1"/>
                                            </p:txEl>
                                          </p:spTgt>
                                        </p:tgtEl>
                                        <p:attrNameLst>
                                          <p:attrName>style.visibility</p:attrName>
                                        </p:attrNameLst>
                                      </p:cBhvr>
                                      <p:to>
                                        <p:strVal val="visible"/>
                                      </p:to>
                                    </p:set>
                                    <p:anim calcmode="lin" valueType="num">
                                      <p:cBhvr>
                                        <p:cTn id="42"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3"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44"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45" dur="1000"/>
                                        <p:tgtEl>
                                          <p:spTgt spid="3">
                                            <p:txEl>
                                              <p:pRg st="1" end="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8" presetClass="entr" presetSubtype="0" accel="50000" fill="hold" grpId="0" nodeType="clickEffect">
                                  <p:stCondLst>
                                    <p:cond delay="0"/>
                                  </p:stCondLst>
                                  <p:childTnLst>
                                    <p:set>
                                      <p:cBhvr>
                                        <p:cTn id="49" dur="1" fill="hold">
                                          <p:stCondLst>
                                            <p:cond delay="0"/>
                                          </p:stCondLst>
                                        </p:cTn>
                                        <p:tgtEl>
                                          <p:spTgt spid="3">
                                            <p:txEl>
                                              <p:pRg st="2" end="2"/>
                                            </p:txEl>
                                          </p:spTgt>
                                        </p:tgtEl>
                                        <p:attrNameLst>
                                          <p:attrName>style.visibility</p:attrName>
                                        </p:attrNameLst>
                                      </p:cBhvr>
                                      <p:to>
                                        <p:strVal val="visible"/>
                                      </p:to>
                                    </p:set>
                                    <p:anim calcmode="lin" valueType="num">
                                      <p:cBhvr>
                                        <p:cTn id="50"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1"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52"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5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animBg="1"/>
      <p:bldP spid="6"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r" rtl="1"/>
            <a:r>
              <a:rPr lang="fa-IR" b="1" dirty="0" smtClean="0">
                <a:cs typeface="B Roya" pitchFamily="2" charset="-78"/>
              </a:rPr>
              <a:t>در پی تحقیقات  </a:t>
            </a:r>
            <a:r>
              <a:rPr lang="en-US" b="1" dirty="0" smtClean="0">
                <a:cs typeface="B Roya" pitchFamily="2" charset="-78"/>
              </a:rPr>
              <a:t>FASB</a:t>
            </a:r>
            <a:r>
              <a:rPr lang="fa-IR" b="1" dirty="0" smtClean="0">
                <a:cs typeface="B Roya" pitchFamily="2" charset="-78"/>
              </a:rPr>
              <a:t> پس از انتشار بیانیه 33 و فروکش نمودن تورم (حدود 2%) ، در سال 1986 بیانیه شماره 89 توسط </a:t>
            </a:r>
            <a:r>
              <a:rPr lang="en-US" b="1" dirty="0" smtClean="0">
                <a:cs typeface="B Roya" pitchFamily="2" charset="-78"/>
              </a:rPr>
              <a:t>FASB</a:t>
            </a:r>
            <a:r>
              <a:rPr lang="fa-IR" b="1" dirty="0" smtClean="0">
                <a:cs typeface="B Roya" pitchFamily="2" charset="-78"/>
              </a:rPr>
              <a:t> منتشر شد که طبق آن واحدهای تجاری ملزم به اجرای بیانیه 33 نبوده، بلکه افشای آثار تورم و تغییرات قیمت و اجرای آن فقط جنبه داوطلبانه و اختیاری خواهد داشت.</a:t>
            </a:r>
          </a:p>
          <a:p>
            <a:pPr algn="r" rtl="1">
              <a:buNone/>
            </a:pPr>
            <a:endParaRPr lang="fa-IR" b="1" dirty="0" smtClean="0">
              <a:cs typeface="B Roya" pitchFamily="2" charset="-78"/>
            </a:endParaRPr>
          </a:p>
          <a:p>
            <a:pPr algn="r" rtl="1"/>
            <a:r>
              <a:rPr lang="fa-IR" b="1" dirty="0" smtClean="0">
                <a:cs typeface="B Roya" pitchFamily="2" charset="-78"/>
              </a:rPr>
              <a:t>باید توجه داشت که تعیین استاندارد در مورد حسابداری تغییر قیمت ها در اوایل 1960 ودر دوران وجود تورم شدید در کشورهای مختلف، توجه علاقمندان را به خود جلب کرد ولی به علت فروکش کردن تورم در سالهای 1975-1976 </a:t>
            </a:r>
            <a:r>
              <a:rPr lang="en-US" b="1" dirty="0" smtClean="0">
                <a:cs typeface="B Roya" pitchFamily="2" charset="-78"/>
              </a:rPr>
              <a:t>  </a:t>
            </a:r>
            <a:r>
              <a:rPr lang="fa-IR" b="1" dirty="0" smtClean="0">
                <a:cs typeface="B Roya" pitchFamily="2" charset="-78"/>
              </a:rPr>
              <a:t>این علاق به مراتب کاهش یافت.</a:t>
            </a:r>
            <a:endParaRPr lang="en-US" b="1" dirty="0">
              <a:cs typeface="B Roya" pitchFamily="2" charset="-78"/>
            </a:endParaRPr>
          </a:p>
        </p:txBody>
      </p:sp>
      <p:sp>
        <p:nvSpPr>
          <p:cNvPr id="5" name="Left Arrow 4"/>
          <p:cNvSpPr/>
          <p:nvPr/>
        </p:nvSpPr>
        <p:spPr>
          <a:xfrm>
            <a:off x="6781800" y="914400"/>
            <a:ext cx="914400" cy="3048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
        <p:nvSpPr>
          <p:cNvPr id="6" name="Left Arrow 5"/>
          <p:cNvSpPr/>
          <p:nvPr/>
        </p:nvSpPr>
        <p:spPr>
          <a:xfrm>
            <a:off x="914400" y="5791200"/>
            <a:ext cx="914400" cy="3810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
        <p:nvSpPr>
          <p:cNvPr id="7" name="Rectangle 6"/>
          <p:cNvSpPr/>
          <p:nvPr/>
        </p:nvSpPr>
        <p:spPr>
          <a:xfrm>
            <a:off x="5562600" y="685801"/>
            <a:ext cx="1143000" cy="769441"/>
          </a:xfrm>
          <a:prstGeom prst="rect">
            <a:avLst/>
          </a:prstGeom>
        </p:spPr>
        <p:txBody>
          <a:bodyPr wrap="square">
            <a:spAutoFit/>
          </a:bodyPr>
          <a:lstStyle/>
          <a:p>
            <a:pPr algn="r"/>
            <a:r>
              <a:rPr lang="fa-IR" sz="4400" b="1" dirty="0" smtClean="0">
                <a:solidFill>
                  <a:srgbClr val="C00000"/>
                </a:solidFill>
              </a:rPr>
              <a:t>ادامه</a:t>
            </a:r>
            <a:endParaRPr lang="fa-IR"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1"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900" decel="100000" fill="hold"/>
                                        <p:tgtEl>
                                          <p:spTgt spid="6"/>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nodeType="clickEffect">
                                  <p:stCondLst>
                                    <p:cond delay="0"/>
                                  </p:stCondLst>
                                  <p:childTnLst>
                                    <p:set>
                                      <p:cBhvr>
                                        <p:cTn id="28" dur="1" fill="hold">
                                          <p:stCondLst>
                                            <p:cond delay="0"/>
                                          </p:stCondLst>
                                        </p:cTn>
                                        <p:tgtEl>
                                          <p:spTgt spid="7">
                                            <p:txEl>
                                              <p:pRg st="0" end="0"/>
                                            </p:txEl>
                                          </p:spTgt>
                                        </p:tgtEl>
                                        <p:attrNameLst>
                                          <p:attrName>style.visibility</p:attrName>
                                        </p:attrNameLst>
                                      </p:cBhvr>
                                      <p:to>
                                        <p:strVal val="visible"/>
                                      </p:to>
                                    </p:set>
                                    <p:animEffect transition="in" filter="slide(fromBottom)">
                                      <p:cBhvr>
                                        <p:cTn id="29" dur="500"/>
                                        <p:tgtEl>
                                          <p:spTgt spid="7">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0" presetClass="entr" presetSubtype="0" decel="100000" fill="hold" grpId="0" nodeType="clickEffect">
                                  <p:stCondLst>
                                    <p:cond delay="0"/>
                                  </p:stCondLst>
                                  <p:childTnLst>
                                    <p:set>
                                      <p:cBhvr>
                                        <p:cTn id="33" dur="1" fill="hold">
                                          <p:stCondLst>
                                            <p:cond delay="0"/>
                                          </p:stCondLst>
                                        </p:cTn>
                                        <p:tgtEl>
                                          <p:spTgt spid="3">
                                            <p:txEl>
                                              <p:pRg st="0" end="0"/>
                                            </p:txEl>
                                          </p:spTgt>
                                        </p:tgtEl>
                                        <p:attrNameLst>
                                          <p:attrName>style.visibility</p:attrName>
                                        </p:attrNameLst>
                                      </p:cBhvr>
                                      <p:to>
                                        <p:strVal val="visible"/>
                                      </p:to>
                                    </p:set>
                                    <p:anim calcmode="lin" valueType="num">
                                      <p:cBhvr>
                                        <p:cTn id="34"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3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36" dur="1000"/>
                                        <p:tgtEl>
                                          <p:spTgt spid="3">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0" presetClass="entr" presetSubtype="0" decel="10000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 calcmode="lin" valueType="num">
                                      <p:cBhvr>
                                        <p:cTn id="41"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4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4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animBg="1"/>
      <p:bldP spid="6"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r" rtl="1"/>
            <a:r>
              <a:rPr lang="fa-IR" b="1" dirty="0" smtClean="0">
                <a:cs typeface="B Roya" pitchFamily="2" charset="-78"/>
              </a:rPr>
              <a:t>در سال 1974 کمیته ای بنام </a:t>
            </a:r>
            <a:r>
              <a:rPr lang="en-US" b="1" dirty="0" smtClean="0">
                <a:cs typeface="B Roya" pitchFamily="2" charset="-78"/>
              </a:rPr>
              <a:t>Sandilands</a:t>
            </a:r>
            <a:r>
              <a:rPr lang="fa-IR" b="1" dirty="0" smtClean="0">
                <a:cs typeface="B Roya" pitchFamily="2" charset="-78"/>
              </a:rPr>
              <a:t> در انگلستان تشکیل و در سال 1975 گزارش جامعی دربارره مسائل مربوط به اندازه گیری درآمد را در شراط تورمی منتشر نمود.نتیجه این گزارش جهت بهبود کیفی برای تغییر در قوانین شرکتها بشرح زیراست:</a:t>
            </a:r>
          </a:p>
          <a:p>
            <a:pPr marL="457200" indent="-457200" algn="r" rtl="1">
              <a:buFont typeface="+mj-lt"/>
              <a:buAutoNum type="arabicPeriod"/>
            </a:pPr>
            <a:r>
              <a:rPr lang="fa-IR" b="1" dirty="0" smtClean="0">
                <a:cs typeface="B Roya" pitchFamily="2" charset="-78"/>
              </a:rPr>
              <a:t>برای کلیه استفاده کنندگان از یک واحد اندازه گیری مشابه مورد استفاده قرار گیرد.</a:t>
            </a:r>
          </a:p>
          <a:p>
            <a:pPr marL="457200" indent="-457200" algn="r" rtl="1">
              <a:buFont typeface="+mj-lt"/>
              <a:buAutoNum type="arabicPeriod"/>
            </a:pPr>
            <a:r>
              <a:rPr lang="fa-IR" b="1" dirty="0" smtClean="0">
                <a:cs typeface="B Roya" pitchFamily="2" charset="-78"/>
              </a:rPr>
              <a:t>سود عملیاتی باید جدا از سود (زیان) ناشی از نگهداری اقلام دارایی افشاء گردد.</a:t>
            </a:r>
          </a:p>
          <a:p>
            <a:pPr marL="457200" indent="-457200" algn="r" rtl="1">
              <a:buFont typeface="+mj-lt"/>
              <a:buAutoNum type="arabicPeriod"/>
            </a:pPr>
            <a:r>
              <a:rPr lang="fa-IR" b="1" dirty="0" smtClean="0">
                <a:cs typeface="B Roya" pitchFamily="2" charset="-78"/>
              </a:rPr>
              <a:t>صورتهای مالی بایستی شامل اطلاعات ”مربوط“ برای ارزیابی نقدینگی جاری شرکت باشد.</a:t>
            </a:r>
            <a:endParaRPr lang="en-US" b="1" dirty="0">
              <a:cs typeface="B Roya" pitchFamily="2" charset="-78"/>
            </a:endParaRPr>
          </a:p>
        </p:txBody>
      </p:sp>
      <p:sp>
        <p:nvSpPr>
          <p:cNvPr id="5" name="Left Arrow 4"/>
          <p:cNvSpPr/>
          <p:nvPr/>
        </p:nvSpPr>
        <p:spPr>
          <a:xfrm>
            <a:off x="6781800" y="914400"/>
            <a:ext cx="914400" cy="3048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
        <p:nvSpPr>
          <p:cNvPr id="6" name="Left Arrow 5"/>
          <p:cNvSpPr/>
          <p:nvPr/>
        </p:nvSpPr>
        <p:spPr>
          <a:xfrm>
            <a:off x="914400" y="5791200"/>
            <a:ext cx="914400" cy="3810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
        <p:nvSpPr>
          <p:cNvPr id="7" name="Rectangle 6"/>
          <p:cNvSpPr/>
          <p:nvPr/>
        </p:nvSpPr>
        <p:spPr>
          <a:xfrm>
            <a:off x="5562600" y="685801"/>
            <a:ext cx="1143000" cy="769441"/>
          </a:xfrm>
          <a:prstGeom prst="rect">
            <a:avLst/>
          </a:prstGeom>
        </p:spPr>
        <p:txBody>
          <a:bodyPr wrap="square">
            <a:spAutoFit/>
          </a:bodyPr>
          <a:lstStyle/>
          <a:p>
            <a:pPr algn="r"/>
            <a:r>
              <a:rPr lang="fa-IR" sz="4400" b="1" dirty="0" smtClean="0">
                <a:solidFill>
                  <a:srgbClr val="C00000"/>
                </a:solidFill>
              </a:rPr>
              <a:t>ادامه</a:t>
            </a:r>
            <a:endParaRPr lang="fa-IR"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1"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900" decel="100000" fill="hold"/>
                                        <p:tgtEl>
                                          <p:spTgt spid="6"/>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nodeType="clickEffect">
                                  <p:stCondLst>
                                    <p:cond delay="0"/>
                                  </p:stCondLst>
                                  <p:childTnLst>
                                    <p:set>
                                      <p:cBhvr>
                                        <p:cTn id="28" dur="1" fill="hold">
                                          <p:stCondLst>
                                            <p:cond delay="0"/>
                                          </p:stCondLst>
                                        </p:cTn>
                                        <p:tgtEl>
                                          <p:spTgt spid="7">
                                            <p:txEl>
                                              <p:pRg st="0" end="0"/>
                                            </p:txEl>
                                          </p:spTgt>
                                        </p:tgtEl>
                                        <p:attrNameLst>
                                          <p:attrName>style.visibility</p:attrName>
                                        </p:attrNameLst>
                                      </p:cBhvr>
                                      <p:to>
                                        <p:strVal val="visible"/>
                                      </p:to>
                                    </p:set>
                                    <p:animEffect transition="in" filter="slide(fromBottom)">
                                      <p:cBhvr>
                                        <p:cTn id="29" dur="500"/>
                                        <p:tgtEl>
                                          <p:spTgt spid="7">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3" presetClass="entr" presetSubtype="0" fill="hold" grpId="0" nodeType="clickEffect">
                                  <p:stCondLst>
                                    <p:cond delay="0"/>
                                  </p:stCondLst>
                                  <p:childTnLst>
                                    <p:set>
                                      <p:cBhvr>
                                        <p:cTn id="33" dur="1" fill="hold">
                                          <p:stCondLst>
                                            <p:cond delay="0"/>
                                          </p:stCondLst>
                                        </p:cTn>
                                        <p:tgtEl>
                                          <p:spTgt spid="3">
                                            <p:txEl>
                                              <p:pRg st="0" end="0"/>
                                            </p:txEl>
                                          </p:spTgt>
                                        </p:tgtEl>
                                        <p:attrNameLst>
                                          <p:attrName>style.visibility</p:attrName>
                                        </p:attrNameLst>
                                      </p:cBhvr>
                                      <p:to>
                                        <p:strVal val="visible"/>
                                      </p:to>
                                    </p:set>
                                    <p:animEffect transition="in" filter="fade">
                                      <p:cBhvr>
                                        <p:cTn id="34" dur="100"/>
                                        <p:tgtEl>
                                          <p:spTgt spid="3">
                                            <p:txEl>
                                              <p:pRg st="0" end="0"/>
                                            </p:txEl>
                                          </p:spTgt>
                                        </p:tgtEl>
                                      </p:cBhvr>
                                    </p:animEffect>
                                    <p:anim calcmode="lin" valueType="num">
                                      <p:cBhvr>
                                        <p:cTn id="35"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6"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37"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8"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3" presetClass="entr" presetSubtype="0" fill="hold" grpId="0"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animEffect transition="in" filter="fade">
                                      <p:cBhvr>
                                        <p:cTn id="43" dur="100"/>
                                        <p:tgtEl>
                                          <p:spTgt spid="3">
                                            <p:txEl>
                                              <p:pRg st="1" end="1"/>
                                            </p:txEl>
                                          </p:spTgt>
                                        </p:tgtEl>
                                      </p:cBhvr>
                                    </p:animEffect>
                                    <p:anim calcmode="lin" valueType="num">
                                      <p:cBhvr>
                                        <p:cTn id="44" dur="4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5" dur="400" fill="hold"/>
                                        <p:tgtEl>
                                          <p:spTgt spid="3">
                                            <p:txEl>
                                              <p:pRg st="1" end="1"/>
                                            </p:txEl>
                                          </p:spTgt>
                                        </p:tgtEl>
                                        <p:attrNameLst>
                                          <p:attrName>ppt_y</p:attrName>
                                        </p:attrNameLst>
                                      </p:cBhvr>
                                      <p:tavLst>
                                        <p:tav tm="0">
                                          <p:val>
                                            <p:strVal val="#ppt_y+0.31"/>
                                          </p:val>
                                        </p:tav>
                                        <p:tav tm="100000">
                                          <p:val>
                                            <p:strVal val="#ppt_y+0.31"/>
                                          </p:val>
                                        </p:tav>
                                      </p:tavLst>
                                    </p:anim>
                                    <p:anim calcmode="lin" valueType="num">
                                      <p:cBhvr>
                                        <p:cTn id="46" dur="600" decel="50000" fill="hold">
                                          <p:stCondLst>
                                            <p:cond delay="400"/>
                                          </p:stCondLst>
                                        </p:cTn>
                                        <p:tgtEl>
                                          <p:spTgt spid="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7" dur="600" decel="50000" fill="hold">
                                          <p:stCondLst>
                                            <p:cond delay="400"/>
                                          </p:stCondLst>
                                        </p:cTn>
                                        <p:tgtEl>
                                          <p:spTgt spid="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3" presetClass="entr" presetSubtype="0" fill="hold" grpId="0" nodeType="clickEffect">
                                  <p:stCondLst>
                                    <p:cond delay="0"/>
                                  </p:stCondLst>
                                  <p:childTnLst>
                                    <p:set>
                                      <p:cBhvr>
                                        <p:cTn id="51" dur="1" fill="hold">
                                          <p:stCondLst>
                                            <p:cond delay="0"/>
                                          </p:stCondLst>
                                        </p:cTn>
                                        <p:tgtEl>
                                          <p:spTgt spid="3">
                                            <p:txEl>
                                              <p:pRg st="2" end="2"/>
                                            </p:txEl>
                                          </p:spTgt>
                                        </p:tgtEl>
                                        <p:attrNameLst>
                                          <p:attrName>style.visibility</p:attrName>
                                        </p:attrNameLst>
                                      </p:cBhvr>
                                      <p:to>
                                        <p:strVal val="visible"/>
                                      </p:to>
                                    </p:set>
                                    <p:animEffect transition="in" filter="fade">
                                      <p:cBhvr>
                                        <p:cTn id="52" dur="100"/>
                                        <p:tgtEl>
                                          <p:spTgt spid="3">
                                            <p:txEl>
                                              <p:pRg st="2" end="2"/>
                                            </p:txEl>
                                          </p:spTgt>
                                        </p:tgtEl>
                                      </p:cBhvr>
                                    </p:animEffect>
                                    <p:anim calcmode="lin" valueType="num">
                                      <p:cBhvr>
                                        <p:cTn id="53" dur="4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54" dur="400" fill="hold"/>
                                        <p:tgtEl>
                                          <p:spTgt spid="3">
                                            <p:txEl>
                                              <p:pRg st="2" end="2"/>
                                            </p:txEl>
                                          </p:spTgt>
                                        </p:tgtEl>
                                        <p:attrNameLst>
                                          <p:attrName>ppt_y</p:attrName>
                                        </p:attrNameLst>
                                      </p:cBhvr>
                                      <p:tavLst>
                                        <p:tav tm="0">
                                          <p:val>
                                            <p:strVal val="#ppt_y+0.31"/>
                                          </p:val>
                                        </p:tav>
                                        <p:tav tm="100000">
                                          <p:val>
                                            <p:strVal val="#ppt_y+0.31"/>
                                          </p:val>
                                        </p:tav>
                                      </p:tavLst>
                                    </p:anim>
                                    <p:anim calcmode="lin" valueType="num">
                                      <p:cBhvr>
                                        <p:cTn id="55" dur="600" decel="50000" fill="hold">
                                          <p:stCondLst>
                                            <p:cond delay="400"/>
                                          </p:stCondLst>
                                        </p:cTn>
                                        <p:tgtEl>
                                          <p:spTgt spid="3">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6" dur="600" decel="50000" fill="hold">
                                          <p:stCondLst>
                                            <p:cond delay="400"/>
                                          </p:stCondLst>
                                        </p:cTn>
                                        <p:tgtEl>
                                          <p:spTgt spid="3">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3"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fade">
                                      <p:cBhvr>
                                        <p:cTn id="61" dur="100"/>
                                        <p:tgtEl>
                                          <p:spTgt spid="3">
                                            <p:txEl>
                                              <p:pRg st="3" end="3"/>
                                            </p:txEl>
                                          </p:spTgt>
                                        </p:tgtEl>
                                      </p:cBhvr>
                                    </p:animEffect>
                                    <p:anim calcmode="lin" valueType="num">
                                      <p:cBhvr>
                                        <p:cTn id="62" dur="4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63" dur="400" fill="hold"/>
                                        <p:tgtEl>
                                          <p:spTgt spid="3">
                                            <p:txEl>
                                              <p:pRg st="3" end="3"/>
                                            </p:txEl>
                                          </p:spTgt>
                                        </p:tgtEl>
                                        <p:attrNameLst>
                                          <p:attrName>ppt_y</p:attrName>
                                        </p:attrNameLst>
                                      </p:cBhvr>
                                      <p:tavLst>
                                        <p:tav tm="0">
                                          <p:val>
                                            <p:strVal val="#ppt_y+0.31"/>
                                          </p:val>
                                        </p:tav>
                                        <p:tav tm="100000">
                                          <p:val>
                                            <p:strVal val="#ppt_y+0.31"/>
                                          </p:val>
                                        </p:tav>
                                      </p:tavLst>
                                    </p:anim>
                                    <p:anim calcmode="lin" valueType="num">
                                      <p:cBhvr>
                                        <p:cTn id="64" dur="600" decel="50000" fill="hold">
                                          <p:stCondLst>
                                            <p:cond delay="400"/>
                                          </p:stCondLst>
                                        </p:cTn>
                                        <p:tgtEl>
                                          <p:spTgt spid="3">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65" dur="600" decel="50000" fill="hold">
                                          <p:stCondLst>
                                            <p:cond delay="400"/>
                                          </p:stCondLst>
                                        </p:cTn>
                                        <p:tgtEl>
                                          <p:spTgt spid="3">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animBg="1"/>
      <p:bldP spid="6"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pPr algn="r" rtl="1"/>
            <a:r>
              <a:rPr lang="fa-IR" b="1" dirty="0" smtClean="0"/>
              <a:t>مهمترین توصیه های گزارش </a:t>
            </a:r>
            <a:r>
              <a:rPr lang="en-US" b="1" dirty="0" smtClean="0"/>
              <a:t>Sandilands </a:t>
            </a:r>
            <a:r>
              <a:rPr lang="fa-IR" b="1" dirty="0" smtClean="0"/>
              <a:t> نحوه بکارگیری ارزشیابی واحد تجاری است. در این گزارش دارایی ها به مبلغی با در نظر گرفتن هزینه های فرصت به عنوان مبانی ارزشیابی در نظر گرفته می شود (ارزشیابی بر مبنای حداقل معادل بهای تمام شده ای باشد که واحد تجاری برای بدست آوردن آن دارایی باید پرداخت نماید = ارزش جایگزینی ).</a:t>
            </a:r>
          </a:p>
          <a:p>
            <a:pPr algn="r" rtl="1"/>
            <a:r>
              <a:rPr lang="fa-IR" b="1" dirty="0" smtClean="0"/>
              <a:t>بر طبق این ارزشیابی، اگر ارزش جایگزینی بیش از ارزش خالص بازیافتنی باشد،مبنای ارزش برای واحد تجاری به شرح زیر خواهد بود:</a:t>
            </a:r>
          </a:p>
          <a:p>
            <a:pPr marL="457200" indent="-457200" algn="r" rtl="1">
              <a:buFont typeface="+mj-lt"/>
              <a:buAutoNum type="arabicPeriod"/>
            </a:pPr>
            <a:r>
              <a:rPr lang="fa-IR" b="1" dirty="0" smtClean="0"/>
              <a:t>اگر ارزش جریان نقدی تنزیل شده</a:t>
            </a:r>
            <a:r>
              <a:rPr lang="en-US" b="1" dirty="0" smtClean="0"/>
              <a:t>&lt;</a:t>
            </a:r>
            <a:r>
              <a:rPr lang="fa-IR" b="1" dirty="0" smtClean="0"/>
              <a:t> ارزش خالص بازیافتنی       دارایی نگهداری شود.</a:t>
            </a:r>
          </a:p>
          <a:p>
            <a:pPr marL="457200" indent="-457200" algn="r" rtl="1">
              <a:buFont typeface="+mj-lt"/>
              <a:buAutoNum type="arabicPeriod"/>
            </a:pPr>
            <a:r>
              <a:rPr lang="fa-IR" b="1" dirty="0" smtClean="0"/>
              <a:t>اگر ارزش جریان نقدی تنزیل شده </a:t>
            </a:r>
            <a:r>
              <a:rPr lang="en-US" b="1" dirty="0" smtClean="0"/>
              <a:t>&gt;</a:t>
            </a:r>
            <a:r>
              <a:rPr lang="fa-IR" b="1" dirty="0" smtClean="0"/>
              <a:t> ارزش خالص بازیافتنی  </a:t>
            </a:r>
            <a:r>
              <a:rPr lang="en-US" b="1" dirty="0" smtClean="0"/>
              <a:t>  </a:t>
            </a:r>
            <a:r>
              <a:rPr lang="fa-IR" b="1" dirty="0" smtClean="0"/>
              <a:t>     دارایی فروخته شود.</a:t>
            </a:r>
          </a:p>
          <a:p>
            <a:pPr marL="457200" indent="-457200" algn="r" rtl="1">
              <a:buFont typeface="+mj-lt"/>
              <a:buAutoNum type="arabicPeriod"/>
            </a:pPr>
            <a:endParaRPr lang="fa-IR" b="1" dirty="0" smtClean="0"/>
          </a:p>
          <a:p>
            <a:pPr marL="457200" indent="-457200" algn="r" rtl="1">
              <a:buFont typeface="+mj-lt"/>
              <a:buAutoNum type="arabicPeriod"/>
            </a:pPr>
            <a:endParaRPr lang="en-US" b="1" dirty="0"/>
          </a:p>
        </p:txBody>
      </p:sp>
      <p:cxnSp>
        <p:nvCxnSpPr>
          <p:cNvPr id="5" name="Straight Arrow Connector 4"/>
          <p:cNvCxnSpPr/>
          <p:nvPr/>
        </p:nvCxnSpPr>
        <p:spPr>
          <a:xfrm rot="10800000">
            <a:off x="990600" y="49530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0800000">
            <a:off x="914400" y="57150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Left Arrow 6"/>
          <p:cNvSpPr/>
          <p:nvPr/>
        </p:nvSpPr>
        <p:spPr>
          <a:xfrm>
            <a:off x="6781800" y="914400"/>
            <a:ext cx="914400" cy="3048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
        <p:nvSpPr>
          <p:cNvPr id="8" name="Rectangle 7"/>
          <p:cNvSpPr/>
          <p:nvPr/>
        </p:nvSpPr>
        <p:spPr>
          <a:xfrm>
            <a:off x="5562600" y="685801"/>
            <a:ext cx="1143000" cy="769441"/>
          </a:xfrm>
          <a:prstGeom prst="rect">
            <a:avLst/>
          </a:prstGeom>
        </p:spPr>
        <p:txBody>
          <a:bodyPr wrap="square">
            <a:spAutoFit/>
          </a:bodyPr>
          <a:lstStyle/>
          <a:p>
            <a:pPr algn="r"/>
            <a:r>
              <a:rPr lang="fa-IR" sz="4400" b="1" dirty="0" smtClean="0">
                <a:solidFill>
                  <a:srgbClr val="C00000"/>
                </a:solidFill>
              </a:rPr>
              <a:t>ادامه</a:t>
            </a:r>
            <a:endParaRPr lang="fa-IR" sz="4400" dirty="0"/>
          </a:p>
        </p:txBody>
      </p:sp>
      <p:sp>
        <p:nvSpPr>
          <p:cNvPr id="9" name="Left Arrow 8"/>
          <p:cNvSpPr/>
          <p:nvPr/>
        </p:nvSpPr>
        <p:spPr>
          <a:xfrm flipV="1">
            <a:off x="914400" y="6172200"/>
            <a:ext cx="914400" cy="3810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slide(fromBottom)">
                                      <p:cBhvr>
                                        <p:cTn id="14" dur="500"/>
                                        <p:tgtEl>
                                          <p:spTgt spid="8">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Effect transition="in" filter="fad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37" presetClass="entr" presetSubtype="0" fill="hold" grpId="1"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900" decel="100000" fill="hold"/>
                                        <p:tgtEl>
                                          <p:spTgt spid="9"/>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7" presetClass="entr" presetSubtype="10" fill="hold" grpId="0" nodeType="clickEffect">
                                  <p:stCondLst>
                                    <p:cond delay="0"/>
                                  </p:stCondLst>
                                  <p:childTnLst>
                                    <p:set>
                                      <p:cBhvr>
                                        <p:cTn id="33" dur="1" fill="hold">
                                          <p:stCondLst>
                                            <p:cond delay="0"/>
                                          </p:stCondLst>
                                        </p:cTn>
                                        <p:tgtEl>
                                          <p:spTgt spid="3">
                                            <p:txEl>
                                              <p:pRg st="0" end="0"/>
                                            </p:txEl>
                                          </p:spTgt>
                                        </p:tgtEl>
                                        <p:attrNameLst>
                                          <p:attrName>style.visibility</p:attrName>
                                        </p:attrNameLst>
                                      </p:cBhvr>
                                      <p:to>
                                        <p:strVal val="visible"/>
                                      </p:to>
                                    </p:set>
                                    <p:anim calcmode="lin" valueType="num">
                                      <p:cBhvr>
                                        <p:cTn id="3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17" presetClass="entr" presetSubtype="10" fill="hold" grpId="0" nodeType="clickEffect">
                                  <p:stCondLst>
                                    <p:cond delay="0"/>
                                  </p:stCondLst>
                                  <p:childTnLst>
                                    <p:set>
                                      <p:cBhvr>
                                        <p:cTn id="39" dur="1" fill="hold">
                                          <p:stCondLst>
                                            <p:cond delay="0"/>
                                          </p:stCondLst>
                                        </p:cTn>
                                        <p:tgtEl>
                                          <p:spTgt spid="3">
                                            <p:txEl>
                                              <p:pRg st="1" end="1"/>
                                            </p:txEl>
                                          </p:spTgt>
                                        </p:tgtEl>
                                        <p:attrNameLst>
                                          <p:attrName>style.visibility</p:attrName>
                                        </p:attrNameLst>
                                      </p:cBhvr>
                                      <p:to>
                                        <p:strVal val="visible"/>
                                      </p:to>
                                    </p:set>
                                    <p:anim calcmode="lin" valueType="num">
                                      <p:cBhvr>
                                        <p:cTn id="4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41"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42" fill="hold">
                      <p:stCondLst>
                        <p:cond delay="indefinite"/>
                      </p:stCondLst>
                      <p:childTnLst>
                        <p:par>
                          <p:cTn id="43" fill="hold">
                            <p:stCondLst>
                              <p:cond delay="0"/>
                            </p:stCondLst>
                            <p:childTnLst>
                              <p:par>
                                <p:cTn id="44" presetID="17" presetClass="entr" presetSubtype="10" fill="hold" grpId="0" nodeType="clickEffect">
                                  <p:stCondLst>
                                    <p:cond delay="0"/>
                                  </p:stCondLst>
                                  <p:childTnLst>
                                    <p:set>
                                      <p:cBhvr>
                                        <p:cTn id="45" dur="1" fill="hold">
                                          <p:stCondLst>
                                            <p:cond delay="0"/>
                                          </p:stCondLst>
                                        </p:cTn>
                                        <p:tgtEl>
                                          <p:spTgt spid="3">
                                            <p:txEl>
                                              <p:pRg st="2" end="2"/>
                                            </p:txEl>
                                          </p:spTgt>
                                        </p:tgtEl>
                                        <p:attrNameLst>
                                          <p:attrName>style.visibility</p:attrName>
                                        </p:attrNameLst>
                                      </p:cBhvr>
                                      <p:to>
                                        <p:strVal val="visible"/>
                                      </p:to>
                                    </p:set>
                                    <p:anim calcmode="lin" valueType="num">
                                      <p:cBhvr>
                                        <p:cTn id="4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47"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48" fill="hold">
                      <p:stCondLst>
                        <p:cond delay="indefinite"/>
                      </p:stCondLst>
                      <p:childTnLst>
                        <p:par>
                          <p:cTn id="49" fill="hold">
                            <p:stCondLst>
                              <p:cond delay="0"/>
                            </p:stCondLst>
                            <p:childTnLst>
                              <p:par>
                                <p:cTn id="50" presetID="17" presetClass="entr" presetSubtype="10" fill="hold" grpId="0" nodeType="clickEffect">
                                  <p:stCondLst>
                                    <p:cond delay="0"/>
                                  </p:stCondLst>
                                  <p:childTnLst>
                                    <p:set>
                                      <p:cBhvr>
                                        <p:cTn id="51" dur="1" fill="hold">
                                          <p:stCondLst>
                                            <p:cond delay="0"/>
                                          </p:stCondLst>
                                        </p:cTn>
                                        <p:tgtEl>
                                          <p:spTgt spid="3">
                                            <p:txEl>
                                              <p:pRg st="3" end="3"/>
                                            </p:txEl>
                                          </p:spTgt>
                                        </p:tgtEl>
                                        <p:attrNameLst>
                                          <p:attrName>style.visibility</p:attrName>
                                        </p:attrNameLst>
                                      </p:cBhvr>
                                      <p:to>
                                        <p:strVal val="visible"/>
                                      </p:to>
                                    </p:set>
                                    <p:anim calcmode="lin" valueType="num">
                                      <p:cBhvr>
                                        <p:cTn id="5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53"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P spid="9" grpId="0" animBg="1"/>
      <p:bldP spid="9"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r" rtl="1"/>
            <a:r>
              <a:rPr lang="fa-IR" b="1" dirty="0" smtClean="0">
                <a:cs typeface="B Roya" pitchFamily="2" charset="-78"/>
              </a:rPr>
              <a:t>نحوه گزارش سود (زیان) ناشی از نگهداری طبق گزارش </a:t>
            </a:r>
            <a:r>
              <a:rPr lang="en-US" b="1" dirty="0" smtClean="0">
                <a:cs typeface="B Roya" pitchFamily="2" charset="-78"/>
              </a:rPr>
              <a:t>Sandilands</a:t>
            </a:r>
            <a:r>
              <a:rPr lang="fa-IR" b="1" dirty="0" smtClean="0">
                <a:cs typeface="B Roya" pitchFamily="2" charset="-78"/>
              </a:rPr>
              <a:t> بصورت زیر می باشد:</a:t>
            </a:r>
          </a:p>
          <a:p>
            <a:pPr marL="457200" indent="-457200" algn="r" rtl="1">
              <a:buFont typeface="+mj-lt"/>
              <a:buAutoNum type="alphaLcParenR"/>
            </a:pPr>
            <a:r>
              <a:rPr lang="fa-IR" b="1" dirty="0" smtClean="0">
                <a:cs typeface="B Roya" pitchFamily="2" charset="-78"/>
              </a:rPr>
              <a:t>درآمد مالی کسب نشده ناشی از تجدید ارزیابی دارایی ثابت به عنوان اندوخته تجدید ارزیابی در ترازنامه.</a:t>
            </a:r>
          </a:p>
          <a:p>
            <a:pPr marL="457200" indent="-457200" algn="r" rtl="1">
              <a:buFont typeface="+mj-lt"/>
              <a:buAutoNum type="alphaLcParenR"/>
            </a:pPr>
            <a:r>
              <a:rPr lang="fa-IR" b="1" dirty="0" smtClean="0">
                <a:cs typeface="B Roya" pitchFamily="2" charset="-78"/>
              </a:rPr>
              <a:t>سود تحقق یافته ناشی از نگهداری دارایی ثابت به عنوان اندوخته در ترازنامه.</a:t>
            </a:r>
          </a:p>
          <a:p>
            <a:pPr marL="457200" indent="-457200" algn="r" rtl="1">
              <a:buFont typeface="+mj-lt"/>
              <a:buAutoNum type="alphaLcParenR"/>
            </a:pPr>
            <a:r>
              <a:rPr lang="fa-IR" b="1" dirty="0" smtClean="0">
                <a:cs typeface="B Roya" pitchFamily="2" charset="-78"/>
              </a:rPr>
              <a:t>بهای تمام شده فروش تعدیل شده به عنوان اندوخته تعدیل سهام در ترازنامه</a:t>
            </a:r>
          </a:p>
          <a:p>
            <a:pPr marL="457200" indent="-457200" algn="r" rtl="1">
              <a:buFont typeface="+mj-lt"/>
              <a:buAutoNum type="alphaLcParenR"/>
            </a:pPr>
            <a:r>
              <a:rPr lang="fa-IR" b="1" dirty="0" smtClean="0">
                <a:cs typeface="B Roya" pitchFamily="2" charset="-78"/>
              </a:rPr>
              <a:t>سودهای غیر مترقبه به عنوان اقلام غیر مترقبه طبقه بندی و جدای از سود مبتنی بر ارزشهای جاری.</a:t>
            </a:r>
            <a:endParaRPr lang="en-US" b="1" dirty="0">
              <a:cs typeface="B Roya" pitchFamily="2" charset="-78"/>
            </a:endParaRPr>
          </a:p>
        </p:txBody>
      </p:sp>
      <p:sp>
        <p:nvSpPr>
          <p:cNvPr id="5" name="Left Arrow 4"/>
          <p:cNvSpPr/>
          <p:nvPr/>
        </p:nvSpPr>
        <p:spPr>
          <a:xfrm>
            <a:off x="6781800" y="914400"/>
            <a:ext cx="914400" cy="3048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
        <p:nvSpPr>
          <p:cNvPr id="6" name="Rectangle 5"/>
          <p:cNvSpPr/>
          <p:nvPr/>
        </p:nvSpPr>
        <p:spPr>
          <a:xfrm>
            <a:off x="5562600" y="685801"/>
            <a:ext cx="1143000" cy="769441"/>
          </a:xfrm>
          <a:prstGeom prst="rect">
            <a:avLst/>
          </a:prstGeom>
        </p:spPr>
        <p:txBody>
          <a:bodyPr wrap="square">
            <a:spAutoFit/>
          </a:bodyPr>
          <a:lstStyle/>
          <a:p>
            <a:pPr algn="r"/>
            <a:r>
              <a:rPr lang="fa-IR" sz="4400" b="1" dirty="0" smtClean="0">
                <a:solidFill>
                  <a:srgbClr val="C00000"/>
                </a:solidFill>
              </a:rPr>
              <a:t>ادامه</a:t>
            </a:r>
            <a:endParaRPr lang="fa-IR" sz="4400" dirty="0"/>
          </a:p>
        </p:txBody>
      </p:sp>
      <p:sp>
        <p:nvSpPr>
          <p:cNvPr id="7" name="Left Arrow 6"/>
          <p:cNvSpPr/>
          <p:nvPr/>
        </p:nvSpPr>
        <p:spPr>
          <a:xfrm flipV="1">
            <a:off x="990600" y="5867400"/>
            <a:ext cx="914400" cy="3810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slide(fromBottom)">
                                      <p:cBhvr>
                                        <p:cTn id="14" dur="500"/>
                                        <p:tgtEl>
                                          <p:spTgt spid="6">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Effect transition="in" filter="fade">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37" presetClass="entr" presetSubtype="0" fill="hold" grpId="1"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900" decel="100000" fill="hold"/>
                                        <p:tgtEl>
                                          <p:spTgt spid="7"/>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9" presetClass="entr" presetSubtype="0" decel="100000" fill="hold" grpId="0" nodeType="clickEffect">
                                  <p:stCondLst>
                                    <p:cond delay="0"/>
                                  </p:stCondLst>
                                  <p:childTnLst>
                                    <p:set>
                                      <p:cBhvr>
                                        <p:cTn id="33" dur="1" fill="hold">
                                          <p:stCondLst>
                                            <p:cond delay="0"/>
                                          </p:stCondLst>
                                        </p:cTn>
                                        <p:tgtEl>
                                          <p:spTgt spid="3">
                                            <p:txEl>
                                              <p:pRg st="0" end="0"/>
                                            </p:txEl>
                                          </p:spTgt>
                                        </p:tgtEl>
                                        <p:attrNameLst>
                                          <p:attrName>style.visibility</p:attrName>
                                        </p:attrNameLst>
                                      </p:cBhvr>
                                      <p:to>
                                        <p:strVal val="visible"/>
                                      </p:to>
                                    </p:set>
                                    <p:anim calcmode="lin" valueType="num">
                                      <p:cBhvr>
                                        <p:cTn id="3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36"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37" dur="500"/>
                                        <p:tgtEl>
                                          <p:spTgt spid="3">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9" presetClass="entr" presetSubtype="0" decel="100000" fill="hold" grpId="0" nodeType="clickEffect">
                                  <p:stCondLst>
                                    <p:cond delay="0"/>
                                  </p:stCondLst>
                                  <p:childTnLst>
                                    <p:set>
                                      <p:cBhvr>
                                        <p:cTn id="41" dur="1" fill="hold">
                                          <p:stCondLst>
                                            <p:cond delay="0"/>
                                          </p:stCondLst>
                                        </p:cTn>
                                        <p:tgtEl>
                                          <p:spTgt spid="3">
                                            <p:txEl>
                                              <p:pRg st="1" end="1"/>
                                            </p:txEl>
                                          </p:spTgt>
                                        </p:tgtEl>
                                        <p:attrNameLst>
                                          <p:attrName>style.visibility</p:attrName>
                                        </p:attrNameLst>
                                      </p:cBhvr>
                                      <p:to>
                                        <p:strVal val="visible"/>
                                      </p:to>
                                    </p:set>
                                    <p:anim calcmode="lin" valueType="num">
                                      <p:cBhvr>
                                        <p:cTn id="4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44"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45" dur="500"/>
                                        <p:tgtEl>
                                          <p:spTgt spid="3">
                                            <p:txEl>
                                              <p:pRg st="1" end="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9" presetClass="entr" presetSubtype="0" decel="100000" fill="hold" grpId="0" nodeType="clickEffect">
                                  <p:stCondLst>
                                    <p:cond delay="0"/>
                                  </p:stCondLst>
                                  <p:childTnLst>
                                    <p:set>
                                      <p:cBhvr>
                                        <p:cTn id="49" dur="1" fill="hold">
                                          <p:stCondLst>
                                            <p:cond delay="0"/>
                                          </p:stCondLst>
                                        </p:cTn>
                                        <p:tgtEl>
                                          <p:spTgt spid="3">
                                            <p:txEl>
                                              <p:pRg st="2" end="2"/>
                                            </p:txEl>
                                          </p:spTgt>
                                        </p:tgtEl>
                                        <p:attrNameLst>
                                          <p:attrName>style.visibility</p:attrName>
                                        </p:attrNameLst>
                                      </p:cBhvr>
                                      <p:to>
                                        <p:strVal val="visible"/>
                                      </p:to>
                                    </p:set>
                                    <p:anim calcmode="lin" valueType="num">
                                      <p:cBhvr>
                                        <p:cTn id="50"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51"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52"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53" dur="500"/>
                                        <p:tgtEl>
                                          <p:spTgt spid="3">
                                            <p:txEl>
                                              <p:pRg st="2" end="2"/>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49" presetClass="entr" presetSubtype="0" decel="100000" fill="hold" grpId="0" nodeType="clickEffect">
                                  <p:stCondLst>
                                    <p:cond delay="0"/>
                                  </p:stCondLst>
                                  <p:childTnLst>
                                    <p:set>
                                      <p:cBhvr>
                                        <p:cTn id="57" dur="1" fill="hold">
                                          <p:stCondLst>
                                            <p:cond delay="0"/>
                                          </p:stCondLst>
                                        </p:cTn>
                                        <p:tgtEl>
                                          <p:spTgt spid="3">
                                            <p:txEl>
                                              <p:pRg st="3" end="3"/>
                                            </p:txEl>
                                          </p:spTgt>
                                        </p:tgtEl>
                                        <p:attrNameLst>
                                          <p:attrName>style.visibility</p:attrName>
                                        </p:attrNameLst>
                                      </p:cBhvr>
                                      <p:to>
                                        <p:strVal val="visible"/>
                                      </p:to>
                                    </p:set>
                                    <p:anim calcmode="lin" valueType="num">
                                      <p:cBhvr>
                                        <p:cTn id="5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59" dur="500" fill="hold"/>
                                        <p:tgtEl>
                                          <p:spTgt spid="3">
                                            <p:txEl>
                                              <p:pRg st="3" end="3"/>
                                            </p:txEl>
                                          </p:spTgt>
                                        </p:tgtEl>
                                        <p:attrNameLst>
                                          <p:attrName>ppt_h</p:attrName>
                                        </p:attrNameLst>
                                      </p:cBhvr>
                                      <p:tavLst>
                                        <p:tav tm="0">
                                          <p:val>
                                            <p:fltVal val="0"/>
                                          </p:val>
                                        </p:tav>
                                        <p:tav tm="100000">
                                          <p:val>
                                            <p:strVal val="#ppt_h"/>
                                          </p:val>
                                        </p:tav>
                                      </p:tavLst>
                                    </p:anim>
                                    <p:anim calcmode="lin" valueType="num">
                                      <p:cBhvr>
                                        <p:cTn id="60" dur="500" fill="hold"/>
                                        <p:tgtEl>
                                          <p:spTgt spid="3">
                                            <p:txEl>
                                              <p:pRg st="3" end="3"/>
                                            </p:txEl>
                                          </p:spTgt>
                                        </p:tgtEl>
                                        <p:attrNameLst>
                                          <p:attrName>style.rotation</p:attrName>
                                        </p:attrNameLst>
                                      </p:cBhvr>
                                      <p:tavLst>
                                        <p:tav tm="0">
                                          <p:val>
                                            <p:fltVal val="360"/>
                                          </p:val>
                                        </p:tav>
                                        <p:tav tm="100000">
                                          <p:val>
                                            <p:fltVal val="0"/>
                                          </p:val>
                                        </p:tav>
                                      </p:tavLst>
                                    </p:anim>
                                    <p:animEffect transition="in" filter="fade">
                                      <p:cBhvr>
                                        <p:cTn id="61" dur="500"/>
                                        <p:tgtEl>
                                          <p:spTgt spid="3">
                                            <p:txEl>
                                              <p:pRg st="3" end="3"/>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49" presetClass="entr" presetSubtype="0" decel="100000" fill="hold" grpId="0" nodeType="clickEffect">
                                  <p:stCondLst>
                                    <p:cond delay="0"/>
                                  </p:stCondLst>
                                  <p:childTnLst>
                                    <p:set>
                                      <p:cBhvr>
                                        <p:cTn id="65" dur="1" fill="hold">
                                          <p:stCondLst>
                                            <p:cond delay="0"/>
                                          </p:stCondLst>
                                        </p:cTn>
                                        <p:tgtEl>
                                          <p:spTgt spid="3">
                                            <p:txEl>
                                              <p:pRg st="4" end="4"/>
                                            </p:txEl>
                                          </p:spTgt>
                                        </p:tgtEl>
                                        <p:attrNameLst>
                                          <p:attrName>style.visibility</p:attrName>
                                        </p:attrNameLst>
                                      </p:cBhvr>
                                      <p:to>
                                        <p:strVal val="visible"/>
                                      </p:to>
                                    </p:set>
                                    <p:anim calcmode="lin" valueType="num">
                                      <p:cBhvr>
                                        <p:cTn id="66"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67" dur="500" fill="hold"/>
                                        <p:tgtEl>
                                          <p:spTgt spid="3">
                                            <p:txEl>
                                              <p:pRg st="4" end="4"/>
                                            </p:txEl>
                                          </p:spTgt>
                                        </p:tgtEl>
                                        <p:attrNameLst>
                                          <p:attrName>ppt_h</p:attrName>
                                        </p:attrNameLst>
                                      </p:cBhvr>
                                      <p:tavLst>
                                        <p:tav tm="0">
                                          <p:val>
                                            <p:fltVal val="0"/>
                                          </p:val>
                                        </p:tav>
                                        <p:tav tm="100000">
                                          <p:val>
                                            <p:strVal val="#ppt_h"/>
                                          </p:val>
                                        </p:tav>
                                      </p:tavLst>
                                    </p:anim>
                                    <p:anim calcmode="lin" valueType="num">
                                      <p:cBhvr>
                                        <p:cTn id="68" dur="500" fill="hold"/>
                                        <p:tgtEl>
                                          <p:spTgt spid="3">
                                            <p:txEl>
                                              <p:pRg st="4" end="4"/>
                                            </p:txEl>
                                          </p:spTgt>
                                        </p:tgtEl>
                                        <p:attrNameLst>
                                          <p:attrName>style.rotation</p:attrName>
                                        </p:attrNameLst>
                                      </p:cBhvr>
                                      <p:tavLst>
                                        <p:tav tm="0">
                                          <p:val>
                                            <p:fltVal val="360"/>
                                          </p:val>
                                        </p:tav>
                                        <p:tav tm="100000">
                                          <p:val>
                                            <p:fltVal val="0"/>
                                          </p:val>
                                        </p:tav>
                                      </p:tavLst>
                                    </p:anim>
                                    <p:animEffect transition="in" filter="fade">
                                      <p:cBhvr>
                                        <p:cTn id="6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7" grpId="0" animBg="1"/>
      <p:bldP spid="7"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r" rtl="1"/>
            <a:r>
              <a:rPr lang="fa-IR" b="1" dirty="0" smtClean="0">
                <a:cs typeface="B Roya" pitchFamily="2" charset="-78"/>
              </a:rPr>
              <a:t>رهنمود شماره 4،</a:t>
            </a:r>
            <a:r>
              <a:rPr lang="en-US" b="1" dirty="0" smtClean="0">
                <a:cs typeface="B Roya" pitchFamily="2" charset="-78"/>
              </a:rPr>
              <a:t>ECC</a:t>
            </a:r>
            <a:r>
              <a:rPr lang="fa-IR" b="1" dirty="0" smtClean="0">
                <a:cs typeface="B Roya" pitchFamily="2" charset="-78"/>
              </a:rPr>
              <a:t> شورای وزیران در سال 1978 بر آن داشت که کشورهای عضو جامعه اروپا به دولت های عضو اجازه دهد که از واحدهای تجاری بخواهند در تنظیم صورتهای مالی از روش ارزش جایگزینی استفاده نمایند.</a:t>
            </a:r>
          </a:p>
          <a:p>
            <a:pPr algn="r" rtl="1">
              <a:buNone/>
            </a:pPr>
            <a:endParaRPr lang="fa-IR" b="1" dirty="0" smtClean="0">
              <a:cs typeface="B Roya" pitchFamily="2" charset="-78"/>
            </a:endParaRPr>
          </a:p>
          <a:p>
            <a:pPr algn="r" rtl="1"/>
            <a:r>
              <a:rPr lang="fa-IR" b="1" dirty="0" smtClean="0">
                <a:cs typeface="B Roya" pitchFamily="2" charset="-78"/>
              </a:rPr>
              <a:t>هیاٌت تدوین استانداردهای حسابداری بین الملل،به دلیل مواجه بودن با طیف وسیع و پراکنده در کشورهای مختلف موضع مشخصی اتخاذ ننموده و فقط به این نکته اکتفاء کرد که واحدهای تجاری هر روشی که اتخاذ نموده باید در یادداشت های همراه افشاء نماید.</a:t>
            </a:r>
            <a:endParaRPr lang="en-US" b="1" dirty="0">
              <a:cs typeface="B Roya" pitchFamily="2" charset="-78"/>
            </a:endParaRPr>
          </a:p>
        </p:txBody>
      </p:sp>
      <p:sp>
        <p:nvSpPr>
          <p:cNvPr id="5" name="Left Arrow 4"/>
          <p:cNvSpPr/>
          <p:nvPr/>
        </p:nvSpPr>
        <p:spPr>
          <a:xfrm>
            <a:off x="6781800" y="914400"/>
            <a:ext cx="914400" cy="3048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
        <p:nvSpPr>
          <p:cNvPr id="6" name="Rectangle 5"/>
          <p:cNvSpPr/>
          <p:nvPr/>
        </p:nvSpPr>
        <p:spPr>
          <a:xfrm>
            <a:off x="5562600" y="685801"/>
            <a:ext cx="1143000" cy="769441"/>
          </a:xfrm>
          <a:prstGeom prst="rect">
            <a:avLst/>
          </a:prstGeom>
        </p:spPr>
        <p:txBody>
          <a:bodyPr wrap="square">
            <a:spAutoFit/>
          </a:bodyPr>
          <a:lstStyle/>
          <a:p>
            <a:pPr algn="r"/>
            <a:r>
              <a:rPr lang="fa-IR" sz="4400" b="1" dirty="0" smtClean="0">
                <a:solidFill>
                  <a:srgbClr val="C00000"/>
                </a:solidFill>
              </a:rPr>
              <a:t>ادامه</a:t>
            </a:r>
            <a:endParaRPr lang="fa-IR" sz="4400" dirty="0"/>
          </a:p>
        </p:txBody>
      </p:sp>
      <p:sp>
        <p:nvSpPr>
          <p:cNvPr id="7" name="Left Arrow 6"/>
          <p:cNvSpPr/>
          <p:nvPr/>
        </p:nvSpPr>
        <p:spPr>
          <a:xfrm flipV="1">
            <a:off x="990600" y="5791200"/>
            <a:ext cx="914400" cy="3810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slide(fromBottom)">
                                      <p:cBhvr>
                                        <p:cTn id="14" dur="500"/>
                                        <p:tgtEl>
                                          <p:spTgt spid="6">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Effect transition="in" filter="fade">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37" presetClass="entr" presetSubtype="0" fill="hold" grpId="1"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900" decel="100000" fill="hold"/>
                                        <p:tgtEl>
                                          <p:spTgt spid="7"/>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1" presetClass="entr" presetSubtype="0" fill="hold" grpId="0" nodeType="clickEffect">
                                  <p:stCondLst>
                                    <p:cond delay="0"/>
                                  </p:stCondLst>
                                  <p:iterate type="lt">
                                    <p:tmPct val="5000"/>
                                  </p:iterate>
                                  <p:childTnLst>
                                    <p:set>
                                      <p:cBhvr>
                                        <p:cTn id="33" dur="1" fill="hold">
                                          <p:stCondLst>
                                            <p:cond delay="0"/>
                                          </p:stCondLst>
                                        </p:cTn>
                                        <p:tgtEl>
                                          <p:spTgt spid="3">
                                            <p:txEl>
                                              <p:pRg st="0" end="0"/>
                                            </p:txEl>
                                          </p:spTgt>
                                        </p:tgtEl>
                                        <p:attrNameLst>
                                          <p:attrName>style.visibility</p:attrName>
                                        </p:attrNameLst>
                                      </p:cBhvr>
                                      <p:to>
                                        <p:strVal val="visible"/>
                                      </p:to>
                                    </p:set>
                                    <p:anim calcmode="lin" valueType="num">
                                      <p:cBhvr>
                                        <p:cTn id="3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3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3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37" dur="1000"/>
                                        <p:tgtEl>
                                          <p:spTgt spid="3">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1" presetClass="entr" presetSubtype="0" fill="hold" grpId="0" nodeType="clickEffect">
                                  <p:stCondLst>
                                    <p:cond delay="0"/>
                                  </p:stCondLst>
                                  <p:iterate type="lt">
                                    <p:tmPct val="5000"/>
                                  </p:iterate>
                                  <p:childTnLst>
                                    <p:set>
                                      <p:cBhvr>
                                        <p:cTn id="41" dur="1" fill="hold">
                                          <p:stCondLst>
                                            <p:cond delay="0"/>
                                          </p:stCondLst>
                                        </p:cTn>
                                        <p:tgtEl>
                                          <p:spTgt spid="3">
                                            <p:txEl>
                                              <p:pRg st="2" end="2"/>
                                            </p:txEl>
                                          </p:spTgt>
                                        </p:tgtEl>
                                        <p:attrNameLst>
                                          <p:attrName>style.visibility</p:attrName>
                                        </p:attrNameLst>
                                      </p:cBhvr>
                                      <p:to>
                                        <p:strVal val="visible"/>
                                      </p:to>
                                    </p:set>
                                    <p:anim calcmode="lin" valueType="num">
                                      <p:cBhvr>
                                        <p:cTn id="42"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43"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44"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45"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7" grpId="0" animBg="1"/>
      <p:bldP spid="7"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r" rtl="1">
              <a:lnSpc>
                <a:spcPct val="150000"/>
              </a:lnSpc>
            </a:pPr>
            <a:r>
              <a:rPr lang="fa-IR" b="1" dirty="0" smtClean="0">
                <a:cs typeface="B Roya" pitchFamily="2" charset="-78"/>
              </a:rPr>
              <a:t>بطور کلی باید گفت که بحث درباره حسابداری تغییر قیمت ها،نه فقط مدافع مفهوم چارچوب نظری را منعکس میکند،بلکه به قضاوت در ارتباط با نتایج اقتصادی هم می پردازد. از این گاهگاهی بحث، در ارتباط با مسائل فنی مثل ارزیابی دارایی ها، تعیین درآمد،و افشاء ناسب متمرکز می شود،و در مواردی بر چگونگی اندازه گیری رویدادهای مالی و تاثیر آن بر طرفین ذینفع (اتحادیه های کارگری، سرمایه گذاران بالقوه و بالفعل،بستانکاران، رقبای بالقوه و بالفعل و دولت) و حتی در کارای بازار سرمایه تاثیر می گذارد. </a:t>
            </a:r>
            <a:endParaRPr lang="en-US" b="1" dirty="0">
              <a:cs typeface="B Roya" pitchFamily="2" charset="-78"/>
            </a:endParaRPr>
          </a:p>
        </p:txBody>
      </p:sp>
      <p:sp>
        <p:nvSpPr>
          <p:cNvPr id="5" name="Left Arrow 4"/>
          <p:cNvSpPr/>
          <p:nvPr/>
        </p:nvSpPr>
        <p:spPr>
          <a:xfrm>
            <a:off x="6781800" y="914400"/>
            <a:ext cx="914400" cy="3048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
        <p:nvSpPr>
          <p:cNvPr id="6" name="Rectangle 5"/>
          <p:cNvSpPr/>
          <p:nvPr/>
        </p:nvSpPr>
        <p:spPr>
          <a:xfrm>
            <a:off x="5562600" y="685801"/>
            <a:ext cx="1143000" cy="769441"/>
          </a:xfrm>
          <a:prstGeom prst="rect">
            <a:avLst/>
          </a:prstGeom>
        </p:spPr>
        <p:txBody>
          <a:bodyPr wrap="square">
            <a:spAutoFit/>
          </a:bodyPr>
          <a:lstStyle/>
          <a:p>
            <a:pPr algn="r"/>
            <a:r>
              <a:rPr lang="fa-IR" sz="4400" b="1" dirty="0" smtClean="0">
                <a:solidFill>
                  <a:srgbClr val="C00000"/>
                </a:solidFill>
              </a:rPr>
              <a:t>ادامه</a:t>
            </a:r>
            <a:endParaRPr lang="fa-IR" sz="4400" dirty="0"/>
          </a:p>
        </p:txBody>
      </p:sp>
      <p:sp>
        <p:nvSpPr>
          <p:cNvPr id="7" name="Left Arrow 6"/>
          <p:cNvSpPr/>
          <p:nvPr/>
        </p:nvSpPr>
        <p:spPr>
          <a:xfrm flipV="1">
            <a:off x="914400" y="6172200"/>
            <a:ext cx="914400" cy="3810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slide(fromBottom)">
                                      <p:cBhvr>
                                        <p:cTn id="14" dur="500"/>
                                        <p:tgtEl>
                                          <p:spTgt spid="6">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Effect transition="in" filter="fade">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37" presetClass="entr" presetSubtype="0" fill="hold" grpId="1"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900" decel="100000" fill="hold"/>
                                        <p:tgtEl>
                                          <p:spTgt spid="7"/>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5" presetClass="entr" presetSubtype="0" fill="hold" grpId="0" nodeType="clickEffect">
                                  <p:stCondLst>
                                    <p:cond delay="0"/>
                                  </p:stCondLst>
                                  <p:childTnLst>
                                    <p:set>
                                      <p:cBhvr>
                                        <p:cTn id="33" dur="1" fill="hold">
                                          <p:stCondLst>
                                            <p:cond delay="0"/>
                                          </p:stCondLst>
                                        </p:cTn>
                                        <p:tgtEl>
                                          <p:spTgt spid="3">
                                            <p:txEl>
                                              <p:pRg st="0" end="0"/>
                                            </p:txEl>
                                          </p:spTgt>
                                        </p:tgtEl>
                                        <p:attrNameLst>
                                          <p:attrName>style.visibility</p:attrName>
                                        </p:attrNameLst>
                                      </p:cBhvr>
                                      <p:to>
                                        <p:strVal val="visible"/>
                                      </p:to>
                                    </p:set>
                                    <p:anim calcmode="lin" valueType="num">
                                      <p:cBhvr>
                                        <p:cTn id="3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3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36"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37"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7" grpId="0" animBg="1"/>
      <p:bldP spid="7"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b="1" dirty="0" smtClean="0">
                <a:solidFill>
                  <a:srgbClr val="C00000"/>
                </a:solidFill>
              </a:rPr>
              <a:t>گزارشگری مالی و حسابداری قیمتها</a:t>
            </a:r>
            <a:endParaRPr lang="en-US" sz="4000" b="1" dirty="0">
              <a:solidFill>
                <a:srgbClr val="C00000"/>
              </a:solidFill>
            </a:endParaRPr>
          </a:p>
        </p:txBody>
      </p:sp>
      <p:sp>
        <p:nvSpPr>
          <p:cNvPr id="3" name="Content Placeholder 2"/>
          <p:cNvSpPr>
            <a:spLocks noGrp="1"/>
          </p:cNvSpPr>
          <p:nvPr>
            <p:ph sz="quarter" idx="1"/>
          </p:nvPr>
        </p:nvSpPr>
        <p:spPr/>
        <p:txBody>
          <a:bodyPr/>
          <a:lstStyle/>
          <a:p>
            <a:pPr algn="r" rtl="1"/>
            <a:r>
              <a:rPr lang="fa-IR" b="1" dirty="0" smtClean="0">
                <a:cs typeface="B Roya" pitchFamily="2" charset="-78"/>
              </a:rPr>
              <a:t>یکی از اهداف اولیه گزارشگری مالی تامین نیاز و خواسته هاس اطلاعاتی استفاده کنندگان جهت کمک به اتخاذ تصمیم گیری های اقتصادی در ارتباط با واحد تجاری می باشد.</a:t>
            </a:r>
          </a:p>
          <a:p>
            <a:pPr algn="r" rtl="1">
              <a:buNone/>
            </a:pPr>
            <a:endParaRPr lang="fa-IR" b="1" dirty="0" smtClean="0">
              <a:cs typeface="B Roya" pitchFamily="2" charset="-78"/>
            </a:endParaRPr>
          </a:p>
          <a:p>
            <a:pPr algn="r" rtl="1"/>
            <a:r>
              <a:rPr lang="fa-IR" b="1" dirty="0" smtClean="0">
                <a:cs typeface="B Roya" pitchFamily="2" charset="-78"/>
              </a:rPr>
              <a:t>اطلاعات حسابداری در تخصیص منابع اقتصادی و مالی نقش بااهمیتی دارد.</a:t>
            </a:r>
          </a:p>
          <a:p>
            <a:pPr algn="r" rtl="1">
              <a:buNone/>
            </a:pPr>
            <a:endParaRPr lang="fa-IR" b="1" dirty="0" smtClean="0">
              <a:cs typeface="B Roya" pitchFamily="2" charset="-78"/>
            </a:endParaRPr>
          </a:p>
          <a:p>
            <a:pPr algn="r" rtl="1"/>
            <a:r>
              <a:rPr lang="fa-IR" b="1" dirty="0" smtClean="0">
                <a:cs typeface="B Roya" pitchFamily="2" charset="-78"/>
              </a:rPr>
              <a:t>یکی از مفروضات بنیادی حسابداری،بکارگیری یک مقیاس مشترک و همگن جهت اندازه گیری و پرداش اطلاعات مالی است و در نتیجه مقیاس واحد پولی مورد پذیرش قرار گرفت ولی این مقایس بر خلاف سایر مقیاس ها در طول زمان تغییر ارزش می یابد.</a:t>
            </a:r>
            <a:endParaRPr lang="en-US" b="1" dirty="0">
              <a:cs typeface="B Roya" pitchFamily="2" charset="-78"/>
            </a:endParaRPr>
          </a:p>
        </p:txBody>
      </p:sp>
      <p:sp>
        <p:nvSpPr>
          <p:cNvPr id="4" name="Left Arrow 3"/>
          <p:cNvSpPr/>
          <p:nvPr/>
        </p:nvSpPr>
        <p:spPr>
          <a:xfrm flipV="1">
            <a:off x="914400" y="6172200"/>
            <a:ext cx="914400" cy="3810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37" presetClass="entr" presetSubtype="0" fill="hold" grpId="1"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900" decel="100000" fill="hold"/>
                                        <p:tgtEl>
                                          <p:spTgt spid="4"/>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1" presetClass="entr" presetSubtype="0" fill="hold" grpId="0" nodeType="clickEffect">
                                  <p:stCondLst>
                                    <p:cond delay="0"/>
                                  </p:stCondLst>
                                  <p:iterate type="lt">
                                    <p:tmPct val="10000"/>
                                  </p:iterate>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4"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1" presetClass="entr" presetSubtype="0" fill="hold" grpId="0" nodeType="clickEffect">
                                  <p:stCondLst>
                                    <p:cond delay="0"/>
                                  </p:stCondLst>
                                  <p:iterate type="lt">
                                    <p:tmPct val="10000"/>
                                  </p:iterate>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32"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33"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4"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5" dur="500" tmFilter="0,0; .5, 1; 1, 1"/>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41" presetClass="entr" presetSubtype="0" fill="hold" grpId="0" nodeType="clickEffect">
                                  <p:stCondLst>
                                    <p:cond delay="0"/>
                                  </p:stCondLst>
                                  <p:iterate type="lt">
                                    <p:tmPct val="10000"/>
                                  </p:iterate>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42"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4"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pPr algn="r" rtl="1">
              <a:lnSpc>
                <a:spcPct val="150000"/>
              </a:lnSpc>
            </a:pPr>
            <a:r>
              <a:rPr lang="fa-IR" b="1" dirty="0" smtClean="0">
                <a:cs typeface="B Roya" pitchFamily="2" charset="-78"/>
              </a:rPr>
              <a:t>نتیجه تغییر پذیری این مقیاس، ارزش واقعی بدهی های پولی و بخش های مختلف اقتصادی را تحت تاثیر قرار می دهد.روند مداوم تغییر قیمت ها، در طی سالهای گذشته،به دلیل کاهش قدرت خرید پول،ارزش واقعی خود را از دست داده و در نتیجه می توان گفت،که واحدهای پولی درگذر زمان،دارای ارزش های نابرابر بوده و جمع کردن آنه نامفهوم و تحریف حقایق است.</a:t>
            </a:r>
          </a:p>
          <a:p>
            <a:pPr algn="r" rtl="1"/>
            <a:r>
              <a:rPr lang="fa-IR" b="1" smtClean="0">
                <a:cs typeface="B Roya" pitchFamily="2" charset="-78"/>
              </a:rPr>
              <a:t>پیتون </a:t>
            </a:r>
            <a:r>
              <a:rPr lang="fa-IR" b="1" dirty="0" smtClean="0">
                <a:cs typeface="B Roya" pitchFamily="2" charset="-78"/>
              </a:rPr>
              <a:t>یکی از استادان حسابداری در آمریکا در سال 1922 چنین بیان می دارد:</a:t>
            </a:r>
          </a:p>
          <a:p>
            <a:pPr algn="r" rtl="1">
              <a:buNone/>
            </a:pPr>
            <a:r>
              <a:rPr lang="fa-IR" b="1" dirty="0" smtClean="0">
                <a:cs typeface="B Roya" pitchFamily="2" charset="-78"/>
              </a:rPr>
              <a:t>  ” جمع واحدهای پولی ناهمگن، هرچند که همه آنها یک نام داشته باشند، تحریف حقایق است.“</a:t>
            </a:r>
            <a:endParaRPr lang="en-US" b="1" dirty="0">
              <a:cs typeface="B Roya" pitchFamily="2" charset="-78"/>
            </a:endParaRPr>
          </a:p>
        </p:txBody>
      </p:sp>
      <p:sp>
        <p:nvSpPr>
          <p:cNvPr id="4" name="Left Arrow 3"/>
          <p:cNvSpPr/>
          <p:nvPr/>
        </p:nvSpPr>
        <p:spPr>
          <a:xfrm>
            <a:off x="6781800" y="914400"/>
            <a:ext cx="914400" cy="3048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
        <p:nvSpPr>
          <p:cNvPr id="5" name="Rectangle 4"/>
          <p:cNvSpPr/>
          <p:nvPr/>
        </p:nvSpPr>
        <p:spPr>
          <a:xfrm>
            <a:off x="5562600" y="685801"/>
            <a:ext cx="1143000" cy="769441"/>
          </a:xfrm>
          <a:prstGeom prst="rect">
            <a:avLst/>
          </a:prstGeom>
        </p:spPr>
        <p:txBody>
          <a:bodyPr wrap="square">
            <a:spAutoFit/>
          </a:bodyPr>
          <a:lstStyle/>
          <a:p>
            <a:pPr algn="r"/>
            <a:r>
              <a:rPr lang="fa-IR" sz="4400" b="1" dirty="0" smtClean="0">
                <a:solidFill>
                  <a:srgbClr val="C00000"/>
                </a:solidFill>
              </a:rPr>
              <a:t>ادامه</a:t>
            </a:r>
            <a:endParaRPr lang="fa-IR"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slide(fromBottom)">
                                      <p:cBhvr>
                                        <p:cTn id="14" dur="500"/>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2"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Scale>
                                      <p:cBhvr>
                                        <p:cTn id="19"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3">
                                            <p:txEl>
                                              <p:pRg st="0" end="0"/>
                                            </p:txEl>
                                          </p:spTgt>
                                        </p:tgtEl>
                                        <p:attrNameLst>
                                          <p:attrName>ppt_x</p:attrName>
                                          <p:attrName>ppt_y</p:attrName>
                                        </p:attrNameLst>
                                      </p:cBhvr>
                                    </p:animMotion>
                                    <p:animEffect transition="in" filter="fade">
                                      <p:cBhvr>
                                        <p:cTn id="21" dur="10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2" presetClass="entr" presetSubtype="0"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Scale>
                                      <p:cBhvr>
                                        <p:cTn id="26"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7" dur="1000" decel="50000" fill="hold">
                                          <p:stCondLst>
                                            <p:cond delay="0"/>
                                          </p:stCondLst>
                                        </p:cTn>
                                        <p:tgtEl>
                                          <p:spTgt spid="3">
                                            <p:txEl>
                                              <p:pRg st="1" end="1"/>
                                            </p:txEl>
                                          </p:spTgt>
                                        </p:tgtEl>
                                        <p:attrNameLst>
                                          <p:attrName>ppt_x</p:attrName>
                                          <p:attrName>ppt_y</p:attrName>
                                        </p:attrNameLst>
                                      </p:cBhvr>
                                    </p:animMotion>
                                    <p:animEffect transition="in" filter="fade">
                                      <p:cBhvr>
                                        <p:cTn id="28" dur="10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2"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Scale>
                                      <p:cBhvr>
                                        <p:cTn id="33"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4" dur="1000" decel="50000" fill="hold">
                                          <p:stCondLst>
                                            <p:cond delay="0"/>
                                          </p:stCondLst>
                                        </p:cTn>
                                        <p:tgtEl>
                                          <p:spTgt spid="3">
                                            <p:txEl>
                                              <p:pRg st="2" end="2"/>
                                            </p:txEl>
                                          </p:spTgt>
                                        </p:tgtEl>
                                        <p:attrNameLst>
                                          <p:attrName>ppt_x</p:attrName>
                                          <p:attrName>ppt_y</p:attrName>
                                        </p:attrNameLst>
                                      </p:cBhvr>
                                    </p:animMotion>
                                    <p:animEffect transition="in" filter="fade">
                                      <p:cBhvr>
                                        <p:cTn id="35"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7467600" cy="6169152"/>
          </a:xfrm>
        </p:spPr>
        <p:txBody>
          <a:bodyPr>
            <a:normAutofit/>
          </a:bodyPr>
          <a:lstStyle/>
          <a:p>
            <a:pPr algn="justLow" rtl="1">
              <a:lnSpc>
                <a:spcPct val="150000"/>
              </a:lnSpc>
              <a:buNone/>
            </a:pPr>
            <a:r>
              <a:rPr lang="fa-IR" b="1" dirty="0" smtClean="0">
                <a:cs typeface="B Roya" pitchFamily="2" charset="-78"/>
              </a:rPr>
              <a:t>تورم به معناي تغيير ارزش واحد اندازه گيري بر حسب پول است.بنابراين در سال 1979، هيات استانداردهاي حسابداري مالي در كشور امريكا بر اساس استاندارد شماره 33 شركت ها راملزم به رعايت 5 آيتم كرد:                  </a:t>
            </a:r>
          </a:p>
          <a:p>
            <a:pPr algn="justLow" rtl="1">
              <a:lnSpc>
                <a:spcPct val="150000"/>
              </a:lnSpc>
              <a:buNone/>
            </a:pPr>
            <a:r>
              <a:rPr lang="fa-IR" b="1" dirty="0" smtClean="0">
                <a:cs typeface="B Roya" pitchFamily="2" charset="-78"/>
              </a:rPr>
              <a:t>   </a:t>
            </a:r>
            <a:r>
              <a:rPr lang="fa-IR" b="1" dirty="0" smtClean="0">
                <a:solidFill>
                  <a:srgbClr val="FF0000"/>
                </a:solidFill>
                <a:cs typeface="B Roya" pitchFamily="2" charset="-78"/>
              </a:rPr>
              <a:t>1-</a:t>
            </a:r>
            <a:r>
              <a:rPr lang="fa-IR" b="1" dirty="0" smtClean="0">
                <a:cs typeface="B Roya" pitchFamily="2" charset="-78"/>
              </a:rPr>
              <a:t>  ارائه مجدد سود حاصل از عمليات مستمر با توجه به اثر كلي تورم</a:t>
            </a:r>
            <a:endParaRPr lang="en-US" b="1" dirty="0" smtClean="0">
              <a:cs typeface="B Roya" pitchFamily="2" charset="-78"/>
            </a:endParaRPr>
          </a:p>
          <a:p>
            <a:pPr algn="justLow" rtl="1">
              <a:lnSpc>
                <a:spcPct val="150000"/>
              </a:lnSpc>
              <a:buNone/>
            </a:pPr>
            <a:r>
              <a:rPr lang="fa-IR" b="1" dirty="0" smtClean="0">
                <a:cs typeface="B Roya" pitchFamily="2" charset="-78"/>
              </a:rPr>
              <a:t>   </a:t>
            </a:r>
            <a:r>
              <a:rPr lang="fa-IR" b="1" dirty="0" smtClean="0">
                <a:solidFill>
                  <a:srgbClr val="FF0000"/>
                </a:solidFill>
                <a:cs typeface="B Roya" pitchFamily="2" charset="-78"/>
              </a:rPr>
              <a:t>2-</a:t>
            </a:r>
            <a:r>
              <a:rPr lang="fa-IR" b="1" dirty="0" smtClean="0">
                <a:cs typeface="B Roya" pitchFamily="2" charset="-78"/>
              </a:rPr>
              <a:t>  سود يا زيان قدرت خريد مربوط به خالص اقلام پولي</a:t>
            </a:r>
            <a:endParaRPr lang="en-US" b="1" dirty="0" smtClean="0">
              <a:cs typeface="B Roya" pitchFamily="2" charset="-78"/>
            </a:endParaRPr>
          </a:p>
          <a:p>
            <a:pPr algn="justLow" rtl="1">
              <a:lnSpc>
                <a:spcPct val="150000"/>
              </a:lnSpc>
              <a:buNone/>
            </a:pPr>
            <a:r>
              <a:rPr lang="fa-IR" b="1" dirty="0" smtClean="0">
                <a:cs typeface="B Roya" pitchFamily="2" charset="-78"/>
              </a:rPr>
              <a:t>  </a:t>
            </a:r>
            <a:r>
              <a:rPr lang="fa-IR" b="1" dirty="0" smtClean="0">
                <a:solidFill>
                  <a:srgbClr val="FF0000"/>
                </a:solidFill>
                <a:cs typeface="B Roya" pitchFamily="2" charset="-78"/>
              </a:rPr>
              <a:t> 3-</a:t>
            </a:r>
            <a:r>
              <a:rPr lang="fa-IR" b="1" dirty="0" smtClean="0">
                <a:cs typeface="B Roya" pitchFamily="2" charset="-78"/>
              </a:rPr>
              <a:t>  سود حاصل از عمليات مستمر بر مبناي ارزشهاي جاري</a:t>
            </a:r>
            <a:endParaRPr lang="en-US" b="1" dirty="0" smtClean="0">
              <a:cs typeface="B Roya" pitchFamily="2" charset="-78"/>
            </a:endParaRPr>
          </a:p>
          <a:p>
            <a:pPr algn="justLow" rtl="1">
              <a:lnSpc>
                <a:spcPct val="150000"/>
              </a:lnSpc>
              <a:buNone/>
            </a:pPr>
            <a:r>
              <a:rPr lang="fa-IR" b="1" dirty="0" smtClean="0">
                <a:cs typeface="B Roya" pitchFamily="2" charset="-78"/>
              </a:rPr>
              <a:t>   </a:t>
            </a:r>
            <a:r>
              <a:rPr lang="fa-IR" b="1" dirty="0" smtClean="0">
                <a:solidFill>
                  <a:srgbClr val="FF0000"/>
                </a:solidFill>
                <a:cs typeface="B Roya" pitchFamily="2" charset="-78"/>
              </a:rPr>
              <a:t>4-</a:t>
            </a:r>
            <a:r>
              <a:rPr lang="fa-IR" b="1" dirty="0" smtClean="0">
                <a:cs typeface="B Roya" pitchFamily="2" charset="-78"/>
              </a:rPr>
              <a:t>  ارزش جاري موجودي ها، اموال، ماشين آلات و تجهيزات در پايان دوره مالي</a:t>
            </a:r>
            <a:endParaRPr lang="en-US" b="1" dirty="0" smtClean="0">
              <a:cs typeface="B Roya" pitchFamily="2" charset="-78"/>
            </a:endParaRPr>
          </a:p>
          <a:p>
            <a:pPr algn="justLow" rtl="1">
              <a:lnSpc>
                <a:spcPct val="150000"/>
              </a:lnSpc>
              <a:buNone/>
            </a:pPr>
            <a:r>
              <a:rPr lang="fa-IR" b="1" dirty="0" smtClean="0">
                <a:cs typeface="B Roya" pitchFamily="2" charset="-78"/>
              </a:rPr>
              <a:t>   </a:t>
            </a:r>
            <a:r>
              <a:rPr lang="fa-IR" b="1" dirty="0" smtClean="0">
                <a:solidFill>
                  <a:srgbClr val="FF0000"/>
                </a:solidFill>
                <a:cs typeface="B Roya" pitchFamily="2" charset="-78"/>
              </a:rPr>
              <a:t>5-</a:t>
            </a:r>
            <a:r>
              <a:rPr lang="fa-IR" b="1" dirty="0" smtClean="0">
                <a:cs typeface="B Roya" pitchFamily="2" charset="-78"/>
              </a:rPr>
              <a:t> افزايش يا كاهش ارزش جاري موجودي ها و اموال، ماشين آلات و تجهيزات پس از كسر آثار تورم</a:t>
            </a:r>
            <a:endParaRPr lang="en-US" b="1" dirty="0" smtClean="0">
              <a:cs typeface="B Roya" pitchFamily="2" charset="-78"/>
            </a:endParaRPr>
          </a:p>
          <a:p>
            <a:pPr algn="r" rtl="1">
              <a:buNone/>
            </a:pPr>
            <a:endParaRPr lang="fa-IR" sz="2000" b="1" dirty="0" smtClean="0">
              <a:cs typeface="B Roya" pitchFamily="2" charset="-78"/>
            </a:endParaRPr>
          </a:p>
          <a:p>
            <a:pPr algn="r" rtl="1"/>
            <a:endParaRPr lang="en-US" b="1" dirty="0">
              <a:cs typeface="B Roya" pitchFamily="2" charset="-78"/>
            </a:endParaRPr>
          </a:p>
        </p:txBody>
      </p:sp>
    </p:spTree>
  </p:cSld>
  <p:clrMapOvr>
    <a:masterClrMapping/>
  </p:clrMapOvr>
  <p:transition>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70" decel="100000"/>
                                        <p:tgtEl>
                                          <p:spTgt spid="3">
                                            <p:txEl>
                                              <p:pRg st="0" end="0"/>
                                            </p:txEl>
                                          </p:spTgt>
                                        </p:tgtEl>
                                      </p:cBhvr>
                                    </p:animEffect>
                                    <p:animScale>
                                      <p:cBhvr>
                                        <p:cTn id="8" dur="770" decel="100000"/>
                                        <p:tgtEl>
                                          <p:spTgt spid="3">
                                            <p:txEl>
                                              <p:pRg st="0" end="0"/>
                                            </p:txEl>
                                          </p:spTgt>
                                        </p:tgtEl>
                                      </p:cBhvr>
                                      <p:from x="10000" y="10000"/>
                                      <p:to x="200000" y="450000"/>
                                    </p:animScale>
                                    <p:animScale>
                                      <p:cBhvr>
                                        <p:cTn id="9" dur="1230" accel="100000" fill="hold">
                                          <p:stCondLst>
                                            <p:cond delay="770"/>
                                          </p:stCondLst>
                                        </p:cTn>
                                        <p:tgtEl>
                                          <p:spTgt spid="3">
                                            <p:txEl>
                                              <p:pRg st="0" end="0"/>
                                            </p:txEl>
                                          </p:spTgt>
                                        </p:tgtEl>
                                      </p:cBhvr>
                                      <p:from x="200000" y="450000"/>
                                      <p:to x="100000" y="100000"/>
                                    </p:animScale>
                                    <p:set>
                                      <p:cBhvr>
                                        <p:cTn id="10" dur="770" fill="hold"/>
                                        <p:tgtEl>
                                          <p:spTgt spid="3">
                                            <p:txEl>
                                              <p:pRg st="0" end="0"/>
                                            </p:txEl>
                                          </p:spTgt>
                                        </p:tgtEl>
                                        <p:attrNameLst>
                                          <p:attrName>ppt_x</p:attrName>
                                        </p:attrNameLst>
                                      </p:cBhvr>
                                      <p:to>
                                        <p:strVal val="(0.5)"/>
                                      </p:to>
                                    </p:set>
                                    <p:anim from="(0.5)" to="(#ppt_x)" calcmode="lin" valueType="num">
                                      <p:cBhvr>
                                        <p:cTn id="11" dur="1230" accel="100000" fill="hold">
                                          <p:stCondLst>
                                            <p:cond delay="770"/>
                                          </p:stCondLst>
                                        </p:cTn>
                                        <p:tgtEl>
                                          <p:spTgt spid="3">
                                            <p:txEl>
                                              <p:pRg st="0" end="0"/>
                                            </p:txEl>
                                          </p:spTgt>
                                        </p:tgtEl>
                                        <p:attrNameLst>
                                          <p:attrName>ppt_x</p:attrName>
                                        </p:attrNameLst>
                                      </p:cBhvr>
                                    </p:anim>
                                    <p:set>
                                      <p:cBhvr>
                                        <p:cTn id="12" dur="770" fill="hold"/>
                                        <p:tgtEl>
                                          <p:spTgt spid="3">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3">
                                            <p:txEl>
                                              <p:pRg st="0" end="0"/>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770" decel="100000"/>
                                        <p:tgtEl>
                                          <p:spTgt spid="3">
                                            <p:txEl>
                                              <p:pRg st="1" end="1"/>
                                            </p:txEl>
                                          </p:spTgt>
                                        </p:tgtEl>
                                      </p:cBhvr>
                                    </p:animEffect>
                                    <p:animScale>
                                      <p:cBhvr>
                                        <p:cTn id="19" dur="770" decel="100000"/>
                                        <p:tgtEl>
                                          <p:spTgt spid="3">
                                            <p:txEl>
                                              <p:pRg st="1" end="1"/>
                                            </p:txEl>
                                          </p:spTgt>
                                        </p:tgtEl>
                                      </p:cBhvr>
                                      <p:from x="10000" y="10000"/>
                                      <p:to x="200000" y="450000"/>
                                    </p:animScale>
                                    <p:animScale>
                                      <p:cBhvr>
                                        <p:cTn id="20" dur="1230" accel="100000" fill="hold">
                                          <p:stCondLst>
                                            <p:cond delay="770"/>
                                          </p:stCondLst>
                                        </p:cTn>
                                        <p:tgtEl>
                                          <p:spTgt spid="3">
                                            <p:txEl>
                                              <p:pRg st="1" end="1"/>
                                            </p:txEl>
                                          </p:spTgt>
                                        </p:tgtEl>
                                      </p:cBhvr>
                                      <p:from x="200000" y="450000"/>
                                      <p:to x="100000" y="100000"/>
                                    </p:animScale>
                                    <p:set>
                                      <p:cBhvr>
                                        <p:cTn id="21" dur="770" fill="hold"/>
                                        <p:tgtEl>
                                          <p:spTgt spid="3">
                                            <p:txEl>
                                              <p:pRg st="1" end="1"/>
                                            </p:txEl>
                                          </p:spTgt>
                                        </p:tgtEl>
                                        <p:attrNameLst>
                                          <p:attrName>ppt_x</p:attrName>
                                        </p:attrNameLst>
                                      </p:cBhvr>
                                      <p:to>
                                        <p:strVal val="(0.5)"/>
                                      </p:to>
                                    </p:set>
                                    <p:anim from="(0.5)" to="(#ppt_x)" calcmode="lin" valueType="num">
                                      <p:cBhvr>
                                        <p:cTn id="22" dur="1230" accel="100000" fill="hold">
                                          <p:stCondLst>
                                            <p:cond delay="770"/>
                                          </p:stCondLst>
                                        </p:cTn>
                                        <p:tgtEl>
                                          <p:spTgt spid="3">
                                            <p:txEl>
                                              <p:pRg st="1" end="1"/>
                                            </p:txEl>
                                          </p:spTgt>
                                        </p:tgtEl>
                                        <p:attrNameLst>
                                          <p:attrName>ppt_x</p:attrName>
                                        </p:attrNameLst>
                                      </p:cBhvr>
                                    </p:anim>
                                    <p:set>
                                      <p:cBhvr>
                                        <p:cTn id="23" dur="770" fill="hold"/>
                                        <p:tgtEl>
                                          <p:spTgt spid="3">
                                            <p:txEl>
                                              <p:pRg st="1" end="1"/>
                                            </p:txEl>
                                          </p:spTgt>
                                        </p:tgtEl>
                                        <p:attrNameLst>
                                          <p:attrName>ppt_y</p:attrName>
                                        </p:attrNameLst>
                                      </p:cBhvr>
                                      <p:to>
                                        <p:strVal val="(#ppt_y+0.4)"/>
                                      </p:to>
                                    </p:set>
                                    <p:anim from="(#ppt_y+0.4)" to="(#ppt_y)" calcmode="lin" valueType="num">
                                      <p:cBhvr>
                                        <p:cTn id="24" dur="1230" accel="100000" fill="hold">
                                          <p:stCondLst>
                                            <p:cond delay="770"/>
                                          </p:stCondLst>
                                        </p:cTn>
                                        <p:tgtEl>
                                          <p:spTgt spid="3">
                                            <p:txEl>
                                              <p:pRg st="1" end="1"/>
                                            </p:txEl>
                                          </p:spTgt>
                                        </p:tgtEl>
                                        <p:attrNameLst>
                                          <p:attrName>ppt_y</p:attrName>
                                        </p:attrNameLst>
                                      </p:cBhvr>
                                    </p:anim>
                                  </p:childTnLst>
                                </p:cTn>
                              </p:par>
                            </p:childTnLst>
                          </p:cTn>
                        </p:par>
                      </p:childTnLst>
                    </p:cTn>
                  </p:par>
                  <p:par>
                    <p:cTn id="25" fill="hold">
                      <p:stCondLst>
                        <p:cond delay="indefinite"/>
                      </p:stCondLst>
                      <p:childTnLst>
                        <p:par>
                          <p:cTn id="26" fill="hold">
                            <p:stCondLst>
                              <p:cond delay="0"/>
                            </p:stCondLst>
                            <p:childTnLst>
                              <p:par>
                                <p:cTn id="27" presetID="51"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770" decel="100000"/>
                                        <p:tgtEl>
                                          <p:spTgt spid="3">
                                            <p:txEl>
                                              <p:pRg st="2" end="2"/>
                                            </p:txEl>
                                          </p:spTgt>
                                        </p:tgtEl>
                                      </p:cBhvr>
                                    </p:animEffect>
                                    <p:animScale>
                                      <p:cBhvr>
                                        <p:cTn id="30" dur="770" decel="100000"/>
                                        <p:tgtEl>
                                          <p:spTgt spid="3">
                                            <p:txEl>
                                              <p:pRg st="2" end="2"/>
                                            </p:txEl>
                                          </p:spTgt>
                                        </p:tgtEl>
                                      </p:cBhvr>
                                      <p:from x="10000" y="10000"/>
                                      <p:to x="200000" y="450000"/>
                                    </p:animScale>
                                    <p:animScale>
                                      <p:cBhvr>
                                        <p:cTn id="31" dur="1230" accel="100000" fill="hold">
                                          <p:stCondLst>
                                            <p:cond delay="770"/>
                                          </p:stCondLst>
                                        </p:cTn>
                                        <p:tgtEl>
                                          <p:spTgt spid="3">
                                            <p:txEl>
                                              <p:pRg st="2" end="2"/>
                                            </p:txEl>
                                          </p:spTgt>
                                        </p:tgtEl>
                                      </p:cBhvr>
                                      <p:from x="200000" y="450000"/>
                                      <p:to x="100000" y="100000"/>
                                    </p:animScale>
                                    <p:set>
                                      <p:cBhvr>
                                        <p:cTn id="32" dur="770" fill="hold"/>
                                        <p:tgtEl>
                                          <p:spTgt spid="3">
                                            <p:txEl>
                                              <p:pRg st="2" end="2"/>
                                            </p:txEl>
                                          </p:spTgt>
                                        </p:tgtEl>
                                        <p:attrNameLst>
                                          <p:attrName>ppt_x</p:attrName>
                                        </p:attrNameLst>
                                      </p:cBhvr>
                                      <p:to>
                                        <p:strVal val="(0.5)"/>
                                      </p:to>
                                    </p:set>
                                    <p:anim from="(0.5)" to="(#ppt_x)" calcmode="lin" valueType="num">
                                      <p:cBhvr>
                                        <p:cTn id="33" dur="1230" accel="100000" fill="hold">
                                          <p:stCondLst>
                                            <p:cond delay="770"/>
                                          </p:stCondLst>
                                        </p:cTn>
                                        <p:tgtEl>
                                          <p:spTgt spid="3">
                                            <p:txEl>
                                              <p:pRg st="2" end="2"/>
                                            </p:txEl>
                                          </p:spTgt>
                                        </p:tgtEl>
                                        <p:attrNameLst>
                                          <p:attrName>ppt_x</p:attrName>
                                        </p:attrNameLst>
                                      </p:cBhvr>
                                    </p:anim>
                                    <p:set>
                                      <p:cBhvr>
                                        <p:cTn id="34" dur="770" fill="hold"/>
                                        <p:tgtEl>
                                          <p:spTgt spid="3">
                                            <p:txEl>
                                              <p:pRg st="2" end="2"/>
                                            </p:txEl>
                                          </p:spTgt>
                                        </p:tgtEl>
                                        <p:attrNameLst>
                                          <p:attrName>ppt_y</p:attrName>
                                        </p:attrNameLst>
                                      </p:cBhvr>
                                      <p:to>
                                        <p:strVal val="(#ppt_y+0.4)"/>
                                      </p:to>
                                    </p:set>
                                    <p:anim from="(#ppt_y+0.4)" to="(#ppt_y)" calcmode="lin" valueType="num">
                                      <p:cBhvr>
                                        <p:cTn id="35" dur="1230" accel="100000" fill="hold">
                                          <p:stCondLst>
                                            <p:cond delay="770"/>
                                          </p:stCondLst>
                                        </p:cTn>
                                        <p:tgtEl>
                                          <p:spTgt spid="3">
                                            <p:txEl>
                                              <p:pRg st="2" end="2"/>
                                            </p:txEl>
                                          </p:spTgt>
                                        </p:tgtEl>
                                        <p:attrNameLst>
                                          <p:attrName>ppt_y</p:attrName>
                                        </p:attrNameLst>
                                      </p:cBhvr>
                                    </p:anim>
                                  </p:childTnLst>
                                </p:cTn>
                              </p:par>
                            </p:childTnLst>
                          </p:cTn>
                        </p:par>
                      </p:childTnLst>
                    </p:cTn>
                  </p:par>
                  <p:par>
                    <p:cTn id="36" fill="hold">
                      <p:stCondLst>
                        <p:cond delay="indefinite"/>
                      </p:stCondLst>
                      <p:childTnLst>
                        <p:par>
                          <p:cTn id="37" fill="hold">
                            <p:stCondLst>
                              <p:cond delay="0"/>
                            </p:stCondLst>
                            <p:childTnLst>
                              <p:par>
                                <p:cTn id="38" presetID="51" presetClass="entr" presetSubtype="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fade">
                                      <p:cBhvr>
                                        <p:cTn id="40" dur="770" decel="100000"/>
                                        <p:tgtEl>
                                          <p:spTgt spid="3">
                                            <p:txEl>
                                              <p:pRg st="3" end="3"/>
                                            </p:txEl>
                                          </p:spTgt>
                                        </p:tgtEl>
                                      </p:cBhvr>
                                    </p:animEffect>
                                    <p:animScale>
                                      <p:cBhvr>
                                        <p:cTn id="41" dur="770" decel="100000"/>
                                        <p:tgtEl>
                                          <p:spTgt spid="3">
                                            <p:txEl>
                                              <p:pRg st="3" end="3"/>
                                            </p:txEl>
                                          </p:spTgt>
                                        </p:tgtEl>
                                      </p:cBhvr>
                                      <p:from x="10000" y="10000"/>
                                      <p:to x="200000" y="450000"/>
                                    </p:animScale>
                                    <p:animScale>
                                      <p:cBhvr>
                                        <p:cTn id="42" dur="1230" accel="100000" fill="hold">
                                          <p:stCondLst>
                                            <p:cond delay="770"/>
                                          </p:stCondLst>
                                        </p:cTn>
                                        <p:tgtEl>
                                          <p:spTgt spid="3">
                                            <p:txEl>
                                              <p:pRg st="3" end="3"/>
                                            </p:txEl>
                                          </p:spTgt>
                                        </p:tgtEl>
                                      </p:cBhvr>
                                      <p:from x="200000" y="450000"/>
                                      <p:to x="100000" y="100000"/>
                                    </p:animScale>
                                    <p:set>
                                      <p:cBhvr>
                                        <p:cTn id="43" dur="770" fill="hold"/>
                                        <p:tgtEl>
                                          <p:spTgt spid="3">
                                            <p:txEl>
                                              <p:pRg st="3" end="3"/>
                                            </p:txEl>
                                          </p:spTgt>
                                        </p:tgtEl>
                                        <p:attrNameLst>
                                          <p:attrName>ppt_x</p:attrName>
                                        </p:attrNameLst>
                                      </p:cBhvr>
                                      <p:to>
                                        <p:strVal val="(0.5)"/>
                                      </p:to>
                                    </p:set>
                                    <p:anim from="(0.5)" to="(#ppt_x)" calcmode="lin" valueType="num">
                                      <p:cBhvr>
                                        <p:cTn id="44" dur="1230" accel="100000" fill="hold">
                                          <p:stCondLst>
                                            <p:cond delay="770"/>
                                          </p:stCondLst>
                                        </p:cTn>
                                        <p:tgtEl>
                                          <p:spTgt spid="3">
                                            <p:txEl>
                                              <p:pRg st="3" end="3"/>
                                            </p:txEl>
                                          </p:spTgt>
                                        </p:tgtEl>
                                        <p:attrNameLst>
                                          <p:attrName>ppt_x</p:attrName>
                                        </p:attrNameLst>
                                      </p:cBhvr>
                                    </p:anim>
                                    <p:set>
                                      <p:cBhvr>
                                        <p:cTn id="45" dur="770" fill="hold"/>
                                        <p:tgtEl>
                                          <p:spTgt spid="3">
                                            <p:txEl>
                                              <p:pRg st="3" end="3"/>
                                            </p:txEl>
                                          </p:spTgt>
                                        </p:tgtEl>
                                        <p:attrNameLst>
                                          <p:attrName>ppt_y</p:attrName>
                                        </p:attrNameLst>
                                      </p:cBhvr>
                                      <p:to>
                                        <p:strVal val="(#ppt_y+0.4)"/>
                                      </p:to>
                                    </p:set>
                                    <p:anim from="(#ppt_y+0.4)" to="(#ppt_y)" calcmode="lin" valueType="num">
                                      <p:cBhvr>
                                        <p:cTn id="46" dur="1230" accel="100000" fill="hold">
                                          <p:stCondLst>
                                            <p:cond delay="770"/>
                                          </p:stCondLst>
                                        </p:cTn>
                                        <p:tgtEl>
                                          <p:spTgt spid="3">
                                            <p:txEl>
                                              <p:pRg st="3" end="3"/>
                                            </p:txEl>
                                          </p:spTgt>
                                        </p:tgtEl>
                                        <p:attrNameLst>
                                          <p:attrName>ppt_y</p:attrName>
                                        </p:attrNameLst>
                                      </p:cBhvr>
                                    </p:anim>
                                  </p:childTnLst>
                                </p:cTn>
                              </p:par>
                            </p:childTnLst>
                          </p:cTn>
                        </p:par>
                      </p:childTnLst>
                    </p:cTn>
                  </p:par>
                  <p:par>
                    <p:cTn id="47" fill="hold">
                      <p:stCondLst>
                        <p:cond delay="indefinite"/>
                      </p:stCondLst>
                      <p:childTnLst>
                        <p:par>
                          <p:cTn id="48" fill="hold">
                            <p:stCondLst>
                              <p:cond delay="0"/>
                            </p:stCondLst>
                            <p:childTnLst>
                              <p:par>
                                <p:cTn id="49" presetID="51" presetClass="entr" presetSubtype="0" fill="hold" grpId="0"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animEffect transition="in" filter="fade">
                                      <p:cBhvr>
                                        <p:cTn id="51" dur="770" decel="100000"/>
                                        <p:tgtEl>
                                          <p:spTgt spid="3">
                                            <p:txEl>
                                              <p:pRg st="4" end="4"/>
                                            </p:txEl>
                                          </p:spTgt>
                                        </p:tgtEl>
                                      </p:cBhvr>
                                    </p:animEffect>
                                    <p:animScale>
                                      <p:cBhvr>
                                        <p:cTn id="52" dur="770" decel="100000"/>
                                        <p:tgtEl>
                                          <p:spTgt spid="3">
                                            <p:txEl>
                                              <p:pRg st="4" end="4"/>
                                            </p:txEl>
                                          </p:spTgt>
                                        </p:tgtEl>
                                      </p:cBhvr>
                                      <p:from x="10000" y="10000"/>
                                      <p:to x="200000" y="450000"/>
                                    </p:animScale>
                                    <p:animScale>
                                      <p:cBhvr>
                                        <p:cTn id="53" dur="1230" accel="100000" fill="hold">
                                          <p:stCondLst>
                                            <p:cond delay="770"/>
                                          </p:stCondLst>
                                        </p:cTn>
                                        <p:tgtEl>
                                          <p:spTgt spid="3">
                                            <p:txEl>
                                              <p:pRg st="4" end="4"/>
                                            </p:txEl>
                                          </p:spTgt>
                                        </p:tgtEl>
                                      </p:cBhvr>
                                      <p:from x="200000" y="450000"/>
                                      <p:to x="100000" y="100000"/>
                                    </p:animScale>
                                    <p:set>
                                      <p:cBhvr>
                                        <p:cTn id="54" dur="770" fill="hold"/>
                                        <p:tgtEl>
                                          <p:spTgt spid="3">
                                            <p:txEl>
                                              <p:pRg st="4" end="4"/>
                                            </p:txEl>
                                          </p:spTgt>
                                        </p:tgtEl>
                                        <p:attrNameLst>
                                          <p:attrName>ppt_x</p:attrName>
                                        </p:attrNameLst>
                                      </p:cBhvr>
                                      <p:to>
                                        <p:strVal val="(0.5)"/>
                                      </p:to>
                                    </p:set>
                                    <p:anim from="(0.5)" to="(#ppt_x)" calcmode="lin" valueType="num">
                                      <p:cBhvr>
                                        <p:cTn id="55" dur="1230" accel="100000" fill="hold">
                                          <p:stCondLst>
                                            <p:cond delay="770"/>
                                          </p:stCondLst>
                                        </p:cTn>
                                        <p:tgtEl>
                                          <p:spTgt spid="3">
                                            <p:txEl>
                                              <p:pRg st="4" end="4"/>
                                            </p:txEl>
                                          </p:spTgt>
                                        </p:tgtEl>
                                        <p:attrNameLst>
                                          <p:attrName>ppt_x</p:attrName>
                                        </p:attrNameLst>
                                      </p:cBhvr>
                                    </p:anim>
                                    <p:set>
                                      <p:cBhvr>
                                        <p:cTn id="56" dur="770" fill="hold"/>
                                        <p:tgtEl>
                                          <p:spTgt spid="3">
                                            <p:txEl>
                                              <p:pRg st="4" end="4"/>
                                            </p:txEl>
                                          </p:spTgt>
                                        </p:tgtEl>
                                        <p:attrNameLst>
                                          <p:attrName>ppt_y</p:attrName>
                                        </p:attrNameLst>
                                      </p:cBhvr>
                                      <p:to>
                                        <p:strVal val="(#ppt_y+0.4)"/>
                                      </p:to>
                                    </p:set>
                                    <p:anim from="(#ppt_y+0.4)" to="(#ppt_y)" calcmode="lin" valueType="num">
                                      <p:cBhvr>
                                        <p:cTn id="57" dur="1230" accel="100000" fill="hold">
                                          <p:stCondLst>
                                            <p:cond delay="770"/>
                                          </p:stCondLst>
                                        </p:cTn>
                                        <p:tgtEl>
                                          <p:spTgt spid="3">
                                            <p:txEl>
                                              <p:pRg st="4" end="4"/>
                                            </p:txEl>
                                          </p:spTgt>
                                        </p:tgtEl>
                                        <p:attrNameLst>
                                          <p:attrName>ppt_y</p:attrName>
                                        </p:attrNameLst>
                                      </p:cBhvr>
                                    </p:anim>
                                  </p:childTnLst>
                                </p:cTn>
                              </p:par>
                            </p:childTnLst>
                          </p:cTn>
                        </p:par>
                      </p:childTnLst>
                    </p:cTn>
                  </p:par>
                  <p:par>
                    <p:cTn id="58" fill="hold">
                      <p:stCondLst>
                        <p:cond delay="indefinite"/>
                      </p:stCondLst>
                      <p:childTnLst>
                        <p:par>
                          <p:cTn id="59" fill="hold">
                            <p:stCondLst>
                              <p:cond delay="0"/>
                            </p:stCondLst>
                            <p:childTnLst>
                              <p:par>
                                <p:cTn id="60" presetID="51" presetClass="entr" presetSubtype="0" fill="hold" grpId="0" nodeType="clickEffect">
                                  <p:stCondLst>
                                    <p:cond delay="0"/>
                                  </p:stCondLst>
                                  <p:childTnLst>
                                    <p:set>
                                      <p:cBhvr>
                                        <p:cTn id="61" dur="1" fill="hold">
                                          <p:stCondLst>
                                            <p:cond delay="0"/>
                                          </p:stCondLst>
                                        </p:cTn>
                                        <p:tgtEl>
                                          <p:spTgt spid="3">
                                            <p:txEl>
                                              <p:pRg st="5" end="5"/>
                                            </p:txEl>
                                          </p:spTgt>
                                        </p:tgtEl>
                                        <p:attrNameLst>
                                          <p:attrName>style.visibility</p:attrName>
                                        </p:attrNameLst>
                                      </p:cBhvr>
                                      <p:to>
                                        <p:strVal val="visible"/>
                                      </p:to>
                                    </p:set>
                                    <p:animEffect transition="in" filter="fade">
                                      <p:cBhvr>
                                        <p:cTn id="62" dur="770" decel="100000"/>
                                        <p:tgtEl>
                                          <p:spTgt spid="3">
                                            <p:txEl>
                                              <p:pRg st="5" end="5"/>
                                            </p:txEl>
                                          </p:spTgt>
                                        </p:tgtEl>
                                      </p:cBhvr>
                                    </p:animEffect>
                                    <p:animScale>
                                      <p:cBhvr>
                                        <p:cTn id="63" dur="770" decel="100000"/>
                                        <p:tgtEl>
                                          <p:spTgt spid="3">
                                            <p:txEl>
                                              <p:pRg st="5" end="5"/>
                                            </p:txEl>
                                          </p:spTgt>
                                        </p:tgtEl>
                                      </p:cBhvr>
                                      <p:from x="10000" y="10000"/>
                                      <p:to x="200000" y="450000"/>
                                    </p:animScale>
                                    <p:animScale>
                                      <p:cBhvr>
                                        <p:cTn id="64" dur="1230" accel="100000" fill="hold">
                                          <p:stCondLst>
                                            <p:cond delay="770"/>
                                          </p:stCondLst>
                                        </p:cTn>
                                        <p:tgtEl>
                                          <p:spTgt spid="3">
                                            <p:txEl>
                                              <p:pRg st="5" end="5"/>
                                            </p:txEl>
                                          </p:spTgt>
                                        </p:tgtEl>
                                      </p:cBhvr>
                                      <p:from x="200000" y="450000"/>
                                      <p:to x="100000" y="100000"/>
                                    </p:animScale>
                                    <p:set>
                                      <p:cBhvr>
                                        <p:cTn id="65" dur="770" fill="hold"/>
                                        <p:tgtEl>
                                          <p:spTgt spid="3">
                                            <p:txEl>
                                              <p:pRg st="5" end="5"/>
                                            </p:txEl>
                                          </p:spTgt>
                                        </p:tgtEl>
                                        <p:attrNameLst>
                                          <p:attrName>ppt_x</p:attrName>
                                        </p:attrNameLst>
                                      </p:cBhvr>
                                      <p:to>
                                        <p:strVal val="(0.5)"/>
                                      </p:to>
                                    </p:set>
                                    <p:anim from="(0.5)" to="(#ppt_x)" calcmode="lin" valueType="num">
                                      <p:cBhvr>
                                        <p:cTn id="66" dur="1230" accel="100000" fill="hold">
                                          <p:stCondLst>
                                            <p:cond delay="770"/>
                                          </p:stCondLst>
                                        </p:cTn>
                                        <p:tgtEl>
                                          <p:spTgt spid="3">
                                            <p:txEl>
                                              <p:pRg st="5" end="5"/>
                                            </p:txEl>
                                          </p:spTgt>
                                        </p:tgtEl>
                                        <p:attrNameLst>
                                          <p:attrName>ppt_x</p:attrName>
                                        </p:attrNameLst>
                                      </p:cBhvr>
                                    </p:anim>
                                    <p:set>
                                      <p:cBhvr>
                                        <p:cTn id="67" dur="770" fill="hold"/>
                                        <p:tgtEl>
                                          <p:spTgt spid="3">
                                            <p:txEl>
                                              <p:pRg st="5" end="5"/>
                                            </p:txEl>
                                          </p:spTgt>
                                        </p:tgtEl>
                                        <p:attrNameLst>
                                          <p:attrName>ppt_y</p:attrName>
                                        </p:attrNameLst>
                                      </p:cBhvr>
                                      <p:to>
                                        <p:strVal val="(#ppt_y+0.4)"/>
                                      </p:to>
                                    </p:set>
                                    <p:anim from="(#ppt_y+0.4)" to="(#ppt_y)" calcmode="lin" valueType="num">
                                      <p:cBhvr>
                                        <p:cTn id="68" dur="1230" accel="100000" fill="hold">
                                          <p:stCondLst>
                                            <p:cond delay="770"/>
                                          </p:stCondLst>
                                        </p:cTn>
                                        <p:tgtEl>
                                          <p:spTgt spid="3">
                                            <p:txEl>
                                              <p:pRg st="5" end="5"/>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rm"/>
          <p:cNvPicPr>
            <a:picLocks noChangeAspect="1" noChangeArrowheads="1"/>
          </p:cNvPicPr>
          <p:nvPr/>
        </p:nvPicPr>
        <p:blipFill>
          <a:blip r:embed="rId2" cstate="print"/>
          <a:srcRect/>
          <a:stretch>
            <a:fillRect/>
          </a:stretch>
        </p:blipFill>
        <p:spPr bwMode="auto">
          <a:xfrm>
            <a:off x="4038600" y="304800"/>
            <a:ext cx="1066800" cy="838200"/>
          </a:xfrm>
          <a:prstGeom prst="rect">
            <a:avLst/>
          </a:prstGeom>
          <a:noFill/>
          <a:ln w="9525">
            <a:noFill/>
            <a:miter lim="800000"/>
            <a:headEnd/>
            <a:tailEnd/>
          </a:ln>
        </p:spPr>
      </p:pic>
      <p:sp>
        <p:nvSpPr>
          <p:cNvPr id="6" name="TextBox 5"/>
          <p:cNvSpPr txBox="1"/>
          <p:nvPr/>
        </p:nvSpPr>
        <p:spPr>
          <a:xfrm>
            <a:off x="3048000" y="1371600"/>
            <a:ext cx="3276600" cy="954107"/>
          </a:xfrm>
          <a:prstGeom prst="rect">
            <a:avLst/>
          </a:prstGeom>
          <a:noFill/>
        </p:spPr>
        <p:txBody>
          <a:bodyPr wrap="square" rtlCol="0">
            <a:spAutoFit/>
          </a:bodyPr>
          <a:lstStyle/>
          <a:p>
            <a:pPr algn="ctr"/>
            <a:r>
              <a:rPr lang="fa-IR" sz="2800" dirty="0" smtClean="0">
                <a:cs typeface="B Titr" pitchFamily="2" charset="-78"/>
              </a:rPr>
              <a:t>موسسه آموزش عالی رجاء</a:t>
            </a:r>
            <a:endParaRPr lang="en-US" sz="2800" dirty="0">
              <a:cs typeface="B Titr" pitchFamily="2" charset="-78"/>
            </a:endParaRPr>
          </a:p>
        </p:txBody>
      </p:sp>
      <p:sp>
        <p:nvSpPr>
          <p:cNvPr id="7" name="TextBox 6"/>
          <p:cNvSpPr txBox="1"/>
          <p:nvPr/>
        </p:nvSpPr>
        <p:spPr>
          <a:xfrm>
            <a:off x="2057400" y="2438400"/>
            <a:ext cx="4648200" cy="523220"/>
          </a:xfrm>
          <a:prstGeom prst="rect">
            <a:avLst/>
          </a:prstGeom>
          <a:noFill/>
        </p:spPr>
        <p:txBody>
          <a:bodyPr wrap="square" rtlCol="0">
            <a:spAutoFit/>
          </a:bodyPr>
          <a:lstStyle/>
          <a:p>
            <a:pPr algn="r" rtl="1"/>
            <a:r>
              <a:rPr lang="fa-IR" sz="2800" dirty="0">
                <a:cs typeface="B Titr" pitchFamily="2" charset="-78"/>
              </a:rPr>
              <a:t>حسابداری تورمی و آثار تغییر قیمتها</a:t>
            </a:r>
            <a:endParaRPr lang="en-US" sz="2800" dirty="0">
              <a:cs typeface="B Titr" pitchFamily="2" charset="-78"/>
            </a:endParaRPr>
          </a:p>
        </p:txBody>
      </p:sp>
      <p:sp>
        <p:nvSpPr>
          <p:cNvPr id="9" name="TextBox 8"/>
          <p:cNvSpPr txBox="1"/>
          <p:nvPr/>
        </p:nvSpPr>
        <p:spPr>
          <a:xfrm>
            <a:off x="3200400" y="3200400"/>
            <a:ext cx="3200400" cy="3108543"/>
          </a:xfrm>
          <a:prstGeom prst="rect">
            <a:avLst/>
          </a:prstGeom>
          <a:noFill/>
        </p:spPr>
        <p:txBody>
          <a:bodyPr wrap="square" rtlCol="0">
            <a:spAutoFit/>
          </a:bodyPr>
          <a:lstStyle/>
          <a:p>
            <a:pPr algn="ctr" rtl="1"/>
            <a:r>
              <a:rPr lang="fa-IR" sz="2800" dirty="0">
                <a:cs typeface="B Titr" pitchFamily="2" charset="-78"/>
              </a:rPr>
              <a:t>استاد مربوطه:</a:t>
            </a:r>
          </a:p>
          <a:p>
            <a:pPr algn="ctr" rtl="1"/>
            <a:r>
              <a:rPr lang="fa-IR" sz="2800" dirty="0">
                <a:cs typeface="B Titr" pitchFamily="2" charset="-78"/>
              </a:rPr>
              <a:t>دکتر حسن همتی</a:t>
            </a:r>
          </a:p>
          <a:p>
            <a:pPr algn="ctr" rtl="1"/>
            <a:endParaRPr lang="fa-IR" sz="2800" dirty="0">
              <a:cs typeface="B Titr" pitchFamily="2" charset="-78"/>
            </a:endParaRPr>
          </a:p>
          <a:p>
            <a:pPr algn="ctr" rtl="1"/>
            <a:r>
              <a:rPr lang="fa-IR" sz="2800" dirty="0" smtClean="0">
                <a:cs typeface="B Titr" pitchFamily="2" charset="-78"/>
              </a:rPr>
              <a:t>تهیه و تنظیم :</a:t>
            </a:r>
            <a:endParaRPr lang="fa-IR" sz="2800" dirty="0">
              <a:cs typeface="B Titr" pitchFamily="2" charset="-78"/>
            </a:endParaRPr>
          </a:p>
          <a:p>
            <a:pPr algn="ctr" rtl="1"/>
            <a:r>
              <a:rPr lang="fa-IR" sz="2800" dirty="0">
                <a:cs typeface="B Titr" pitchFamily="2" charset="-78"/>
              </a:rPr>
              <a:t>نیره </a:t>
            </a:r>
            <a:r>
              <a:rPr lang="fa-IR" sz="2800" dirty="0" smtClean="0">
                <a:cs typeface="B Titr" pitchFamily="2" charset="-78"/>
              </a:rPr>
              <a:t>عباسی</a:t>
            </a:r>
          </a:p>
          <a:p>
            <a:pPr algn="ctr" rtl="1"/>
            <a:endParaRPr lang="fa-IR" sz="2800" dirty="0" smtClean="0">
              <a:cs typeface="B Titr" pitchFamily="2" charset="-78"/>
            </a:endParaRPr>
          </a:p>
          <a:p>
            <a:pPr algn="ctr" rtl="1"/>
            <a:r>
              <a:rPr lang="fa-IR" sz="2800" dirty="0" smtClean="0">
                <a:cs typeface="B Titr" pitchFamily="2" charset="-78"/>
              </a:rPr>
              <a:t>بهار 93</a:t>
            </a:r>
            <a:endParaRPr lang="en-US" sz="2800" dirty="0">
              <a:cs typeface="B Titr" pitchFamily="2" charset="-78"/>
            </a:endParaRP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7467600" cy="5864352"/>
          </a:xfrm>
        </p:spPr>
        <p:txBody>
          <a:bodyPr/>
          <a:lstStyle/>
          <a:p>
            <a:pPr algn="r">
              <a:lnSpc>
                <a:spcPct val="150000"/>
              </a:lnSpc>
              <a:buNone/>
            </a:pPr>
            <a:r>
              <a:rPr lang="en-US" b="1" dirty="0" smtClean="0">
                <a:cs typeface="B Roya" pitchFamily="2" charset="-78"/>
              </a:rPr>
              <a:t> </a:t>
            </a:r>
            <a:r>
              <a:rPr lang="fa-IR" b="1" dirty="0" smtClean="0">
                <a:cs typeface="B Roya" pitchFamily="2" charset="-78"/>
              </a:rPr>
              <a:t>قيمت معرف ارزش مبادله كالاها و خدمات در اقتصاد است و تغيير قيمت كالاها و خدمات هنگامي رخ مي دهد كه قيمت در بازار خريد يا بازار فروش يا هر دو افزايش يا كاهش يابد. تغييرات قيمت ها</a:t>
            </a:r>
            <a:r>
              <a:rPr lang="en-US" b="1" dirty="0" smtClean="0">
                <a:cs typeface="B Roya" pitchFamily="2" charset="-78"/>
              </a:rPr>
              <a:t> </a:t>
            </a:r>
            <a:r>
              <a:rPr lang="fa-IR" b="1" dirty="0" smtClean="0">
                <a:cs typeface="B Roya" pitchFamily="2" charset="-78"/>
              </a:rPr>
              <a:t>را مي توان در يكي از گروههاي زير طبقه بندي كرد:</a:t>
            </a:r>
            <a:endParaRPr lang="en-US" b="1" dirty="0" smtClean="0">
              <a:cs typeface="B Roya" pitchFamily="2" charset="-78"/>
            </a:endParaRPr>
          </a:p>
          <a:p>
            <a:pPr algn="r" rtl="1">
              <a:lnSpc>
                <a:spcPct val="150000"/>
              </a:lnSpc>
              <a:buFont typeface="Wingdings" pitchFamily="2" charset="2"/>
              <a:buChar char="v"/>
            </a:pPr>
            <a:r>
              <a:rPr lang="fa-IR" b="1" dirty="0" smtClean="0">
                <a:solidFill>
                  <a:srgbClr val="FF0000"/>
                </a:solidFill>
                <a:cs typeface="B Roya" pitchFamily="2" charset="-78"/>
              </a:rPr>
              <a:t>تغییر سطح عمومی قیمتها</a:t>
            </a:r>
          </a:p>
          <a:p>
            <a:pPr algn="r" rtl="1">
              <a:lnSpc>
                <a:spcPct val="150000"/>
              </a:lnSpc>
              <a:buFont typeface="Wingdings" pitchFamily="2" charset="2"/>
              <a:buChar char="v"/>
            </a:pPr>
            <a:r>
              <a:rPr lang="fa-IR" b="1" dirty="0" smtClean="0">
                <a:solidFill>
                  <a:srgbClr val="FF0000"/>
                </a:solidFill>
                <a:cs typeface="B Roya" pitchFamily="2" charset="-78"/>
              </a:rPr>
              <a:t>تغییر قیمتهای خاص</a:t>
            </a:r>
          </a:p>
          <a:p>
            <a:pPr algn="r" rtl="1">
              <a:lnSpc>
                <a:spcPct val="150000"/>
              </a:lnSpc>
              <a:buFont typeface="Wingdings" pitchFamily="2" charset="2"/>
              <a:buChar char="v"/>
            </a:pPr>
            <a:r>
              <a:rPr lang="fa-IR" b="1" dirty="0" smtClean="0">
                <a:solidFill>
                  <a:srgbClr val="FF0000"/>
                </a:solidFill>
                <a:cs typeface="B Roya" pitchFamily="2" charset="-78"/>
              </a:rPr>
              <a:t>تغییر قیمتهای نسبی</a:t>
            </a:r>
            <a:endParaRPr lang="en-US" b="1" dirty="0">
              <a:cs typeface="B Roya" pitchFamily="2" charset="-78"/>
            </a:endParaRPr>
          </a:p>
        </p:txBody>
      </p:sp>
    </p:spTree>
  </p:cSld>
  <p:clrMapOvr>
    <a:masterClrMapping/>
  </p:clrMapOvr>
  <p:transition>
    <p:wheel spokes="8"/>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ouble Wave 5"/>
          <p:cNvSpPr/>
          <p:nvPr/>
        </p:nvSpPr>
        <p:spPr>
          <a:xfrm>
            <a:off x="152400" y="228600"/>
            <a:ext cx="2667000" cy="1219200"/>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7" name="TextBox 6"/>
          <p:cNvSpPr txBox="1"/>
          <p:nvPr/>
        </p:nvSpPr>
        <p:spPr>
          <a:xfrm>
            <a:off x="685800" y="533400"/>
            <a:ext cx="1524000" cy="369332"/>
          </a:xfrm>
          <a:prstGeom prst="rect">
            <a:avLst/>
          </a:prstGeom>
          <a:noFill/>
        </p:spPr>
        <p:txBody>
          <a:bodyPr wrap="square" rtlCol="0">
            <a:spAutoFit/>
          </a:bodyPr>
          <a:lstStyle/>
          <a:p>
            <a:endParaRPr lang="en-US" dirty="0"/>
          </a:p>
        </p:txBody>
      </p:sp>
      <p:sp>
        <p:nvSpPr>
          <p:cNvPr id="8" name="TextBox 7"/>
          <p:cNvSpPr txBox="1"/>
          <p:nvPr/>
        </p:nvSpPr>
        <p:spPr>
          <a:xfrm>
            <a:off x="381000" y="533400"/>
            <a:ext cx="2514600" cy="523220"/>
          </a:xfrm>
          <a:prstGeom prst="rect">
            <a:avLst/>
          </a:prstGeom>
          <a:noFill/>
        </p:spPr>
        <p:txBody>
          <a:bodyPr wrap="square" rtlCol="0">
            <a:spAutoFit/>
          </a:bodyPr>
          <a:lstStyle/>
          <a:p>
            <a:r>
              <a:rPr lang="fa-IR" sz="2800" b="1" dirty="0" smtClean="0">
                <a:cs typeface="B Titr" pitchFamily="2" charset="-78"/>
              </a:rPr>
              <a:t>ماهیت تغییر قیمتها</a:t>
            </a:r>
            <a:endParaRPr lang="en-US" sz="2800" b="1" dirty="0">
              <a:cs typeface="B Titr" pitchFamily="2" charset="-78"/>
            </a:endParaRPr>
          </a:p>
        </p:txBody>
      </p:sp>
      <p:graphicFrame>
        <p:nvGraphicFramePr>
          <p:cNvPr id="10" name="Content Placeholder 9"/>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edge">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Graphic spid="10" grpId="0">
        <p:bldAsOne/>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just" rtl="1">
              <a:lnSpc>
                <a:spcPct val="150000"/>
              </a:lnSpc>
              <a:buNone/>
            </a:pPr>
            <a:r>
              <a:rPr lang="fa-IR" b="1" dirty="0" smtClean="0">
                <a:cs typeface="B Roya" pitchFamily="2" charset="-78"/>
              </a:rPr>
              <a:t> این تغییر معرف تغییر در ارزش پول در دوره های تورم یا رکوداست.</a:t>
            </a:r>
          </a:p>
          <a:p>
            <a:pPr algn="just" rtl="1">
              <a:lnSpc>
                <a:spcPct val="150000"/>
              </a:lnSpc>
              <a:buNone/>
            </a:pPr>
            <a:r>
              <a:rPr lang="fa-IR" b="1" dirty="0" smtClean="0">
                <a:cs typeface="B Roya" pitchFamily="2" charset="-78"/>
              </a:rPr>
              <a:t>ازجمله اين تغييرات :    </a:t>
            </a:r>
          </a:p>
          <a:p>
            <a:pPr algn="just" rtl="1">
              <a:lnSpc>
                <a:spcPct val="150000"/>
              </a:lnSpc>
              <a:buClr>
                <a:schemeClr val="accent2"/>
              </a:buClr>
              <a:buFont typeface="Wingdings" pitchFamily="2" charset="2"/>
              <a:buChar char="Ø"/>
            </a:pPr>
            <a:r>
              <a:rPr lang="fa-IR" b="1" dirty="0" smtClean="0">
                <a:cs typeface="B Roya" pitchFamily="2" charset="-78"/>
              </a:rPr>
              <a:t> تغيير در عرضه يا سرعت در گردش پول به ميزاني بيشتر يا كمتر از عرضه كلي كالاها و خدمات در جامعه اقتصادي</a:t>
            </a:r>
            <a:endParaRPr lang="en-US" b="1" dirty="0" smtClean="0">
              <a:cs typeface="B Roya" pitchFamily="2" charset="-78"/>
            </a:endParaRPr>
          </a:p>
          <a:p>
            <a:pPr lvl="0" algn="just" rtl="1">
              <a:lnSpc>
                <a:spcPct val="150000"/>
              </a:lnSpc>
              <a:buClr>
                <a:schemeClr val="accent2"/>
              </a:buClr>
              <a:buFont typeface="Wingdings" pitchFamily="2" charset="2"/>
              <a:buChar char="Ø"/>
            </a:pPr>
            <a:r>
              <a:rPr lang="fa-IR" b="1" dirty="0" smtClean="0">
                <a:cs typeface="B Roya" pitchFamily="2" charset="-78"/>
              </a:rPr>
              <a:t>تفاوت كلي عرضه و تقاضاي كالاها و خدمات مثل خريد كولر در فصل تابستان</a:t>
            </a:r>
            <a:endParaRPr lang="en-US" b="1" dirty="0" smtClean="0">
              <a:cs typeface="B Roya" pitchFamily="2" charset="-78"/>
            </a:endParaRPr>
          </a:p>
          <a:p>
            <a:pPr lvl="0" algn="just" rtl="1">
              <a:lnSpc>
                <a:spcPct val="150000"/>
              </a:lnSpc>
              <a:buClr>
                <a:schemeClr val="accent2"/>
              </a:buClr>
              <a:buFont typeface="Wingdings" pitchFamily="2" charset="2"/>
              <a:buChar char="Ø"/>
            </a:pPr>
            <a:r>
              <a:rPr lang="fa-IR" b="1" dirty="0" smtClean="0">
                <a:cs typeface="B Roya" pitchFamily="2" charset="-78"/>
              </a:rPr>
              <a:t>تغيير قيمت هاي جهاني كالاهاي اساسي مثل طلا و نفت</a:t>
            </a:r>
            <a:endParaRPr lang="en-US" b="1" dirty="0" smtClean="0">
              <a:cs typeface="B Roya" pitchFamily="2" charset="-78"/>
            </a:endParaRPr>
          </a:p>
          <a:p>
            <a:pPr algn="just" rtl="1">
              <a:lnSpc>
                <a:spcPct val="150000"/>
              </a:lnSpc>
              <a:buNone/>
            </a:pPr>
            <a:endParaRPr lang="fa-IR" b="1" dirty="0" smtClean="0">
              <a:cs typeface="B Roya" pitchFamily="2" charset="-78"/>
            </a:endParaRPr>
          </a:p>
          <a:p>
            <a:pPr algn="just" rtl="1">
              <a:buNone/>
            </a:pPr>
            <a:endParaRPr lang="fa-IR" b="1" dirty="0" smtClean="0">
              <a:cs typeface="B Roya" pitchFamily="2" charset="-78"/>
            </a:endParaRPr>
          </a:p>
          <a:p>
            <a:pPr algn="just" rtl="1">
              <a:buNone/>
            </a:pPr>
            <a:endParaRPr lang="fa-IR" b="1" dirty="0" smtClean="0">
              <a:cs typeface="B Roya" pitchFamily="2" charset="-78"/>
            </a:endParaRPr>
          </a:p>
          <a:p>
            <a:pPr algn="just" rtl="1">
              <a:buNone/>
            </a:pPr>
            <a:endParaRPr lang="fa-IR" b="1" dirty="0" smtClean="0">
              <a:cs typeface="B Roya" pitchFamily="2" charset="-78"/>
            </a:endParaRPr>
          </a:p>
          <a:p>
            <a:pPr algn="just" rtl="1">
              <a:buNone/>
            </a:pPr>
            <a:endParaRPr lang="fa-IR" b="1" dirty="0" smtClean="0">
              <a:cs typeface="B Roya" pitchFamily="2" charset="-78"/>
            </a:endParaRPr>
          </a:p>
          <a:p>
            <a:pPr algn="just" rtl="1">
              <a:buNone/>
            </a:pPr>
            <a:endParaRPr lang="fa-IR" b="1" dirty="0" smtClean="0">
              <a:cs typeface="B Roya" pitchFamily="2" charset="-78"/>
            </a:endParaRPr>
          </a:p>
          <a:p>
            <a:pPr algn="just" rtl="1">
              <a:buNone/>
            </a:pPr>
            <a:endParaRPr lang="fa-IR" b="1" dirty="0" smtClean="0">
              <a:cs typeface="B Roya" pitchFamily="2" charset="-78"/>
            </a:endParaRPr>
          </a:p>
          <a:p>
            <a:pPr algn="just" rtl="1">
              <a:buNone/>
            </a:pPr>
            <a:endParaRPr lang="fa-IR" b="1" dirty="0" smtClean="0">
              <a:cs typeface="B Roya" pitchFamily="2" charset="-78"/>
            </a:endParaRPr>
          </a:p>
          <a:p>
            <a:pPr algn="just" rtl="1">
              <a:buNone/>
            </a:pPr>
            <a:endParaRPr lang="fa-IR" b="1" dirty="0" smtClean="0">
              <a:cs typeface="B Roya" pitchFamily="2" charset="-78"/>
            </a:endParaRPr>
          </a:p>
          <a:p>
            <a:pPr algn="just" rtl="1">
              <a:buNone/>
            </a:pPr>
            <a:endParaRPr lang="fa-IR" b="1" dirty="0" smtClean="0">
              <a:cs typeface="B Roya" pitchFamily="2" charset="-78"/>
            </a:endParaRPr>
          </a:p>
          <a:p>
            <a:pPr algn="just" rtl="1"/>
            <a:endParaRPr lang="en-US" b="1" dirty="0">
              <a:cs typeface="B Roya" pitchFamily="2" charset="-78"/>
            </a:endParaRPr>
          </a:p>
        </p:txBody>
      </p:sp>
      <p:sp>
        <p:nvSpPr>
          <p:cNvPr id="4" name="Double Wave 3"/>
          <p:cNvSpPr/>
          <p:nvPr/>
        </p:nvSpPr>
        <p:spPr>
          <a:xfrm rot="20916672">
            <a:off x="-49917" y="438893"/>
            <a:ext cx="4566826" cy="1219200"/>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r"/>
            <a:endParaRPr lang="en-US" sz="2400" dirty="0">
              <a:cs typeface="+mj-cs"/>
            </a:endParaRPr>
          </a:p>
        </p:txBody>
      </p:sp>
      <p:sp>
        <p:nvSpPr>
          <p:cNvPr id="5" name="TextBox 4"/>
          <p:cNvSpPr txBox="1"/>
          <p:nvPr/>
        </p:nvSpPr>
        <p:spPr>
          <a:xfrm rot="21056677">
            <a:off x="-12221" y="700851"/>
            <a:ext cx="4547705" cy="523220"/>
          </a:xfrm>
          <a:prstGeom prst="rect">
            <a:avLst/>
          </a:prstGeom>
          <a:noFill/>
        </p:spPr>
        <p:txBody>
          <a:bodyPr wrap="square" rtlCol="1">
            <a:spAutoFit/>
          </a:bodyPr>
          <a:lstStyle/>
          <a:p>
            <a:pPr algn="ctr"/>
            <a:r>
              <a:rPr lang="fa-IR" sz="2800" b="1" dirty="0" smtClean="0">
                <a:cs typeface="B Titr" pitchFamily="2" charset="-78"/>
              </a:rPr>
              <a:t>تغییرات در سطح عمومی قیمتها</a:t>
            </a:r>
            <a:endParaRPr lang="fa-IR" sz="2800" b="1" dirty="0">
              <a:cs typeface="B Titr" pitchFamily="2" charset="-78"/>
            </a:endParaRP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0" fill="hold"/>
                                        <p:tgtEl>
                                          <p:spTgt spid="5"/>
                                        </p:tgtEl>
                                        <p:attrNameLst>
                                          <p:attrName>ppt_x</p:attrName>
                                        </p:attrNameLst>
                                      </p:cBhvr>
                                      <p:tavLst>
                                        <p:tav tm="0">
                                          <p:val>
                                            <p:strVal val="#ppt_x"/>
                                          </p:val>
                                        </p:tav>
                                        <p:tav tm="100000">
                                          <p:val>
                                            <p:strVal val="#ppt_x"/>
                                          </p:val>
                                        </p:tav>
                                      </p:tavLst>
                                    </p:anim>
                                    <p:anim calcmode="lin" valueType="num">
                                      <p:cBhvr additive="base">
                                        <p:cTn id="13" dur="5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752600"/>
            <a:ext cx="7467600" cy="4721352"/>
          </a:xfrm>
        </p:spPr>
        <p:txBody>
          <a:bodyPr/>
          <a:lstStyle/>
          <a:p>
            <a:pPr algn="justLow" rtl="1">
              <a:lnSpc>
                <a:spcPct val="150000"/>
              </a:lnSpc>
              <a:buNone/>
            </a:pPr>
            <a:r>
              <a:rPr lang="fa-IR" b="1" dirty="0" smtClean="0">
                <a:cs typeface="B Roya" pitchFamily="2" charset="-78"/>
              </a:rPr>
              <a:t> قدرت خرید به توان خرید کالاها وخدمات با مبلغ معین پول،در مقایسه با کالا ها وخدماتی که با همان مبلغ پول در یک دوره گذشته قابل خریداری بوده است، اشاره دارد. </a:t>
            </a:r>
            <a:r>
              <a:rPr lang="fa-IR" b="1" u="sng" dirty="0" smtClean="0">
                <a:cs typeface="B Roya" pitchFamily="2" charset="-78"/>
              </a:rPr>
              <a:t>قدرت خرید دو دسته اند</a:t>
            </a:r>
            <a:r>
              <a:rPr lang="fa-IR" b="1" dirty="0" smtClean="0">
                <a:cs typeface="B Roya" pitchFamily="2" charset="-78"/>
              </a:rPr>
              <a:t>:  </a:t>
            </a:r>
            <a:r>
              <a:rPr lang="fa-IR" b="1" dirty="0" smtClean="0">
                <a:solidFill>
                  <a:srgbClr val="C00000"/>
                </a:solidFill>
                <a:cs typeface="B Roya" pitchFamily="2" charset="-78"/>
              </a:rPr>
              <a:t>قدرت خرید عمومی </a:t>
            </a:r>
            <a:r>
              <a:rPr lang="fa-IR" b="1" dirty="0" smtClean="0">
                <a:cs typeface="B Roya" pitchFamily="2" charset="-78"/>
              </a:rPr>
              <a:t>و</a:t>
            </a:r>
            <a:r>
              <a:rPr lang="fa-IR" b="1" dirty="0" smtClean="0">
                <a:solidFill>
                  <a:srgbClr val="C00000"/>
                </a:solidFill>
                <a:cs typeface="B Roya" pitchFamily="2" charset="-78"/>
              </a:rPr>
              <a:t>قدرت خرید خاص</a:t>
            </a:r>
            <a:endParaRPr lang="fa-IR" b="1" dirty="0" smtClean="0">
              <a:cs typeface="B Roya" pitchFamily="2" charset="-78"/>
            </a:endParaRPr>
          </a:p>
          <a:p>
            <a:pPr algn="justLow" rtl="1">
              <a:lnSpc>
                <a:spcPct val="150000"/>
              </a:lnSpc>
              <a:buNone/>
            </a:pPr>
            <a:r>
              <a:rPr lang="fa-IR" b="1" dirty="0" smtClean="0">
                <a:cs typeface="B Roya" pitchFamily="2" charset="-78"/>
              </a:rPr>
              <a:t>    طبق استاندارد شماره 33 شاخص قیمت مصرف کننده به عنوان معیار سنجش قدرت خرید عمومی پول انتخاب شده است.</a:t>
            </a:r>
            <a:endParaRPr lang="en-US" b="1" dirty="0">
              <a:cs typeface="B Roya" pitchFamily="2" charset="-78"/>
            </a:endParaRPr>
          </a:p>
        </p:txBody>
      </p:sp>
      <p:sp>
        <p:nvSpPr>
          <p:cNvPr id="5" name="Double Wave 4"/>
          <p:cNvSpPr/>
          <p:nvPr/>
        </p:nvSpPr>
        <p:spPr>
          <a:xfrm rot="21176163">
            <a:off x="63378" y="234094"/>
            <a:ext cx="2759956" cy="1277448"/>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6" name="TextBox 5"/>
          <p:cNvSpPr txBox="1"/>
          <p:nvPr/>
        </p:nvSpPr>
        <p:spPr>
          <a:xfrm>
            <a:off x="609600" y="609600"/>
            <a:ext cx="1905000" cy="584775"/>
          </a:xfrm>
          <a:prstGeom prst="rect">
            <a:avLst/>
          </a:prstGeom>
          <a:noFill/>
        </p:spPr>
        <p:txBody>
          <a:bodyPr wrap="square" rtlCol="1">
            <a:spAutoFit/>
          </a:bodyPr>
          <a:lstStyle/>
          <a:p>
            <a:pPr algn="ctr"/>
            <a:r>
              <a:rPr lang="fa-IR" sz="3200" b="1" dirty="0" smtClean="0">
                <a:cs typeface="B Titr" pitchFamily="2" charset="-78"/>
              </a:rPr>
              <a:t>قدرت خرید</a:t>
            </a:r>
            <a:endParaRPr lang="fa-IR" sz="3200" b="1" dirty="0">
              <a:cs typeface="B Titr" pitchFamily="2" charset="-78"/>
            </a:endParaRP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3"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plus(in)">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828800"/>
            <a:ext cx="8001000" cy="4645152"/>
          </a:xfrm>
        </p:spPr>
        <p:txBody>
          <a:bodyPr/>
          <a:lstStyle/>
          <a:p>
            <a:pPr algn="justLow" rtl="1">
              <a:buFontTx/>
              <a:buNone/>
            </a:pPr>
            <a:r>
              <a:rPr lang="fa-IR" b="1" dirty="0" smtClean="0">
                <a:cs typeface="B Roya" pitchFamily="2" charset="-78"/>
              </a:rPr>
              <a:t>تغییر درقیمت یک کالای خاص،معرف تغییر درارزش مبادله آن کالاست.</a:t>
            </a:r>
          </a:p>
          <a:p>
            <a:pPr algn="justLow" rtl="1">
              <a:buFontTx/>
              <a:buNone/>
            </a:pPr>
            <a:r>
              <a:rPr lang="fa-IR" b="1" dirty="0" smtClean="0">
                <a:cs typeface="B Roya" pitchFamily="2" charset="-78"/>
              </a:rPr>
              <a:t>تغییردر قيمتهاي بازارشامل: </a:t>
            </a:r>
          </a:p>
          <a:p>
            <a:pPr algn="justLow" rtl="1">
              <a:buFontTx/>
              <a:buNone/>
            </a:pPr>
            <a:r>
              <a:rPr lang="fa-IR" b="1" dirty="0" smtClean="0">
                <a:solidFill>
                  <a:srgbClr val="C00000"/>
                </a:solidFill>
                <a:cs typeface="B Roya" pitchFamily="2" charset="-78"/>
              </a:rPr>
              <a:t>خريد: </a:t>
            </a:r>
            <a:r>
              <a:rPr lang="fa-IR" b="1" dirty="0" smtClean="0">
                <a:cs typeface="B Roya" pitchFamily="2" charset="-78"/>
              </a:rPr>
              <a:t>به افزايش يا كاهش اقلام بهاي تمام شده يا هزينه هاي واحد انتفاعي منتج مي شود.</a:t>
            </a:r>
          </a:p>
          <a:p>
            <a:pPr algn="justLow" rtl="1">
              <a:buNone/>
            </a:pPr>
            <a:r>
              <a:rPr lang="fa-IR" b="1" dirty="0" smtClean="0">
                <a:solidFill>
                  <a:srgbClr val="C00000"/>
                </a:solidFill>
                <a:cs typeface="B Roya" pitchFamily="2" charset="-78"/>
              </a:rPr>
              <a:t>فروش : </a:t>
            </a:r>
            <a:r>
              <a:rPr lang="fa-IR" b="1" dirty="0" smtClean="0">
                <a:cs typeface="B Roya" pitchFamily="2" charset="-78"/>
              </a:rPr>
              <a:t>بر مبلغ درآمد فروش تاثير مي گذارد به شرط آنكه تغيير قيمت بر مقدار كالاي فروش رفته اثر نگذارد.</a:t>
            </a:r>
            <a:endParaRPr lang="en-US" b="1" dirty="0" smtClean="0">
              <a:cs typeface="B Roya" pitchFamily="2" charset="-78"/>
            </a:endParaRPr>
          </a:p>
          <a:p>
            <a:pPr algn="justLow" rtl="1">
              <a:buFontTx/>
              <a:buNone/>
            </a:pPr>
            <a:endParaRPr lang="fa-IR" b="1" dirty="0" smtClean="0">
              <a:solidFill>
                <a:schemeClr val="accent4"/>
              </a:solidFill>
              <a:cs typeface="B Roya" pitchFamily="2" charset="-78"/>
            </a:endParaRPr>
          </a:p>
          <a:p>
            <a:pPr algn="justLow" rtl="1">
              <a:buFontTx/>
              <a:buNone/>
            </a:pPr>
            <a:r>
              <a:rPr lang="fa-IR" b="1" dirty="0" smtClean="0">
                <a:solidFill>
                  <a:schemeClr val="tx2"/>
                </a:solidFill>
                <a:cs typeface="B Roya" pitchFamily="2" charset="-78"/>
              </a:rPr>
              <a:t>  </a:t>
            </a:r>
            <a:r>
              <a:rPr lang="fa-IR" b="1" dirty="0" smtClean="0">
                <a:solidFill>
                  <a:srgbClr val="FF0000"/>
                </a:solidFill>
                <a:cs typeface="B Roya" pitchFamily="2" charset="-78"/>
              </a:rPr>
              <a:t>تغييرات درقيمتهاي خاص كه منجر به كسب سود يا زيان غيرعملياتي ميشود نبايد در محاسبه سودعملياتي منظور شود زيرا ازفعاليتهاي عادي ومكرر منتج نشده است.</a:t>
            </a:r>
            <a:endParaRPr lang="en-US" b="1" dirty="0" smtClean="0">
              <a:solidFill>
                <a:srgbClr val="FF0000"/>
              </a:solidFill>
              <a:cs typeface="B Roya" pitchFamily="2" charset="-78"/>
            </a:endParaRPr>
          </a:p>
          <a:p>
            <a:pPr algn="r" rtl="1"/>
            <a:endParaRPr lang="en-US" b="1" dirty="0">
              <a:solidFill>
                <a:srgbClr val="FF0000"/>
              </a:solidFill>
              <a:cs typeface="B Roya" pitchFamily="2" charset="-78"/>
            </a:endParaRPr>
          </a:p>
        </p:txBody>
      </p:sp>
      <p:sp>
        <p:nvSpPr>
          <p:cNvPr id="5" name="Double Wave 4"/>
          <p:cNvSpPr/>
          <p:nvPr/>
        </p:nvSpPr>
        <p:spPr>
          <a:xfrm rot="20916672">
            <a:off x="-49917" y="438893"/>
            <a:ext cx="4566826" cy="1219200"/>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r"/>
            <a:endParaRPr lang="en-US" sz="2400" dirty="0">
              <a:cs typeface="+mj-cs"/>
            </a:endParaRPr>
          </a:p>
        </p:txBody>
      </p:sp>
      <p:sp>
        <p:nvSpPr>
          <p:cNvPr id="6" name="TextBox 5"/>
          <p:cNvSpPr txBox="1"/>
          <p:nvPr/>
        </p:nvSpPr>
        <p:spPr>
          <a:xfrm rot="21013480">
            <a:off x="-29630" y="769919"/>
            <a:ext cx="4273872" cy="646331"/>
          </a:xfrm>
          <a:prstGeom prst="rect">
            <a:avLst/>
          </a:prstGeom>
          <a:noFill/>
        </p:spPr>
        <p:txBody>
          <a:bodyPr wrap="square" rtlCol="1">
            <a:spAutoFit/>
          </a:bodyPr>
          <a:lstStyle/>
          <a:p>
            <a:pPr algn="ctr"/>
            <a:r>
              <a:rPr lang="fa-IR" sz="3600" b="1" dirty="0" smtClean="0">
                <a:cs typeface="B Titr" pitchFamily="2" charset="-78"/>
              </a:rPr>
              <a:t>تغییر در قیمت های خاص</a:t>
            </a:r>
            <a:endParaRPr lang="fa-IR" sz="3600" b="1" dirty="0">
              <a:cs typeface="B Titr" pitchFamily="2" charset="-78"/>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pPr algn="justLow" rtl="1">
              <a:lnSpc>
                <a:spcPct val="150000"/>
              </a:lnSpc>
              <a:buNone/>
            </a:pPr>
            <a:r>
              <a:rPr lang="fa-IR" b="1" dirty="0" smtClean="0">
                <a:cs typeface="B Roya" pitchFamily="2" charset="-78"/>
              </a:rPr>
              <a:t>تغيير قيمت هاي نسبي نيز منعكس كننده تغييردر ساختار قيمت ها يا تغيير قيمت يك كالا در مقايسه با قيمت هاي تمامي كالاها و خدمات جامعه اقتصادي مي باشد.</a:t>
            </a:r>
          </a:p>
          <a:p>
            <a:pPr algn="justLow" rtl="1">
              <a:lnSpc>
                <a:spcPct val="150000"/>
              </a:lnSpc>
              <a:buNone/>
            </a:pPr>
            <a:r>
              <a:rPr lang="fa-IR" b="1" dirty="0" smtClean="0">
                <a:cs typeface="B Roya" pitchFamily="2" charset="-78"/>
              </a:rPr>
              <a:t>مثلا </a:t>
            </a:r>
            <a:r>
              <a:rPr lang="fa-IR" b="1" dirty="0" smtClean="0">
                <a:solidFill>
                  <a:schemeClr val="accent1"/>
                </a:solidFill>
                <a:cs typeface="B Roya" pitchFamily="2" charset="-78"/>
              </a:rPr>
              <a:t>چنانچه سطح عمومي قيمت ها به ميزان 20 درصد و قيمت يك كالاي خاص به ميزان 32 درصد افزايش يابد. افزايش قيمت نسبي كالاي مزبورمساوي 10 درصد خواهد بود.</a:t>
            </a:r>
            <a:endParaRPr lang="en-US" b="1" dirty="0" smtClean="0">
              <a:solidFill>
                <a:schemeClr val="accent1"/>
              </a:solidFill>
              <a:cs typeface="B Roya" pitchFamily="2" charset="-78"/>
            </a:endParaRPr>
          </a:p>
          <a:p>
            <a:pPr algn="justLow" rtl="1">
              <a:lnSpc>
                <a:spcPct val="150000"/>
              </a:lnSpc>
              <a:buNone/>
            </a:pPr>
            <a:r>
              <a:rPr lang="fa-IR" b="1" dirty="0" smtClean="0">
                <a:cs typeface="B Roya" pitchFamily="2" charset="-78"/>
              </a:rPr>
              <a:t>درضمن اثر كامل تغيير قيمت هاي نسبي را نمي توان اندازه گيري و افشا كرد مگر اين كه حسابها به ازاي تغيير قدرت خريد پول و تغيير قيمت هاي خاص تعديل شود.</a:t>
            </a:r>
            <a:endParaRPr lang="en-US" b="1" dirty="0" smtClean="0">
              <a:cs typeface="B Roya" pitchFamily="2" charset="-78"/>
            </a:endParaRPr>
          </a:p>
          <a:p>
            <a:pPr algn="r" rtl="1">
              <a:buNone/>
            </a:pPr>
            <a:endParaRPr lang="fa-IR" b="1" dirty="0" smtClean="0">
              <a:cs typeface="B Roya" pitchFamily="2" charset="-78"/>
            </a:endParaRPr>
          </a:p>
          <a:p>
            <a:pPr algn="r" rtl="1"/>
            <a:endParaRPr lang="en-US" b="1" dirty="0">
              <a:cs typeface="B Roya" pitchFamily="2" charset="-78"/>
            </a:endParaRPr>
          </a:p>
        </p:txBody>
      </p:sp>
      <p:sp>
        <p:nvSpPr>
          <p:cNvPr id="7" name="Double Wave 6"/>
          <p:cNvSpPr/>
          <p:nvPr/>
        </p:nvSpPr>
        <p:spPr>
          <a:xfrm rot="20916672">
            <a:off x="-80572" y="354837"/>
            <a:ext cx="3586649" cy="1180681"/>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r"/>
            <a:endParaRPr lang="en-US" sz="2400" dirty="0">
              <a:cs typeface="+mj-cs"/>
            </a:endParaRPr>
          </a:p>
        </p:txBody>
      </p:sp>
      <p:sp>
        <p:nvSpPr>
          <p:cNvPr id="8" name="TextBox 7"/>
          <p:cNvSpPr txBox="1"/>
          <p:nvPr/>
        </p:nvSpPr>
        <p:spPr>
          <a:xfrm rot="20952040">
            <a:off x="249240" y="641711"/>
            <a:ext cx="3093961" cy="584775"/>
          </a:xfrm>
          <a:prstGeom prst="rect">
            <a:avLst/>
          </a:prstGeom>
          <a:noFill/>
        </p:spPr>
        <p:txBody>
          <a:bodyPr wrap="square" rtlCol="1">
            <a:spAutoFit/>
          </a:bodyPr>
          <a:lstStyle/>
          <a:p>
            <a:pPr algn="ctr"/>
            <a:r>
              <a:rPr lang="fa-IR" sz="3200" b="1" dirty="0" smtClean="0">
                <a:cs typeface="B Titr" pitchFamily="2" charset="-78"/>
              </a:rPr>
              <a:t>تغییر قیمتهای نسبی</a:t>
            </a:r>
            <a:endParaRPr lang="fa-IR" sz="3200" b="1" dirty="0">
              <a:cs typeface="B Titr" pitchFamily="2" charset="-78"/>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1"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strips(downLeft)">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50" presetClass="entr" presetSubtype="0" decel="10000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1000" fill="hold"/>
                                        <p:tgtEl>
                                          <p:spTgt spid="8"/>
                                        </p:tgtEl>
                                        <p:attrNameLst>
                                          <p:attrName>ppt_w</p:attrName>
                                        </p:attrNameLst>
                                      </p:cBhvr>
                                      <p:tavLst>
                                        <p:tav tm="0">
                                          <p:val>
                                            <p:strVal val="#ppt_w+.3"/>
                                          </p:val>
                                        </p:tav>
                                        <p:tav tm="100000">
                                          <p:val>
                                            <p:strVal val="#ppt_w"/>
                                          </p:val>
                                        </p:tav>
                                      </p:tavLst>
                                    </p:anim>
                                    <p:anim calcmode="lin" valueType="num">
                                      <p:cBhvr>
                                        <p:cTn id="19" dur="1000" fill="hold"/>
                                        <p:tgtEl>
                                          <p:spTgt spid="8"/>
                                        </p:tgtEl>
                                        <p:attrNameLst>
                                          <p:attrName>ppt_h</p:attrName>
                                        </p:attrNameLst>
                                      </p:cBhvr>
                                      <p:tavLst>
                                        <p:tav tm="0">
                                          <p:val>
                                            <p:strVal val="#ppt_h"/>
                                          </p:val>
                                        </p:tav>
                                        <p:tav tm="100000">
                                          <p:val>
                                            <p:strVal val="#ppt_h"/>
                                          </p:val>
                                        </p:tav>
                                      </p:tavLst>
                                    </p:anim>
                                    <p:animEffect transition="in" filter="fade">
                                      <p:cBhvr>
                                        <p:cTn id="20" dur="10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50" presetClass="entr" presetSubtype="0" decel="10000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p:cTn id="25"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26"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7" dur="10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0" presetClass="entr" presetSubtype="0" decel="10000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33"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4" dur="1000"/>
                                        <p:tgtEl>
                                          <p:spTgt spid="3">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0" presetClass="entr" presetSubtype="0" decel="100000" fill="hold" grpId="0"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 calcmode="lin" valueType="num">
                                      <p:cBhvr>
                                        <p:cTn id="39"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40"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4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P spid="7" grpId="1" animBg="1"/>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10000"/>
          </a:bodyPr>
          <a:lstStyle/>
          <a:p>
            <a:pPr algn="justLow" rtl="1">
              <a:lnSpc>
                <a:spcPct val="150000"/>
              </a:lnSpc>
              <a:buNone/>
            </a:pPr>
            <a:r>
              <a:rPr lang="en-US" sz="1400" b="1" dirty="0" smtClean="0">
                <a:solidFill>
                  <a:srgbClr val="C00000"/>
                </a:solidFill>
                <a:cs typeface="B Roya" pitchFamily="2" charset="-78"/>
              </a:rPr>
              <a:t> </a:t>
            </a:r>
            <a:r>
              <a:rPr lang="fa-IR" sz="1400" b="1" dirty="0" smtClean="0">
                <a:solidFill>
                  <a:srgbClr val="C00000"/>
                </a:solidFill>
                <a:cs typeface="B Roya" pitchFamily="2" charset="-78"/>
              </a:rPr>
              <a:t>   </a:t>
            </a:r>
            <a:r>
              <a:rPr lang="fa-IR" b="1" dirty="0" smtClean="0">
                <a:solidFill>
                  <a:srgbClr val="C00000"/>
                </a:solidFill>
                <a:cs typeface="B Titr" pitchFamily="2" charset="-78"/>
              </a:rPr>
              <a:t>دارايي هاي پولي </a:t>
            </a:r>
            <a:r>
              <a:rPr lang="fa-IR" b="1" dirty="0" smtClean="0">
                <a:cs typeface="B Titr" pitchFamily="2" charset="-78"/>
              </a:rPr>
              <a:t>: </a:t>
            </a:r>
            <a:r>
              <a:rPr lang="fa-IR" b="1" dirty="0" smtClean="0">
                <a:cs typeface="B Roya" pitchFamily="2" charset="-78"/>
              </a:rPr>
              <a:t>معرف ادعا نسبت به مقدار معيني پول است.</a:t>
            </a:r>
            <a:r>
              <a:rPr lang="en-US" b="1" dirty="0" smtClean="0">
                <a:cs typeface="B Roya" pitchFamily="2" charset="-78"/>
              </a:rPr>
              <a:t> </a:t>
            </a:r>
            <a:r>
              <a:rPr lang="fa-IR" b="1" dirty="0" smtClean="0">
                <a:cs typeface="B Roya" pitchFamily="2" charset="-78"/>
              </a:rPr>
              <a:t>مانند:</a:t>
            </a:r>
          </a:p>
          <a:p>
            <a:pPr algn="justLow" rtl="1">
              <a:lnSpc>
                <a:spcPct val="150000"/>
              </a:lnSpc>
              <a:buNone/>
            </a:pPr>
            <a:r>
              <a:rPr lang="en-US" b="1" dirty="0" smtClean="0">
                <a:cs typeface="B Roya" pitchFamily="2" charset="-78"/>
              </a:rPr>
              <a:t>   </a:t>
            </a:r>
            <a:r>
              <a:rPr lang="fa-IR" b="1" dirty="0" smtClean="0">
                <a:cs typeface="B Roya" pitchFamily="2" charset="-78"/>
              </a:rPr>
              <a:t>موجودي نقد،حسابها واسناد دريافتني </a:t>
            </a:r>
            <a:endParaRPr lang="en-US" b="1" dirty="0" smtClean="0">
              <a:cs typeface="B Roya" pitchFamily="2" charset="-78"/>
            </a:endParaRPr>
          </a:p>
          <a:p>
            <a:pPr algn="justLow" rtl="1">
              <a:lnSpc>
                <a:spcPct val="150000"/>
              </a:lnSpc>
              <a:buNone/>
            </a:pPr>
            <a:r>
              <a:rPr lang="en-US" b="1" dirty="0" smtClean="0">
                <a:solidFill>
                  <a:srgbClr val="C00000"/>
                </a:solidFill>
                <a:cs typeface="B Roya" pitchFamily="2" charset="-78"/>
              </a:rPr>
              <a:t>   </a:t>
            </a:r>
            <a:r>
              <a:rPr lang="fa-IR" b="1" dirty="0" smtClean="0">
                <a:solidFill>
                  <a:srgbClr val="C00000"/>
                </a:solidFill>
                <a:cs typeface="B Titr" pitchFamily="2" charset="-78"/>
              </a:rPr>
              <a:t>بدهي هاي پولي : </a:t>
            </a:r>
            <a:r>
              <a:rPr lang="fa-IR" b="1" dirty="0" smtClean="0">
                <a:cs typeface="B Roya" pitchFamily="2" charset="-78"/>
              </a:rPr>
              <a:t>معرف تعهدات نسبت به پرداخت مبلغ ثابتي پول در زمان آينده است. مانند: حسابها و اسناد پرداختني، اقلام تحقق يافته پرداخت نشده </a:t>
            </a:r>
            <a:endParaRPr lang="en-US" b="1" dirty="0" smtClean="0">
              <a:cs typeface="B Roya" pitchFamily="2" charset="-78"/>
            </a:endParaRPr>
          </a:p>
          <a:p>
            <a:pPr algn="justLow" rtl="1">
              <a:lnSpc>
                <a:spcPct val="150000"/>
              </a:lnSpc>
              <a:buNone/>
            </a:pPr>
            <a:r>
              <a:rPr lang="fa-IR" sz="2000" b="1" dirty="0" smtClean="0">
                <a:cs typeface="B Roya" pitchFamily="2" charset="-78"/>
              </a:rPr>
              <a:t> </a:t>
            </a:r>
            <a:r>
              <a:rPr lang="en-US" b="1" dirty="0" smtClean="0">
                <a:cs typeface="B Roya" pitchFamily="2" charset="-78"/>
              </a:rPr>
              <a:t>  </a:t>
            </a:r>
            <a:r>
              <a:rPr lang="fa-IR" b="1" dirty="0" smtClean="0">
                <a:solidFill>
                  <a:srgbClr val="C00000"/>
                </a:solidFill>
                <a:cs typeface="B Titr" pitchFamily="2" charset="-78"/>
              </a:rPr>
              <a:t>دارايي هاي غيرپولي: </a:t>
            </a:r>
            <a:r>
              <a:rPr lang="fa-IR" b="1" dirty="0" smtClean="0">
                <a:cs typeface="B Roya" pitchFamily="2" charset="-78"/>
              </a:rPr>
              <a:t>شامل اقلامي است كه قيمت آن مي تواند باگذشت زمان تغييركند ودربرگیرنده تمامی حقوق نسبت به منافع آتي وكالاها وخدمات</a:t>
            </a:r>
            <a:r>
              <a:rPr lang="fa-IR" b="1" dirty="0" smtClean="0">
                <a:solidFill>
                  <a:schemeClr val="tx2"/>
                </a:solidFill>
                <a:cs typeface="B Roya" pitchFamily="2" charset="-78"/>
              </a:rPr>
              <a:t> </a:t>
            </a:r>
            <a:r>
              <a:rPr lang="fa-IR" b="1" dirty="0" smtClean="0">
                <a:cs typeface="B Roya" pitchFamily="2" charset="-78"/>
              </a:rPr>
              <a:t>است .   </a:t>
            </a:r>
            <a:endParaRPr lang="en-US" b="1" dirty="0" smtClean="0">
              <a:cs typeface="B Roya" pitchFamily="2" charset="-78"/>
            </a:endParaRPr>
          </a:p>
          <a:p>
            <a:pPr algn="justLow" rtl="1">
              <a:lnSpc>
                <a:spcPct val="150000"/>
              </a:lnSpc>
              <a:buNone/>
            </a:pPr>
            <a:r>
              <a:rPr lang="en-US" sz="2000" b="1" dirty="0" smtClean="0">
                <a:solidFill>
                  <a:srgbClr val="C00000"/>
                </a:solidFill>
                <a:cs typeface="B Roya" pitchFamily="2" charset="-78"/>
              </a:rPr>
              <a:t>   </a:t>
            </a:r>
            <a:r>
              <a:rPr lang="fa-IR" b="1" dirty="0" smtClean="0">
                <a:solidFill>
                  <a:srgbClr val="C00000"/>
                </a:solidFill>
                <a:cs typeface="B Titr" pitchFamily="2" charset="-78"/>
              </a:rPr>
              <a:t>بدهي هاي غيرپولي : </a:t>
            </a:r>
            <a:r>
              <a:rPr lang="fa-IR" b="1" dirty="0" smtClean="0">
                <a:cs typeface="B Roya" pitchFamily="2" charset="-78"/>
              </a:rPr>
              <a:t>شامل تعهداتي است كه با مقدار معيني كالاها و خدمات ايفا مي شود يا بر حسب مقدار معيني از قدرت خريد بيان شده است.</a:t>
            </a:r>
            <a:endParaRPr lang="en-US" b="1" dirty="0" smtClean="0">
              <a:cs typeface="B Roya" pitchFamily="2" charset="-78"/>
            </a:endParaRPr>
          </a:p>
          <a:p>
            <a:pPr algn="r" rtl="1"/>
            <a:endParaRPr lang="en-US" b="1" dirty="0">
              <a:cs typeface="B Roya" pitchFamily="2" charset="-78"/>
            </a:endParaRPr>
          </a:p>
        </p:txBody>
      </p:sp>
      <p:sp>
        <p:nvSpPr>
          <p:cNvPr id="5" name="Double Wave 4"/>
          <p:cNvSpPr/>
          <p:nvPr/>
        </p:nvSpPr>
        <p:spPr>
          <a:xfrm rot="20916672">
            <a:off x="-54833" y="389596"/>
            <a:ext cx="5066129" cy="1219200"/>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r"/>
            <a:endParaRPr lang="en-US" sz="2400" dirty="0">
              <a:cs typeface="+mj-cs"/>
            </a:endParaRPr>
          </a:p>
        </p:txBody>
      </p:sp>
      <p:sp>
        <p:nvSpPr>
          <p:cNvPr id="6" name="TextBox 5"/>
          <p:cNvSpPr txBox="1"/>
          <p:nvPr/>
        </p:nvSpPr>
        <p:spPr>
          <a:xfrm rot="20983548">
            <a:off x="-70345" y="777224"/>
            <a:ext cx="4865635" cy="584775"/>
          </a:xfrm>
          <a:prstGeom prst="rect">
            <a:avLst/>
          </a:prstGeom>
          <a:noFill/>
        </p:spPr>
        <p:txBody>
          <a:bodyPr wrap="square" rtlCol="1">
            <a:spAutoFit/>
          </a:bodyPr>
          <a:lstStyle/>
          <a:p>
            <a:pPr algn="ctr"/>
            <a:r>
              <a:rPr lang="fa-IR" sz="3200" b="1" dirty="0" smtClean="0">
                <a:cs typeface="B Titr" pitchFamily="2" charset="-78"/>
              </a:rPr>
              <a:t>طبقه بندی اقلام پولی و غیر پولی</a:t>
            </a:r>
            <a:endParaRPr lang="fa-IR" sz="3200" b="1" dirty="0">
              <a:cs typeface="B Titr" pitchFamily="2" charset="-7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ppt_w</p:attrName>
                                        </p:attrNameLst>
                                      </p:cBhvr>
                                      <p:tavLst>
                                        <p:tav tm="0" fmla="#ppt_w*sin(2.5*pi*$)">
                                          <p:val>
                                            <p:fltVal val="0"/>
                                          </p:val>
                                        </p:tav>
                                        <p:tav tm="100000">
                                          <p:val>
                                            <p:fltVal val="1"/>
                                          </p:val>
                                        </p:tav>
                                      </p:tavLst>
                                    </p:anim>
                                    <p:anim calcmode="lin" valueType="num">
                                      <p:cBhvr>
                                        <p:cTn id="9"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justLow" rtl="1">
              <a:lnSpc>
                <a:spcPct val="150000"/>
              </a:lnSpc>
              <a:buNone/>
            </a:pPr>
            <a:r>
              <a:rPr lang="fa-IR" b="1" dirty="0" smtClean="0">
                <a:cs typeface="B Roya" pitchFamily="2" charset="-78"/>
              </a:rPr>
              <a:t>    براساس باورعمومي تورم به نفع بدهكاران و به زيان طلبكاران است.</a:t>
            </a:r>
          </a:p>
          <a:p>
            <a:pPr algn="justLow" rtl="1">
              <a:lnSpc>
                <a:spcPct val="150000"/>
              </a:lnSpc>
              <a:buNone/>
            </a:pPr>
            <a:r>
              <a:rPr lang="fa-IR" b="1" dirty="0" smtClean="0">
                <a:cs typeface="B Roya" pitchFamily="2" charset="-78"/>
              </a:rPr>
              <a:t>   واحدهاي انتفاعي معمولا موجودي نقد يا حسابهاي دریافتنی را به مبلغي بيش از بدهي هاي جاري نگهداري مي كنند تا با افزايش سطح قيمت ها، زيان اقتصادي تحمل و با كاهش سطح قيمت ها سود اقتصادي تحصيل گردد.همچنين اگر </a:t>
            </a:r>
            <a:r>
              <a:rPr lang="fa-IR" b="1" u="sng" dirty="0" smtClean="0">
                <a:solidFill>
                  <a:srgbClr val="0070C0"/>
                </a:solidFill>
                <a:cs typeface="B Roya" pitchFamily="2" charset="-78"/>
              </a:rPr>
              <a:t>بدهيهاي بلندمدت بيشتر از داراييهاي پولي بلندمدت </a:t>
            </a:r>
            <a:r>
              <a:rPr lang="fa-IR" b="1" dirty="0" smtClean="0">
                <a:cs typeface="B Roya" pitchFamily="2" charset="-78"/>
              </a:rPr>
              <a:t>باشد هنگام </a:t>
            </a:r>
            <a:r>
              <a:rPr lang="fa-IR" b="1" dirty="0" smtClean="0">
                <a:solidFill>
                  <a:srgbClr val="0070C0"/>
                </a:solidFill>
                <a:cs typeface="B Roya" pitchFamily="2" charset="-78"/>
              </a:rPr>
              <a:t>افزايش</a:t>
            </a:r>
            <a:r>
              <a:rPr lang="fa-IR" b="1" dirty="0" smtClean="0">
                <a:cs typeface="B Roya" pitchFamily="2" charset="-78"/>
              </a:rPr>
              <a:t> سطح قيمتها ،</a:t>
            </a:r>
            <a:r>
              <a:rPr lang="fa-IR" b="1" dirty="0" smtClean="0">
                <a:solidFill>
                  <a:srgbClr val="0070C0"/>
                </a:solidFill>
                <a:cs typeface="B Roya" pitchFamily="2" charset="-78"/>
              </a:rPr>
              <a:t>سوداقتصادي</a:t>
            </a:r>
            <a:r>
              <a:rPr lang="fa-IR" b="1" dirty="0" smtClean="0">
                <a:cs typeface="B Roya" pitchFamily="2" charset="-78"/>
              </a:rPr>
              <a:t> تحصيل مي شود وهنگام </a:t>
            </a:r>
            <a:r>
              <a:rPr lang="fa-IR" b="1" dirty="0" smtClean="0">
                <a:solidFill>
                  <a:srgbClr val="0070C0"/>
                </a:solidFill>
                <a:cs typeface="B Roya" pitchFamily="2" charset="-78"/>
              </a:rPr>
              <a:t>كاهش</a:t>
            </a:r>
            <a:r>
              <a:rPr lang="fa-IR" b="1" dirty="0" smtClean="0">
                <a:cs typeface="B Roya" pitchFamily="2" charset="-78"/>
              </a:rPr>
              <a:t> سطح قيمتها </a:t>
            </a:r>
            <a:r>
              <a:rPr lang="fa-IR" b="1" dirty="0" smtClean="0">
                <a:solidFill>
                  <a:srgbClr val="0070C0"/>
                </a:solidFill>
                <a:cs typeface="B Roya" pitchFamily="2" charset="-78"/>
              </a:rPr>
              <a:t>زيان اقتصادي </a:t>
            </a:r>
            <a:r>
              <a:rPr lang="fa-IR" b="1" dirty="0" smtClean="0">
                <a:cs typeface="B Roya" pitchFamily="2" charset="-78"/>
              </a:rPr>
              <a:t>تحمل مي شود.</a:t>
            </a:r>
            <a:r>
              <a:rPr lang="en-US" b="1" dirty="0" smtClean="0">
                <a:cs typeface="B Roya" pitchFamily="2" charset="-78"/>
              </a:rPr>
              <a:t>  </a:t>
            </a:r>
          </a:p>
          <a:p>
            <a:pPr algn="justLow" rtl="1">
              <a:lnSpc>
                <a:spcPct val="150000"/>
              </a:lnSpc>
              <a:buNone/>
            </a:pPr>
            <a:r>
              <a:rPr lang="fa-IR" b="1" dirty="0" smtClean="0">
                <a:solidFill>
                  <a:srgbClr val="C00000"/>
                </a:solidFill>
                <a:cs typeface="B Roya" pitchFamily="2" charset="-78"/>
              </a:rPr>
              <a:t>    در ضمن اقلام غيرپولي سودوزيان ندارند.</a:t>
            </a:r>
            <a:endParaRPr lang="en-US" b="1" dirty="0">
              <a:cs typeface="B Roya" pitchFamily="2" charset="-78"/>
            </a:endParaRPr>
          </a:p>
        </p:txBody>
      </p:sp>
      <p:sp>
        <p:nvSpPr>
          <p:cNvPr id="5" name="Double Wave 4"/>
          <p:cNvSpPr/>
          <p:nvPr/>
        </p:nvSpPr>
        <p:spPr>
          <a:xfrm rot="20916672">
            <a:off x="-63617" y="352424"/>
            <a:ext cx="3695876" cy="1267754"/>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r"/>
            <a:endParaRPr lang="en-US" sz="2400" dirty="0">
              <a:cs typeface="+mj-cs"/>
            </a:endParaRPr>
          </a:p>
        </p:txBody>
      </p:sp>
      <p:sp>
        <p:nvSpPr>
          <p:cNvPr id="6" name="TextBox 5"/>
          <p:cNvSpPr txBox="1"/>
          <p:nvPr/>
        </p:nvSpPr>
        <p:spPr>
          <a:xfrm rot="21133440">
            <a:off x="-35625" y="697863"/>
            <a:ext cx="3545137" cy="584775"/>
          </a:xfrm>
          <a:prstGeom prst="rect">
            <a:avLst/>
          </a:prstGeom>
          <a:noFill/>
        </p:spPr>
        <p:txBody>
          <a:bodyPr wrap="square" rtlCol="1">
            <a:spAutoFit/>
          </a:bodyPr>
          <a:lstStyle/>
          <a:p>
            <a:pPr algn="ctr"/>
            <a:r>
              <a:rPr lang="fa-IR" sz="3200" b="1" dirty="0" smtClean="0">
                <a:cs typeface="B Titr" pitchFamily="2" charset="-78"/>
              </a:rPr>
              <a:t>سود و زیان اقلام پولی</a:t>
            </a:r>
            <a:endParaRPr lang="fa-IR" sz="3200" b="1" dirty="0">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057400"/>
            <a:ext cx="7467600" cy="4416552"/>
          </a:xfrm>
        </p:spPr>
        <p:txBody>
          <a:bodyPr/>
          <a:lstStyle/>
          <a:p>
            <a:pPr algn="r" rtl="1">
              <a:lnSpc>
                <a:spcPct val="150000"/>
              </a:lnSpc>
            </a:pPr>
            <a:r>
              <a:rPr lang="fa-IR" b="1" dirty="0" smtClean="0">
                <a:cs typeface="B Roya" pitchFamily="2" charset="-78"/>
              </a:rPr>
              <a:t>شاخص قیمت عبارت است از میانگین موزون قیمت های جاری کالاها و خدمات که با قیمت های مربوط در دوره مبنا مقایسه و به کمک آن، تغییرات حاصل در سطح قیمتها تعیین می شود.</a:t>
            </a:r>
          </a:p>
          <a:p>
            <a:pPr algn="r" rtl="1">
              <a:lnSpc>
                <a:spcPct val="150000"/>
              </a:lnSpc>
            </a:pPr>
            <a:r>
              <a:rPr lang="fa-IR" b="1" dirty="0" smtClean="0">
                <a:cs typeface="B Roya" pitchFamily="2" charset="-78"/>
              </a:rPr>
              <a:t>از شاخص قیمت جهت اندازه گیری تغییر سطح قیمت ها در یک دوره معین، استفاده می شود.</a:t>
            </a:r>
          </a:p>
          <a:p>
            <a:pPr algn="r" rtl="1">
              <a:lnSpc>
                <a:spcPct val="150000"/>
              </a:lnSpc>
            </a:pPr>
            <a:r>
              <a:rPr lang="fa-IR" b="1" dirty="0" smtClean="0">
                <a:cs typeface="B Roya" pitchFamily="2" charset="-78"/>
              </a:rPr>
              <a:t>شاخص قیمت در هر سه طبقه تغییر قیمتی قابل محاسبه می باشد.</a:t>
            </a:r>
          </a:p>
          <a:p>
            <a:pPr algn="r" rtl="1">
              <a:lnSpc>
                <a:spcPct val="150000"/>
              </a:lnSpc>
            </a:pPr>
            <a:endParaRPr lang="en-US" b="1" dirty="0">
              <a:cs typeface="B Roya" pitchFamily="2" charset="-78"/>
            </a:endParaRPr>
          </a:p>
        </p:txBody>
      </p:sp>
      <p:sp>
        <p:nvSpPr>
          <p:cNvPr id="5" name="Double Wave 4"/>
          <p:cNvSpPr/>
          <p:nvPr/>
        </p:nvSpPr>
        <p:spPr>
          <a:xfrm rot="20916672">
            <a:off x="89784" y="342391"/>
            <a:ext cx="3594271" cy="1267754"/>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r"/>
            <a:endParaRPr lang="en-US" sz="2400" dirty="0">
              <a:cs typeface="+mj-cs"/>
            </a:endParaRPr>
          </a:p>
        </p:txBody>
      </p:sp>
      <p:sp>
        <p:nvSpPr>
          <p:cNvPr id="6" name="TextBox 5"/>
          <p:cNvSpPr txBox="1"/>
          <p:nvPr/>
        </p:nvSpPr>
        <p:spPr>
          <a:xfrm rot="20925302">
            <a:off x="351951" y="711992"/>
            <a:ext cx="2944027" cy="584775"/>
          </a:xfrm>
          <a:prstGeom prst="rect">
            <a:avLst/>
          </a:prstGeom>
          <a:noFill/>
        </p:spPr>
        <p:txBody>
          <a:bodyPr wrap="square" rtlCol="1">
            <a:spAutoFit/>
          </a:bodyPr>
          <a:lstStyle/>
          <a:p>
            <a:pPr algn="ctr"/>
            <a:r>
              <a:rPr lang="fa-IR" sz="3200" b="1" dirty="0" smtClean="0">
                <a:cs typeface="B Titr" pitchFamily="2" charset="-78"/>
              </a:rPr>
              <a:t>شاخص های قیمت</a:t>
            </a:r>
            <a:endParaRPr lang="fa-IR" sz="3200" b="1" dirty="0">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heel(4)">
                                      <p:cBhvr>
                                        <p:cTn id="12" dur="20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0" presetClass="entr" presetSubtype="0" decel="100000"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 calcmode="lin" valueType="num">
                                      <p:cBhvr>
                                        <p:cTn id="17" dur="1000" fill="hold"/>
                                        <p:tgtEl>
                                          <p:spTgt spid="6">
                                            <p:txEl>
                                              <p:pRg st="0" end="0"/>
                                            </p:txEl>
                                          </p:spTgt>
                                        </p:tgtEl>
                                        <p:attrNameLst>
                                          <p:attrName>ppt_w</p:attrName>
                                        </p:attrNameLst>
                                      </p:cBhvr>
                                      <p:tavLst>
                                        <p:tav tm="0">
                                          <p:val>
                                            <p:strVal val="#ppt_w+.3"/>
                                          </p:val>
                                        </p:tav>
                                        <p:tav tm="100000">
                                          <p:val>
                                            <p:strVal val="#ppt_w"/>
                                          </p:val>
                                        </p:tav>
                                      </p:tavLst>
                                    </p:anim>
                                    <p:anim calcmode="lin" valueType="num">
                                      <p:cBhvr>
                                        <p:cTn id="18"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19" dur="1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build="allAtOnce"/>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itchFamily="2" charset="-78"/>
              </a:rPr>
              <a:t>نحوه محاسبه شاخص قیمت:</a:t>
            </a:r>
            <a:endParaRPr lang="en-US" dirty="0">
              <a:cs typeface="B Titr" pitchFamily="2" charset="-78"/>
            </a:endParaRPr>
          </a:p>
        </p:txBody>
      </p:sp>
      <p:sp>
        <p:nvSpPr>
          <p:cNvPr id="3" name="Content Placeholder 2"/>
          <p:cNvSpPr>
            <a:spLocks noGrp="1"/>
          </p:cNvSpPr>
          <p:nvPr>
            <p:ph sz="quarter" idx="1"/>
          </p:nvPr>
        </p:nvSpPr>
        <p:spPr/>
        <p:txBody>
          <a:bodyPr>
            <a:normAutofit/>
          </a:bodyPr>
          <a:lstStyle/>
          <a:p>
            <a:pPr algn="r" rtl="1"/>
            <a:r>
              <a:rPr lang="fa-IR" b="1" dirty="0" smtClean="0">
                <a:cs typeface="B Roya" pitchFamily="2" charset="-78"/>
              </a:rPr>
              <a:t>روش لاسپیرز</a:t>
            </a:r>
          </a:p>
          <a:p>
            <a:pPr>
              <a:buNone/>
            </a:pPr>
            <a:r>
              <a:rPr lang="en-US" b="1" dirty="0" smtClean="0"/>
              <a:t>I</a:t>
            </a:r>
            <a:r>
              <a:rPr lang="en-US" b="1" baseline="-25000" dirty="0" smtClean="0"/>
              <a:t>n</a:t>
            </a:r>
            <a:r>
              <a:rPr lang="en-US" b="1" dirty="0" smtClean="0"/>
              <a:t>=100</a:t>
            </a:r>
            <a:r>
              <a:rPr lang="en-US" b="1" dirty="0" smtClean="0">
                <a:sym typeface="Wingdings 2"/>
              </a:rPr>
              <a:t></a:t>
            </a:r>
            <a:endParaRPr lang="fa-IR" b="1" dirty="0" smtClean="0"/>
          </a:p>
          <a:p>
            <a:pPr algn="l">
              <a:buNone/>
            </a:pPr>
            <a:endParaRPr lang="fa-IR" b="1" dirty="0" smtClean="0">
              <a:effectLst>
                <a:outerShdw blurRad="38100" dist="38100" dir="2700000" algn="tl">
                  <a:srgbClr val="000000">
                    <a:alpha val="43137"/>
                  </a:srgbClr>
                </a:outerShdw>
              </a:effectLst>
            </a:endParaRPr>
          </a:p>
          <a:p>
            <a:pPr algn="l">
              <a:buNone/>
            </a:pPr>
            <a:endParaRPr lang="fa-IR" b="1" dirty="0" smtClean="0">
              <a:effectLst>
                <a:outerShdw blurRad="38100" dist="38100" dir="2700000" algn="tl">
                  <a:srgbClr val="000000">
                    <a:alpha val="43137"/>
                  </a:srgbClr>
                </a:outerShdw>
              </a:effectLst>
            </a:endParaRPr>
          </a:p>
          <a:p>
            <a:pPr algn="r" rtl="1"/>
            <a:r>
              <a:rPr lang="fa-IR" b="1" dirty="0" smtClean="0">
                <a:effectLst>
                  <a:outerShdw blurRad="38100" dist="38100" dir="2700000" algn="tl">
                    <a:srgbClr val="000000">
                      <a:alpha val="43137"/>
                    </a:srgbClr>
                  </a:outerShdw>
                </a:effectLst>
                <a:cs typeface="B Roya" pitchFamily="2" charset="-78"/>
              </a:rPr>
              <a:t>روش پاشه</a:t>
            </a:r>
          </a:p>
          <a:p>
            <a:pPr algn="r" rtl="1">
              <a:buNone/>
            </a:pPr>
            <a:endParaRPr lang="fa-IR" b="1" dirty="0" smtClean="0">
              <a:effectLst>
                <a:outerShdw blurRad="38100" dist="38100" dir="2700000" algn="tl">
                  <a:srgbClr val="000000">
                    <a:alpha val="43137"/>
                  </a:srgbClr>
                </a:outerShdw>
              </a:effectLst>
            </a:endParaRPr>
          </a:p>
          <a:p>
            <a:pPr algn="r" rtl="1">
              <a:buNone/>
            </a:pPr>
            <a:endParaRPr lang="fa-IR" b="1" dirty="0" smtClean="0">
              <a:effectLst>
                <a:outerShdw blurRad="38100" dist="38100" dir="2700000" algn="tl">
                  <a:srgbClr val="000000">
                    <a:alpha val="43137"/>
                  </a:srgbClr>
                </a:outerShdw>
              </a:effectLst>
            </a:endParaRPr>
          </a:p>
          <a:p>
            <a:pPr>
              <a:buNone/>
            </a:pPr>
            <a:r>
              <a:rPr lang="en-US" b="1" dirty="0" smtClean="0"/>
              <a:t>I</a:t>
            </a:r>
            <a:r>
              <a:rPr lang="en-US" b="1" baseline="-25000" dirty="0" smtClean="0"/>
              <a:t>n</a:t>
            </a:r>
            <a:r>
              <a:rPr lang="en-US" b="1" dirty="0" smtClean="0"/>
              <a:t>=100</a:t>
            </a:r>
            <a:r>
              <a:rPr lang="en-US" b="1" dirty="0" smtClean="0">
                <a:sym typeface="Wingdings 2"/>
              </a:rPr>
              <a:t></a:t>
            </a:r>
            <a:r>
              <a:rPr lang="en-US" b="1" i="1" dirty="0" smtClean="0"/>
              <a:t/>
            </a:r>
            <a:br>
              <a:rPr lang="en-US" b="1" i="1" dirty="0" smtClean="0"/>
            </a:br>
            <a:endParaRPr lang="en-US" b="1" i="1" dirty="0" smtClean="0">
              <a:effectLst>
                <a:outerShdw blurRad="38100" dist="38100" dir="2700000" algn="tl">
                  <a:srgbClr val="000000">
                    <a:alpha val="43137"/>
                  </a:srgbClr>
                </a:outerShdw>
              </a:effectLst>
            </a:endParaRPr>
          </a:p>
          <a:p>
            <a:pPr>
              <a:buNone/>
            </a:pPr>
            <a:endParaRPr lang="fa-IR" b="1" dirty="0" smtClean="0">
              <a:effectLst>
                <a:outerShdw blurRad="38100" dist="38100" dir="2700000" algn="tl">
                  <a:srgbClr val="000000">
                    <a:alpha val="43137"/>
                  </a:srgbClr>
                </a:outerShdw>
              </a:effectLst>
            </a:endParaRPr>
          </a:p>
          <a:p>
            <a:pPr algn="r" rtl="1">
              <a:buNone/>
            </a:pPr>
            <a:r>
              <a:rPr lang="fa-IR" b="1" dirty="0" smtClean="0">
                <a:effectLst>
                  <a:outerShdw blurRad="38100" dist="38100" dir="2700000" algn="tl">
                    <a:srgbClr val="000000">
                      <a:alpha val="43137"/>
                    </a:srgbClr>
                  </a:outerShdw>
                </a:effectLst>
              </a:rPr>
              <a:t>                </a:t>
            </a:r>
            <a:r>
              <a:rPr lang="fa-IR" b="1" dirty="0" smtClean="0">
                <a:effectLst>
                  <a:outerShdw blurRad="38100" dist="38100" dir="2700000" algn="tl">
                    <a:srgbClr val="000000">
                      <a:alpha val="43137"/>
                    </a:srgbClr>
                  </a:outerShdw>
                </a:effectLst>
                <a:cs typeface="B Roya" pitchFamily="2" charset="-78"/>
              </a:rPr>
              <a:t>در استاندارد شماره 33 ، شاخص لاسپیرز توصیه شده است.</a:t>
            </a:r>
            <a:endParaRPr lang="en-US" b="1" dirty="0">
              <a:effectLst>
                <a:outerShdw blurRad="38100" dist="38100" dir="2700000" algn="tl">
                  <a:srgbClr val="000000">
                    <a:alpha val="43137"/>
                  </a:srgbClr>
                </a:outerShdw>
              </a:effectLst>
              <a:cs typeface="B Roya" pitchFamily="2" charset="-78"/>
            </a:endParaRPr>
          </a:p>
        </p:txBody>
      </p:sp>
      <p:sp>
        <p:nvSpPr>
          <p:cNvPr id="266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26625"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828800" y="1905000"/>
            <a:ext cx="1390650" cy="819150"/>
          </a:xfrm>
          <a:prstGeom prst="rect">
            <a:avLst/>
          </a:prstGeom>
          <a:noFill/>
        </p:spPr>
      </p:pic>
      <p:sp>
        <p:nvSpPr>
          <p:cNvPr id="266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26627"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828800" y="4495800"/>
            <a:ext cx="1400175" cy="819150"/>
          </a:xfrm>
          <a:prstGeom prst="rect">
            <a:avLst/>
          </a:prstGeom>
          <a:noFill/>
        </p:spPr>
      </p:pic>
      <p:sp>
        <p:nvSpPr>
          <p:cNvPr id="8" name="Cloud Callout 7"/>
          <p:cNvSpPr/>
          <p:nvPr/>
        </p:nvSpPr>
        <p:spPr>
          <a:xfrm>
            <a:off x="6553200" y="4724400"/>
            <a:ext cx="2159161" cy="971733"/>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dirty="0" smtClean="0">
                <a:solidFill>
                  <a:srgbClr val="002060"/>
                </a:solidFill>
                <a:latin typeface="IranNastaliq" pitchFamily="18" charset="0"/>
                <a:cs typeface="B Titr" pitchFamily="2" charset="-78"/>
              </a:rPr>
              <a:t>نکته:</a:t>
            </a:r>
            <a:endParaRPr lang="en-US" sz="3200" dirty="0">
              <a:solidFill>
                <a:srgbClr val="002060"/>
              </a:solidFill>
              <a:latin typeface="IranNastaliq" pitchFamily="18" charset="0"/>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p:cTn id="35"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 calcmode="lin" valueType="num">
                                      <p:cBhvr>
                                        <p:cTn id="42" dur="10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43" dur="10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2028617"/>
            <a:ext cx="7848600" cy="3539430"/>
          </a:xfrm>
          <a:prstGeom prst="rect">
            <a:avLst/>
          </a:prstGeom>
        </p:spPr>
        <p:txBody>
          <a:bodyPr wrap="square">
            <a:spAutoFit/>
          </a:bodyPr>
          <a:lstStyle/>
          <a:p>
            <a:pPr algn="r" rtl="1"/>
            <a:r>
              <a:rPr lang="fa-IR" sz="2800" b="1" dirty="0">
                <a:solidFill>
                  <a:srgbClr val="C00000"/>
                </a:solidFill>
                <a:cs typeface="B Titr" pitchFamily="2" charset="-78"/>
              </a:rPr>
              <a:t>تعریف :</a:t>
            </a:r>
          </a:p>
          <a:p>
            <a:pPr algn="r" rtl="1"/>
            <a:endParaRPr lang="fa-IR" sz="2800" b="1" dirty="0">
              <a:cs typeface="B Roya" pitchFamily="2" charset="-78"/>
            </a:endParaRPr>
          </a:p>
          <a:p>
            <a:pPr algn="just" rtl="1"/>
            <a:r>
              <a:rPr lang="fa-IR" sz="2800" b="1" dirty="0">
                <a:cs typeface="B Roya" pitchFamily="2" charset="-78"/>
              </a:rPr>
              <a:t>حسابداری </a:t>
            </a:r>
            <a:r>
              <a:rPr lang="fa-IR" sz="2800" b="1" dirty="0" smtClean="0">
                <a:cs typeface="B Roya" pitchFamily="2" charset="-78"/>
              </a:rPr>
              <a:t>تفییر قیمتها واژه </a:t>
            </a:r>
            <a:r>
              <a:rPr lang="fa-IR" sz="2800" b="1" dirty="0">
                <a:cs typeface="B Roya" pitchFamily="2" charset="-78"/>
              </a:rPr>
              <a:t>ای است که مجموعه ای ازسیستم های حسابداری طراحی شده به منظور اصلاح مشکلات ناشی از به کارگیری بهای تمام شده تاریخی به لحاظ وجود تورم تشریح می کند.حسابداری تورمی درکشورهای مبتلا به تورم شدیدبه کارگرفته می شود.</a:t>
            </a:r>
            <a:endParaRPr lang="en-US" sz="2800" b="1" dirty="0">
              <a:cs typeface="B Roya" pitchFamily="2" charset="-78"/>
            </a:endParaRPr>
          </a:p>
          <a:p>
            <a:pPr algn="just" rtl="1"/>
            <a:endParaRPr lang="en-US" sz="2800" b="1" dirty="0">
              <a:cs typeface="B Roya" pitchFamily="2" charset="-78"/>
            </a:endParaRPr>
          </a:p>
        </p:txBody>
      </p:sp>
      <p:sp>
        <p:nvSpPr>
          <p:cNvPr id="6" name="Double Wave 5"/>
          <p:cNvSpPr/>
          <p:nvPr/>
        </p:nvSpPr>
        <p:spPr>
          <a:xfrm>
            <a:off x="152400" y="228600"/>
            <a:ext cx="2362200" cy="1219200"/>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dirty="0"/>
          </a:p>
        </p:txBody>
      </p:sp>
      <p:sp>
        <p:nvSpPr>
          <p:cNvPr id="10" name="TextBox 9"/>
          <p:cNvSpPr txBox="1"/>
          <p:nvPr/>
        </p:nvSpPr>
        <p:spPr>
          <a:xfrm rot="541477">
            <a:off x="381000" y="533400"/>
            <a:ext cx="2286000" cy="738664"/>
          </a:xfrm>
          <a:prstGeom prst="rect">
            <a:avLst/>
          </a:prstGeom>
          <a:noFill/>
        </p:spPr>
        <p:txBody>
          <a:bodyPr wrap="square" rtlCol="0">
            <a:spAutoFit/>
          </a:bodyPr>
          <a:lstStyle/>
          <a:p>
            <a:r>
              <a:rPr lang="fa-IR" sz="2400" b="1" dirty="0" smtClean="0">
                <a:cs typeface="B Titr" pitchFamily="2" charset="-78"/>
              </a:rPr>
              <a:t>حسابداری تورمی</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ppt_x"/>
                                          </p:val>
                                        </p:tav>
                                        <p:tav tm="100000">
                                          <p:val>
                                            <p:strVal val="#ppt_x"/>
                                          </p:val>
                                        </p:tav>
                                      </p:tavLst>
                                    </p:anim>
                                    <p:anim calcmode="lin" valueType="num">
                                      <p:cBhvr additive="base">
                                        <p:cTn id="1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Double Wave 5"/>
          <p:cNvSpPr/>
          <p:nvPr/>
        </p:nvSpPr>
        <p:spPr>
          <a:xfrm rot="20916814">
            <a:off x="-53930" y="246998"/>
            <a:ext cx="4516300" cy="1447800"/>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7" name="TextBox 6"/>
          <p:cNvSpPr txBox="1"/>
          <p:nvPr/>
        </p:nvSpPr>
        <p:spPr>
          <a:xfrm rot="21071367">
            <a:off x="279962" y="533043"/>
            <a:ext cx="4084317" cy="584775"/>
          </a:xfrm>
          <a:prstGeom prst="rect">
            <a:avLst/>
          </a:prstGeom>
          <a:noFill/>
        </p:spPr>
        <p:txBody>
          <a:bodyPr wrap="square" rtlCol="0">
            <a:spAutoFit/>
          </a:bodyPr>
          <a:lstStyle/>
          <a:p>
            <a:r>
              <a:rPr lang="fa-IR" sz="3200" b="1" dirty="0" smtClean="0">
                <a:cs typeface="B Titr" pitchFamily="2" charset="-78"/>
              </a:rPr>
              <a:t>روشهای ارزیابی دارایی ها</a:t>
            </a:r>
            <a:endParaRPr lang="en-US" sz="3200" b="1" dirty="0">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1"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4" grpId="1">
        <p:bldAsOne/>
      </p:bldGraphic>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7924800" cy="1143000"/>
          </a:xfrm>
        </p:spPr>
        <p:txBody>
          <a:bodyPr/>
          <a:lstStyle/>
          <a:p>
            <a:pPr algn="r" rtl="1"/>
            <a:r>
              <a:rPr lang="fa-IR" dirty="0" smtClean="0">
                <a:solidFill>
                  <a:srgbClr val="C00000"/>
                </a:solidFill>
                <a:cs typeface="B Titr" pitchFamily="2" charset="-78"/>
              </a:rPr>
              <a:t>موارد افشا در بکارگیری روش قدرت خرید طبق </a:t>
            </a:r>
            <a:r>
              <a:rPr lang="en-US" dirty="0" smtClean="0">
                <a:solidFill>
                  <a:srgbClr val="C00000"/>
                </a:solidFill>
                <a:cs typeface="B Titr" pitchFamily="2" charset="-78"/>
              </a:rPr>
              <a:t>FASB</a:t>
            </a:r>
            <a:r>
              <a:rPr lang="fa-IR" dirty="0" smtClean="0">
                <a:solidFill>
                  <a:srgbClr val="C00000"/>
                </a:solidFill>
                <a:cs typeface="B Titr" pitchFamily="2" charset="-78"/>
              </a:rPr>
              <a:t>:</a:t>
            </a:r>
            <a:endParaRPr lang="en-US" dirty="0">
              <a:solidFill>
                <a:srgbClr val="C00000"/>
              </a:solidFill>
              <a:cs typeface="B Titr" pitchFamily="2" charset="-78"/>
            </a:endParaRPr>
          </a:p>
        </p:txBody>
      </p:sp>
      <p:sp>
        <p:nvSpPr>
          <p:cNvPr id="3" name="Content Placeholder 2"/>
          <p:cNvSpPr>
            <a:spLocks noGrp="1"/>
          </p:cNvSpPr>
          <p:nvPr>
            <p:ph sz="quarter" idx="1"/>
          </p:nvPr>
        </p:nvSpPr>
        <p:spPr>
          <a:xfrm>
            <a:off x="457200" y="2057400"/>
            <a:ext cx="7467600" cy="4416552"/>
          </a:xfrm>
        </p:spPr>
        <p:txBody>
          <a:bodyPr/>
          <a:lstStyle/>
          <a:p>
            <a:pPr algn="r" rtl="1">
              <a:lnSpc>
                <a:spcPct val="150000"/>
              </a:lnSpc>
            </a:pPr>
            <a:r>
              <a:rPr lang="fa-IR" b="1" dirty="0" smtClean="0">
                <a:cs typeface="B Roya" pitchFamily="2" charset="-78"/>
              </a:rPr>
              <a:t>اطلاعات مربوط به سود حاصل از عملیات مستمر برای دوره مالی جاری، بر مبنای ارزشهای تاریخی قدرت خرید.</a:t>
            </a:r>
          </a:p>
          <a:p>
            <a:pPr algn="r" rtl="1">
              <a:lnSpc>
                <a:spcPct val="150000"/>
              </a:lnSpc>
              <a:buNone/>
            </a:pPr>
            <a:endParaRPr lang="fa-IR" b="1" dirty="0" smtClean="0">
              <a:cs typeface="B Roya" pitchFamily="2" charset="-78"/>
            </a:endParaRPr>
          </a:p>
          <a:p>
            <a:pPr algn="r" rtl="1">
              <a:lnSpc>
                <a:spcPct val="150000"/>
              </a:lnSpc>
            </a:pPr>
            <a:r>
              <a:rPr lang="fa-IR" b="1" dirty="0" smtClean="0">
                <a:cs typeface="B Roya" pitchFamily="2" charset="-78"/>
              </a:rPr>
              <a:t>سود و زیان غیر عملیاتی قدرت ناشی از نگهداری خالص اقلام پولی در دوره جاری، بدیهی است این سود یا زیان نباید در محاسبه سود حاصل از عملیات مستمر لحاظ شود.</a:t>
            </a:r>
            <a:endParaRPr lang="en-US" b="1" dirty="0">
              <a:cs typeface="B Roya" pitchFamily="2" charset="-7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7924800" cy="1143000"/>
          </a:xfrm>
        </p:spPr>
        <p:txBody>
          <a:bodyPr/>
          <a:lstStyle/>
          <a:p>
            <a:pPr algn="r" rtl="1"/>
            <a:r>
              <a:rPr lang="fa-IR" dirty="0" smtClean="0">
                <a:solidFill>
                  <a:srgbClr val="C00000"/>
                </a:solidFill>
                <a:cs typeface="B Titr" pitchFamily="2" charset="-78"/>
              </a:rPr>
              <a:t>موارد افشا در بکارگیری روش ارزش جاری طبق </a:t>
            </a:r>
            <a:r>
              <a:rPr lang="en-US" dirty="0" smtClean="0">
                <a:solidFill>
                  <a:srgbClr val="C00000"/>
                </a:solidFill>
                <a:cs typeface="B Titr" pitchFamily="2" charset="-78"/>
              </a:rPr>
              <a:t>FASB</a:t>
            </a:r>
            <a:r>
              <a:rPr lang="fa-IR" dirty="0" smtClean="0">
                <a:solidFill>
                  <a:srgbClr val="C00000"/>
                </a:solidFill>
                <a:cs typeface="B Titr" pitchFamily="2" charset="-78"/>
              </a:rPr>
              <a:t>:</a:t>
            </a:r>
            <a:endParaRPr lang="en-US" dirty="0">
              <a:solidFill>
                <a:srgbClr val="C00000"/>
              </a:solidFill>
              <a:cs typeface="B Titr" pitchFamily="2" charset="-78"/>
            </a:endParaRPr>
          </a:p>
        </p:txBody>
      </p:sp>
      <p:sp>
        <p:nvSpPr>
          <p:cNvPr id="3" name="Content Placeholder 2"/>
          <p:cNvSpPr>
            <a:spLocks noGrp="1"/>
          </p:cNvSpPr>
          <p:nvPr>
            <p:ph sz="quarter" idx="1"/>
          </p:nvPr>
        </p:nvSpPr>
        <p:spPr>
          <a:xfrm>
            <a:off x="457200" y="1981200"/>
            <a:ext cx="7467600" cy="4492752"/>
          </a:xfrm>
        </p:spPr>
        <p:txBody>
          <a:bodyPr/>
          <a:lstStyle/>
          <a:p>
            <a:pPr algn="r" rtl="1">
              <a:lnSpc>
                <a:spcPct val="150000"/>
              </a:lnSpc>
            </a:pPr>
            <a:r>
              <a:rPr lang="fa-IR" b="1" dirty="0" smtClean="0">
                <a:cs typeface="B Roya" pitchFamily="2" charset="-78"/>
              </a:rPr>
              <a:t>اطلاعات مربوط به سود حاصل از عملیات مستمر برای دوره مالی جاری، بر مبنای ارزشهای جاری.</a:t>
            </a:r>
          </a:p>
          <a:p>
            <a:pPr algn="r" rtl="1">
              <a:lnSpc>
                <a:spcPct val="150000"/>
              </a:lnSpc>
            </a:pPr>
            <a:r>
              <a:rPr lang="fa-IR" b="1" dirty="0" smtClean="0">
                <a:cs typeface="B Roya" pitchFamily="2" charset="-78"/>
              </a:rPr>
              <a:t>ارزش جاری موجودی ها و اموال، ماشین آلات و تجهیزات در پایان دوره.</a:t>
            </a:r>
          </a:p>
          <a:p>
            <a:pPr algn="r" rtl="1">
              <a:lnSpc>
                <a:spcPct val="150000"/>
              </a:lnSpc>
            </a:pPr>
            <a:r>
              <a:rPr lang="fa-IR" b="1" dirty="0" smtClean="0">
                <a:cs typeface="B Roya" pitchFamily="2" charset="-78"/>
              </a:rPr>
              <a:t>افزایش یا کاهش ارزش جاری موجودی ها و اموال، ماشین و تجهیزات برای دوره مالی جاری پس از کسر آثار تورم. </a:t>
            </a:r>
            <a:endParaRPr lang="en-US" b="1" dirty="0">
              <a:cs typeface="B Roya" pitchFamily="2" charset="-7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ouble Wave 4"/>
          <p:cNvSpPr/>
          <p:nvPr/>
        </p:nvSpPr>
        <p:spPr>
          <a:xfrm rot="21317511">
            <a:off x="152400" y="228600"/>
            <a:ext cx="3581400" cy="1447800"/>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6" name="TextBox 5"/>
          <p:cNvSpPr txBox="1"/>
          <p:nvPr/>
        </p:nvSpPr>
        <p:spPr>
          <a:xfrm rot="21251830">
            <a:off x="0" y="533400"/>
            <a:ext cx="3733800" cy="954107"/>
          </a:xfrm>
          <a:prstGeom prst="rect">
            <a:avLst/>
          </a:prstGeom>
          <a:noFill/>
        </p:spPr>
        <p:txBody>
          <a:bodyPr wrap="square" rtlCol="0">
            <a:spAutoFit/>
          </a:bodyPr>
          <a:lstStyle/>
          <a:p>
            <a:pPr algn="ctr" rtl="1"/>
            <a:r>
              <a:rPr lang="fa-IR" sz="2800" b="1" i="1" dirty="0" smtClean="0">
                <a:solidFill>
                  <a:schemeClr val="tx1">
                    <a:lumMod val="65000"/>
                  </a:schemeClr>
                </a:solidFill>
                <a:latin typeface="Times New Roman" pitchFamily="18" charset="0"/>
                <a:cs typeface="B Titr" pitchFamily="2" charset="-78"/>
              </a:rPr>
              <a:t>معایب حسابداری مبتنی</a:t>
            </a:r>
          </a:p>
          <a:p>
            <a:pPr algn="ctr" rtl="1"/>
            <a:r>
              <a:rPr lang="fa-IR" sz="2800" b="1" i="1" dirty="0" smtClean="0">
                <a:solidFill>
                  <a:schemeClr val="tx1">
                    <a:lumMod val="65000"/>
                  </a:schemeClr>
                </a:solidFill>
                <a:latin typeface="Times New Roman" pitchFamily="18" charset="0"/>
                <a:cs typeface="B Titr" pitchFamily="2" charset="-78"/>
              </a:rPr>
              <a:t> بر بهای تاریخی</a:t>
            </a:r>
            <a:endParaRPr lang="en-US" sz="2800" dirty="0">
              <a:cs typeface="B Titr" pitchFamily="2" charset="-78"/>
            </a:endParaRPr>
          </a:p>
        </p:txBody>
      </p:sp>
      <p:sp>
        <p:nvSpPr>
          <p:cNvPr id="7" name="Freeform 6"/>
          <p:cNvSpPr/>
          <p:nvPr/>
        </p:nvSpPr>
        <p:spPr>
          <a:xfrm>
            <a:off x="2891692" y="1686445"/>
            <a:ext cx="6096000" cy="1544298"/>
          </a:xfrm>
          <a:custGeom>
            <a:avLst/>
            <a:gdLst>
              <a:gd name="connsiteX0" fmla="*/ 0 w 6096000"/>
              <a:gd name="connsiteY0" fmla="*/ 540859 h 1544296"/>
              <a:gd name="connsiteX1" fmla="*/ 2854963 w 6096000"/>
              <a:gd name="connsiteY1" fmla="*/ 540859 h 1544296"/>
              <a:gd name="connsiteX2" fmla="*/ 2854963 w 6096000"/>
              <a:gd name="connsiteY2" fmla="*/ 386074 h 1544296"/>
              <a:gd name="connsiteX3" fmla="*/ 2661926 w 6096000"/>
              <a:gd name="connsiteY3" fmla="*/ 386074 h 1544296"/>
              <a:gd name="connsiteX4" fmla="*/ 3048000 w 6096000"/>
              <a:gd name="connsiteY4" fmla="*/ 0 h 1544296"/>
              <a:gd name="connsiteX5" fmla="*/ 3434074 w 6096000"/>
              <a:gd name="connsiteY5" fmla="*/ 386074 h 1544296"/>
              <a:gd name="connsiteX6" fmla="*/ 3241037 w 6096000"/>
              <a:gd name="connsiteY6" fmla="*/ 386074 h 1544296"/>
              <a:gd name="connsiteX7" fmla="*/ 3241037 w 6096000"/>
              <a:gd name="connsiteY7" fmla="*/ 540859 h 1544296"/>
              <a:gd name="connsiteX8" fmla="*/ 6096000 w 6096000"/>
              <a:gd name="connsiteY8" fmla="*/ 540859 h 1544296"/>
              <a:gd name="connsiteX9" fmla="*/ 6096000 w 6096000"/>
              <a:gd name="connsiteY9" fmla="*/ 1544296 h 1544296"/>
              <a:gd name="connsiteX10" fmla="*/ 0 w 6096000"/>
              <a:gd name="connsiteY10" fmla="*/ 1544296 h 1544296"/>
              <a:gd name="connsiteX11" fmla="*/ 0 w 6096000"/>
              <a:gd name="connsiteY11" fmla="*/ 540859 h 1544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096000" h="1544296">
                <a:moveTo>
                  <a:pt x="6096000" y="1003437"/>
                </a:moveTo>
                <a:lnTo>
                  <a:pt x="3241037" y="1003437"/>
                </a:lnTo>
                <a:lnTo>
                  <a:pt x="3241037" y="1158222"/>
                </a:lnTo>
                <a:lnTo>
                  <a:pt x="3434074" y="1158222"/>
                </a:lnTo>
                <a:lnTo>
                  <a:pt x="3048000" y="1544295"/>
                </a:lnTo>
                <a:lnTo>
                  <a:pt x="2661926" y="1158222"/>
                </a:lnTo>
                <a:lnTo>
                  <a:pt x="2854963" y="1158222"/>
                </a:lnTo>
                <a:lnTo>
                  <a:pt x="2854963" y="1003437"/>
                </a:lnTo>
                <a:lnTo>
                  <a:pt x="0" y="1003437"/>
                </a:lnTo>
                <a:lnTo>
                  <a:pt x="0" y="1"/>
                </a:lnTo>
                <a:lnTo>
                  <a:pt x="6096000" y="1"/>
                </a:lnTo>
                <a:lnTo>
                  <a:pt x="6096000" y="1003437"/>
                </a:lnTo>
                <a:close/>
              </a:path>
            </a:pathLst>
          </a:custGeom>
          <a:scene3d>
            <a:camera prst="perspectiveLeft" zoom="91000"/>
            <a:lightRig rig="threePt" dir="t">
              <a:rot lat="0" lon="0" rev="20640000"/>
            </a:lightRig>
          </a:scene3d>
          <a:sp3d extrusionH="50600" prstMaterial="metal">
            <a:bevelT w="101600" h="80600" prst="relaxedInset"/>
            <a:bevelB w="80600" h="80600" prst="relaxedInset"/>
          </a:sp3d>
        </p:spPr>
        <p:style>
          <a:lnRef idx="0">
            <a:schemeClr val="lt1">
              <a:hueOff val="0"/>
              <a:satOff val="0"/>
              <a:lumOff val="0"/>
              <a:alphaOff val="0"/>
            </a:schemeClr>
          </a:lnRef>
          <a:fillRef idx="1">
            <a:schemeClr val="accent5">
              <a:shade val="50000"/>
              <a:hueOff val="255721"/>
              <a:satOff val="2109"/>
              <a:lumOff val="27579"/>
              <a:alphaOff val="0"/>
            </a:schemeClr>
          </a:fillRef>
          <a:effectRef idx="1">
            <a:schemeClr val="accent5">
              <a:shade val="50000"/>
              <a:hueOff val="255721"/>
              <a:satOff val="2109"/>
              <a:lumOff val="27579"/>
              <a:alphaOff val="0"/>
            </a:schemeClr>
          </a:effectRef>
          <a:fontRef idx="minor">
            <a:schemeClr val="dk1"/>
          </a:fontRef>
        </p:style>
        <p:txBody>
          <a:bodyPr spcFirstLastPara="0" vert="horz" wrap="square" lIns="341375" tIns="341377" rIns="341376" bIns="882235" numCol="1" spcCol="1270" anchor="ctr" anchorCtr="0">
            <a:noAutofit/>
          </a:bodyPr>
          <a:lstStyle/>
          <a:p>
            <a:pPr lvl="0" algn="ctr" rtl="1">
              <a:lnSpc>
                <a:spcPct val="90000"/>
              </a:lnSpc>
              <a:spcBef>
                <a:spcPct val="0"/>
              </a:spcBef>
              <a:spcAft>
                <a:spcPct val="35000"/>
              </a:spcAft>
            </a:pPr>
            <a:r>
              <a:rPr lang="fa-IR" sz="2800" b="1" i="1" dirty="0" smtClean="0">
                <a:solidFill>
                  <a:schemeClr val="tx1">
                    <a:lumMod val="65000"/>
                  </a:schemeClr>
                </a:solidFill>
                <a:latin typeface="Times New Roman" pitchFamily="18" charset="0"/>
                <a:cs typeface="B Titr" pitchFamily="2" charset="-78"/>
              </a:rPr>
              <a:t>عدم انعکاس شرایط واقعی</a:t>
            </a:r>
            <a:endParaRPr lang="fa-IR" sz="2800" b="1" i="1" dirty="0">
              <a:solidFill>
                <a:schemeClr val="tx1">
                  <a:lumMod val="65000"/>
                </a:schemeClr>
              </a:solidFill>
              <a:latin typeface="Times New Roman" pitchFamily="18" charset="0"/>
              <a:cs typeface="B Titr" pitchFamily="2" charset="-78"/>
            </a:endParaRPr>
          </a:p>
        </p:txBody>
      </p:sp>
      <p:sp>
        <p:nvSpPr>
          <p:cNvPr id="9" name="Freeform 8"/>
          <p:cNvSpPr/>
          <p:nvPr/>
        </p:nvSpPr>
        <p:spPr>
          <a:xfrm>
            <a:off x="2891692" y="3216391"/>
            <a:ext cx="6096000" cy="1544297"/>
          </a:xfrm>
          <a:custGeom>
            <a:avLst/>
            <a:gdLst>
              <a:gd name="connsiteX0" fmla="*/ 0 w 6096000"/>
              <a:gd name="connsiteY0" fmla="*/ 540859 h 1544296"/>
              <a:gd name="connsiteX1" fmla="*/ 2854963 w 6096000"/>
              <a:gd name="connsiteY1" fmla="*/ 540859 h 1544296"/>
              <a:gd name="connsiteX2" fmla="*/ 2854963 w 6096000"/>
              <a:gd name="connsiteY2" fmla="*/ 386074 h 1544296"/>
              <a:gd name="connsiteX3" fmla="*/ 2661926 w 6096000"/>
              <a:gd name="connsiteY3" fmla="*/ 386074 h 1544296"/>
              <a:gd name="connsiteX4" fmla="*/ 3048000 w 6096000"/>
              <a:gd name="connsiteY4" fmla="*/ 0 h 1544296"/>
              <a:gd name="connsiteX5" fmla="*/ 3434074 w 6096000"/>
              <a:gd name="connsiteY5" fmla="*/ 386074 h 1544296"/>
              <a:gd name="connsiteX6" fmla="*/ 3241037 w 6096000"/>
              <a:gd name="connsiteY6" fmla="*/ 386074 h 1544296"/>
              <a:gd name="connsiteX7" fmla="*/ 3241037 w 6096000"/>
              <a:gd name="connsiteY7" fmla="*/ 540859 h 1544296"/>
              <a:gd name="connsiteX8" fmla="*/ 6096000 w 6096000"/>
              <a:gd name="connsiteY8" fmla="*/ 540859 h 1544296"/>
              <a:gd name="connsiteX9" fmla="*/ 6096000 w 6096000"/>
              <a:gd name="connsiteY9" fmla="*/ 1544296 h 1544296"/>
              <a:gd name="connsiteX10" fmla="*/ 0 w 6096000"/>
              <a:gd name="connsiteY10" fmla="*/ 1544296 h 1544296"/>
              <a:gd name="connsiteX11" fmla="*/ 0 w 6096000"/>
              <a:gd name="connsiteY11" fmla="*/ 540859 h 1544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096000" h="1544296">
                <a:moveTo>
                  <a:pt x="6096000" y="1003437"/>
                </a:moveTo>
                <a:lnTo>
                  <a:pt x="3241037" y="1003437"/>
                </a:lnTo>
                <a:lnTo>
                  <a:pt x="3241037" y="1158222"/>
                </a:lnTo>
                <a:lnTo>
                  <a:pt x="3434074" y="1158222"/>
                </a:lnTo>
                <a:lnTo>
                  <a:pt x="3048000" y="1544295"/>
                </a:lnTo>
                <a:lnTo>
                  <a:pt x="2661926" y="1158222"/>
                </a:lnTo>
                <a:lnTo>
                  <a:pt x="2854963" y="1158222"/>
                </a:lnTo>
                <a:lnTo>
                  <a:pt x="2854963" y="1003437"/>
                </a:lnTo>
                <a:lnTo>
                  <a:pt x="0" y="1003437"/>
                </a:lnTo>
                <a:lnTo>
                  <a:pt x="0" y="1"/>
                </a:lnTo>
                <a:lnTo>
                  <a:pt x="6096000" y="1"/>
                </a:lnTo>
                <a:lnTo>
                  <a:pt x="6096000" y="1003437"/>
                </a:lnTo>
                <a:close/>
              </a:path>
            </a:pathLst>
          </a:custGeom>
          <a:scene3d>
            <a:camera prst="perspectiveLeft" zoom="91000"/>
            <a:lightRig rig="threePt" dir="t">
              <a:rot lat="0" lon="0" rev="20640000"/>
            </a:lightRig>
          </a:scene3d>
          <a:sp3d extrusionH="50600" prstMaterial="metal">
            <a:bevelT w="101600" h="80600" prst="relaxedInset"/>
            <a:bevelB w="80600" h="80600" prst="relaxedInset"/>
          </a:sp3d>
        </p:spPr>
        <p:style>
          <a:lnRef idx="0">
            <a:schemeClr val="lt1">
              <a:hueOff val="0"/>
              <a:satOff val="0"/>
              <a:lumOff val="0"/>
              <a:alphaOff val="0"/>
            </a:schemeClr>
          </a:lnRef>
          <a:fillRef idx="1">
            <a:schemeClr val="accent5">
              <a:shade val="50000"/>
              <a:hueOff val="255721"/>
              <a:satOff val="2109"/>
              <a:lumOff val="27579"/>
              <a:alphaOff val="0"/>
            </a:schemeClr>
          </a:fillRef>
          <a:effectRef idx="1">
            <a:schemeClr val="accent5">
              <a:shade val="50000"/>
              <a:hueOff val="255721"/>
              <a:satOff val="2109"/>
              <a:lumOff val="27579"/>
              <a:alphaOff val="0"/>
            </a:schemeClr>
          </a:effectRef>
          <a:fontRef idx="minor">
            <a:schemeClr val="dk1"/>
          </a:fontRef>
        </p:style>
        <p:txBody>
          <a:bodyPr spcFirstLastPara="0" vert="horz" wrap="square" lIns="341375" tIns="341376" rIns="341376" bIns="882235" numCol="1" spcCol="1270" anchor="ctr" anchorCtr="0">
            <a:noAutofit/>
          </a:bodyPr>
          <a:lstStyle/>
          <a:p>
            <a:pPr algn="ctr" rtl="1">
              <a:lnSpc>
                <a:spcPct val="90000"/>
              </a:lnSpc>
              <a:spcBef>
                <a:spcPct val="0"/>
              </a:spcBef>
              <a:spcAft>
                <a:spcPct val="35000"/>
              </a:spcAft>
            </a:pPr>
            <a:r>
              <a:rPr lang="fa-IR" sz="2800" b="1" i="1" dirty="0" smtClean="0">
                <a:solidFill>
                  <a:schemeClr val="tx1">
                    <a:lumMod val="65000"/>
                  </a:schemeClr>
                </a:solidFill>
                <a:latin typeface="Times New Roman" pitchFamily="18" charset="0"/>
                <a:cs typeface="B Titr" pitchFamily="2" charset="-78"/>
              </a:rPr>
              <a:t>تإثیر منفی بر جریانات واحد اقتصادی</a:t>
            </a:r>
            <a:endParaRPr lang="fa-IR" sz="2800" b="1" i="1" dirty="0">
              <a:solidFill>
                <a:schemeClr val="tx1">
                  <a:lumMod val="65000"/>
                </a:schemeClr>
              </a:solidFill>
              <a:latin typeface="Times New Roman" pitchFamily="18" charset="0"/>
              <a:cs typeface="B Titr" pitchFamily="2" charset="-78"/>
            </a:endParaRPr>
          </a:p>
        </p:txBody>
      </p:sp>
      <p:sp>
        <p:nvSpPr>
          <p:cNvPr id="10" name="Freeform 9"/>
          <p:cNvSpPr/>
          <p:nvPr/>
        </p:nvSpPr>
        <p:spPr>
          <a:xfrm>
            <a:off x="2891692" y="4745626"/>
            <a:ext cx="6096000" cy="1004093"/>
          </a:xfrm>
          <a:custGeom>
            <a:avLst/>
            <a:gdLst>
              <a:gd name="connsiteX0" fmla="*/ 0 w 6096000"/>
              <a:gd name="connsiteY0" fmla="*/ 0 h 1004093"/>
              <a:gd name="connsiteX1" fmla="*/ 6096000 w 6096000"/>
              <a:gd name="connsiteY1" fmla="*/ 0 h 1004093"/>
              <a:gd name="connsiteX2" fmla="*/ 6096000 w 6096000"/>
              <a:gd name="connsiteY2" fmla="*/ 1004093 h 1004093"/>
              <a:gd name="connsiteX3" fmla="*/ 0 w 6096000"/>
              <a:gd name="connsiteY3" fmla="*/ 1004093 h 1004093"/>
              <a:gd name="connsiteX4" fmla="*/ 0 w 6096000"/>
              <a:gd name="connsiteY4" fmla="*/ 0 h 10040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0" h="1004093">
                <a:moveTo>
                  <a:pt x="0" y="0"/>
                </a:moveTo>
                <a:lnTo>
                  <a:pt x="6096000" y="0"/>
                </a:lnTo>
                <a:lnTo>
                  <a:pt x="6096000" y="1004093"/>
                </a:lnTo>
                <a:lnTo>
                  <a:pt x="0" y="1004093"/>
                </a:lnTo>
                <a:lnTo>
                  <a:pt x="0" y="0"/>
                </a:lnTo>
                <a:close/>
              </a:path>
            </a:pathLst>
          </a:custGeom>
          <a:scene3d>
            <a:camera prst="perspectiveLeft" zoom="91000"/>
            <a:lightRig rig="threePt" dir="t">
              <a:rot lat="0" lon="0" rev="20640000"/>
            </a:lightRig>
          </a:scene3d>
          <a:sp3d extrusionH="50600" prstMaterial="metal">
            <a:bevelT w="101600" h="80600" prst="relaxedInset"/>
            <a:bevelB w="80600" h="80600" prst="relaxedInset"/>
          </a:sp3d>
        </p:spPr>
        <p:style>
          <a:lnRef idx="0">
            <a:schemeClr val="lt1">
              <a:hueOff val="0"/>
              <a:satOff val="0"/>
              <a:lumOff val="0"/>
              <a:alphaOff val="0"/>
            </a:schemeClr>
          </a:lnRef>
          <a:fillRef idx="1">
            <a:schemeClr val="accent5">
              <a:shade val="50000"/>
              <a:hueOff val="0"/>
              <a:satOff val="0"/>
              <a:lumOff val="0"/>
              <a:alphaOff val="0"/>
            </a:schemeClr>
          </a:fillRef>
          <a:effectRef idx="1">
            <a:schemeClr val="accent5">
              <a:shade val="50000"/>
              <a:hueOff val="0"/>
              <a:satOff val="0"/>
              <a:lumOff val="0"/>
              <a:alphaOff val="0"/>
            </a:schemeClr>
          </a:effectRef>
          <a:fontRef idx="minor">
            <a:schemeClr val="dk1"/>
          </a:fontRef>
        </p:style>
        <p:txBody>
          <a:bodyPr spcFirstLastPara="0" vert="horz" wrap="square" lIns="312928" tIns="312928" rIns="312928" bIns="312928" numCol="1" spcCol="1270" anchor="ctr" anchorCtr="0">
            <a:noAutofit/>
          </a:bodyPr>
          <a:lstStyle/>
          <a:p>
            <a:pPr lvl="0" algn="ctr" defTabSz="1955800" rtl="1">
              <a:lnSpc>
                <a:spcPct val="90000"/>
              </a:lnSpc>
              <a:spcBef>
                <a:spcPct val="0"/>
              </a:spcBef>
              <a:spcAft>
                <a:spcPct val="35000"/>
              </a:spcAft>
            </a:pPr>
            <a:r>
              <a:rPr lang="fa-IR" sz="2800" b="1" i="1" dirty="0" smtClean="0">
                <a:solidFill>
                  <a:schemeClr val="tx1">
                    <a:lumMod val="65000"/>
                  </a:schemeClr>
                </a:solidFill>
                <a:latin typeface="Times New Roman" pitchFamily="18" charset="0"/>
                <a:cs typeface="B Titr" pitchFamily="2" charset="-78"/>
              </a:rPr>
              <a:t>عدم قابلیت مقایسه صورتهای مالی در دوره های مختلف </a:t>
            </a:r>
            <a:endParaRPr lang="fa-IR" sz="2800" b="1" i="1" dirty="0">
              <a:solidFill>
                <a:schemeClr val="tx1">
                  <a:lumMod val="65000"/>
                </a:schemeClr>
              </a:solidFill>
              <a:latin typeface="Times New Roman" pitchFamily="18" charset="0"/>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down)">
                                      <p:cBhvr>
                                        <p:cTn id="25" dur="580">
                                          <p:stCondLst>
                                            <p:cond delay="0"/>
                                          </p:stCondLst>
                                        </p:cTn>
                                        <p:tgtEl>
                                          <p:spTgt spid="9"/>
                                        </p:tgtEl>
                                      </p:cBhvr>
                                    </p:animEffect>
                                    <p:anim calcmode="lin" valueType="num">
                                      <p:cBhvr>
                                        <p:cTn id="26"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31" dur="26">
                                          <p:stCondLst>
                                            <p:cond delay="650"/>
                                          </p:stCondLst>
                                        </p:cTn>
                                        <p:tgtEl>
                                          <p:spTgt spid="9"/>
                                        </p:tgtEl>
                                      </p:cBhvr>
                                      <p:to x="100000" y="60000"/>
                                    </p:animScale>
                                    <p:animScale>
                                      <p:cBhvr>
                                        <p:cTn id="32" dur="166" decel="50000">
                                          <p:stCondLst>
                                            <p:cond delay="676"/>
                                          </p:stCondLst>
                                        </p:cTn>
                                        <p:tgtEl>
                                          <p:spTgt spid="9"/>
                                        </p:tgtEl>
                                      </p:cBhvr>
                                      <p:to x="100000" y="100000"/>
                                    </p:animScale>
                                    <p:animScale>
                                      <p:cBhvr>
                                        <p:cTn id="33" dur="26">
                                          <p:stCondLst>
                                            <p:cond delay="1312"/>
                                          </p:stCondLst>
                                        </p:cTn>
                                        <p:tgtEl>
                                          <p:spTgt spid="9"/>
                                        </p:tgtEl>
                                      </p:cBhvr>
                                      <p:to x="100000" y="80000"/>
                                    </p:animScale>
                                    <p:animScale>
                                      <p:cBhvr>
                                        <p:cTn id="34" dur="166" decel="50000">
                                          <p:stCondLst>
                                            <p:cond delay="1338"/>
                                          </p:stCondLst>
                                        </p:cTn>
                                        <p:tgtEl>
                                          <p:spTgt spid="9"/>
                                        </p:tgtEl>
                                      </p:cBhvr>
                                      <p:to x="100000" y="100000"/>
                                    </p:animScale>
                                    <p:animScale>
                                      <p:cBhvr>
                                        <p:cTn id="35" dur="26">
                                          <p:stCondLst>
                                            <p:cond delay="1642"/>
                                          </p:stCondLst>
                                        </p:cTn>
                                        <p:tgtEl>
                                          <p:spTgt spid="9"/>
                                        </p:tgtEl>
                                      </p:cBhvr>
                                      <p:to x="100000" y="90000"/>
                                    </p:animScale>
                                    <p:animScale>
                                      <p:cBhvr>
                                        <p:cTn id="36" dur="166" decel="50000">
                                          <p:stCondLst>
                                            <p:cond delay="1668"/>
                                          </p:stCondLst>
                                        </p:cTn>
                                        <p:tgtEl>
                                          <p:spTgt spid="9"/>
                                        </p:tgtEl>
                                      </p:cBhvr>
                                      <p:to x="100000" y="100000"/>
                                    </p:animScale>
                                    <p:animScale>
                                      <p:cBhvr>
                                        <p:cTn id="37" dur="26">
                                          <p:stCondLst>
                                            <p:cond delay="1808"/>
                                          </p:stCondLst>
                                        </p:cTn>
                                        <p:tgtEl>
                                          <p:spTgt spid="9"/>
                                        </p:tgtEl>
                                      </p:cBhvr>
                                      <p:to x="100000" y="95000"/>
                                    </p:animScale>
                                    <p:animScale>
                                      <p:cBhvr>
                                        <p:cTn id="38" dur="166" decel="50000">
                                          <p:stCondLst>
                                            <p:cond delay="1834"/>
                                          </p:stCondLst>
                                        </p:cTn>
                                        <p:tgtEl>
                                          <p:spTgt spid="9"/>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wipe(down)">
                                      <p:cBhvr>
                                        <p:cTn id="43" dur="580">
                                          <p:stCondLst>
                                            <p:cond delay="0"/>
                                          </p:stCondLst>
                                        </p:cTn>
                                        <p:tgtEl>
                                          <p:spTgt spid="10"/>
                                        </p:tgtEl>
                                      </p:cBhvr>
                                    </p:animEffect>
                                    <p:anim calcmode="lin" valueType="num">
                                      <p:cBhvr>
                                        <p:cTn id="44"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49" dur="26">
                                          <p:stCondLst>
                                            <p:cond delay="650"/>
                                          </p:stCondLst>
                                        </p:cTn>
                                        <p:tgtEl>
                                          <p:spTgt spid="10"/>
                                        </p:tgtEl>
                                      </p:cBhvr>
                                      <p:to x="100000" y="60000"/>
                                    </p:animScale>
                                    <p:animScale>
                                      <p:cBhvr>
                                        <p:cTn id="50" dur="166" decel="50000">
                                          <p:stCondLst>
                                            <p:cond delay="676"/>
                                          </p:stCondLst>
                                        </p:cTn>
                                        <p:tgtEl>
                                          <p:spTgt spid="10"/>
                                        </p:tgtEl>
                                      </p:cBhvr>
                                      <p:to x="100000" y="100000"/>
                                    </p:animScale>
                                    <p:animScale>
                                      <p:cBhvr>
                                        <p:cTn id="51" dur="26">
                                          <p:stCondLst>
                                            <p:cond delay="1312"/>
                                          </p:stCondLst>
                                        </p:cTn>
                                        <p:tgtEl>
                                          <p:spTgt spid="10"/>
                                        </p:tgtEl>
                                      </p:cBhvr>
                                      <p:to x="100000" y="80000"/>
                                    </p:animScale>
                                    <p:animScale>
                                      <p:cBhvr>
                                        <p:cTn id="52" dur="166" decel="50000">
                                          <p:stCondLst>
                                            <p:cond delay="1338"/>
                                          </p:stCondLst>
                                        </p:cTn>
                                        <p:tgtEl>
                                          <p:spTgt spid="10"/>
                                        </p:tgtEl>
                                      </p:cBhvr>
                                      <p:to x="100000" y="100000"/>
                                    </p:animScale>
                                    <p:animScale>
                                      <p:cBhvr>
                                        <p:cTn id="53" dur="26">
                                          <p:stCondLst>
                                            <p:cond delay="1642"/>
                                          </p:stCondLst>
                                        </p:cTn>
                                        <p:tgtEl>
                                          <p:spTgt spid="10"/>
                                        </p:tgtEl>
                                      </p:cBhvr>
                                      <p:to x="100000" y="90000"/>
                                    </p:animScale>
                                    <p:animScale>
                                      <p:cBhvr>
                                        <p:cTn id="54" dur="166" decel="50000">
                                          <p:stCondLst>
                                            <p:cond delay="1668"/>
                                          </p:stCondLst>
                                        </p:cTn>
                                        <p:tgtEl>
                                          <p:spTgt spid="10"/>
                                        </p:tgtEl>
                                      </p:cBhvr>
                                      <p:to x="100000" y="100000"/>
                                    </p:animScale>
                                    <p:animScale>
                                      <p:cBhvr>
                                        <p:cTn id="55" dur="26">
                                          <p:stCondLst>
                                            <p:cond delay="1808"/>
                                          </p:stCondLst>
                                        </p:cTn>
                                        <p:tgtEl>
                                          <p:spTgt spid="10"/>
                                        </p:tgtEl>
                                      </p:cBhvr>
                                      <p:to x="100000" y="95000"/>
                                    </p:animScale>
                                    <p:animScale>
                                      <p:cBhvr>
                                        <p:cTn id="56" dur="166" decel="50000">
                                          <p:stCondLst>
                                            <p:cond delay="1834"/>
                                          </p:stCondLst>
                                        </p:cTn>
                                        <p:tgtEl>
                                          <p:spTgt spid="10"/>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9" presetClass="entr" presetSubtype="0" fill="hold" grpId="0" nodeType="clickEffect">
                                  <p:stCondLst>
                                    <p:cond delay="0"/>
                                  </p:stCondLst>
                                  <p:childTnLst>
                                    <p:set>
                                      <p:cBhvr>
                                        <p:cTn id="60" dur="1" fill="hold">
                                          <p:stCondLst>
                                            <p:cond delay="0"/>
                                          </p:stCondLst>
                                        </p:cTn>
                                        <p:tgtEl>
                                          <p:spTgt spid="6"/>
                                        </p:tgtEl>
                                        <p:attrNameLst>
                                          <p:attrName>style.visibility</p:attrName>
                                        </p:attrNameLst>
                                      </p:cBhvr>
                                      <p:to>
                                        <p:strVal val="visible"/>
                                      </p:to>
                                    </p:set>
                                    <p:anim calcmode="lin" valueType="num">
                                      <p:cBhvr>
                                        <p:cTn id="61" dur="1000" fill="hold"/>
                                        <p:tgtEl>
                                          <p:spTgt spid="6"/>
                                        </p:tgtEl>
                                        <p:attrNameLst>
                                          <p:attrName>ppt_x</p:attrName>
                                        </p:attrNameLst>
                                      </p:cBhvr>
                                      <p:tavLst>
                                        <p:tav tm="0">
                                          <p:val>
                                            <p:strVal val="#ppt_x-.2"/>
                                          </p:val>
                                        </p:tav>
                                        <p:tav tm="100000">
                                          <p:val>
                                            <p:strVal val="#ppt_x"/>
                                          </p:val>
                                        </p:tav>
                                      </p:tavLst>
                                    </p:anim>
                                    <p:anim calcmode="lin" valueType="num">
                                      <p:cBhvr>
                                        <p:cTn id="62"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63"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9" grpId="0" animBg="1"/>
      <p:bldP spid="10"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905000"/>
            <a:ext cx="7467600" cy="4568952"/>
          </a:xfrm>
        </p:spPr>
        <p:txBody>
          <a:bodyPr/>
          <a:lstStyle/>
          <a:p>
            <a:pPr algn="justLow" rtl="1">
              <a:lnSpc>
                <a:spcPct val="150000"/>
              </a:lnSpc>
            </a:pPr>
            <a:r>
              <a:rPr lang="fa-IR" b="1" dirty="0" smtClean="0">
                <a:cs typeface="B Roya" pitchFamily="2" charset="-78"/>
              </a:rPr>
              <a:t>ویزگی عینیت(قابلیت اعتماد) اطلاعات کاهش یافته ؛مگر اینکه داراییها ی عرضه شده در بازار کاملا مشابه با دارائی واحد انتفاعی مورد نظر باشد</a:t>
            </a:r>
            <a:r>
              <a:rPr lang="en-US" b="1" dirty="0" smtClean="0">
                <a:cs typeface="B Roya" pitchFamily="2" charset="-78"/>
              </a:rPr>
              <a:t> .</a:t>
            </a:r>
          </a:p>
          <a:p>
            <a:pPr algn="justLow" rtl="1">
              <a:lnSpc>
                <a:spcPct val="150000"/>
              </a:lnSpc>
            </a:pPr>
            <a:r>
              <a:rPr lang="fa-IR" b="1" dirty="0" smtClean="0">
                <a:cs typeface="B Roya" pitchFamily="2" charset="-78"/>
              </a:rPr>
              <a:t>قیمت جاری ممکن است برابر ارزش جاری نباشد چرا که واحد انتفاعی در صورت پرداخت آن می تواند انواع دارائی باصرفه تر را خریداری نماید </a:t>
            </a:r>
            <a:r>
              <a:rPr lang="en-US" b="1" dirty="0" smtClean="0">
                <a:cs typeface="B Roya" pitchFamily="2" charset="-78"/>
              </a:rPr>
              <a:t>.</a:t>
            </a:r>
            <a:r>
              <a:rPr lang="fa-IR" b="1" dirty="0" smtClean="0">
                <a:cs typeface="B Roya" pitchFamily="2" charset="-78"/>
              </a:rPr>
              <a:t>بنابراین ارزش فعلی منافع حاصل از دارائی ممکن است با ارزش جاری یا ارزش جایگزینی آن مساوی نباشد</a:t>
            </a:r>
            <a:r>
              <a:rPr lang="en-US" b="1" dirty="0" smtClean="0">
                <a:cs typeface="B Roya" pitchFamily="2" charset="-78"/>
              </a:rPr>
              <a:t> .</a:t>
            </a:r>
          </a:p>
          <a:p>
            <a:pPr algn="r" rtl="1">
              <a:buNone/>
            </a:pPr>
            <a:endParaRPr lang="fa-IR" b="1" dirty="0" smtClean="0">
              <a:cs typeface="B Roya" pitchFamily="2" charset="-78"/>
            </a:endParaRPr>
          </a:p>
          <a:p>
            <a:pPr algn="r" rtl="1"/>
            <a:endParaRPr lang="en-US" b="1" dirty="0">
              <a:cs typeface="B Roya" pitchFamily="2" charset="-78"/>
            </a:endParaRPr>
          </a:p>
        </p:txBody>
      </p:sp>
      <p:sp>
        <p:nvSpPr>
          <p:cNvPr id="5" name="Double Wave 4"/>
          <p:cNvSpPr/>
          <p:nvPr/>
        </p:nvSpPr>
        <p:spPr>
          <a:xfrm rot="21317511">
            <a:off x="-6790" y="218806"/>
            <a:ext cx="5733243" cy="1447800"/>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6" name="TextBox 5"/>
          <p:cNvSpPr txBox="1"/>
          <p:nvPr/>
        </p:nvSpPr>
        <p:spPr>
          <a:xfrm rot="21258105">
            <a:off x="-22196" y="483262"/>
            <a:ext cx="5823110" cy="584775"/>
          </a:xfrm>
          <a:prstGeom prst="rect">
            <a:avLst/>
          </a:prstGeom>
          <a:noFill/>
        </p:spPr>
        <p:txBody>
          <a:bodyPr wrap="square" rtlCol="1">
            <a:spAutoFit/>
          </a:bodyPr>
          <a:lstStyle/>
          <a:p>
            <a:pPr algn="ctr"/>
            <a:r>
              <a:rPr lang="fa-IR" sz="3200" b="1" dirty="0" smtClean="0">
                <a:cs typeface="B Titr" pitchFamily="2" charset="-78"/>
              </a:rPr>
              <a:t>معایب روش حسابداری ارزش جاری</a:t>
            </a:r>
            <a:endParaRPr lang="fa-IR" sz="3200" b="1" dirty="0">
              <a:cs typeface="B Titr" pitchFamily="2" charset="-78"/>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uble Wave 3"/>
          <p:cNvSpPr/>
          <p:nvPr/>
        </p:nvSpPr>
        <p:spPr>
          <a:xfrm rot="20791929">
            <a:off x="-61467" y="312124"/>
            <a:ext cx="3918074" cy="1447800"/>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5" name="TextBox 4"/>
          <p:cNvSpPr txBox="1"/>
          <p:nvPr/>
        </p:nvSpPr>
        <p:spPr>
          <a:xfrm rot="21206486">
            <a:off x="-20678" y="767075"/>
            <a:ext cx="3543185" cy="646331"/>
          </a:xfrm>
          <a:prstGeom prst="rect">
            <a:avLst/>
          </a:prstGeom>
          <a:noFill/>
        </p:spPr>
        <p:txBody>
          <a:bodyPr wrap="square" rtlCol="0">
            <a:spAutoFit/>
          </a:bodyPr>
          <a:lstStyle/>
          <a:p>
            <a:pPr algn="r" rtl="1"/>
            <a:r>
              <a:rPr lang="fa-IR" sz="3600" b="1" dirty="0" smtClean="0">
                <a:cs typeface="B Titr" pitchFamily="2" charset="-78"/>
              </a:rPr>
              <a:t>مزایای ارزش جاری</a:t>
            </a:r>
            <a:endParaRPr lang="en-US" sz="3600" b="1" dirty="0">
              <a:cs typeface="B Titr" pitchFamily="2" charset="-78"/>
            </a:endParaRPr>
          </a:p>
        </p:txBody>
      </p:sp>
      <p:sp>
        <p:nvSpPr>
          <p:cNvPr id="6" name="Rounded Rectangle 5"/>
          <p:cNvSpPr/>
          <p:nvPr/>
        </p:nvSpPr>
        <p:spPr>
          <a:xfrm>
            <a:off x="4982817" y="699962"/>
            <a:ext cx="3703983" cy="115778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lvl="0" algn="ctr"/>
            <a:r>
              <a:rPr lang="fa-IR" sz="3600" dirty="0" smtClean="0">
                <a:latin typeface="IranNastaliq" pitchFamily="18" charset="0"/>
                <a:cs typeface="B Titr" pitchFamily="2" charset="-78"/>
              </a:rPr>
              <a:t>تشخیص سود وزیان غیر عملیاتی</a:t>
            </a:r>
            <a:endParaRPr lang="fa-IR" sz="3600" dirty="0">
              <a:cs typeface="B Titr" pitchFamily="2" charset="-78"/>
            </a:endParaRPr>
          </a:p>
        </p:txBody>
      </p:sp>
      <p:sp>
        <p:nvSpPr>
          <p:cNvPr id="7" name="Rounded Rectangle 6"/>
          <p:cNvSpPr/>
          <p:nvPr/>
        </p:nvSpPr>
        <p:spPr>
          <a:xfrm>
            <a:off x="4204254" y="2188381"/>
            <a:ext cx="3939646" cy="109774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lvl="0" algn="ctr"/>
            <a:r>
              <a:rPr lang="fa-IR" sz="3600" dirty="0" smtClean="0">
                <a:latin typeface="IranNastaliq" pitchFamily="18" charset="0"/>
                <a:cs typeface="B Titr" pitchFamily="2" charset="-78"/>
              </a:rPr>
              <a:t>معرف ارزش دارایی است</a:t>
            </a:r>
            <a:endParaRPr lang="fa-IR" sz="3600" dirty="0">
              <a:latin typeface="IranNastaliq" pitchFamily="18" charset="0"/>
              <a:cs typeface="B Titr" pitchFamily="2" charset="-78"/>
            </a:endParaRPr>
          </a:p>
        </p:txBody>
      </p:sp>
      <p:sp>
        <p:nvSpPr>
          <p:cNvPr id="8" name="Rounded Rectangle 7"/>
          <p:cNvSpPr/>
          <p:nvPr/>
        </p:nvSpPr>
        <p:spPr>
          <a:xfrm>
            <a:off x="3419070" y="3687408"/>
            <a:ext cx="3886200" cy="115778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lvl="0" algn="ctr"/>
            <a:r>
              <a:rPr lang="fa-IR" sz="3600" dirty="0" smtClean="0">
                <a:latin typeface="IranNastaliq" pitchFamily="18" charset="0"/>
                <a:cs typeface="B Titr" pitchFamily="2" charset="-78"/>
              </a:rPr>
              <a:t>جمع کردن داراییها معنا دار است</a:t>
            </a:r>
            <a:endParaRPr lang="fa-IR" sz="3600" dirty="0">
              <a:cs typeface="B Titr" pitchFamily="2" charset="-78"/>
            </a:endParaRPr>
          </a:p>
        </p:txBody>
      </p:sp>
      <p:sp>
        <p:nvSpPr>
          <p:cNvPr id="9" name="Rounded Rectangle 8"/>
          <p:cNvSpPr/>
          <p:nvPr/>
        </p:nvSpPr>
        <p:spPr>
          <a:xfrm>
            <a:off x="2613421" y="5108715"/>
            <a:ext cx="3886200" cy="115778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lvl="0" algn="ctr"/>
            <a:r>
              <a:rPr lang="fa-IR" sz="3600" dirty="0" smtClean="0">
                <a:latin typeface="IranNastaliq" pitchFamily="18" charset="0"/>
                <a:cs typeface="B Titr" pitchFamily="2" charset="-78"/>
              </a:rPr>
              <a:t>پیش بینی گردش آتی وجوه نقد</a:t>
            </a:r>
            <a:endParaRPr lang="fa-IR" sz="3600" dirty="0">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randombar(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randombar(horizont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a:bodyPr>
          <a:lstStyle/>
          <a:p>
            <a:pPr algn="just" rtl="1"/>
            <a:r>
              <a:rPr lang="fa-IR" b="1" dirty="0" smtClean="0">
                <a:cs typeface="B Roya" pitchFamily="2" charset="-78"/>
              </a:rPr>
              <a:t>ارزش جاری معرف مبلغی است که واحد انتفاعی باید در حال حاضر بپردازد تا دارایی یا خدمات آن را تحصیل کند.بنابراین، انعکاسی از بهترین معیار ارزشی نهاده‌هایی است که با درآمد فروش جاری مقابله می‌شود و برای مقاصد پیش‌بینی مورد استفاده قرار می‌گیرد</a:t>
            </a:r>
            <a:r>
              <a:rPr lang="en-US" b="1" dirty="0" smtClean="0">
                <a:cs typeface="B Roya" pitchFamily="2" charset="-78"/>
              </a:rPr>
              <a:t>.</a:t>
            </a:r>
          </a:p>
          <a:p>
            <a:pPr algn="just" rtl="1"/>
            <a:r>
              <a:rPr lang="fa-IR" b="1" dirty="0" smtClean="0">
                <a:cs typeface="B Roya" pitchFamily="2" charset="-78"/>
              </a:rPr>
              <a:t>بکارگیری ارزش جاری، تشخیص سود و زیان غیرعملیاتی ناشی از نگهداری دارایی‌ها را امکان‌پذیر و نتایج تغییرات مدیریت دارایی‌ها را منعکس میکند. </a:t>
            </a:r>
            <a:r>
              <a:rPr lang="en-US" b="1" dirty="0" smtClean="0">
                <a:cs typeface="B Roya" pitchFamily="2" charset="-78"/>
              </a:rPr>
              <a:t>‌ </a:t>
            </a:r>
          </a:p>
          <a:p>
            <a:pPr algn="just" rtl="1"/>
            <a:r>
              <a:rPr lang="fa-IR" b="1" dirty="0" smtClean="0">
                <a:cs typeface="B Roya" pitchFamily="2" charset="-78"/>
              </a:rPr>
              <a:t>ارزش جاری معرف ارزش دارایی از دیدگاه واحد انتفاعی است، مشروط بر اینکه واحد انتفاعی تحصیل این قبیل دارایی‌ها را ادامه دهد و ارزش آن را از طریق مخارج اضافی افزایش نداده باشد</a:t>
            </a:r>
            <a:r>
              <a:rPr lang="en-US" b="1" dirty="0" smtClean="0">
                <a:cs typeface="B Roya" pitchFamily="2" charset="-78"/>
              </a:rPr>
              <a:t>.</a:t>
            </a:r>
          </a:p>
          <a:p>
            <a:pPr algn="just" rtl="1"/>
            <a:r>
              <a:rPr lang="fa-IR" b="1" dirty="0" smtClean="0">
                <a:cs typeface="B Roya" pitchFamily="2" charset="-78"/>
              </a:rPr>
              <a:t>جمع کردن دارایی‌هایی که برحسب ارزشهای جاری بیان شده، بامعنی‌تر از جمع کردن ارزشهای تاریخی است که در مقاطع زمانی مختلف واقع شده اند</a:t>
            </a:r>
            <a:r>
              <a:rPr lang="en-US" b="1" dirty="0" smtClean="0">
                <a:cs typeface="B Roya" pitchFamily="2" charset="-78"/>
              </a:rPr>
              <a:t>.‌</a:t>
            </a:r>
          </a:p>
          <a:p>
            <a:pPr algn="just" rtl="1"/>
            <a:r>
              <a:rPr lang="fa-IR" b="1" dirty="0" smtClean="0">
                <a:cs typeface="B Roya" pitchFamily="2" charset="-78"/>
              </a:rPr>
              <a:t>امکان گزارش سود عملیات جاری جهت پیش بینی گردش آتی وجوه نقد را امکانپذیرمی کند</a:t>
            </a:r>
            <a:r>
              <a:rPr lang="en-US" b="1" dirty="0" smtClean="0">
                <a:cs typeface="B Roya" pitchFamily="2" charset="-78"/>
              </a:rPr>
              <a:t> .</a:t>
            </a:r>
          </a:p>
          <a:p>
            <a:pPr algn="just" rtl="1">
              <a:buNone/>
            </a:pPr>
            <a:endParaRPr lang="fa-IR" sz="2000" b="1" dirty="0" smtClean="0">
              <a:cs typeface="B Roya" pitchFamily="2" charset="-78"/>
            </a:endParaRPr>
          </a:p>
          <a:p>
            <a:pPr algn="just" rtl="1"/>
            <a:endParaRPr lang="en-US" b="1" dirty="0">
              <a:cs typeface="B Roya" pitchFamily="2" charset="-78"/>
            </a:endParaRPr>
          </a:p>
        </p:txBody>
      </p:sp>
      <p:sp>
        <p:nvSpPr>
          <p:cNvPr id="5" name="Double Wave 4"/>
          <p:cNvSpPr/>
          <p:nvPr/>
        </p:nvSpPr>
        <p:spPr>
          <a:xfrm rot="21338579">
            <a:off x="38509" y="204990"/>
            <a:ext cx="6979684" cy="1279313"/>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6" name="TextBox 5"/>
          <p:cNvSpPr txBox="1"/>
          <p:nvPr/>
        </p:nvSpPr>
        <p:spPr>
          <a:xfrm>
            <a:off x="381000" y="533400"/>
            <a:ext cx="6324600" cy="523220"/>
          </a:xfrm>
          <a:prstGeom prst="rect">
            <a:avLst/>
          </a:prstGeom>
          <a:noFill/>
        </p:spPr>
        <p:txBody>
          <a:bodyPr wrap="square" rtlCol="1">
            <a:spAutoFit/>
          </a:bodyPr>
          <a:lstStyle/>
          <a:p>
            <a:pPr algn="ctr" rtl="1"/>
            <a:r>
              <a:rPr lang="fa-IR" sz="2800" b="1" dirty="0" smtClean="0">
                <a:cs typeface="B Titr" pitchFamily="2" charset="-78"/>
              </a:rPr>
              <a:t>مزایای روش حسابداری برحسب ارزشهای جاری</a:t>
            </a:r>
            <a:endParaRPr lang="en-US" sz="2800" b="1" dirty="0">
              <a:cs typeface="B Titr" pitchFamily="2" charset="-78"/>
            </a:endParaRPr>
          </a:p>
        </p:txBody>
      </p:sp>
    </p:spTree>
  </p:cSld>
  <p:clrMapOvr>
    <a:masterClrMapping/>
  </p:clrMapOvr>
  <p:transition>
    <p:plus/>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justLow" rtl="1">
              <a:lnSpc>
                <a:spcPct val="150000"/>
              </a:lnSpc>
              <a:buNone/>
            </a:pPr>
            <a:r>
              <a:rPr lang="fa-IR" b="1" dirty="0" smtClean="0">
                <a:cs typeface="B Roya" pitchFamily="2" charset="-78"/>
              </a:rPr>
              <a:t>   یکی از هدف‌های اصلی حسابداری مالی اندازه‌گیری عناصر مربوط به وضعیت مالی و نتایج عملیات واحدهای تجاری به مفهوم حفظ سرمایه است. از این دیدگاه تحقق سود واقعی، مبالغی است که بعد از توزیع آن بین سهامداران قدرت خرید سرمایه اولیه محفوظ مانده و خللی در توان عملیاتی واحد تجاری ایجاد نمی‌شود</a:t>
            </a:r>
            <a:r>
              <a:rPr lang="en-US" b="1" dirty="0" smtClean="0">
                <a:cs typeface="B Roya" pitchFamily="2" charset="-78"/>
              </a:rPr>
              <a:t>.</a:t>
            </a:r>
          </a:p>
          <a:p>
            <a:pPr algn="justLow" rtl="1">
              <a:lnSpc>
                <a:spcPct val="150000"/>
              </a:lnSpc>
              <a:buNone/>
            </a:pPr>
            <a:r>
              <a:rPr lang="fa-IR" b="1" dirty="0" smtClean="0">
                <a:cs typeface="B Roya" pitchFamily="2" charset="-78"/>
              </a:rPr>
              <a:t>    وسود حسابداری نیز عبارتست از مبالغی که واحد انتفاعی بین سهامداران خود توزیع می کند ودر آخر دوره همان رفاه اول دوره را دارد واین تعریف   مبتنی  بر رویکرد حفظ سرمایه است.</a:t>
            </a:r>
            <a:endParaRPr lang="en-US" b="1" dirty="0">
              <a:cs typeface="B Roya" pitchFamily="2" charset="-78"/>
            </a:endParaRPr>
          </a:p>
        </p:txBody>
      </p:sp>
      <p:sp>
        <p:nvSpPr>
          <p:cNvPr id="4" name="Double Wave 3"/>
          <p:cNvSpPr/>
          <p:nvPr/>
        </p:nvSpPr>
        <p:spPr>
          <a:xfrm rot="21338579">
            <a:off x="38619" y="207876"/>
            <a:ext cx="6903705" cy="1279313"/>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7" name="TextBox 6"/>
          <p:cNvSpPr txBox="1"/>
          <p:nvPr/>
        </p:nvSpPr>
        <p:spPr>
          <a:xfrm rot="21286775">
            <a:off x="228405" y="605347"/>
            <a:ext cx="6418103" cy="523220"/>
          </a:xfrm>
          <a:prstGeom prst="rect">
            <a:avLst/>
          </a:prstGeom>
          <a:noFill/>
        </p:spPr>
        <p:txBody>
          <a:bodyPr wrap="square" rtlCol="1">
            <a:spAutoFit/>
          </a:bodyPr>
          <a:lstStyle/>
          <a:p>
            <a:pPr algn="ctr"/>
            <a:r>
              <a:rPr lang="fa-IR" sz="2800" b="1" dirty="0" smtClean="0">
                <a:cs typeface="B Titr" pitchFamily="2" charset="-78"/>
              </a:rPr>
              <a:t>اندازه گیری سود ومفهوم حفظ و نگهداشت سرمایه</a:t>
            </a:r>
            <a:endParaRPr lang="fa-IR" sz="2800" b="1" dirty="0">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900" decel="100000" fill="hold"/>
                                        <p:tgtEl>
                                          <p:spTgt spid="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uble Wave 3"/>
          <p:cNvSpPr/>
          <p:nvPr/>
        </p:nvSpPr>
        <p:spPr>
          <a:xfrm rot="20432031">
            <a:off x="-58902" y="348476"/>
            <a:ext cx="3522363" cy="1447800"/>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5" name="TextBox 4"/>
          <p:cNvSpPr txBox="1"/>
          <p:nvPr/>
        </p:nvSpPr>
        <p:spPr>
          <a:xfrm rot="20954039">
            <a:off x="-383046" y="801558"/>
            <a:ext cx="3628546" cy="584775"/>
          </a:xfrm>
          <a:prstGeom prst="rect">
            <a:avLst/>
          </a:prstGeom>
          <a:noFill/>
        </p:spPr>
        <p:txBody>
          <a:bodyPr wrap="square" rtlCol="0">
            <a:spAutoFit/>
          </a:bodyPr>
          <a:lstStyle/>
          <a:p>
            <a:pPr algn="r" rtl="1"/>
            <a:r>
              <a:rPr lang="fa-IR" sz="3200" b="1" dirty="0" smtClean="0">
                <a:cs typeface="B Titr" pitchFamily="2" charset="-78"/>
              </a:rPr>
              <a:t>روشهای حفظ سرمایه</a:t>
            </a:r>
            <a:endParaRPr lang="en-US" sz="3200" b="1" dirty="0">
              <a:cs typeface="B Titr" pitchFamily="2" charset="-78"/>
            </a:endParaRPr>
          </a:p>
        </p:txBody>
      </p:sp>
      <p:sp>
        <p:nvSpPr>
          <p:cNvPr id="6" name="Isosceles Triangle 5"/>
          <p:cNvSpPr/>
          <p:nvPr/>
        </p:nvSpPr>
        <p:spPr>
          <a:xfrm>
            <a:off x="1075184" y="304800"/>
            <a:ext cx="6316216" cy="5486400"/>
          </a:xfrm>
          <a:prstGeom prst="triangle">
            <a:avLst>
              <a:gd name="adj" fmla="val 50000"/>
            </a:avLst>
          </a:prstGeom>
          <a:ln>
            <a:noFill/>
          </a:ln>
          <a:effectLst>
            <a:outerShdw blurRad="225425" dist="50800" dir="5220000" algn="ctr">
              <a:srgbClr val="000000">
                <a:alpha val="33000"/>
              </a:srgbClr>
            </a:outerShdw>
            <a:reflection blurRad="6350" stA="50000" endA="300" endPos="55000" dir="5400000" sy="-100000" algn="bl" rotWithShape="0"/>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0">
            <a:schemeClr val="accent5"/>
          </a:lnRef>
          <a:fillRef idx="3">
            <a:schemeClr val="accent5"/>
          </a:fillRef>
          <a:effectRef idx="3">
            <a:schemeClr val="accent5"/>
          </a:effectRef>
          <a:fontRef idx="minor">
            <a:schemeClr val="lt1"/>
          </a:fontRef>
        </p:style>
      </p:sp>
      <p:sp>
        <p:nvSpPr>
          <p:cNvPr id="7" name="Freeform 6"/>
          <p:cNvSpPr/>
          <p:nvPr/>
        </p:nvSpPr>
        <p:spPr>
          <a:xfrm>
            <a:off x="3707542" y="1355487"/>
            <a:ext cx="3514476" cy="1082913"/>
          </a:xfrm>
          <a:custGeom>
            <a:avLst/>
            <a:gdLst>
              <a:gd name="connsiteX0" fmla="*/ 0 w 3514476"/>
              <a:gd name="connsiteY0" fmla="*/ 216460 h 1298733"/>
              <a:gd name="connsiteX1" fmla="*/ 216460 w 3514476"/>
              <a:gd name="connsiteY1" fmla="*/ 0 h 1298733"/>
              <a:gd name="connsiteX2" fmla="*/ 3298016 w 3514476"/>
              <a:gd name="connsiteY2" fmla="*/ 0 h 1298733"/>
              <a:gd name="connsiteX3" fmla="*/ 3514476 w 3514476"/>
              <a:gd name="connsiteY3" fmla="*/ 216460 h 1298733"/>
              <a:gd name="connsiteX4" fmla="*/ 3514476 w 3514476"/>
              <a:gd name="connsiteY4" fmla="*/ 1082273 h 1298733"/>
              <a:gd name="connsiteX5" fmla="*/ 3298016 w 3514476"/>
              <a:gd name="connsiteY5" fmla="*/ 1298733 h 1298733"/>
              <a:gd name="connsiteX6" fmla="*/ 216460 w 3514476"/>
              <a:gd name="connsiteY6" fmla="*/ 1298733 h 1298733"/>
              <a:gd name="connsiteX7" fmla="*/ 0 w 3514476"/>
              <a:gd name="connsiteY7" fmla="*/ 1082273 h 1298733"/>
              <a:gd name="connsiteX8" fmla="*/ 0 w 3514476"/>
              <a:gd name="connsiteY8" fmla="*/ 216460 h 1298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14476" h="1298733">
                <a:moveTo>
                  <a:pt x="0" y="216460"/>
                </a:moveTo>
                <a:cubicBezTo>
                  <a:pt x="0" y="96912"/>
                  <a:pt x="96912" y="0"/>
                  <a:pt x="216460" y="0"/>
                </a:cubicBezTo>
                <a:lnTo>
                  <a:pt x="3298016" y="0"/>
                </a:lnTo>
                <a:cubicBezTo>
                  <a:pt x="3417564" y="0"/>
                  <a:pt x="3514476" y="96912"/>
                  <a:pt x="3514476" y="216460"/>
                </a:cubicBezTo>
                <a:lnTo>
                  <a:pt x="3514476" y="1082273"/>
                </a:lnTo>
                <a:cubicBezTo>
                  <a:pt x="3514476" y="1201821"/>
                  <a:pt x="3417564" y="1298733"/>
                  <a:pt x="3298016" y="1298733"/>
                </a:cubicBezTo>
                <a:lnTo>
                  <a:pt x="216460" y="1298733"/>
                </a:lnTo>
                <a:cubicBezTo>
                  <a:pt x="96912" y="1298733"/>
                  <a:pt x="0" y="1201821"/>
                  <a:pt x="0" y="1082273"/>
                </a:cubicBezTo>
                <a:lnTo>
                  <a:pt x="0" y="216460"/>
                </a:lnTo>
                <a:close/>
              </a:path>
            </a:pathLst>
          </a:custGeom>
        </p:spPr>
        <p:style>
          <a:lnRef idx="1">
            <a:schemeClr val="accent6"/>
          </a:lnRef>
          <a:fillRef idx="2">
            <a:schemeClr val="accent6"/>
          </a:fillRef>
          <a:effectRef idx="1">
            <a:schemeClr val="accent6"/>
          </a:effectRef>
          <a:fontRef idx="minor">
            <a:schemeClr val="dk1"/>
          </a:fontRef>
        </p:style>
        <p:txBody>
          <a:bodyPr spcFirstLastPara="0" vert="horz" wrap="square" lIns="269139" tIns="269139" rIns="269139" bIns="269139" numCol="1" spcCol="1270" anchor="ctr" anchorCtr="0">
            <a:noAutofit/>
            <a:scene3d>
              <a:camera prst="orthographicFront"/>
              <a:lightRig rig="balanced" dir="t">
                <a:rot lat="0" lon="0" rev="2100000"/>
              </a:lightRig>
            </a:scene3d>
            <a:sp3d extrusionH="57150" prstMaterial="metal">
              <a:bevelT w="38100" h="25400"/>
              <a:contourClr>
                <a:schemeClr val="bg2"/>
              </a:contourClr>
            </a:sp3d>
          </a:bodyPr>
          <a:lstStyle/>
          <a:p>
            <a:pPr lvl="0" algn="ctr" defTabSz="2400300" rtl="1">
              <a:lnSpc>
                <a:spcPct val="90000"/>
              </a:lnSpc>
              <a:spcBef>
                <a:spcPct val="0"/>
              </a:spcBef>
              <a:spcAft>
                <a:spcPct val="35000"/>
              </a:spcAft>
            </a:pPr>
            <a:r>
              <a:rPr lang="fa-IR" sz="3200" b="1" kern="1200" cap="none" spc="0" dirty="0" smtClean="0">
                <a:ln w="10541" cmpd="sng">
                  <a:prstDash val="solid"/>
                </a:ln>
                <a:effectLst/>
                <a:latin typeface="IranNastaliq" pitchFamily="18" charset="0"/>
                <a:cs typeface="B Titr" pitchFamily="2" charset="-78"/>
              </a:rPr>
              <a:t>حفظ سرمایه مالی</a:t>
            </a:r>
            <a:endParaRPr lang="fa-IR" sz="3200" b="1" kern="1200" cap="none" spc="0" dirty="0">
              <a:ln w="10541" cmpd="sng">
                <a:prstDash val="solid"/>
              </a:ln>
              <a:effectLst/>
              <a:latin typeface="IranNastaliq" pitchFamily="18" charset="0"/>
              <a:cs typeface="B Titr" pitchFamily="2" charset="-78"/>
            </a:endParaRPr>
          </a:p>
        </p:txBody>
      </p:sp>
      <p:sp>
        <p:nvSpPr>
          <p:cNvPr id="8" name="Freeform 7"/>
          <p:cNvSpPr/>
          <p:nvPr/>
        </p:nvSpPr>
        <p:spPr>
          <a:xfrm>
            <a:off x="4343400" y="2654221"/>
            <a:ext cx="3733800" cy="1079580"/>
          </a:xfrm>
          <a:custGeom>
            <a:avLst/>
            <a:gdLst>
              <a:gd name="connsiteX0" fmla="*/ 0 w 3514476"/>
              <a:gd name="connsiteY0" fmla="*/ 216460 h 1298733"/>
              <a:gd name="connsiteX1" fmla="*/ 216460 w 3514476"/>
              <a:gd name="connsiteY1" fmla="*/ 0 h 1298733"/>
              <a:gd name="connsiteX2" fmla="*/ 3298016 w 3514476"/>
              <a:gd name="connsiteY2" fmla="*/ 0 h 1298733"/>
              <a:gd name="connsiteX3" fmla="*/ 3514476 w 3514476"/>
              <a:gd name="connsiteY3" fmla="*/ 216460 h 1298733"/>
              <a:gd name="connsiteX4" fmla="*/ 3514476 w 3514476"/>
              <a:gd name="connsiteY4" fmla="*/ 1082273 h 1298733"/>
              <a:gd name="connsiteX5" fmla="*/ 3298016 w 3514476"/>
              <a:gd name="connsiteY5" fmla="*/ 1298733 h 1298733"/>
              <a:gd name="connsiteX6" fmla="*/ 216460 w 3514476"/>
              <a:gd name="connsiteY6" fmla="*/ 1298733 h 1298733"/>
              <a:gd name="connsiteX7" fmla="*/ 0 w 3514476"/>
              <a:gd name="connsiteY7" fmla="*/ 1082273 h 1298733"/>
              <a:gd name="connsiteX8" fmla="*/ 0 w 3514476"/>
              <a:gd name="connsiteY8" fmla="*/ 216460 h 1298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14476" h="1298733">
                <a:moveTo>
                  <a:pt x="0" y="216460"/>
                </a:moveTo>
                <a:cubicBezTo>
                  <a:pt x="0" y="96912"/>
                  <a:pt x="96912" y="0"/>
                  <a:pt x="216460" y="0"/>
                </a:cubicBezTo>
                <a:lnTo>
                  <a:pt x="3298016" y="0"/>
                </a:lnTo>
                <a:cubicBezTo>
                  <a:pt x="3417564" y="0"/>
                  <a:pt x="3514476" y="96912"/>
                  <a:pt x="3514476" y="216460"/>
                </a:cubicBezTo>
                <a:lnTo>
                  <a:pt x="3514476" y="1082273"/>
                </a:lnTo>
                <a:cubicBezTo>
                  <a:pt x="3514476" y="1201821"/>
                  <a:pt x="3417564" y="1298733"/>
                  <a:pt x="3298016" y="1298733"/>
                </a:cubicBezTo>
                <a:lnTo>
                  <a:pt x="216460" y="1298733"/>
                </a:lnTo>
                <a:cubicBezTo>
                  <a:pt x="96912" y="1298733"/>
                  <a:pt x="0" y="1201821"/>
                  <a:pt x="0" y="1082273"/>
                </a:cubicBezTo>
                <a:lnTo>
                  <a:pt x="0" y="216460"/>
                </a:lnTo>
                <a:close/>
              </a:path>
            </a:pathLst>
          </a:custGeom>
        </p:spPr>
        <p:style>
          <a:lnRef idx="1">
            <a:schemeClr val="accent6"/>
          </a:lnRef>
          <a:fillRef idx="2">
            <a:schemeClr val="accent6"/>
          </a:fillRef>
          <a:effectRef idx="1">
            <a:schemeClr val="accent6"/>
          </a:effectRef>
          <a:fontRef idx="minor">
            <a:schemeClr val="dk1"/>
          </a:fontRef>
        </p:style>
        <p:txBody>
          <a:bodyPr spcFirstLastPara="0" vert="horz" wrap="square" lIns="231039" tIns="231039" rIns="231039" bIns="231039" numCol="1" spcCol="1270" anchor="ctr" anchorCtr="0">
            <a:noAutofit/>
            <a:scene3d>
              <a:camera prst="orthographicFront"/>
              <a:lightRig rig="balanced" dir="t">
                <a:rot lat="0" lon="0" rev="2100000"/>
              </a:lightRig>
            </a:scene3d>
            <a:sp3d extrusionH="57150" prstMaterial="metal">
              <a:bevelT w="38100" h="25400"/>
              <a:contourClr>
                <a:schemeClr val="bg2"/>
              </a:contourClr>
            </a:sp3d>
          </a:bodyPr>
          <a:lstStyle/>
          <a:p>
            <a:pPr lvl="0" algn="ctr" defTabSz="1955800" rtl="1">
              <a:lnSpc>
                <a:spcPct val="90000"/>
              </a:lnSpc>
              <a:spcBef>
                <a:spcPct val="0"/>
              </a:spcBef>
              <a:spcAft>
                <a:spcPct val="35000"/>
              </a:spcAft>
            </a:pPr>
            <a:r>
              <a:rPr lang="fa-IR" sz="3200" b="1" kern="1200" cap="none" spc="0" dirty="0" smtClean="0">
                <a:ln w="10541" cmpd="sng">
                  <a:prstDash val="solid"/>
                </a:ln>
                <a:effectLst/>
                <a:latin typeface="IranNastaliq" pitchFamily="18" charset="0"/>
                <a:cs typeface="B Titr" pitchFamily="2" charset="-78"/>
              </a:rPr>
              <a:t>برحسب قدر ت خرید عمومی</a:t>
            </a:r>
            <a:endParaRPr lang="fa-IR" sz="3200" b="1" kern="1200" cap="none" spc="0" dirty="0">
              <a:ln w="10541" cmpd="sng">
                <a:prstDash val="solid"/>
              </a:ln>
              <a:effectLst/>
              <a:latin typeface="IranNastaliq" pitchFamily="18" charset="0"/>
              <a:cs typeface="B Titr" pitchFamily="2" charset="-78"/>
            </a:endParaRPr>
          </a:p>
        </p:txBody>
      </p:sp>
      <p:sp>
        <p:nvSpPr>
          <p:cNvPr id="9" name="Freeform 8"/>
          <p:cNvSpPr/>
          <p:nvPr/>
        </p:nvSpPr>
        <p:spPr>
          <a:xfrm>
            <a:off x="5105400" y="4038600"/>
            <a:ext cx="3514476" cy="1012165"/>
          </a:xfrm>
          <a:custGeom>
            <a:avLst/>
            <a:gdLst>
              <a:gd name="connsiteX0" fmla="*/ 0 w 3514476"/>
              <a:gd name="connsiteY0" fmla="*/ 216460 h 1298733"/>
              <a:gd name="connsiteX1" fmla="*/ 216460 w 3514476"/>
              <a:gd name="connsiteY1" fmla="*/ 0 h 1298733"/>
              <a:gd name="connsiteX2" fmla="*/ 3298016 w 3514476"/>
              <a:gd name="connsiteY2" fmla="*/ 0 h 1298733"/>
              <a:gd name="connsiteX3" fmla="*/ 3514476 w 3514476"/>
              <a:gd name="connsiteY3" fmla="*/ 216460 h 1298733"/>
              <a:gd name="connsiteX4" fmla="*/ 3514476 w 3514476"/>
              <a:gd name="connsiteY4" fmla="*/ 1082273 h 1298733"/>
              <a:gd name="connsiteX5" fmla="*/ 3298016 w 3514476"/>
              <a:gd name="connsiteY5" fmla="*/ 1298733 h 1298733"/>
              <a:gd name="connsiteX6" fmla="*/ 216460 w 3514476"/>
              <a:gd name="connsiteY6" fmla="*/ 1298733 h 1298733"/>
              <a:gd name="connsiteX7" fmla="*/ 0 w 3514476"/>
              <a:gd name="connsiteY7" fmla="*/ 1082273 h 1298733"/>
              <a:gd name="connsiteX8" fmla="*/ 0 w 3514476"/>
              <a:gd name="connsiteY8" fmla="*/ 216460 h 1298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14476" h="1298733">
                <a:moveTo>
                  <a:pt x="0" y="216460"/>
                </a:moveTo>
                <a:cubicBezTo>
                  <a:pt x="0" y="96912"/>
                  <a:pt x="96912" y="0"/>
                  <a:pt x="216460" y="0"/>
                </a:cubicBezTo>
                <a:lnTo>
                  <a:pt x="3298016" y="0"/>
                </a:lnTo>
                <a:cubicBezTo>
                  <a:pt x="3417564" y="0"/>
                  <a:pt x="3514476" y="96912"/>
                  <a:pt x="3514476" y="216460"/>
                </a:cubicBezTo>
                <a:lnTo>
                  <a:pt x="3514476" y="1082273"/>
                </a:lnTo>
                <a:cubicBezTo>
                  <a:pt x="3514476" y="1201821"/>
                  <a:pt x="3417564" y="1298733"/>
                  <a:pt x="3298016" y="1298733"/>
                </a:cubicBezTo>
                <a:lnTo>
                  <a:pt x="216460" y="1298733"/>
                </a:lnTo>
                <a:cubicBezTo>
                  <a:pt x="96912" y="1298733"/>
                  <a:pt x="0" y="1201821"/>
                  <a:pt x="0" y="1082273"/>
                </a:cubicBezTo>
                <a:lnTo>
                  <a:pt x="0" y="216460"/>
                </a:lnTo>
                <a:close/>
              </a:path>
            </a:pathLst>
          </a:custGeom>
        </p:spPr>
        <p:style>
          <a:lnRef idx="1">
            <a:schemeClr val="accent6"/>
          </a:lnRef>
          <a:fillRef idx="2">
            <a:schemeClr val="accent6"/>
          </a:fillRef>
          <a:effectRef idx="1">
            <a:schemeClr val="accent6"/>
          </a:effectRef>
          <a:fontRef idx="minor">
            <a:schemeClr val="dk1"/>
          </a:fontRef>
        </p:style>
        <p:txBody>
          <a:bodyPr spcFirstLastPara="0" vert="horz" wrap="square" lIns="269139" tIns="269139" rIns="269139" bIns="269139" numCol="1" spcCol="1270" anchor="ctr" anchorCtr="0">
            <a:noAutofit/>
            <a:scene3d>
              <a:camera prst="orthographicFront"/>
              <a:lightRig rig="balanced" dir="t">
                <a:rot lat="0" lon="0" rev="2100000"/>
              </a:lightRig>
            </a:scene3d>
            <a:sp3d extrusionH="57150" prstMaterial="metal">
              <a:bevelT w="38100" h="25400"/>
              <a:contourClr>
                <a:schemeClr val="bg2"/>
              </a:contourClr>
            </a:sp3d>
          </a:bodyPr>
          <a:lstStyle/>
          <a:p>
            <a:pPr lvl="0" algn="ctr" defTabSz="2400300" rtl="1">
              <a:lnSpc>
                <a:spcPct val="90000"/>
              </a:lnSpc>
              <a:spcBef>
                <a:spcPct val="0"/>
              </a:spcBef>
              <a:spcAft>
                <a:spcPct val="35000"/>
              </a:spcAft>
            </a:pPr>
            <a:r>
              <a:rPr lang="fa-IR" sz="3200" b="1" kern="1200" cap="none" spc="0" dirty="0" smtClean="0">
                <a:ln w="10541" cmpd="sng">
                  <a:prstDash val="solid"/>
                </a:ln>
                <a:effectLst/>
                <a:latin typeface="IranNastaliq" pitchFamily="18" charset="0"/>
                <a:cs typeface="B Titr" pitchFamily="2" charset="-78"/>
              </a:rPr>
              <a:t>حفظ سرمایه مادی</a:t>
            </a:r>
            <a:endParaRPr lang="fa-IR" sz="3200" b="1" kern="1200" cap="none" spc="0" dirty="0">
              <a:ln w="10541" cmpd="sng">
                <a:prstDash val="solid"/>
              </a:ln>
              <a:effectLst/>
              <a:latin typeface="IranNastaliq" pitchFamily="18" charset="0"/>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7" presetClass="entr" presetSubtype="1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500" fill="hold"/>
                                        <p:tgtEl>
                                          <p:spTgt spid="5"/>
                                        </p:tgtEl>
                                        <p:attrNameLst>
                                          <p:attrName>ppt_w</p:attrName>
                                        </p:attrNameLst>
                                      </p:cBhvr>
                                      <p:tavLst>
                                        <p:tav tm="0">
                                          <p:val>
                                            <p:fltVal val="0"/>
                                          </p:val>
                                        </p:tav>
                                        <p:tav tm="100000">
                                          <p:val>
                                            <p:strVal val="#ppt_w"/>
                                          </p:val>
                                        </p:tav>
                                      </p:tavLst>
                                    </p:anim>
                                    <p:anim calcmode="lin" valueType="num">
                                      <p:cBhvr>
                                        <p:cTn id="29"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animBg="1"/>
      <p:bldP spid="9"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752600"/>
            <a:ext cx="7467600" cy="4721352"/>
          </a:xfrm>
        </p:spPr>
        <p:txBody>
          <a:bodyPr/>
          <a:lstStyle/>
          <a:p>
            <a:pPr algn="justLow" rtl="1">
              <a:lnSpc>
                <a:spcPct val="150000"/>
              </a:lnSpc>
              <a:buNone/>
            </a:pPr>
            <a:r>
              <a:rPr lang="fa-IR" b="1" dirty="0" smtClean="0">
                <a:cs typeface="B Roya" pitchFamily="2" charset="-78"/>
              </a:rPr>
              <a:t> دراین مفهوم سود از افزایش مبلغ اسمی سرمایه حاصل می شود.</a:t>
            </a:r>
          </a:p>
          <a:p>
            <a:pPr algn="justLow" rtl="1">
              <a:lnSpc>
                <a:spcPct val="150000"/>
              </a:lnSpc>
            </a:pPr>
            <a:r>
              <a:rPr lang="fa-IR" b="1" dirty="0" smtClean="0">
                <a:cs typeface="B Roya" pitchFamily="2" charset="-78"/>
              </a:rPr>
              <a:t>در رویکرد سنتی بهای تمام شده تاریخی -ریال اسمی ؛مفهوم حفظ سرمایه مالی مصداق دارد زیرا درآمد فروش باید بیش از بهای تمام شده کالای فروش رفته براساس ارزشهای تاریخی باشد تا بتوان سود گزارش کرد.</a:t>
            </a:r>
          </a:p>
          <a:p>
            <a:pPr algn="justLow" rtl="1">
              <a:lnSpc>
                <a:spcPct val="150000"/>
              </a:lnSpc>
            </a:pPr>
            <a:r>
              <a:rPr lang="fa-IR" b="1" dirty="0" smtClean="0">
                <a:cs typeface="B Roya" pitchFamily="2" charset="-78"/>
              </a:rPr>
              <a:t>در رویکرد ارزش جاری-ریال اسمی  نیز در صورت عدم برابری ارزش جاری دارائی در ابتدا وپایان دوره سود وزیان غیر عملیاتی حاصل می گردد</a:t>
            </a:r>
            <a:r>
              <a:rPr lang="en-US" b="1" dirty="0" smtClean="0">
                <a:cs typeface="B Roya" pitchFamily="2" charset="-78"/>
              </a:rPr>
              <a:t> .</a:t>
            </a:r>
            <a:endParaRPr lang="en-US" b="1" dirty="0">
              <a:cs typeface="B Roya" pitchFamily="2" charset="-78"/>
            </a:endParaRPr>
          </a:p>
        </p:txBody>
      </p:sp>
      <p:sp>
        <p:nvSpPr>
          <p:cNvPr id="5" name="Double Wave 4"/>
          <p:cNvSpPr/>
          <p:nvPr/>
        </p:nvSpPr>
        <p:spPr>
          <a:xfrm rot="20432031">
            <a:off x="-53360" y="380783"/>
            <a:ext cx="3328471" cy="1447800"/>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6" name="TextBox 5"/>
          <p:cNvSpPr txBox="1"/>
          <p:nvPr/>
        </p:nvSpPr>
        <p:spPr>
          <a:xfrm rot="20881667">
            <a:off x="224147" y="774571"/>
            <a:ext cx="2916140" cy="584775"/>
          </a:xfrm>
          <a:prstGeom prst="rect">
            <a:avLst/>
          </a:prstGeom>
          <a:noFill/>
        </p:spPr>
        <p:txBody>
          <a:bodyPr wrap="square" rtlCol="1">
            <a:spAutoFit/>
          </a:bodyPr>
          <a:lstStyle/>
          <a:p>
            <a:pPr algn="ctr"/>
            <a:r>
              <a:rPr lang="fa-IR" sz="3200" b="1" dirty="0" smtClean="0">
                <a:cs typeface="B Titr" pitchFamily="2" charset="-78"/>
              </a:rPr>
              <a:t>حفظ سرمایه مالی</a:t>
            </a:r>
            <a:endParaRPr lang="fa-IR" sz="3200" b="1" dirty="0">
              <a:cs typeface="B Titr" pitchFamily="2" charset="-78"/>
            </a:endParaRP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 calcmode="lin" valueType="num">
                                      <p:cBhvr>
                                        <p:cTn id="9" dur="500" fill="hold"/>
                                        <p:tgtEl>
                                          <p:spTgt spid="6"/>
                                        </p:tgtEl>
                                        <p:attrNameLst>
                                          <p:attrName>style.rotation</p:attrName>
                                        </p:attrNameLst>
                                      </p:cBhvr>
                                      <p:tavLst>
                                        <p:tav tm="0">
                                          <p:val>
                                            <p:fltVal val="360"/>
                                          </p:val>
                                        </p:tav>
                                        <p:tav tm="100000">
                                          <p:val>
                                            <p:fltVal val="0"/>
                                          </p:val>
                                        </p:tav>
                                      </p:tavLst>
                                    </p:anim>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ouble Wave 3"/>
          <p:cNvSpPr/>
          <p:nvPr/>
        </p:nvSpPr>
        <p:spPr>
          <a:xfrm rot="19746308">
            <a:off x="-442826" y="713604"/>
            <a:ext cx="4209391" cy="1219200"/>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sz="2400" dirty="0"/>
          </a:p>
        </p:txBody>
      </p:sp>
      <p:sp>
        <p:nvSpPr>
          <p:cNvPr id="5" name="TextBox 4"/>
          <p:cNvSpPr txBox="1"/>
          <p:nvPr/>
        </p:nvSpPr>
        <p:spPr>
          <a:xfrm rot="19912784">
            <a:off x="-269595" y="898044"/>
            <a:ext cx="4603417" cy="461665"/>
          </a:xfrm>
          <a:prstGeom prst="rect">
            <a:avLst/>
          </a:prstGeom>
          <a:noFill/>
        </p:spPr>
        <p:txBody>
          <a:bodyPr wrap="square" rtlCol="0">
            <a:spAutoFit/>
          </a:bodyPr>
          <a:lstStyle/>
          <a:p>
            <a:r>
              <a:rPr lang="fa-IR" sz="2400" b="1" dirty="0">
                <a:cs typeface="B Titr" pitchFamily="2" charset="-78"/>
              </a:rPr>
              <a:t>مروری بر تاریخ حسابداری تورمی</a:t>
            </a:r>
          </a:p>
        </p:txBody>
      </p:sp>
      <p:grpSp>
        <p:nvGrpSpPr>
          <p:cNvPr id="6" name="Group 5"/>
          <p:cNvGrpSpPr/>
          <p:nvPr/>
        </p:nvGrpSpPr>
        <p:grpSpPr>
          <a:xfrm>
            <a:off x="2895600" y="0"/>
            <a:ext cx="5943600" cy="6324600"/>
            <a:chOff x="3202450" y="2381"/>
            <a:chExt cx="5332642" cy="5070866"/>
          </a:xfrm>
        </p:grpSpPr>
        <p:grpSp>
          <p:nvGrpSpPr>
            <p:cNvPr id="7" name="Group 6"/>
            <p:cNvGrpSpPr/>
            <p:nvPr/>
          </p:nvGrpSpPr>
          <p:grpSpPr>
            <a:xfrm>
              <a:off x="3202450" y="2381"/>
              <a:ext cx="5273164" cy="5070866"/>
              <a:chOff x="3202450" y="2979"/>
              <a:chExt cx="5273164" cy="5070866"/>
            </a:xfrm>
          </p:grpSpPr>
          <p:sp>
            <p:nvSpPr>
              <p:cNvPr id="9" name="Straight Connector 8"/>
              <p:cNvSpPr/>
              <p:nvPr/>
            </p:nvSpPr>
            <p:spPr>
              <a:xfrm>
                <a:off x="3505200" y="5073845"/>
                <a:ext cx="4657725" cy="0"/>
              </a:xfrm>
              <a:prstGeom prst="line">
                <a:avLst/>
              </a:prstGeom>
              <a:scene3d>
                <a:camera prst="orthographicFront">
                  <a:rot lat="0" lon="0" rev="0"/>
                </a:camera>
                <a:lightRig rig="contrasting" dir="t">
                  <a:rot lat="0" lon="0" rev="1200000"/>
                </a:lightRig>
              </a:scene3d>
              <a:sp3d z="-110000"/>
            </p:spPr>
            <p:style>
              <a:lnRef idx="2">
                <a:schemeClr val="accent4">
                  <a:shade val="80000"/>
                  <a:hueOff val="0"/>
                  <a:satOff val="0"/>
                  <a:lumOff val="0"/>
                  <a:alphaOff val="0"/>
                </a:schemeClr>
              </a:lnRef>
              <a:fillRef idx="0">
                <a:schemeClr val="accent4">
                  <a:shade val="80000"/>
                  <a:hueOff val="0"/>
                  <a:satOff val="0"/>
                  <a:lumOff val="0"/>
                  <a:alphaOff val="0"/>
                </a:schemeClr>
              </a:fillRef>
              <a:effectRef idx="0">
                <a:schemeClr val="accent4">
                  <a:shade val="80000"/>
                  <a:hueOff val="0"/>
                  <a:satOff val="0"/>
                  <a:lumOff val="0"/>
                  <a:alphaOff val="0"/>
                </a:schemeClr>
              </a:effectRef>
              <a:fontRef idx="minor">
                <a:schemeClr val="tx1">
                  <a:hueOff val="0"/>
                  <a:satOff val="0"/>
                  <a:lumOff val="0"/>
                  <a:alphaOff val="0"/>
                </a:schemeClr>
              </a:fontRef>
            </p:style>
          </p:sp>
          <p:sp>
            <p:nvSpPr>
              <p:cNvPr id="10" name="Straight Connector 9"/>
              <p:cNvSpPr/>
              <p:nvPr/>
            </p:nvSpPr>
            <p:spPr>
              <a:xfrm>
                <a:off x="3505200" y="4420591"/>
                <a:ext cx="4657725" cy="0"/>
              </a:xfrm>
              <a:prstGeom prst="line">
                <a:avLst/>
              </a:prstGeom>
              <a:scene3d>
                <a:camera prst="orthographicFront">
                  <a:rot lat="0" lon="0" rev="0"/>
                </a:camera>
                <a:lightRig rig="contrasting" dir="t">
                  <a:rot lat="0" lon="0" rev="1200000"/>
                </a:lightRig>
              </a:scene3d>
              <a:sp3d z="-110000"/>
            </p:spPr>
            <p:style>
              <a:lnRef idx="2">
                <a:schemeClr val="accent4">
                  <a:shade val="80000"/>
                  <a:hueOff val="0"/>
                  <a:satOff val="0"/>
                  <a:lumOff val="0"/>
                  <a:alphaOff val="0"/>
                </a:schemeClr>
              </a:lnRef>
              <a:fillRef idx="0">
                <a:schemeClr val="accent4">
                  <a:shade val="80000"/>
                  <a:hueOff val="0"/>
                  <a:satOff val="0"/>
                  <a:lumOff val="0"/>
                  <a:alphaOff val="0"/>
                </a:schemeClr>
              </a:fillRef>
              <a:effectRef idx="0">
                <a:schemeClr val="accent4">
                  <a:shade val="80000"/>
                  <a:hueOff val="0"/>
                  <a:satOff val="0"/>
                  <a:lumOff val="0"/>
                  <a:alphaOff val="0"/>
                </a:schemeClr>
              </a:effectRef>
              <a:fontRef idx="minor">
                <a:schemeClr val="tx1">
                  <a:hueOff val="0"/>
                  <a:satOff val="0"/>
                  <a:lumOff val="0"/>
                  <a:alphaOff val="0"/>
                </a:schemeClr>
              </a:fontRef>
            </p:style>
          </p:sp>
          <p:sp>
            <p:nvSpPr>
              <p:cNvPr id="11" name="Straight Connector 10"/>
              <p:cNvSpPr/>
              <p:nvPr/>
            </p:nvSpPr>
            <p:spPr>
              <a:xfrm>
                <a:off x="3202450" y="2522858"/>
                <a:ext cx="4657725" cy="0"/>
              </a:xfrm>
              <a:prstGeom prst="line">
                <a:avLst/>
              </a:prstGeom>
              <a:scene3d>
                <a:camera prst="orthographicFront">
                  <a:rot lat="0" lon="0" rev="0"/>
                </a:camera>
                <a:lightRig rig="contrasting" dir="t">
                  <a:rot lat="0" lon="0" rev="1200000"/>
                </a:lightRig>
              </a:scene3d>
              <a:sp3d z="-110000"/>
            </p:spPr>
            <p:style>
              <a:lnRef idx="2">
                <a:schemeClr val="accent4">
                  <a:shade val="80000"/>
                  <a:hueOff val="0"/>
                  <a:satOff val="0"/>
                  <a:lumOff val="0"/>
                  <a:alphaOff val="0"/>
                </a:schemeClr>
              </a:lnRef>
              <a:fillRef idx="0">
                <a:schemeClr val="accent4">
                  <a:shade val="80000"/>
                  <a:hueOff val="0"/>
                  <a:satOff val="0"/>
                  <a:lumOff val="0"/>
                  <a:alphaOff val="0"/>
                </a:schemeClr>
              </a:fillRef>
              <a:effectRef idx="0">
                <a:schemeClr val="accent4">
                  <a:shade val="80000"/>
                  <a:hueOff val="0"/>
                  <a:satOff val="0"/>
                  <a:lumOff val="0"/>
                  <a:alphaOff val="0"/>
                </a:schemeClr>
              </a:effectRef>
              <a:fontRef idx="minor">
                <a:schemeClr val="tx1">
                  <a:hueOff val="0"/>
                  <a:satOff val="0"/>
                  <a:lumOff val="0"/>
                  <a:alphaOff val="0"/>
                </a:schemeClr>
              </a:fontRef>
            </p:style>
          </p:sp>
          <p:sp>
            <p:nvSpPr>
              <p:cNvPr id="12" name="Straight Connector 11"/>
              <p:cNvSpPr/>
              <p:nvPr/>
            </p:nvSpPr>
            <p:spPr>
              <a:xfrm>
                <a:off x="3505200" y="625125"/>
                <a:ext cx="4657725" cy="0"/>
              </a:xfrm>
              <a:prstGeom prst="line">
                <a:avLst/>
              </a:prstGeom>
              <a:scene3d>
                <a:camera prst="orthographicFront">
                  <a:rot lat="0" lon="0" rev="0"/>
                </a:camera>
                <a:lightRig rig="contrasting" dir="t">
                  <a:rot lat="0" lon="0" rev="1200000"/>
                </a:lightRig>
              </a:scene3d>
              <a:sp3d z="-110000"/>
            </p:spPr>
            <p:style>
              <a:lnRef idx="2">
                <a:schemeClr val="accent4">
                  <a:shade val="80000"/>
                  <a:hueOff val="0"/>
                  <a:satOff val="0"/>
                  <a:lumOff val="0"/>
                  <a:alphaOff val="0"/>
                </a:schemeClr>
              </a:lnRef>
              <a:fillRef idx="0">
                <a:schemeClr val="accent4">
                  <a:shade val="80000"/>
                  <a:hueOff val="0"/>
                  <a:satOff val="0"/>
                  <a:lumOff val="0"/>
                  <a:alphaOff val="0"/>
                </a:schemeClr>
              </a:fillRef>
              <a:effectRef idx="0">
                <a:schemeClr val="accent4">
                  <a:shade val="80000"/>
                  <a:hueOff val="0"/>
                  <a:satOff val="0"/>
                  <a:lumOff val="0"/>
                  <a:alphaOff val="0"/>
                </a:schemeClr>
              </a:effectRef>
              <a:fontRef idx="minor">
                <a:schemeClr val="tx1">
                  <a:hueOff val="0"/>
                  <a:satOff val="0"/>
                  <a:lumOff val="0"/>
                  <a:alphaOff val="0"/>
                </a:schemeClr>
              </a:fontRef>
            </p:style>
          </p:sp>
          <p:sp>
            <p:nvSpPr>
              <p:cNvPr id="13" name="Freeform 12"/>
              <p:cNvSpPr/>
              <p:nvPr/>
            </p:nvSpPr>
            <p:spPr>
              <a:xfrm>
                <a:off x="4716208" y="2979"/>
                <a:ext cx="3446716" cy="622146"/>
              </a:xfrm>
              <a:custGeom>
                <a:avLst/>
                <a:gdLst>
                  <a:gd name="connsiteX0" fmla="*/ 0 w 3446716"/>
                  <a:gd name="connsiteY0" fmla="*/ 0 h 622146"/>
                  <a:gd name="connsiteX1" fmla="*/ 3446716 w 3446716"/>
                  <a:gd name="connsiteY1" fmla="*/ 0 h 622146"/>
                  <a:gd name="connsiteX2" fmla="*/ 3446716 w 3446716"/>
                  <a:gd name="connsiteY2" fmla="*/ 622146 h 622146"/>
                  <a:gd name="connsiteX3" fmla="*/ 0 w 3446716"/>
                  <a:gd name="connsiteY3" fmla="*/ 622146 h 622146"/>
                  <a:gd name="connsiteX4" fmla="*/ 0 w 3446716"/>
                  <a:gd name="connsiteY4" fmla="*/ 0 h 6221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6716" h="622146">
                    <a:moveTo>
                      <a:pt x="0" y="0"/>
                    </a:moveTo>
                    <a:lnTo>
                      <a:pt x="3446716" y="0"/>
                    </a:lnTo>
                    <a:lnTo>
                      <a:pt x="3446716" y="622146"/>
                    </a:lnTo>
                    <a:lnTo>
                      <a:pt x="0" y="622146"/>
                    </a:lnTo>
                    <a:lnTo>
                      <a:pt x="0" y="0"/>
                    </a:lnTo>
                    <a:close/>
                  </a:path>
                </a:pathLst>
              </a:custGeom>
            </p:spPr>
            <p:style>
              <a:lnRef idx="1">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49530" tIns="49530" rIns="49530" bIns="49530" numCol="1" spcCol="1270" anchor="b" anchorCtr="0">
                <a:noAutofit/>
              </a:bodyPr>
              <a:lstStyle/>
              <a:p>
                <a:pPr lvl="0" algn="l" defTabSz="1155700" rtl="1">
                  <a:lnSpc>
                    <a:spcPct val="90000"/>
                  </a:lnSpc>
                  <a:spcBef>
                    <a:spcPct val="0"/>
                  </a:spcBef>
                  <a:spcAft>
                    <a:spcPct val="35000"/>
                  </a:spcAft>
                </a:pPr>
                <a:endParaRPr lang="fa-IR" sz="2600" b="1" kern="1200" dirty="0">
                  <a:cs typeface="2  Zar" pitchFamily="2" charset="-78"/>
                </a:endParaRPr>
              </a:p>
            </p:txBody>
          </p:sp>
          <p:sp>
            <p:nvSpPr>
              <p:cNvPr id="14" name="Freeform 13"/>
              <p:cNvSpPr/>
              <p:nvPr/>
            </p:nvSpPr>
            <p:spPr>
              <a:xfrm>
                <a:off x="7254666" y="52638"/>
                <a:ext cx="1211008" cy="441698"/>
              </a:xfrm>
              <a:custGeom>
                <a:avLst/>
                <a:gdLst>
                  <a:gd name="connsiteX0" fmla="*/ 103712 w 1211008"/>
                  <a:gd name="connsiteY0" fmla="*/ 0 h 622146"/>
                  <a:gd name="connsiteX1" fmla="*/ 1107296 w 1211008"/>
                  <a:gd name="connsiteY1" fmla="*/ 0 h 622146"/>
                  <a:gd name="connsiteX2" fmla="*/ 1211008 w 1211008"/>
                  <a:gd name="connsiteY2" fmla="*/ 103712 h 622146"/>
                  <a:gd name="connsiteX3" fmla="*/ 1211008 w 1211008"/>
                  <a:gd name="connsiteY3" fmla="*/ 622146 h 622146"/>
                  <a:gd name="connsiteX4" fmla="*/ 1211008 w 1211008"/>
                  <a:gd name="connsiteY4" fmla="*/ 622146 h 622146"/>
                  <a:gd name="connsiteX5" fmla="*/ 0 w 1211008"/>
                  <a:gd name="connsiteY5" fmla="*/ 622146 h 622146"/>
                  <a:gd name="connsiteX6" fmla="*/ 0 w 1211008"/>
                  <a:gd name="connsiteY6" fmla="*/ 622146 h 622146"/>
                  <a:gd name="connsiteX7" fmla="*/ 0 w 1211008"/>
                  <a:gd name="connsiteY7" fmla="*/ 103712 h 622146"/>
                  <a:gd name="connsiteX8" fmla="*/ 103712 w 1211008"/>
                  <a:gd name="connsiteY8" fmla="*/ 0 h 622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1008" h="622146">
                    <a:moveTo>
                      <a:pt x="103712" y="0"/>
                    </a:moveTo>
                    <a:lnTo>
                      <a:pt x="1107296" y="0"/>
                    </a:lnTo>
                    <a:cubicBezTo>
                      <a:pt x="1164575" y="0"/>
                      <a:pt x="1211008" y="46433"/>
                      <a:pt x="1211008" y="103712"/>
                    </a:cubicBezTo>
                    <a:lnTo>
                      <a:pt x="1211008" y="622146"/>
                    </a:lnTo>
                    <a:lnTo>
                      <a:pt x="1211008" y="622146"/>
                    </a:lnTo>
                    <a:lnTo>
                      <a:pt x="0" y="622146"/>
                    </a:lnTo>
                    <a:lnTo>
                      <a:pt x="0" y="622146"/>
                    </a:lnTo>
                    <a:lnTo>
                      <a:pt x="0" y="103712"/>
                    </a:lnTo>
                    <a:cubicBezTo>
                      <a:pt x="0" y="46433"/>
                      <a:pt x="46433" y="0"/>
                      <a:pt x="103712" y="0"/>
                    </a:cubicBezTo>
                    <a:close/>
                  </a:path>
                </a:pathLst>
              </a:custGeom>
            </p:spPr>
            <p:style>
              <a:lnRef idx="1">
                <a:schemeClr val="accent1"/>
              </a:lnRef>
              <a:fillRef idx="3">
                <a:schemeClr val="accent1"/>
              </a:fillRef>
              <a:effectRef idx="2">
                <a:schemeClr val="accent1"/>
              </a:effectRef>
              <a:fontRef idx="minor">
                <a:schemeClr val="lt1"/>
              </a:fontRef>
            </p:style>
            <p:txBody>
              <a:bodyPr spcFirstLastPara="0" vert="horz" wrap="square" lIns="79906" tIns="79906" rIns="79906" bIns="49530" numCol="1" spcCol="1270" anchor="ctr" anchorCtr="0">
                <a:noAutofit/>
              </a:bodyPr>
              <a:lstStyle/>
              <a:p>
                <a:pPr lvl="0" algn="ctr" defTabSz="1155700" rtl="1">
                  <a:lnSpc>
                    <a:spcPct val="90000"/>
                  </a:lnSpc>
                  <a:spcBef>
                    <a:spcPct val="0"/>
                  </a:spcBef>
                  <a:spcAft>
                    <a:spcPct val="35000"/>
                  </a:spcAft>
                </a:pPr>
                <a:r>
                  <a:rPr lang="fa-IR" sz="2600" b="1" kern="1200" dirty="0" smtClean="0">
                    <a:cs typeface="2  Zar" pitchFamily="2" charset="-78"/>
                  </a:rPr>
                  <a:t>1973</a:t>
                </a:r>
                <a:endParaRPr lang="fa-IR" sz="2600" b="1" kern="1200" dirty="0">
                  <a:cs typeface="2  Zar" pitchFamily="2" charset="-78"/>
                </a:endParaRPr>
              </a:p>
            </p:txBody>
          </p:sp>
          <p:sp>
            <p:nvSpPr>
              <p:cNvPr id="15" name="Freeform 14"/>
              <p:cNvSpPr/>
              <p:nvPr/>
            </p:nvSpPr>
            <p:spPr>
              <a:xfrm>
                <a:off x="3807955" y="1906050"/>
                <a:ext cx="4657720" cy="622146"/>
              </a:xfrm>
              <a:custGeom>
                <a:avLst/>
                <a:gdLst>
                  <a:gd name="connsiteX0" fmla="*/ 0 w 4657720"/>
                  <a:gd name="connsiteY0" fmla="*/ 0 h 622146"/>
                  <a:gd name="connsiteX1" fmla="*/ 4657720 w 4657720"/>
                  <a:gd name="connsiteY1" fmla="*/ 0 h 622146"/>
                  <a:gd name="connsiteX2" fmla="*/ 4657720 w 4657720"/>
                  <a:gd name="connsiteY2" fmla="*/ 622146 h 622146"/>
                  <a:gd name="connsiteX3" fmla="*/ 0 w 4657720"/>
                  <a:gd name="connsiteY3" fmla="*/ 622146 h 622146"/>
                  <a:gd name="connsiteX4" fmla="*/ 0 w 4657720"/>
                  <a:gd name="connsiteY4" fmla="*/ 0 h 6221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57720" h="622146">
                    <a:moveTo>
                      <a:pt x="0" y="0"/>
                    </a:moveTo>
                    <a:lnTo>
                      <a:pt x="4657720" y="0"/>
                    </a:lnTo>
                    <a:lnTo>
                      <a:pt x="4657720" y="622146"/>
                    </a:lnTo>
                    <a:lnTo>
                      <a:pt x="0" y="622146"/>
                    </a:lnTo>
                    <a:lnTo>
                      <a:pt x="0" y="0"/>
                    </a:lnTo>
                    <a:close/>
                  </a:path>
                </a:pathLst>
              </a:custGeom>
            </p:spPr>
            <p:style>
              <a:lnRef idx="1">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49530" tIns="49530" rIns="49530" bIns="49530" numCol="1" spcCol="1270" anchor="b" anchorCtr="0">
                <a:noAutofit/>
              </a:bodyPr>
              <a:lstStyle/>
              <a:p>
                <a:pPr lvl="0" algn="l" defTabSz="1155700" rtl="1">
                  <a:lnSpc>
                    <a:spcPct val="90000"/>
                  </a:lnSpc>
                  <a:spcBef>
                    <a:spcPct val="0"/>
                  </a:spcBef>
                  <a:spcAft>
                    <a:spcPct val="35000"/>
                  </a:spcAft>
                </a:pPr>
                <a:endParaRPr lang="fa-IR" sz="2600" b="1" kern="1200" dirty="0">
                  <a:cs typeface="2  Zar" pitchFamily="2" charset="-78"/>
                </a:endParaRPr>
              </a:p>
            </p:txBody>
          </p:sp>
          <p:sp>
            <p:nvSpPr>
              <p:cNvPr id="16" name="Freeform 15"/>
              <p:cNvSpPr/>
              <p:nvPr/>
            </p:nvSpPr>
            <p:spPr>
              <a:xfrm>
                <a:off x="7264606" y="1073702"/>
                <a:ext cx="1211008" cy="463260"/>
              </a:xfrm>
              <a:custGeom>
                <a:avLst/>
                <a:gdLst>
                  <a:gd name="connsiteX0" fmla="*/ 103712 w 1211008"/>
                  <a:gd name="connsiteY0" fmla="*/ 0 h 622146"/>
                  <a:gd name="connsiteX1" fmla="*/ 1107296 w 1211008"/>
                  <a:gd name="connsiteY1" fmla="*/ 0 h 622146"/>
                  <a:gd name="connsiteX2" fmla="*/ 1211008 w 1211008"/>
                  <a:gd name="connsiteY2" fmla="*/ 103712 h 622146"/>
                  <a:gd name="connsiteX3" fmla="*/ 1211008 w 1211008"/>
                  <a:gd name="connsiteY3" fmla="*/ 622146 h 622146"/>
                  <a:gd name="connsiteX4" fmla="*/ 1211008 w 1211008"/>
                  <a:gd name="connsiteY4" fmla="*/ 622146 h 622146"/>
                  <a:gd name="connsiteX5" fmla="*/ 0 w 1211008"/>
                  <a:gd name="connsiteY5" fmla="*/ 622146 h 622146"/>
                  <a:gd name="connsiteX6" fmla="*/ 0 w 1211008"/>
                  <a:gd name="connsiteY6" fmla="*/ 622146 h 622146"/>
                  <a:gd name="connsiteX7" fmla="*/ 0 w 1211008"/>
                  <a:gd name="connsiteY7" fmla="*/ 103712 h 622146"/>
                  <a:gd name="connsiteX8" fmla="*/ 103712 w 1211008"/>
                  <a:gd name="connsiteY8" fmla="*/ 0 h 622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1008" h="622146">
                    <a:moveTo>
                      <a:pt x="103712" y="0"/>
                    </a:moveTo>
                    <a:lnTo>
                      <a:pt x="1107296" y="0"/>
                    </a:lnTo>
                    <a:cubicBezTo>
                      <a:pt x="1164575" y="0"/>
                      <a:pt x="1211008" y="46433"/>
                      <a:pt x="1211008" y="103712"/>
                    </a:cubicBezTo>
                    <a:lnTo>
                      <a:pt x="1211008" y="622146"/>
                    </a:lnTo>
                    <a:lnTo>
                      <a:pt x="1211008" y="622146"/>
                    </a:lnTo>
                    <a:lnTo>
                      <a:pt x="0" y="622146"/>
                    </a:lnTo>
                    <a:lnTo>
                      <a:pt x="0" y="622146"/>
                    </a:lnTo>
                    <a:lnTo>
                      <a:pt x="0" y="103712"/>
                    </a:lnTo>
                    <a:cubicBezTo>
                      <a:pt x="0" y="46433"/>
                      <a:pt x="46433" y="0"/>
                      <a:pt x="103712" y="0"/>
                    </a:cubicBezTo>
                    <a:close/>
                  </a:path>
                </a:pathLst>
              </a:custGeom>
            </p:spPr>
            <p:style>
              <a:lnRef idx="1">
                <a:schemeClr val="accent6"/>
              </a:lnRef>
              <a:fillRef idx="2">
                <a:schemeClr val="accent6"/>
              </a:fillRef>
              <a:effectRef idx="1">
                <a:schemeClr val="accent6"/>
              </a:effectRef>
              <a:fontRef idx="minor">
                <a:schemeClr val="dk1"/>
              </a:fontRef>
            </p:style>
            <p:txBody>
              <a:bodyPr spcFirstLastPara="0" vert="horz" wrap="square" lIns="79906" tIns="79906" rIns="79906" bIns="49530" numCol="1" spcCol="1270" anchor="ctr" anchorCtr="0">
                <a:noAutofit/>
              </a:bodyPr>
              <a:lstStyle/>
              <a:p>
                <a:pPr lvl="0" algn="ctr" defTabSz="1155700" rtl="1">
                  <a:lnSpc>
                    <a:spcPct val="90000"/>
                  </a:lnSpc>
                  <a:spcBef>
                    <a:spcPct val="0"/>
                  </a:spcBef>
                  <a:spcAft>
                    <a:spcPct val="35000"/>
                  </a:spcAft>
                </a:pPr>
                <a:r>
                  <a:rPr lang="fa-IR" sz="2600" b="1" kern="1200" dirty="0" smtClean="0">
                    <a:cs typeface="2  Zar" pitchFamily="2" charset="-78"/>
                  </a:rPr>
                  <a:t>1974</a:t>
                </a:r>
                <a:endParaRPr lang="fa-IR" sz="2600" b="1" kern="1200" dirty="0">
                  <a:cs typeface="2  Zar" pitchFamily="2" charset="-78"/>
                </a:endParaRPr>
              </a:p>
            </p:txBody>
          </p:sp>
          <p:sp>
            <p:nvSpPr>
              <p:cNvPr id="17" name="Rectangle 16"/>
              <p:cNvSpPr/>
              <p:nvPr/>
            </p:nvSpPr>
            <p:spPr>
              <a:xfrm>
                <a:off x="4716208" y="3798445"/>
                <a:ext cx="3446716" cy="622146"/>
              </a:xfrm>
              <a:prstGeom prst="rect">
                <a:avLst/>
              </a:prstGeom>
            </p:spPr>
            <p:style>
              <a:lnRef idx="1">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8" name="Freeform 17"/>
              <p:cNvSpPr/>
              <p:nvPr/>
            </p:nvSpPr>
            <p:spPr>
              <a:xfrm>
                <a:off x="7274546" y="2160313"/>
                <a:ext cx="1201068" cy="466633"/>
              </a:xfrm>
              <a:custGeom>
                <a:avLst/>
                <a:gdLst>
                  <a:gd name="connsiteX0" fmla="*/ 103712 w 1211008"/>
                  <a:gd name="connsiteY0" fmla="*/ 0 h 622146"/>
                  <a:gd name="connsiteX1" fmla="*/ 1107296 w 1211008"/>
                  <a:gd name="connsiteY1" fmla="*/ 0 h 622146"/>
                  <a:gd name="connsiteX2" fmla="*/ 1211008 w 1211008"/>
                  <a:gd name="connsiteY2" fmla="*/ 103712 h 622146"/>
                  <a:gd name="connsiteX3" fmla="*/ 1211008 w 1211008"/>
                  <a:gd name="connsiteY3" fmla="*/ 622146 h 622146"/>
                  <a:gd name="connsiteX4" fmla="*/ 1211008 w 1211008"/>
                  <a:gd name="connsiteY4" fmla="*/ 622146 h 622146"/>
                  <a:gd name="connsiteX5" fmla="*/ 0 w 1211008"/>
                  <a:gd name="connsiteY5" fmla="*/ 622146 h 622146"/>
                  <a:gd name="connsiteX6" fmla="*/ 0 w 1211008"/>
                  <a:gd name="connsiteY6" fmla="*/ 622146 h 622146"/>
                  <a:gd name="connsiteX7" fmla="*/ 0 w 1211008"/>
                  <a:gd name="connsiteY7" fmla="*/ 103712 h 622146"/>
                  <a:gd name="connsiteX8" fmla="*/ 103712 w 1211008"/>
                  <a:gd name="connsiteY8" fmla="*/ 0 h 622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1008" h="622146">
                    <a:moveTo>
                      <a:pt x="103712" y="0"/>
                    </a:moveTo>
                    <a:lnTo>
                      <a:pt x="1107296" y="0"/>
                    </a:lnTo>
                    <a:cubicBezTo>
                      <a:pt x="1164575" y="0"/>
                      <a:pt x="1211008" y="46433"/>
                      <a:pt x="1211008" y="103712"/>
                    </a:cubicBezTo>
                    <a:lnTo>
                      <a:pt x="1211008" y="622146"/>
                    </a:lnTo>
                    <a:lnTo>
                      <a:pt x="1211008" y="622146"/>
                    </a:lnTo>
                    <a:lnTo>
                      <a:pt x="0" y="622146"/>
                    </a:lnTo>
                    <a:lnTo>
                      <a:pt x="0" y="622146"/>
                    </a:lnTo>
                    <a:lnTo>
                      <a:pt x="0" y="103712"/>
                    </a:lnTo>
                    <a:cubicBezTo>
                      <a:pt x="0" y="46433"/>
                      <a:pt x="46433" y="0"/>
                      <a:pt x="103712" y="0"/>
                    </a:cubicBezTo>
                    <a:close/>
                  </a:path>
                </a:pathLst>
              </a:custGeom>
            </p:spPr>
            <p:style>
              <a:lnRef idx="1">
                <a:schemeClr val="accent1"/>
              </a:lnRef>
              <a:fillRef idx="3">
                <a:schemeClr val="accent1"/>
              </a:fillRef>
              <a:effectRef idx="2">
                <a:schemeClr val="accent1"/>
              </a:effectRef>
              <a:fontRef idx="minor">
                <a:schemeClr val="lt1"/>
              </a:fontRef>
            </p:style>
            <p:txBody>
              <a:bodyPr spcFirstLastPara="0" vert="horz" wrap="square" lIns="79906" tIns="79906" rIns="79906" bIns="49530" numCol="1" spcCol="1270" anchor="ctr" anchorCtr="0">
                <a:noAutofit/>
              </a:bodyPr>
              <a:lstStyle/>
              <a:p>
                <a:pPr lvl="0" algn="ctr" defTabSz="1155700" rtl="1">
                  <a:lnSpc>
                    <a:spcPct val="90000"/>
                  </a:lnSpc>
                  <a:spcBef>
                    <a:spcPct val="0"/>
                  </a:spcBef>
                  <a:spcAft>
                    <a:spcPct val="35000"/>
                  </a:spcAft>
                </a:pPr>
                <a:r>
                  <a:rPr lang="fa-IR" sz="2600" b="1" dirty="0" smtClean="0">
                    <a:cs typeface="2  Zar" pitchFamily="2" charset="-78"/>
                  </a:rPr>
                  <a:t>1976</a:t>
                </a:r>
                <a:endParaRPr lang="fa-IR" sz="2600" b="1" kern="1200" dirty="0">
                  <a:cs typeface="2  Zar" pitchFamily="2" charset="-78"/>
                </a:endParaRPr>
              </a:p>
            </p:txBody>
          </p:sp>
          <p:sp>
            <p:nvSpPr>
              <p:cNvPr id="19" name="Freeform 18"/>
              <p:cNvSpPr/>
              <p:nvPr/>
            </p:nvSpPr>
            <p:spPr>
              <a:xfrm>
                <a:off x="7274546" y="3307061"/>
                <a:ext cx="1191128" cy="441724"/>
              </a:xfrm>
              <a:custGeom>
                <a:avLst/>
                <a:gdLst>
                  <a:gd name="connsiteX0" fmla="*/ 103712 w 1211008"/>
                  <a:gd name="connsiteY0" fmla="*/ 0 h 622146"/>
                  <a:gd name="connsiteX1" fmla="*/ 1107296 w 1211008"/>
                  <a:gd name="connsiteY1" fmla="*/ 0 h 622146"/>
                  <a:gd name="connsiteX2" fmla="*/ 1211008 w 1211008"/>
                  <a:gd name="connsiteY2" fmla="*/ 103712 h 622146"/>
                  <a:gd name="connsiteX3" fmla="*/ 1211008 w 1211008"/>
                  <a:gd name="connsiteY3" fmla="*/ 622146 h 622146"/>
                  <a:gd name="connsiteX4" fmla="*/ 1211008 w 1211008"/>
                  <a:gd name="connsiteY4" fmla="*/ 622146 h 622146"/>
                  <a:gd name="connsiteX5" fmla="*/ 0 w 1211008"/>
                  <a:gd name="connsiteY5" fmla="*/ 622146 h 622146"/>
                  <a:gd name="connsiteX6" fmla="*/ 0 w 1211008"/>
                  <a:gd name="connsiteY6" fmla="*/ 622146 h 622146"/>
                  <a:gd name="connsiteX7" fmla="*/ 0 w 1211008"/>
                  <a:gd name="connsiteY7" fmla="*/ 103712 h 622146"/>
                  <a:gd name="connsiteX8" fmla="*/ 103712 w 1211008"/>
                  <a:gd name="connsiteY8" fmla="*/ 0 h 622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1008" h="622146">
                    <a:moveTo>
                      <a:pt x="103712" y="0"/>
                    </a:moveTo>
                    <a:lnTo>
                      <a:pt x="1107296" y="0"/>
                    </a:lnTo>
                    <a:cubicBezTo>
                      <a:pt x="1164575" y="0"/>
                      <a:pt x="1211008" y="46433"/>
                      <a:pt x="1211008" y="103712"/>
                    </a:cubicBezTo>
                    <a:lnTo>
                      <a:pt x="1211008" y="622146"/>
                    </a:lnTo>
                    <a:lnTo>
                      <a:pt x="1211008" y="622146"/>
                    </a:lnTo>
                    <a:lnTo>
                      <a:pt x="0" y="622146"/>
                    </a:lnTo>
                    <a:lnTo>
                      <a:pt x="0" y="622146"/>
                    </a:lnTo>
                    <a:lnTo>
                      <a:pt x="0" y="103712"/>
                    </a:lnTo>
                    <a:cubicBezTo>
                      <a:pt x="0" y="46433"/>
                      <a:pt x="46433" y="0"/>
                      <a:pt x="103712" y="0"/>
                    </a:cubicBezTo>
                    <a:close/>
                  </a:path>
                </a:pathLst>
              </a:custGeom>
            </p:spPr>
            <p:style>
              <a:lnRef idx="1">
                <a:schemeClr val="accent6"/>
              </a:lnRef>
              <a:fillRef idx="2">
                <a:schemeClr val="accent6"/>
              </a:fillRef>
              <a:effectRef idx="1">
                <a:schemeClr val="accent6"/>
              </a:effectRef>
              <a:fontRef idx="minor">
                <a:schemeClr val="dk1"/>
              </a:fontRef>
            </p:style>
            <p:txBody>
              <a:bodyPr spcFirstLastPara="0" vert="horz" wrap="square" lIns="79906" tIns="79906" rIns="79906" bIns="49530" numCol="1" spcCol="1270" anchor="ctr" anchorCtr="0">
                <a:noAutofit/>
              </a:bodyPr>
              <a:lstStyle/>
              <a:p>
                <a:pPr lvl="0" algn="ctr" defTabSz="1155700" rtl="1">
                  <a:lnSpc>
                    <a:spcPct val="90000"/>
                  </a:lnSpc>
                  <a:spcBef>
                    <a:spcPct val="0"/>
                  </a:spcBef>
                  <a:spcAft>
                    <a:spcPct val="35000"/>
                  </a:spcAft>
                </a:pPr>
                <a:r>
                  <a:rPr lang="fa-IR" sz="2600" b="1" kern="1200" dirty="0" smtClean="0">
                    <a:cs typeface="2  Zar" pitchFamily="2" charset="-78"/>
                  </a:rPr>
                  <a:t>1979</a:t>
                </a:r>
                <a:endParaRPr lang="fa-IR" sz="2600" b="1" kern="1200" dirty="0">
                  <a:cs typeface="2  Zar" pitchFamily="2" charset="-78"/>
                </a:endParaRPr>
              </a:p>
            </p:txBody>
          </p:sp>
        </p:grpSp>
        <p:sp>
          <p:nvSpPr>
            <p:cNvPr id="8" name="Freeform 7"/>
            <p:cNvSpPr/>
            <p:nvPr/>
          </p:nvSpPr>
          <p:spPr>
            <a:xfrm>
              <a:off x="7343964" y="4431666"/>
              <a:ext cx="1191128" cy="530453"/>
            </a:xfrm>
            <a:custGeom>
              <a:avLst/>
              <a:gdLst>
                <a:gd name="connsiteX0" fmla="*/ 103712 w 1211008"/>
                <a:gd name="connsiteY0" fmla="*/ 0 h 622146"/>
                <a:gd name="connsiteX1" fmla="*/ 1107296 w 1211008"/>
                <a:gd name="connsiteY1" fmla="*/ 0 h 622146"/>
                <a:gd name="connsiteX2" fmla="*/ 1211008 w 1211008"/>
                <a:gd name="connsiteY2" fmla="*/ 103712 h 622146"/>
                <a:gd name="connsiteX3" fmla="*/ 1211008 w 1211008"/>
                <a:gd name="connsiteY3" fmla="*/ 622146 h 622146"/>
                <a:gd name="connsiteX4" fmla="*/ 1211008 w 1211008"/>
                <a:gd name="connsiteY4" fmla="*/ 622146 h 622146"/>
                <a:gd name="connsiteX5" fmla="*/ 0 w 1211008"/>
                <a:gd name="connsiteY5" fmla="*/ 622146 h 622146"/>
                <a:gd name="connsiteX6" fmla="*/ 0 w 1211008"/>
                <a:gd name="connsiteY6" fmla="*/ 622146 h 622146"/>
                <a:gd name="connsiteX7" fmla="*/ 0 w 1211008"/>
                <a:gd name="connsiteY7" fmla="*/ 103712 h 622146"/>
                <a:gd name="connsiteX8" fmla="*/ 103712 w 1211008"/>
                <a:gd name="connsiteY8" fmla="*/ 0 h 622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1008" h="622146">
                  <a:moveTo>
                    <a:pt x="103712" y="0"/>
                  </a:moveTo>
                  <a:lnTo>
                    <a:pt x="1107296" y="0"/>
                  </a:lnTo>
                  <a:cubicBezTo>
                    <a:pt x="1164575" y="0"/>
                    <a:pt x="1211008" y="46433"/>
                    <a:pt x="1211008" y="103712"/>
                  </a:cubicBezTo>
                  <a:lnTo>
                    <a:pt x="1211008" y="622146"/>
                  </a:lnTo>
                  <a:lnTo>
                    <a:pt x="1211008" y="622146"/>
                  </a:lnTo>
                  <a:lnTo>
                    <a:pt x="0" y="622146"/>
                  </a:lnTo>
                  <a:lnTo>
                    <a:pt x="0" y="622146"/>
                  </a:lnTo>
                  <a:lnTo>
                    <a:pt x="0" y="103712"/>
                  </a:lnTo>
                  <a:cubicBezTo>
                    <a:pt x="0" y="46433"/>
                    <a:pt x="46433" y="0"/>
                    <a:pt x="103712" y="0"/>
                  </a:cubicBezTo>
                  <a:close/>
                </a:path>
              </a:pathLst>
            </a:custGeom>
          </p:spPr>
          <p:style>
            <a:lnRef idx="1">
              <a:schemeClr val="accent1"/>
            </a:lnRef>
            <a:fillRef idx="3">
              <a:schemeClr val="accent1"/>
            </a:fillRef>
            <a:effectRef idx="2">
              <a:schemeClr val="accent1"/>
            </a:effectRef>
            <a:fontRef idx="minor">
              <a:schemeClr val="lt1"/>
            </a:fontRef>
          </p:style>
          <p:txBody>
            <a:bodyPr spcFirstLastPara="0" vert="horz" wrap="square" lIns="79906" tIns="79906" rIns="79906" bIns="49530" numCol="1" spcCol="1270" anchor="ctr" anchorCtr="0">
              <a:noAutofit/>
            </a:bodyPr>
            <a:lstStyle/>
            <a:p>
              <a:pPr lvl="0" algn="ctr" defTabSz="1155700" rtl="1">
                <a:lnSpc>
                  <a:spcPct val="90000"/>
                </a:lnSpc>
                <a:spcBef>
                  <a:spcPct val="0"/>
                </a:spcBef>
                <a:spcAft>
                  <a:spcPct val="35000"/>
                </a:spcAft>
              </a:pPr>
              <a:r>
                <a:rPr lang="fa-IR" sz="2600" b="1" kern="1200" dirty="0" smtClean="0">
                  <a:cs typeface="2  Zar" pitchFamily="2" charset="-78"/>
                </a:rPr>
                <a:t>1983</a:t>
              </a:r>
              <a:endParaRPr lang="fa-IR" sz="2600" b="1" kern="1200" dirty="0">
                <a:cs typeface="2  Zar" pitchFamily="2" charset="-78"/>
              </a:endParaRPr>
            </a:p>
          </p:txBody>
        </p:sp>
      </p:grpSp>
      <p:sp>
        <p:nvSpPr>
          <p:cNvPr id="20" name="Rounded Rectangle 19"/>
          <p:cNvSpPr/>
          <p:nvPr/>
        </p:nvSpPr>
        <p:spPr>
          <a:xfrm>
            <a:off x="3886200" y="685800"/>
            <a:ext cx="4876800" cy="6096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dirty="0"/>
          </a:p>
        </p:txBody>
      </p:sp>
      <p:sp>
        <p:nvSpPr>
          <p:cNvPr id="21" name="Rounded Rectangle 20"/>
          <p:cNvSpPr/>
          <p:nvPr/>
        </p:nvSpPr>
        <p:spPr>
          <a:xfrm>
            <a:off x="3124200" y="3429000"/>
            <a:ext cx="5638800" cy="6096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r" defTabSz="1155700" rtl="1">
              <a:lnSpc>
                <a:spcPct val="90000"/>
              </a:lnSpc>
              <a:spcAft>
                <a:spcPct val="35000"/>
              </a:spcAft>
            </a:pPr>
            <a:r>
              <a:rPr lang="fa-IR" sz="2400" b="1" dirty="0" smtClean="0">
                <a:cs typeface="B Titr" pitchFamily="2" charset="-78"/>
              </a:rPr>
              <a:t>انتشار </a:t>
            </a:r>
            <a:r>
              <a:rPr lang="en-US" sz="2400" b="1" dirty="0" smtClean="0">
                <a:cs typeface="B Titr" pitchFamily="2" charset="-78"/>
              </a:rPr>
              <a:t>ARS-190</a:t>
            </a:r>
            <a:endParaRPr lang="fa-IR" sz="2400" b="1" dirty="0">
              <a:cs typeface="B Titr" pitchFamily="2" charset="-78"/>
            </a:endParaRPr>
          </a:p>
        </p:txBody>
      </p:sp>
      <p:sp>
        <p:nvSpPr>
          <p:cNvPr id="22" name="Rounded Rectangle 21"/>
          <p:cNvSpPr/>
          <p:nvPr/>
        </p:nvSpPr>
        <p:spPr>
          <a:xfrm>
            <a:off x="2819400" y="4724400"/>
            <a:ext cx="5943600" cy="6096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r" defTabSz="1155700" rtl="1">
              <a:lnSpc>
                <a:spcPct val="90000"/>
              </a:lnSpc>
              <a:spcAft>
                <a:spcPct val="35000"/>
              </a:spcAft>
            </a:pPr>
            <a:r>
              <a:rPr lang="fa-IR" sz="2400" b="1" dirty="0" smtClean="0">
                <a:cs typeface="B Titr" pitchFamily="2" charset="-78"/>
              </a:rPr>
              <a:t>تدوین استاندارد شماره 33</a:t>
            </a:r>
            <a:endParaRPr lang="fa-IR" sz="2400" b="1" dirty="0">
              <a:cs typeface="B Titr" pitchFamily="2" charset="-78"/>
            </a:endParaRPr>
          </a:p>
        </p:txBody>
      </p:sp>
      <p:sp>
        <p:nvSpPr>
          <p:cNvPr id="23" name="Rounded Rectangle 22"/>
          <p:cNvSpPr/>
          <p:nvPr/>
        </p:nvSpPr>
        <p:spPr>
          <a:xfrm>
            <a:off x="3505200" y="1981200"/>
            <a:ext cx="5257800" cy="6096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marL="228600" lvl="1" indent="-228600" algn="r" defTabSz="1066800" rtl="1">
              <a:lnSpc>
                <a:spcPct val="90000"/>
              </a:lnSpc>
              <a:spcAft>
                <a:spcPct val="15000"/>
              </a:spcAft>
              <a:buChar char="••"/>
            </a:pPr>
            <a:r>
              <a:rPr lang="fa-IR" sz="2400" b="1" dirty="0" smtClean="0">
                <a:cs typeface="B Titr" pitchFamily="2" charset="-78"/>
              </a:rPr>
              <a:t>انتشار طرح پیشنهادی</a:t>
            </a:r>
            <a:r>
              <a:rPr lang="en-US" sz="2400" b="1" dirty="0" smtClean="0">
                <a:cs typeface="B Titr" pitchFamily="2" charset="-78"/>
              </a:rPr>
              <a:t> </a:t>
            </a:r>
            <a:r>
              <a:rPr lang="fa-IR" sz="2400" b="1" dirty="0" smtClean="0">
                <a:cs typeface="B Titr" pitchFamily="2" charset="-78"/>
              </a:rPr>
              <a:t>توسط </a:t>
            </a:r>
            <a:r>
              <a:rPr lang="en-US" sz="2400" b="1" dirty="0" smtClean="0">
                <a:cs typeface="B Titr" pitchFamily="2" charset="-78"/>
              </a:rPr>
              <a:t>FASB</a:t>
            </a:r>
            <a:endParaRPr lang="fa-IR" sz="2400" b="1" dirty="0">
              <a:cs typeface="B Titr" pitchFamily="2" charset="-78"/>
            </a:endParaRPr>
          </a:p>
        </p:txBody>
      </p:sp>
      <p:sp>
        <p:nvSpPr>
          <p:cNvPr id="24" name="Rounded Rectangle 23"/>
          <p:cNvSpPr/>
          <p:nvPr/>
        </p:nvSpPr>
        <p:spPr>
          <a:xfrm>
            <a:off x="2209800" y="6172200"/>
            <a:ext cx="6629400" cy="5334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r" defTabSz="1155700" rtl="1">
              <a:lnSpc>
                <a:spcPct val="90000"/>
              </a:lnSpc>
              <a:spcAft>
                <a:spcPct val="35000"/>
              </a:spcAft>
            </a:pPr>
            <a:r>
              <a:rPr lang="fa-IR" sz="2400" b="1" dirty="0" smtClean="0">
                <a:cs typeface="B Titr" pitchFamily="2" charset="-78"/>
              </a:rPr>
              <a:t>تدوین استاندارد شماره 89</a:t>
            </a:r>
            <a:endParaRPr lang="fa-IR" sz="2400" b="1" dirty="0">
              <a:cs typeface="B Titr" pitchFamily="2" charset="-78"/>
            </a:endParaRPr>
          </a:p>
        </p:txBody>
      </p:sp>
      <p:sp>
        <p:nvSpPr>
          <p:cNvPr id="25" name="TextBox 24"/>
          <p:cNvSpPr txBox="1"/>
          <p:nvPr/>
        </p:nvSpPr>
        <p:spPr>
          <a:xfrm>
            <a:off x="3962400" y="762000"/>
            <a:ext cx="5715000" cy="433965"/>
          </a:xfrm>
          <a:prstGeom prst="rect">
            <a:avLst/>
          </a:prstGeom>
          <a:noFill/>
        </p:spPr>
        <p:txBody>
          <a:bodyPr wrap="square" rtlCol="0">
            <a:spAutoFit/>
          </a:bodyPr>
          <a:lstStyle/>
          <a:p>
            <a:pPr marL="1143000" lvl="3" indent="-228600" algn="r" defTabSz="1066800" rtl="1">
              <a:lnSpc>
                <a:spcPct val="90000"/>
              </a:lnSpc>
              <a:spcBef>
                <a:spcPct val="0"/>
              </a:spcBef>
              <a:spcAft>
                <a:spcPct val="15000"/>
              </a:spcAft>
              <a:buChar char="••"/>
            </a:pPr>
            <a:r>
              <a:rPr lang="fa-IR" sz="2400" b="1" dirty="0" smtClean="0">
                <a:cs typeface="B Titr" pitchFamily="2" charset="-78"/>
              </a:rPr>
              <a:t>احساس نیاز برای شناسایی تغییر قیمت ها</a:t>
            </a:r>
            <a:endParaRPr lang="fa-IR" sz="2400" b="1" dirty="0">
              <a:cs typeface="B Titr"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828800"/>
            <a:ext cx="7467600" cy="4645152"/>
          </a:xfrm>
        </p:spPr>
        <p:txBody>
          <a:bodyPr/>
          <a:lstStyle/>
          <a:p>
            <a:pPr algn="justLow" rtl="1">
              <a:lnSpc>
                <a:spcPct val="150000"/>
              </a:lnSpc>
              <a:buNone/>
            </a:pPr>
            <a:r>
              <a:rPr lang="fa-IR" b="1" dirty="0" smtClean="0">
                <a:cs typeface="B Roya" pitchFamily="2" charset="-78"/>
              </a:rPr>
              <a:t>   دراین رویکرد سود عبارتست از مازاد سرمایه آخر دوره نسبت به اول دوره که هردوبرحسب قدرت خرید عمومی ثابت پول بیان میگردد واین تعریف با رویکرد سنتی بهای تمام شده تاریخی –ریال ثابت مبتنی است</a:t>
            </a:r>
            <a:r>
              <a:rPr lang="en-US" b="1" dirty="0" smtClean="0">
                <a:cs typeface="B Roya" pitchFamily="2" charset="-78"/>
              </a:rPr>
              <a:t> .</a:t>
            </a:r>
          </a:p>
          <a:p>
            <a:pPr algn="justLow" rtl="1">
              <a:lnSpc>
                <a:spcPct val="150000"/>
              </a:lnSpc>
              <a:buNone/>
            </a:pPr>
            <a:r>
              <a:rPr lang="fa-IR" b="1" dirty="0" smtClean="0">
                <a:cs typeface="B Roya" pitchFamily="2" charset="-78"/>
              </a:rPr>
              <a:t>   طبق این تعریف تنها قدرت خرید اقلام پولی در محاسبه سود وزیان منظور شده  وتعدیل داراییها وبدهیهای غیر پولی در آن منظور نمی شود</a:t>
            </a:r>
            <a:r>
              <a:rPr lang="en-US" b="1" dirty="0" smtClean="0">
                <a:cs typeface="B Roya" pitchFamily="2" charset="-78"/>
              </a:rPr>
              <a:t> .</a:t>
            </a:r>
          </a:p>
          <a:p>
            <a:pPr algn="r" rtl="1"/>
            <a:endParaRPr lang="en-US" b="1" dirty="0">
              <a:cs typeface="B Roya" pitchFamily="2" charset="-78"/>
            </a:endParaRPr>
          </a:p>
        </p:txBody>
      </p:sp>
      <p:sp>
        <p:nvSpPr>
          <p:cNvPr id="5" name="Double Wave 4"/>
          <p:cNvSpPr/>
          <p:nvPr/>
        </p:nvSpPr>
        <p:spPr>
          <a:xfrm rot="21338579">
            <a:off x="40275" y="251387"/>
            <a:ext cx="5758218" cy="1279313"/>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6" name="TextBox 5"/>
          <p:cNvSpPr txBox="1"/>
          <p:nvPr/>
        </p:nvSpPr>
        <p:spPr>
          <a:xfrm rot="21447579">
            <a:off x="-4399" y="563850"/>
            <a:ext cx="5951268" cy="523220"/>
          </a:xfrm>
          <a:prstGeom prst="rect">
            <a:avLst/>
          </a:prstGeom>
          <a:noFill/>
        </p:spPr>
        <p:txBody>
          <a:bodyPr wrap="square" rtlCol="1">
            <a:spAutoFit/>
          </a:bodyPr>
          <a:lstStyle/>
          <a:p>
            <a:pPr algn="ctr" rtl="1"/>
            <a:r>
              <a:rPr lang="fa-IR" sz="2800" b="1" dirty="0" smtClean="0">
                <a:cs typeface="B Titr" pitchFamily="2" charset="-78"/>
              </a:rPr>
              <a:t>حفظ سرمایه برحسب قدرت خریدعمومی</a:t>
            </a:r>
            <a:endParaRPr lang="en-US" sz="2800" b="1" dirty="0">
              <a:cs typeface="B Titr" pitchFamily="2" charset="-78"/>
            </a:endParaRPr>
          </a:p>
        </p:txBody>
      </p:sp>
    </p:spTree>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057400"/>
            <a:ext cx="7467600" cy="4416552"/>
          </a:xfrm>
        </p:spPr>
        <p:txBody>
          <a:bodyPr/>
          <a:lstStyle/>
          <a:p>
            <a:pPr algn="r" rtl="1">
              <a:lnSpc>
                <a:spcPct val="150000"/>
              </a:lnSpc>
            </a:pPr>
            <a:r>
              <a:rPr lang="fa-IR" b="1" dirty="0" smtClean="0">
                <a:cs typeface="B Roya" pitchFamily="2" charset="-78"/>
              </a:rPr>
              <a:t> دراين رويكرد فرض براين است كه سرمايه درصورتي حفظ مي شود كه واحد انتفاعي بتواند داراييهاي خودرا با داراييهاي مشابه جايگزين كند يا قادر باشد ظرفيت خودرا براي توليد مقادير ثابت كالاها وخدمات حفظ نمايد كه در كل بكارگيري ارزشهاي جاري مي تواند جايگزين مناسبي براي قدرت خريد ظرفيت فيزيكي واحد انتفاعي محسوب شود.</a:t>
            </a:r>
            <a:endParaRPr lang="en-US" b="1" dirty="0">
              <a:cs typeface="B Roya" pitchFamily="2" charset="-78"/>
            </a:endParaRPr>
          </a:p>
        </p:txBody>
      </p:sp>
      <p:sp>
        <p:nvSpPr>
          <p:cNvPr id="5" name="Double Wave 4"/>
          <p:cNvSpPr/>
          <p:nvPr/>
        </p:nvSpPr>
        <p:spPr>
          <a:xfrm rot="21338579">
            <a:off x="42387" y="306883"/>
            <a:ext cx="4297235" cy="1279313"/>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6" name="TextBox 5"/>
          <p:cNvSpPr txBox="1"/>
          <p:nvPr/>
        </p:nvSpPr>
        <p:spPr>
          <a:xfrm>
            <a:off x="0" y="609600"/>
            <a:ext cx="4495800" cy="584775"/>
          </a:xfrm>
          <a:prstGeom prst="rect">
            <a:avLst/>
          </a:prstGeom>
          <a:noFill/>
        </p:spPr>
        <p:txBody>
          <a:bodyPr wrap="square" rtlCol="1">
            <a:spAutoFit/>
          </a:bodyPr>
          <a:lstStyle/>
          <a:p>
            <a:pPr algn="ctr" rtl="1"/>
            <a:r>
              <a:rPr lang="fa-IR" sz="3200" b="1" dirty="0" smtClean="0">
                <a:cs typeface="B Titr" pitchFamily="2" charset="-78"/>
              </a:rPr>
              <a:t>مفهوم حفظ سرمایه مادي</a:t>
            </a:r>
            <a:endParaRPr lang="en-US" sz="3200" b="1" dirty="0">
              <a:cs typeface="B Titr" pitchFamily="2" charset="-78"/>
            </a:endParaRP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1"/>
                                          </p:val>
                                        </p:tav>
                                        <p:tav tm="100000">
                                          <p:val>
                                            <p:strVal val="#ppt_x"/>
                                          </p:val>
                                        </p:tav>
                                      </p:tavLst>
                                    </p:anim>
                                    <p:anim calcmode="lin" valueType="num">
                                      <p:cBhvr>
                                        <p:cTn id="9" dur="1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uble Wave 3"/>
          <p:cNvSpPr/>
          <p:nvPr/>
        </p:nvSpPr>
        <p:spPr>
          <a:xfrm rot="20432031">
            <a:off x="-128806" y="413858"/>
            <a:ext cx="3808373" cy="1447800"/>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5" name="TextBox 4"/>
          <p:cNvSpPr txBox="1"/>
          <p:nvPr/>
        </p:nvSpPr>
        <p:spPr>
          <a:xfrm rot="20502540">
            <a:off x="-48024" y="682583"/>
            <a:ext cx="3686822" cy="646331"/>
          </a:xfrm>
          <a:prstGeom prst="rect">
            <a:avLst/>
          </a:prstGeom>
          <a:noFill/>
        </p:spPr>
        <p:txBody>
          <a:bodyPr wrap="square" rtlCol="0">
            <a:spAutoFit/>
          </a:bodyPr>
          <a:lstStyle/>
          <a:p>
            <a:pPr algn="ctr"/>
            <a:r>
              <a:rPr lang="fa-IR" sz="3600" b="1" dirty="0" smtClean="0">
                <a:cs typeface="B Titr" pitchFamily="2" charset="-78"/>
              </a:rPr>
              <a:t>روشهای حسابداری</a:t>
            </a:r>
            <a:endParaRPr lang="en-US" sz="3600" b="1" dirty="0">
              <a:cs typeface="B Titr" pitchFamily="2" charset="-78"/>
            </a:endParaRPr>
          </a:p>
        </p:txBody>
      </p:sp>
      <p:sp>
        <p:nvSpPr>
          <p:cNvPr id="6" name="Right Arrow 5"/>
          <p:cNvSpPr/>
          <p:nvPr/>
        </p:nvSpPr>
        <p:spPr>
          <a:xfrm rot="19264241">
            <a:off x="1051655" y="857864"/>
            <a:ext cx="8294515" cy="4938403"/>
          </a:xfrm>
          <a:prstGeom prst="rightArrow">
            <a:avLst/>
          </a:prstGeom>
        </p:spPr>
        <p:style>
          <a:lnRef idx="0">
            <a:schemeClr val="accent2"/>
          </a:lnRef>
          <a:fillRef idx="3">
            <a:schemeClr val="accent2"/>
          </a:fillRef>
          <a:effectRef idx="3">
            <a:schemeClr val="accent2"/>
          </a:effectRef>
          <a:fontRef idx="minor">
            <a:schemeClr val="lt1"/>
          </a:fontRef>
        </p:style>
      </p:sp>
      <p:sp>
        <p:nvSpPr>
          <p:cNvPr id="7" name="Freeform 6"/>
          <p:cNvSpPr/>
          <p:nvPr/>
        </p:nvSpPr>
        <p:spPr>
          <a:xfrm>
            <a:off x="1752600" y="4114800"/>
            <a:ext cx="1428191" cy="1625600"/>
          </a:xfrm>
          <a:custGeom>
            <a:avLst/>
            <a:gdLst>
              <a:gd name="connsiteX0" fmla="*/ 0 w 1428191"/>
              <a:gd name="connsiteY0" fmla="*/ 238037 h 1625600"/>
              <a:gd name="connsiteX1" fmla="*/ 238037 w 1428191"/>
              <a:gd name="connsiteY1" fmla="*/ 0 h 1625600"/>
              <a:gd name="connsiteX2" fmla="*/ 1190154 w 1428191"/>
              <a:gd name="connsiteY2" fmla="*/ 0 h 1625600"/>
              <a:gd name="connsiteX3" fmla="*/ 1428191 w 1428191"/>
              <a:gd name="connsiteY3" fmla="*/ 238037 h 1625600"/>
              <a:gd name="connsiteX4" fmla="*/ 1428191 w 1428191"/>
              <a:gd name="connsiteY4" fmla="*/ 1387563 h 1625600"/>
              <a:gd name="connsiteX5" fmla="*/ 1190154 w 1428191"/>
              <a:gd name="connsiteY5" fmla="*/ 1625600 h 1625600"/>
              <a:gd name="connsiteX6" fmla="*/ 238037 w 1428191"/>
              <a:gd name="connsiteY6" fmla="*/ 1625600 h 1625600"/>
              <a:gd name="connsiteX7" fmla="*/ 0 w 1428191"/>
              <a:gd name="connsiteY7" fmla="*/ 1387563 h 1625600"/>
              <a:gd name="connsiteX8" fmla="*/ 0 w 1428191"/>
              <a:gd name="connsiteY8" fmla="*/ 238037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8191" h="1625600">
                <a:moveTo>
                  <a:pt x="0" y="238037"/>
                </a:moveTo>
                <a:cubicBezTo>
                  <a:pt x="0" y="106573"/>
                  <a:pt x="106573" y="0"/>
                  <a:pt x="238037" y="0"/>
                </a:cubicBezTo>
                <a:lnTo>
                  <a:pt x="1190154" y="0"/>
                </a:lnTo>
                <a:cubicBezTo>
                  <a:pt x="1321618" y="0"/>
                  <a:pt x="1428191" y="106573"/>
                  <a:pt x="1428191" y="238037"/>
                </a:cubicBezTo>
                <a:lnTo>
                  <a:pt x="1428191" y="1387563"/>
                </a:lnTo>
                <a:cubicBezTo>
                  <a:pt x="1428191" y="1519027"/>
                  <a:pt x="1321618" y="1625600"/>
                  <a:pt x="1190154" y="1625600"/>
                </a:cubicBezTo>
                <a:lnTo>
                  <a:pt x="238037" y="1625600"/>
                </a:lnTo>
                <a:cubicBezTo>
                  <a:pt x="106573" y="1625600"/>
                  <a:pt x="0" y="1519027"/>
                  <a:pt x="0" y="1387563"/>
                </a:cubicBezTo>
                <a:lnTo>
                  <a:pt x="0" y="238037"/>
                </a:lnTo>
                <a:close/>
              </a:path>
            </a:pathLst>
          </a:custGeom>
          <a:scene3d>
            <a:camera prst="perspectiveRelaxed">
              <a:rot lat="19149996" lon="20104178" rev="1577324"/>
            </a:camera>
            <a:lightRig rig="soft" dir="t"/>
            <a:backdrop>
              <a:anchor x="0" y="0" z="-210000"/>
              <a:norm dx="0" dy="0" dz="914400"/>
              <a:up dx="0" dy="914400" dz="0"/>
            </a:backdrop>
          </a:scene3d>
          <a:sp3d extrusionH="152250" prstMaterial="matte">
            <a:bevelT w="165100" prst="coolSlant"/>
          </a:sp3d>
        </p:spPr>
        <p:style>
          <a:lnRef idx="0">
            <a:schemeClr val="lt1">
              <a:hueOff val="0"/>
              <a:satOff val="0"/>
              <a:lumOff val="0"/>
              <a:alphaOff val="0"/>
            </a:schemeClr>
          </a:lnRef>
          <a:fillRef idx="1">
            <a:schemeClr val="accent2">
              <a:shade val="80000"/>
              <a:hueOff val="0"/>
              <a:satOff val="0"/>
              <a:lumOff val="0"/>
              <a:alphaOff val="0"/>
            </a:schemeClr>
          </a:fillRef>
          <a:effectRef idx="2">
            <a:schemeClr val="accent2">
              <a:shade val="80000"/>
              <a:hueOff val="0"/>
              <a:satOff val="0"/>
              <a:lumOff val="0"/>
              <a:alphaOff val="0"/>
            </a:schemeClr>
          </a:effectRef>
          <a:fontRef idx="minor">
            <a:schemeClr val="lt1"/>
          </a:fontRef>
        </p:style>
        <p:txBody>
          <a:bodyPr spcFirstLastPara="0" vert="horz" wrap="square" lIns="153539" tIns="153539" rIns="153539" bIns="153539" numCol="1" spcCol="1270" anchor="ctr" anchorCtr="0">
            <a:noAutofit/>
            <a:sp3d extrusionH="28000" prstMaterial="matte"/>
          </a:bodyPr>
          <a:lstStyle/>
          <a:p>
            <a:pPr lvl="0" algn="ctr" defTabSz="977900">
              <a:lnSpc>
                <a:spcPct val="90000"/>
              </a:lnSpc>
              <a:spcBef>
                <a:spcPct val="0"/>
              </a:spcBef>
              <a:spcAft>
                <a:spcPct val="35000"/>
              </a:spcAft>
            </a:pPr>
            <a:r>
              <a:rPr lang="fa-IR" sz="2200" kern="1200" dirty="0" smtClean="0">
                <a:solidFill>
                  <a:schemeClr val="tx1"/>
                </a:solidFill>
                <a:latin typeface="IranNastaliq" pitchFamily="18" charset="0"/>
                <a:cs typeface="B Roya" pitchFamily="2" charset="-78"/>
              </a:rPr>
              <a:t>الف   </a:t>
            </a:r>
            <a:endParaRPr lang="en-US" sz="2200" kern="1200" dirty="0" smtClean="0">
              <a:solidFill>
                <a:schemeClr val="tx1"/>
              </a:solidFill>
              <a:latin typeface="IranNastaliq" pitchFamily="18" charset="0"/>
              <a:cs typeface="B Roya" pitchFamily="2" charset="-78"/>
            </a:endParaRPr>
          </a:p>
          <a:p>
            <a:pPr lvl="0" algn="ctr" defTabSz="977900">
              <a:lnSpc>
                <a:spcPct val="90000"/>
              </a:lnSpc>
              <a:spcBef>
                <a:spcPct val="0"/>
              </a:spcBef>
              <a:spcAft>
                <a:spcPct val="35000"/>
              </a:spcAft>
            </a:pPr>
            <a:r>
              <a:rPr lang="fa-IR" sz="2200" kern="1200" dirty="0" smtClean="0">
                <a:solidFill>
                  <a:schemeClr val="tx1"/>
                </a:solidFill>
                <a:latin typeface="IranNastaliq" pitchFamily="18" charset="0"/>
                <a:cs typeface="B Roya" pitchFamily="2" charset="-78"/>
              </a:rPr>
              <a:t> بهای تمام شده تاریخی</a:t>
            </a:r>
            <a:endParaRPr lang="en-US" sz="2200" kern="1200" dirty="0" smtClean="0">
              <a:solidFill>
                <a:schemeClr val="tx1"/>
              </a:solidFill>
              <a:latin typeface="IranNastaliq" pitchFamily="18" charset="0"/>
              <a:cs typeface="B Roya" pitchFamily="2" charset="-78"/>
            </a:endParaRPr>
          </a:p>
        </p:txBody>
      </p:sp>
      <p:sp>
        <p:nvSpPr>
          <p:cNvPr id="8" name="Freeform 7"/>
          <p:cNvSpPr/>
          <p:nvPr/>
        </p:nvSpPr>
        <p:spPr>
          <a:xfrm>
            <a:off x="3048000" y="3352800"/>
            <a:ext cx="1428191" cy="1524000"/>
          </a:xfrm>
          <a:custGeom>
            <a:avLst/>
            <a:gdLst>
              <a:gd name="connsiteX0" fmla="*/ 0 w 1428191"/>
              <a:gd name="connsiteY0" fmla="*/ 238037 h 1625600"/>
              <a:gd name="connsiteX1" fmla="*/ 238037 w 1428191"/>
              <a:gd name="connsiteY1" fmla="*/ 0 h 1625600"/>
              <a:gd name="connsiteX2" fmla="*/ 1190154 w 1428191"/>
              <a:gd name="connsiteY2" fmla="*/ 0 h 1625600"/>
              <a:gd name="connsiteX3" fmla="*/ 1428191 w 1428191"/>
              <a:gd name="connsiteY3" fmla="*/ 238037 h 1625600"/>
              <a:gd name="connsiteX4" fmla="*/ 1428191 w 1428191"/>
              <a:gd name="connsiteY4" fmla="*/ 1387563 h 1625600"/>
              <a:gd name="connsiteX5" fmla="*/ 1190154 w 1428191"/>
              <a:gd name="connsiteY5" fmla="*/ 1625600 h 1625600"/>
              <a:gd name="connsiteX6" fmla="*/ 238037 w 1428191"/>
              <a:gd name="connsiteY6" fmla="*/ 1625600 h 1625600"/>
              <a:gd name="connsiteX7" fmla="*/ 0 w 1428191"/>
              <a:gd name="connsiteY7" fmla="*/ 1387563 h 1625600"/>
              <a:gd name="connsiteX8" fmla="*/ 0 w 1428191"/>
              <a:gd name="connsiteY8" fmla="*/ 238037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8191" h="1625600">
                <a:moveTo>
                  <a:pt x="0" y="238037"/>
                </a:moveTo>
                <a:cubicBezTo>
                  <a:pt x="0" y="106573"/>
                  <a:pt x="106573" y="0"/>
                  <a:pt x="238037" y="0"/>
                </a:cubicBezTo>
                <a:lnTo>
                  <a:pt x="1190154" y="0"/>
                </a:lnTo>
                <a:cubicBezTo>
                  <a:pt x="1321618" y="0"/>
                  <a:pt x="1428191" y="106573"/>
                  <a:pt x="1428191" y="238037"/>
                </a:cubicBezTo>
                <a:lnTo>
                  <a:pt x="1428191" y="1387563"/>
                </a:lnTo>
                <a:cubicBezTo>
                  <a:pt x="1428191" y="1519027"/>
                  <a:pt x="1321618" y="1625600"/>
                  <a:pt x="1190154" y="1625600"/>
                </a:cubicBezTo>
                <a:lnTo>
                  <a:pt x="238037" y="1625600"/>
                </a:lnTo>
                <a:cubicBezTo>
                  <a:pt x="106573" y="1625600"/>
                  <a:pt x="0" y="1519027"/>
                  <a:pt x="0" y="1387563"/>
                </a:cubicBezTo>
                <a:lnTo>
                  <a:pt x="0" y="238037"/>
                </a:lnTo>
                <a:close/>
              </a:path>
            </a:pathLst>
          </a:custGeom>
          <a:scene3d>
            <a:camera prst="perspectiveRelaxed">
              <a:rot lat="19149996" lon="20104178" rev="1577324"/>
            </a:camera>
            <a:lightRig rig="soft" dir="t"/>
            <a:backdrop>
              <a:anchor x="0" y="0" z="-210000"/>
              <a:norm dx="0" dy="0" dz="914400"/>
              <a:up dx="0" dy="914400" dz="0"/>
            </a:backdrop>
          </a:scene3d>
          <a:sp3d extrusionH="152250" prstMaterial="matte">
            <a:bevelT w="165100" prst="coolSlant"/>
          </a:sp3d>
        </p:spPr>
        <p:style>
          <a:lnRef idx="0">
            <a:schemeClr val="lt1">
              <a:hueOff val="0"/>
              <a:satOff val="0"/>
              <a:lumOff val="0"/>
              <a:alphaOff val="0"/>
            </a:schemeClr>
          </a:lnRef>
          <a:fillRef idx="1">
            <a:schemeClr val="accent2">
              <a:shade val="80000"/>
              <a:hueOff val="-178051"/>
              <a:satOff val="6164"/>
              <a:lumOff val="9526"/>
              <a:alphaOff val="0"/>
            </a:schemeClr>
          </a:fillRef>
          <a:effectRef idx="2">
            <a:schemeClr val="accent2">
              <a:shade val="80000"/>
              <a:hueOff val="-178051"/>
              <a:satOff val="6164"/>
              <a:lumOff val="9526"/>
              <a:alphaOff val="0"/>
            </a:schemeClr>
          </a:effectRef>
          <a:fontRef idx="minor">
            <a:schemeClr val="lt1"/>
          </a:fontRef>
        </p:style>
        <p:txBody>
          <a:bodyPr spcFirstLastPara="0" vert="horz" wrap="square" lIns="153539" tIns="153539" rIns="153539" bIns="153539" numCol="1" spcCol="1270" anchor="ctr" anchorCtr="0">
            <a:noAutofit/>
            <a:sp3d extrusionH="28000" prstMaterial="matte"/>
          </a:bodyPr>
          <a:lstStyle/>
          <a:p>
            <a:pPr lvl="0" algn="ctr" defTabSz="977900">
              <a:lnSpc>
                <a:spcPct val="90000"/>
              </a:lnSpc>
              <a:spcBef>
                <a:spcPct val="0"/>
              </a:spcBef>
              <a:spcAft>
                <a:spcPct val="35000"/>
              </a:spcAft>
            </a:pPr>
            <a:r>
              <a:rPr lang="fa-IR" sz="2200" kern="1200" dirty="0" smtClean="0">
                <a:solidFill>
                  <a:schemeClr val="tx1"/>
                </a:solidFill>
                <a:latin typeface="IranNastaliq" pitchFamily="18" charset="0"/>
                <a:cs typeface="B Roya" pitchFamily="2" charset="-78"/>
              </a:rPr>
              <a:t> ب </a:t>
            </a:r>
          </a:p>
          <a:p>
            <a:pPr lvl="0" algn="ctr" defTabSz="977900">
              <a:lnSpc>
                <a:spcPct val="90000"/>
              </a:lnSpc>
              <a:spcBef>
                <a:spcPct val="0"/>
              </a:spcBef>
              <a:spcAft>
                <a:spcPct val="35000"/>
              </a:spcAft>
            </a:pPr>
            <a:r>
              <a:rPr lang="fa-IR" sz="2200" kern="1200" dirty="0" smtClean="0">
                <a:solidFill>
                  <a:schemeClr val="tx1"/>
                </a:solidFill>
                <a:latin typeface="IranNastaliq" pitchFamily="18" charset="0"/>
                <a:cs typeface="B Roya" pitchFamily="2" charset="-78"/>
              </a:rPr>
              <a:t>بهای تاریخی تعدیل شده</a:t>
            </a:r>
            <a:endParaRPr lang="en-US" sz="2200" kern="1200" dirty="0" smtClean="0">
              <a:solidFill>
                <a:schemeClr val="tx1"/>
              </a:solidFill>
              <a:latin typeface="IranNastaliq" pitchFamily="18" charset="0"/>
              <a:cs typeface="B Roya" pitchFamily="2" charset="-78"/>
            </a:endParaRPr>
          </a:p>
        </p:txBody>
      </p:sp>
      <p:sp>
        <p:nvSpPr>
          <p:cNvPr id="9" name="Freeform 8"/>
          <p:cNvSpPr/>
          <p:nvPr/>
        </p:nvSpPr>
        <p:spPr>
          <a:xfrm rot="21200293">
            <a:off x="4204271" y="2439554"/>
            <a:ext cx="1428191" cy="1625600"/>
          </a:xfrm>
          <a:custGeom>
            <a:avLst/>
            <a:gdLst>
              <a:gd name="connsiteX0" fmla="*/ 0 w 1428191"/>
              <a:gd name="connsiteY0" fmla="*/ 238037 h 1625600"/>
              <a:gd name="connsiteX1" fmla="*/ 238037 w 1428191"/>
              <a:gd name="connsiteY1" fmla="*/ 0 h 1625600"/>
              <a:gd name="connsiteX2" fmla="*/ 1190154 w 1428191"/>
              <a:gd name="connsiteY2" fmla="*/ 0 h 1625600"/>
              <a:gd name="connsiteX3" fmla="*/ 1428191 w 1428191"/>
              <a:gd name="connsiteY3" fmla="*/ 238037 h 1625600"/>
              <a:gd name="connsiteX4" fmla="*/ 1428191 w 1428191"/>
              <a:gd name="connsiteY4" fmla="*/ 1387563 h 1625600"/>
              <a:gd name="connsiteX5" fmla="*/ 1190154 w 1428191"/>
              <a:gd name="connsiteY5" fmla="*/ 1625600 h 1625600"/>
              <a:gd name="connsiteX6" fmla="*/ 238037 w 1428191"/>
              <a:gd name="connsiteY6" fmla="*/ 1625600 h 1625600"/>
              <a:gd name="connsiteX7" fmla="*/ 0 w 1428191"/>
              <a:gd name="connsiteY7" fmla="*/ 1387563 h 1625600"/>
              <a:gd name="connsiteX8" fmla="*/ 0 w 1428191"/>
              <a:gd name="connsiteY8" fmla="*/ 238037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8191" h="1625600">
                <a:moveTo>
                  <a:pt x="0" y="238037"/>
                </a:moveTo>
                <a:cubicBezTo>
                  <a:pt x="0" y="106573"/>
                  <a:pt x="106573" y="0"/>
                  <a:pt x="238037" y="0"/>
                </a:cubicBezTo>
                <a:lnTo>
                  <a:pt x="1190154" y="0"/>
                </a:lnTo>
                <a:cubicBezTo>
                  <a:pt x="1321618" y="0"/>
                  <a:pt x="1428191" y="106573"/>
                  <a:pt x="1428191" y="238037"/>
                </a:cubicBezTo>
                <a:lnTo>
                  <a:pt x="1428191" y="1387563"/>
                </a:lnTo>
                <a:cubicBezTo>
                  <a:pt x="1428191" y="1519027"/>
                  <a:pt x="1321618" y="1625600"/>
                  <a:pt x="1190154" y="1625600"/>
                </a:cubicBezTo>
                <a:lnTo>
                  <a:pt x="238037" y="1625600"/>
                </a:lnTo>
                <a:cubicBezTo>
                  <a:pt x="106573" y="1625600"/>
                  <a:pt x="0" y="1519027"/>
                  <a:pt x="0" y="1387563"/>
                </a:cubicBezTo>
                <a:lnTo>
                  <a:pt x="0" y="238037"/>
                </a:lnTo>
                <a:close/>
              </a:path>
            </a:pathLst>
          </a:custGeom>
          <a:scene3d>
            <a:camera prst="perspectiveRelaxed">
              <a:rot lat="19149996" lon="20104178" rev="1577324"/>
            </a:camera>
            <a:lightRig rig="soft" dir="t"/>
            <a:backdrop>
              <a:anchor x="0" y="0" z="-210000"/>
              <a:norm dx="0" dy="0" dz="914400"/>
              <a:up dx="0" dy="914400" dz="0"/>
            </a:backdrop>
          </a:scene3d>
          <a:sp3d extrusionH="152250" prstMaterial="matte">
            <a:bevelT w="165100" prst="coolSlant"/>
          </a:sp3d>
        </p:spPr>
        <p:style>
          <a:lnRef idx="0">
            <a:schemeClr val="lt1">
              <a:hueOff val="0"/>
              <a:satOff val="0"/>
              <a:lumOff val="0"/>
              <a:alphaOff val="0"/>
            </a:schemeClr>
          </a:lnRef>
          <a:fillRef idx="1">
            <a:schemeClr val="accent2">
              <a:shade val="80000"/>
              <a:hueOff val="-356102"/>
              <a:satOff val="12328"/>
              <a:lumOff val="19051"/>
              <a:alphaOff val="0"/>
            </a:schemeClr>
          </a:fillRef>
          <a:effectRef idx="2">
            <a:schemeClr val="accent2">
              <a:shade val="80000"/>
              <a:hueOff val="-356102"/>
              <a:satOff val="12328"/>
              <a:lumOff val="19051"/>
              <a:alphaOff val="0"/>
            </a:schemeClr>
          </a:effectRef>
          <a:fontRef idx="minor">
            <a:schemeClr val="lt1"/>
          </a:fontRef>
        </p:style>
        <p:txBody>
          <a:bodyPr spcFirstLastPara="0" vert="horz" wrap="square" lIns="153539" tIns="153539" rIns="153539" bIns="153539" numCol="1" spcCol="1270" anchor="ctr" anchorCtr="0">
            <a:noAutofit/>
            <a:sp3d extrusionH="28000" prstMaterial="matte"/>
          </a:bodyPr>
          <a:lstStyle/>
          <a:p>
            <a:pPr lvl="0" algn="ctr" defTabSz="977900">
              <a:lnSpc>
                <a:spcPct val="90000"/>
              </a:lnSpc>
              <a:spcBef>
                <a:spcPct val="0"/>
              </a:spcBef>
              <a:spcAft>
                <a:spcPct val="35000"/>
              </a:spcAft>
            </a:pPr>
            <a:r>
              <a:rPr lang="fa-IR" sz="2200" kern="1200" dirty="0" smtClean="0">
                <a:solidFill>
                  <a:schemeClr val="tx1"/>
                </a:solidFill>
                <a:latin typeface="IranNastaliq" pitchFamily="18" charset="0"/>
                <a:cs typeface="B Roya" pitchFamily="2" charset="-78"/>
              </a:rPr>
              <a:t>ه</a:t>
            </a:r>
          </a:p>
          <a:p>
            <a:pPr lvl="0" algn="ctr" defTabSz="977900">
              <a:lnSpc>
                <a:spcPct val="90000"/>
              </a:lnSpc>
              <a:spcBef>
                <a:spcPct val="0"/>
              </a:spcBef>
              <a:spcAft>
                <a:spcPct val="35000"/>
              </a:spcAft>
            </a:pPr>
            <a:r>
              <a:rPr lang="fa-IR" sz="2200" kern="1200" dirty="0" smtClean="0">
                <a:solidFill>
                  <a:schemeClr val="tx1"/>
                </a:solidFill>
                <a:latin typeface="IranNastaliq" pitchFamily="18" charset="0"/>
                <a:cs typeface="B Roya" pitchFamily="2" charset="-78"/>
              </a:rPr>
              <a:t>ارزش جاری</a:t>
            </a:r>
            <a:endParaRPr lang="en-US" sz="2200" kern="1200" dirty="0">
              <a:solidFill>
                <a:schemeClr val="tx1"/>
              </a:solidFill>
              <a:latin typeface="IranNastaliq" pitchFamily="18" charset="0"/>
              <a:cs typeface="B Roya" pitchFamily="2" charset="-78"/>
            </a:endParaRPr>
          </a:p>
        </p:txBody>
      </p:sp>
      <p:sp>
        <p:nvSpPr>
          <p:cNvPr id="10" name="Freeform 9"/>
          <p:cNvSpPr/>
          <p:nvPr/>
        </p:nvSpPr>
        <p:spPr>
          <a:xfrm rot="20945811">
            <a:off x="5334000" y="1524000"/>
            <a:ext cx="1428191" cy="1625600"/>
          </a:xfrm>
          <a:custGeom>
            <a:avLst/>
            <a:gdLst>
              <a:gd name="connsiteX0" fmla="*/ 0 w 1428191"/>
              <a:gd name="connsiteY0" fmla="*/ 238037 h 1625600"/>
              <a:gd name="connsiteX1" fmla="*/ 238037 w 1428191"/>
              <a:gd name="connsiteY1" fmla="*/ 0 h 1625600"/>
              <a:gd name="connsiteX2" fmla="*/ 1190154 w 1428191"/>
              <a:gd name="connsiteY2" fmla="*/ 0 h 1625600"/>
              <a:gd name="connsiteX3" fmla="*/ 1428191 w 1428191"/>
              <a:gd name="connsiteY3" fmla="*/ 238037 h 1625600"/>
              <a:gd name="connsiteX4" fmla="*/ 1428191 w 1428191"/>
              <a:gd name="connsiteY4" fmla="*/ 1387563 h 1625600"/>
              <a:gd name="connsiteX5" fmla="*/ 1190154 w 1428191"/>
              <a:gd name="connsiteY5" fmla="*/ 1625600 h 1625600"/>
              <a:gd name="connsiteX6" fmla="*/ 238037 w 1428191"/>
              <a:gd name="connsiteY6" fmla="*/ 1625600 h 1625600"/>
              <a:gd name="connsiteX7" fmla="*/ 0 w 1428191"/>
              <a:gd name="connsiteY7" fmla="*/ 1387563 h 1625600"/>
              <a:gd name="connsiteX8" fmla="*/ 0 w 1428191"/>
              <a:gd name="connsiteY8" fmla="*/ 238037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8191" h="1625600">
                <a:moveTo>
                  <a:pt x="0" y="238037"/>
                </a:moveTo>
                <a:cubicBezTo>
                  <a:pt x="0" y="106573"/>
                  <a:pt x="106573" y="0"/>
                  <a:pt x="238037" y="0"/>
                </a:cubicBezTo>
                <a:lnTo>
                  <a:pt x="1190154" y="0"/>
                </a:lnTo>
                <a:cubicBezTo>
                  <a:pt x="1321618" y="0"/>
                  <a:pt x="1428191" y="106573"/>
                  <a:pt x="1428191" y="238037"/>
                </a:cubicBezTo>
                <a:lnTo>
                  <a:pt x="1428191" y="1387563"/>
                </a:lnTo>
                <a:cubicBezTo>
                  <a:pt x="1428191" y="1519027"/>
                  <a:pt x="1321618" y="1625600"/>
                  <a:pt x="1190154" y="1625600"/>
                </a:cubicBezTo>
                <a:lnTo>
                  <a:pt x="238037" y="1625600"/>
                </a:lnTo>
                <a:cubicBezTo>
                  <a:pt x="106573" y="1625600"/>
                  <a:pt x="0" y="1519027"/>
                  <a:pt x="0" y="1387563"/>
                </a:cubicBezTo>
                <a:lnTo>
                  <a:pt x="0" y="238037"/>
                </a:lnTo>
                <a:close/>
              </a:path>
            </a:pathLst>
          </a:custGeom>
          <a:scene3d>
            <a:camera prst="perspectiveRelaxed">
              <a:rot lat="19149996" lon="20104178" rev="1577324"/>
            </a:camera>
            <a:lightRig rig="soft" dir="t"/>
            <a:backdrop>
              <a:anchor x="0" y="0" z="-210000"/>
              <a:norm dx="0" dy="0" dz="914400"/>
              <a:up dx="0" dy="914400" dz="0"/>
            </a:backdrop>
          </a:scene3d>
          <a:sp3d extrusionH="152250" prstMaterial="matte">
            <a:bevelT w="165100" prst="coolSlant"/>
          </a:sp3d>
        </p:spPr>
        <p:style>
          <a:lnRef idx="0">
            <a:schemeClr val="lt1">
              <a:hueOff val="0"/>
              <a:satOff val="0"/>
              <a:lumOff val="0"/>
              <a:alphaOff val="0"/>
            </a:schemeClr>
          </a:lnRef>
          <a:fillRef idx="1">
            <a:schemeClr val="accent2">
              <a:shade val="80000"/>
              <a:hueOff val="-534153"/>
              <a:satOff val="18492"/>
              <a:lumOff val="28577"/>
              <a:alphaOff val="0"/>
            </a:schemeClr>
          </a:fillRef>
          <a:effectRef idx="2">
            <a:schemeClr val="accent2">
              <a:shade val="80000"/>
              <a:hueOff val="-534153"/>
              <a:satOff val="18492"/>
              <a:lumOff val="28577"/>
              <a:alphaOff val="0"/>
            </a:schemeClr>
          </a:effectRef>
          <a:fontRef idx="minor">
            <a:schemeClr val="lt1"/>
          </a:fontRef>
        </p:style>
        <p:txBody>
          <a:bodyPr spcFirstLastPara="0" vert="horz" wrap="square" lIns="153539" tIns="153539" rIns="153539" bIns="153539" numCol="1" spcCol="1270" anchor="ctr" anchorCtr="0">
            <a:noAutofit/>
            <a:sp3d extrusionH="28000" prstMaterial="matte"/>
          </a:bodyPr>
          <a:lstStyle/>
          <a:p>
            <a:pPr lvl="0" algn="ctr" defTabSz="977900">
              <a:lnSpc>
                <a:spcPct val="90000"/>
              </a:lnSpc>
              <a:spcBef>
                <a:spcPct val="0"/>
              </a:spcBef>
              <a:spcAft>
                <a:spcPct val="35000"/>
              </a:spcAft>
            </a:pPr>
            <a:r>
              <a:rPr lang="fa-IR" sz="2200" kern="1200" dirty="0" smtClean="0">
                <a:solidFill>
                  <a:schemeClr val="tx1"/>
                </a:solidFill>
                <a:latin typeface="IranNastaliq" pitchFamily="18" charset="0"/>
                <a:cs typeface="B Roya" pitchFamily="2" charset="-78"/>
              </a:rPr>
              <a:t>د</a:t>
            </a:r>
          </a:p>
          <a:p>
            <a:pPr lvl="0" algn="ctr" defTabSz="977900">
              <a:lnSpc>
                <a:spcPct val="90000"/>
              </a:lnSpc>
              <a:spcBef>
                <a:spcPct val="0"/>
              </a:spcBef>
              <a:spcAft>
                <a:spcPct val="35000"/>
              </a:spcAft>
            </a:pPr>
            <a:r>
              <a:rPr lang="fa-IR" sz="2200" dirty="0" smtClean="0">
                <a:solidFill>
                  <a:schemeClr val="tx1"/>
                </a:solidFill>
                <a:latin typeface="IranNastaliq" pitchFamily="18" charset="0"/>
                <a:cs typeface="B Roya" pitchFamily="2" charset="-78"/>
              </a:rPr>
              <a:t>ار</a:t>
            </a:r>
            <a:r>
              <a:rPr lang="fa-IR" sz="2200" kern="1200" dirty="0" smtClean="0">
                <a:solidFill>
                  <a:schemeClr val="tx1"/>
                </a:solidFill>
                <a:latin typeface="IranNastaliq" pitchFamily="18" charset="0"/>
                <a:cs typeface="B Roya" pitchFamily="2" charset="-78"/>
              </a:rPr>
              <a:t>زش جاری تعدیل شده</a:t>
            </a:r>
            <a:endParaRPr lang="en-US" sz="2200" kern="1200" dirty="0">
              <a:solidFill>
                <a:schemeClr val="tx1"/>
              </a:solidFill>
              <a:latin typeface="IranNastaliq" pitchFamily="18" charset="0"/>
              <a:cs typeface="B Roya" pitchFamily="2" charset="-78"/>
            </a:endParaRPr>
          </a:p>
        </p:txBody>
      </p:sp>
      <p:sp>
        <p:nvSpPr>
          <p:cNvPr id="11" name="Freeform 10"/>
          <p:cNvSpPr/>
          <p:nvPr/>
        </p:nvSpPr>
        <p:spPr>
          <a:xfrm>
            <a:off x="6629400" y="609600"/>
            <a:ext cx="1428191" cy="1625600"/>
          </a:xfrm>
          <a:custGeom>
            <a:avLst/>
            <a:gdLst>
              <a:gd name="connsiteX0" fmla="*/ 0 w 1428191"/>
              <a:gd name="connsiteY0" fmla="*/ 238037 h 1625600"/>
              <a:gd name="connsiteX1" fmla="*/ 238037 w 1428191"/>
              <a:gd name="connsiteY1" fmla="*/ 0 h 1625600"/>
              <a:gd name="connsiteX2" fmla="*/ 1190154 w 1428191"/>
              <a:gd name="connsiteY2" fmla="*/ 0 h 1625600"/>
              <a:gd name="connsiteX3" fmla="*/ 1428191 w 1428191"/>
              <a:gd name="connsiteY3" fmla="*/ 238037 h 1625600"/>
              <a:gd name="connsiteX4" fmla="*/ 1428191 w 1428191"/>
              <a:gd name="connsiteY4" fmla="*/ 1387563 h 1625600"/>
              <a:gd name="connsiteX5" fmla="*/ 1190154 w 1428191"/>
              <a:gd name="connsiteY5" fmla="*/ 1625600 h 1625600"/>
              <a:gd name="connsiteX6" fmla="*/ 238037 w 1428191"/>
              <a:gd name="connsiteY6" fmla="*/ 1625600 h 1625600"/>
              <a:gd name="connsiteX7" fmla="*/ 0 w 1428191"/>
              <a:gd name="connsiteY7" fmla="*/ 1387563 h 1625600"/>
              <a:gd name="connsiteX8" fmla="*/ 0 w 1428191"/>
              <a:gd name="connsiteY8" fmla="*/ 238037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8191" h="1625600">
                <a:moveTo>
                  <a:pt x="0" y="238037"/>
                </a:moveTo>
                <a:cubicBezTo>
                  <a:pt x="0" y="106573"/>
                  <a:pt x="106573" y="0"/>
                  <a:pt x="238037" y="0"/>
                </a:cubicBezTo>
                <a:lnTo>
                  <a:pt x="1190154" y="0"/>
                </a:lnTo>
                <a:cubicBezTo>
                  <a:pt x="1321618" y="0"/>
                  <a:pt x="1428191" y="106573"/>
                  <a:pt x="1428191" y="238037"/>
                </a:cubicBezTo>
                <a:lnTo>
                  <a:pt x="1428191" y="1387563"/>
                </a:lnTo>
                <a:cubicBezTo>
                  <a:pt x="1428191" y="1519027"/>
                  <a:pt x="1321618" y="1625600"/>
                  <a:pt x="1190154" y="1625600"/>
                </a:cubicBezTo>
                <a:lnTo>
                  <a:pt x="238037" y="1625600"/>
                </a:lnTo>
                <a:cubicBezTo>
                  <a:pt x="106573" y="1625600"/>
                  <a:pt x="0" y="1519027"/>
                  <a:pt x="0" y="1387563"/>
                </a:cubicBezTo>
                <a:lnTo>
                  <a:pt x="0" y="238037"/>
                </a:lnTo>
                <a:close/>
              </a:path>
            </a:pathLst>
          </a:custGeom>
          <a:scene3d>
            <a:camera prst="perspectiveRelaxed">
              <a:rot lat="19149996" lon="20104178" rev="1577324"/>
            </a:camera>
            <a:lightRig rig="soft" dir="t"/>
            <a:backdrop>
              <a:anchor x="0" y="0" z="-210000"/>
              <a:norm dx="0" dy="0" dz="914400"/>
              <a:up dx="0" dy="914400" dz="0"/>
            </a:backdrop>
          </a:scene3d>
          <a:sp3d extrusionH="152250" prstMaterial="matte">
            <a:bevelT w="165100" prst="coolSlant"/>
          </a:sp3d>
        </p:spPr>
        <p:style>
          <a:lnRef idx="0">
            <a:schemeClr val="lt1">
              <a:hueOff val="0"/>
              <a:satOff val="0"/>
              <a:lumOff val="0"/>
              <a:alphaOff val="0"/>
            </a:schemeClr>
          </a:lnRef>
          <a:fillRef idx="1">
            <a:schemeClr val="accent2">
              <a:shade val="80000"/>
              <a:hueOff val="-534153"/>
              <a:satOff val="18492"/>
              <a:lumOff val="28577"/>
              <a:alphaOff val="0"/>
            </a:schemeClr>
          </a:fillRef>
          <a:effectRef idx="2">
            <a:schemeClr val="accent2">
              <a:shade val="80000"/>
              <a:hueOff val="-534153"/>
              <a:satOff val="18492"/>
              <a:lumOff val="28577"/>
              <a:alphaOff val="0"/>
            </a:schemeClr>
          </a:effectRef>
          <a:fontRef idx="minor">
            <a:schemeClr val="lt1"/>
          </a:fontRef>
        </p:style>
        <p:txBody>
          <a:bodyPr spcFirstLastPara="0" vert="horz" wrap="square" lIns="153539" tIns="153539" rIns="153539" bIns="153539" numCol="1" spcCol="1270" anchor="ctr" anchorCtr="0">
            <a:noAutofit/>
            <a:sp3d extrusionH="28000" prstMaterial="matte"/>
          </a:bodyPr>
          <a:lstStyle/>
          <a:p>
            <a:pPr lvl="0" algn="ctr" defTabSz="977900">
              <a:lnSpc>
                <a:spcPct val="90000"/>
              </a:lnSpc>
              <a:spcBef>
                <a:spcPct val="0"/>
              </a:spcBef>
              <a:spcAft>
                <a:spcPct val="35000"/>
              </a:spcAft>
            </a:pPr>
            <a:endParaRPr lang="en-US" sz="2200" kern="1200" dirty="0">
              <a:solidFill>
                <a:schemeClr val="tx1"/>
              </a:solidFill>
              <a:latin typeface="IranNastaliq" pitchFamily="18" charset="0"/>
              <a:cs typeface="+mj-cs"/>
            </a:endParaRPr>
          </a:p>
        </p:txBody>
      </p:sp>
      <p:sp>
        <p:nvSpPr>
          <p:cNvPr id="13" name="TextBox 12"/>
          <p:cNvSpPr txBox="1"/>
          <p:nvPr/>
        </p:nvSpPr>
        <p:spPr>
          <a:xfrm rot="20922619">
            <a:off x="6553200" y="883622"/>
            <a:ext cx="1600200" cy="1261884"/>
          </a:xfrm>
          <a:prstGeom prst="rect">
            <a:avLst/>
          </a:prstGeom>
          <a:noFill/>
        </p:spPr>
        <p:txBody>
          <a:bodyPr wrap="square" rtlCol="0">
            <a:spAutoFit/>
          </a:bodyPr>
          <a:lstStyle/>
          <a:p>
            <a:pPr algn="ctr"/>
            <a:r>
              <a:rPr lang="fa-IR" sz="1900" b="1" dirty="0" smtClean="0">
                <a:cs typeface="B Roya" pitchFamily="2" charset="-78"/>
              </a:rPr>
              <a:t>ه</a:t>
            </a:r>
          </a:p>
          <a:p>
            <a:pPr algn="ctr"/>
            <a:r>
              <a:rPr lang="fa-IR" sz="1900" b="1" dirty="0" smtClean="0">
                <a:cs typeface="B Roya" pitchFamily="2" charset="-78"/>
              </a:rPr>
              <a:t>ارزش جاری – حفظ سرمایه فیزیکی</a:t>
            </a:r>
            <a:endParaRPr lang="en-US" sz="1900" b="1" dirty="0">
              <a:cs typeface="B Roya" pitchFamily="2" charset="-78"/>
            </a:endParaRPr>
          </a:p>
        </p:txBody>
      </p:sp>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80">
                                          <p:stCondLst>
                                            <p:cond delay="0"/>
                                          </p:stCondLst>
                                        </p:cTn>
                                        <p:tgtEl>
                                          <p:spTgt spid="7"/>
                                        </p:tgtEl>
                                      </p:cBhvr>
                                    </p:animEffect>
                                    <p:anim calcmode="lin" valueType="num">
                                      <p:cBhvr>
                                        <p:cTn id="13"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8" dur="26">
                                          <p:stCondLst>
                                            <p:cond delay="650"/>
                                          </p:stCondLst>
                                        </p:cTn>
                                        <p:tgtEl>
                                          <p:spTgt spid="7"/>
                                        </p:tgtEl>
                                      </p:cBhvr>
                                      <p:to x="100000" y="60000"/>
                                    </p:animScale>
                                    <p:animScale>
                                      <p:cBhvr>
                                        <p:cTn id="19" dur="166" decel="50000">
                                          <p:stCondLst>
                                            <p:cond delay="676"/>
                                          </p:stCondLst>
                                        </p:cTn>
                                        <p:tgtEl>
                                          <p:spTgt spid="7"/>
                                        </p:tgtEl>
                                      </p:cBhvr>
                                      <p:to x="100000" y="100000"/>
                                    </p:animScale>
                                    <p:animScale>
                                      <p:cBhvr>
                                        <p:cTn id="20" dur="26">
                                          <p:stCondLst>
                                            <p:cond delay="1312"/>
                                          </p:stCondLst>
                                        </p:cTn>
                                        <p:tgtEl>
                                          <p:spTgt spid="7"/>
                                        </p:tgtEl>
                                      </p:cBhvr>
                                      <p:to x="100000" y="80000"/>
                                    </p:animScale>
                                    <p:animScale>
                                      <p:cBhvr>
                                        <p:cTn id="21" dur="166" decel="50000">
                                          <p:stCondLst>
                                            <p:cond delay="1338"/>
                                          </p:stCondLst>
                                        </p:cTn>
                                        <p:tgtEl>
                                          <p:spTgt spid="7"/>
                                        </p:tgtEl>
                                      </p:cBhvr>
                                      <p:to x="100000" y="100000"/>
                                    </p:animScale>
                                    <p:animScale>
                                      <p:cBhvr>
                                        <p:cTn id="22" dur="26">
                                          <p:stCondLst>
                                            <p:cond delay="1642"/>
                                          </p:stCondLst>
                                        </p:cTn>
                                        <p:tgtEl>
                                          <p:spTgt spid="7"/>
                                        </p:tgtEl>
                                      </p:cBhvr>
                                      <p:to x="100000" y="90000"/>
                                    </p:animScale>
                                    <p:animScale>
                                      <p:cBhvr>
                                        <p:cTn id="23" dur="166" decel="50000">
                                          <p:stCondLst>
                                            <p:cond delay="1668"/>
                                          </p:stCondLst>
                                        </p:cTn>
                                        <p:tgtEl>
                                          <p:spTgt spid="7"/>
                                        </p:tgtEl>
                                      </p:cBhvr>
                                      <p:to x="100000" y="100000"/>
                                    </p:animScale>
                                    <p:animScale>
                                      <p:cBhvr>
                                        <p:cTn id="24" dur="26">
                                          <p:stCondLst>
                                            <p:cond delay="1808"/>
                                          </p:stCondLst>
                                        </p:cTn>
                                        <p:tgtEl>
                                          <p:spTgt spid="7"/>
                                        </p:tgtEl>
                                      </p:cBhvr>
                                      <p:to x="100000" y="95000"/>
                                    </p:animScale>
                                    <p:animScale>
                                      <p:cBhvr>
                                        <p:cTn id="25" dur="166" decel="50000">
                                          <p:stCondLst>
                                            <p:cond delay="1834"/>
                                          </p:stCondLst>
                                        </p:cTn>
                                        <p:tgtEl>
                                          <p:spTgt spid="7"/>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down)">
                                      <p:cBhvr>
                                        <p:cTn id="30" dur="580">
                                          <p:stCondLst>
                                            <p:cond delay="0"/>
                                          </p:stCondLst>
                                        </p:cTn>
                                        <p:tgtEl>
                                          <p:spTgt spid="8"/>
                                        </p:tgtEl>
                                      </p:cBhvr>
                                    </p:animEffect>
                                    <p:anim calcmode="lin" valueType="num">
                                      <p:cBhvr>
                                        <p:cTn id="31"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36" dur="26">
                                          <p:stCondLst>
                                            <p:cond delay="650"/>
                                          </p:stCondLst>
                                        </p:cTn>
                                        <p:tgtEl>
                                          <p:spTgt spid="8"/>
                                        </p:tgtEl>
                                      </p:cBhvr>
                                      <p:to x="100000" y="60000"/>
                                    </p:animScale>
                                    <p:animScale>
                                      <p:cBhvr>
                                        <p:cTn id="37" dur="166" decel="50000">
                                          <p:stCondLst>
                                            <p:cond delay="676"/>
                                          </p:stCondLst>
                                        </p:cTn>
                                        <p:tgtEl>
                                          <p:spTgt spid="8"/>
                                        </p:tgtEl>
                                      </p:cBhvr>
                                      <p:to x="100000" y="100000"/>
                                    </p:animScale>
                                    <p:animScale>
                                      <p:cBhvr>
                                        <p:cTn id="38" dur="26">
                                          <p:stCondLst>
                                            <p:cond delay="1312"/>
                                          </p:stCondLst>
                                        </p:cTn>
                                        <p:tgtEl>
                                          <p:spTgt spid="8"/>
                                        </p:tgtEl>
                                      </p:cBhvr>
                                      <p:to x="100000" y="80000"/>
                                    </p:animScale>
                                    <p:animScale>
                                      <p:cBhvr>
                                        <p:cTn id="39" dur="166" decel="50000">
                                          <p:stCondLst>
                                            <p:cond delay="1338"/>
                                          </p:stCondLst>
                                        </p:cTn>
                                        <p:tgtEl>
                                          <p:spTgt spid="8"/>
                                        </p:tgtEl>
                                      </p:cBhvr>
                                      <p:to x="100000" y="100000"/>
                                    </p:animScale>
                                    <p:animScale>
                                      <p:cBhvr>
                                        <p:cTn id="40" dur="26">
                                          <p:stCondLst>
                                            <p:cond delay="1642"/>
                                          </p:stCondLst>
                                        </p:cTn>
                                        <p:tgtEl>
                                          <p:spTgt spid="8"/>
                                        </p:tgtEl>
                                      </p:cBhvr>
                                      <p:to x="100000" y="90000"/>
                                    </p:animScale>
                                    <p:animScale>
                                      <p:cBhvr>
                                        <p:cTn id="41" dur="166" decel="50000">
                                          <p:stCondLst>
                                            <p:cond delay="1668"/>
                                          </p:stCondLst>
                                        </p:cTn>
                                        <p:tgtEl>
                                          <p:spTgt spid="8"/>
                                        </p:tgtEl>
                                      </p:cBhvr>
                                      <p:to x="100000" y="100000"/>
                                    </p:animScale>
                                    <p:animScale>
                                      <p:cBhvr>
                                        <p:cTn id="42" dur="26">
                                          <p:stCondLst>
                                            <p:cond delay="1808"/>
                                          </p:stCondLst>
                                        </p:cTn>
                                        <p:tgtEl>
                                          <p:spTgt spid="8"/>
                                        </p:tgtEl>
                                      </p:cBhvr>
                                      <p:to x="100000" y="95000"/>
                                    </p:animScale>
                                    <p:animScale>
                                      <p:cBhvr>
                                        <p:cTn id="43" dur="166" decel="50000">
                                          <p:stCondLst>
                                            <p:cond delay="1834"/>
                                          </p:stCondLst>
                                        </p:cTn>
                                        <p:tgtEl>
                                          <p:spTgt spid="8"/>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wipe(down)">
                                      <p:cBhvr>
                                        <p:cTn id="48" dur="580">
                                          <p:stCondLst>
                                            <p:cond delay="0"/>
                                          </p:stCondLst>
                                        </p:cTn>
                                        <p:tgtEl>
                                          <p:spTgt spid="9"/>
                                        </p:tgtEl>
                                      </p:cBhvr>
                                    </p:animEffect>
                                    <p:anim calcmode="lin" valueType="num">
                                      <p:cBhvr>
                                        <p:cTn id="49"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54" dur="26">
                                          <p:stCondLst>
                                            <p:cond delay="650"/>
                                          </p:stCondLst>
                                        </p:cTn>
                                        <p:tgtEl>
                                          <p:spTgt spid="9"/>
                                        </p:tgtEl>
                                      </p:cBhvr>
                                      <p:to x="100000" y="60000"/>
                                    </p:animScale>
                                    <p:animScale>
                                      <p:cBhvr>
                                        <p:cTn id="55" dur="166" decel="50000">
                                          <p:stCondLst>
                                            <p:cond delay="676"/>
                                          </p:stCondLst>
                                        </p:cTn>
                                        <p:tgtEl>
                                          <p:spTgt spid="9"/>
                                        </p:tgtEl>
                                      </p:cBhvr>
                                      <p:to x="100000" y="100000"/>
                                    </p:animScale>
                                    <p:animScale>
                                      <p:cBhvr>
                                        <p:cTn id="56" dur="26">
                                          <p:stCondLst>
                                            <p:cond delay="1312"/>
                                          </p:stCondLst>
                                        </p:cTn>
                                        <p:tgtEl>
                                          <p:spTgt spid="9"/>
                                        </p:tgtEl>
                                      </p:cBhvr>
                                      <p:to x="100000" y="80000"/>
                                    </p:animScale>
                                    <p:animScale>
                                      <p:cBhvr>
                                        <p:cTn id="57" dur="166" decel="50000">
                                          <p:stCondLst>
                                            <p:cond delay="1338"/>
                                          </p:stCondLst>
                                        </p:cTn>
                                        <p:tgtEl>
                                          <p:spTgt spid="9"/>
                                        </p:tgtEl>
                                      </p:cBhvr>
                                      <p:to x="100000" y="100000"/>
                                    </p:animScale>
                                    <p:animScale>
                                      <p:cBhvr>
                                        <p:cTn id="58" dur="26">
                                          <p:stCondLst>
                                            <p:cond delay="1642"/>
                                          </p:stCondLst>
                                        </p:cTn>
                                        <p:tgtEl>
                                          <p:spTgt spid="9"/>
                                        </p:tgtEl>
                                      </p:cBhvr>
                                      <p:to x="100000" y="90000"/>
                                    </p:animScale>
                                    <p:animScale>
                                      <p:cBhvr>
                                        <p:cTn id="59" dur="166" decel="50000">
                                          <p:stCondLst>
                                            <p:cond delay="1668"/>
                                          </p:stCondLst>
                                        </p:cTn>
                                        <p:tgtEl>
                                          <p:spTgt spid="9"/>
                                        </p:tgtEl>
                                      </p:cBhvr>
                                      <p:to x="100000" y="100000"/>
                                    </p:animScale>
                                    <p:animScale>
                                      <p:cBhvr>
                                        <p:cTn id="60" dur="26">
                                          <p:stCondLst>
                                            <p:cond delay="1808"/>
                                          </p:stCondLst>
                                        </p:cTn>
                                        <p:tgtEl>
                                          <p:spTgt spid="9"/>
                                        </p:tgtEl>
                                      </p:cBhvr>
                                      <p:to x="100000" y="95000"/>
                                    </p:animScale>
                                    <p:animScale>
                                      <p:cBhvr>
                                        <p:cTn id="61" dur="166" decel="50000">
                                          <p:stCondLst>
                                            <p:cond delay="1834"/>
                                          </p:stCondLst>
                                        </p:cTn>
                                        <p:tgtEl>
                                          <p:spTgt spid="9"/>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grpId="0" nodeType="clickEffect">
                                  <p:stCondLst>
                                    <p:cond delay="0"/>
                                  </p:stCondLst>
                                  <p:childTnLst>
                                    <p:set>
                                      <p:cBhvr>
                                        <p:cTn id="65" dur="1" fill="hold">
                                          <p:stCondLst>
                                            <p:cond delay="0"/>
                                          </p:stCondLst>
                                        </p:cTn>
                                        <p:tgtEl>
                                          <p:spTgt spid="10"/>
                                        </p:tgtEl>
                                        <p:attrNameLst>
                                          <p:attrName>style.visibility</p:attrName>
                                        </p:attrNameLst>
                                      </p:cBhvr>
                                      <p:to>
                                        <p:strVal val="visible"/>
                                      </p:to>
                                    </p:set>
                                    <p:animEffect transition="in" filter="wipe(down)">
                                      <p:cBhvr>
                                        <p:cTn id="66" dur="580">
                                          <p:stCondLst>
                                            <p:cond delay="0"/>
                                          </p:stCondLst>
                                        </p:cTn>
                                        <p:tgtEl>
                                          <p:spTgt spid="10"/>
                                        </p:tgtEl>
                                      </p:cBhvr>
                                    </p:animEffect>
                                    <p:anim calcmode="lin" valueType="num">
                                      <p:cBhvr>
                                        <p:cTn id="67"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72" dur="26">
                                          <p:stCondLst>
                                            <p:cond delay="650"/>
                                          </p:stCondLst>
                                        </p:cTn>
                                        <p:tgtEl>
                                          <p:spTgt spid="10"/>
                                        </p:tgtEl>
                                      </p:cBhvr>
                                      <p:to x="100000" y="60000"/>
                                    </p:animScale>
                                    <p:animScale>
                                      <p:cBhvr>
                                        <p:cTn id="73" dur="166" decel="50000">
                                          <p:stCondLst>
                                            <p:cond delay="676"/>
                                          </p:stCondLst>
                                        </p:cTn>
                                        <p:tgtEl>
                                          <p:spTgt spid="10"/>
                                        </p:tgtEl>
                                      </p:cBhvr>
                                      <p:to x="100000" y="100000"/>
                                    </p:animScale>
                                    <p:animScale>
                                      <p:cBhvr>
                                        <p:cTn id="74" dur="26">
                                          <p:stCondLst>
                                            <p:cond delay="1312"/>
                                          </p:stCondLst>
                                        </p:cTn>
                                        <p:tgtEl>
                                          <p:spTgt spid="10"/>
                                        </p:tgtEl>
                                      </p:cBhvr>
                                      <p:to x="100000" y="80000"/>
                                    </p:animScale>
                                    <p:animScale>
                                      <p:cBhvr>
                                        <p:cTn id="75" dur="166" decel="50000">
                                          <p:stCondLst>
                                            <p:cond delay="1338"/>
                                          </p:stCondLst>
                                        </p:cTn>
                                        <p:tgtEl>
                                          <p:spTgt spid="10"/>
                                        </p:tgtEl>
                                      </p:cBhvr>
                                      <p:to x="100000" y="100000"/>
                                    </p:animScale>
                                    <p:animScale>
                                      <p:cBhvr>
                                        <p:cTn id="76" dur="26">
                                          <p:stCondLst>
                                            <p:cond delay="1642"/>
                                          </p:stCondLst>
                                        </p:cTn>
                                        <p:tgtEl>
                                          <p:spTgt spid="10"/>
                                        </p:tgtEl>
                                      </p:cBhvr>
                                      <p:to x="100000" y="90000"/>
                                    </p:animScale>
                                    <p:animScale>
                                      <p:cBhvr>
                                        <p:cTn id="77" dur="166" decel="50000">
                                          <p:stCondLst>
                                            <p:cond delay="1668"/>
                                          </p:stCondLst>
                                        </p:cTn>
                                        <p:tgtEl>
                                          <p:spTgt spid="10"/>
                                        </p:tgtEl>
                                      </p:cBhvr>
                                      <p:to x="100000" y="100000"/>
                                    </p:animScale>
                                    <p:animScale>
                                      <p:cBhvr>
                                        <p:cTn id="78" dur="26">
                                          <p:stCondLst>
                                            <p:cond delay="1808"/>
                                          </p:stCondLst>
                                        </p:cTn>
                                        <p:tgtEl>
                                          <p:spTgt spid="10"/>
                                        </p:tgtEl>
                                      </p:cBhvr>
                                      <p:to x="100000" y="95000"/>
                                    </p:animScale>
                                    <p:animScale>
                                      <p:cBhvr>
                                        <p:cTn id="79" dur="166" decel="50000">
                                          <p:stCondLst>
                                            <p:cond delay="1834"/>
                                          </p:stCondLst>
                                        </p:cTn>
                                        <p:tgtEl>
                                          <p:spTgt spid="10"/>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grpId="0" nodeType="clickEffect">
                                  <p:stCondLst>
                                    <p:cond delay="0"/>
                                  </p:stCondLst>
                                  <p:childTnLst>
                                    <p:set>
                                      <p:cBhvr>
                                        <p:cTn id="83" dur="1" fill="hold">
                                          <p:stCondLst>
                                            <p:cond delay="0"/>
                                          </p:stCondLst>
                                        </p:cTn>
                                        <p:tgtEl>
                                          <p:spTgt spid="11"/>
                                        </p:tgtEl>
                                        <p:attrNameLst>
                                          <p:attrName>style.visibility</p:attrName>
                                        </p:attrNameLst>
                                      </p:cBhvr>
                                      <p:to>
                                        <p:strVal val="visible"/>
                                      </p:to>
                                    </p:set>
                                    <p:animEffect transition="in" filter="wipe(down)">
                                      <p:cBhvr>
                                        <p:cTn id="84" dur="580">
                                          <p:stCondLst>
                                            <p:cond delay="0"/>
                                          </p:stCondLst>
                                        </p:cTn>
                                        <p:tgtEl>
                                          <p:spTgt spid="11"/>
                                        </p:tgtEl>
                                      </p:cBhvr>
                                    </p:animEffect>
                                    <p:anim calcmode="lin" valueType="num">
                                      <p:cBhvr>
                                        <p:cTn id="85"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86"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87"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88"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89"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90" dur="26">
                                          <p:stCondLst>
                                            <p:cond delay="650"/>
                                          </p:stCondLst>
                                        </p:cTn>
                                        <p:tgtEl>
                                          <p:spTgt spid="11"/>
                                        </p:tgtEl>
                                      </p:cBhvr>
                                      <p:to x="100000" y="60000"/>
                                    </p:animScale>
                                    <p:animScale>
                                      <p:cBhvr>
                                        <p:cTn id="91" dur="166" decel="50000">
                                          <p:stCondLst>
                                            <p:cond delay="676"/>
                                          </p:stCondLst>
                                        </p:cTn>
                                        <p:tgtEl>
                                          <p:spTgt spid="11"/>
                                        </p:tgtEl>
                                      </p:cBhvr>
                                      <p:to x="100000" y="100000"/>
                                    </p:animScale>
                                    <p:animScale>
                                      <p:cBhvr>
                                        <p:cTn id="92" dur="26">
                                          <p:stCondLst>
                                            <p:cond delay="1312"/>
                                          </p:stCondLst>
                                        </p:cTn>
                                        <p:tgtEl>
                                          <p:spTgt spid="11"/>
                                        </p:tgtEl>
                                      </p:cBhvr>
                                      <p:to x="100000" y="80000"/>
                                    </p:animScale>
                                    <p:animScale>
                                      <p:cBhvr>
                                        <p:cTn id="93" dur="166" decel="50000">
                                          <p:stCondLst>
                                            <p:cond delay="1338"/>
                                          </p:stCondLst>
                                        </p:cTn>
                                        <p:tgtEl>
                                          <p:spTgt spid="11"/>
                                        </p:tgtEl>
                                      </p:cBhvr>
                                      <p:to x="100000" y="100000"/>
                                    </p:animScale>
                                    <p:animScale>
                                      <p:cBhvr>
                                        <p:cTn id="94" dur="26">
                                          <p:stCondLst>
                                            <p:cond delay="1642"/>
                                          </p:stCondLst>
                                        </p:cTn>
                                        <p:tgtEl>
                                          <p:spTgt spid="11"/>
                                        </p:tgtEl>
                                      </p:cBhvr>
                                      <p:to x="100000" y="90000"/>
                                    </p:animScale>
                                    <p:animScale>
                                      <p:cBhvr>
                                        <p:cTn id="95" dur="166" decel="50000">
                                          <p:stCondLst>
                                            <p:cond delay="1668"/>
                                          </p:stCondLst>
                                        </p:cTn>
                                        <p:tgtEl>
                                          <p:spTgt spid="11"/>
                                        </p:tgtEl>
                                      </p:cBhvr>
                                      <p:to x="100000" y="100000"/>
                                    </p:animScale>
                                    <p:animScale>
                                      <p:cBhvr>
                                        <p:cTn id="96" dur="26">
                                          <p:stCondLst>
                                            <p:cond delay="1808"/>
                                          </p:stCondLst>
                                        </p:cTn>
                                        <p:tgtEl>
                                          <p:spTgt spid="11"/>
                                        </p:tgtEl>
                                      </p:cBhvr>
                                      <p:to x="100000" y="95000"/>
                                    </p:animScale>
                                    <p:animScale>
                                      <p:cBhvr>
                                        <p:cTn id="97" dur="166" decel="50000">
                                          <p:stCondLst>
                                            <p:cond delay="1834"/>
                                          </p:stCondLst>
                                        </p:cTn>
                                        <p:tgtEl>
                                          <p:spTgt spid="11"/>
                                        </p:tgtEl>
                                      </p:cBhvr>
                                      <p:to x="100000" y="100000"/>
                                    </p:animScale>
                                  </p:childTnLst>
                                </p:cTn>
                              </p:par>
                            </p:childTnLst>
                          </p:cTn>
                        </p:par>
                      </p:childTnLst>
                    </p:cTn>
                  </p:par>
                  <p:par>
                    <p:cTn id="98" fill="hold">
                      <p:stCondLst>
                        <p:cond delay="indefinite"/>
                      </p:stCondLst>
                      <p:childTnLst>
                        <p:par>
                          <p:cTn id="99" fill="hold">
                            <p:stCondLst>
                              <p:cond delay="0"/>
                            </p:stCondLst>
                            <p:childTnLst>
                              <p:par>
                                <p:cTn id="100" presetID="6" presetClass="entr" presetSubtype="16" fill="hold" nodeType="clickEffect">
                                  <p:stCondLst>
                                    <p:cond delay="0"/>
                                  </p:stCondLst>
                                  <p:childTnLst>
                                    <p:set>
                                      <p:cBhvr>
                                        <p:cTn id="101" dur="1" fill="hold">
                                          <p:stCondLst>
                                            <p:cond delay="0"/>
                                          </p:stCondLst>
                                        </p:cTn>
                                        <p:tgtEl>
                                          <p:spTgt spid="13">
                                            <p:txEl>
                                              <p:pRg st="0" end="0"/>
                                            </p:txEl>
                                          </p:spTgt>
                                        </p:tgtEl>
                                        <p:attrNameLst>
                                          <p:attrName>style.visibility</p:attrName>
                                        </p:attrNameLst>
                                      </p:cBhvr>
                                      <p:to>
                                        <p:strVal val="visible"/>
                                      </p:to>
                                    </p:set>
                                    <p:animEffect transition="in" filter="circle(in)">
                                      <p:cBhvr>
                                        <p:cTn id="102" dur="2000"/>
                                        <p:tgtEl>
                                          <p:spTgt spid="13">
                                            <p:txEl>
                                              <p:pRg st="0" end="0"/>
                                            </p:txEl>
                                          </p:spTgt>
                                        </p:tgtEl>
                                      </p:cBhvr>
                                    </p:animEffect>
                                  </p:childTnLst>
                                </p:cTn>
                              </p:par>
                              <p:par>
                                <p:cTn id="103" presetID="6" presetClass="entr" presetSubtype="16" fill="hold" nodeType="withEffect">
                                  <p:stCondLst>
                                    <p:cond delay="0"/>
                                  </p:stCondLst>
                                  <p:childTnLst>
                                    <p:set>
                                      <p:cBhvr>
                                        <p:cTn id="104" dur="1" fill="hold">
                                          <p:stCondLst>
                                            <p:cond delay="0"/>
                                          </p:stCondLst>
                                        </p:cTn>
                                        <p:tgtEl>
                                          <p:spTgt spid="13">
                                            <p:txEl>
                                              <p:pRg st="1" end="1"/>
                                            </p:txEl>
                                          </p:spTgt>
                                        </p:tgtEl>
                                        <p:attrNameLst>
                                          <p:attrName>style.visibility</p:attrName>
                                        </p:attrNameLst>
                                      </p:cBhvr>
                                      <p:to>
                                        <p:strVal val="visible"/>
                                      </p:to>
                                    </p:set>
                                    <p:animEffect transition="in" filter="circle(in)">
                                      <p:cBhvr>
                                        <p:cTn id="105" dur="2000"/>
                                        <p:tgtEl>
                                          <p:spTgt spid="13">
                                            <p:txEl>
                                              <p:pRg st="1" end="1"/>
                                            </p:txEl>
                                          </p:spTgt>
                                        </p:tgtEl>
                                      </p:cBhvr>
                                    </p:animEffect>
                                  </p:childTnLst>
                                </p:cTn>
                              </p:par>
                            </p:childTnLst>
                          </p:cTn>
                        </p:par>
                      </p:childTnLst>
                    </p:cTn>
                  </p:par>
                  <p:par>
                    <p:cTn id="106" fill="hold">
                      <p:stCondLst>
                        <p:cond delay="indefinite"/>
                      </p:stCondLst>
                      <p:childTnLst>
                        <p:par>
                          <p:cTn id="107" fill="hold">
                            <p:stCondLst>
                              <p:cond delay="0"/>
                            </p:stCondLst>
                            <p:childTnLst>
                              <p:par>
                                <p:cTn id="108" presetID="18" presetClass="entr" presetSubtype="12" fill="hold" nodeType="clickEffect">
                                  <p:stCondLst>
                                    <p:cond delay="0"/>
                                  </p:stCondLst>
                                  <p:childTnLst>
                                    <p:set>
                                      <p:cBhvr>
                                        <p:cTn id="109" dur="1" fill="hold">
                                          <p:stCondLst>
                                            <p:cond delay="0"/>
                                          </p:stCondLst>
                                        </p:cTn>
                                        <p:tgtEl>
                                          <p:spTgt spid="13">
                                            <p:txEl>
                                              <p:pRg st="0" end="0"/>
                                            </p:txEl>
                                          </p:spTgt>
                                        </p:tgtEl>
                                        <p:attrNameLst>
                                          <p:attrName>style.visibility</p:attrName>
                                        </p:attrNameLst>
                                      </p:cBhvr>
                                      <p:to>
                                        <p:strVal val="visible"/>
                                      </p:to>
                                    </p:set>
                                    <p:animEffect transition="in" filter="strips(downLeft)">
                                      <p:cBhvr>
                                        <p:cTn id="110" dur="500"/>
                                        <p:tgtEl>
                                          <p:spTgt spid="13">
                                            <p:txEl>
                                              <p:pRg st="0" end="0"/>
                                            </p:txEl>
                                          </p:spTgt>
                                        </p:tgtEl>
                                      </p:cBhvr>
                                    </p:animEffect>
                                  </p:childTnLst>
                                </p:cTn>
                              </p:par>
                              <p:par>
                                <p:cTn id="111" presetID="18" presetClass="entr" presetSubtype="12" fill="hold" nodeType="withEffect">
                                  <p:stCondLst>
                                    <p:cond delay="0"/>
                                  </p:stCondLst>
                                  <p:childTnLst>
                                    <p:set>
                                      <p:cBhvr>
                                        <p:cTn id="112" dur="1" fill="hold">
                                          <p:stCondLst>
                                            <p:cond delay="0"/>
                                          </p:stCondLst>
                                        </p:cTn>
                                        <p:tgtEl>
                                          <p:spTgt spid="13">
                                            <p:txEl>
                                              <p:pRg st="1" end="1"/>
                                            </p:txEl>
                                          </p:spTgt>
                                        </p:tgtEl>
                                        <p:attrNameLst>
                                          <p:attrName>style.visibility</p:attrName>
                                        </p:attrNameLst>
                                      </p:cBhvr>
                                      <p:to>
                                        <p:strVal val="visible"/>
                                      </p:to>
                                    </p:set>
                                    <p:animEffect transition="in" filter="strips(downLeft)">
                                      <p:cBhvr>
                                        <p:cTn id="113" dur="500"/>
                                        <p:tgtEl>
                                          <p:spTgt spid="13">
                                            <p:txEl>
                                              <p:pRg st="1" end="1"/>
                                            </p:txEl>
                                          </p:spTgt>
                                        </p:tgtEl>
                                      </p:cBhvr>
                                    </p:animEffect>
                                  </p:childTnLst>
                                </p:cTn>
                              </p:par>
                            </p:childTnLst>
                          </p:cTn>
                        </p:par>
                      </p:childTnLst>
                    </p:cTn>
                  </p:par>
                  <p:par>
                    <p:cTn id="114" fill="hold">
                      <p:stCondLst>
                        <p:cond delay="indefinite"/>
                      </p:stCondLst>
                      <p:childTnLst>
                        <p:par>
                          <p:cTn id="115" fill="hold">
                            <p:stCondLst>
                              <p:cond delay="0"/>
                            </p:stCondLst>
                            <p:childTnLst>
                              <p:par>
                                <p:cTn id="116" presetID="20" presetClass="entr" presetSubtype="0" fill="hold" grpId="0" nodeType="clickEffect">
                                  <p:stCondLst>
                                    <p:cond delay="0"/>
                                  </p:stCondLst>
                                  <p:childTnLst>
                                    <p:set>
                                      <p:cBhvr>
                                        <p:cTn id="117" dur="1" fill="hold">
                                          <p:stCondLst>
                                            <p:cond delay="0"/>
                                          </p:stCondLst>
                                        </p:cTn>
                                        <p:tgtEl>
                                          <p:spTgt spid="5"/>
                                        </p:tgtEl>
                                        <p:attrNameLst>
                                          <p:attrName>style.visibility</p:attrName>
                                        </p:attrNameLst>
                                      </p:cBhvr>
                                      <p:to>
                                        <p:strVal val="visible"/>
                                      </p:to>
                                    </p:set>
                                    <p:animEffect transition="in" filter="wedge">
                                      <p:cBhvr>
                                        <p:cTn id="118"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animBg="1"/>
      <p:bldP spid="9" grpId="0" animBg="1"/>
      <p:bldP spid="10" grpId="0" animBg="1"/>
      <p:bldP spid="11"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r" rtl="1">
              <a:lnSpc>
                <a:spcPct val="150000"/>
              </a:lnSpc>
              <a:buNone/>
            </a:pPr>
            <a:endParaRPr lang="fa-IR" b="1" dirty="0" smtClean="0">
              <a:cs typeface="B Roya" pitchFamily="2" charset="-78"/>
            </a:endParaRPr>
          </a:p>
          <a:p>
            <a:pPr algn="r" rtl="1">
              <a:lnSpc>
                <a:spcPct val="150000"/>
              </a:lnSpc>
            </a:pPr>
            <a:r>
              <a:rPr lang="fa-IR" b="1" dirty="0" smtClean="0">
                <a:cs typeface="B Roya" pitchFamily="2" charset="-78"/>
              </a:rPr>
              <a:t>در این سیستم کلیه مبادلات همواره برمبنای ارزش منصفانه در روز انجام مبادله ثبت و نگهداری می شود.</a:t>
            </a:r>
          </a:p>
          <a:p>
            <a:pPr algn="r" rtl="1">
              <a:lnSpc>
                <a:spcPct val="150000"/>
              </a:lnSpc>
            </a:pPr>
            <a:r>
              <a:rPr lang="fa-IR" b="1" dirty="0" smtClean="0">
                <a:cs typeface="B Roya" pitchFamily="2" charset="-78"/>
              </a:rPr>
              <a:t>این روش به دلیل اینکه مبتنی بر برآورد، حدس و اظهارنظر شخصی نیست و بصورت بیطرفانه و عینی قابل اندازه گیری است، از نظر حسابداران بر روشهای دیگر ارجحیت دارد.</a:t>
            </a:r>
          </a:p>
        </p:txBody>
      </p:sp>
      <p:sp>
        <p:nvSpPr>
          <p:cNvPr id="4" name="Cloud Callout 3"/>
          <p:cNvSpPr/>
          <p:nvPr/>
        </p:nvSpPr>
        <p:spPr>
          <a:xfrm>
            <a:off x="5257800" y="228600"/>
            <a:ext cx="3073561" cy="12954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rgbClr val="002060"/>
              </a:solidFill>
              <a:latin typeface="IranNastaliq" pitchFamily="18" charset="0"/>
              <a:cs typeface="IranNastaliq" pitchFamily="18" charset="0"/>
            </a:endParaRPr>
          </a:p>
        </p:txBody>
      </p:sp>
      <p:sp>
        <p:nvSpPr>
          <p:cNvPr id="5" name="TextBox 4"/>
          <p:cNvSpPr txBox="1"/>
          <p:nvPr/>
        </p:nvSpPr>
        <p:spPr>
          <a:xfrm>
            <a:off x="5334000" y="609600"/>
            <a:ext cx="2667000" cy="461665"/>
          </a:xfrm>
          <a:prstGeom prst="rect">
            <a:avLst/>
          </a:prstGeom>
          <a:noFill/>
        </p:spPr>
        <p:txBody>
          <a:bodyPr wrap="square" rtlCol="0">
            <a:spAutoFit/>
          </a:bodyPr>
          <a:lstStyle/>
          <a:p>
            <a:pPr algn="ctr"/>
            <a:r>
              <a:rPr lang="fa-IR" sz="2400" b="1" dirty="0" smtClean="0">
                <a:cs typeface="B Titr" pitchFamily="2" charset="-78"/>
              </a:rPr>
              <a:t>بهای تمام شده تاریخی</a:t>
            </a:r>
            <a:endParaRPr lang="en-US" sz="2400" b="1" dirty="0">
              <a:cs typeface="B Titr"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r" rtl="1"/>
            <a:endParaRPr lang="fa-IR" b="1" dirty="0" smtClean="0">
              <a:cs typeface="B Roya" pitchFamily="2" charset="-78"/>
            </a:endParaRPr>
          </a:p>
          <a:p>
            <a:pPr algn="r" rtl="1"/>
            <a:r>
              <a:rPr lang="fa-IR" b="1" dirty="0" smtClean="0">
                <a:cs typeface="B Roya" pitchFamily="2" charset="-78"/>
              </a:rPr>
              <a:t>در این سیستم صورتهای مالی مبتنی بر بهای تاریخی با بکارگیری عامل تبدیل به ارزش های مبتنی بر خرید با واحد پول ثابت (دارای قدرت خرید ثابت) تبدیل می شود.</a:t>
            </a:r>
          </a:p>
          <a:p>
            <a:pPr algn="r" rtl="1"/>
            <a:r>
              <a:rPr lang="fa-IR" b="1" dirty="0" smtClean="0">
                <a:cs typeface="B Roya" pitchFamily="2" charset="-78"/>
              </a:rPr>
              <a:t>عامل تبدیل بصورت زیر است.</a:t>
            </a:r>
          </a:p>
          <a:p>
            <a:pPr algn="l">
              <a:buNone/>
            </a:pPr>
            <a:endParaRPr lang="en-US" b="1" dirty="0" smtClean="0">
              <a:cs typeface="B Roya" pitchFamily="2" charset="-78"/>
            </a:endParaRPr>
          </a:p>
          <a:p>
            <a:pPr algn="l">
              <a:buNone/>
            </a:pPr>
            <a:r>
              <a:rPr lang="fa-IR" b="1" dirty="0" smtClean="0">
                <a:cs typeface="B Roya" pitchFamily="2" charset="-78"/>
              </a:rPr>
              <a:t>=عامل تبدیل</a:t>
            </a:r>
          </a:p>
          <a:p>
            <a:pPr algn="r" rtl="1"/>
            <a:endParaRPr lang="en-US" b="1" dirty="0" smtClean="0">
              <a:cs typeface="B Roya" pitchFamily="2" charset="-78"/>
            </a:endParaRPr>
          </a:p>
          <a:p>
            <a:pPr algn="r" rtl="1"/>
            <a:endParaRPr lang="fa-IR" b="1" dirty="0" smtClean="0">
              <a:cs typeface="B Roya" pitchFamily="2" charset="-78"/>
            </a:endParaRPr>
          </a:p>
          <a:p>
            <a:pPr algn="r" rtl="1"/>
            <a:r>
              <a:rPr lang="fa-IR" b="1" dirty="0" smtClean="0">
                <a:cs typeface="B Roya" pitchFamily="2" charset="-78"/>
              </a:rPr>
              <a:t>اقلام غیر پولی*عامل تبدیل=بهای تاریخی تعدیل شده</a:t>
            </a:r>
          </a:p>
        </p:txBody>
      </p:sp>
      <p:sp>
        <p:nvSpPr>
          <p:cNvPr id="4" name="Cloud Callout 3"/>
          <p:cNvSpPr/>
          <p:nvPr/>
        </p:nvSpPr>
        <p:spPr>
          <a:xfrm>
            <a:off x="5334000" y="0"/>
            <a:ext cx="2997361" cy="1352733"/>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rgbClr val="002060"/>
              </a:solidFill>
              <a:latin typeface="IranNastaliq" pitchFamily="18" charset="0"/>
              <a:cs typeface="IranNastaliq" pitchFamily="18" charset="0"/>
            </a:endParaRPr>
          </a:p>
        </p:txBody>
      </p:sp>
      <p:sp>
        <p:nvSpPr>
          <p:cNvPr id="6" name="TextBox 5"/>
          <p:cNvSpPr txBox="1"/>
          <p:nvPr/>
        </p:nvSpPr>
        <p:spPr>
          <a:xfrm>
            <a:off x="5334000" y="381000"/>
            <a:ext cx="2819400" cy="461665"/>
          </a:xfrm>
          <a:prstGeom prst="rect">
            <a:avLst/>
          </a:prstGeom>
          <a:noFill/>
        </p:spPr>
        <p:txBody>
          <a:bodyPr wrap="square" rtlCol="0">
            <a:spAutoFit/>
          </a:bodyPr>
          <a:lstStyle/>
          <a:p>
            <a:pPr algn="ctr"/>
            <a:r>
              <a:rPr lang="fa-IR" sz="2400" b="1" dirty="0" smtClean="0">
                <a:cs typeface="B Titr" pitchFamily="2" charset="-78"/>
              </a:rPr>
              <a:t>بهای تاریخی تعدیل شده</a:t>
            </a:r>
            <a:endParaRPr lang="en-US" sz="2400" b="1" dirty="0">
              <a:cs typeface="B Titr" pitchFamily="2" charset="-78"/>
            </a:endParaRPr>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94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945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828800" y="3962400"/>
            <a:ext cx="2952750" cy="8477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19457"/>
                                        </p:tgtEl>
                                        <p:attrNameLst>
                                          <p:attrName>style.visibility</p:attrName>
                                        </p:attrNameLst>
                                      </p:cBhvr>
                                      <p:to>
                                        <p:strVal val="visible"/>
                                      </p:to>
                                    </p:set>
                                    <p:anim calcmode="lin" valueType="num">
                                      <p:cBhvr>
                                        <p:cTn id="14" dur="500" fill="hold"/>
                                        <p:tgtEl>
                                          <p:spTgt spid="19457"/>
                                        </p:tgtEl>
                                        <p:attrNameLst>
                                          <p:attrName>ppt_w</p:attrName>
                                        </p:attrNameLst>
                                      </p:cBhvr>
                                      <p:tavLst>
                                        <p:tav tm="0">
                                          <p:val>
                                            <p:fltVal val="0"/>
                                          </p:val>
                                        </p:tav>
                                        <p:tav tm="100000">
                                          <p:val>
                                            <p:strVal val="#ppt_w"/>
                                          </p:val>
                                        </p:tav>
                                      </p:tavLst>
                                    </p:anim>
                                    <p:anim calcmode="lin" valueType="num">
                                      <p:cBhvr>
                                        <p:cTn id="15" dur="500" fill="hold"/>
                                        <p:tgtEl>
                                          <p:spTgt spid="19457"/>
                                        </p:tgtEl>
                                        <p:attrNameLst>
                                          <p:attrName>ppt_h</p:attrName>
                                        </p:attrNameLst>
                                      </p:cBhvr>
                                      <p:tavLst>
                                        <p:tav tm="0">
                                          <p:val>
                                            <p:fltVal val="0"/>
                                          </p:val>
                                        </p:tav>
                                        <p:tav tm="100000">
                                          <p:val>
                                            <p:strVal val="#ppt_h"/>
                                          </p:val>
                                        </p:tav>
                                      </p:tavLst>
                                    </p:anim>
                                    <p:animEffect transition="in" filter="fade">
                                      <p:cBhvr>
                                        <p:cTn id="16" dur="500"/>
                                        <p:tgtEl>
                                          <p:spTgt spid="19457"/>
                                        </p:tgtEl>
                                      </p:cBhvr>
                                    </p:animEffect>
                                  </p:childTnLst>
                                </p:cTn>
                              </p:par>
                            </p:childTnLst>
                          </p:cTn>
                        </p:par>
                      </p:childTnLst>
                    </p:cTn>
                  </p:par>
                  <p:par>
                    <p:cTn id="17" fill="hold">
                      <p:stCondLst>
                        <p:cond delay="indefinite"/>
                      </p:stCondLst>
                      <p:childTnLst>
                        <p:par>
                          <p:cTn id="18" fill="hold">
                            <p:stCondLst>
                              <p:cond delay="0"/>
                            </p:stCondLst>
                            <p:childTnLst>
                              <p:par>
                                <p:cTn id="19" presetID="43"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
                                        <p:tgtEl>
                                          <p:spTgt spid="3">
                                            <p:txEl>
                                              <p:pRg st="4" end="4"/>
                                            </p:txEl>
                                          </p:spTgt>
                                        </p:tgtEl>
                                      </p:cBhvr>
                                    </p:animEffect>
                                    <p:anim calcmode="lin" valueType="num">
                                      <p:cBhvr>
                                        <p:cTn id="22" dur="4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400" fill="hold"/>
                                        <p:tgtEl>
                                          <p:spTgt spid="3">
                                            <p:txEl>
                                              <p:pRg st="4" end="4"/>
                                            </p:txEl>
                                          </p:spTgt>
                                        </p:tgtEl>
                                        <p:attrNameLst>
                                          <p:attrName>ppt_y</p:attrName>
                                        </p:attrNameLst>
                                      </p:cBhvr>
                                      <p:tavLst>
                                        <p:tav tm="0">
                                          <p:val>
                                            <p:strVal val="#ppt_y+0.31"/>
                                          </p:val>
                                        </p:tav>
                                        <p:tav tm="100000">
                                          <p:val>
                                            <p:strVal val="#ppt_y+0.31"/>
                                          </p:val>
                                        </p:tav>
                                      </p:tavLst>
                                    </p:anim>
                                    <p:anim calcmode="lin" valueType="num">
                                      <p:cBhvr>
                                        <p:cTn id="24" dur="600" decel="50000" fill="hold">
                                          <p:stCondLst>
                                            <p:cond delay="400"/>
                                          </p:stCondLst>
                                        </p:cTn>
                                        <p:tgtEl>
                                          <p:spTgt spid="3">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5" dur="600" decel="50000" fill="hold">
                                          <p:stCondLst>
                                            <p:cond delay="400"/>
                                          </p:stCondLst>
                                        </p:cTn>
                                        <p:tgtEl>
                                          <p:spTgt spid="3">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85000" lnSpcReduction="10000"/>
          </a:bodyPr>
          <a:lstStyle/>
          <a:p>
            <a:pPr algn="r" rtl="1"/>
            <a:endParaRPr lang="fa-IR" b="1" dirty="0" smtClean="0">
              <a:cs typeface="B Roya" pitchFamily="2" charset="-78"/>
            </a:endParaRPr>
          </a:p>
          <a:p>
            <a:pPr algn="r" rtl="1">
              <a:lnSpc>
                <a:spcPct val="120000"/>
              </a:lnSpc>
            </a:pPr>
            <a:r>
              <a:rPr lang="fa-IR" b="1" dirty="0" smtClean="0">
                <a:cs typeface="B Roya" pitchFamily="2" charset="-78"/>
              </a:rPr>
              <a:t>در این سیستم جهت واقعی ترشدن سود گزارش شده ومطلوبیت بیشتر صورتهای مالی،از ارزشهای جایگزینی جهت اندازه گیری اقلام غیر پولی استفاده می شود.</a:t>
            </a:r>
          </a:p>
          <a:p>
            <a:pPr algn="r" rtl="1"/>
            <a:r>
              <a:rPr lang="fa-IR" b="1" dirty="0" smtClean="0">
                <a:cs typeface="B Roya" pitchFamily="2" charset="-78"/>
              </a:rPr>
              <a:t>قیمت جایگزینی (ارزش جاری) طبق نظر </a:t>
            </a:r>
            <a:r>
              <a:rPr lang="en-US" b="1" dirty="0" smtClean="0">
                <a:cs typeface="B Roya" pitchFamily="2" charset="-78"/>
              </a:rPr>
              <a:t>FASB</a:t>
            </a:r>
            <a:r>
              <a:rPr lang="fa-IR" b="1" dirty="0" smtClean="0">
                <a:cs typeface="B Roya" pitchFamily="2" charset="-78"/>
              </a:rPr>
              <a:t> با روشهای زیر قابل کسب است:</a:t>
            </a:r>
          </a:p>
          <a:p>
            <a:pPr marL="457200" indent="-457200" algn="r" rtl="1">
              <a:buFont typeface="+mj-lt"/>
              <a:buAutoNum type="arabicPeriod"/>
            </a:pPr>
            <a:r>
              <a:rPr lang="fa-IR" b="1" dirty="0" smtClean="0">
                <a:cs typeface="B Roya" pitchFamily="2" charset="-78"/>
              </a:rPr>
              <a:t>استفاده از شاخص قیمت های خاص تهیه شده در داخل یا خارج واحد تجاری</a:t>
            </a:r>
          </a:p>
          <a:p>
            <a:pPr marL="457200" indent="-457200" algn="r" rtl="1">
              <a:buFont typeface="+mj-lt"/>
              <a:buAutoNum type="arabicPeriod"/>
            </a:pPr>
            <a:r>
              <a:rPr lang="fa-IR" b="1" dirty="0" smtClean="0">
                <a:cs typeface="B Roya" pitchFamily="2" charset="-78"/>
              </a:rPr>
              <a:t> قیمت گذاری مستقیم</a:t>
            </a:r>
          </a:p>
          <a:p>
            <a:pPr marL="457200" indent="-457200" algn="r" rtl="1">
              <a:buFont typeface="+mj-lt"/>
              <a:buAutoNum type="arabicPeriod"/>
            </a:pPr>
            <a:endParaRPr lang="fa-IR" b="1" dirty="0" smtClean="0">
              <a:cs typeface="B Roya" pitchFamily="2" charset="-78"/>
            </a:endParaRPr>
          </a:p>
          <a:p>
            <a:pPr marL="457200" indent="-457200" algn="r" rtl="1">
              <a:buNone/>
            </a:pPr>
            <a:r>
              <a:rPr lang="fa-IR" b="1" dirty="0" smtClean="0">
                <a:cs typeface="B Roya" pitchFamily="2" charset="-78"/>
              </a:rPr>
              <a:t>             </a:t>
            </a:r>
          </a:p>
          <a:p>
            <a:pPr marL="457200" indent="-457200" algn="r" rtl="1">
              <a:buNone/>
            </a:pPr>
            <a:r>
              <a:rPr lang="fa-IR" b="1" dirty="0" smtClean="0">
                <a:cs typeface="B Roya" pitchFamily="2" charset="-78"/>
              </a:rPr>
              <a:t>               </a:t>
            </a:r>
            <a:r>
              <a:rPr lang="en-US" b="1" dirty="0" smtClean="0">
                <a:cs typeface="B Roya" pitchFamily="2" charset="-78"/>
              </a:rPr>
              <a:t>-a</a:t>
            </a:r>
            <a:r>
              <a:rPr lang="fa-IR" b="1" dirty="0" smtClean="0">
                <a:cs typeface="B Roya" pitchFamily="2" charset="-78"/>
              </a:rPr>
              <a:t> استفاده از صورتحساب فروشنده یا مظنه رسمی بازار یا برآورد ....</a:t>
            </a:r>
          </a:p>
          <a:p>
            <a:pPr marL="457200" indent="-457200" algn="r" rtl="1">
              <a:buNone/>
            </a:pPr>
            <a:r>
              <a:rPr lang="fa-IR" b="1" dirty="0" smtClean="0">
                <a:cs typeface="B Roya" pitchFamily="2" charset="-78"/>
              </a:rPr>
              <a:t>              </a:t>
            </a:r>
            <a:r>
              <a:rPr lang="en-US" b="1" dirty="0" smtClean="0">
                <a:cs typeface="B Roya" pitchFamily="2" charset="-78"/>
              </a:rPr>
              <a:t>-b</a:t>
            </a:r>
            <a:r>
              <a:rPr lang="fa-IR" b="1" dirty="0" smtClean="0">
                <a:cs typeface="B Roya" pitchFamily="2" charset="-78"/>
              </a:rPr>
              <a:t> براساس قیمت های سیاهه جاری (فهرست قیمت کالا و خدمات)</a:t>
            </a:r>
          </a:p>
          <a:p>
            <a:pPr marL="457200" indent="-457200" algn="r" rtl="1">
              <a:buNone/>
            </a:pPr>
            <a:r>
              <a:rPr lang="fa-IR" b="1" dirty="0" smtClean="0">
                <a:cs typeface="B Roya" pitchFamily="2" charset="-78"/>
              </a:rPr>
              <a:t>              </a:t>
            </a:r>
            <a:r>
              <a:rPr lang="en-US" b="1" dirty="0" smtClean="0">
                <a:cs typeface="B Roya" pitchFamily="2" charset="-78"/>
              </a:rPr>
              <a:t>-c</a:t>
            </a:r>
            <a:r>
              <a:rPr lang="fa-IR" b="1" dirty="0" smtClean="0">
                <a:cs typeface="B Roya" pitchFamily="2" charset="-78"/>
              </a:rPr>
              <a:t>بر اساس هزینه های تولید استاندارد</a:t>
            </a:r>
          </a:p>
          <a:p>
            <a:pPr algn="r" rtl="1">
              <a:buFont typeface="Wingdings" pitchFamily="2" charset="2"/>
              <a:buChar char="ü"/>
            </a:pPr>
            <a:endParaRPr lang="fa-IR" b="1" dirty="0" smtClean="0">
              <a:cs typeface="B Roya" pitchFamily="2" charset="-78"/>
            </a:endParaRPr>
          </a:p>
          <a:p>
            <a:pPr algn="r" rtl="1">
              <a:buNone/>
            </a:pPr>
            <a:r>
              <a:rPr lang="fa-IR" b="1" dirty="0" smtClean="0">
                <a:cs typeface="B Roya" pitchFamily="2" charset="-78"/>
              </a:rPr>
              <a:t> </a:t>
            </a:r>
            <a:endParaRPr lang="en-US" b="1" dirty="0">
              <a:cs typeface="B Roya" pitchFamily="2" charset="-78"/>
            </a:endParaRPr>
          </a:p>
        </p:txBody>
      </p:sp>
      <p:sp>
        <p:nvSpPr>
          <p:cNvPr id="4" name="Cloud Callout 3"/>
          <p:cNvSpPr/>
          <p:nvPr/>
        </p:nvSpPr>
        <p:spPr>
          <a:xfrm>
            <a:off x="5562600" y="0"/>
            <a:ext cx="2768761" cy="1352733"/>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rgbClr val="002060"/>
              </a:solidFill>
              <a:latin typeface="IranNastaliq" pitchFamily="18" charset="0"/>
              <a:cs typeface="IranNastaliq" pitchFamily="18" charset="0"/>
            </a:endParaRPr>
          </a:p>
        </p:txBody>
      </p:sp>
      <p:sp>
        <p:nvSpPr>
          <p:cNvPr id="5" name="TextBox 4"/>
          <p:cNvSpPr txBox="1"/>
          <p:nvPr/>
        </p:nvSpPr>
        <p:spPr>
          <a:xfrm>
            <a:off x="5943600" y="381000"/>
            <a:ext cx="1828800" cy="523220"/>
          </a:xfrm>
          <a:prstGeom prst="rect">
            <a:avLst/>
          </a:prstGeom>
          <a:noFill/>
        </p:spPr>
        <p:txBody>
          <a:bodyPr wrap="square" rtlCol="0">
            <a:spAutoFit/>
          </a:bodyPr>
          <a:lstStyle/>
          <a:p>
            <a:pPr algn="ctr"/>
            <a:r>
              <a:rPr lang="fa-IR" sz="2800" b="1" dirty="0" smtClean="0">
                <a:cs typeface="B Titr" pitchFamily="2" charset="-78"/>
              </a:rPr>
              <a:t>ارزش جاری</a:t>
            </a:r>
            <a:endParaRPr lang="en-US" sz="2800" b="1" dirty="0">
              <a:cs typeface="B Titr" pitchFamily="2" charset="-78"/>
            </a:endParaRPr>
          </a:p>
        </p:txBody>
      </p:sp>
      <p:sp>
        <p:nvSpPr>
          <p:cNvPr id="7" name="Right Brace 6"/>
          <p:cNvSpPr/>
          <p:nvPr/>
        </p:nvSpPr>
        <p:spPr>
          <a:xfrm>
            <a:off x="6934200" y="4495800"/>
            <a:ext cx="152400" cy="10668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Curved Left Arrow 7"/>
          <p:cNvSpPr/>
          <p:nvPr/>
        </p:nvSpPr>
        <p:spPr>
          <a:xfrm>
            <a:off x="7086600" y="4191000"/>
            <a:ext cx="533400" cy="9906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7" presetID="47"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5"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p:cTn id="26"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27"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28"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29" dur="1000" fill="hold"/>
                                        <p:tgtEl>
                                          <p:spTgt spid="8"/>
                                        </p:tgtEl>
                                        <p:attrNameLst>
                                          <p:attrName>ppt_h</p:attrName>
                                        </p:attrNameLst>
                                      </p:cBhvr>
                                      <p:tavLst>
                                        <p:tav tm="0">
                                          <p:val>
                                            <p:strVal val="#ppt_h"/>
                                          </p:val>
                                        </p:tav>
                                        <p:tav tm="100000">
                                          <p:val>
                                            <p:strVal val="#ppt_h"/>
                                          </p:val>
                                        </p:tav>
                                      </p:tavLst>
                                    </p:anim>
                                    <p:anim calcmode="lin" valueType="num">
                                      <p:cBhvr>
                                        <p:cTn id="30"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31"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32"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33" dur="1000" decel="50000">
                                          <p:stCondLst>
                                            <p:cond delay="0"/>
                                          </p:stCondLst>
                                        </p:cTn>
                                        <p:tgtEl>
                                          <p:spTgt spid="8"/>
                                        </p:tgtEl>
                                      </p:cBhvr>
                                    </p:animEffect>
                                  </p:childTnLst>
                                </p:cTn>
                              </p:par>
                            </p:childTnLst>
                          </p:cTn>
                        </p:par>
                      </p:childTnLst>
                    </p:cTn>
                  </p:par>
                  <p:par>
                    <p:cTn id="34" fill="hold">
                      <p:stCondLst>
                        <p:cond delay="indefinite"/>
                      </p:stCondLst>
                      <p:childTnLst>
                        <p:par>
                          <p:cTn id="35" fill="hold">
                            <p:stCondLst>
                              <p:cond delay="0"/>
                            </p:stCondLst>
                            <p:childTnLst>
                              <p:par>
                                <p:cTn id="36" presetID="39" presetClass="entr" presetSubtype="0" accel="100000" fill="hold" grpId="0" nodeType="click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p:cTn id="38"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39"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40"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41"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51" presetClass="entr" presetSubtype="0" fill="hold"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fade">
                                      <p:cBhvr>
                                        <p:cTn id="46" dur="770" decel="100000"/>
                                        <p:tgtEl>
                                          <p:spTgt spid="3">
                                            <p:txEl>
                                              <p:pRg st="6" end="6"/>
                                            </p:txEl>
                                          </p:spTgt>
                                        </p:tgtEl>
                                      </p:cBhvr>
                                    </p:animEffect>
                                    <p:animScale>
                                      <p:cBhvr>
                                        <p:cTn id="47" dur="770" decel="100000"/>
                                        <p:tgtEl>
                                          <p:spTgt spid="3">
                                            <p:txEl>
                                              <p:pRg st="6" end="6"/>
                                            </p:txEl>
                                          </p:spTgt>
                                        </p:tgtEl>
                                      </p:cBhvr>
                                      <p:from x="10000" y="10000"/>
                                      <p:to x="200000" y="450000"/>
                                    </p:animScale>
                                    <p:animScale>
                                      <p:cBhvr>
                                        <p:cTn id="48" dur="1230" accel="100000" fill="hold">
                                          <p:stCondLst>
                                            <p:cond delay="770"/>
                                          </p:stCondLst>
                                        </p:cTn>
                                        <p:tgtEl>
                                          <p:spTgt spid="3">
                                            <p:txEl>
                                              <p:pRg st="6" end="6"/>
                                            </p:txEl>
                                          </p:spTgt>
                                        </p:tgtEl>
                                      </p:cBhvr>
                                      <p:from x="200000" y="450000"/>
                                      <p:to x="100000" y="100000"/>
                                    </p:animScale>
                                    <p:set>
                                      <p:cBhvr>
                                        <p:cTn id="49" dur="770" fill="hold"/>
                                        <p:tgtEl>
                                          <p:spTgt spid="3">
                                            <p:txEl>
                                              <p:pRg st="6" end="6"/>
                                            </p:txEl>
                                          </p:spTgt>
                                        </p:tgtEl>
                                        <p:attrNameLst>
                                          <p:attrName>ppt_x</p:attrName>
                                        </p:attrNameLst>
                                      </p:cBhvr>
                                      <p:to>
                                        <p:strVal val="(0.5)"/>
                                      </p:to>
                                    </p:set>
                                    <p:anim from="(0.5)" to="(#ppt_x)" calcmode="lin" valueType="num">
                                      <p:cBhvr>
                                        <p:cTn id="50" dur="1230" accel="100000" fill="hold">
                                          <p:stCondLst>
                                            <p:cond delay="770"/>
                                          </p:stCondLst>
                                        </p:cTn>
                                        <p:tgtEl>
                                          <p:spTgt spid="3">
                                            <p:txEl>
                                              <p:pRg st="6" end="6"/>
                                            </p:txEl>
                                          </p:spTgt>
                                        </p:tgtEl>
                                        <p:attrNameLst>
                                          <p:attrName>ppt_x</p:attrName>
                                        </p:attrNameLst>
                                      </p:cBhvr>
                                    </p:anim>
                                    <p:set>
                                      <p:cBhvr>
                                        <p:cTn id="51" dur="770" fill="hold"/>
                                        <p:tgtEl>
                                          <p:spTgt spid="3">
                                            <p:txEl>
                                              <p:pRg st="6" end="6"/>
                                            </p:txEl>
                                          </p:spTgt>
                                        </p:tgtEl>
                                        <p:attrNameLst>
                                          <p:attrName>ppt_y</p:attrName>
                                        </p:attrNameLst>
                                      </p:cBhvr>
                                      <p:to>
                                        <p:strVal val="(#ppt_y+0.4)"/>
                                      </p:to>
                                    </p:set>
                                    <p:anim from="(#ppt_y+0.4)" to="(#ppt_y)" calcmode="lin" valueType="num">
                                      <p:cBhvr>
                                        <p:cTn id="52" dur="1230" accel="100000" fill="hold">
                                          <p:stCondLst>
                                            <p:cond delay="770"/>
                                          </p:stCondLst>
                                        </p:cTn>
                                        <p:tgtEl>
                                          <p:spTgt spid="3">
                                            <p:txEl>
                                              <p:pRg st="6" end="6"/>
                                            </p:txEl>
                                          </p:spTgt>
                                        </p:tgtEl>
                                        <p:attrNameLst>
                                          <p:attrName>ppt_y</p:attrName>
                                        </p:attrNameLst>
                                      </p:cBhvr>
                                    </p:anim>
                                  </p:childTnLst>
                                </p:cTn>
                              </p:par>
                            </p:childTnLst>
                          </p:cTn>
                        </p:par>
                      </p:childTnLst>
                    </p:cTn>
                  </p:par>
                  <p:par>
                    <p:cTn id="53" fill="hold">
                      <p:stCondLst>
                        <p:cond delay="indefinite"/>
                      </p:stCondLst>
                      <p:childTnLst>
                        <p:par>
                          <p:cTn id="54" fill="hold">
                            <p:stCondLst>
                              <p:cond delay="0"/>
                            </p:stCondLst>
                            <p:childTnLst>
                              <p:par>
                                <p:cTn id="55" presetID="51" presetClass="entr" presetSubtype="0" fill="hold"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animEffect transition="in" filter="fade">
                                      <p:cBhvr>
                                        <p:cTn id="57" dur="770" decel="100000"/>
                                        <p:tgtEl>
                                          <p:spTgt spid="3">
                                            <p:txEl>
                                              <p:pRg st="7" end="7"/>
                                            </p:txEl>
                                          </p:spTgt>
                                        </p:tgtEl>
                                      </p:cBhvr>
                                    </p:animEffect>
                                    <p:animScale>
                                      <p:cBhvr>
                                        <p:cTn id="58" dur="770" decel="100000"/>
                                        <p:tgtEl>
                                          <p:spTgt spid="3">
                                            <p:txEl>
                                              <p:pRg st="7" end="7"/>
                                            </p:txEl>
                                          </p:spTgt>
                                        </p:tgtEl>
                                      </p:cBhvr>
                                      <p:from x="10000" y="10000"/>
                                      <p:to x="200000" y="450000"/>
                                    </p:animScale>
                                    <p:animScale>
                                      <p:cBhvr>
                                        <p:cTn id="59" dur="1230" accel="100000" fill="hold">
                                          <p:stCondLst>
                                            <p:cond delay="770"/>
                                          </p:stCondLst>
                                        </p:cTn>
                                        <p:tgtEl>
                                          <p:spTgt spid="3">
                                            <p:txEl>
                                              <p:pRg st="7" end="7"/>
                                            </p:txEl>
                                          </p:spTgt>
                                        </p:tgtEl>
                                      </p:cBhvr>
                                      <p:from x="200000" y="450000"/>
                                      <p:to x="100000" y="100000"/>
                                    </p:animScale>
                                    <p:set>
                                      <p:cBhvr>
                                        <p:cTn id="60" dur="770" fill="hold"/>
                                        <p:tgtEl>
                                          <p:spTgt spid="3">
                                            <p:txEl>
                                              <p:pRg st="7" end="7"/>
                                            </p:txEl>
                                          </p:spTgt>
                                        </p:tgtEl>
                                        <p:attrNameLst>
                                          <p:attrName>ppt_x</p:attrName>
                                        </p:attrNameLst>
                                      </p:cBhvr>
                                      <p:to>
                                        <p:strVal val="(0.5)"/>
                                      </p:to>
                                    </p:set>
                                    <p:anim from="(0.5)" to="(#ppt_x)" calcmode="lin" valueType="num">
                                      <p:cBhvr>
                                        <p:cTn id="61" dur="1230" accel="100000" fill="hold">
                                          <p:stCondLst>
                                            <p:cond delay="770"/>
                                          </p:stCondLst>
                                        </p:cTn>
                                        <p:tgtEl>
                                          <p:spTgt spid="3">
                                            <p:txEl>
                                              <p:pRg st="7" end="7"/>
                                            </p:txEl>
                                          </p:spTgt>
                                        </p:tgtEl>
                                        <p:attrNameLst>
                                          <p:attrName>ppt_x</p:attrName>
                                        </p:attrNameLst>
                                      </p:cBhvr>
                                    </p:anim>
                                    <p:set>
                                      <p:cBhvr>
                                        <p:cTn id="62" dur="770" fill="hold"/>
                                        <p:tgtEl>
                                          <p:spTgt spid="3">
                                            <p:txEl>
                                              <p:pRg st="7" end="7"/>
                                            </p:txEl>
                                          </p:spTgt>
                                        </p:tgtEl>
                                        <p:attrNameLst>
                                          <p:attrName>ppt_y</p:attrName>
                                        </p:attrNameLst>
                                      </p:cBhvr>
                                      <p:to>
                                        <p:strVal val="(#ppt_y+0.4)"/>
                                      </p:to>
                                    </p:set>
                                    <p:anim from="(#ppt_y+0.4)" to="(#ppt_y)" calcmode="lin" valueType="num">
                                      <p:cBhvr>
                                        <p:cTn id="63" dur="1230" accel="100000" fill="hold">
                                          <p:stCondLst>
                                            <p:cond delay="770"/>
                                          </p:stCondLst>
                                        </p:cTn>
                                        <p:tgtEl>
                                          <p:spTgt spid="3">
                                            <p:txEl>
                                              <p:pRg st="7" end="7"/>
                                            </p:txEl>
                                          </p:spTgt>
                                        </p:tgtEl>
                                        <p:attrNameLst>
                                          <p:attrName>ppt_y</p:attrName>
                                        </p:attrNameLst>
                                      </p:cBhvr>
                                    </p:anim>
                                  </p:childTnLst>
                                </p:cTn>
                              </p:par>
                              <p:par>
                                <p:cTn id="64" presetID="51" presetClass="entr" presetSubtype="0" fill="hold" nodeType="withEffect">
                                  <p:stCondLst>
                                    <p:cond delay="0"/>
                                  </p:stCondLst>
                                  <p:childTnLst>
                                    <p:set>
                                      <p:cBhvr>
                                        <p:cTn id="65" dur="1" fill="hold">
                                          <p:stCondLst>
                                            <p:cond delay="0"/>
                                          </p:stCondLst>
                                        </p:cTn>
                                        <p:tgtEl>
                                          <p:spTgt spid="3">
                                            <p:txEl>
                                              <p:pRg st="8" end="8"/>
                                            </p:txEl>
                                          </p:spTgt>
                                        </p:tgtEl>
                                        <p:attrNameLst>
                                          <p:attrName>style.visibility</p:attrName>
                                        </p:attrNameLst>
                                      </p:cBhvr>
                                      <p:to>
                                        <p:strVal val="visible"/>
                                      </p:to>
                                    </p:set>
                                    <p:animEffect transition="in" filter="fade">
                                      <p:cBhvr>
                                        <p:cTn id="66" dur="770" decel="100000"/>
                                        <p:tgtEl>
                                          <p:spTgt spid="3">
                                            <p:txEl>
                                              <p:pRg st="8" end="8"/>
                                            </p:txEl>
                                          </p:spTgt>
                                        </p:tgtEl>
                                      </p:cBhvr>
                                    </p:animEffect>
                                    <p:animScale>
                                      <p:cBhvr>
                                        <p:cTn id="67" dur="770" decel="100000"/>
                                        <p:tgtEl>
                                          <p:spTgt spid="3">
                                            <p:txEl>
                                              <p:pRg st="8" end="8"/>
                                            </p:txEl>
                                          </p:spTgt>
                                        </p:tgtEl>
                                      </p:cBhvr>
                                      <p:from x="10000" y="10000"/>
                                      <p:to x="200000" y="450000"/>
                                    </p:animScale>
                                    <p:animScale>
                                      <p:cBhvr>
                                        <p:cTn id="68" dur="1230" accel="100000" fill="hold">
                                          <p:stCondLst>
                                            <p:cond delay="770"/>
                                          </p:stCondLst>
                                        </p:cTn>
                                        <p:tgtEl>
                                          <p:spTgt spid="3">
                                            <p:txEl>
                                              <p:pRg st="8" end="8"/>
                                            </p:txEl>
                                          </p:spTgt>
                                        </p:tgtEl>
                                      </p:cBhvr>
                                      <p:from x="200000" y="450000"/>
                                      <p:to x="100000" y="100000"/>
                                    </p:animScale>
                                    <p:set>
                                      <p:cBhvr>
                                        <p:cTn id="69" dur="770" fill="hold"/>
                                        <p:tgtEl>
                                          <p:spTgt spid="3">
                                            <p:txEl>
                                              <p:pRg st="8" end="8"/>
                                            </p:txEl>
                                          </p:spTgt>
                                        </p:tgtEl>
                                        <p:attrNameLst>
                                          <p:attrName>ppt_x</p:attrName>
                                        </p:attrNameLst>
                                      </p:cBhvr>
                                      <p:to>
                                        <p:strVal val="(0.5)"/>
                                      </p:to>
                                    </p:set>
                                    <p:anim from="(0.5)" to="(#ppt_x)" calcmode="lin" valueType="num">
                                      <p:cBhvr>
                                        <p:cTn id="70" dur="1230" accel="100000" fill="hold">
                                          <p:stCondLst>
                                            <p:cond delay="770"/>
                                          </p:stCondLst>
                                        </p:cTn>
                                        <p:tgtEl>
                                          <p:spTgt spid="3">
                                            <p:txEl>
                                              <p:pRg st="8" end="8"/>
                                            </p:txEl>
                                          </p:spTgt>
                                        </p:tgtEl>
                                        <p:attrNameLst>
                                          <p:attrName>ppt_x</p:attrName>
                                        </p:attrNameLst>
                                      </p:cBhvr>
                                    </p:anim>
                                    <p:set>
                                      <p:cBhvr>
                                        <p:cTn id="71" dur="770" fill="hold"/>
                                        <p:tgtEl>
                                          <p:spTgt spid="3">
                                            <p:txEl>
                                              <p:pRg st="8" end="8"/>
                                            </p:txEl>
                                          </p:spTgt>
                                        </p:tgtEl>
                                        <p:attrNameLst>
                                          <p:attrName>ppt_y</p:attrName>
                                        </p:attrNameLst>
                                      </p:cBhvr>
                                      <p:to>
                                        <p:strVal val="(#ppt_y+0.4)"/>
                                      </p:to>
                                    </p:set>
                                    <p:anim from="(#ppt_y+0.4)" to="(#ppt_y)" calcmode="lin" valueType="num">
                                      <p:cBhvr>
                                        <p:cTn id="72" dur="1230" accel="100000" fill="hold">
                                          <p:stCondLst>
                                            <p:cond delay="770"/>
                                          </p:stCondLst>
                                        </p:cTn>
                                        <p:tgtEl>
                                          <p:spTgt spid="3">
                                            <p:txEl>
                                              <p:pRg st="8" end="8"/>
                                            </p:txEl>
                                          </p:spTgt>
                                        </p:tgtEl>
                                        <p:attrNameLst>
                                          <p:attrName>ppt_y</p:attrName>
                                        </p:attrNameLst>
                                      </p:cBhvr>
                                    </p:anim>
                                  </p:childTnLst>
                                </p:cTn>
                              </p:par>
                              <p:par>
                                <p:cTn id="73" presetID="51" presetClass="entr" presetSubtype="0" fill="hold" nodeType="with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animEffect transition="in" filter="fade">
                                      <p:cBhvr>
                                        <p:cTn id="75" dur="770" decel="100000"/>
                                        <p:tgtEl>
                                          <p:spTgt spid="3">
                                            <p:txEl>
                                              <p:pRg st="9" end="9"/>
                                            </p:txEl>
                                          </p:spTgt>
                                        </p:tgtEl>
                                      </p:cBhvr>
                                    </p:animEffect>
                                    <p:animScale>
                                      <p:cBhvr>
                                        <p:cTn id="76" dur="770" decel="100000"/>
                                        <p:tgtEl>
                                          <p:spTgt spid="3">
                                            <p:txEl>
                                              <p:pRg st="9" end="9"/>
                                            </p:txEl>
                                          </p:spTgt>
                                        </p:tgtEl>
                                      </p:cBhvr>
                                      <p:from x="10000" y="10000"/>
                                      <p:to x="200000" y="450000"/>
                                    </p:animScale>
                                    <p:animScale>
                                      <p:cBhvr>
                                        <p:cTn id="77" dur="1230" accel="100000" fill="hold">
                                          <p:stCondLst>
                                            <p:cond delay="770"/>
                                          </p:stCondLst>
                                        </p:cTn>
                                        <p:tgtEl>
                                          <p:spTgt spid="3">
                                            <p:txEl>
                                              <p:pRg st="9" end="9"/>
                                            </p:txEl>
                                          </p:spTgt>
                                        </p:tgtEl>
                                      </p:cBhvr>
                                      <p:from x="200000" y="450000"/>
                                      <p:to x="100000" y="100000"/>
                                    </p:animScale>
                                    <p:set>
                                      <p:cBhvr>
                                        <p:cTn id="78" dur="770" fill="hold"/>
                                        <p:tgtEl>
                                          <p:spTgt spid="3">
                                            <p:txEl>
                                              <p:pRg st="9" end="9"/>
                                            </p:txEl>
                                          </p:spTgt>
                                        </p:tgtEl>
                                        <p:attrNameLst>
                                          <p:attrName>ppt_x</p:attrName>
                                        </p:attrNameLst>
                                      </p:cBhvr>
                                      <p:to>
                                        <p:strVal val="(0.5)"/>
                                      </p:to>
                                    </p:set>
                                    <p:anim from="(0.5)" to="(#ppt_x)" calcmode="lin" valueType="num">
                                      <p:cBhvr>
                                        <p:cTn id="79" dur="1230" accel="100000" fill="hold">
                                          <p:stCondLst>
                                            <p:cond delay="770"/>
                                          </p:stCondLst>
                                        </p:cTn>
                                        <p:tgtEl>
                                          <p:spTgt spid="3">
                                            <p:txEl>
                                              <p:pRg st="9" end="9"/>
                                            </p:txEl>
                                          </p:spTgt>
                                        </p:tgtEl>
                                        <p:attrNameLst>
                                          <p:attrName>ppt_x</p:attrName>
                                        </p:attrNameLst>
                                      </p:cBhvr>
                                    </p:anim>
                                    <p:set>
                                      <p:cBhvr>
                                        <p:cTn id="80" dur="770" fill="hold"/>
                                        <p:tgtEl>
                                          <p:spTgt spid="3">
                                            <p:txEl>
                                              <p:pRg st="9" end="9"/>
                                            </p:txEl>
                                          </p:spTgt>
                                        </p:tgtEl>
                                        <p:attrNameLst>
                                          <p:attrName>ppt_y</p:attrName>
                                        </p:attrNameLst>
                                      </p:cBhvr>
                                      <p:to>
                                        <p:strVal val="(#ppt_y+0.4)"/>
                                      </p:to>
                                    </p:set>
                                    <p:anim from="(#ppt_y+0.4)" to="(#ppt_y)" calcmode="lin" valueType="num">
                                      <p:cBhvr>
                                        <p:cTn id="81" dur="1230" accel="100000" fill="hold">
                                          <p:stCondLst>
                                            <p:cond delay="770"/>
                                          </p:stCondLst>
                                        </p:cTn>
                                        <p:tgtEl>
                                          <p:spTgt spid="3">
                                            <p:txEl>
                                              <p:pRg st="9" end="9"/>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752600"/>
            <a:ext cx="7467600" cy="4721352"/>
          </a:xfrm>
        </p:spPr>
        <p:txBody>
          <a:bodyPr/>
          <a:lstStyle/>
          <a:p>
            <a:pPr algn="r" rtl="1">
              <a:lnSpc>
                <a:spcPct val="150000"/>
              </a:lnSpc>
            </a:pPr>
            <a:r>
              <a:rPr lang="fa-IR" b="1" dirty="0" smtClean="0">
                <a:cs typeface="B Roya" pitchFamily="2" charset="-78"/>
              </a:rPr>
              <a:t>هدف از این سیستم اندازه گیری، ارزشیابی و گزارش کلیه اقلام دارایی بر مبنای اقل ارزش جاری یا خالص مبلغ قابل بازیافت (مفهوم محافظه کاری) می باشد.</a:t>
            </a:r>
          </a:p>
          <a:p>
            <a:pPr algn="r" rtl="1">
              <a:lnSpc>
                <a:spcPct val="150000"/>
              </a:lnSpc>
            </a:pPr>
            <a:r>
              <a:rPr lang="fa-IR" b="1" dirty="0" smtClean="0">
                <a:cs typeface="B Roya" pitchFamily="2" charset="-78"/>
              </a:rPr>
              <a:t>هدف دوم این سیستم، اندازه گیری ارزش جاری اقلام مربوط به صورتهای مالی و تبدیل آن از طریق شاخص قیمت به ریالی است که دارای همان قدرت خرید برابر پایان دوره مالی می باشد.</a:t>
            </a:r>
          </a:p>
          <a:p>
            <a:pPr algn="r" rtl="1">
              <a:lnSpc>
                <a:spcPct val="150000"/>
              </a:lnSpc>
            </a:pPr>
            <a:endParaRPr lang="en-US" b="1" dirty="0">
              <a:cs typeface="B Roya" pitchFamily="2" charset="-78"/>
            </a:endParaRPr>
          </a:p>
        </p:txBody>
      </p:sp>
      <p:sp>
        <p:nvSpPr>
          <p:cNvPr id="4" name="Cloud Callout 3"/>
          <p:cNvSpPr/>
          <p:nvPr/>
        </p:nvSpPr>
        <p:spPr>
          <a:xfrm>
            <a:off x="4876800" y="0"/>
            <a:ext cx="3302161" cy="1352733"/>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rgbClr val="002060"/>
              </a:solidFill>
              <a:latin typeface="IranNastaliq" pitchFamily="18" charset="0"/>
              <a:cs typeface="IranNastaliq" pitchFamily="18" charset="0"/>
            </a:endParaRPr>
          </a:p>
        </p:txBody>
      </p:sp>
      <p:sp>
        <p:nvSpPr>
          <p:cNvPr id="5" name="TextBox 4"/>
          <p:cNvSpPr txBox="1"/>
          <p:nvPr/>
        </p:nvSpPr>
        <p:spPr>
          <a:xfrm>
            <a:off x="4800600" y="304800"/>
            <a:ext cx="3581400" cy="523220"/>
          </a:xfrm>
          <a:prstGeom prst="rect">
            <a:avLst/>
          </a:prstGeom>
          <a:noFill/>
        </p:spPr>
        <p:txBody>
          <a:bodyPr wrap="square" rtlCol="0">
            <a:spAutoFit/>
          </a:bodyPr>
          <a:lstStyle/>
          <a:p>
            <a:pPr algn="ctr"/>
            <a:r>
              <a:rPr lang="fa-IR" sz="2800" b="1" dirty="0" smtClean="0">
                <a:cs typeface="B Titr" pitchFamily="2" charset="-78"/>
              </a:rPr>
              <a:t>ارزش جاری تعدیل شده</a:t>
            </a:r>
            <a:endParaRPr lang="en-US" sz="2800" b="1" dirty="0">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1600200"/>
            <a:ext cx="7924800" cy="5257800"/>
          </a:xfrm>
        </p:spPr>
        <p:txBody>
          <a:bodyPr/>
          <a:lstStyle/>
          <a:p>
            <a:pPr algn="r" rtl="1"/>
            <a:endParaRPr lang="fa-IR" b="1" dirty="0" smtClean="0">
              <a:cs typeface="B Roya" pitchFamily="2" charset="-78"/>
            </a:endParaRPr>
          </a:p>
          <a:p>
            <a:pPr algn="r" rtl="1"/>
            <a:r>
              <a:rPr lang="fa-IR" b="1" dirty="0" smtClean="0">
                <a:cs typeface="B Roya" pitchFamily="2" charset="-78"/>
              </a:rPr>
              <a:t>سود و زیان ناشی از قدرت خرید               بهای تاریخی تعدیل شده</a:t>
            </a:r>
          </a:p>
          <a:p>
            <a:pPr algn="r" rtl="1"/>
            <a:endParaRPr lang="fa-IR" b="1" dirty="0" smtClean="0">
              <a:cs typeface="B Roya" pitchFamily="2" charset="-78"/>
            </a:endParaRPr>
          </a:p>
          <a:p>
            <a:pPr algn="r" rtl="1"/>
            <a:r>
              <a:rPr lang="fa-IR" b="1" dirty="0" smtClean="0">
                <a:cs typeface="B Roya" pitchFamily="2" charset="-78"/>
              </a:rPr>
              <a:t>سود و زیان ناشی از نگهداری                 ارزش جاری</a:t>
            </a:r>
          </a:p>
          <a:p>
            <a:pPr algn="r" rtl="1"/>
            <a:endParaRPr lang="fa-IR" b="1" dirty="0" smtClean="0">
              <a:cs typeface="B Roya" pitchFamily="2" charset="-78"/>
            </a:endParaRPr>
          </a:p>
          <a:p>
            <a:pPr algn="r" rtl="1"/>
            <a:r>
              <a:rPr lang="fa-IR" b="1" dirty="0" smtClean="0">
                <a:cs typeface="B Roya" pitchFamily="2" charset="-78"/>
              </a:rPr>
              <a:t>سود و زیان ناشی از قدرت خرید         سود و زیان ناشی از نگهداری</a:t>
            </a:r>
          </a:p>
          <a:p>
            <a:pPr algn="r" rtl="1"/>
            <a:endParaRPr lang="fa-IR" b="1" dirty="0" smtClean="0">
              <a:cs typeface="B Roya" pitchFamily="2" charset="-78"/>
            </a:endParaRPr>
          </a:p>
          <a:p>
            <a:pPr algn="ctr" rtl="1"/>
            <a:endParaRPr lang="fa-IR" b="1" dirty="0" smtClean="0">
              <a:cs typeface="B Roya" pitchFamily="2" charset="-78"/>
            </a:endParaRPr>
          </a:p>
          <a:p>
            <a:pPr algn="ctr" rtl="1">
              <a:buNone/>
            </a:pPr>
            <a:r>
              <a:rPr lang="fa-IR" b="1" dirty="0" smtClean="0">
                <a:cs typeface="B Roya" pitchFamily="2" charset="-78"/>
              </a:rPr>
              <a:t> ارزش جاری تعدیل شده</a:t>
            </a:r>
          </a:p>
          <a:p>
            <a:pPr algn="r" rtl="1">
              <a:buNone/>
            </a:pPr>
            <a:endParaRPr lang="fa-IR" b="1" dirty="0" smtClean="0">
              <a:cs typeface="B Roya" pitchFamily="2" charset="-78"/>
            </a:endParaRPr>
          </a:p>
          <a:p>
            <a:pPr algn="r" rtl="1">
              <a:buNone/>
            </a:pPr>
            <a:r>
              <a:rPr lang="fa-IR" b="1" dirty="0" smtClean="0">
                <a:solidFill>
                  <a:srgbClr val="C00000"/>
                </a:solidFill>
                <a:cs typeface="B Roya" pitchFamily="2" charset="-78"/>
              </a:rPr>
              <a:t>تمامی موارد فوق در صورت سود و زیان و بصورت جداگانه انعکاس می یابد.</a:t>
            </a:r>
          </a:p>
          <a:p>
            <a:pPr algn="r" rtl="1">
              <a:buNone/>
            </a:pPr>
            <a:endParaRPr lang="en-US" b="1" dirty="0">
              <a:cs typeface="B Roya" pitchFamily="2" charset="-78"/>
            </a:endParaRPr>
          </a:p>
        </p:txBody>
      </p:sp>
      <p:sp>
        <p:nvSpPr>
          <p:cNvPr id="4" name="Explosion 2 3"/>
          <p:cNvSpPr/>
          <p:nvPr/>
        </p:nvSpPr>
        <p:spPr>
          <a:xfrm>
            <a:off x="5181600" y="152400"/>
            <a:ext cx="2514600" cy="1676400"/>
          </a:xfrm>
          <a:prstGeom prst="irregularSeal2">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5" name="TextBox 4"/>
          <p:cNvSpPr txBox="1"/>
          <p:nvPr/>
        </p:nvSpPr>
        <p:spPr>
          <a:xfrm>
            <a:off x="5562600" y="685800"/>
            <a:ext cx="1295400" cy="584775"/>
          </a:xfrm>
          <a:prstGeom prst="rect">
            <a:avLst/>
          </a:prstGeom>
          <a:noFill/>
        </p:spPr>
        <p:txBody>
          <a:bodyPr wrap="square" rtlCol="0">
            <a:spAutoFit/>
          </a:bodyPr>
          <a:lstStyle/>
          <a:p>
            <a:pPr algn="ctr"/>
            <a:r>
              <a:rPr lang="fa-IR" sz="3200" b="1" dirty="0" smtClean="0">
                <a:cs typeface="B Titr" pitchFamily="2" charset="-78"/>
              </a:rPr>
              <a:t>نکته</a:t>
            </a:r>
            <a:endParaRPr lang="en-US" sz="3200" b="1" dirty="0">
              <a:cs typeface="B Titr" pitchFamily="2" charset="-78"/>
            </a:endParaRPr>
          </a:p>
        </p:txBody>
      </p:sp>
      <p:sp>
        <p:nvSpPr>
          <p:cNvPr id="6" name="Left Arrow 5"/>
          <p:cNvSpPr/>
          <p:nvPr/>
        </p:nvSpPr>
        <p:spPr>
          <a:xfrm>
            <a:off x="3657600" y="2209800"/>
            <a:ext cx="978408"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Arrow 6"/>
          <p:cNvSpPr/>
          <p:nvPr/>
        </p:nvSpPr>
        <p:spPr>
          <a:xfrm>
            <a:off x="3962400" y="3048000"/>
            <a:ext cx="978408"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lus 7"/>
          <p:cNvSpPr/>
          <p:nvPr/>
        </p:nvSpPr>
        <p:spPr>
          <a:xfrm>
            <a:off x="4038600" y="3810000"/>
            <a:ext cx="685800" cy="457200"/>
          </a:xfrm>
          <a:prstGeom prst="mathPlus">
            <a:avLst>
              <a:gd name="adj1" fmla="val 2799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urved Right Arrow 8"/>
          <p:cNvSpPr/>
          <p:nvPr/>
        </p:nvSpPr>
        <p:spPr>
          <a:xfrm rot="19645649">
            <a:off x="533400" y="4419600"/>
            <a:ext cx="762000" cy="1447800"/>
          </a:xfrm>
          <a:prstGeom prst="curvedRightArrow">
            <a:avLst>
              <a:gd name="adj1" fmla="val 25000"/>
              <a:gd name="adj2" fmla="val 33713"/>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plus(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plus(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3"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plus(in)">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edge">
                                      <p:cBhvr>
                                        <p:cTn id="2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a:bodyPr>
          <a:lstStyle/>
          <a:p>
            <a:pPr algn="r" rtl="1">
              <a:lnSpc>
                <a:spcPct val="150000"/>
              </a:lnSpc>
            </a:pPr>
            <a:endParaRPr lang="fa-IR" b="1" dirty="0" smtClean="0">
              <a:cs typeface="B Roya" pitchFamily="2" charset="-78"/>
            </a:endParaRPr>
          </a:p>
          <a:p>
            <a:pPr algn="r" rtl="1">
              <a:lnSpc>
                <a:spcPct val="150000"/>
              </a:lnSpc>
            </a:pPr>
            <a:r>
              <a:rPr lang="fa-IR" b="1" dirty="0" smtClean="0">
                <a:cs typeface="B Roya" pitchFamily="2" charset="-78"/>
              </a:rPr>
              <a:t>اگر ظرفیت تولیدی یک واحد تجاری مبنای اندازه گیری سود،در گزارشگری مالی باشد، از سیستم حسابداری مبتنی بر ارزش جاری – حفظ سرمایه فیزیکی،استفاده می شود.</a:t>
            </a:r>
          </a:p>
          <a:p>
            <a:pPr algn="r" rtl="1">
              <a:lnSpc>
                <a:spcPct val="150000"/>
              </a:lnSpc>
            </a:pPr>
            <a:endParaRPr lang="fa-IR" b="1" dirty="0" smtClean="0">
              <a:cs typeface="B Roya" pitchFamily="2" charset="-78"/>
            </a:endParaRPr>
          </a:p>
          <a:p>
            <a:pPr algn="r" rtl="1">
              <a:lnSpc>
                <a:spcPct val="150000"/>
              </a:lnSpc>
            </a:pPr>
            <a:r>
              <a:rPr lang="fa-IR" b="1" dirty="0" smtClean="0">
                <a:cs typeface="B Roya" pitchFamily="2" charset="-78"/>
              </a:rPr>
              <a:t>تفاوت بین این سیستم با سیستم ارزش اری در این است که سود ناشی ازنگهداری اقلام دارایی باید بطور جداگانه تحت عنوان ”تعدیل حفظ سرمایه“ طبق بندی و در  ترازنامه در بخش حقوق صاحبان سهام قبل از سود انباشته گزارش می گردد.</a:t>
            </a:r>
            <a:endParaRPr lang="en-US" b="1" dirty="0">
              <a:cs typeface="B Roya" pitchFamily="2" charset="-78"/>
            </a:endParaRPr>
          </a:p>
        </p:txBody>
      </p:sp>
      <p:sp>
        <p:nvSpPr>
          <p:cNvPr id="4" name="Cloud Callout 3"/>
          <p:cNvSpPr/>
          <p:nvPr/>
        </p:nvSpPr>
        <p:spPr>
          <a:xfrm>
            <a:off x="4038600" y="0"/>
            <a:ext cx="4267200" cy="1352733"/>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rgbClr val="002060"/>
              </a:solidFill>
              <a:latin typeface="IranNastaliq" pitchFamily="18" charset="0"/>
              <a:cs typeface="IranNastaliq" pitchFamily="18" charset="0"/>
            </a:endParaRPr>
          </a:p>
        </p:txBody>
      </p:sp>
      <p:sp>
        <p:nvSpPr>
          <p:cNvPr id="5" name="TextBox 4"/>
          <p:cNvSpPr txBox="1"/>
          <p:nvPr/>
        </p:nvSpPr>
        <p:spPr>
          <a:xfrm>
            <a:off x="4191000" y="457200"/>
            <a:ext cx="4038600" cy="738664"/>
          </a:xfrm>
          <a:prstGeom prst="rect">
            <a:avLst/>
          </a:prstGeom>
          <a:noFill/>
        </p:spPr>
        <p:txBody>
          <a:bodyPr wrap="square" rtlCol="0">
            <a:spAutoFit/>
          </a:bodyPr>
          <a:lstStyle/>
          <a:p>
            <a:r>
              <a:rPr lang="fa-IR" sz="2400" dirty="0" smtClean="0">
                <a:cs typeface="B Titr" pitchFamily="2" charset="-78"/>
              </a:rPr>
              <a:t>ارزش جاری – حفظ سرمایه فیزیکی</a:t>
            </a:r>
            <a:endParaRPr lang="en-US" sz="2400" dirty="0" smtClean="0">
              <a:cs typeface="B Titr" pitchFamily="2" charset="-78"/>
            </a:endParaRP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362200"/>
            <a:ext cx="7467600" cy="4111752"/>
          </a:xfrm>
        </p:spPr>
        <p:txBody>
          <a:bodyPr>
            <a:normAutofit lnSpcReduction="10000"/>
          </a:bodyPr>
          <a:lstStyle/>
          <a:p>
            <a:pPr algn="r" rtl="1">
              <a:lnSpc>
                <a:spcPct val="150000"/>
              </a:lnSpc>
            </a:pPr>
            <a:r>
              <a:rPr lang="fa-IR" b="1" dirty="0" smtClean="0">
                <a:cs typeface="B Roya" pitchFamily="2" charset="-78"/>
              </a:rPr>
              <a:t>ریال اسمی:اندازه گیری بر حسب مبالغ ریالی در زمان تحصیل یا تاریخ گزارشگری و یا هر تاریخ دیگر.</a:t>
            </a:r>
          </a:p>
          <a:p>
            <a:pPr algn="r" rtl="1">
              <a:lnSpc>
                <a:spcPct val="150000"/>
              </a:lnSpc>
            </a:pPr>
            <a:r>
              <a:rPr lang="fa-IR" b="1" dirty="0" smtClean="0">
                <a:cs typeface="B Roya" pitchFamily="2" charset="-78"/>
              </a:rPr>
              <a:t>ریال ثابت: تعدیل ریال اسمی بر اساس تغییر قدرت خرید پول.</a:t>
            </a:r>
          </a:p>
          <a:p>
            <a:pPr algn="r" rtl="1">
              <a:lnSpc>
                <a:spcPct val="150000"/>
              </a:lnSpc>
            </a:pPr>
            <a:r>
              <a:rPr lang="fa-IR" b="1" dirty="0" smtClean="0">
                <a:cs typeface="B Roya" pitchFamily="2" charset="-78"/>
              </a:rPr>
              <a:t>بهای تمام شده تاریخی-ریال ثابت: تعدیل ارزشهای تاریخی بر اساس تغییر قدرت خرید پول.</a:t>
            </a:r>
          </a:p>
          <a:p>
            <a:pPr algn="r" rtl="1">
              <a:lnSpc>
                <a:spcPct val="150000"/>
              </a:lnSpc>
            </a:pPr>
            <a:r>
              <a:rPr lang="fa-IR" b="1" dirty="0" smtClean="0">
                <a:cs typeface="B Roya" pitchFamily="2" charset="-78"/>
              </a:rPr>
              <a:t>ارزش جاری ریال ثابت: تعدیل ارزشهای جاری بر اساس تغییر قدرت خرید پول.</a:t>
            </a:r>
            <a:endParaRPr lang="en-US" b="1" dirty="0">
              <a:cs typeface="B Roya" pitchFamily="2" charset="-78"/>
            </a:endParaRPr>
          </a:p>
        </p:txBody>
      </p:sp>
      <p:sp>
        <p:nvSpPr>
          <p:cNvPr id="5" name="Double Wave 4"/>
          <p:cNvSpPr/>
          <p:nvPr/>
        </p:nvSpPr>
        <p:spPr>
          <a:xfrm rot="20432031">
            <a:off x="-60831" y="337228"/>
            <a:ext cx="3589870" cy="1447800"/>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6" name="TextBox 5"/>
          <p:cNvSpPr txBox="1"/>
          <p:nvPr/>
        </p:nvSpPr>
        <p:spPr>
          <a:xfrm rot="20626220">
            <a:off x="-138495" y="839321"/>
            <a:ext cx="3643855" cy="584775"/>
          </a:xfrm>
          <a:prstGeom prst="rect">
            <a:avLst/>
          </a:prstGeom>
          <a:noFill/>
        </p:spPr>
        <p:txBody>
          <a:bodyPr wrap="square" rtlCol="1">
            <a:spAutoFit/>
          </a:bodyPr>
          <a:lstStyle/>
          <a:p>
            <a:pPr algn="ctr"/>
            <a:r>
              <a:rPr lang="fa-IR" sz="3200" b="1" dirty="0" smtClean="0">
                <a:cs typeface="B Titr" pitchFamily="2" charset="-78"/>
              </a:rPr>
              <a:t>مفهوم روشهای تعدیلی</a:t>
            </a:r>
            <a:endParaRPr lang="fa-IR" sz="3200" b="1" dirty="0">
              <a:cs typeface="B Titr" pitchFamily="2" charset="-78"/>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edge">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057400"/>
            <a:ext cx="7467600" cy="4416552"/>
          </a:xfrm>
        </p:spPr>
        <p:txBody>
          <a:bodyPr>
            <a:normAutofit/>
          </a:bodyPr>
          <a:lstStyle/>
          <a:p>
            <a:pPr algn="r" rtl="1"/>
            <a:r>
              <a:rPr lang="fa-IR" b="1" dirty="0" smtClean="0">
                <a:cs typeface="B Roya" pitchFamily="2" charset="-78"/>
              </a:rPr>
              <a:t>بیش از هشتاد سال است که حسابداران، اثرات بالقوه تغییرات قیمت ها بر اقلام حسابداری را تشخیص و به نتایج آن پی برده اند.از دهه1920 برخی واحدهای تجاری اثرات این تغییرات را در گزارشات مالی خود اعمال کرده اند.</a:t>
            </a:r>
          </a:p>
          <a:p>
            <a:pPr algn="r" rtl="1"/>
            <a:r>
              <a:rPr lang="fa-IR" b="1" dirty="0" smtClean="0">
                <a:cs typeface="B Roya" pitchFamily="2" charset="-78"/>
              </a:rPr>
              <a:t>اما مرکز حرفه ای از قبیل </a:t>
            </a:r>
            <a:r>
              <a:rPr lang="en-US" b="1" dirty="0" smtClean="0">
                <a:cs typeface="B Roya" pitchFamily="2" charset="-78"/>
              </a:rPr>
              <a:t>AAA </a:t>
            </a:r>
            <a:r>
              <a:rPr lang="fa-IR" b="1" dirty="0" smtClean="0">
                <a:cs typeface="B Roya" pitchFamily="2" charset="-78"/>
              </a:rPr>
              <a:t> و </a:t>
            </a:r>
            <a:r>
              <a:rPr lang="en-US" b="1" dirty="0" smtClean="0">
                <a:cs typeface="B Roya" pitchFamily="2" charset="-78"/>
              </a:rPr>
              <a:t>AICPA</a:t>
            </a:r>
            <a:r>
              <a:rPr lang="fa-IR" b="1" dirty="0" smtClean="0">
                <a:cs typeface="B Roya" pitchFamily="2" charset="-78"/>
              </a:rPr>
              <a:t> تا اواسط دهه 19930 از حسابداری تاریخی حمایت می کردند. بطوریکه انجمن </a:t>
            </a:r>
            <a:r>
              <a:rPr lang="en-US" b="1" dirty="0" smtClean="0">
                <a:cs typeface="B Roya" pitchFamily="2" charset="-78"/>
              </a:rPr>
              <a:t>AAA</a:t>
            </a:r>
            <a:r>
              <a:rPr lang="fa-IR" b="1" dirty="0" smtClean="0">
                <a:cs typeface="B Roya" pitchFamily="2" charset="-78"/>
              </a:rPr>
              <a:t> درنوشته های خود آورده است:</a:t>
            </a:r>
          </a:p>
          <a:p>
            <a:pPr algn="r" rtl="1">
              <a:buNone/>
            </a:pPr>
            <a:r>
              <a:rPr lang="fa-IR" b="1" dirty="0" smtClean="0">
                <a:cs typeface="B Roya" pitchFamily="2" charset="-78"/>
              </a:rPr>
              <a:t>   ” حسابداری ... ضرورتاً فرایند ارزشیابی نیست، بلکه تخصیص بهای تمام شده تاریخی و درآمد به دوره های جاری و آتی است." </a:t>
            </a:r>
          </a:p>
        </p:txBody>
      </p:sp>
      <p:sp>
        <p:nvSpPr>
          <p:cNvPr id="4" name="Left Arrow 3"/>
          <p:cNvSpPr/>
          <p:nvPr/>
        </p:nvSpPr>
        <p:spPr>
          <a:xfrm>
            <a:off x="914400" y="5791200"/>
            <a:ext cx="914400" cy="3810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
        <p:nvSpPr>
          <p:cNvPr id="6" name="Rectangle 5"/>
          <p:cNvSpPr/>
          <p:nvPr/>
        </p:nvSpPr>
        <p:spPr>
          <a:xfrm>
            <a:off x="6553200" y="533400"/>
            <a:ext cx="1737976"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fa-IR" sz="5400" b="1" cap="none" spc="0" dirty="0" smtClean="0">
                <a:ln/>
                <a:solidFill>
                  <a:schemeClr val="accent3"/>
                </a:solidFill>
                <a:effectLst/>
              </a:rPr>
              <a:t>مقدمه:</a:t>
            </a:r>
            <a:endParaRPr lang="en-US" sz="5400" b="1" cap="none" spc="0" dirty="0">
              <a:ln/>
              <a:solidFill>
                <a:schemeClr val="accent3"/>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7" presetID="37"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500" fill="hold"/>
                                        <p:tgtEl>
                                          <p:spTgt spid="4"/>
                                        </p:tgtEl>
                                        <p:attrNameLst>
                                          <p:attrName>ppt_w</p:attrName>
                                        </p:attrNameLst>
                                      </p:cBhvr>
                                      <p:tavLst>
                                        <p:tav tm="0">
                                          <p:val>
                                            <p:fltVal val="0"/>
                                          </p:val>
                                        </p:tav>
                                        <p:tav tm="100000">
                                          <p:val>
                                            <p:strVal val="#ppt_w"/>
                                          </p:val>
                                        </p:tav>
                                      </p:tavLst>
                                    </p:anim>
                                    <p:anim calcmode="lin" valueType="num">
                                      <p:cBhvr>
                                        <p:cTn id="28" dur="500" fill="hold"/>
                                        <p:tgtEl>
                                          <p:spTgt spid="4"/>
                                        </p:tgtEl>
                                        <p:attrNameLst>
                                          <p:attrName>ppt_h</p:attrName>
                                        </p:attrNameLst>
                                      </p:cBhvr>
                                      <p:tavLst>
                                        <p:tav tm="0">
                                          <p:val>
                                            <p:fltVal val="0"/>
                                          </p:val>
                                        </p:tav>
                                        <p:tav tm="100000">
                                          <p:val>
                                            <p:strVal val="#ppt_h"/>
                                          </p:val>
                                        </p:tav>
                                      </p:tavLst>
                                    </p:anim>
                                    <p:animEffect transition="in" filter="fade">
                                      <p:cBhvr>
                                        <p:cTn id="29" dur="500"/>
                                        <p:tgtEl>
                                          <p:spTgt spid="4"/>
                                        </p:tgtEl>
                                      </p:cBhvr>
                                    </p:animEffect>
                                  </p:childTnLst>
                                </p:cTn>
                              </p:par>
                            </p:childTnLst>
                          </p:cTn>
                        </p:par>
                      </p:childTnLst>
                    </p:cTn>
                  </p:par>
                  <p:par>
                    <p:cTn id="30" fill="hold">
                      <p:stCondLst>
                        <p:cond delay="indefinite"/>
                      </p:stCondLst>
                      <p:childTnLst>
                        <p:par>
                          <p:cTn id="31" fill="hold">
                            <p:stCondLst>
                              <p:cond delay="0"/>
                            </p:stCondLst>
                            <p:childTnLst>
                              <p:par>
                                <p:cTn id="32" presetID="37" presetClass="entr" presetSubtype="0" fill="hold" grpId="1"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fade">
                                      <p:cBhvr>
                                        <p:cTn id="34" dur="1000"/>
                                        <p:tgtEl>
                                          <p:spTgt spid="4"/>
                                        </p:tgtEl>
                                      </p:cBhvr>
                                    </p:animEffect>
                                    <p:anim calcmode="lin" valueType="num">
                                      <p:cBhvr>
                                        <p:cTn id="35" dur="1000" fill="hold"/>
                                        <p:tgtEl>
                                          <p:spTgt spid="4"/>
                                        </p:tgtEl>
                                        <p:attrNameLst>
                                          <p:attrName>ppt_x</p:attrName>
                                        </p:attrNameLst>
                                      </p:cBhvr>
                                      <p:tavLst>
                                        <p:tav tm="0">
                                          <p:val>
                                            <p:strVal val="#ppt_x"/>
                                          </p:val>
                                        </p:tav>
                                        <p:tav tm="100000">
                                          <p:val>
                                            <p:strVal val="#ppt_x"/>
                                          </p:val>
                                        </p:tav>
                                      </p:tavLst>
                                    </p:anim>
                                    <p:anim calcmode="lin" valueType="num">
                                      <p:cBhvr>
                                        <p:cTn id="36" dur="900" decel="100000" fill="hold"/>
                                        <p:tgtEl>
                                          <p:spTgt spid="4"/>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09800"/>
            <a:ext cx="7467600" cy="4264152"/>
          </a:xfrm>
        </p:spPr>
        <p:txBody>
          <a:bodyPr/>
          <a:lstStyle/>
          <a:p>
            <a:pPr algn="r" rtl="1">
              <a:lnSpc>
                <a:spcPct val="150000"/>
              </a:lnSpc>
              <a:buNone/>
            </a:pPr>
            <a:r>
              <a:rPr lang="fa-IR" b="1" dirty="0" smtClean="0">
                <a:cs typeface="B Roya" pitchFamily="2" charset="-78"/>
              </a:rPr>
              <a:t>   در ارزیابی دو سیستم اندازه گیری، بهای تمام شده تاریخی – ریال ثابت و ارزش جاری – ریال ثابت، لازم است دو ویژگی مربوط بودن و قابلیت اعتماد و محتوای اطلعاتی مبالغ گزارش شده به بازار سرمایه مدنظر قرار گیرد.</a:t>
            </a:r>
            <a:endParaRPr lang="en-US" b="1" dirty="0">
              <a:cs typeface="B Roya" pitchFamily="2" charset="-78"/>
            </a:endParaRPr>
          </a:p>
        </p:txBody>
      </p:sp>
      <p:sp>
        <p:nvSpPr>
          <p:cNvPr id="4" name="Cloud Callout 3"/>
          <p:cNvSpPr/>
          <p:nvPr/>
        </p:nvSpPr>
        <p:spPr>
          <a:xfrm>
            <a:off x="6172200" y="381000"/>
            <a:ext cx="2159161" cy="971733"/>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rgbClr val="002060"/>
              </a:solidFill>
              <a:latin typeface="IranNastaliq" pitchFamily="18" charset="0"/>
              <a:cs typeface="IranNastaliq" pitchFamily="18" charset="0"/>
            </a:endParaRPr>
          </a:p>
        </p:txBody>
      </p:sp>
      <p:sp>
        <p:nvSpPr>
          <p:cNvPr id="5" name="TextBox 4"/>
          <p:cNvSpPr txBox="1"/>
          <p:nvPr/>
        </p:nvSpPr>
        <p:spPr>
          <a:xfrm>
            <a:off x="6400800" y="609600"/>
            <a:ext cx="1447800" cy="646331"/>
          </a:xfrm>
          <a:prstGeom prst="rect">
            <a:avLst/>
          </a:prstGeom>
          <a:noFill/>
        </p:spPr>
        <p:txBody>
          <a:bodyPr wrap="square" rtlCol="1">
            <a:spAutoFit/>
          </a:bodyPr>
          <a:lstStyle/>
          <a:p>
            <a:pPr algn="ctr"/>
            <a:r>
              <a:rPr lang="fa-IR" sz="3600" b="1" dirty="0" smtClean="0">
                <a:cs typeface="B Titr" pitchFamily="2" charset="-78"/>
              </a:rPr>
              <a:t>تذکر</a:t>
            </a:r>
            <a:endParaRPr lang="fa-IR" sz="3600" b="1" dirty="0">
              <a:cs typeface="B Titr" pitchFamily="2" charset="-78"/>
            </a:endParaRP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uble Wave 3"/>
          <p:cNvSpPr/>
          <p:nvPr/>
        </p:nvSpPr>
        <p:spPr>
          <a:xfrm rot="20951796">
            <a:off x="-56331" y="543934"/>
            <a:ext cx="5439421" cy="1464988"/>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6" name="TextBox 5"/>
          <p:cNvSpPr txBox="1"/>
          <p:nvPr/>
        </p:nvSpPr>
        <p:spPr>
          <a:xfrm rot="10043222" flipV="1">
            <a:off x="-55672" y="1006739"/>
            <a:ext cx="5083062" cy="584775"/>
          </a:xfrm>
          <a:prstGeom prst="rect">
            <a:avLst/>
          </a:prstGeom>
          <a:noFill/>
        </p:spPr>
        <p:txBody>
          <a:bodyPr wrap="square" rtlCol="0">
            <a:spAutoFit/>
          </a:bodyPr>
          <a:lstStyle/>
          <a:p>
            <a:pPr algn="r" rtl="1"/>
            <a:r>
              <a:rPr lang="fa-IR" sz="3200" b="1" dirty="0" smtClean="0">
                <a:cs typeface="B Titr" pitchFamily="2" charset="-78"/>
              </a:rPr>
              <a:t>روشهای اندازه گیری ارزش جاری</a:t>
            </a:r>
            <a:endParaRPr lang="en-US" sz="3200" b="1" dirty="0">
              <a:cs typeface="B Titr" pitchFamily="2" charset="-78"/>
            </a:endParaRPr>
          </a:p>
        </p:txBody>
      </p:sp>
      <p:sp>
        <p:nvSpPr>
          <p:cNvPr id="7" name="Shape 6"/>
          <p:cNvSpPr/>
          <p:nvPr/>
        </p:nvSpPr>
        <p:spPr>
          <a:xfrm>
            <a:off x="1219200" y="609600"/>
            <a:ext cx="7588353" cy="5791200"/>
          </a:xfrm>
          <a:prstGeom prst="swooshArrow">
            <a:avLst>
              <a:gd name="adj1" fmla="val 25000"/>
              <a:gd name="adj2" fmla="val 25000"/>
            </a:avLst>
          </a:prstGeom>
        </p:spPr>
        <p:style>
          <a:lnRef idx="0">
            <a:schemeClr val="dk1">
              <a:hueOff val="0"/>
              <a:satOff val="0"/>
              <a:lumOff val="0"/>
              <a:alphaOff val="0"/>
            </a:schemeClr>
          </a:lnRef>
          <a:fillRef idx="1">
            <a:schemeClr val="accent6">
              <a:tint val="55000"/>
              <a:hueOff val="0"/>
              <a:satOff val="0"/>
              <a:lumOff val="0"/>
              <a:alphaOff val="0"/>
            </a:schemeClr>
          </a:fillRef>
          <a:effectRef idx="2">
            <a:schemeClr val="accent6">
              <a:tint val="55000"/>
              <a:hueOff val="0"/>
              <a:satOff val="0"/>
              <a:lumOff val="0"/>
              <a:alphaOff val="0"/>
            </a:schemeClr>
          </a:effectRef>
          <a:fontRef idx="minor">
            <a:schemeClr val="dk1">
              <a:hueOff val="0"/>
              <a:satOff val="0"/>
              <a:lumOff val="0"/>
              <a:alphaOff val="0"/>
            </a:schemeClr>
          </a:fontRef>
        </p:style>
      </p:sp>
      <p:sp>
        <p:nvSpPr>
          <p:cNvPr id="8" name="Explosion 2 7"/>
          <p:cNvSpPr/>
          <p:nvPr/>
        </p:nvSpPr>
        <p:spPr>
          <a:xfrm>
            <a:off x="1828800" y="4953000"/>
            <a:ext cx="2209800" cy="1905000"/>
          </a:xfrm>
          <a:prstGeom prst="irregularSeal2">
            <a:avLst/>
          </a:prstGeom>
          <a:scene3d>
            <a:camera prst="orthographicFront">
              <a:rot lat="0" lon="0" rev="0"/>
            </a:camera>
            <a:lightRig rig="glow" dir="tl">
              <a:rot lat="0" lon="0" rev="19800000"/>
            </a:lightRig>
          </a:scene3d>
          <a:sp3d prstMaterial="metal">
            <a:bevelT w="152400" h="63500" prst="angle"/>
          </a:sp3d>
        </p:spPr>
        <p:style>
          <a:lnRef idx="1">
            <a:schemeClr val="accent6"/>
          </a:lnRef>
          <a:fillRef idx="3">
            <a:schemeClr val="accent6"/>
          </a:fillRef>
          <a:effectRef idx="2">
            <a:schemeClr val="accent6"/>
          </a:effectRef>
          <a:fontRef idx="minor">
            <a:schemeClr val="lt1"/>
          </a:fontRef>
        </p:style>
        <p:txBody>
          <a:bodyPr rtlCol="0" anchor="ctr"/>
          <a:lstStyle/>
          <a:p>
            <a:pPr lvl="0" algn="ctr" rtl="1">
              <a:lnSpc>
                <a:spcPct val="100000"/>
              </a:lnSpc>
            </a:pPr>
            <a:r>
              <a:rPr lang="fa-IR" sz="2400" b="1" dirty="0" smtClean="0">
                <a:solidFill>
                  <a:schemeClr val="tx1"/>
                </a:solidFill>
                <a:latin typeface="IranNastaliq" pitchFamily="18" charset="0"/>
                <a:cs typeface="+mj-cs"/>
              </a:rPr>
              <a:t>ارزش فعلی</a:t>
            </a:r>
            <a:endParaRPr lang="en-US" sz="2400" b="1" dirty="0">
              <a:solidFill>
                <a:schemeClr val="tx1"/>
              </a:solidFill>
              <a:latin typeface="IranNastaliq" pitchFamily="18" charset="0"/>
              <a:cs typeface="+mj-cs"/>
            </a:endParaRPr>
          </a:p>
        </p:txBody>
      </p:sp>
      <p:sp>
        <p:nvSpPr>
          <p:cNvPr id="9" name="Explosion 2 8"/>
          <p:cNvSpPr/>
          <p:nvPr/>
        </p:nvSpPr>
        <p:spPr>
          <a:xfrm rot="10638089" flipH="1" flipV="1">
            <a:off x="3556088" y="3341693"/>
            <a:ext cx="2817668" cy="2228127"/>
          </a:xfrm>
          <a:prstGeom prst="irregularSeal2">
            <a:avLst/>
          </a:prstGeom>
        </p:spPr>
        <p:style>
          <a:lnRef idx="1">
            <a:schemeClr val="accent6"/>
          </a:lnRef>
          <a:fillRef idx="3">
            <a:schemeClr val="accent6"/>
          </a:fillRef>
          <a:effectRef idx="2">
            <a:schemeClr val="accent6"/>
          </a:effectRef>
          <a:fontRef idx="minor">
            <a:schemeClr val="lt1"/>
          </a:fontRef>
        </p:style>
        <p:txBody>
          <a:bodyPr rtlCol="0" anchor="ctr">
            <a:scene3d>
              <a:camera prst="orthographicFront"/>
              <a:lightRig rig="glow" dir="tl">
                <a:rot lat="0" lon="0" rev="5400000"/>
              </a:lightRig>
            </a:scene3d>
            <a:sp3d contourW="12700">
              <a:bevelT w="25400" h="25400"/>
              <a:contourClr>
                <a:schemeClr val="accent6">
                  <a:shade val="73000"/>
                </a:schemeClr>
              </a:contourClr>
            </a:sp3d>
          </a:bodyPr>
          <a:lstStyle/>
          <a:p>
            <a:pPr lvl="0" algn="ctr">
              <a:lnSpc>
                <a:spcPct val="100000"/>
              </a:lnSpc>
            </a:pPr>
            <a:r>
              <a:rPr lang="fa-IR" sz="2400" b="1" dirty="0" smtClean="0">
                <a:ln w="11430"/>
                <a:solidFill>
                  <a:schemeClr val="tx1">
                    <a:lumMod val="85000"/>
                  </a:schemeClr>
                </a:solidFill>
                <a:latin typeface="IranNastaliq" pitchFamily="18" charset="0"/>
                <a:cs typeface="+mj-cs"/>
              </a:rPr>
              <a:t>ارزش خروجی</a:t>
            </a:r>
            <a:endParaRPr lang="en-US" sz="2400" b="1" dirty="0">
              <a:ln w="11430"/>
              <a:solidFill>
                <a:schemeClr val="tx1">
                  <a:lumMod val="85000"/>
                </a:schemeClr>
              </a:solidFill>
              <a:latin typeface="IranNastaliq" pitchFamily="18" charset="0"/>
              <a:cs typeface="+mj-cs"/>
            </a:endParaRPr>
          </a:p>
        </p:txBody>
      </p:sp>
      <p:sp>
        <p:nvSpPr>
          <p:cNvPr id="10" name="Explosion 2 9"/>
          <p:cNvSpPr/>
          <p:nvPr/>
        </p:nvSpPr>
        <p:spPr>
          <a:xfrm>
            <a:off x="6172200" y="3048000"/>
            <a:ext cx="2362200" cy="1752600"/>
          </a:xfrm>
          <a:prstGeom prst="irregularSeal2">
            <a:avLst/>
          </a:prstGeom>
          <a:scene3d>
            <a:camera prst="orthographicFront">
              <a:rot lat="0" lon="0" rev="0"/>
            </a:camera>
            <a:lightRig rig="glow" dir="tl">
              <a:rot lat="0" lon="0" rev="19800000"/>
            </a:lightRig>
          </a:scene3d>
          <a:sp3d prstMaterial="metal">
            <a:bevelT w="152400" h="63500" prst="riblet"/>
          </a:sp3d>
        </p:spPr>
        <p:style>
          <a:lnRef idx="1">
            <a:schemeClr val="accent6"/>
          </a:lnRef>
          <a:fillRef idx="3">
            <a:schemeClr val="accent6"/>
          </a:fillRef>
          <a:effectRef idx="2">
            <a:schemeClr val="accent6"/>
          </a:effectRef>
          <a:fontRef idx="minor">
            <a:schemeClr val="lt1"/>
          </a:fontRef>
        </p:style>
        <p:txBody>
          <a:bodyPr rtlCol="0" anchor="ctr"/>
          <a:lstStyle/>
          <a:p>
            <a:pPr lvl="0" algn="r">
              <a:lnSpc>
                <a:spcPct val="100000"/>
              </a:lnSpc>
            </a:pPr>
            <a:r>
              <a:rPr lang="fa-IR" sz="2200" b="1" dirty="0" smtClean="0">
                <a:solidFill>
                  <a:schemeClr val="tx1">
                    <a:lumMod val="95000"/>
                  </a:schemeClr>
                </a:solidFill>
                <a:latin typeface="IranNastaliq" pitchFamily="18" charset="0"/>
                <a:cs typeface="+mj-cs"/>
              </a:rPr>
              <a:t>ارزش ورودی</a:t>
            </a:r>
            <a:endParaRPr lang="en-US" sz="2200" b="1" dirty="0">
              <a:solidFill>
                <a:schemeClr val="tx1">
                  <a:lumMod val="95000"/>
                </a:schemeClr>
              </a:solidFill>
              <a:latin typeface="IranNastaliq" pitchFamily="18" charset="0"/>
              <a:cs typeface="+mj-cs"/>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750" fill="hold"/>
                                        <p:tgtEl>
                                          <p:spTgt spid="7"/>
                                        </p:tgtEl>
                                        <p:attrNameLst>
                                          <p:attrName>ppt_w</p:attrName>
                                        </p:attrNameLst>
                                      </p:cBhvr>
                                      <p:tavLst>
                                        <p:tav tm="0">
                                          <p:val>
                                            <p:fltVal val="0"/>
                                          </p:val>
                                        </p:tav>
                                        <p:tav tm="100000">
                                          <p:val>
                                            <p:strVal val="#ppt_w"/>
                                          </p:val>
                                        </p:tav>
                                      </p:tavLst>
                                    </p:anim>
                                    <p:anim calcmode="lin" valueType="num">
                                      <p:cBhvr>
                                        <p:cTn id="8" dur="750" fill="hold"/>
                                        <p:tgtEl>
                                          <p:spTgt spid="7"/>
                                        </p:tgtEl>
                                        <p:attrNameLst>
                                          <p:attrName>ppt_h</p:attrName>
                                        </p:attrNameLst>
                                      </p:cBhvr>
                                      <p:tavLst>
                                        <p:tav tm="0">
                                          <p:val>
                                            <p:fltVal val="0"/>
                                          </p:val>
                                        </p:tav>
                                        <p:tav tm="100000">
                                          <p:val>
                                            <p:strVal val="#ppt_h"/>
                                          </p:val>
                                        </p:tav>
                                      </p:tavLst>
                                    </p:anim>
                                    <p:animEffect transition="in" filter="fade">
                                      <p:cBhvr>
                                        <p:cTn id="9" dur="75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fltVal val="0"/>
                                          </p:val>
                                        </p:tav>
                                        <p:tav tm="100000">
                                          <p:val>
                                            <p:strVal val="#ppt_w"/>
                                          </p:val>
                                        </p:tav>
                                      </p:tavLst>
                                    </p:anim>
                                    <p:anim calcmode="lin" valueType="num">
                                      <p:cBhvr>
                                        <p:cTn id="15" dur="1000" fill="hold"/>
                                        <p:tgtEl>
                                          <p:spTgt spid="8"/>
                                        </p:tgtEl>
                                        <p:attrNameLst>
                                          <p:attrName>ppt_h</p:attrName>
                                        </p:attrNameLst>
                                      </p:cBhvr>
                                      <p:tavLst>
                                        <p:tav tm="0">
                                          <p:val>
                                            <p:fltVal val="0"/>
                                          </p:val>
                                        </p:tav>
                                        <p:tav tm="100000">
                                          <p:val>
                                            <p:strVal val="#ppt_h"/>
                                          </p:val>
                                        </p:tav>
                                      </p:tavLst>
                                    </p:anim>
                                    <p:anim calcmode="lin" valueType="num">
                                      <p:cBhvr>
                                        <p:cTn id="16" dur="1000" fill="hold"/>
                                        <p:tgtEl>
                                          <p:spTgt spid="8"/>
                                        </p:tgtEl>
                                        <p:attrNameLst>
                                          <p:attrName>style.rotation</p:attrName>
                                        </p:attrNameLst>
                                      </p:cBhvr>
                                      <p:tavLst>
                                        <p:tav tm="0">
                                          <p:val>
                                            <p:fltVal val="90"/>
                                          </p:val>
                                        </p:tav>
                                        <p:tav tm="100000">
                                          <p:val>
                                            <p:fltVal val="0"/>
                                          </p:val>
                                        </p:tav>
                                      </p:tavLst>
                                    </p:anim>
                                    <p:animEffect transition="in" filter="fade">
                                      <p:cBhvr>
                                        <p:cTn id="17" dur="1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1000" fill="hold"/>
                                        <p:tgtEl>
                                          <p:spTgt spid="9"/>
                                        </p:tgtEl>
                                        <p:attrNameLst>
                                          <p:attrName>ppt_w</p:attrName>
                                        </p:attrNameLst>
                                      </p:cBhvr>
                                      <p:tavLst>
                                        <p:tav tm="0">
                                          <p:val>
                                            <p:fltVal val="0"/>
                                          </p:val>
                                        </p:tav>
                                        <p:tav tm="100000">
                                          <p:val>
                                            <p:strVal val="#ppt_w"/>
                                          </p:val>
                                        </p:tav>
                                      </p:tavLst>
                                    </p:anim>
                                    <p:anim calcmode="lin" valueType="num">
                                      <p:cBhvr>
                                        <p:cTn id="23" dur="1000" fill="hold"/>
                                        <p:tgtEl>
                                          <p:spTgt spid="9"/>
                                        </p:tgtEl>
                                        <p:attrNameLst>
                                          <p:attrName>ppt_h</p:attrName>
                                        </p:attrNameLst>
                                      </p:cBhvr>
                                      <p:tavLst>
                                        <p:tav tm="0">
                                          <p:val>
                                            <p:fltVal val="0"/>
                                          </p:val>
                                        </p:tav>
                                        <p:tav tm="100000">
                                          <p:val>
                                            <p:strVal val="#ppt_h"/>
                                          </p:val>
                                        </p:tav>
                                      </p:tavLst>
                                    </p:anim>
                                    <p:anim calcmode="lin" valueType="num">
                                      <p:cBhvr>
                                        <p:cTn id="24" dur="1000" fill="hold"/>
                                        <p:tgtEl>
                                          <p:spTgt spid="9"/>
                                        </p:tgtEl>
                                        <p:attrNameLst>
                                          <p:attrName>style.rotation</p:attrName>
                                        </p:attrNameLst>
                                      </p:cBhvr>
                                      <p:tavLst>
                                        <p:tav tm="0">
                                          <p:val>
                                            <p:fltVal val="90"/>
                                          </p:val>
                                        </p:tav>
                                        <p:tav tm="100000">
                                          <p:val>
                                            <p:fltVal val="0"/>
                                          </p:val>
                                        </p:tav>
                                      </p:tavLst>
                                    </p:anim>
                                    <p:animEffect transition="in" filter="fade">
                                      <p:cBhvr>
                                        <p:cTn id="25" dur="10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p:cTn id="30" dur="1000" fill="hold"/>
                                        <p:tgtEl>
                                          <p:spTgt spid="10"/>
                                        </p:tgtEl>
                                        <p:attrNameLst>
                                          <p:attrName>ppt_w</p:attrName>
                                        </p:attrNameLst>
                                      </p:cBhvr>
                                      <p:tavLst>
                                        <p:tav tm="0">
                                          <p:val>
                                            <p:fltVal val="0"/>
                                          </p:val>
                                        </p:tav>
                                        <p:tav tm="100000">
                                          <p:val>
                                            <p:strVal val="#ppt_w"/>
                                          </p:val>
                                        </p:tav>
                                      </p:tavLst>
                                    </p:anim>
                                    <p:anim calcmode="lin" valueType="num">
                                      <p:cBhvr>
                                        <p:cTn id="31" dur="1000" fill="hold"/>
                                        <p:tgtEl>
                                          <p:spTgt spid="10"/>
                                        </p:tgtEl>
                                        <p:attrNameLst>
                                          <p:attrName>ppt_h</p:attrName>
                                        </p:attrNameLst>
                                      </p:cBhvr>
                                      <p:tavLst>
                                        <p:tav tm="0">
                                          <p:val>
                                            <p:fltVal val="0"/>
                                          </p:val>
                                        </p:tav>
                                        <p:tav tm="100000">
                                          <p:val>
                                            <p:strVal val="#ppt_h"/>
                                          </p:val>
                                        </p:tav>
                                      </p:tavLst>
                                    </p:anim>
                                    <p:anim calcmode="lin" valueType="num">
                                      <p:cBhvr>
                                        <p:cTn id="32" dur="1000" fill="hold"/>
                                        <p:tgtEl>
                                          <p:spTgt spid="10"/>
                                        </p:tgtEl>
                                        <p:attrNameLst>
                                          <p:attrName>style.rotation</p:attrName>
                                        </p:attrNameLst>
                                      </p:cBhvr>
                                      <p:tavLst>
                                        <p:tav tm="0">
                                          <p:val>
                                            <p:fltVal val="90"/>
                                          </p:val>
                                        </p:tav>
                                        <p:tav tm="100000">
                                          <p:val>
                                            <p:fltVal val="0"/>
                                          </p:val>
                                        </p:tav>
                                      </p:tavLst>
                                    </p:anim>
                                    <p:animEffect transition="in" filter="fade">
                                      <p:cBhvr>
                                        <p:cTn id="33" dur="10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45" presetClass="entr" presetSubtype="0" fill="hold" grpId="0" nodeType="clickEffect">
                                  <p:stCondLst>
                                    <p:cond delay="0"/>
                                  </p:stCondLst>
                                  <p:iterate type="lt">
                                    <p:tmPct val="10000"/>
                                  </p:iterate>
                                  <p:childTnLst>
                                    <p:set>
                                      <p:cBhvr>
                                        <p:cTn id="37" dur="1" fill="hold">
                                          <p:stCondLst>
                                            <p:cond delay="0"/>
                                          </p:stCondLst>
                                        </p:cTn>
                                        <p:tgtEl>
                                          <p:spTgt spid="6"/>
                                        </p:tgtEl>
                                        <p:attrNameLst>
                                          <p:attrName>style.visibility</p:attrName>
                                        </p:attrNameLst>
                                      </p:cBhvr>
                                      <p:to>
                                        <p:strVal val="visible"/>
                                      </p:to>
                                    </p:set>
                                    <p:animEffect transition="in" filter="fade">
                                      <p:cBhvr>
                                        <p:cTn id="38" dur="2000"/>
                                        <p:tgtEl>
                                          <p:spTgt spid="6"/>
                                        </p:tgtEl>
                                      </p:cBhvr>
                                    </p:animEffect>
                                    <p:anim calcmode="lin" valueType="num">
                                      <p:cBhvr>
                                        <p:cTn id="39" dur="2000" fill="hold"/>
                                        <p:tgtEl>
                                          <p:spTgt spid="6"/>
                                        </p:tgtEl>
                                        <p:attrNameLst>
                                          <p:attrName>ppt_w</p:attrName>
                                        </p:attrNameLst>
                                      </p:cBhvr>
                                      <p:tavLst>
                                        <p:tav tm="0" fmla="#ppt_w*sin(2.5*pi*$)">
                                          <p:val>
                                            <p:fltVal val="0"/>
                                          </p:val>
                                        </p:tav>
                                        <p:tav tm="100000">
                                          <p:val>
                                            <p:fltVal val="1"/>
                                          </p:val>
                                        </p:tav>
                                      </p:tavLst>
                                    </p:anim>
                                    <p:anim calcmode="lin" valueType="num">
                                      <p:cBhvr>
                                        <p:cTn id="40"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P spid="9" grpId="0" animBg="1"/>
      <p:bldP spid="10"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uble Wave 3"/>
          <p:cNvSpPr/>
          <p:nvPr/>
        </p:nvSpPr>
        <p:spPr>
          <a:xfrm rot="20951796">
            <a:off x="-52803" y="425525"/>
            <a:ext cx="5111458" cy="1464988"/>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5" name="TextBox 4"/>
          <p:cNvSpPr txBox="1"/>
          <p:nvPr/>
        </p:nvSpPr>
        <p:spPr>
          <a:xfrm rot="21013693">
            <a:off x="-20590" y="575340"/>
            <a:ext cx="4671293" cy="954107"/>
          </a:xfrm>
          <a:prstGeom prst="rect">
            <a:avLst/>
          </a:prstGeom>
          <a:noFill/>
        </p:spPr>
        <p:txBody>
          <a:bodyPr wrap="square" rtlCol="0">
            <a:spAutoFit/>
          </a:bodyPr>
          <a:lstStyle/>
          <a:p>
            <a:pPr algn="r" rtl="1"/>
            <a:r>
              <a:rPr lang="fa-IR" sz="2800" b="1" dirty="0" smtClean="0">
                <a:cs typeface="B Titr" pitchFamily="2" charset="-78"/>
              </a:rPr>
              <a:t>بحث های موافق ومخالف درباره تعدیلات سطح عمومی قیمت ها</a:t>
            </a:r>
            <a:endParaRPr lang="en-US" sz="2800" b="1" dirty="0">
              <a:cs typeface="B Titr" pitchFamily="2" charset="-78"/>
            </a:endParaRPr>
          </a:p>
        </p:txBody>
      </p:sp>
      <p:graphicFrame>
        <p:nvGraphicFramePr>
          <p:cNvPr id="6" name="Diagram 5"/>
          <p:cNvGraphicFramePr/>
          <p:nvPr>
            <p:extLst>
              <p:ext uri="{D42A27DB-BD31-4B8C-83A1-F6EECF244321}">
                <p14:modId xmlns:p14="http://schemas.microsoft.com/office/powerpoint/2010/main" xmlns="" val="3097912616"/>
              </p:ext>
            </p:extLst>
          </p:nvPr>
        </p:nvGraphicFramePr>
        <p:xfrm>
          <a:off x="3251200" y="1126456"/>
          <a:ext cx="6019800" cy="52815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Graphic spid="6" grpId="0">
        <p:bldAsOne/>
      </p:bldGraphic>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uble Wave 3"/>
          <p:cNvSpPr/>
          <p:nvPr/>
        </p:nvSpPr>
        <p:spPr>
          <a:xfrm rot="20951796">
            <a:off x="-53467" y="418511"/>
            <a:ext cx="5186307" cy="1464988"/>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5" name="TextBox 4"/>
          <p:cNvSpPr txBox="1"/>
          <p:nvPr/>
        </p:nvSpPr>
        <p:spPr>
          <a:xfrm rot="21013693">
            <a:off x="-20139" y="580615"/>
            <a:ext cx="4609132" cy="954107"/>
          </a:xfrm>
          <a:prstGeom prst="rect">
            <a:avLst/>
          </a:prstGeom>
          <a:noFill/>
        </p:spPr>
        <p:txBody>
          <a:bodyPr wrap="square" rtlCol="0">
            <a:spAutoFit/>
          </a:bodyPr>
          <a:lstStyle/>
          <a:p>
            <a:pPr algn="r" rtl="1"/>
            <a:r>
              <a:rPr lang="fa-IR" sz="2800" b="1" dirty="0" smtClean="0">
                <a:cs typeface="B Titr" pitchFamily="2" charset="-78"/>
              </a:rPr>
              <a:t>بحث های موافق ومخالف درباره تعدیلات سطح عمومی قیمت ها</a:t>
            </a:r>
            <a:endParaRPr lang="en-US" sz="2800" b="1" dirty="0">
              <a:cs typeface="B Titr" pitchFamily="2" charset="-78"/>
            </a:endParaRPr>
          </a:p>
        </p:txBody>
      </p:sp>
      <p:graphicFrame>
        <p:nvGraphicFramePr>
          <p:cNvPr id="7" name="Diagram 6"/>
          <p:cNvGraphicFramePr/>
          <p:nvPr>
            <p:extLst>
              <p:ext uri="{D42A27DB-BD31-4B8C-83A1-F6EECF244321}">
                <p14:modId xmlns:p14="http://schemas.microsoft.com/office/powerpoint/2010/main" xmlns="" val="1570206887"/>
              </p:ext>
            </p:extLst>
          </p:nvPr>
        </p:nvGraphicFramePr>
        <p:xfrm>
          <a:off x="3515050" y="1295400"/>
          <a:ext cx="5628950" cy="5287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9"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1000" fill="hold"/>
                                        <p:tgtEl>
                                          <p:spTgt spid="5"/>
                                        </p:tgtEl>
                                        <p:attrNameLst>
                                          <p:attrName>ppt_x</p:attrName>
                                        </p:attrNameLst>
                                      </p:cBhvr>
                                      <p:tavLst>
                                        <p:tav tm="0">
                                          <p:val>
                                            <p:strVal val="#ppt_x-.2"/>
                                          </p:val>
                                        </p:tav>
                                        <p:tav tm="100000">
                                          <p:val>
                                            <p:strVal val="#ppt_x"/>
                                          </p:val>
                                        </p:tav>
                                      </p:tavLst>
                                    </p:anim>
                                    <p:anim calcmode="lin" valueType="num">
                                      <p:cBhvr>
                                        <p:cTn id="1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1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Graphic spid="7" grpId="0">
        <p:bldAsOne/>
      </p:bldGraphic>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066800"/>
            <a:ext cx="8001000" cy="5407152"/>
          </a:xfrm>
        </p:spPr>
        <p:txBody>
          <a:bodyPr>
            <a:normAutofit fontScale="92500"/>
          </a:bodyPr>
          <a:lstStyle/>
          <a:p>
            <a:pPr algn="r" rtl="1">
              <a:buNone/>
            </a:pPr>
            <a:endParaRPr lang="fa-IR" b="1" dirty="0" smtClean="0">
              <a:cs typeface="B Roya" pitchFamily="2" charset="-78"/>
            </a:endParaRPr>
          </a:p>
          <a:p>
            <a:pPr algn="justLow" rtl="1">
              <a:lnSpc>
                <a:spcPct val="150000"/>
              </a:lnSpc>
              <a:buNone/>
            </a:pPr>
            <a:r>
              <a:rPr lang="fa-IR" b="1" dirty="0" smtClean="0">
                <a:cs typeface="B Roya" pitchFamily="2" charset="-78"/>
              </a:rPr>
              <a:t>   دراین استاندارد بكارگيري روش قدرت خريد وروش ارزشهاي جاري به عنوان اطلاعات مكمل صورتهاي مالي اساسي مبتني برارزشهاي تاريخي توصيه شده است .</a:t>
            </a:r>
            <a:endParaRPr lang="en-US" b="1" dirty="0" smtClean="0">
              <a:cs typeface="B Roya" pitchFamily="2" charset="-78"/>
            </a:endParaRPr>
          </a:p>
          <a:p>
            <a:pPr algn="justLow" rtl="1">
              <a:lnSpc>
                <a:spcPct val="150000"/>
              </a:lnSpc>
              <a:buNone/>
            </a:pPr>
            <a:r>
              <a:rPr lang="en-US" b="1" dirty="0" smtClean="0">
                <a:solidFill>
                  <a:schemeClr val="tx2"/>
                </a:solidFill>
                <a:cs typeface="B Roya" pitchFamily="2" charset="-78"/>
              </a:rPr>
              <a:t> </a:t>
            </a:r>
          </a:p>
          <a:p>
            <a:pPr algn="justLow" rtl="1">
              <a:lnSpc>
                <a:spcPct val="150000"/>
              </a:lnSpc>
              <a:buNone/>
            </a:pPr>
            <a:endParaRPr lang="fa-IR" b="1" dirty="0" smtClean="0">
              <a:cs typeface="B Roya" pitchFamily="2" charset="-78"/>
            </a:endParaRPr>
          </a:p>
          <a:p>
            <a:pPr algn="justLow" rtl="1">
              <a:lnSpc>
                <a:spcPct val="150000"/>
              </a:lnSpc>
              <a:buNone/>
            </a:pPr>
            <a:endParaRPr lang="fa-IR" b="1" dirty="0" smtClean="0">
              <a:cs typeface="B Roya" pitchFamily="2" charset="-78"/>
            </a:endParaRPr>
          </a:p>
          <a:p>
            <a:pPr algn="justLow" rtl="1">
              <a:lnSpc>
                <a:spcPct val="150000"/>
              </a:lnSpc>
              <a:buNone/>
            </a:pPr>
            <a:r>
              <a:rPr lang="fa-IR" b="1" dirty="0" smtClean="0">
                <a:cs typeface="B Roya" pitchFamily="2" charset="-78"/>
              </a:rPr>
              <a:t>    در این استاندارد بدلیل ابهام برای استفاده کنندگان در مورد بکارگیری روش قدرت خرید ثابت پول در راستای استاندارد 33، لغو گردید. بطوریکه هزینه تهیه این اطلاعات بیش از منافع آن برای استفاده کنندگان می باشد</a:t>
            </a:r>
            <a:r>
              <a:rPr lang="en-US" b="1" dirty="0" smtClean="0">
                <a:cs typeface="B Roya" pitchFamily="2" charset="-78"/>
              </a:rPr>
              <a:t> .</a:t>
            </a:r>
          </a:p>
          <a:p>
            <a:pPr algn="justLow" rtl="1">
              <a:buNone/>
            </a:pPr>
            <a:endParaRPr lang="fa-IR" b="1" dirty="0" smtClean="0">
              <a:cs typeface="B Roya" pitchFamily="2" charset="-78"/>
            </a:endParaRPr>
          </a:p>
          <a:p>
            <a:pPr algn="r" rtl="1"/>
            <a:endParaRPr lang="en-US" b="1" dirty="0">
              <a:cs typeface="B Roya" pitchFamily="2" charset="-78"/>
            </a:endParaRPr>
          </a:p>
        </p:txBody>
      </p:sp>
      <p:sp>
        <p:nvSpPr>
          <p:cNvPr id="5" name="Cloud Callout 4"/>
          <p:cNvSpPr/>
          <p:nvPr/>
        </p:nvSpPr>
        <p:spPr>
          <a:xfrm>
            <a:off x="5943600" y="381000"/>
            <a:ext cx="2387761" cy="971733"/>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rgbClr val="002060"/>
              </a:solidFill>
              <a:latin typeface="IranNastaliq" pitchFamily="18" charset="0"/>
              <a:cs typeface="IranNastaliq" pitchFamily="18" charset="0"/>
            </a:endParaRPr>
          </a:p>
        </p:txBody>
      </p:sp>
      <p:sp>
        <p:nvSpPr>
          <p:cNvPr id="6" name="Cloud Callout 5"/>
          <p:cNvSpPr/>
          <p:nvPr/>
        </p:nvSpPr>
        <p:spPr>
          <a:xfrm>
            <a:off x="5715000" y="2971800"/>
            <a:ext cx="2540161" cy="1124133"/>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rgbClr val="002060"/>
              </a:solidFill>
              <a:latin typeface="IranNastaliq" pitchFamily="18" charset="0"/>
              <a:cs typeface="IranNastaliq" pitchFamily="18" charset="0"/>
            </a:endParaRPr>
          </a:p>
        </p:txBody>
      </p:sp>
      <p:sp>
        <p:nvSpPr>
          <p:cNvPr id="9" name="TextBox 8"/>
          <p:cNvSpPr txBox="1"/>
          <p:nvPr/>
        </p:nvSpPr>
        <p:spPr>
          <a:xfrm>
            <a:off x="6096000" y="685800"/>
            <a:ext cx="2438400" cy="461665"/>
          </a:xfrm>
          <a:prstGeom prst="rect">
            <a:avLst/>
          </a:prstGeom>
          <a:noFill/>
        </p:spPr>
        <p:txBody>
          <a:bodyPr wrap="square" rtlCol="1">
            <a:spAutoFit/>
          </a:bodyPr>
          <a:lstStyle/>
          <a:p>
            <a:r>
              <a:rPr lang="fa-IR" sz="2400" b="1" dirty="0" smtClean="0">
                <a:cs typeface="B Titr" pitchFamily="2" charset="-78"/>
              </a:rPr>
              <a:t>استاندارد شماره 33</a:t>
            </a:r>
            <a:endParaRPr lang="fa-IR" sz="2400" b="1" dirty="0">
              <a:cs typeface="B Titr" pitchFamily="2" charset="-78"/>
            </a:endParaRPr>
          </a:p>
        </p:txBody>
      </p:sp>
      <p:sp>
        <p:nvSpPr>
          <p:cNvPr id="10" name="TextBox 9"/>
          <p:cNvSpPr txBox="1"/>
          <p:nvPr/>
        </p:nvSpPr>
        <p:spPr>
          <a:xfrm>
            <a:off x="5715000" y="3276600"/>
            <a:ext cx="2514600" cy="461665"/>
          </a:xfrm>
          <a:prstGeom prst="rect">
            <a:avLst/>
          </a:prstGeom>
          <a:noFill/>
        </p:spPr>
        <p:txBody>
          <a:bodyPr wrap="square" rtlCol="1">
            <a:spAutoFit/>
          </a:bodyPr>
          <a:lstStyle/>
          <a:p>
            <a:pPr algn="ctr"/>
            <a:r>
              <a:rPr lang="fa-IR" sz="2400" b="1" dirty="0" smtClean="0">
                <a:cs typeface="B Titr" pitchFamily="2" charset="-78"/>
              </a:rPr>
              <a:t>استاندارد شماره  82</a:t>
            </a:r>
            <a:endParaRPr lang="fa-IR" sz="2400" b="1" dirty="0">
              <a:cs typeface="B Titr" pitchFamily="2" charset="-78"/>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r" rtl="1">
              <a:buNone/>
            </a:pPr>
            <a:r>
              <a:rPr lang="fa-IR" b="1" dirty="0" smtClean="0">
                <a:cs typeface="B Roya" pitchFamily="2" charset="-78"/>
              </a:rPr>
              <a:t>    طبق این استاندارد که در سال 1986 میلادی انتشار یافت، براجرای باقیمانده الزامات استاندارد شماره 33 شامل اندازه گیری سود مبتنی بر ارزشهای جاری، سود یا زیان غیر عملیاتی قدرت خرید و اطلاعات مربوط به سود نگهداری دارایی ها ،توصیه شد ولی الزامی نگردید.</a:t>
            </a:r>
          </a:p>
          <a:p>
            <a:pPr algn="r" rtl="1">
              <a:buNone/>
            </a:pPr>
            <a:endParaRPr lang="fa-IR" b="1" dirty="0" smtClean="0">
              <a:cs typeface="B Roya" pitchFamily="2" charset="-78"/>
            </a:endParaRPr>
          </a:p>
          <a:p>
            <a:pPr algn="r" rtl="1">
              <a:buNone/>
            </a:pPr>
            <a:endParaRPr lang="fa-IR" b="1" dirty="0" smtClean="0">
              <a:cs typeface="B Roya" pitchFamily="2" charset="-78"/>
            </a:endParaRPr>
          </a:p>
          <a:p>
            <a:pPr algn="r" rtl="1">
              <a:buNone/>
            </a:pPr>
            <a:endParaRPr lang="fa-IR" b="1" dirty="0" smtClean="0">
              <a:cs typeface="B Roya" pitchFamily="2" charset="-78"/>
            </a:endParaRPr>
          </a:p>
          <a:p>
            <a:pPr algn="r" rtl="1">
              <a:buNone/>
            </a:pPr>
            <a:endParaRPr lang="fa-IR" b="1" dirty="0" smtClean="0">
              <a:cs typeface="B Roya" pitchFamily="2" charset="-78"/>
            </a:endParaRPr>
          </a:p>
          <a:p>
            <a:pPr algn="r" rtl="1">
              <a:buNone/>
            </a:pPr>
            <a:r>
              <a:rPr lang="fa-IR" b="1" dirty="0" smtClean="0">
                <a:cs typeface="B Roya" pitchFamily="2" charset="-78"/>
              </a:rPr>
              <a:t>   طبق این استاندرد نیز مانند استاندارد شماره 33 بر افشای اطلاعات مرتبط با تغییر قیمتها الزام شد ولی در اکتبر 1989 میلادی این الزام به صورت اختیاری تغییر یافت.  </a:t>
            </a:r>
            <a:endParaRPr lang="en-US" b="1" dirty="0">
              <a:cs typeface="B Roya" pitchFamily="2" charset="-78"/>
            </a:endParaRPr>
          </a:p>
        </p:txBody>
      </p:sp>
      <p:sp>
        <p:nvSpPr>
          <p:cNvPr id="7" name="Cloud Callout 6"/>
          <p:cNvSpPr/>
          <p:nvPr/>
        </p:nvSpPr>
        <p:spPr>
          <a:xfrm>
            <a:off x="5562600" y="304800"/>
            <a:ext cx="3200400" cy="12192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rgbClr val="002060"/>
              </a:solidFill>
              <a:latin typeface="IranNastaliq" pitchFamily="18" charset="0"/>
              <a:cs typeface="IranNastaliq" pitchFamily="18" charset="0"/>
            </a:endParaRPr>
          </a:p>
        </p:txBody>
      </p:sp>
      <p:sp>
        <p:nvSpPr>
          <p:cNvPr id="8" name="TextBox 7"/>
          <p:cNvSpPr txBox="1"/>
          <p:nvPr/>
        </p:nvSpPr>
        <p:spPr>
          <a:xfrm>
            <a:off x="5943600" y="685800"/>
            <a:ext cx="2438400" cy="461665"/>
          </a:xfrm>
          <a:prstGeom prst="rect">
            <a:avLst/>
          </a:prstGeom>
          <a:noFill/>
        </p:spPr>
        <p:txBody>
          <a:bodyPr wrap="square" rtlCol="1">
            <a:spAutoFit/>
          </a:bodyPr>
          <a:lstStyle/>
          <a:p>
            <a:pPr algn="ctr"/>
            <a:r>
              <a:rPr lang="fa-IR" sz="2400" b="1" dirty="0" smtClean="0">
                <a:cs typeface="B Titr" pitchFamily="2" charset="-78"/>
              </a:rPr>
              <a:t>استاندارد شماره 89</a:t>
            </a:r>
            <a:endParaRPr lang="fa-IR" sz="2400" b="1" dirty="0">
              <a:cs typeface="B Titr" pitchFamily="2" charset="-78"/>
            </a:endParaRPr>
          </a:p>
        </p:txBody>
      </p:sp>
      <p:sp>
        <p:nvSpPr>
          <p:cNvPr id="9" name="Cloud Callout 8"/>
          <p:cNvSpPr/>
          <p:nvPr/>
        </p:nvSpPr>
        <p:spPr>
          <a:xfrm>
            <a:off x="4953000" y="3352800"/>
            <a:ext cx="3886200" cy="12192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rgbClr val="002060"/>
              </a:solidFill>
              <a:latin typeface="IranNastaliq" pitchFamily="18" charset="0"/>
              <a:cs typeface="IranNastaliq" pitchFamily="18" charset="0"/>
            </a:endParaRPr>
          </a:p>
        </p:txBody>
      </p:sp>
      <p:sp>
        <p:nvSpPr>
          <p:cNvPr id="10" name="TextBox 9"/>
          <p:cNvSpPr txBox="1"/>
          <p:nvPr/>
        </p:nvSpPr>
        <p:spPr>
          <a:xfrm>
            <a:off x="5181600" y="3733800"/>
            <a:ext cx="3733800" cy="461665"/>
          </a:xfrm>
          <a:prstGeom prst="rect">
            <a:avLst/>
          </a:prstGeom>
          <a:noFill/>
        </p:spPr>
        <p:txBody>
          <a:bodyPr wrap="square" rtlCol="1">
            <a:spAutoFit/>
          </a:bodyPr>
          <a:lstStyle/>
          <a:p>
            <a:pPr algn="ctr"/>
            <a:r>
              <a:rPr lang="fa-IR" sz="2400" b="1" dirty="0" smtClean="0">
                <a:cs typeface="B Titr" pitchFamily="2" charset="-78"/>
              </a:rPr>
              <a:t>استاندارد بین المللی شماره 15</a:t>
            </a:r>
            <a:endParaRPr lang="fa-IR" sz="2400" b="1" dirty="0">
              <a:cs typeface="B Titr" pitchFamily="2" charset="-78"/>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15784" y="2133600"/>
            <a:ext cx="6209015" cy="4264152"/>
          </a:xfrm>
        </p:spPr>
        <p:txBody>
          <a:bodyPr>
            <a:normAutofit/>
          </a:bodyPr>
          <a:lstStyle/>
          <a:p>
            <a:pPr algn="justLow" rtl="1">
              <a:lnSpc>
                <a:spcPct val="150000"/>
              </a:lnSpc>
              <a:buNone/>
            </a:pPr>
            <a:r>
              <a:rPr lang="fa-IR" b="1" dirty="0" smtClean="0">
                <a:cs typeface="B Roya" pitchFamily="2" charset="-78"/>
              </a:rPr>
              <a:t>رویکردهای مختلف در جهت تعیین نرخ تسعیر ارزو ماهیت</a:t>
            </a:r>
          </a:p>
          <a:p>
            <a:pPr algn="justLow" rtl="1">
              <a:lnSpc>
                <a:spcPct val="150000"/>
              </a:lnSpc>
              <a:buNone/>
            </a:pPr>
            <a:r>
              <a:rPr lang="fa-IR" b="1" dirty="0" smtClean="0">
                <a:cs typeface="B Roya" pitchFamily="2" charset="-78"/>
              </a:rPr>
              <a:t>شناسایی سود وزیان تبدیل ارزشامل</a:t>
            </a:r>
            <a:r>
              <a:rPr lang="en-US" b="1" dirty="0" smtClean="0">
                <a:cs typeface="B Roya" pitchFamily="2" charset="-78"/>
              </a:rPr>
              <a:t>: </a:t>
            </a:r>
          </a:p>
          <a:p>
            <a:pPr algn="justLow" rtl="1">
              <a:lnSpc>
                <a:spcPct val="150000"/>
              </a:lnSpc>
              <a:buNone/>
            </a:pPr>
            <a:r>
              <a:rPr lang="fa-IR" b="1" dirty="0" smtClean="0">
                <a:cs typeface="B Roya" pitchFamily="2" charset="-78"/>
              </a:rPr>
              <a:t>1- رویکرد اقلام پولی- غیرپولی</a:t>
            </a:r>
            <a:endParaRPr lang="en-US" b="1" dirty="0" smtClean="0">
              <a:cs typeface="B Roya" pitchFamily="2" charset="-78"/>
            </a:endParaRPr>
          </a:p>
          <a:p>
            <a:pPr algn="justLow" rtl="1">
              <a:lnSpc>
                <a:spcPct val="150000"/>
              </a:lnSpc>
              <a:buNone/>
            </a:pPr>
            <a:r>
              <a:rPr lang="fa-IR" b="1" dirty="0" smtClean="0">
                <a:cs typeface="B Roya" pitchFamily="2" charset="-78"/>
              </a:rPr>
              <a:t>2- رویکرد جاری- غیرجاری</a:t>
            </a:r>
            <a:endParaRPr lang="en-US" b="1" dirty="0" smtClean="0">
              <a:cs typeface="B Roya" pitchFamily="2" charset="-78"/>
            </a:endParaRPr>
          </a:p>
          <a:p>
            <a:pPr algn="justLow" rtl="1">
              <a:lnSpc>
                <a:spcPct val="150000"/>
              </a:lnSpc>
              <a:buNone/>
            </a:pPr>
            <a:r>
              <a:rPr lang="fa-IR" b="1" dirty="0" smtClean="0">
                <a:cs typeface="B Roya" pitchFamily="2" charset="-78"/>
              </a:rPr>
              <a:t>3-رویکرد موقتی</a:t>
            </a:r>
            <a:endParaRPr lang="en-US" b="1" dirty="0" smtClean="0">
              <a:cs typeface="B Roya" pitchFamily="2" charset="-78"/>
            </a:endParaRPr>
          </a:p>
          <a:p>
            <a:pPr algn="justLow" rtl="1">
              <a:lnSpc>
                <a:spcPct val="150000"/>
              </a:lnSpc>
              <a:buNone/>
            </a:pPr>
            <a:r>
              <a:rPr lang="fa-IR" b="1" dirty="0" smtClean="0">
                <a:cs typeface="B Roya" pitchFamily="2" charset="-78"/>
              </a:rPr>
              <a:t>4-رویکرد خالص سرمایه‌گذاری (رویکرد جاری)</a:t>
            </a:r>
          </a:p>
          <a:p>
            <a:pPr algn="r" rtl="1"/>
            <a:endParaRPr lang="en-US" b="1" dirty="0">
              <a:cs typeface="B Roya" pitchFamily="2" charset="-78"/>
            </a:endParaRPr>
          </a:p>
        </p:txBody>
      </p:sp>
      <p:sp>
        <p:nvSpPr>
          <p:cNvPr id="4" name="Double Wave 3"/>
          <p:cNvSpPr/>
          <p:nvPr/>
        </p:nvSpPr>
        <p:spPr>
          <a:xfrm rot="20432031">
            <a:off x="-130906" y="624218"/>
            <a:ext cx="3963420" cy="1266156"/>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5" name="TextBox 4"/>
          <p:cNvSpPr txBox="1"/>
          <p:nvPr/>
        </p:nvSpPr>
        <p:spPr>
          <a:xfrm rot="20558272">
            <a:off x="43280" y="797013"/>
            <a:ext cx="3945896" cy="892552"/>
          </a:xfrm>
          <a:prstGeom prst="rect">
            <a:avLst/>
          </a:prstGeom>
          <a:noFill/>
        </p:spPr>
        <p:txBody>
          <a:bodyPr wrap="square" rtlCol="0">
            <a:spAutoFit/>
          </a:bodyPr>
          <a:lstStyle/>
          <a:p>
            <a:pPr algn="ctr"/>
            <a:r>
              <a:rPr lang="fa-IR" sz="2600" b="1" dirty="0" smtClean="0">
                <a:cs typeface="B Titr" pitchFamily="2" charset="-78"/>
              </a:rPr>
              <a:t>رابطه تبدیل ارز و تغییر سطح قیمتها</a:t>
            </a:r>
            <a:endParaRPr lang="en-US" sz="2600" b="1" dirty="0">
              <a:cs typeface="B Titr" pitchFamily="2" charset="-78"/>
            </a:endParaRPr>
          </a:p>
        </p:txBody>
      </p:sp>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iterate type="lt">
                                    <p:tmPct val="0"/>
                                  </p:iterate>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1" nodeType="clickEffect">
                                  <p:stCondLst>
                                    <p:cond delay="0"/>
                                  </p:stCondLst>
                                  <p:iterate type="lt">
                                    <p:tmPct val="5000"/>
                                  </p:iterate>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 calcmode="lin" valueType="num">
                                      <p:cBhvr>
                                        <p:cTn id="14" dur="1000" fill="hold"/>
                                        <p:tgtEl>
                                          <p:spTgt spid="5"/>
                                        </p:tgtEl>
                                        <p:attrNameLst>
                                          <p:attrName>style.rotation</p:attrName>
                                        </p:attrNameLst>
                                      </p:cBhvr>
                                      <p:tavLst>
                                        <p:tav tm="0">
                                          <p:val>
                                            <p:fltVal val="90"/>
                                          </p:val>
                                        </p:tav>
                                        <p:tav tm="100000">
                                          <p:val>
                                            <p:fltVal val="0"/>
                                          </p:val>
                                        </p:tav>
                                      </p:tavLst>
                                    </p:anim>
                                    <p:animEffect transition="in" filter="fade">
                                      <p:cBhvr>
                                        <p:cTn id="1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7467600" cy="6016752"/>
          </a:xfrm>
        </p:spPr>
        <p:txBody>
          <a:bodyPr>
            <a:normAutofit/>
          </a:bodyPr>
          <a:lstStyle/>
          <a:p>
            <a:pPr algn="r" rtl="1">
              <a:buNone/>
            </a:pPr>
            <a:r>
              <a:rPr lang="fa-IR" b="1" dirty="0" smtClean="0">
                <a:solidFill>
                  <a:srgbClr val="C00000"/>
                </a:solidFill>
                <a:cs typeface="B Titr" pitchFamily="2" charset="-78"/>
              </a:rPr>
              <a:t>1- رویکرد اقلام پولی –غیر پولی</a:t>
            </a:r>
            <a:endParaRPr lang="en-US" b="1" dirty="0" smtClean="0">
              <a:solidFill>
                <a:srgbClr val="C00000"/>
              </a:solidFill>
              <a:cs typeface="B Titr" pitchFamily="2" charset="-78"/>
            </a:endParaRPr>
          </a:p>
          <a:p>
            <a:pPr algn="justLow" rtl="1">
              <a:buNone/>
            </a:pPr>
            <a:r>
              <a:rPr lang="fa-IR" b="1" dirty="0" smtClean="0">
                <a:cs typeface="B Roya" pitchFamily="2" charset="-78"/>
              </a:rPr>
              <a:t>  داراییها وبدهیهای پولی بر اساس ارزش جاری ونرخ تسعیر در تاریخ</a:t>
            </a:r>
          </a:p>
          <a:p>
            <a:pPr algn="justLow" rtl="1">
              <a:buNone/>
            </a:pPr>
            <a:r>
              <a:rPr lang="fa-IR" b="1" dirty="0" smtClean="0">
                <a:cs typeface="B Roya" pitchFamily="2" charset="-78"/>
              </a:rPr>
              <a:t>  ترازنامه می باشد</a:t>
            </a:r>
            <a:r>
              <a:rPr lang="en-US" b="1" dirty="0" smtClean="0">
                <a:cs typeface="B Roya" pitchFamily="2" charset="-78"/>
              </a:rPr>
              <a:t>.</a:t>
            </a:r>
          </a:p>
          <a:p>
            <a:pPr algn="justLow" rtl="1">
              <a:buNone/>
            </a:pPr>
            <a:r>
              <a:rPr lang="fa-IR" b="1" dirty="0" smtClean="0">
                <a:cs typeface="B Roya" pitchFamily="2" charset="-78"/>
              </a:rPr>
              <a:t>  داراییها وبدهیهای غیر پولی بر مبنای نرخ تسعیر زمان تحصیل می باشد .</a:t>
            </a:r>
          </a:p>
          <a:p>
            <a:pPr algn="justLow" rtl="1">
              <a:lnSpc>
                <a:spcPct val="150000"/>
              </a:lnSpc>
              <a:buNone/>
            </a:pPr>
            <a:r>
              <a:rPr lang="fa-IR" b="1" dirty="0" smtClean="0">
                <a:solidFill>
                  <a:srgbClr val="C00000"/>
                </a:solidFill>
                <a:cs typeface="B Titr" pitchFamily="2" charset="-78"/>
              </a:rPr>
              <a:t>2- رویکرد جاری وغیر جاری </a:t>
            </a:r>
            <a:endParaRPr lang="en-US" b="1" dirty="0" smtClean="0">
              <a:solidFill>
                <a:srgbClr val="C00000"/>
              </a:solidFill>
              <a:cs typeface="B Titr" pitchFamily="2" charset="-78"/>
            </a:endParaRPr>
          </a:p>
          <a:p>
            <a:pPr algn="justLow" rtl="1">
              <a:lnSpc>
                <a:spcPct val="150000"/>
              </a:lnSpc>
              <a:buNone/>
            </a:pPr>
            <a:r>
              <a:rPr lang="fa-IR" b="1" dirty="0" smtClean="0">
                <a:cs typeface="B Roya" pitchFamily="2" charset="-78"/>
              </a:rPr>
              <a:t>   اقلام جاري براساس نرخ جاري ارز تسعير مي گردند،زيرا با عمليات جاري واحد انتفاعي ارتباط دارند.</a:t>
            </a:r>
          </a:p>
          <a:p>
            <a:pPr algn="justLow" rtl="1">
              <a:buNone/>
            </a:pPr>
            <a:r>
              <a:rPr lang="fa-IR" b="1" dirty="0" smtClean="0">
                <a:solidFill>
                  <a:srgbClr val="C00000"/>
                </a:solidFill>
                <a:cs typeface="B Titr" pitchFamily="2" charset="-78"/>
              </a:rPr>
              <a:t>3- رویکرد موقتی </a:t>
            </a:r>
            <a:endParaRPr lang="en-US" b="1" dirty="0" smtClean="0">
              <a:solidFill>
                <a:srgbClr val="C00000"/>
              </a:solidFill>
              <a:cs typeface="B Titr" pitchFamily="2" charset="-78"/>
            </a:endParaRPr>
          </a:p>
          <a:p>
            <a:pPr algn="justLow" rtl="1">
              <a:lnSpc>
                <a:spcPct val="150000"/>
              </a:lnSpc>
              <a:buNone/>
            </a:pPr>
            <a:r>
              <a:rPr lang="fa-IR" b="1" dirty="0" smtClean="0">
                <a:cs typeface="B Roya" pitchFamily="2" charset="-78"/>
              </a:rPr>
              <a:t>   اقلامی که با بهای تمام شده تاریخی گزارش می شود با نرخ تسعیر ارز تاریخی؛ واقلامی که بر مبنای قیمت جاری یا قیمت های مورد انتظار گزارش می شوند برحسب نرخ جاری ارز تسعیر می شود</a:t>
            </a:r>
            <a:r>
              <a:rPr lang="en-US" b="1" dirty="0" smtClean="0">
                <a:cs typeface="B Roya" pitchFamily="2" charset="-78"/>
              </a:rPr>
              <a:t> .</a:t>
            </a:r>
          </a:p>
          <a:p>
            <a:pPr algn="r" rtl="1"/>
            <a:endParaRPr lang="fa-IR" b="1" dirty="0" smtClean="0">
              <a:cs typeface="B Roya" pitchFamily="2" charset="-78"/>
            </a:endParaRPr>
          </a:p>
          <a:p>
            <a:pPr algn="r" rtl="1"/>
            <a:endParaRPr lang="en-US" b="1" dirty="0">
              <a:cs typeface="B Roya" pitchFamily="2" charset="-78"/>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diamond(in)">
                                      <p:cBhvr>
                                        <p:cTn id="12" dur="20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diamond(in)">
                                      <p:cBhvr>
                                        <p:cTn id="1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295400"/>
            <a:ext cx="7467600" cy="5178552"/>
          </a:xfrm>
        </p:spPr>
        <p:txBody>
          <a:bodyPr/>
          <a:lstStyle/>
          <a:p>
            <a:pPr algn="r" rtl="1">
              <a:lnSpc>
                <a:spcPct val="150000"/>
              </a:lnSpc>
              <a:buNone/>
            </a:pPr>
            <a:r>
              <a:rPr lang="fa-IR" b="1" dirty="0" smtClean="0">
                <a:solidFill>
                  <a:srgbClr val="C00000"/>
                </a:solidFill>
                <a:cs typeface="B Titr" pitchFamily="2" charset="-78"/>
              </a:rPr>
              <a:t>4- رویکرد خالص سرمایه گذاری</a:t>
            </a:r>
          </a:p>
          <a:p>
            <a:pPr algn="justLow" rtl="1">
              <a:lnSpc>
                <a:spcPct val="150000"/>
              </a:lnSpc>
              <a:buNone/>
            </a:pPr>
            <a:r>
              <a:rPr lang="fa-IR" b="1" dirty="0" smtClean="0">
                <a:cs typeface="B Roya" pitchFamily="2" charset="-78"/>
              </a:rPr>
              <a:t>    شرکت فرعی نوعی سرمایه گذاری تلقی شده وتمام داراییها وبدهیهای شرکت فرعی براساس نرخ ارز در تاریخ ترازنامه واقلام صورت سود وزیان نیز براساس نرخ میانگین ارز طی دوره گزارش تسعیر می شوند. اگر سرمایه گذاری دائمی است محاسبه سود وزیان تغییر نرخ ارز لزومی ندارد مگر در زمان تصفیه که سود وزیان تسعیر تحقق پیدا می کند </a:t>
            </a:r>
            <a:r>
              <a:rPr lang="en-US" b="1" dirty="0" smtClean="0">
                <a:cs typeface="B Roya" pitchFamily="2" charset="-78"/>
              </a:rPr>
              <a:t>. </a:t>
            </a:r>
            <a:endParaRPr lang="fa-IR" b="1" dirty="0" smtClean="0">
              <a:cs typeface="B Roya" pitchFamily="2" charset="-78"/>
            </a:endParaRPr>
          </a:p>
          <a:p>
            <a:pPr algn="r" rtl="1"/>
            <a:endParaRPr lang="en-US" b="1" dirty="0">
              <a:cs typeface="B Roya" pitchFamily="2" charset="-78"/>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0"/>
            <a:ext cx="7467600" cy="4187952"/>
          </a:xfrm>
        </p:spPr>
        <p:txBody>
          <a:bodyPr/>
          <a:lstStyle/>
          <a:p>
            <a:pPr algn="r" rtl="1">
              <a:lnSpc>
                <a:spcPct val="150000"/>
              </a:lnSpc>
            </a:pPr>
            <a:r>
              <a:rPr lang="fa-IR" b="1" dirty="0" smtClean="0">
                <a:cs typeface="B Roya" pitchFamily="2" charset="-78"/>
              </a:rPr>
              <a:t>استاندارد شماره 8بکارگیری روش موقتی را الزامی داشته واشکال آن نوسان ناشی از سود وزیان شرکت اصلی ناشی از عوامل خارج از کنترل مدیریت  بود وانعکاس سودوزیان تغییر نرخ ارز در صورت سودوزیان؛ که با مخالفت همراه شد .نتیجه مخالفت ها ایجاد پول عملیاتی بود که شرکت فرعی می بایستی عملیات خود را با پول تعریف شده انجام می داد. </a:t>
            </a:r>
            <a:endParaRPr lang="en-US" b="1" dirty="0" smtClean="0">
              <a:cs typeface="B Roya" pitchFamily="2" charset="-78"/>
            </a:endParaRPr>
          </a:p>
          <a:p>
            <a:pPr algn="r" rtl="1">
              <a:lnSpc>
                <a:spcPct val="150000"/>
              </a:lnSpc>
            </a:pPr>
            <a:endParaRPr lang="en-US" b="1" dirty="0">
              <a:cs typeface="B Roya" pitchFamily="2" charset="-78"/>
            </a:endParaRPr>
          </a:p>
        </p:txBody>
      </p:sp>
      <p:sp>
        <p:nvSpPr>
          <p:cNvPr id="5" name="Double Wave 4"/>
          <p:cNvSpPr/>
          <p:nvPr/>
        </p:nvSpPr>
        <p:spPr>
          <a:xfrm rot="20432031">
            <a:off x="-56848" y="360447"/>
            <a:ext cx="3450518" cy="1447800"/>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6" name="TextBox 5"/>
          <p:cNvSpPr txBox="1"/>
          <p:nvPr/>
        </p:nvSpPr>
        <p:spPr>
          <a:xfrm rot="20382460">
            <a:off x="535200" y="755292"/>
            <a:ext cx="2566952" cy="523220"/>
          </a:xfrm>
          <a:prstGeom prst="rect">
            <a:avLst/>
          </a:prstGeom>
          <a:noFill/>
        </p:spPr>
        <p:txBody>
          <a:bodyPr wrap="square" rtlCol="0">
            <a:spAutoFit/>
          </a:bodyPr>
          <a:lstStyle/>
          <a:p>
            <a:pPr algn="ctr"/>
            <a:r>
              <a:rPr lang="fa-IR" sz="2800" b="1" dirty="0" smtClean="0">
                <a:cs typeface="B Titr" pitchFamily="2" charset="-78"/>
              </a:rPr>
              <a:t>استاندارد شماره 8</a:t>
            </a:r>
            <a:endParaRPr lang="en-US" sz="2800" b="1" dirty="0">
              <a:cs typeface="B Titr" pitchFamily="2" charset="-78"/>
            </a:endParaRP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80">
                                          <p:stCondLst>
                                            <p:cond delay="0"/>
                                          </p:stCondLst>
                                        </p:cTn>
                                        <p:tgtEl>
                                          <p:spTgt spid="6"/>
                                        </p:tgtEl>
                                      </p:cBhvr>
                                    </p:animEffect>
                                    <p:anim calcmode="lin" valueType="num">
                                      <p:cBhvr>
                                        <p:cTn id="13"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8" dur="26">
                                          <p:stCondLst>
                                            <p:cond delay="650"/>
                                          </p:stCondLst>
                                        </p:cTn>
                                        <p:tgtEl>
                                          <p:spTgt spid="6"/>
                                        </p:tgtEl>
                                      </p:cBhvr>
                                      <p:to x="100000" y="60000"/>
                                    </p:animScale>
                                    <p:animScale>
                                      <p:cBhvr>
                                        <p:cTn id="19" dur="166" decel="50000">
                                          <p:stCondLst>
                                            <p:cond delay="676"/>
                                          </p:stCondLst>
                                        </p:cTn>
                                        <p:tgtEl>
                                          <p:spTgt spid="6"/>
                                        </p:tgtEl>
                                      </p:cBhvr>
                                      <p:to x="100000" y="100000"/>
                                    </p:animScale>
                                    <p:animScale>
                                      <p:cBhvr>
                                        <p:cTn id="20" dur="26">
                                          <p:stCondLst>
                                            <p:cond delay="1312"/>
                                          </p:stCondLst>
                                        </p:cTn>
                                        <p:tgtEl>
                                          <p:spTgt spid="6"/>
                                        </p:tgtEl>
                                      </p:cBhvr>
                                      <p:to x="100000" y="80000"/>
                                    </p:animScale>
                                    <p:animScale>
                                      <p:cBhvr>
                                        <p:cTn id="21" dur="166" decel="50000">
                                          <p:stCondLst>
                                            <p:cond delay="1338"/>
                                          </p:stCondLst>
                                        </p:cTn>
                                        <p:tgtEl>
                                          <p:spTgt spid="6"/>
                                        </p:tgtEl>
                                      </p:cBhvr>
                                      <p:to x="100000" y="100000"/>
                                    </p:animScale>
                                    <p:animScale>
                                      <p:cBhvr>
                                        <p:cTn id="22" dur="26">
                                          <p:stCondLst>
                                            <p:cond delay="1642"/>
                                          </p:stCondLst>
                                        </p:cTn>
                                        <p:tgtEl>
                                          <p:spTgt spid="6"/>
                                        </p:tgtEl>
                                      </p:cBhvr>
                                      <p:to x="100000" y="90000"/>
                                    </p:animScale>
                                    <p:animScale>
                                      <p:cBhvr>
                                        <p:cTn id="23" dur="166" decel="50000">
                                          <p:stCondLst>
                                            <p:cond delay="1668"/>
                                          </p:stCondLst>
                                        </p:cTn>
                                        <p:tgtEl>
                                          <p:spTgt spid="6"/>
                                        </p:tgtEl>
                                      </p:cBhvr>
                                      <p:to x="100000" y="100000"/>
                                    </p:animScale>
                                    <p:animScale>
                                      <p:cBhvr>
                                        <p:cTn id="24" dur="26">
                                          <p:stCondLst>
                                            <p:cond delay="1808"/>
                                          </p:stCondLst>
                                        </p:cTn>
                                        <p:tgtEl>
                                          <p:spTgt spid="6"/>
                                        </p:tgtEl>
                                      </p:cBhvr>
                                      <p:to x="100000" y="95000"/>
                                    </p:animScale>
                                    <p:animScale>
                                      <p:cBhvr>
                                        <p:cTn id="25"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400" b="1" dirty="0" smtClean="0"/>
              <a:t>        </a:t>
            </a:r>
            <a:r>
              <a:rPr lang="fa-IR" sz="4400" b="1" dirty="0" smtClean="0">
                <a:solidFill>
                  <a:srgbClr val="C00000"/>
                </a:solidFill>
              </a:rPr>
              <a:t>ادامه</a:t>
            </a:r>
            <a:endParaRPr lang="en-US" sz="4400" b="1" dirty="0">
              <a:solidFill>
                <a:srgbClr val="C00000"/>
              </a:solidFill>
            </a:endParaRPr>
          </a:p>
        </p:txBody>
      </p:sp>
      <p:sp>
        <p:nvSpPr>
          <p:cNvPr id="3" name="Content Placeholder 2"/>
          <p:cNvSpPr>
            <a:spLocks noGrp="1"/>
          </p:cNvSpPr>
          <p:nvPr>
            <p:ph sz="quarter" idx="1"/>
          </p:nvPr>
        </p:nvSpPr>
        <p:spPr/>
        <p:txBody>
          <a:bodyPr/>
          <a:lstStyle/>
          <a:p>
            <a:pPr algn="r" rtl="1"/>
            <a:r>
              <a:rPr lang="fa-IR" dirty="0" smtClean="0">
                <a:cs typeface="B Roya" pitchFamily="2" charset="-78"/>
              </a:rPr>
              <a:t>در اوایل دهه پنجاه هردو سازمان در آثار و نوشته های خود تجدید نظر کردند،بطوریکه در سال 1952 انجمن </a:t>
            </a:r>
            <a:r>
              <a:rPr lang="en-US" dirty="0" smtClean="0">
                <a:cs typeface="B Roya" pitchFamily="2" charset="-78"/>
              </a:rPr>
              <a:t>AAA </a:t>
            </a:r>
            <a:r>
              <a:rPr lang="fa-IR" dirty="0" smtClean="0">
                <a:cs typeface="B Roya" pitchFamily="2" charset="-78"/>
              </a:rPr>
              <a:t> بیانیه شماره 2 (تغییرات سطوح قیمت و صورتهای مالی) را منتشر نمود و انجمن </a:t>
            </a:r>
            <a:r>
              <a:rPr lang="en-US" dirty="0" smtClean="0">
                <a:cs typeface="B Roya" pitchFamily="2" charset="-78"/>
              </a:rPr>
              <a:t>AICPA</a:t>
            </a:r>
            <a:r>
              <a:rPr lang="fa-IR" dirty="0" smtClean="0">
                <a:cs typeface="B Roya" pitchFamily="2" charset="-78"/>
              </a:rPr>
              <a:t>مسئولیت مطالعه درباره تغییر مفاهیم مربوط به درآمد را به عهده گرفت و درگزارشات و مطالعات این سازمان آمده است: </a:t>
            </a:r>
            <a:endParaRPr lang="en-US" dirty="0" smtClean="0">
              <a:cs typeface="B Roya" pitchFamily="2" charset="-78"/>
            </a:endParaRPr>
          </a:p>
          <a:p>
            <a:pPr algn="r" rtl="1">
              <a:buNone/>
            </a:pPr>
            <a:r>
              <a:rPr lang="fa-IR" b="1" dirty="0" smtClean="0">
                <a:cs typeface="B Roya" pitchFamily="2" charset="-78"/>
              </a:rPr>
              <a:t>   ” شرکتهایی که مالکیت آنها بطور گسترده در بسیاری از مناطق پراکنده می باشند، بایستی برای فرام کردن اطلاعاتی که در تعیین اندازه گیری درآمد بر مبنای تقریبی واحدهای قدرت خرید معادل دارند،بکوشند و چنین اطلاعاتی باید در تمامی موارد به گونه ای امکان دارد، ارائه گردد تا حسابداران و حسابرسان مستقل بتوانند از این طریق و برمبنای آن، نظرات قطعی خود را اعلام نمایند.“</a:t>
            </a:r>
            <a:endParaRPr lang="en-US" b="1" dirty="0">
              <a:cs typeface="B Roya" pitchFamily="2" charset="-78"/>
            </a:endParaRPr>
          </a:p>
        </p:txBody>
      </p:sp>
      <p:sp>
        <p:nvSpPr>
          <p:cNvPr id="5" name="Left Arrow 4"/>
          <p:cNvSpPr/>
          <p:nvPr/>
        </p:nvSpPr>
        <p:spPr>
          <a:xfrm>
            <a:off x="6781800" y="914400"/>
            <a:ext cx="914400" cy="3048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
        <p:nvSpPr>
          <p:cNvPr id="6" name="Left Arrow 5"/>
          <p:cNvSpPr/>
          <p:nvPr/>
        </p:nvSpPr>
        <p:spPr>
          <a:xfrm>
            <a:off x="914400" y="5791200"/>
            <a:ext cx="914400" cy="3810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fltVal val="0"/>
                                          </p:val>
                                        </p:tav>
                                        <p:tav tm="100000">
                                          <p:val>
                                            <p:strVal val="#ppt_w"/>
                                          </p:val>
                                        </p:tav>
                                      </p:tavLst>
                                    </p:anim>
                                    <p:anim calcmode="lin" valueType="num">
                                      <p:cBhvr>
                                        <p:cTn id="22" dur="500" fill="hold"/>
                                        <p:tgtEl>
                                          <p:spTgt spid="6"/>
                                        </p:tgtEl>
                                        <p:attrNameLst>
                                          <p:attrName>ppt_h</p:attrName>
                                        </p:attrNameLst>
                                      </p:cBhvr>
                                      <p:tavLst>
                                        <p:tav tm="0">
                                          <p:val>
                                            <p:fltVal val="0"/>
                                          </p:val>
                                        </p:tav>
                                        <p:tav tm="100000">
                                          <p:val>
                                            <p:strVal val="#ppt_h"/>
                                          </p:val>
                                        </p:tav>
                                      </p:tavLst>
                                    </p:anim>
                                    <p:animEffect transition="in" filter="fad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37" presetClass="entr" presetSubtype="0" fill="hold" grpId="1"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900" decel="100000" fill="hold"/>
                                        <p:tgtEl>
                                          <p:spTgt spid="6"/>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9" presetClass="entr" presetSubtype="0" fill="hold" grpId="0" nodeType="clickEffect">
                                  <p:stCondLst>
                                    <p:cond delay="0"/>
                                  </p:stCondLst>
                                  <p:childTnLst>
                                    <p:set>
                                      <p:cBhvr>
                                        <p:cTn id="35" dur="1" fill="hold">
                                          <p:stCondLst>
                                            <p:cond delay="0"/>
                                          </p:stCondLst>
                                        </p:cTn>
                                        <p:tgtEl>
                                          <p:spTgt spid="3">
                                            <p:txEl>
                                              <p:pRg st="0" end="0"/>
                                            </p:txEl>
                                          </p:spTgt>
                                        </p:tgtEl>
                                        <p:attrNameLst>
                                          <p:attrName>style.visibility</p:attrName>
                                        </p:attrNameLst>
                                      </p:cBhvr>
                                      <p:to>
                                        <p:strVal val="visible"/>
                                      </p:to>
                                    </p:set>
                                    <p:anim calcmode="lin" valueType="num">
                                      <p:cBhvr>
                                        <p:cTn id="36"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37"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8" dur="1000"/>
                                        <p:tgtEl>
                                          <p:spTgt spid="3">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9" presetClass="entr" presetSubtype="0" fill="hold" grpId="0"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anim calcmode="lin" valueType="num">
                                      <p:cBhvr>
                                        <p:cTn id="43"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44"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4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animBg="1"/>
      <p:bldP spid="6" grpId="0" animBg="1"/>
      <p:bldP spid="6" grpId="1"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981200"/>
            <a:ext cx="7467600" cy="4492752"/>
          </a:xfrm>
        </p:spPr>
        <p:txBody>
          <a:bodyPr/>
          <a:lstStyle/>
          <a:p>
            <a:pPr algn="justLow" rtl="1">
              <a:lnSpc>
                <a:spcPct val="150000"/>
              </a:lnSpc>
              <a:buNone/>
            </a:pPr>
            <a:r>
              <a:rPr lang="fa-IR" b="1" dirty="0" smtClean="0">
                <a:cs typeface="B Roya" pitchFamily="2" charset="-78"/>
              </a:rPr>
              <a:t>   این استاندارد فرایند دومرحله ای را برای تبدیل صورت های مالی توصیه نمود:</a:t>
            </a:r>
            <a:endParaRPr lang="en-US" b="1" dirty="0" smtClean="0">
              <a:cs typeface="B Roya" pitchFamily="2" charset="-78"/>
            </a:endParaRPr>
          </a:p>
          <a:p>
            <a:pPr algn="justLow" rtl="1">
              <a:lnSpc>
                <a:spcPct val="150000"/>
              </a:lnSpc>
              <a:buNone/>
            </a:pPr>
            <a:r>
              <a:rPr lang="fa-IR" b="1" dirty="0" smtClean="0">
                <a:solidFill>
                  <a:schemeClr val="accent1"/>
                </a:solidFill>
                <a:cs typeface="B Roya" pitchFamily="2" charset="-78"/>
              </a:rPr>
              <a:t>   </a:t>
            </a:r>
            <a:r>
              <a:rPr lang="fa-IR" b="1" u="sng" dirty="0" smtClean="0">
                <a:solidFill>
                  <a:schemeClr val="accent1"/>
                </a:solidFill>
                <a:cs typeface="B Roya" pitchFamily="2" charset="-78"/>
              </a:rPr>
              <a:t>مرحله اول  </a:t>
            </a:r>
            <a:r>
              <a:rPr lang="fa-IR" b="1" dirty="0" smtClean="0">
                <a:cs typeface="B Roya" pitchFamily="2" charset="-78"/>
              </a:rPr>
              <a:t>تمامی ارقام بیان شده برحسب پول ؛به غیر از پول عملیاتی با استفاده از روش موقتی به پول عملیاتی تبدیل می شودو </a:t>
            </a:r>
            <a:r>
              <a:rPr lang="fa-IR" b="1" u="sng" dirty="0" smtClean="0">
                <a:solidFill>
                  <a:schemeClr val="accent1"/>
                </a:solidFill>
                <a:cs typeface="B Roya" pitchFamily="2" charset="-78"/>
              </a:rPr>
              <a:t>مرحله دوم </a:t>
            </a:r>
            <a:r>
              <a:rPr lang="fa-IR" b="1" dirty="0" smtClean="0">
                <a:cs typeface="B Roya" pitchFamily="2" charset="-78"/>
              </a:rPr>
              <a:t>ارقام بدست آمده برحسب پول عملیاتی با بکارگیری روش خالص سرمایه گذاری به پول رایج در کشور اصلی تبدیل می گردد.</a:t>
            </a:r>
            <a:endParaRPr lang="en-US" b="1" dirty="0" smtClean="0">
              <a:cs typeface="B Roya" pitchFamily="2" charset="-78"/>
            </a:endParaRPr>
          </a:p>
          <a:p>
            <a:pPr algn="r" rtl="1">
              <a:buNone/>
            </a:pPr>
            <a:endParaRPr lang="en-US" b="1" dirty="0" smtClean="0">
              <a:cs typeface="B Roya" pitchFamily="2" charset="-78"/>
            </a:endParaRPr>
          </a:p>
          <a:p>
            <a:pPr algn="r" rtl="1"/>
            <a:endParaRPr lang="en-US" b="1" dirty="0">
              <a:cs typeface="B Roya" pitchFamily="2" charset="-78"/>
            </a:endParaRPr>
          </a:p>
        </p:txBody>
      </p:sp>
      <p:sp>
        <p:nvSpPr>
          <p:cNvPr id="5" name="Double Wave 4"/>
          <p:cNvSpPr/>
          <p:nvPr/>
        </p:nvSpPr>
        <p:spPr>
          <a:xfrm rot="20432031">
            <a:off x="-56848" y="360447"/>
            <a:ext cx="3450518" cy="1447800"/>
          </a:xfrm>
          <a:prstGeom prst="doubleWave">
            <a:avLst>
              <a:gd name="adj1" fmla="val 6250"/>
              <a:gd name="adj2" fmla="val -509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7" name="TextBox 6"/>
          <p:cNvSpPr txBox="1"/>
          <p:nvPr/>
        </p:nvSpPr>
        <p:spPr>
          <a:xfrm rot="20728779">
            <a:off x="13500" y="669657"/>
            <a:ext cx="3444723" cy="523220"/>
          </a:xfrm>
          <a:prstGeom prst="rect">
            <a:avLst/>
          </a:prstGeom>
          <a:noFill/>
        </p:spPr>
        <p:txBody>
          <a:bodyPr wrap="square" rtlCol="0">
            <a:spAutoFit/>
          </a:bodyPr>
          <a:lstStyle/>
          <a:p>
            <a:pPr algn="ctr"/>
            <a:r>
              <a:rPr lang="fa-IR" sz="2800" b="1" dirty="0" smtClean="0">
                <a:cs typeface="B Titr" pitchFamily="2" charset="-78"/>
              </a:rPr>
              <a:t>استاندارد شماره 52</a:t>
            </a:r>
            <a:endParaRPr lang="en-US" sz="2800" b="1" dirty="0">
              <a:cs typeface="B Titr" pitchFamily="2" charset="-78"/>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edg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5" presetClass="entr" presetSubtype="0" fill="hold" grpId="1"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20" dur="1000" fill="hold"/>
                                        <p:tgtEl>
                                          <p:spTgt spid="7"/>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7" grpId="1"/>
    </p:bldLst>
  </p:timing>
</p:sld>
</file>

<file path=ppt/slides/slide6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362200" y="2819400"/>
            <a:ext cx="4343400" cy="1446550"/>
          </a:xfrm>
          <a:prstGeom prst="rect">
            <a:avLst/>
          </a:prstGeom>
          <a:noFill/>
        </p:spPr>
        <p:txBody>
          <a:bodyPr wrap="square" rtlCol="1">
            <a:spAutoFit/>
          </a:bodyPr>
          <a:lstStyle/>
          <a:p>
            <a:pPr algn="ctr"/>
            <a:r>
              <a:rPr lang="fa-IR" sz="8800" b="1" dirty="0" smtClean="0">
                <a:solidFill>
                  <a:srgbClr val="FF0000"/>
                </a:solidFill>
                <a:latin typeface="IranNastaliq" pitchFamily="18" charset="0"/>
                <a:cs typeface="IranNastaliq" pitchFamily="18" charset="0"/>
              </a:rPr>
              <a:t>والسلام</a:t>
            </a:r>
            <a:endParaRPr lang="fa-IR" sz="8800" b="1" dirty="0">
              <a:solidFill>
                <a:srgbClr val="FF0000"/>
              </a:solidFill>
              <a:latin typeface="IranNastaliq" pitchFamily="18" charset="0"/>
              <a:cs typeface="IranNastaliq"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r" rtl="1"/>
            <a:r>
              <a:rPr lang="fa-IR" dirty="0" smtClean="0">
                <a:cs typeface="B Roya" pitchFamily="2" charset="-78"/>
              </a:rPr>
              <a:t>انجمن </a:t>
            </a:r>
            <a:r>
              <a:rPr lang="en-US" dirty="0" smtClean="0">
                <a:cs typeface="B Roya" pitchFamily="2" charset="-78"/>
              </a:rPr>
              <a:t>AICPA</a:t>
            </a:r>
            <a:r>
              <a:rPr lang="fa-IR" dirty="0" smtClean="0">
                <a:cs typeface="B Roya" pitchFamily="2" charset="-78"/>
              </a:rPr>
              <a:t>  بعد از مطالعات و تحقیقات خود بیانیه شماره 6 که بر لزوم ارائه اطلاعات لازم با استفاده از شاخص قیمت واحد در یادداشتهای همراه صورتهای مالی، تاکید داشت را منتشر نمود.</a:t>
            </a:r>
          </a:p>
          <a:p>
            <a:pPr algn="r" rtl="1"/>
            <a:r>
              <a:rPr lang="fa-IR" dirty="0" smtClean="0">
                <a:cs typeface="B Roya" pitchFamily="2" charset="-78"/>
              </a:rPr>
              <a:t>سال 1969 هیئت </a:t>
            </a:r>
            <a:r>
              <a:rPr lang="en-US" dirty="0" smtClean="0">
                <a:cs typeface="B Roya" pitchFamily="2" charset="-78"/>
              </a:rPr>
              <a:t>APB</a:t>
            </a:r>
            <a:r>
              <a:rPr lang="fa-IR" dirty="0" smtClean="0">
                <a:cs typeface="B Roya" pitchFamily="2" charset="-78"/>
              </a:rPr>
              <a:t> بیانیه شماره 3 خود را درباره تهیه صورتهای مالی تعدیلی برمبنای شاخص قیمت ها منتشرنمود وبر افشای آن در یادداشت های همراه تاًکید نمود.</a:t>
            </a:r>
          </a:p>
          <a:p>
            <a:pPr algn="r" rtl="1"/>
            <a:r>
              <a:rPr lang="fa-IR" dirty="0" smtClean="0">
                <a:cs typeface="B Roya" pitchFamily="2" charset="-78"/>
              </a:rPr>
              <a:t>در همین دوران کمیته </a:t>
            </a:r>
            <a:r>
              <a:rPr lang="en-US" dirty="0" err="1" smtClean="0">
                <a:cs typeface="B Roya" pitchFamily="2" charset="-78"/>
              </a:rPr>
              <a:t>Trueblood</a:t>
            </a:r>
            <a:r>
              <a:rPr lang="fa-IR" dirty="0" smtClean="0">
                <a:cs typeface="B Roya" pitchFamily="2" charset="-78"/>
              </a:rPr>
              <a:t> بر نیاز به تغییر قیمت تاکید نمود.</a:t>
            </a:r>
          </a:p>
          <a:p>
            <a:pPr algn="r" rtl="1"/>
            <a:r>
              <a:rPr lang="fa-IR" dirty="0" smtClean="0">
                <a:cs typeface="B Roya" pitchFamily="2" charset="-78"/>
              </a:rPr>
              <a:t>اواخرسال 1974 هیئت </a:t>
            </a:r>
            <a:r>
              <a:rPr lang="en-US" dirty="0" smtClean="0">
                <a:cs typeface="B Roya" pitchFamily="2" charset="-78"/>
              </a:rPr>
              <a:t>FASB</a:t>
            </a:r>
            <a:r>
              <a:rPr lang="fa-IR" dirty="0" smtClean="0">
                <a:cs typeface="B Roya" pitchFamily="2" charset="-78"/>
              </a:rPr>
              <a:t> پیشنهادی تحت عنوان ”گزارشگری مالی مبتنی بر واحدهای قدرت خرید عمومی“ منتشر نمود که واحدهای تجاری را ملزم به ارائه صورتهای مالی تاریخی بعلاوه صورتهای مالی تعدیلی بر مبنای قدرت خرید عمومی می کرد.</a:t>
            </a:r>
            <a:endParaRPr lang="en-US" dirty="0">
              <a:cs typeface="B Roya" pitchFamily="2" charset="-78"/>
            </a:endParaRPr>
          </a:p>
        </p:txBody>
      </p:sp>
      <p:sp>
        <p:nvSpPr>
          <p:cNvPr id="5" name="Left Arrow 4"/>
          <p:cNvSpPr/>
          <p:nvPr/>
        </p:nvSpPr>
        <p:spPr>
          <a:xfrm>
            <a:off x="6781800" y="914400"/>
            <a:ext cx="914400" cy="3048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
        <p:nvSpPr>
          <p:cNvPr id="6" name="Rectangle 5"/>
          <p:cNvSpPr/>
          <p:nvPr/>
        </p:nvSpPr>
        <p:spPr>
          <a:xfrm>
            <a:off x="5105400" y="762000"/>
            <a:ext cx="1621760" cy="769441"/>
          </a:xfrm>
          <a:prstGeom prst="rect">
            <a:avLst/>
          </a:prstGeom>
        </p:spPr>
        <p:txBody>
          <a:bodyPr wrap="square">
            <a:spAutoFit/>
          </a:bodyPr>
          <a:lstStyle/>
          <a:p>
            <a:pPr algn="r"/>
            <a:r>
              <a:rPr lang="fa-IR" sz="4400" b="1" dirty="0" smtClean="0">
                <a:solidFill>
                  <a:srgbClr val="C00000"/>
                </a:solidFill>
              </a:rPr>
              <a:t>ادامه</a:t>
            </a:r>
            <a:endParaRPr lang="fa-IR" sz="4400" dirty="0"/>
          </a:p>
        </p:txBody>
      </p:sp>
      <p:sp>
        <p:nvSpPr>
          <p:cNvPr id="7" name="Left Arrow 6"/>
          <p:cNvSpPr/>
          <p:nvPr/>
        </p:nvSpPr>
        <p:spPr>
          <a:xfrm>
            <a:off x="914400" y="5791200"/>
            <a:ext cx="914400" cy="3810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6"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barn(inHorizontal)">
                                      <p:cBhvr>
                                        <p:cTn id="14" dur="500"/>
                                        <p:tgtEl>
                                          <p:spTgt spid="6">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Effect transition="in" filter="fade">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37" presetClass="entr" presetSubtype="0" fill="hold" grpId="1"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900" decel="100000" fill="hold"/>
                                        <p:tgtEl>
                                          <p:spTgt spid="7"/>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9" presetClass="entr" presetSubtype="0" decel="100000" fill="hold" grpId="0" nodeType="clickEffect">
                                  <p:stCondLst>
                                    <p:cond delay="0"/>
                                  </p:stCondLst>
                                  <p:childTnLst>
                                    <p:set>
                                      <p:cBhvr>
                                        <p:cTn id="33" dur="1" fill="hold">
                                          <p:stCondLst>
                                            <p:cond delay="0"/>
                                          </p:stCondLst>
                                        </p:cTn>
                                        <p:tgtEl>
                                          <p:spTgt spid="3">
                                            <p:txEl>
                                              <p:pRg st="0" end="0"/>
                                            </p:txEl>
                                          </p:spTgt>
                                        </p:tgtEl>
                                        <p:attrNameLst>
                                          <p:attrName>style.visibility</p:attrName>
                                        </p:attrNameLst>
                                      </p:cBhvr>
                                      <p:to>
                                        <p:strVal val="visible"/>
                                      </p:to>
                                    </p:set>
                                    <p:anim calcmode="lin" valueType="num">
                                      <p:cBhvr>
                                        <p:cTn id="3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36"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37" dur="500"/>
                                        <p:tgtEl>
                                          <p:spTgt spid="3">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9" presetClass="entr" presetSubtype="0" decel="100000" fill="hold" grpId="0" nodeType="clickEffect">
                                  <p:stCondLst>
                                    <p:cond delay="0"/>
                                  </p:stCondLst>
                                  <p:childTnLst>
                                    <p:set>
                                      <p:cBhvr>
                                        <p:cTn id="41" dur="1" fill="hold">
                                          <p:stCondLst>
                                            <p:cond delay="0"/>
                                          </p:stCondLst>
                                        </p:cTn>
                                        <p:tgtEl>
                                          <p:spTgt spid="3">
                                            <p:txEl>
                                              <p:pRg st="1" end="1"/>
                                            </p:txEl>
                                          </p:spTgt>
                                        </p:tgtEl>
                                        <p:attrNameLst>
                                          <p:attrName>style.visibility</p:attrName>
                                        </p:attrNameLst>
                                      </p:cBhvr>
                                      <p:to>
                                        <p:strVal val="visible"/>
                                      </p:to>
                                    </p:set>
                                    <p:anim calcmode="lin" valueType="num">
                                      <p:cBhvr>
                                        <p:cTn id="4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44"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45" dur="500"/>
                                        <p:tgtEl>
                                          <p:spTgt spid="3">
                                            <p:txEl>
                                              <p:pRg st="1" end="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9" presetClass="entr" presetSubtype="0" decel="100000" fill="hold" grpId="0" nodeType="clickEffect">
                                  <p:stCondLst>
                                    <p:cond delay="0"/>
                                  </p:stCondLst>
                                  <p:childTnLst>
                                    <p:set>
                                      <p:cBhvr>
                                        <p:cTn id="49" dur="1" fill="hold">
                                          <p:stCondLst>
                                            <p:cond delay="0"/>
                                          </p:stCondLst>
                                        </p:cTn>
                                        <p:tgtEl>
                                          <p:spTgt spid="3">
                                            <p:txEl>
                                              <p:pRg st="2" end="2"/>
                                            </p:txEl>
                                          </p:spTgt>
                                        </p:tgtEl>
                                        <p:attrNameLst>
                                          <p:attrName>style.visibility</p:attrName>
                                        </p:attrNameLst>
                                      </p:cBhvr>
                                      <p:to>
                                        <p:strVal val="visible"/>
                                      </p:to>
                                    </p:set>
                                    <p:anim calcmode="lin" valueType="num">
                                      <p:cBhvr>
                                        <p:cTn id="50"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51"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52"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53" dur="500"/>
                                        <p:tgtEl>
                                          <p:spTgt spid="3">
                                            <p:txEl>
                                              <p:pRg st="2" end="2"/>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49" presetClass="entr" presetSubtype="0" decel="100000" fill="hold" grpId="0" nodeType="clickEffect">
                                  <p:stCondLst>
                                    <p:cond delay="0"/>
                                  </p:stCondLst>
                                  <p:childTnLst>
                                    <p:set>
                                      <p:cBhvr>
                                        <p:cTn id="57" dur="1" fill="hold">
                                          <p:stCondLst>
                                            <p:cond delay="0"/>
                                          </p:stCondLst>
                                        </p:cTn>
                                        <p:tgtEl>
                                          <p:spTgt spid="3">
                                            <p:txEl>
                                              <p:pRg st="3" end="3"/>
                                            </p:txEl>
                                          </p:spTgt>
                                        </p:tgtEl>
                                        <p:attrNameLst>
                                          <p:attrName>style.visibility</p:attrName>
                                        </p:attrNameLst>
                                      </p:cBhvr>
                                      <p:to>
                                        <p:strVal val="visible"/>
                                      </p:to>
                                    </p:set>
                                    <p:anim calcmode="lin" valueType="num">
                                      <p:cBhvr>
                                        <p:cTn id="5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59" dur="500" fill="hold"/>
                                        <p:tgtEl>
                                          <p:spTgt spid="3">
                                            <p:txEl>
                                              <p:pRg st="3" end="3"/>
                                            </p:txEl>
                                          </p:spTgt>
                                        </p:tgtEl>
                                        <p:attrNameLst>
                                          <p:attrName>ppt_h</p:attrName>
                                        </p:attrNameLst>
                                      </p:cBhvr>
                                      <p:tavLst>
                                        <p:tav tm="0">
                                          <p:val>
                                            <p:fltVal val="0"/>
                                          </p:val>
                                        </p:tav>
                                        <p:tav tm="100000">
                                          <p:val>
                                            <p:strVal val="#ppt_h"/>
                                          </p:val>
                                        </p:tav>
                                      </p:tavLst>
                                    </p:anim>
                                    <p:anim calcmode="lin" valueType="num">
                                      <p:cBhvr>
                                        <p:cTn id="60" dur="500" fill="hold"/>
                                        <p:tgtEl>
                                          <p:spTgt spid="3">
                                            <p:txEl>
                                              <p:pRg st="3" end="3"/>
                                            </p:txEl>
                                          </p:spTgt>
                                        </p:tgtEl>
                                        <p:attrNameLst>
                                          <p:attrName>style.rotation</p:attrName>
                                        </p:attrNameLst>
                                      </p:cBhvr>
                                      <p:tavLst>
                                        <p:tav tm="0">
                                          <p:val>
                                            <p:fltVal val="360"/>
                                          </p:val>
                                        </p:tav>
                                        <p:tav tm="100000">
                                          <p:val>
                                            <p:fltVal val="0"/>
                                          </p:val>
                                        </p:tav>
                                      </p:tavLst>
                                    </p:anim>
                                    <p:animEffect transition="in" filter="fade">
                                      <p:cBhvr>
                                        <p:cTn id="6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7" grpId="0" animBg="1"/>
      <p:bldP spid="7"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r" rtl="1"/>
            <a:r>
              <a:rPr lang="fa-IR" b="1" dirty="0" smtClean="0">
                <a:cs typeface="B Roya" pitchFamily="2" charset="-78"/>
              </a:rPr>
              <a:t>مارس 1976 کممیسیون اوراق بهادار و بورس ( </a:t>
            </a:r>
            <a:r>
              <a:rPr lang="en-US" b="1" dirty="0" smtClean="0">
                <a:cs typeface="B Roya" pitchFamily="2" charset="-78"/>
              </a:rPr>
              <a:t>ASR</a:t>
            </a:r>
            <a:r>
              <a:rPr lang="fa-IR" b="1" dirty="0" smtClean="0">
                <a:cs typeface="B Roya" pitchFamily="2" charset="-78"/>
              </a:rPr>
              <a:t>) بیانیه 190 را منتشر نمود و بر ارائه اطلاعات مکمل بر مبنای ارزشهای جایگزینی برای کلیه شرکتهای پذیرفته شده در بورس در مورد موجودی ها،اموال، ماشین آلات و تجهیزات ناخالص، که مجموع آنها بیش از صد میلیون دلار و یا بیش از ده درصد جمع دارایی ها باشد،تاکید نمود.</a:t>
            </a:r>
          </a:p>
          <a:p>
            <a:pPr algn="r" rtl="1">
              <a:buNone/>
            </a:pPr>
            <a:endParaRPr lang="fa-IR" b="1" dirty="0" smtClean="0">
              <a:cs typeface="B Roya" pitchFamily="2" charset="-78"/>
            </a:endParaRPr>
          </a:p>
          <a:p>
            <a:pPr algn="r" rtl="1"/>
            <a:r>
              <a:rPr lang="fa-IR" b="1" dirty="0" smtClean="0">
                <a:cs typeface="B Roya" pitchFamily="2" charset="-78"/>
              </a:rPr>
              <a:t>نتیجه بازنگری راه حل های چند جانبه نتایج دستورالعمل شماره 190 </a:t>
            </a:r>
            <a:r>
              <a:rPr lang="en-US" b="1" dirty="0" smtClean="0">
                <a:cs typeface="B Roya" pitchFamily="2" charset="-78"/>
              </a:rPr>
              <a:t>(ARS)</a:t>
            </a:r>
            <a:r>
              <a:rPr lang="fa-IR" b="1" dirty="0" smtClean="0">
                <a:cs typeface="B Roya" pitchFamily="2" charset="-78"/>
              </a:rPr>
              <a:t> در سال 1979 موجب انتشار بیانیه شماره 33 (گزارشگری مالی و تغییر قیمت ها) هیئت </a:t>
            </a:r>
            <a:r>
              <a:rPr lang="en-US" b="1" dirty="0" smtClean="0">
                <a:cs typeface="B Roya" pitchFamily="2" charset="-78"/>
              </a:rPr>
              <a:t>FASB</a:t>
            </a:r>
            <a:r>
              <a:rPr lang="fa-IR" b="1" dirty="0" smtClean="0">
                <a:cs typeface="B Roya" pitchFamily="2" charset="-78"/>
              </a:rPr>
              <a:t> شد که بر افشای اطلاعات مربوط به ارزشهای جایگزینی و همچنین سود وزیان ناشی از نگهداری اقلام در یادداشت های همراه، تاکید داشت.</a:t>
            </a:r>
            <a:endParaRPr lang="en-US" b="1" dirty="0">
              <a:cs typeface="B Roya" pitchFamily="2" charset="-78"/>
            </a:endParaRPr>
          </a:p>
        </p:txBody>
      </p:sp>
      <p:sp>
        <p:nvSpPr>
          <p:cNvPr id="4" name="Left Arrow 3"/>
          <p:cNvSpPr/>
          <p:nvPr/>
        </p:nvSpPr>
        <p:spPr>
          <a:xfrm>
            <a:off x="6781800" y="914400"/>
            <a:ext cx="914400" cy="3048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
        <p:nvSpPr>
          <p:cNvPr id="5" name="Rectangle 4"/>
          <p:cNvSpPr/>
          <p:nvPr/>
        </p:nvSpPr>
        <p:spPr>
          <a:xfrm>
            <a:off x="5562600" y="685801"/>
            <a:ext cx="1143000" cy="769441"/>
          </a:xfrm>
          <a:prstGeom prst="rect">
            <a:avLst/>
          </a:prstGeom>
        </p:spPr>
        <p:txBody>
          <a:bodyPr wrap="square">
            <a:spAutoFit/>
          </a:bodyPr>
          <a:lstStyle/>
          <a:p>
            <a:pPr algn="r"/>
            <a:r>
              <a:rPr lang="fa-IR" sz="4400" b="1" dirty="0" smtClean="0">
                <a:solidFill>
                  <a:srgbClr val="C00000"/>
                </a:solidFill>
              </a:rPr>
              <a:t>ادامه</a:t>
            </a:r>
            <a:endParaRPr lang="fa-IR" sz="4400" dirty="0"/>
          </a:p>
        </p:txBody>
      </p:sp>
      <p:sp>
        <p:nvSpPr>
          <p:cNvPr id="6" name="Left Arrow 5"/>
          <p:cNvSpPr/>
          <p:nvPr/>
        </p:nvSpPr>
        <p:spPr>
          <a:xfrm>
            <a:off x="914400" y="5791200"/>
            <a:ext cx="914400" cy="3810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slide(fromBottom)">
                                      <p:cBhvr>
                                        <p:cTn id="14" dur="500"/>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37" presetClass="entr" presetSubtype="0" fill="hold" grpId="1"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1000"/>
                                        <p:tgtEl>
                                          <p:spTgt spid="6"/>
                                        </p:tgtEl>
                                      </p:cBhvr>
                                    </p:animEffect>
                                    <p:anim calcmode="lin" valueType="num">
                                      <p:cBhvr>
                                        <p:cTn id="27" dur="1000" fill="hold"/>
                                        <p:tgtEl>
                                          <p:spTgt spid="6"/>
                                        </p:tgtEl>
                                        <p:attrNameLst>
                                          <p:attrName>ppt_x</p:attrName>
                                        </p:attrNameLst>
                                      </p:cBhvr>
                                      <p:tavLst>
                                        <p:tav tm="0">
                                          <p:val>
                                            <p:strVal val="#ppt_x"/>
                                          </p:val>
                                        </p:tav>
                                        <p:tav tm="100000">
                                          <p:val>
                                            <p:strVal val="#ppt_x"/>
                                          </p:val>
                                        </p:tav>
                                      </p:tavLst>
                                    </p:anim>
                                    <p:anim calcmode="lin" valueType="num">
                                      <p:cBhvr>
                                        <p:cTn id="28" dur="900" decel="100000" fill="hold"/>
                                        <p:tgtEl>
                                          <p:spTgt spid="6"/>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8" presetClass="entr" presetSubtype="0" fill="hold" grpId="0" nodeType="clickEffect">
                                  <p:stCondLst>
                                    <p:cond delay="0"/>
                                  </p:stCondLst>
                                  <p:childTnLst>
                                    <p:set>
                                      <p:cBhvr>
                                        <p:cTn id="33" dur="1" fill="hold">
                                          <p:stCondLst>
                                            <p:cond delay="0"/>
                                          </p:stCondLst>
                                        </p:cTn>
                                        <p:tgtEl>
                                          <p:spTgt spid="3">
                                            <p:txEl>
                                              <p:pRg st="0" end="0"/>
                                            </p:txEl>
                                          </p:spTgt>
                                        </p:tgtEl>
                                        <p:attrNameLst>
                                          <p:attrName>style.visibility</p:attrName>
                                        </p:attrNameLst>
                                      </p:cBhvr>
                                      <p:to>
                                        <p:strVal val="visible"/>
                                      </p:to>
                                    </p:set>
                                    <p:anim calcmode="lin" valueType="num">
                                      <p:cBhvr>
                                        <p:cTn id="34" dur="1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5" dur="15000" fill="hold"/>
                                        <p:tgtEl>
                                          <p:spTgt spid="3">
                                            <p:txEl>
                                              <p:pRg st="0" end="0"/>
                                            </p:txEl>
                                          </p:spTgt>
                                        </p:tgtEl>
                                        <p:attrNameLst>
                                          <p:attrName>ppt_y</p:attrName>
                                        </p:attrNameLst>
                                      </p:cBhvr>
                                      <p:tavLst>
                                        <p:tav tm="0">
                                          <p:val>
                                            <p:strVal val="#ppt_y+1"/>
                                          </p:val>
                                        </p:tav>
                                        <p:tav tm="100000">
                                          <p:val>
                                            <p:strVal val="#ppt_y-1"/>
                                          </p:val>
                                        </p:tav>
                                      </p:tavLst>
                                    </p:anim>
                                  </p:childTnLst>
                                </p:cTn>
                              </p:par>
                              <p:par>
                                <p:cTn id="36" presetID="28" presetClass="entr" presetSubtype="0" fill="hold" grpId="0" nodeType="with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 calcmode="lin" valueType="num">
                                      <p:cBhvr>
                                        <p:cTn id="38" dur="15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9" dur="15000" fill="hold"/>
                                        <p:tgtEl>
                                          <p:spTgt spid="3">
                                            <p:txEl>
                                              <p:pRg st="2" end="2"/>
                                            </p:txEl>
                                          </p:spTgt>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animBg="1"/>
      <p:bldP spid="6" grpId="0" animBg="1"/>
      <p:bldP spid="6"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0"/>
            <a:ext cx="8001000" cy="4873752"/>
          </a:xfrm>
        </p:spPr>
        <p:txBody>
          <a:bodyPr/>
          <a:lstStyle/>
          <a:p>
            <a:pPr algn="r" rtl="1"/>
            <a:r>
              <a:rPr lang="fa-IR" b="1" dirty="0" smtClean="0">
                <a:cs typeface="B Roya" pitchFamily="2" charset="-78"/>
              </a:rPr>
              <a:t>طبق این بیانیه شرکتهایی با شرایط زیر، بایستی علاوه بر ارائه صورتهای مالی تاریخی باید صورتهای مالی تعدیلی براساس واحد های پولی دارای قدرت خرید ثابت و یا بر مبنای ارزش جاری از طریق ارزش جایگزینی دارایی ها و هزینه های مشخص تهیه گردیده، به عنوان صورتهای مالی مکمل، پیوست گزارشهای مالی افشا نمایند.</a:t>
            </a:r>
          </a:p>
          <a:p>
            <a:pPr algn="r" rtl="1"/>
            <a:r>
              <a:rPr lang="fa-IR" b="1" dirty="0" smtClean="0">
                <a:cs typeface="B Roya" pitchFamily="2" charset="-78"/>
              </a:rPr>
              <a:t>شرایط بصورت زیر می باشد:</a:t>
            </a:r>
          </a:p>
          <a:p>
            <a:pPr algn="just" rtl="1">
              <a:buFont typeface="Wingdings" pitchFamily="2" charset="2"/>
              <a:buChar char="Ø"/>
            </a:pPr>
            <a:r>
              <a:rPr lang="fa-IR" b="1" dirty="0" smtClean="0">
                <a:cs typeface="B Roya" pitchFamily="2" charset="-78"/>
              </a:rPr>
              <a:t>  شرکتهایی که موجودی کالا، اموال، ماشین آلات و تجهیزات (خالص) آنها بیش از 125 میلیون دلار می باشند.</a:t>
            </a:r>
          </a:p>
          <a:p>
            <a:pPr algn="just" rtl="1">
              <a:buFont typeface="Wingdings" pitchFamily="2" charset="2"/>
              <a:buChar char="Ø"/>
            </a:pPr>
            <a:r>
              <a:rPr lang="fa-IR" b="1" dirty="0" smtClean="0">
                <a:cs typeface="B Roya" pitchFamily="2" charset="-78"/>
              </a:rPr>
              <a:t>شرکتهایی که جمع دارایی های آنان (بعد کسر استهلاک انباشته) بیش از یک میلیارد دلار می باشد.</a:t>
            </a:r>
          </a:p>
          <a:p>
            <a:pPr algn="just" rtl="1">
              <a:buNone/>
            </a:pPr>
            <a:r>
              <a:rPr lang="fa-IR" b="1" dirty="0" smtClean="0">
                <a:cs typeface="B Roya" pitchFamily="2" charset="-78"/>
              </a:rPr>
              <a:t>        </a:t>
            </a:r>
          </a:p>
        </p:txBody>
      </p:sp>
      <p:sp>
        <p:nvSpPr>
          <p:cNvPr id="5" name="Left Arrow 4"/>
          <p:cNvSpPr/>
          <p:nvPr/>
        </p:nvSpPr>
        <p:spPr>
          <a:xfrm>
            <a:off x="6781800" y="914400"/>
            <a:ext cx="914400" cy="3048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
        <p:nvSpPr>
          <p:cNvPr id="6" name="Left Arrow 5"/>
          <p:cNvSpPr/>
          <p:nvPr/>
        </p:nvSpPr>
        <p:spPr>
          <a:xfrm>
            <a:off x="914400" y="5791200"/>
            <a:ext cx="914400" cy="3810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
        <p:nvSpPr>
          <p:cNvPr id="7" name="Rectangle 6"/>
          <p:cNvSpPr/>
          <p:nvPr/>
        </p:nvSpPr>
        <p:spPr>
          <a:xfrm>
            <a:off x="5562600" y="685801"/>
            <a:ext cx="1143000" cy="769441"/>
          </a:xfrm>
          <a:prstGeom prst="rect">
            <a:avLst/>
          </a:prstGeom>
        </p:spPr>
        <p:txBody>
          <a:bodyPr wrap="square">
            <a:spAutoFit/>
          </a:bodyPr>
          <a:lstStyle/>
          <a:p>
            <a:pPr algn="r"/>
            <a:r>
              <a:rPr lang="fa-IR" sz="4400" b="1" dirty="0" smtClean="0">
                <a:solidFill>
                  <a:srgbClr val="C00000"/>
                </a:solidFill>
              </a:rPr>
              <a:t>ادامه</a:t>
            </a:r>
            <a:endParaRPr lang="fa-IR"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1"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900" decel="100000" fill="hold"/>
                                        <p:tgtEl>
                                          <p:spTgt spid="6"/>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nodeType="clickEffect">
                                  <p:stCondLst>
                                    <p:cond delay="0"/>
                                  </p:stCondLst>
                                  <p:childTnLst>
                                    <p:set>
                                      <p:cBhvr>
                                        <p:cTn id="28" dur="1" fill="hold">
                                          <p:stCondLst>
                                            <p:cond delay="0"/>
                                          </p:stCondLst>
                                        </p:cTn>
                                        <p:tgtEl>
                                          <p:spTgt spid="7">
                                            <p:txEl>
                                              <p:pRg st="0" end="0"/>
                                            </p:txEl>
                                          </p:spTgt>
                                        </p:tgtEl>
                                        <p:attrNameLst>
                                          <p:attrName>style.visibility</p:attrName>
                                        </p:attrNameLst>
                                      </p:cBhvr>
                                      <p:to>
                                        <p:strVal val="visible"/>
                                      </p:to>
                                    </p:set>
                                    <p:animEffect transition="in" filter="slide(fromBottom)">
                                      <p:cBhvr>
                                        <p:cTn id="29" dur="500"/>
                                        <p:tgtEl>
                                          <p:spTgt spid="7">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8" presetClass="entr" presetSubtype="0" accel="100000" fill="hold" grpId="0" nodeType="clickEffect">
                                  <p:stCondLst>
                                    <p:cond delay="0"/>
                                  </p:stCondLst>
                                  <p:childTnLst>
                                    <p:set>
                                      <p:cBhvr>
                                        <p:cTn id="33" dur="1" fill="hold">
                                          <p:stCondLst>
                                            <p:cond delay="0"/>
                                          </p:stCondLst>
                                        </p:cTn>
                                        <p:tgtEl>
                                          <p:spTgt spid="3">
                                            <p:txEl>
                                              <p:pRg st="0" end="0"/>
                                            </p:txEl>
                                          </p:spTgt>
                                        </p:tgtEl>
                                        <p:attrNameLst>
                                          <p:attrName>style.visibility</p:attrName>
                                        </p:attrNameLst>
                                      </p:cBhvr>
                                      <p:to>
                                        <p:strVal val="visible"/>
                                      </p:to>
                                    </p:set>
                                    <p:anim calcmode="lin" valueType="num">
                                      <p:cBhvr>
                                        <p:cTn id="34" dur="5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35" dur="5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36"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38" dur="500"/>
                                        <p:tgtEl>
                                          <p:spTgt spid="3">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8" presetClass="entr" presetSubtype="0" accel="100000" fill="hold" grpId="0"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anim calcmode="lin" valueType="num">
                                      <p:cBhvr>
                                        <p:cTn id="43" dur="500" fill="hold"/>
                                        <p:tgtEl>
                                          <p:spTgt spid="3">
                                            <p:txEl>
                                              <p:pRg st="1" end="1"/>
                                            </p:txEl>
                                          </p:spTgt>
                                        </p:tgtEl>
                                        <p:attrNameLst>
                                          <p:attrName>ppt_w</p:attrName>
                                        </p:attrNameLst>
                                      </p:cBhvr>
                                      <p:tavLst>
                                        <p:tav tm="0">
                                          <p:val>
                                            <p:strVal val="#ppt_w*2.5"/>
                                          </p:val>
                                        </p:tav>
                                        <p:tav tm="100000">
                                          <p:val>
                                            <p:strVal val="#ppt_w"/>
                                          </p:val>
                                        </p:tav>
                                      </p:tavLst>
                                    </p:anim>
                                    <p:anim calcmode="lin" valueType="num">
                                      <p:cBhvr>
                                        <p:cTn id="44" dur="500" fill="hold"/>
                                        <p:tgtEl>
                                          <p:spTgt spid="3">
                                            <p:txEl>
                                              <p:pRg st="1" end="1"/>
                                            </p:txEl>
                                          </p:spTgt>
                                        </p:tgtEl>
                                        <p:attrNameLst>
                                          <p:attrName>ppt_h</p:attrName>
                                        </p:attrNameLst>
                                      </p:cBhvr>
                                      <p:tavLst>
                                        <p:tav tm="0">
                                          <p:val>
                                            <p:strVal val="#ppt_h*0.01"/>
                                          </p:val>
                                        </p:tav>
                                        <p:tav tm="100000">
                                          <p:val>
                                            <p:strVal val="#ppt_h"/>
                                          </p:val>
                                        </p:tav>
                                      </p:tavLst>
                                    </p:anim>
                                    <p:anim calcmode="lin" valueType="num">
                                      <p:cBhvr>
                                        <p:cTn id="4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6" dur="500" fill="hold"/>
                                        <p:tgtEl>
                                          <p:spTgt spid="3">
                                            <p:txEl>
                                              <p:pRg st="1" end="1"/>
                                            </p:txEl>
                                          </p:spTgt>
                                        </p:tgtEl>
                                        <p:attrNameLst>
                                          <p:attrName>ppt_y</p:attrName>
                                        </p:attrNameLst>
                                      </p:cBhvr>
                                      <p:tavLst>
                                        <p:tav tm="0">
                                          <p:val>
                                            <p:strVal val="#ppt_h+1"/>
                                          </p:val>
                                        </p:tav>
                                        <p:tav tm="100000">
                                          <p:val>
                                            <p:strVal val="#ppt_y"/>
                                          </p:val>
                                        </p:tav>
                                      </p:tavLst>
                                    </p:anim>
                                    <p:animEffect transition="in" filter="fade">
                                      <p:cBhvr>
                                        <p:cTn id="47" dur="500"/>
                                        <p:tgtEl>
                                          <p:spTgt spid="3">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8" presetClass="entr" presetSubtype="0" accel="100000" fill="hold" grpId="0" nodeType="clickEffect">
                                  <p:stCondLst>
                                    <p:cond delay="0"/>
                                  </p:stCondLst>
                                  <p:childTnLst>
                                    <p:set>
                                      <p:cBhvr>
                                        <p:cTn id="51" dur="1" fill="hold">
                                          <p:stCondLst>
                                            <p:cond delay="0"/>
                                          </p:stCondLst>
                                        </p:cTn>
                                        <p:tgtEl>
                                          <p:spTgt spid="3">
                                            <p:txEl>
                                              <p:pRg st="2" end="2"/>
                                            </p:txEl>
                                          </p:spTgt>
                                        </p:tgtEl>
                                        <p:attrNameLst>
                                          <p:attrName>style.visibility</p:attrName>
                                        </p:attrNameLst>
                                      </p:cBhvr>
                                      <p:to>
                                        <p:strVal val="visible"/>
                                      </p:to>
                                    </p:set>
                                    <p:anim calcmode="lin" valueType="num">
                                      <p:cBhvr>
                                        <p:cTn id="52" dur="500" fill="hold"/>
                                        <p:tgtEl>
                                          <p:spTgt spid="3">
                                            <p:txEl>
                                              <p:pRg st="2" end="2"/>
                                            </p:txEl>
                                          </p:spTgt>
                                        </p:tgtEl>
                                        <p:attrNameLst>
                                          <p:attrName>ppt_w</p:attrName>
                                        </p:attrNameLst>
                                      </p:cBhvr>
                                      <p:tavLst>
                                        <p:tav tm="0">
                                          <p:val>
                                            <p:strVal val="#ppt_w*2.5"/>
                                          </p:val>
                                        </p:tav>
                                        <p:tav tm="100000">
                                          <p:val>
                                            <p:strVal val="#ppt_w"/>
                                          </p:val>
                                        </p:tav>
                                      </p:tavLst>
                                    </p:anim>
                                    <p:anim calcmode="lin" valueType="num">
                                      <p:cBhvr>
                                        <p:cTn id="53" dur="500" fill="hold"/>
                                        <p:tgtEl>
                                          <p:spTgt spid="3">
                                            <p:txEl>
                                              <p:pRg st="2" end="2"/>
                                            </p:txEl>
                                          </p:spTgt>
                                        </p:tgtEl>
                                        <p:attrNameLst>
                                          <p:attrName>ppt_h</p:attrName>
                                        </p:attrNameLst>
                                      </p:cBhvr>
                                      <p:tavLst>
                                        <p:tav tm="0">
                                          <p:val>
                                            <p:strVal val="#ppt_h*0.01"/>
                                          </p:val>
                                        </p:tav>
                                        <p:tav tm="100000">
                                          <p:val>
                                            <p:strVal val="#ppt_h"/>
                                          </p:val>
                                        </p:tav>
                                      </p:tavLst>
                                    </p:anim>
                                    <p:anim calcmode="lin" valueType="num">
                                      <p:cBhvr>
                                        <p:cTn id="5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55" dur="500" fill="hold"/>
                                        <p:tgtEl>
                                          <p:spTgt spid="3">
                                            <p:txEl>
                                              <p:pRg st="2" end="2"/>
                                            </p:txEl>
                                          </p:spTgt>
                                        </p:tgtEl>
                                        <p:attrNameLst>
                                          <p:attrName>ppt_y</p:attrName>
                                        </p:attrNameLst>
                                      </p:cBhvr>
                                      <p:tavLst>
                                        <p:tav tm="0">
                                          <p:val>
                                            <p:strVal val="#ppt_h+1"/>
                                          </p:val>
                                        </p:tav>
                                        <p:tav tm="100000">
                                          <p:val>
                                            <p:strVal val="#ppt_y"/>
                                          </p:val>
                                        </p:tav>
                                      </p:tavLst>
                                    </p:anim>
                                    <p:animEffect transition="in" filter="fade">
                                      <p:cBhvr>
                                        <p:cTn id="56" dur="500"/>
                                        <p:tgtEl>
                                          <p:spTgt spid="3">
                                            <p:txEl>
                                              <p:pRg st="2" end="2"/>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8" presetClass="entr" presetSubtype="0" accel="10000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 calcmode="lin" valueType="num">
                                      <p:cBhvr>
                                        <p:cTn id="61" dur="500" fill="hold"/>
                                        <p:tgtEl>
                                          <p:spTgt spid="3">
                                            <p:txEl>
                                              <p:pRg st="3" end="3"/>
                                            </p:txEl>
                                          </p:spTgt>
                                        </p:tgtEl>
                                        <p:attrNameLst>
                                          <p:attrName>ppt_w</p:attrName>
                                        </p:attrNameLst>
                                      </p:cBhvr>
                                      <p:tavLst>
                                        <p:tav tm="0">
                                          <p:val>
                                            <p:strVal val="#ppt_w*2.5"/>
                                          </p:val>
                                        </p:tav>
                                        <p:tav tm="100000">
                                          <p:val>
                                            <p:strVal val="#ppt_w"/>
                                          </p:val>
                                        </p:tav>
                                      </p:tavLst>
                                    </p:anim>
                                    <p:anim calcmode="lin" valueType="num">
                                      <p:cBhvr>
                                        <p:cTn id="62" dur="500" fill="hold"/>
                                        <p:tgtEl>
                                          <p:spTgt spid="3">
                                            <p:txEl>
                                              <p:pRg st="3" end="3"/>
                                            </p:txEl>
                                          </p:spTgt>
                                        </p:tgtEl>
                                        <p:attrNameLst>
                                          <p:attrName>ppt_h</p:attrName>
                                        </p:attrNameLst>
                                      </p:cBhvr>
                                      <p:tavLst>
                                        <p:tav tm="0">
                                          <p:val>
                                            <p:strVal val="#ppt_h*0.01"/>
                                          </p:val>
                                        </p:tav>
                                        <p:tav tm="100000">
                                          <p:val>
                                            <p:strVal val="#ppt_h"/>
                                          </p:val>
                                        </p:tav>
                                      </p:tavLst>
                                    </p:anim>
                                    <p:anim calcmode="lin" valueType="num">
                                      <p:cBhvr>
                                        <p:cTn id="6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64" dur="500" fill="hold"/>
                                        <p:tgtEl>
                                          <p:spTgt spid="3">
                                            <p:txEl>
                                              <p:pRg st="3" end="3"/>
                                            </p:txEl>
                                          </p:spTgt>
                                        </p:tgtEl>
                                        <p:attrNameLst>
                                          <p:attrName>ppt_y</p:attrName>
                                        </p:attrNameLst>
                                      </p:cBhvr>
                                      <p:tavLst>
                                        <p:tav tm="0">
                                          <p:val>
                                            <p:strVal val="#ppt_h+1"/>
                                          </p:val>
                                        </p:tav>
                                        <p:tav tm="100000">
                                          <p:val>
                                            <p:strVal val="#ppt_y"/>
                                          </p:val>
                                        </p:tav>
                                      </p:tavLst>
                                    </p:anim>
                                    <p:animEffect transition="in" filter="fade">
                                      <p:cBhvr>
                                        <p:cTn id="65" dur="500"/>
                                        <p:tgtEl>
                                          <p:spTgt spid="3">
                                            <p:txEl>
                                              <p:pRg st="3" end="3"/>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8" presetClass="entr" presetSubtype="0" accel="100000" fill="hold" grpId="0" nodeType="clickEffect">
                                  <p:stCondLst>
                                    <p:cond delay="0"/>
                                  </p:stCondLst>
                                  <p:childTnLst>
                                    <p:set>
                                      <p:cBhvr>
                                        <p:cTn id="69" dur="1" fill="hold">
                                          <p:stCondLst>
                                            <p:cond delay="0"/>
                                          </p:stCondLst>
                                        </p:cTn>
                                        <p:tgtEl>
                                          <p:spTgt spid="3">
                                            <p:txEl>
                                              <p:pRg st="4" end="4"/>
                                            </p:txEl>
                                          </p:spTgt>
                                        </p:tgtEl>
                                        <p:attrNameLst>
                                          <p:attrName>style.visibility</p:attrName>
                                        </p:attrNameLst>
                                      </p:cBhvr>
                                      <p:to>
                                        <p:strVal val="visible"/>
                                      </p:to>
                                    </p:set>
                                    <p:anim calcmode="lin" valueType="num">
                                      <p:cBhvr>
                                        <p:cTn id="70" dur="500" fill="hold"/>
                                        <p:tgtEl>
                                          <p:spTgt spid="3">
                                            <p:txEl>
                                              <p:pRg st="4" end="4"/>
                                            </p:txEl>
                                          </p:spTgt>
                                        </p:tgtEl>
                                        <p:attrNameLst>
                                          <p:attrName>ppt_w</p:attrName>
                                        </p:attrNameLst>
                                      </p:cBhvr>
                                      <p:tavLst>
                                        <p:tav tm="0">
                                          <p:val>
                                            <p:strVal val="#ppt_w*2.5"/>
                                          </p:val>
                                        </p:tav>
                                        <p:tav tm="100000">
                                          <p:val>
                                            <p:strVal val="#ppt_w"/>
                                          </p:val>
                                        </p:tav>
                                      </p:tavLst>
                                    </p:anim>
                                    <p:anim calcmode="lin" valueType="num">
                                      <p:cBhvr>
                                        <p:cTn id="71" dur="500" fill="hold"/>
                                        <p:tgtEl>
                                          <p:spTgt spid="3">
                                            <p:txEl>
                                              <p:pRg st="4" end="4"/>
                                            </p:txEl>
                                          </p:spTgt>
                                        </p:tgtEl>
                                        <p:attrNameLst>
                                          <p:attrName>ppt_h</p:attrName>
                                        </p:attrNameLst>
                                      </p:cBhvr>
                                      <p:tavLst>
                                        <p:tav tm="0">
                                          <p:val>
                                            <p:strVal val="#ppt_h*0.01"/>
                                          </p:val>
                                        </p:tav>
                                        <p:tav tm="100000">
                                          <p:val>
                                            <p:strVal val="#ppt_h"/>
                                          </p:val>
                                        </p:tav>
                                      </p:tavLst>
                                    </p:anim>
                                    <p:anim calcmode="lin" valueType="num">
                                      <p:cBhvr>
                                        <p:cTn id="7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73" dur="500" fill="hold"/>
                                        <p:tgtEl>
                                          <p:spTgt spid="3">
                                            <p:txEl>
                                              <p:pRg st="4" end="4"/>
                                            </p:txEl>
                                          </p:spTgt>
                                        </p:tgtEl>
                                        <p:attrNameLst>
                                          <p:attrName>ppt_y</p:attrName>
                                        </p:attrNameLst>
                                      </p:cBhvr>
                                      <p:tavLst>
                                        <p:tav tm="0">
                                          <p:val>
                                            <p:strVal val="#ppt_h+1"/>
                                          </p:val>
                                        </p:tav>
                                        <p:tav tm="100000">
                                          <p:val>
                                            <p:strVal val="#ppt_y"/>
                                          </p:val>
                                        </p:tav>
                                      </p:tavLst>
                                    </p:anim>
                                    <p:animEffect transition="in" filter="fade">
                                      <p:cBhvr>
                                        <p:cTn id="7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animBg="1"/>
      <p:bldP spid="6" grpId="1"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1208</TotalTime>
  <Words>4001</Words>
  <Application>Microsoft Office PowerPoint</Application>
  <PresentationFormat>On-screen Show (4:3)</PresentationFormat>
  <Paragraphs>321</Paragraphs>
  <Slides>61</Slides>
  <Notes>3</Notes>
  <HiddenSlides>1</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Oriel</vt:lpstr>
      <vt:lpstr>Slide 1</vt:lpstr>
      <vt:lpstr>Slide 2</vt:lpstr>
      <vt:lpstr>Slide 3</vt:lpstr>
      <vt:lpstr>Slide 4</vt:lpstr>
      <vt:lpstr>Slide 5</vt:lpstr>
      <vt:lpstr>        ادامه</vt:lpstr>
      <vt:lpstr>Slide 7</vt:lpstr>
      <vt:lpstr>Slide 8</vt:lpstr>
      <vt:lpstr>Slide 9</vt:lpstr>
      <vt:lpstr>Slide 10</vt:lpstr>
      <vt:lpstr>Slide 11</vt:lpstr>
      <vt:lpstr>Slide 12</vt:lpstr>
      <vt:lpstr>Slide 13</vt:lpstr>
      <vt:lpstr>Slide 14</vt:lpstr>
      <vt:lpstr>Slide 15</vt:lpstr>
      <vt:lpstr>Slide 16</vt:lpstr>
      <vt:lpstr>گزارشگری مالی و حسابداری قیمتها</vt:lpstr>
      <vt:lpstr>Slide 18</vt:lpstr>
      <vt:lpstr>Slide 19</vt:lpstr>
      <vt:lpstr>Slide 20</vt:lpstr>
      <vt:lpstr>Slide 21</vt:lpstr>
      <vt:lpstr>Slide 22</vt:lpstr>
      <vt:lpstr>Slide 23</vt:lpstr>
      <vt:lpstr>Slide 24</vt:lpstr>
      <vt:lpstr>Slide 25</vt:lpstr>
      <vt:lpstr>Slide 26</vt:lpstr>
      <vt:lpstr>Slide 27</vt:lpstr>
      <vt:lpstr>Slide 28</vt:lpstr>
      <vt:lpstr>نحوه محاسبه شاخص قیمت:</vt:lpstr>
      <vt:lpstr>Slide 30</vt:lpstr>
      <vt:lpstr>موارد افشا در بکارگیری روش قدرت خرید طبق FASB:</vt:lpstr>
      <vt:lpstr>موارد افشا در بکارگیری روش ارزش جاری طبق FASB:</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vector>
  </TitlesOfParts>
  <Company>EB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GOBLIN</dc:creator>
  <cp:lastModifiedBy>Saeed</cp:lastModifiedBy>
  <cp:revision>253</cp:revision>
  <dcterms:created xsi:type="dcterms:W3CDTF">2014-04-01T16:06:19Z</dcterms:created>
  <dcterms:modified xsi:type="dcterms:W3CDTF">2014-04-18T06:33:41Z</dcterms:modified>
</cp:coreProperties>
</file>