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60"/>
  </p:notesMasterIdLst>
  <p:sldIdLst>
    <p:sldId id="257" r:id="rId2"/>
    <p:sldId id="256" r:id="rId3"/>
    <p:sldId id="287" r:id="rId4"/>
    <p:sldId id="288" r:id="rId5"/>
    <p:sldId id="289" r:id="rId6"/>
    <p:sldId id="290" r:id="rId7"/>
    <p:sldId id="333" r:id="rId8"/>
    <p:sldId id="291" r:id="rId9"/>
    <p:sldId id="292" r:id="rId10"/>
    <p:sldId id="278" r:id="rId11"/>
    <p:sldId id="294" r:id="rId12"/>
    <p:sldId id="295" r:id="rId13"/>
    <p:sldId id="296" r:id="rId14"/>
    <p:sldId id="309" r:id="rId15"/>
    <p:sldId id="298" r:id="rId16"/>
    <p:sldId id="299" r:id="rId17"/>
    <p:sldId id="300" r:id="rId18"/>
    <p:sldId id="301" r:id="rId19"/>
    <p:sldId id="297" r:id="rId20"/>
    <p:sldId id="303" r:id="rId21"/>
    <p:sldId id="304" r:id="rId22"/>
    <p:sldId id="306" r:id="rId23"/>
    <p:sldId id="305" r:id="rId24"/>
    <p:sldId id="307" r:id="rId25"/>
    <p:sldId id="308" r:id="rId26"/>
    <p:sldId id="310" r:id="rId27"/>
    <p:sldId id="312" r:id="rId28"/>
    <p:sldId id="313" r:id="rId29"/>
    <p:sldId id="311" r:id="rId30"/>
    <p:sldId id="314" r:id="rId31"/>
    <p:sldId id="315" r:id="rId32"/>
    <p:sldId id="316" r:id="rId33"/>
    <p:sldId id="317" r:id="rId34"/>
    <p:sldId id="318" r:id="rId35"/>
    <p:sldId id="319" r:id="rId36"/>
    <p:sldId id="320" r:id="rId37"/>
    <p:sldId id="321" r:id="rId38"/>
    <p:sldId id="322" r:id="rId39"/>
    <p:sldId id="323" r:id="rId40"/>
    <p:sldId id="324" r:id="rId41"/>
    <p:sldId id="325" r:id="rId42"/>
    <p:sldId id="326" r:id="rId43"/>
    <p:sldId id="327" r:id="rId44"/>
    <p:sldId id="328" r:id="rId45"/>
    <p:sldId id="329" r:id="rId46"/>
    <p:sldId id="330" r:id="rId47"/>
    <p:sldId id="331" r:id="rId48"/>
    <p:sldId id="293" r:id="rId49"/>
    <p:sldId id="334" r:id="rId50"/>
    <p:sldId id="285" r:id="rId51"/>
    <p:sldId id="335" r:id="rId52"/>
    <p:sldId id="282" r:id="rId53"/>
    <p:sldId id="286" r:id="rId54"/>
    <p:sldId id="283" r:id="rId55"/>
    <p:sldId id="284" r:id="rId56"/>
    <p:sldId id="336" r:id="rId57"/>
    <p:sldId id="266" r:id="rId58"/>
    <p:sldId id="276" r:id="rId59"/>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868" autoAdjust="0"/>
    <p:restoredTop sz="94709" autoAdjust="0"/>
  </p:normalViewPr>
  <p:slideViewPr>
    <p:cSldViewPr>
      <p:cViewPr varScale="1">
        <p:scale>
          <a:sx n="70" d="100"/>
          <a:sy n="70" d="100"/>
        </p:scale>
        <p:origin x="140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pPr>
              <a:defRPr/>
            </a:pPr>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pPr>
              <a:defRPr/>
            </a:pPr>
            <a:fld id="{E096831F-989A-4BF9-964D-FFCE20681DD8}" type="datetimeFigureOut">
              <a:rPr lang="fa-IR"/>
              <a:pPr>
                <a:defRPr/>
              </a:pPr>
              <a:t>1439/08/28</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fa-IR"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pPr>
              <a:defRPr/>
            </a:pPr>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vl1pPr>
          </a:lstStyle>
          <a:p>
            <a:fld id="{49AA958D-3BAD-4FBA-B803-E97311C209C2}" type="slidenum">
              <a:rPr lang="fa-IR" altLang="fa-IR"/>
              <a:pPr/>
              <a:t>‹#›</a:t>
            </a:fld>
            <a:endParaRPr lang="fa-IR" altLang="fa-IR"/>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altLang="fa-IR"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3021B85-BC78-442C-B1DB-FB859020C669}" type="slidenum">
              <a:rPr lang="ar-SA" altLang="fa-IR"/>
              <a:pPr eaLnBrk="1" hangingPunct="1"/>
              <a:t>1</a:t>
            </a:fld>
            <a:endParaRPr lang="fa-IR" alt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altLang="fa-IR" smtClean="0"/>
          </a:p>
        </p:txBody>
      </p:sp>
      <p:sp>
        <p:nvSpPr>
          <p:cNvPr id="64516" name="Slide Number Placeholder 3"/>
          <p:cNvSpPr txBox="1">
            <a:spLocks noGrp="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AE4C4B14-8ED4-4A36-9E6F-A26690DB3E46}" type="slidenum">
              <a:rPr lang="ar-SA" altLang="fa-IR" sz="1200"/>
              <a:pPr algn="l" eaLnBrk="1" hangingPunct="1"/>
              <a:t>30</a:t>
            </a:fld>
            <a:endParaRPr lang="fa-IR" altLang="fa-IR"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EC9B071-3EB0-4E30-A2BC-D100CAE1CD5D}" type="slidenum">
              <a:rPr lang="ar-SA" altLang="fa-IR"/>
              <a:pPr/>
              <a:t>‹#›</a:t>
            </a:fld>
            <a:endParaRPr lang="en-US" altLang="fa-IR"/>
          </a:p>
        </p:txBody>
      </p:sp>
    </p:spTree>
    <p:extLst>
      <p:ext uri="{BB962C8B-B14F-4D97-AF65-F5344CB8AC3E}">
        <p14:creationId xmlns:p14="http://schemas.microsoft.com/office/powerpoint/2010/main" val="386520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2DB8213-D203-416F-9B4F-DD8CC8E38C4D}" type="slidenum">
              <a:rPr lang="ar-SA" altLang="fa-IR"/>
              <a:pPr/>
              <a:t>‹#›</a:t>
            </a:fld>
            <a:endParaRPr lang="en-US" altLang="fa-IR"/>
          </a:p>
        </p:txBody>
      </p:sp>
    </p:spTree>
    <p:extLst>
      <p:ext uri="{BB962C8B-B14F-4D97-AF65-F5344CB8AC3E}">
        <p14:creationId xmlns:p14="http://schemas.microsoft.com/office/powerpoint/2010/main" val="3522120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A6241E7-F897-4D03-B5D3-F83437FEC8EE}" type="slidenum">
              <a:rPr lang="ar-SA" altLang="fa-IR"/>
              <a:pPr/>
              <a:t>‹#›</a:t>
            </a:fld>
            <a:endParaRPr lang="en-US" altLang="fa-IR"/>
          </a:p>
        </p:txBody>
      </p:sp>
    </p:spTree>
    <p:extLst>
      <p:ext uri="{BB962C8B-B14F-4D97-AF65-F5344CB8AC3E}">
        <p14:creationId xmlns:p14="http://schemas.microsoft.com/office/powerpoint/2010/main" val="1329091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68581B5-838E-41A3-BDCB-329C4ED134DE}" type="slidenum">
              <a:rPr lang="ar-SA" altLang="fa-IR"/>
              <a:pPr/>
              <a:t>‹#›</a:t>
            </a:fld>
            <a:endParaRPr lang="en-US" altLang="fa-IR"/>
          </a:p>
        </p:txBody>
      </p:sp>
    </p:spTree>
    <p:extLst>
      <p:ext uri="{BB962C8B-B14F-4D97-AF65-F5344CB8AC3E}">
        <p14:creationId xmlns:p14="http://schemas.microsoft.com/office/powerpoint/2010/main" val="4091607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1F8F92D-3213-482D-A2BA-BB92A3774F06}" type="slidenum">
              <a:rPr lang="ar-SA" altLang="fa-IR"/>
              <a:pPr/>
              <a:t>‹#›</a:t>
            </a:fld>
            <a:endParaRPr lang="en-US" altLang="fa-IR"/>
          </a:p>
        </p:txBody>
      </p:sp>
    </p:spTree>
    <p:extLst>
      <p:ext uri="{BB962C8B-B14F-4D97-AF65-F5344CB8AC3E}">
        <p14:creationId xmlns:p14="http://schemas.microsoft.com/office/powerpoint/2010/main" val="1897529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2A3D26C-6029-44B3-A615-B3E522819A21}" type="slidenum">
              <a:rPr lang="ar-SA" altLang="fa-IR"/>
              <a:pPr/>
              <a:t>‹#›</a:t>
            </a:fld>
            <a:endParaRPr lang="en-US" altLang="fa-IR"/>
          </a:p>
        </p:txBody>
      </p:sp>
    </p:spTree>
    <p:extLst>
      <p:ext uri="{BB962C8B-B14F-4D97-AF65-F5344CB8AC3E}">
        <p14:creationId xmlns:p14="http://schemas.microsoft.com/office/powerpoint/2010/main" val="3012510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90B80BE-355B-44B3-B5FB-CCB6BD332DAF}" type="slidenum">
              <a:rPr lang="ar-SA" altLang="fa-IR"/>
              <a:pPr/>
              <a:t>‹#›</a:t>
            </a:fld>
            <a:endParaRPr lang="en-US" altLang="fa-IR"/>
          </a:p>
        </p:txBody>
      </p:sp>
    </p:spTree>
    <p:extLst>
      <p:ext uri="{BB962C8B-B14F-4D97-AF65-F5344CB8AC3E}">
        <p14:creationId xmlns:p14="http://schemas.microsoft.com/office/powerpoint/2010/main" val="473856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B4E3DC1-94D1-490D-B925-E8D13EB8947A}" type="slidenum">
              <a:rPr lang="ar-SA" altLang="fa-IR"/>
              <a:pPr/>
              <a:t>‹#›</a:t>
            </a:fld>
            <a:endParaRPr lang="en-US" altLang="fa-IR"/>
          </a:p>
        </p:txBody>
      </p:sp>
    </p:spTree>
    <p:extLst>
      <p:ext uri="{BB962C8B-B14F-4D97-AF65-F5344CB8AC3E}">
        <p14:creationId xmlns:p14="http://schemas.microsoft.com/office/powerpoint/2010/main" val="200363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B719ED7B-D973-46F3-85B5-B64D4F51F31B}" type="slidenum">
              <a:rPr lang="ar-SA" altLang="fa-IR"/>
              <a:pPr/>
              <a:t>‹#›</a:t>
            </a:fld>
            <a:endParaRPr lang="en-US" altLang="fa-IR"/>
          </a:p>
        </p:txBody>
      </p:sp>
    </p:spTree>
    <p:extLst>
      <p:ext uri="{BB962C8B-B14F-4D97-AF65-F5344CB8AC3E}">
        <p14:creationId xmlns:p14="http://schemas.microsoft.com/office/powerpoint/2010/main" val="363915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5443BE79-D553-401B-B952-80362A52F07F}" type="slidenum">
              <a:rPr lang="ar-SA" altLang="fa-IR"/>
              <a:pPr/>
              <a:t>‹#›</a:t>
            </a:fld>
            <a:endParaRPr lang="en-US" altLang="fa-IR"/>
          </a:p>
        </p:txBody>
      </p:sp>
    </p:spTree>
    <p:extLst>
      <p:ext uri="{BB962C8B-B14F-4D97-AF65-F5344CB8AC3E}">
        <p14:creationId xmlns:p14="http://schemas.microsoft.com/office/powerpoint/2010/main" val="366954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F9FDAD2F-F492-4B25-ADDF-076ACA61776B}" type="slidenum">
              <a:rPr lang="ar-SA" altLang="fa-IR"/>
              <a:pPr/>
              <a:t>‹#›</a:t>
            </a:fld>
            <a:endParaRPr lang="en-US" altLang="fa-IR"/>
          </a:p>
        </p:txBody>
      </p:sp>
    </p:spTree>
    <p:extLst>
      <p:ext uri="{BB962C8B-B14F-4D97-AF65-F5344CB8AC3E}">
        <p14:creationId xmlns:p14="http://schemas.microsoft.com/office/powerpoint/2010/main" val="3155468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5ED4CEB-78A2-4A52-B1D9-CABC055423FE}" type="slidenum">
              <a:rPr lang="ar-SA" altLang="fa-IR"/>
              <a:pPr/>
              <a:t>‹#›</a:t>
            </a:fld>
            <a:endParaRPr lang="en-US" altLang="fa-IR"/>
          </a:p>
        </p:txBody>
      </p:sp>
    </p:spTree>
    <p:extLst>
      <p:ext uri="{BB962C8B-B14F-4D97-AF65-F5344CB8AC3E}">
        <p14:creationId xmlns:p14="http://schemas.microsoft.com/office/powerpoint/2010/main" val="13860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53889E3-A324-4D47-AE55-466A52FABD04}" type="slidenum">
              <a:rPr lang="ar-SA" altLang="fa-IR"/>
              <a:pPr/>
              <a:t>‹#›</a:t>
            </a:fld>
            <a:endParaRPr lang="en-US" altLang="fa-IR"/>
          </a:p>
        </p:txBody>
      </p:sp>
    </p:spTree>
    <p:extLst>
      <p:ext uri="{BB962C8B-B14F-4D97-AF65-F5344CB8AC3E}">
        <p14:creationId xmlns:p14="http://schemas.microsoft.com/office/powerpoint/2010/main" val="396757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90752E39-2B6B-41B7-9E75-E63969DC0982}" type="slidenum">
              <a:rPr lang="ar-SA" altLang="fa-IR"/>
              <a:pPr/>
              <a:t>‹#›</a:t>
            </a:fld>
            <a:endParaRPr lang="en-US" altLang="fa-IR"/>
          </a:p>
        </p:txBody>
      </p:sp>
      <p:sp>
        <p:nvSpPr>
          <p:cNvPr id="7" name="Rectangle 6"/>
          <p:cNvSpPr/>
          <p:nvPr userDrawn="1"/>
        </p:nvSpPr>
        <p:spPr>
          <a:xfrm>
            <a:off x="-200949" y="-76200"/>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2.xml"/><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910811"/>
            <a:ext cx="7056784" cy="4988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20E1416-B4C5-40C0-97AB-4833B20177B5}" type="slidenum">
              <a:rPr lang="ar-SA" altLang="fa-IR"/>
              <a:pPr eaLnBrk="1" hangingPunct="1"/>
              <a:t>1</a:t>
            </a:fld>
            <a:endParaRPr lang="en-US" altLang="fa-I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290"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826D0706-E5FA-40A7-A778-90A43B3CF04E}" type="slidenum">
              <a:rPr lang="ar-SA" altLang="fa-IR" sz="1400"/>
              <a:pPr algn="l" eaLnBrk="1" hangingPunct="1"/>
              <a:t>10</a:t>
            </a:fld>
            <a:endParaRPr lang="en-US" altLang="fa-IR" sz="1400"/>
          </a:p>
        </p:txBody>
      </p:sp>
      <p:pic>
        <p:nvPicPr>
          <p:cNvPr id="12292"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Text Box 4"/>
          <p:cNvSpPr txBox="1">
            <a:spLocks noChangeArrowheads="1"/>
          </p:cNvSpPr>
          <p:nvPr/>
        </p:nvSpPr>
        <p:spPr bwMode="auto">
          <a:xfrm>
            <a:off x="1428750" y="642938"/>
            <a:ext cx="6143625" cy="566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dirty="0">
                <a:solidFill>
                  <a:schemeClr val="tx2"/>
                </a:solidFill>
                <a:cs typeface="B Traffic" panose="00000400000000000000" pitchFamily="2" charset="-78"/>
              </a:rPr>
              <a:t>الف- مقدمه</a:t>
            </a:r>
          </a:p>
          <a:p>
            <a:pPr lvl="1" algn="just" eaLnBrk="1" hangingPunct="1">
              <a:spcBef>
                <a:spcPct val="50000"/>
              </a:spcBef>
            </a:pPr>
            <a:r>
              <a:rPr lang="fa-IR" altLang="fa-IR" sz="2000" b="1" dirty="0">
                <a:solidFill>
                  <a:schemeClr val="tx2"/>
                </a:solidFill>
                <a:cs typeface="B Nazanin" panose="00000400000000000000" pitchFamily="2" charset="-78"/>
              </a:rPr>
              <a:t>در جوامع پيشرفته امروزي بيشترين كارها از طريق اينترنت اعم از خريد، رزرو بليط و ديدن مكان‌هاي مختلف دنيا و ... انجام مي‌گيرد و در همين موضوع كسب‌و‌كارهايي كه از طريق اينترنت انجام مي‌شود از اهميت بالايي برخوردار مي‌باشد كه توانسته در جايگاه پردرآمدترين كسب‌و‌كارهاي دنيا قرار بگيرد.</a:t>
            </a:r>
          </a:p>
          <a:p>
            <a:pPr lvl="1" algn="just" eaLnBrk="1" hangingPunct="1">
              <a:spcBef>
                <a:spcPct val="50000"/>
              </a:spcBef>
            </a:pPr>
            <a:r>
              <a:rPr lang="fa-IR" altLang="fa-IR" sz="2000" b="1" dirty="0">
                <a:solidFill>
                  <a:schemeClr val="tx2"/>
                </a:solidFill>
                <a:cs typeface="B Nazanin" panose="00000400000000000000" pitchFamily="2" charset="-78"/>
              </a:rPr>
              <a:t>در كشور ايران نيز استفاده از اينترنت به طور چشمگيري افزايش يافته و مي‌توان در مواردي همچون خدمات الكترونيكي بانك‌ها و بحث يارانه‌ها اشاره كرد.</a:t>
            </a:r>
          </a:p>
          <a:p>
            <a:pPr lvl="1" algn="just" eaLnBrk="1" hangingPunct="1">
              <a:spcBef>
                <a:spcPct val="50000"/>
              </a:spcBef>
            </a:pPr>
            <a:r>
              <a:rPr lang="fa-IR" altLang="fa-IR" sz="2000" b="1" dirty="0">
                <a:solidFill>
                  <a:schemeClr val="tx2"/>
                </a:solidFill>
                <a:cs typeface="B Nazanin" panose="00000400000000000000" pitchFamily="2" charset="-78"/>
              </a:rPr>
              <a:t>با اين اوصاف ما قصد داريم بوسيله اينترنت و از طريق وب‌سايت رسمي شركت </a:t>
            </a:r>
            <a:r>
              <a:rPr lang="fa-IR" altLang="fa-IR" sz="2000" b="1" dirty="0" smtClean="0">
                <a:solidFill>
                  <a:schemeClr val="tx2"/>
                </a:solidFill>
                <a:cs typeface="B Nazanin" panose="00000400000000000000" pitchFamily="2" charset="-78"/>
              </a:rPr>
              <a:t>مكان‌هاي </a:t>
            </a:r>
            <a:r>
              <a:rPr lang="fa-IR" altLang="fa-IR" sz="2000" b="1" dirty="0">
                <a:solidFill>
                  <a:schemeClr val="tx2"/>
                </a:solidFill>
                <a:cs typeface="B Nazanin" panose="00000400000000000000" pitchFamily="2" charset="-78"/>
              </a:rPr>
              <a:t>ديدني مشهد اعم از مذهبي- تفريحي- ورزشي- تاريخي را به متقاضيان به صورت مجازي نشان داده و متقاضي در صورت تمايل يكي از انواع تورها را انتخاب كرده و ثبت‌نام نمايد، اين كار باعث جذب توريست براي مشهد شده و درنتيجه درآمدزايي ايجاد مي‌كند، اما هدف اصلي شركت  </a:t>
            </a:r>
            <a:r>
              <a:rPr lang="fa-IR" altLang="fa-IR" sz="2800" b="1" i="1" dirty="0">
                <a:solidFill>
                  <a:schemeClr val="tx2"/>
                </a:solidFill>
                <a:cs typeface="B Nazanin" panose="00000400000000000000" pitchFamily="2" charset="-78"/>
              </a:rPr>
              <a:t>هدفمند كردن مسافرت‌ها</a:t>
            </a:r>
            <a:r>
              <a:rPr lang="fa-IR" altLang="fa-IR" sz="2000" b="1" i="1" dirty="0">
                <a:solidFill>
                  <a:schemeClr val="tx2"/>
                </a:solidFill>
                <a:cs typeface="B Nazanin" panose="00000400000000000000" pitchFamily="2" charset="-78"/>
              </a:rPr>
              <a:t> </a:t>
            </a:r>
            <a:r>
              <a:rPr lang="fa-IR" altLang="fa-IR" sz="2000" b="1" dirty="0">
                <a:solidFill>
                  <a:schemeClr val="tx2"/>
                </a:solidFill>
                <a:cs typeface="B Nazanin" panose="00000400000000000000" pitchFamily="2" charset="-78"/>
              </a:rPr>
              <a:t>مي باشد.</a:t>
            </a:r>
            <a:endParaRPr lang="fa-IR" altLang="fa-IR" sz="2000" b="1" dirty="0">
              <a:solidFill>
                <a:schemeClr val="tx2"/>
              </a:solidFill>
              <a:cs typeface="B Traffic" panose="00000400000000000000"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314"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C946655A-B782-40D0-BE0C-6DFEC20F2BCA}" type="slidenum">
              <a:rPr lang="ar-SA" altLang="fa-IR" sz="1400"/>
              <a:pPr algn="l" eaLnBrk="1" hangingPunct="1"/>
              <a:t>11</a:t>
            </a:fld>
            <a:endParaRPr lang="en-US" altLang="fa-IR" sz="1400"/>
          </a:p>
        </p:txBody>
      </p:sp>
      <p:pic>
        <p:nvPicPr>
          <p:cNvPr id="13316"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ext Box 4"/>
          <p:cNvSpPr txBox="1">
            <a:spLocks noChangeArrowheads="1"/>
          </p:cNvSpPr>
          <p:nvPr/>
        </p:nvSpPr>
        <p:spPr bwMode="auto">
          <a:xfrm>
            <a:off x="1428750" y="642938"/>
            <a:ext cx="6143625"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ب- فرصت‌ها</a:t>
            </a:r>
          </a:p>
          <a:p>
            <a:pPr lvl="1" algn="just" eaLnBrk="1" hangingPunct="1">
              <a:lnSpc>
                <a:spcPct val="140000"/>
              </a:lnSpc>
              <a:spcBef>
                <a:spcPct val="50000"/>
              </a:spcBef>
            </a:pPr>
            <a:r>
              <a:rPr lang="fa-IR" altLang="fa-IR" sz="2000" b="1">
                <a:solidFill>
                  <a:schemeClr val="tx2"/>
                </a:solidFill>
                <a:cs typeface="B Nazanin" panose="00000400000000000000" pitchFamily="2" charset="-78"/>
              </a:rPr>
              <a:t>در اين طرح فرصت‌هاي زيادي براي شركت وجود دارد كه يكي از برجسته‌ترين آنها قرار گرفتن حرم مطهر امام رضا (ع) در مشهد مي‌باشد و مابقي فرصت‌ها كه در ادامه توضيح داده خواهد شد.</a:t>
            </a:r>
            <a:endParaRPr lang="fa-IR" altLang="fa-IR" sz="2000" b="1">
              <a:solidFill>
                <a:schemeClr val="tx2"/>
              </a:solidFill>
              <a:cs typeface="B Traffic" panose="00000400000000000000"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338"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35730E54-E510-41C7-A7E6-36CBBA0F1045}" type="slidenum">
              <a:rPr lang="ar-SA" altLang="fa-IR" sz="1400"/>
              <a:pPr algn="l" eaLnBrk="1" hangingPunct="1"/>
              <a:t>12</a:t>
            </a:fld>
            <a:endParaRPr lang="en-US" altLang="fa-IR" sz="1400"/>
          </a:p>
        </p:txBody>
      </p:sp>
      <p:pic>
        <p:nvPicPr>
          <p:cNvPr id="14340"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ext Box 4"/>
          <p:cNvSpPr txBox="1">
            <a:spLocks noChangeArrowheads="1"/>
          </p:cNvSpPr>
          <p:nvPr/>
        </p:nvSpPr>
        <p:spPr bwMode="auto">
          <a:xfrm>
            <a:off x="1428750" y="642938"/>
            <a:ext cx="6143625" cy="609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371600" indent="-4572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ج- خدمات</a:t>
            </a:r>
          </a:p>
          <a:p>
            <a:pPr lvl="1" algn="just" eaLnBrk="1" hangingPunct="1">
              <a:lnSpc>
                <a:spcPct val="140000"/>
              </a:lnSpc>
              <a:spcBef>
                <a:spcPct val="50000"/>
              </a:spcBef>
            </a:pPr>
            <a:r>
              <a:rPr lang="fa-IR" altLang="fa-IR" sz="2000" b="1">
                <a:solidFill>
                  <a:schemeClr val="tx2"/>
                </a:solidFill>
                <a:cs typeface="B Nazanin" panose="00000400000000000000" pitchFamily="2" charset="-78"/>
              </a:rPr>
              <a:t>اين شركت خدمات گسترده‌اي را براي مسافران(متقاضي) فراهم كرده است و باعث جلوگيري از سردرگمي مسافران (وضع كنوني) مي‌شود، در نتيجه مسافرت به مشهد هدفمند و با برنامه‌ريزي مي‌شود.</a:t>
            </a:r>
          </a:p>
          <a:p>
            <a:pPr lvl="1" algn="just" eaLnBrk="1" hangingPunct="1">
              <a:lnSpc>
                <a:spcPct val="140000"/>
              </a:lnSpc>
              <a:spcBef>
                <a:spcPct val="50000"/>
              </a:spcBef>
            </a:pPr>
            <a:r>
              <a:rPr lang="fa-IR" altLang="fa-IR" sz="2000" b="1">
                <a:solidFill>
                  <a:schemeClr val="tx2"/>
                </a:solidFill>
                <a:cs typeface="B Nazanin" panose="00000400000000000000" pitchFamily="2" charset="-78"/>
              </a:rPr>
              <a:t>استفاده از بهترين هتل‌ها و خدمات و ديدن تمام مكان‌هاي ديدني اعم از مذهبي- تفريحي- ورزشي- تاريخي مشهد از برجسته‌ترين خدمات مي‌باشد.</a:t>
            </a:r>
          </a:p>
          <a:p>
            <a:pPr lvl="1" algn="just" eaLnBrk="1" hangingPunct="1">
              <a:lnSpc>
                <a:spcPct val="140000"/>
              </a:lnSpc>
              <a:spcBef>
                <a:spcPct val="50000"/>
              </a:spcBef>
            </a:pPr>
            <a:r>
              <a:rPr lang="fa-IR" altLang="fa-IR" sz="2000" b="1">
                <a:solidFill>
                  <a:schemeClr val="tx2"/>
                </a:solidFill>
                <a:cs typeface="B Nazanin" panose="00000400000000000000" pitchFamily="2" charset="-78"/>
              </a:rPr>
              <a:t>خدمات به دو بخش تقسيم مي‌شود : </a:t>
            </a:r>
          </a:p>
          <a:p>
            <a:pPr lvl="2" algn="just" eaLnBrk="1" hangingPunct="1">
              <a:lnSpc>
                <a:spcPct val="140000"/>
              </a:lnSpc>
              <a:buFont typeface="Arial" panose="020B0604020202020204" pitchFamily="34" charset="0"/>
              <a:buAutoNum type="arabicPeriod"/>
            </a:pPr>
            <a:r>
              <a:rPr lang="fa-IR" altLang="fa-IR" sz="2000" b="1">
                <a:solidFill>
                  <a:schemeClr val="tx2"/>
                </a:solidFill>
                <a:cs typeface="B Nazanin" panose="00000400000000000000" pitchFamily="2" charset="-78"/>
              </a:rPr>
              <a:t>مسافران داخلي</a:t>
            </a:r>
          </a:p>
          <a:p>
            <a:pPr lvl="2" algn="just" eaLnBrk="1" hangingPunct="1">
              <a:lnSpc>
                <a:spcPct val="140000"/>
              </a:lnSpc>
              <a:buFont typeface="Arial" panose="020B0604020202020204" pitchFamily="34" charset="0"/>
              <a:buAutoNum type="arabicPeriod"/>
            </a:pPr>
            <a:r>
              <a:rPr lang="fa-IR" altLang="fa-IR" sz="2000" b="1">
                <a:solidFill>
                  <a:schemeClr val="tx2"/>
                </a:solidFill>
                <a:cs typeface="B Nazanin" panose="00000400000000000000" pitchFamily="2" charset="-78"/>
              </a:rPr>
              <a:t>مسافران خارجي</a:t>
            </a:r>
          </a:p>
          <a:p>
            <a:pPr lvl="1" algn="just" eaLnBrk="1" hangingPunct="1">
              <a:lnSpc>
                <a:spcPct val="140000"/>
              </a:lnSpc>
            </a:pPr>
            <a:r>
              <a:rPr lang="fa-IR" altLang="fa-IR" sz="2000" b="1">
                <a:solidFill>
                  <a:schemeClr val="tx2"/>
                </a:solidFill>
                <a:cs typeface="B Nazanin" panose="00000400000000000000" pitchFamily="2" charset="-78"/>
              </a:rPr>
              <a:t> كه بسته به نوع انتخاب تور (درجه1- درجه2- درجه3) نوع هتل‌ها و ديگر خدمات فرق مي‌كند.</a:t>
            </a:r>
            <a:endParaRPr lang="fa-IR" altLang="fa-IR" sz="2000" b="1">
              <a:solidFill>
                <a:schemeClr val="tx2"/>
              </a:solidFill>
              <a:cs typeface="B Traffic" panose="00000400000000000000"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362"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FC33FA47-59FC-43AC-B15D-709B1D9A4482}" type="slidenum">
              <a:rPr lang="ar-SA" altLang="fa-IR" sz="1400"/>
              <a:pPr algn="l" eaLnBrk="1" hangingPunct="1"/>
              <a:t>13</a:t>
            </a:fld>
            <a:endParaRPr lang="en-US" altLang="fa-IR" sz="1400"/>
          </a:p>
        </p:txBody>
      </p:sp>
      <p:pic>
        <p:nvPicPr>
          <p:cNvPr id="15364"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Text Box 4"/>
          <p:cNvSpPr txBox="1">
            <a:spLocks noChangeArrowheads="1"/>
          </p:cNvSpPr>
          <p:nvPr/>
        </p:nvSpPr>
        <p:spPr bwMode="auto">
          <a:xfrm>
            <a:off x="1428750" y="642938"/>
            <a:ext cx="6143625"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د- بازار هدف (علل انتخاب)</a:t>
            </a:r>
          </a:p>
          <a:p>
            <a:pPr lvl="1" algn="just" eaLnBrk="1" hangingPunct="1">
              <a:lnSpc>
                <a:spcPct val="140000"/>
              </a:lnSpc>
              <a:spcBef>
                <a:spcPct val="50000"/>
              </a:spcBef>
            </a:pPr>
            <a:r>
              <a:rPr lang="fa-IR" altLang="fa-IR" sz="2000" b="1">
                <a:solidFill>
                  <a:schemeClr val="tx2"/>
                </a:solidFill>
                <a:cs typeface="B Nazanin" panose="00000400000000000000" pitchFamily="2" charset="-78"/>
              </a:rPr>
              <a:t>اين شركت به دليل قرار گرفتن حرم مطهر امام رضا (ع) بازار وسيعي را براي خود تصور مي‌كند، مي‌توان به كل ايران و كشورهاي اسلامي بخصوص كشورهاي حاشيه خليج فارس كه داراي ديني يكسان با ايران مي‌باشند اشاره كرد.</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386"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4EDEB51F-14F5-479E-89D6-2FDA65D04816}" type="slidenum">
              <a:rPr lang="ar-SA" altLang="fa-IR" sz="1400"/>
              <a:pPr algn="l" eaLnBrk="1" hangingPunct="1"/>
              <a:t>14</a:t>
            </a:fld>
            <a:endParaRPr lang="en-US" altLang="fa-IR" sz="1400"/>
          </a:p>
        </p:txBody>
      </p:sp>
      <p:pic>
        <p:nvPicPr>
          <p:cNvPr id="16388"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ext Box 4"/>
          <p:cNvSpPr txBox="1">
            <a:spLocks noChangeArrowheads="1"/>
          </p:cNvSpPr>
          <p:nvPr/>
        </p:nvSpPr>
        <p:spPr bwMode="auto">
          <a:xfrm>
            <a:off x="1428750" y="642938"/>
            <a:ext cx="6143625" cy="449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indent="-34290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fa-IR" altLang="fa-IR" sz="2400" b="1">
                <a:solidFill>
                  <a:schemeClr val="tx2"/>
                </a:solidFill>
                <a:cs typeface="B Traffic" panose="00000400000000000000" pitchFamily="2" charset="-78"/>
              </a:rPr>
              <a:t>و- استراتژي‌ها</a:t>
            </a:r>
          </a:p>
          <a:p>
            <a:pPr lvl="1" algn="just" eaLnBrk="1" hangingPunct="1">
              <a:lnSpc>
                <a:spcPct val="140000"/>
              </a:lnSpc>
              <a:spcBef>
                <a:spcPts val="1200"/>
              </a:spcBef>
              <a:buFontTx/>
              <a:buAutoNum type="arabicPeriod"/>
            </a:pPr>
            <a:r>
              <a:rPr lang="fa-IR" altLang="fa-IR" sz="2000" b="1">
                <a:solidFill>
                  <a:schemeClr val="tx2"/>
                </a:solidFill>
                <a:cs typeface="B Nazanin" panose="00000400000000000000" pitchFamily="2" charset="-78"/>
              </a:rPr>
              <a:t>در مراحل اول استراتژي ما براي نفوذ در بازار كاركردن با ارگان‌هاي دولتي و جمعيت‌هاي گروهي مانند هيئت‌هاي مذهبي و با قرار دادن امتيازات خاص مي‌باشد.</a:t>
            </a:r>
          </a:p>
          <a:p>
            <a:pPr lvl="1" algn="just" eaLnBrk="1" hangingPunct="1">
              <a:lnSpc>
                <a:spcPct val="140000"/>
              </a:lnSpc>
              <a:buFontTx/>
              <a:buAutoNum type="arabicPeriod"/>
            </a:pPr>
            <a:r>
              <a:rPr lang="fa-IR" altLang="fa-IR" sz="2000" b="1">
                <a:solidFill>
                  <a:schemeClr val="tx2"/>
                </a:solidFill>
                <a:cs typeface="B Nazanin" panose="00000400000000000000" pitchFamily="2" charset="-78"/>
              </a:rPr>
              <a:t>ارائه خدمات و تسهيلات در بالاترين سطح كيفيت.</a:t>
            </a:r>
          </a:p>
          <a:p>
            <a:pPr lvl="1" algn="just" eaLnBrk="1" hangingPunct="1">
              <a:lnSpc>
                <a:spcPct val="140000"/>
              </a:lnSpc>
              <a:buFontTx/>
              <a:buAutoNum type="arabicPeriod"/>
            </a:pPr>
            <a:r>
              <a:rPr lang="fa-IR" altLang="fa-IR" sz="2000" b="1">
                <a:solidFill>
                  <a:schemeClr val="tx2"/>
                </a:solidFill>
                <a:cs typeface="B Nazanin" panose="00000400000000000000" pitchFamily="2" charset="-78"/>
              </a:rPr>
              <a:t>قراردادن امتيازات و تخفيفات براي جذب بيشتر متقاضي.</a:t>
            </a:r>
          </a:p>
          <a:p>
            <a:pPr lvl="1" algn="just" eaLnBrk="1" hangingPunct="1">
              <a:lnSpc>
                <a:spcPct val="140000"/>
              </a:lnSpc>
              <a:buFontTx/>
              <a:buAutoNum type="arabicPeriod"/>
            </a:pPr>
            <a:r>
              <a:rPr lang="fa-IR" altLang="fa-IR" sz="2000" b="1">
                <a:solidFill>
                  <a:schemeClr val="tx2"/>
                </a:solidFill>
                <a:cs typeface="B Nazanin" panose="00000400000000000000" pitchFamily="2" charset="-78"/>
              </a:rPr>
              <a:t>در نظر گرفتن سهم زيادي از سرمايه براي امور بازاريابي و تبليغات در سطح گسترده.</a:t>
            </a:r>
          </a:p>
          <a:p>
            <a:pPr lvl="1" algn="just" eaLnBrk="1" hangingPunct="1">
              <a:lnSpc>
                <a:spcPct val="140000"/>
              </a:lnSpc>
              <a:buFontTx/>
              <a:buAutoNum type="arabicPeriod"/>
            </a:pPr>
            <a:r>
              <a:rPr lang="fa-IR" altLang="fa-IR" sz="2000" b="1">
                <a:solidFill>
                  <a:schemeClr val="tx2"/>
                </a:solidFill>
                <a:cs typeface="B Nazanin" panose="00000400000000000000" pitchFamily="2" charset="-78"/>
              </a:rPr>
              <a:t>اهداف بلند مدت ما صرفاً کار کردن در مشهد نمي‌باشد و فقط سال اول در مشهد فعاليت می‌کنيم.</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36661FA-D75B-4360-98EA-84AA42B050F9}" type="slidenum">
              <a:rPr lang="ar-SA" altLang="fa-IR"/>
              <a:pPr eaLnBrk="1" hangingPunct="1"/>
              <a:t>15</a:t>
            </a:fld>
            <a:endParaRPr lang="en-US" altLang="fa-IR"/>
          </a:p>
        </p:txBody>
      </p:sp>
      <p:sp>
        <p:nvSpPr>
          <p:cNvPr id="17411" name="TextBox 6"/>
          <p:cNvSpPr txBox="1">
            <a:spLocks noChangeArrowheads="1"/>
          </p:cNvSpPr>
          <p:nvPr/>
        </p:nvSpPr>
        <p:spPr bwMode="auto">
          <a:xfrm>
            <a:off x="3060700" y="1785938"/>
            <a:ext cx="2725738" cy="281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73050" indent="-273050" eaLnBrk="0" hangingPunct="0">
              <a:defRPr>
                <a:solidFill>
                  <a:schemeClr val="tx1"/>
                </a:solidFill>
                <a:latin typeface="Arial" panose="020B0604020202020204" pitchFamily="34" charset="0"/>
                <a:cs typeface="Arial" panose="020B0604020202020204" pitchFamily="34" charset="0"/>
              </a:defRPr>
            </a:lvl1pPr>
            <a:lvl2pPr marL="730250" indent="-2730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مدل كسب‌و‌كار</a:t>
            </a:r>
          </a:p>
          <a:p>
            <a:pPr lvl="1" eaLnBrk="1" hangingPunct="1">
              <a:lnSpc>
                <a:spcPct val="150000"/>
              </a:lnSpc>
              <a:buFont typeface="Courier New" panose="02070309020205020404" pitchFamily="49" charset="0"/>
              <a:buChar char="o"/>
            </a:pPr>
            <a:r>
              <a:rPr lang="fa-IR" altLang="fa-IR" sz="2400" b="1">
                <a:solidFill>
                  <a:schemeClr val="tx2"/>
                </a:solidFill>
                <a:cs typeface="B Nazanin" panose="00000400000000000000" pitchFamily="2" charset="-78"/>
              </a:rPr>
              <a:t>طراحي خدمات</a:t>
            </a:r>
          </a:p>
          <a:p>
            <a:pPr lvl="1" eaLnBrk="1" hangingPunct="1">
              <a:lnSpc>
                <a:spcPct val="150000"/>
              </a:lnSpc>
              <a:buFont typeface="Courier New" panose="02070309020205020404" pitchFamily="49" charset="0"/>
              <a:buChar char="o"/>
            </a:pPr>
            <a:r>
              <a:rPr lang="fa-IR" altLang="fa-IR" sz="2400" b="1">
                <a:solidFill>
                  <a:schemeClr val="tx2"/>
                </a:solidFill>
                <a:cs typeface="B Nazanin" panose="00000400000000000000" pitchFamily="2" charset="-78"/>
              </a:rPr>
              <a:t>طراحي سازماني</a:t>
            </a:r>
          </a:p>
          <a:p>
            <a:pPr lvl="1" eaLnBrk="1" hangingPunct="1">
              <a:lnSpc>
                <a:spcPct val="150000"/>
              </a:lnSpc>
              <a:buFont typeface="Courier New" panose="02070309020205020404" pitchFamily="49" charset="0"/>
              <a:buChar char="o"/>
            </a:pPr>
            <a:r>
              <a:rPr lang="fa-IR" altLang="fa-IR" sz="2400" b="1">
                <a:solidFill>
                  <a:schemeClr val="tx2"/>
                </a:solidFill>
                <a:cs typeface="B Nazanin" panose="00000400000000000000" pitchFamily="2" charset="-78"/>
              </a:rPr>
              <a:t>طراحي تكنولوژي</a:t>
            </a:r>
          </a:p>
          <a:p>
            <a:pPr lvl="1" eaLnBrk="1" hangingPunct="1">
              <a:lnSpc>
                <a:spcPct val="150000"/>
              </a:lnSpc>
              <a:buFont typeface="Courier New" panose="02070309020205020404" pitchFamily="49" charset="0"/>
              <a:buChar char="o"/>
            </a:pPr>
            <a:r>
              <a:rPr lang="fa-IR" altLang="fa-IR" sz="2400" b="1">
                <a:solidFill>
                  <a:schemeClr val="tx2"/>
                </a:solidFill>
                <a:cs typeface="B Nazanin" panose="00000400000000000000" pitchFamily="2" charset="-78"/>
              </a:rPr>
              <a:t>طراحي مالي</a:t>
            </a:r>
          </a:p>
        </p:txBody>
      </p:sp>
      <p:sp>
        <p:nvSpPr>
          <p:cNvPr id="17412" name="TextBox 6"/>
          <p:cNvSpPr txBox="1">
            <a:spLocks noChangeArrowheads="1"/>
          </p:cNvSpPr>
          <p:nvPr/>
        </p:nvSpPr>
        <p:spPr bwMode="auto">
          <a:xfrm>
            <a:off x="1814513" y="606425"/>
            <a:ext cx="4989512"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6600" b="1">
                <a:solidFill>
                  <a:schemeClr val="tx2"/>
                </a:solidFill>
                <a:cs typeface="B Jadid" panose="00000700000000000000" pitchFamily="2" charset="-78"/>
              </a:rPr>
              <a:t>مدل كسب‌و‌كار</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8434"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ext Box 4"/>
          <p:cNvSpPr txBox="1">
            <a:spLocks noChangeArrowheads="1"/>
          </p:cNvSpPr>
          <p:nvPr/>
        </p:nvSpPr>
        <p:spPr bwMode="auto">
          <a:xfrm>
            <a:off x="1738313" y="642938"/>
            <a:ext cx="5834062" cy="369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الف- مدل كسب‌و‌كار</a:t>
            </a:r>
          </a:p>
          <a:p>
            <a:pPr lvl="1" algn="just" eaLnBrk="1" hangingPunct="1">
              <a:spcBef>
                <a:spcPct val="50000"/>
              </a:spcBef>
            </a:pPr>
            <a:r>
              <a:rPr lang="fa-IR" altLang="fa-IR" sz="2000" b="1">
                <a:solidFill>
                  <a:schemeClr val="tx2"/>
                </a:solidFill>
                <a:cs typeface="B Nazanin" panose="00000400000000000000" pitchFamily="2" charset="-78"/>
              </a:rPr>
              <a:t>بطور كلي مدل يك توصيف ساده از يك پديده يا فرآيندي پيچيده مي‌باشد. با توجه به اين تعريف بيان يك كسب‌و‌كار و فرآيندها و سيستم‌هاي آن و گشايش پيچيدگي‌ها و مسائل و مشكلات بر سر راه آن بگونه‌اي مبين مدل كسبو كار است.</a:t>
            </a:r>
          </a:p>
          <a:p>
            <a:pPr lvl="1" algn="just" eaLnBrk="1" hangingPunct="1">
              <a:spcBef>
                <a:spcPct val="50000"/>
              </a:spcBef>
            </a:pPr>
            <a:r>
              <a:rPr lang="fa-IR" altLang="fa-IR" sz="2000" b="1">
                <a:solidFill>
                  <a:schemeClr val="tx2"/>
                </a:solidFill>
                <a:cs typeface="B Nazanin" panose="00000400000000000000" pitchFamily="2" charset="-78"/>
              </a:rPr>
              <a:t>هر طرح يا ايده‌اي نياز به يك نوع مدل كسب‌و‌كار دارد. با توجه به اين طرح، مدل كسب‌و‌كاري كه براي آن نياز مي‌باشد مدل فابر است كه در چهار حوزه (حوزه خدمات- حوزه سازماني- حوزه تكنولوژي- حوزه مالي) تعريف شده است.</a:t>
            </a:r>
          </a:p>
          <a:p>
            <a:pPr lvl="1" algn="just" eaLnBrk="1" hangingPunct="1">
              <a:spcBef>
                <a:spcPct val="50000"/>
              </a:spcBef>
            </a:pPr>
            <a:endParaRPr lang="fa-IR" altLang="fa-IR" sz="2000" b="1">
              <a:solidFill>
                <a:schemeClr val="tx2"/>
              </a:solidFill>
              <a:cs typeface="B Nazanin" panose="00000400000000000000" pitchFamily="2" charset="-78"/>
            </a:endParaRPr>
          </a:p>
        </p:txBody>
      </p:sp>
      <p:sp>
        <p:nvSpPr>
          <p:cNvPr id="18436"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4F596BC-B971-483F-9D07-FF7C99124A82}" type="slidenum">
              <a:rPr lang="ar-SA" altLang="fa-IR"/>
              <a:pPr eaLnBrk="1" hangingPunct="1"/>
              <a:t>16</a:t>
            </a:fld>
            <a:endParaRPr lang="en-US" altLang="fa-IR"/>
          </a:p>
        </p:txBody>
      </p:sp>
      <p:pic>
        <p:nvPicPr>
          <p:cNvPr id="18437" name="Picture 8"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8438" name="Group 24"/>
          <p:cNvGrpSpPr>
            <a:grpSpLocks/>
          </p:cNvGrpSpPr>
          <p:nvPr/>
        </p:nvGrpSpPr>
        <p:grpSpPr bwMode="auto">
          <a:xfrm>
            <a:off x="2428875" y="4071938"/>
            <a:ext cx="3786188" cy="2071687"/>
            <a:chOff x="2428860" y="4071942"/>
            <a:chExt cx="3786214" cy="2071702"/>
          </a:xfrm>
        </p:grpSpPr>
        <p:sp>
          <p:nvSpPr>
            <p:cNvPr id="6" name="Oval 5"/>
            <p:cNvSpPr/>
            <p:nvPr/>
          </p:nvSpPr>
          <p:spPr bwMode="auto">
            <a:xfrm>
              <a:off x="2428860" y="4772034"/>
              <a:ext cx="1158883" cy="700093"/>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a:defRPr/>
              </a:pPr>
              <a:r>
                <a:rPr lang="fa-IR" sz="1500" b="1" dirty="0">
                  <a:solidFill>
                    <a:schemeClr val="tx1"/>
                  </a:solidFill>
                  <a:cs typeface="B Nazanin" pitchFamily="2" charset="-78"/>
                </a:rPr>
                <a:t>طراحي تكنولوژي</a:t>
              </a:r>
            </a:p>
          </p:txBody>
        </p:sp>
        <p:sp>
          <p:nvSpPr>
            <p:cNvPr id="7" name="Oval 6"/>
            <p:cNvSpPr/>
            <p:nvPr/>
          </p:nvSpPr>
          <p:spPr bwMode="auto">
            <a:xfrm>
              <a:off x="3721094" y="4071942"/>
              <a:ext cx="1157296" cy="700092"/>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a:defRPr/>
              </a:pPr>
              <a:r>
                <a:rPr lang="fa-IR" sz="1500" b="1" dirty="0">
                  <a:cs typeface="B Nazanin" pitchFamily="2" charset="-78"/>
                </a:rPr>
                <a:t>طراحي خدمات</a:t>
              </a:r>
            </a:p>
          </p:txBody>
        </p:sp>
        <p:sp>
          <p:nvSpPr>
            <p:cNvPr id="8" name="Oval 7"/>
            <p:cNvSpPr/>
            <p:nvPr/>
          </p:nvSpPr>
          <p:spPr bwMode="auto">
            <a:xfrm>
              <a:off x="3721094" y="5443552"/>
              <a:ext cx="1157296" cy="700092"/>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a:defRPr/>
              </a:pPr>
              <a:r>
                <a:rPr lang="fa-IR" sz="1500" b="1" dirty="0">
                  <a:cs typeface="B Nazanin" pitchFamily="2" charset="-78"/>
                </a:rPr>
                <a:t>طراحي مالي</a:t>
              </a:r>
            </a:p>
          </p:txBody>
        </p:sp>
        <p:sp>
          <p:nvSpPr>
            <p:cNvPr id="11" name="Oval 10"/>
            <p:cNvSpPr/>
            <p:nvPr/>
          </p:nvSpPr>
          <p:spPr bwMode="auto">
            <a:xfrm>
              <a:off x="5056191" y="4772034"/>
              <a:ext cx="1158883" cy="700093"/>
            </a:xfrm>
            <a:prstGeom prst="ellipse">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1"/>
            <a:lstStyle/>
            <a:p>
              <a:pPr algn="ctr">
                <a:defRPr/>
              </a:pPr>
              <a:r>
                <a:rPr lang="fa-IR" sz="1500" b="1" dirty="0">
                  <a:cs typeface="B Nazanin" pitchFamily="2" charset="-78"/>
                </a:rPr>
                <a:t>طراحي سازماني</a:t>
              </a:r>
            </a:p>
          </p:txBody>
        </p:sp>
        <p:cxnSp>
          <p:nvCxnSpPr>
            <p:cNvPr id="16395" name="Straight Arrow Connector 12"/>
            <p:cNvCxnSpPr>
              <a:cxnSpLocks noChangeShapeType="1"/>
              <a:stCxn id="7" idx="2"/>
              <a:endCxn id="6" idx="0"/>
            </p:cNvCxnSpPr>
            <p:nvPr/>
          </p:nvCxnSpPr>
          <p:spPr bwMode="auto">
            <a:xfrm rot="10800000" flipV="1">
              <a:off x="3008302" y="4421195"/>
              <a:ext cx="712792" cy="350840"/>
            </a:xfrm>
            <a:prstGeom prst="straightConnector1">
              <a:avLst/>
            </a:prstGeom>
            <a:ln>
              <a:headEnd type="arrow" w="med" len="med"/>
              <a:tailEnd type="arrow" w="med" len="med"/>
            </a:ln>
          </p:spPr>
          <p:style>
            <a:lnRef idx="2">
              <a:schemeClr val="accent2"/>
            </a:lnRef>
            <a:fillRef idx="1">
              <a:schemeClr val="lt1"/>
            </a:fillRef>
            <a:effectRef idx="0">
              <a:schemeClr val="accent2"/>
            </a:effectRef>
            <a:fontRef idx="minor">
              <a:schemeClr val="dk1"/>
            </a:fontRef>
          </p:style>
        </p:cxnSp>
        <p:cxnSp>
          <p:nvCxnSpPr>
            <p:cNvPr id="16396" name="Straight Arrow Connector 14"/>
            <p:cNvCxnSpPr>
              <a:cxnSpLocks noChangeShapeType="1"/>
              <a:stCxn id="7" idx="4"/>
              <a:endCxn id="8" idx="0"/>
            </p:cNvCxnSpPr>
            <p:nvPr/>
          </p:nvCxnSpPr>
          <p:spPr bwMode="auto">
            <a:xfrm rot="5400000">
              <a:off x="3963189" y="5107793"/>
              <a:ext cx="673105" cy="1588"/>
            </a:xfrm>
            <a:prstGeom prst="straightConnector1">
              <a:avLst/>
            </a:prstGeom>
            <a:ln>
              <a:headEnd type="arrow" w="med" len="med"/>
              <a:tailEnd type="arrow" w="med" len="med"/>
            </a:ln>
          </p:spPr>
          <p:style>
            <a:lnRef idx="2">
              <a:schemeClr val="accent2"/>
            </a:lnRef>
            <a:fillRef idx="1">
              <a:schemeClr val="lt1"/>
            </a:fillRef>
            <a:effectRef idx="0">
              <a:schemeClr val="accent2"/>
            </a:effectRef>
            <a:fontRef idx="minor">
              <a:schemeClr val="dk1"/>
            </a:fontRef>
          </p:style>
        </p:cxnSp>
        <p:cxnSp>
          <p:nvCxnSpPr>
            <p:cNvPr id="16397" name="Straight Arrow Connector 16"/>
            <p:cNvCxnSpPr>
              <a:cxnSpLocks noChangeShapeType="1"/>
              <a:stCxn id="7" idx="6"/>
              <a:endCxn id="11" idx="0"/>
            </p:cNvCxnSpPr>
            <p:nvPr/>
          </p:nvCxnSpPr>
          <p:spPr bwMode="auto">
            <a:xfrm>
              <a:off x="4878390" y="4421195"/>
              <a:ext cx="757242" cy="350840"/>
            </a:xfrm>
            <a:prstGeom prst="straightConnector1">
              <a:avLst/>
            </a:prstGeom>
            <a:ln>
              <a:headEnd type="arrow" w="med" len="med"/>
              <a:tailEnd type="arrow" w="med" len="med"/>
            </a:ln>
          </p:spPr>
          <p:style>
            <a:lnRef idx="2">
              <a:schemeClr val="accent2"/>
            </a:lnRef>
            <a:fillRef idx="1">
              <a:schemeClr val="lt1"/>
            </a:fillRef>
            <a:effectRef idx="0">
              <a:schemeClr val="accent2"/>
            </a:effectRef>
            <a:fontRef idx="minor">
              <a:schemeClr val="dk1"/>
            </a:fontRef>
          </p:style>
        </p:cxnSp>
        <p:cxnSp>
          <p:nvCxnSpPr>
            <p:cNvPr id="16398" name="Straight Arrow Connector 18"/>
            <p:cNvCxnSpPr>
              <a:cxnSpLocks noChangeShapeType="1"/>
              <a:stCxn id="11" idx="4"/>
              <a:endCxn id="8" idx="6"/>
            </p:cNvCxnSpPr>
            <p:nvPr/>
          </p:nvCxnSpPr>
          <p:spPr bwMode="auto">
            <a:xfrm rot="5400000">
              <a:off x="5095879" y="5254638"/>
              <a:ext cx="322264" cy="757242"/>
            </a:xfrm>
            <a:prstGeom prst="straightConnector1">
              <a:avLst/>
            </a:prstGeom>
            <a:ln>
              <a:headEnd type="arrow" w="med" len="med"/>
              <a:tailEnd type="arrow" w="med" len="med"/>
            </a:ln>
          </p:spPr>
          <p:style>
            <a:lnRef idx="2">
              <a:schemeClr val="accent2"/>
            </a:lnRef>
            <a:fillRef idx="1">
              <a:schemeClr val="lt1"/>
            </a:fillRef>
            <a:effectRef idx="0">
              <a:schemeClr val="accent2"/>
            </a:effectRef>
            <a:fontRef idx="minor">
              <a:schemeClr val="dk1"/>
            </a:fontRef>
          </p:style>
        </p:cxnSp>
        <p:cxnSp>
          <p:nvCxnSpPr>
            <p:cNvPr id="16399" name="Straight Arrow Connector 20"/>
            <p:cNvCxnSpPr>
              <a:cxnSpLocks noChangeShapeType="1"/>
              <a:stCxn id="6" idx="4"/>
              <a:endCxn id="8" idx="2"/>
            </p:cNvCxnSpPr>
            <p:nvPr/>
          </p:nvCxnSpPr>
          <p:spPr bwMode="auto">
            <a:xfrm rot="16200000" flipH="1">
              <a:off x="3203566" y="5276863"/>
              <a:ext cx="322264" cy="712792"/>
            </a:xfrm>
            <a:prstGeom prst="straightConnector1">
              <a:avLst/>
            </a:prstGeom>
            <a:ln>
              <a:headEnd type="arrow" w="med" len="med"/>
              <a:tailEnd type="arrow" w="med" len="med"/>
            </a:ln>
          </p:spPr>
          <p:style>
            <a:lnRef idx="2">
              <a:schemeClr val="accent2"/>
            </a:lnRef>
            <a:fillRef idx="1">
              <a:schemeClr val="lt1"/>
            </a:fillRef>
            <a:effectRef idx="0">
              <a:schemeClr val="accent2"/>
            </a:effectRef>
            <a:fontRef idx="minor">
              <a:schemeClr val="dk1"/>
            </a:fontRef>
          </p:style>
        </p:cxnSp>
        <p:cxnSp>
          <p:nvCxnSpPr>
            <p:cNvPr id="16400" name="Straight Arrow Connector 22"/>
            <p:cNvCxnSpPr>
              <a:cxnSpLocks noChangeShapeType="1"/>
              <a:stCxn id="6" idx="6"/>
              <a:endCxn id="11" idx="2"/>
            </p:cNvCxnSpPr>
            <p:nvPr/>
          </p:nvCxnSpPr>
          <p:spPr bwMode="auto">
            <a:xfrm>
              <a:off x="3587743" y="5122875"/>
              <a:ext cx="1468448" cy="0"/>
            </a:xfrm>
            <a:prstGeom prst="straightConnector1">
              <a:avLst/>
            </a:prstGeom>
            <a:ln>
              <a:headEnd type="arrow" w="med" len="med"/>
              <a:tailEnd type="arrow" w="med" len="med"/>
            </a:ln>
          </p:spPr>
          <p:style>
            <a:lnRef idx="2">
              <a:schemeClr val="accent2"/>
            </a:lnRef>
            <a:fillRef idx="1">
              <a:schemeClr val="lt1"/>
            </a:fillRef>
            <a:effectRef idx="0">
              <a:schemeClr val="accent2"/>
            </a:effectRef>
            <a:fontRef idx="minor">
              <a:schemeClr val="dk1"/>
            </a:fontRef>
          </p:style>
        </p:cxn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9458"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ext Box 4"/>
          <p:cNvSpPr txBox="1">
            <a:spLocks noChangeArrowheads="1"/>
          </p:cNvSpPr>
          <p:nvPr/>
        </p:nvSpPr>
        <p:spPr bwMode="auto">
          <a:xfrm>
            <a:off x="1738313" y="642938"/>
            <a:ext cx="5834062" cy="5940425"/>
          </a:xfrm>
          <a:prstGeom prst="rect">
            <a:avLst/>
          </a:prstGeom>
          <a:noFill/>
          <a:ln w="9525">
            <a:noFill/>
            <a:miter lim="800000"/>
            <a:headEnd/>
            <a:tailEnd/>
          </a:ln>
        </p:spPr>
        <p:txBody>
          <a:bodyPr>
            <a:spAutoFit/>
          </a:bodyPr>
          <a:lstStyle/>
          <a:p>
            <a:pPr algn="just">
              <a:spcBef>
                <a:spcPct val="50000"/>
              </a:spcBef>
              <a:defRPr/>
            </a:pPr>
            <a:r>
              <a:rPr lang="fa-IR" sz="2400" b="1" dirty="0">
                <a:solidFill>
                  <a:schemeClr val="tx2"/>
                </a:solidFill>
                <a:cs typeface="B Traffic" pitchFamily="2" charset="-78"/>
              </a:rPr>
              <a:t>الف-1- طراحي خدمات</a:t>
            </a:r>
          </a:p>
          <a:p>
            <a:pPr lvl="1" algn="just">
              <a:spcBef>
                <a:spcPct val="50000"/>
              </a:spcBef>
              <a:defRPr/>
            </a:pPr>
            <a:r>
              <a:rPr lang="fa-IR" sz="2000" b="1" dirty="0">
                <a:solidFill>
                  <a:schemeClr val="tx2"/>
                </a:solidFill>
                <a:cs typeface="B Nazanin" pitchFamily="2" charset="-78"/>
              </a:rPr>
              <a:t>طراحي خدمات به معناي ارائه ارزش(يعني ارائه كالا و خدمت) به مشتري مي‌باشد كه بتواند نيازهاي مشتريان را برآورده نمايد. </a:t>
            </a:r>
          </a:p>
          <a:p>
            <a:pPr lvl="1" algn="just">
              <a:spcBef>
                <a:spcPct val="50000"/>
              </a:spcBef>
              <a:defRPr/>
            </a:pPr>
            <a:endParaRPr lang="fa-IR" sz="2000" b="1" dirty="0">
              <a:solidFill>
                <a:schemeClr val="tx2"/>
              </a:solidFill>
              <a:cs typeface="B Nazanin" pitchFamily="2" charset="-78"/>
            </a:endParaRPr>
          </a:p>
          <a:p>
            <a:pPr algn="just">
              <a:spcBef>
                <a:spcPct val="50000"/>
              </a:spcBef>
              <a:defRPr/>
            </a:pPr>
            <a:r>
              <a:rPr lang="fa-IR" sz="2400" b="1" dirty="0">
                <a:solidFill>
                  <a:schemeClr val="tx2"/>
                </a:solidFill>
                <a:cs typeface="B Traffic" pitchFamily="2" charset="-78"/>
              </a:rPr>
              <a:t>الف-2- طراحي سازمان</a:t>
            </a:r>
          </a:p>
          <a:p>
            <a:pPr lvl="1" algn="just">
              <a:spcBef>
                <a:spcPct val="50000"/>
              </a:spcBef>
              <a:defRPr/>
            </a:pPr>
            <a:r>
              <a:rPr lang="fa-IR" sz="2000" b="1" dirty="0">
                <a:solidFill>
                  <a:schemeClr val="tx2"/>
                </a:solidFill>
                <a:cs typeface="B Nazanin" pitchFamily="2" charset="-78"/>
              </a:rPr>
              <a:t>منظور از طراحي سازمان :</a:t>
            </a:r>
          </a:p>
          <a:p>
            <a:pPr marL="914400" lvl="1" indent="-457200" algn="just">
              <a:spcBef>
                <a:spcPct val="50000"/>
              </a:spcBef>
              <a:buFont typeface="+mj-lt"/>
              <a:buAutoNum type="arabicPeriod"/>
              <a:defRPr/>
            </a:pPr>
            <a:r>
              <a:rPr lang="fa-IR" sz="2000" b="1" dirty="0">
                <a:solidFill>
                  <a:schemeClr val="tx2"/>
                </a:solidFill>
                <a:cs typeface="B Nazanin" pitchFamily="2" charset="-78"/>
              </a:rPr>
              <a:t>نحوه چگونگي مشاركت شركت‌ها و مشاركت‌كنندگان براي ارائه ارزش به مشتريان.</a:t>
            </a:r>
          </a:p>
          <a:p>
            <a:pPr marL="914400" lvl="1" indent="-457200" algn="just">
              <a:spcBef>
                <a:spcPct val="50000"/>
              </a:spcBef>
              <a:buFont typeface="+mj-lt"/>
              <a:buAutoNum type="arabicPeriod"/>
              <a:defRPr/>
            </a:pPr>
            <a:r>
              <a:rPr lang="fa-IR" sz="2000" b="1" dirty="0">
                <a:solidFill>
                  <a:schemeClr val="tx2"/>
                </a:solidFill>
                <a:cs typeface="B Nazanin" pitchFamily="2" charset="-78"/>
              </a:rPr>
              <a:t>تشريح جريان خدمات/ امور داخلي شركتارائه‌كننده ارزش به مشتريان.</a:t>
            </a:r>
          </a:p>
          <a:p>
            <a:pPr lvl="1" algn="just">
              <a:spcBef>
                <a:spcPct val="50000"/>
              </a:spcBef>
              <a:defRPr/>
            </a:pPr>
            <a:endParaRPr lang="fa-IR" sz="2000" b="1" dirty="0">
              <a:solidFill>
                <a:schemeClr val="tx2"/>
              </a:solidFill>
              <a:cs typeface="B Nazanin" pitchFamily="2" charset="-78"/>
            </a:endParaRPr>
          </a:p>
          <a:p>
            <a:pPr lvl="1" algn="just">
              <a:spcBef>
                <a:spcPct val="50000"/>
              </a:spcBef>
              <a:defRPr/>
            </a:pPr>
            <a:endParaRPr lang="fa-IR" sz="2000" b="1" dirty="0">
              <a:solidFill>
                <a:schemeClr val="tx2"/>
              </a:solidFill>
              <a:cs typeface="B Nazanin" pitchFamily="2" charset="-78"/>
            </a:endParaRPr>
          </a:p>
          <a:p>
            <a:pPr lvl="1" algn="just">
              <a:spcBef>
                <a:spcPct val="50000"/>
              </a:spcBef>
              <a:defRPr/>
            </a:pPr>
            <a:endParaRPr lang="fa-IR" sz="2000" b="1" dirty="0">
              <a:solidFill>
                <a:schemeClr val="tx2"/>
              </a:solidFill>
              <a:cs typeface="B Nazanin" pitchFamily="2" charset="-78"/>
            </a:endParaRPr>
          </a:p>
        </p:txBody>
      </p:sp>
      <p:sp>
        <p:nvSpPr>
          <p:cNvPr id="19460"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FFADDAD-CA94-42C9-A923-222FD2D7BC54}" type="slidenum">
              <a:rPr lang="ar-SA" altLang="fa-IR"/>
              <a:pPr eaLnBrk="1" hangingPunct="1"/>
              <a:t>17</a:t>
            </a:fld>
            <a:endParaRPr lang="en-US" altLang="fa-IR"/>
          </a:p>
        </p:txBody>
      </p:sp>
      <p:pic>
        <p:nvPicPr>
          <p:cNvPr id="19461" name="Picture 8"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482"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Text Box 4"/>
          <p:cNvSpPr txBox="1">
            <a:spLocks noChangeArrowheads="1"/>
          </p:cNvSpPr>
          <p:nvPr/>
        </p:nvSpPr>
        <p:spPr bwMode="auto">
          <a:xfrm>
            <a:off x="1738313" y="642938"/>
            <a:ext cx="5834062"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الف-3- طراحي تكنولوژي</a:t>
            </a:r>
          </a:p>
          <a:p>
            <a:pPr lvl="1" algn="just" eaLnBrk="1" hangingPunct="1">
              <a:spcBef>
                <a:spcPct val="50000"/>
              </a:spcBef>
            </a:pPr>
            <a:r>
              <a:rPr lang="fa-IR" altLang="fa-IR" sz="2000" b="1">
                <a:solidFill>
                  <a:schemeClr val="tx2"/>
                </a:solidFill>
                <a:cs typeface="B Nazanin" panose="00000400000000000000" pitchFamily="2" charset="-78"/>
              </a:rPr>
              <a:t>منظور از طراحي تكنولوژي، تشريح معماري (منابع و قابليت‌هاي اجزا،) و سيستم تكنيكي مورد نياز براي ارزشي است كه سازمان مي‌خواهد ارائه نمايد.</a:t>
            </a:r>
          </a:p>
          <a:p>
            <a:pPr lvl="1" algn="just" eaLnBrk="1" hangingPunct="1">
              <a:spcBef>
                <a:spcPct val="50000"/>
              </a:spcBef>
            </a:pPr>
            <a:endParaRPr lang="fa-IR" altLang="fa-IR" sz="2000" b="1">
              <a:solidFill>
                <a:schemeClr val="tx2"/>
              </a:solidFill>
              <a:cs typeface="B Nazanin" panose="00000400000000000000" pitchFamily="2" charset="-78"/>
            </a:endParaRPr>
          </a:p>
          <a:p>
            <a:pPr algn="just" eaLnBrk="1" hangingPunct="1">
              <a:spcBef>
                <a:spcPct val="50000"/>
              </a:spcBef>
            </a:pPr>
            <a:r>
              <a:rPr lang="fa-IR" altLang="fa-IR" sz="2400" b="1">
                <a:solidFill>
                  <a:schemeClr val="tx2"/>
                </a:solidFill>
                <a:cs typeface="B Traffic" panose="00000400000000000000" pitchFamily="2" charset="-78"/>
              </a:rPr>
              <a:t>الف-4- طراحي مالي</a:t>
            </a:r>
          </a:p>
          <a:p>
            <a:pPr lvl="1" algn="just" eaLnBrk="1" hangingPunct="1">
              <a:spcBef>
                <a:spcPct val="50000"/>
              </a:spcBef>
            </a:pPr>
            <a:r>
              <a:rPr lang="fa-IR" altLang="fa-IR" sz="2000" b="1">
                <a:solidFill>
                  <a:schemeClr val="tx2"/>
                </a:solidFill>
                <a:cs typeface="B Nazanin" panose="00000400000000000000" pitchFamily="2" charset="-78"/>
              </a:rPr>
              <a:t>منظور از طراحي مالي، هماهنگي عوامل دست‌اندركار درباره سرمايه‌گذاري‌ها، هزينه‌ها، درآمدها، سودها و ريسك‌ها به منظور كسب درآمد از طريق ارزش ارئه شده به مشتريان مي‌باشد.</a:t>
            </a:r>
          </a:p>
        </p:txBody>
      </p:sp>
      <p:sp>
        <p:nvSpPr>
          <p:cNvPr id="20484"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78AD9FC-6D13-4BE4-A285-02908FA11470}" type="slidenum">
              <a:rPr lang="ar-SA" altLang="fa-IR"/>
              <a:pPr eaLnBrk="1" hangingPunct="1"/>
              <a:t>18</a:t>
            </a:fld>
            <a:endParaRPr lang="en-US" altLang="fa-IR"/>
          </a:p>
        </p:txBody>
      </p:sp>
      <p:pic>
        <p:nvPicPr>
          <p:cNvPr id="20485" name="Picture 8"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7EC7431-1E39-479F-8064-224F98033B58}" type="slidenum">
              <a:rPr lang="ar-SA" altLang="fa-IR"/>
              <a:pPr eaLnBrk="1" hangingPunct="1"/>
              <a:t>19</a:t>
            </a:fld>
            <a:endParaRPr lang="en-US" altLang="fa-IR"/>
          </a:p>
        </p:txBody>
      </p:sp>
      <p:sp>
        <p:nvSpPr>
          <p:cNvPr id="21507" name="TextBox 6"/>
          <p:cNvSpPr txBox="1">
            <a:spLocks noChangeArrowheads="1"/>
          </p:cNvSpPr>
          <p:nvPr/>
        </p:nvSpPr>
        <p:spPr bwMode="auto">
          <a:xfrm>
            <a:off x="1552575" y="1917700"/>
            <a:ext cx="4233863"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73050"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ts val="1200"/>
              </a:spcBef>
              <a:buFont typeface="Arial" panose="020B0604020202020204" pitchFamily="34" charset="0"/>
              <a:buChar char="•"/>
            </a:pPr>
            <a:r>
              <a:rPr lang="fa-IR" altLang="fa-IR" sz="2400" b="1">
                <a:solidFill>
                  <a:schemeClr val="tx2"/>
                </a:solidFill>
                <a:cs typeface="B Nazanin" panose="00000400000000000000" pitchFamily="2" charset="-78"/>
              </a:rPr>
              <a:t>بررسي صنعت گردشگري در جهان</a:t>
            </a:r>
            <a:endParaRPr lang="en-US" altLang="fa-IR" sz="2400" b="1">
              <a:solidFill>
                <a:schemeClr val="tx2"/>
              </a:solidFill>
              <a:cs typeface="B Nazanin" panose="00000400000000000000" pitchFamily="2" charset="-78"/>
            </a:endParaRPr>
          </a:p>
          <a:p>
            <a:pPr eaLnBrk="1" hangingPunct="1">
              <a:spcBef>
                <a:spcPts val="1200"/>
              </a:spcBef>
              <a:buFont typeface="Arial" panose="020B0604020202020204" pitchFamily="34" charset="0"/>
              <a:buChar char="•"/>
            </a:pPr>
            <a:r>
              <a:rPr lang="fa-IR" altLang="fa-IR" sz="2400" b="1">
                <a:solidFill>
                  <a:schemeClr val="tx2"/>
                </a:solidFill>
                <a:cs typeface="B Nazanin" panose="00000400000000000000" pitchFamily="2" charset="-78"/>
              </a:rPr>
              <a:t>بررسي صنعت گردشگري در ايران</a:t>
            </a:r>
            <a:endParaRPr lang="en-US" altLang="fa-IR" sz="2400" b="1">
              <a:solidFill>
                <a:schemeClr val="tx2"/>
              </a:solidFill>
              <a:cs typeface="B Nazanin" panose="00000400000000000000" pitchFamily="2" charset="-78"/>
            </a:endParaRPr>
          </a:p>
          <a:p>
            <a:pPr eaLnBrk="1" hangingPunct="1">
              <a:spcBef>
                <a:spcPts val="1200"/>
              </a:spcBef>
              <a:buFont typeface="Arial" panose="020B0604020202020204" pitchFamily="34" charset="0"/>
              <a:buChar char="•"/>
            </a:pPr>
            <a:r>
              <a:rPr lang="fa-IR" altLang="fa-IR" sz="2400" b="1">
                <a:solidFill>
                  <a:schemeClr val="tx2"/>
                </a:solidFill>
                <a:cs typeface="B Nazanin" panose="00000400000000000000" pitchFamily="2" charset="-78"/>
              </a:rPr>
              <a:t>بررسي ميزان تقاضا</a:t>
            </a:r>
            <a:endParaRPr lang="en-US" altLang="fa-IR" sz="2400" b="1">
              <a:solidFill>
                <a:schemeClr val="tx2"/>
              </a:solidFill>
              <a:cs typeface="B Nazanin" panose="00000400000000000000" pitchFamily="2" charset="-78"/>
            </a:endParaRPr>
          </a:p>
          <a:p>
            <a:pPr eaLnBrk="1" hangingPunct="1">
              <a:spcBef>
                <a:spcPts val="1200"/>
              </a:spcBef>
              <a:buFont typeface="Arial" panose="020B0604020202020204" pitchFamily="34" charset="0"/>
              <a:buChar char="•"/>
            </a:pPr>
            <a:r>
              <a:rPr lang="fa-IR" altLang="fa-IR" sz="2400" b="1">
                <a:solidFill>
                  <a:schemeClr val="tx2"/>
                </a:solidFill>
                <a:cs typeface="B Nazanin" panose="00000400000000000000" pitchFamily="2" charset="-78"/>
              </a:rPr>
              <a:t>بررسي رشد بازار</a:t>
            </a:r>
            <a:endParaRPr lang="en-US" altLang="fa-IR" sz="2400" b="1">
              <a:solidFill>
                <a:schemeClr val="tx2"/>
              </a:solidFill>
              <a:cs typeface="B Nazanin" panose="00000400000000000000" pitchFamily="2" charset="-78"/>
            </a:endParaRPr>
          </a:p>
          <a:p>
            <a:pPr eaLnBrk="1" hangingPunct="1">
              <a:spcBef>
                <a:spcPts val="1200"/>
              </a:spcBef>
              <a:buFont typeface="Arial" panose="020B0604020202020204" pitchFamily="34" charset="0"/>
              <a:buChar char="•"/>
            </a:pPr>
            <a:r>
              <a:rPr lang="fa-IR" altLang="fa-IR" sz="2400" b="1">
                <a:solidFill>
                  <a:schemeClr val="tx2"/>
                </a:solidFill>
                <a:cs typeface="B Nazanin" panose="00000400000000000000" pitchFamily="2" charset="-78"/>
              </a:rPr>
              <a:t>تقسيم بندي بازار</a:t>
            </a:r>
            <a:endParaRPr lang="en-US" altLang="fa-IR" sz="2400" b="1">
              <a:solidFill>
                <a:schemeClr val="tx2"/>
              </a:solidFill>
              <a:cs typeface="B Nazanin" panose="00000400000000000000" pitchFamily="2" charset="-78"/>
            </a:endParaRPr>
          </a:p>
          <a:p>
            <a:pPr eaLnBrk="1" hangingPunct="1">
              <a:spcBef>
                <a:spcPts val="1200"/>
              </a:spcBef>
              <a:buFont typeface="Arial" panose="020B0604020202020204" pitchFamily="34" charset="0"/>
              <a:buChar char="•"/>
            </a:pPr>
            <a:r>
              <a:rPr lang="fa-IR" altLang="fa-IR" sz="2400" b="1">
                <a:solidFill>
                  <a:schemeClr val="tx2"/>
                </a:solidFill>
                <a:cs typeface="B Nazanin" panose="00000400000000000000" pitchFamily="2" charset="-78"/>
              </a:rPr>
              <a:t>بررسي وضعيت رقبا</a:t>
            </a:r>
            <a:endParaRPr lang="en-US" altLang="fa-IR" sz="2400" b="1">
              <a:solidFill>
                <a:schemeClr val="tx2"/>
              </a:solidFill>
              <a:cs typeface="B Nazanin" panose="00000400000000000000" pitchFamily="2" charset="-78"/>
            </a:endParaRPr>
          </a:p>
          <a:p>
            <a:pPr eaLnBrk="1" hangingPunct="1">
              <a:spcBef>
                <a:spcPts val="1200"/>
              </a:spcBef>
              <a:buFont typeface="Arial" panose="020B0604020202020204" pitchFamily="34" charset="0"/>
              <a:buChar char="•"/>
            </a:pPr>
            <a:r>
              <a:rPr lang="fa-IR" altLang="fa-IR" sz="2400" b="1">
                <a:solidFill>
                  <a:schemeClr val="tx2"/>
                </a:solidFill>
                <a:cs typeface="B Nazanin" panose="00000400000000000000" pitchFamily="2" charset="-78"/>
              </a:rPr>
              <a:t>تحليل قيمت در بازار</a:t>
            </a:r>
            <a:endParaRPr lang="en-US" altLang="fa-IR" sz="2400" b="1">
              <a:solidFill>
                <a:schemeClr val="tx2"/>
              </a:solidFill>
              <a:cs typeface="B Nazanin" panose="00000400000000000000" pitchFamily="2" charset="-78"/>
            </a:endParaRPr>
          </a:p>
          <a:p>
            <a:pPr eaLnBrk="1" hangingPunct="1">
              <a:spcBef>
                <a:spcPts val="1200"/>
              </a:spcBef>
              <a:buFont typeface="Arial" panose="020B0604020202020204" pitchFamily="34" charset="0"/>
              <a:buChar char="•"/>
            </a:pPr>
            <a:r>
              <a:rPr lang="fa-IR" altLang="fa-IR" sz="2400" b="1">
                <a:solidFill>
                  <a:schemeClr val="tx2"/>
                </a:solidFill>
                <a:cs typeface="B Nazanin" panose="00000400000000000000" pitchFamily="2" charset="-78"/>
              </a:rPr>
              <a:t>تعيين استراتژي بازاريابي(</a:t>
            </a:r>
            <a:r>
              <a:rPr lang="en-US" altLang="fa-IR" sz="2400" b="1">
                <a:solidFill>
                  <a:schemeClr val="tx2"/>
                </a:solidFill>
                <a:cs typeface="B Nazanin" panose="00000400000000000000" pitchFamily="2" charset="-78"/>
              </a:rPr>
              <a:t>SWOT</a:t>
            </a:r>
            <a:r>
              <a:rPr lang="fa-IR" altLang="fa-IR" sz="2400" b="1">
                <a:solidFill>
                  <a:schemeClr val="tx2"/>
                </a:solidFill>
                <a:cs typeface="B Nazanin" panose="00000400000000000000" pitchFamily="2" charset="-78"/>
              </a:rPr>
              <a:t> )</a:t>
            </a:r>
            <a:endParaRPr lang="en-US" altLang="fa-IR" sz="2400" b="1">
              <a:solidFill>
                <a:schemeClr val="tx2"/>
              </a:solidFill>
              <a:cs typeface="B Nazanin" panose="00000400000000000000" pitchFamily="2" charset="-78"/>
            </a:endParaRPr>
          </a:p>
          <a:p>
            <a:pPr eaLnBrk="1" hangingPunct="1">
              <a:spcBef>
                <a:spcPts val="1200"/>
              </a:spcBef>
              <a:buFont typeface="Arial" panose="020B0604020202020204" pitchFamily="34" charset="0"/>
              <a:buChar char="•"/>
            </a:pPr>
            <a:r>
              <a:rPr lang="fa-IR" altLang="fa-IR" sz="2400" b="1">
                <a:solidFill>
                  <a:schemeClr val="tx2"/>
                </a:solidFill>
                <a:cs typeface="B Nazanin" panose="00000400000000000000" pitchFamily="2" charset="-78"/>
              </a:rPr>
              <a:t>رويکرد قيمت گذاري</a:t>
            </a:r>
          </a:p>
        </p:txBody>
      </p:sp>
      <p:sp>
        <p:nvSpPr>
          <p:cNvPr id="21508" name="TextBox 6"/>
          <p:cNvSpPr txBox="1">
            <a:spLocks noChangeArrowheads="1"/>
          </p:cNvSpPr>
          <p:nvPr/>
        </p:nvSpPr>
        <p:spPr bwMode="auto">
          <a:xfrm>
            <a:off x="1549400" y="606425"/>
            <a:ext cx="525462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6600" b="1">
                <a:solidFill>
                  <a:schemeClr val="tx2"/>
                </a:solidFill>
                <a:cs typeface="B Jadid" panose="00000700000000000000" pitchFamily="2" charset="-78"/>
              </a:rPr>
              <a:t>برنامه بازاريابي</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Picture 6"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2963" y="0"/>
            <a:ext cx="998696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4"/>
          <p:cNvSpPr>
            <a:spLocks noChangeArrowheads="1"/>
          </p:cNvSpPr>
          <p:nvPr/>
        </p:nvSpPr>
        <p:spPr bwMode="auto">
          <a:xfrm>
            <a:off x="1259632" y="1720840"/>
            <a:ext cx="4575175" cy="1785104"/>
          </a:xfrm>
          <a:prstGeom prst="rect">
            <a:avLst/>
          </a:prstGeom>
          <a:noFill/>
          <a:ln w="9525">
            <a:noFill/>
            <a:miter lim="800000"/>
            <a:headEnd/>
            <a:tailEnd/>
          </a:ln>
          <a:effectLst/>
        </p:spPr>
        <p:txBody>
          <a:bodyPr anchor="ctr">
            <a:spAutoFit/>
          </a:bodyPr>
          <a:lstStyle/>
          <a:p>
            <a:pPr algn="ctr">
              <a:defRPr/>
            </a:pPr>
            <a:r>
              <a:rPr lang="fa-IR" sz="2400" b="1" dirty="0">
                <a:cs typeface="B Titr" pitchFamily="2" charset="-78"/>
              </a:rPr>
              <a:t>پرسشنامه تهيه و تدوين </a:t>
            </a:r>
            <a:r>
              <a:rPr lang="ar-SA" sz="2400" b="1" dirty="0">
                <a:cs typeface="B Titr" pitchFamily="2" charset="-78"/>
              </a:rPr>
              <a:t>طرح کسب و کار</a:t>
            </a:r>
            <a:r>
              <a:rPr lang="en-US" sz="2400" dirty="0">
                <a:cs typeface="B Titr" pitchFamily="2" charset="-78"/>
              </a:rPr>
              <a:t/>
            </a:r>
            <a:br>
              <a:rPr lang="en-US" sz="2400" dirty="0">
                <a:cs typeface="B Titr" pitchFamily="2" charset="-78"/>
              </a:rPr>
            </a:br>
            <a:r>
              <a:rPr lang="ar-SA" sz="2400" b="1" dirty="0">
                <a:cs typeface="B Titr" pitchFamily="2" charset="-78"/>
              </a:rPr>
              <a:t> </a:t>
            </a:r>
            <a:r>
              <a:rPr lang="en-AU" sz="2400" b="1" dirty="0">
                <a:cs typeface="B Titr" pitchFamily="2" charset="-78"/>
              </a:rPr>
              <a:t>(Business plan)</a:t>
            </a:r>
            <a:r>
              <a:rPr lang="en-US" sz="2400" dirty="0">
                <a:cs typeface="B Nazanin" pitchFamily="2" charset="-78"/>
              </a:rPr>
              <a:t/>
            </a:r>
            <a:br>
              <a:rPr lang="en-US" sz="2400" dirty="0">
                <a:cs typeface="B Nazanin" pitchFamily="2" charset="-78"/>
              </a:rPr>
            </a:br>
            <a:r>
              <a:rPr lang="en-US" sz="1400" b="1" dirty="0">
                <a:cs typeface="B Nazanin" pitchFamily="2" charset="-78"/>
              </a:rPr>
              <a:t> </a:t>
            </a:r>
            <a:r>
              <a:rPr lang="fa-IR" sz="1400" b="1" dirty="0">
                <a:cs typeface="B Nazanin" pitchFamily="2" charset="-78"/>
              </a:rPr>
              <a:t> </a:t>
            </a:r>
            <a:r>
              <a:rPr lang="en-US" sz="1100" dirty="0">
                <a:cs typeface="B Nazanin" pitchFamily="2" charset="-78"/>
              </a:rPr>
              <a:t/>
            </a:r>
            <a:br>
              <a:rPr lang="en-US" sz="1100" dirty="0">
                <a:cs typeface="B Nazanin" pitchFamily="2" charset="-78"/>
              </a:rPr>
            </a:br>
            <a:r>
              <a:rPr lang="en-US" sz="2400" dirty="0">
                <a:effectLst>
                  <a:outerShdw blurRad="38100" dist="38100" dir="2700000" algn="tl">
                    <a:srgbClr val="C0C0C0"/>
                  </a:outerShdw>
                </a:effectLst>
                <a:cs typeface="Nazanin" pitchFamily="2" charset="-78"/>
              </a:rPr>
              <a:t/>
            </a:r>
            <a:br>
              <a:rPr lang="en-US" sz="2400" dirty="0">
                <a:effectLst>
                  <a:outerShdw blurRad="38100" dist="38100" dir="2700000" algn="tl">
                    <a:srgbClr val="C0C0C0"/>
                  </a:outerShdw>
                </a:effectLst>
                <a:cs typeface="Nazanin" pitchFamily="2" charset="-78"/>
              </a:rPr>
            </a:br>
            <a:endParaRPr lang="fa-IR" sz="2400" b="1" dirty="0">
              <a:cs typeface="Nazanin" pitchFamily="2" charset="-78"/>
            </a:endParaRPr>
          </a:p>
        </p:txBody>
      </p:sp>
      <p:sp>
        <p:nvSpPr>
          <p:cNvPr id="3076"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7056390-0E02-481E-ACCA-58DADA9B63C0}" type="slidenum">
              <a:rPr lang="ar-SA" altLang="fa-IR"/>
              <a:pPr eaLnBrk="1" hangingPunct="1"/>
              <a:t>2</a:t>
            </a:fld>
            <a:endParaRPr lang="en-US" altLang="fa-I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30"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243235BF-A653-4042-91B9-ACD9BEEC9351}" type="slidenum">
              <a:rPr lang="ar-SA" altLang="fa-IR" sz="1400"/>
              <a:pPr algn="l" eaLnBrk="1" hangingPunct="1"/>
              <a:t>20</a:t>
            </a:fld>
            <a:endParaRPr lang="en-US" altLang="fa-IR" sz="1400"/>
          </a:p>
        </p:txBody>
      </p:sp>
      <p:pic>
        <p:nvPicPr>
          <p:cNvPr id="22532"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Text Box 4"/>
          <p:cNvSpPr txBox="1">
            <a:spLocks noChangeArrowheads="1"/>
          </p:cNvSpPr>
          <p:nvPr/>
        </p:nvSpPr>
        <p:spPr bwMode="auto">
          <a:xfrm>
            <a:off x="1428750" y="571500"/>
            <a:ext cx="6143625"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الف- بررسي صنعت گردشگري در جهان</a:t>
            </a:r>
          </a:p>
          <a:p>
            <a:pPr lvl="1" algn="just" eaLnBrk="1" hangingPunct="1">
              <a:spcBef>
                <a:spcPct val="50000"/>
              </a:spcBef>
            </a:pPr>
            <a:r>
              <a:rPr lang="fa-IR" altLang="fa-IR" sz="1600" b="1">
                <a:solidFill>
                  <a:schemeClr val="tx2"/>
                </a:solidFill>
                <a:cs typeface="B Nazanin" panose="00000400000000000000" pitchFamily="2" charset="-78"/>
              </a:rPr>
              <a:t>امروزه گردشگری یکی از پررونق‌ترین فعالیت‌های اقتصادی جهان است. این صنعت اکنون در بسیاری از کشورها با رشد سریع‌تر نسبت به سایر بخش‌های اقتصادی و با ایجاد فرصت‌های شغلی جدید، یک صنعت پیشرو تلقی می‌شود. امروزه گردشگری به قدری در توسعه اقتصادی و اجتماعی کشورها اهمیت دارد که اقتصاددانان آن را</a:t>
            </a:r>
            <a:r>
              <a:rPr lang="en-US" altLang="fa-IR" sz="1600" b="1">
                <a:solidFill>
                  <a:schemeClr val="tx2"/>
                </a:solidFill>
                <a:cs typeface="B Nazanin" panose="00000400000000000000" pitchFamily="2" charset="-78"/>
              </a:rPr>
              <a:t> </a:t>
            </a:r>
            <a:r>
              <a:rPr lang="fa-IR" altLang="fa-IR" sz="1600" b="1">
                <a:solidFill>
                  <a:schemeClr val="tx2"/>
                </a:solidFill>
                <a:cs typeface="B Nazanin" panose="00000400000000000000" pitchFamily="2" charset="-78"/>
              </a:rPr>
              <a:t>(صادرات نامرئی) نام نهاده‌اند.</a:t>
            </a:r>
            <a:endParaRPr lang="en-US" altLang="fa-IR" sz="1600" b="1">
              <a:solidFill>
                <a:schemeClr val="tx2"/>
              </a:solidFill>
              <a:cs typeface="B Nazanin" panose="00000400000000000000" pitchFamily="2" charset="-78"/>
            </a:endParaRPr>
          </a:p>
          <a:p>
            <a:pPr lvl="1" algn="just" eaLnBrk="1" hangingPunct="1">
              <a:spcBef>
                <a:spcPct val="50000"/>
              </a:spcBef>
            </a:pPr>
            <a:r>
              <a:rPr lang="fa-IR" altLang="fa-IR" sz="1600" b="1">
                <a:solidFill>
                  <a:schemeClr val="tx2"/>
                </a:solidFill>
                <a:cs typeface="B Nazanin" panose="00000400000000000000" pitchFamily="2" charset="-78"/>
              </a:rPr>
              <a:t>در تقسیم‌بندی مهمترین منابع درآمدزایی در جهان، صنعت اکتشاف نفت و پس از آن صنعت خودروسازی و در رتبه سوم گردشگری و جذب گردشگر قرار دارد. </a:t>
            </a:r>
          </a:p>
          <a:p>
            <a:pPr lvl="1" algn="just" eaLnBrk="1" hangingPunct="1">
              <a:spcBef>
                <a:spcPct val="50000"/>
              </a:spcBef>
            </a:pPr>
            <a:r>
              <a:rPr lang="fa-IR" altLang="fa-IR" sz="1600" b="1">
                <a:solidFill>
                  <a:schemeClr val="tx2"/>
                </a:solidFill>
                <a:cs typeface="B Nazanin" panose="00000400000000000000" pitchFamily="2" charset="-78"/>
              </a:rPr>
              <a:t>طبق آمارهای ارائه شده از سوی سازمان جهانی جهانگردی، در فاصله سال‌های ۱۹۵۰ تا ۲۰۰۵ گردشگری بین المللی، شاهد رشد فزاینده‌ای شد و حجم اقتصادی آن از 1/2 میلیارد دلار آمریکا به بیش از ۶۲۲ میلیارد دلار افزایش یافت. همچنین گردشگری در سال ۲۰۰۷ توانسته است 3/1 درصد از تولید ناخالص ملی جهان را به خود اختصاص دهد</a:t>
            </a:r>
            <a:r>
              <a:rPr lang="en-US" altLang="fa-IR" sz="1600" b="1">
                <a:solidFill>
                  <a:schemeClr val="tx2"/>
                </a:solidFill>
                <a:cs typeface="B Nazanin" panose="00000400000000000000" pitchFamily="2" charset="-78"/>
              </a:rPr>
              <a:t>. </a:t>
            </a:r>
          </a:p>
          <a:p>
            <a:pPr lvl="1" algn="just" eaLnBrk="1" hangingPunct="1">
              <a:spcBef>
                <a:spcPct val="50000"/>
              </a:spcBef>
            </a:pPr>
            <a:r>
              <a:rPr lang="fa-IR" altLang="fa-IR" sz="1600" b="1">
                <a:solidFill>
                  <a:schemeClr val="tx2"/>
                </a:solidFill>
                <a:cs typeface="B Nazanin" panose="00000400000000000000" pitchFamily="2" charset="-78"/>
              </a:rPr>
              <a:t>در همان سال وضعیت ایجاد اشتغال در این صنعت با حدود ۲۳۴ میلیون شغل، به بیش از 8/2 درصد از کل شاغلان به کار در سطح جهان ارتقا یافت. اهمیت اقتصادی صنعت گردشگری و سفر همچنان با افزایش وسیع تعداد مسافران از ۲۵ میلیون نفر در فاصله سال‌های ۱۹۵۰ به ۷۸۳ میلیون در سال ۲۰۰۶ با میانگین رشد سالانه آن بالغ بر 5/6 درصد افزایش یافت</a:t>
            </a:r>
            <a:r>
              <a:rPr lang="en-US" altLang="fa-IR" sz="1600" b="1">
                <a:solidFill>
                  <a:schemeClr val="tx2"/>
                </a:solidFill>
                <a:cs typeface="B Nazanin" panose="00000400000000000000" pitchFamily="2" charset="-78"/>
              </a:rPr>
              <a:t>. </a:t>
            </a:r>
            <a:endParaRPr lang="fa-IR" altLang="fa-IR" sz="1600" b="1">
              <a:solidFill>
                <a:schemeClr val="tx2"/>
              </a:solidFill>
              <a:cs typeface="B Nazanin" panose="00000400000000000000" pitchFamily="2" charset="-78"/>
            </a:endParaRPr>
          </a:p>
          <a:p>
            <a:pPr lvl="1" algn="just" eaLnBrk="1" hangingPunct="1">
              <a:spcBef>
                <a:spcPct val="50000"/>
              </a:spcBef>
            </a:pPr>
            <a:r>
              <a:rPr lang="fa-IR" altLang="fa-IR" sz="1600" b="1">
                <a:solidFill>
                  <a:schemeClr val="tx2"/>
                </a:solidFill>
                <a:cs typeface="B Nazanin" panose="00000400000000000000" pitchFamily="2" charset="-78"/>
              </a:rPr>
              <a:t>از میان کشورهایی که بالاترین میزان موفقیت را در جذب گردشگر داشته‌اند، سوئیس در صدر قرار دارد. سوئیس با توجه به دارایی ها و توان بالقوه و بالفعل آن در ابزارها و زمینه های مختلف این صنعت، دارای موقعیت برتر در گردشگری است که با فاصله نزدیکی پیش از استرالیا و آلمان قرار گرفته است</a:t>
            </a:r>
            <a:r>
              <a:rPr lang="en-US" altLang="fa-IR" sz="1600" b="1">
                <a:solidFill>
                  <a:schemeClr val="tx2"/>
                </a:solidFill>
                <a:cs typeface="B Nazanin" panose="00000400000000000000" pitchFamily="2" charset="-78"/>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3554"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22110CC8-391C-40A4-B2E3-0AE72CEB29AC}" type="slidenum">
              <a:rPr lang="ar-SA" altLang="fa-IR" sz="1400"/>
              <a:pPr algn="l" eaLnBrk="1" hangingPunct="1"/>
              <a:t>21</a:t>
            </a:fld>
            <a:endParaRPr lang="en-US" altLang="fa-IR" sz="1400"/>
          </a:p>
        </p:txBody>
      </p:sp>
      <p:pic>
        <p:nvPicPr>
          <p:cNvPr id="23556"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7" name="Text Box 4"/>
          <p:cNvSpPr txBox="1">
            <a:spLocks noChangeArrowheads="1"/>
          </p:cNvSpPr>
          <p:nvPr/>
        </p:nvSpPr>
        <p:spPr bwMode="auto">
          <a:xfrm>
            <a:off x="1428750" y="214313"/>
            <a:ext cx="6143625" cy="692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ب- بررسي صنعت گردشگري در ايران</a:t>
            </a:r>
          </a:p>
          <a:p>
            <a:pPr lvl="1" algn="just" eaLnBrk="1" hangingPunct="1">
              <a:spcBef>
                <a:spcPct val="50000"/>
              </a:spcBef>
            </a:pPr>
            <a:r>
              <a:rPr lang="fa-IR" altLang="fa-IR" sz="1600" b="1">
                <a:solidFill>
                  <a:schemeClr val="tx2"/>
                </a:solidFill>
                <a:cs typeface="B Nazanin" panose="00000400000000000000" pitchFamily="2" charset="-78"/>
              </a:rPr>
              <a:t>ایران به لحاظ جاذبه‌های گردشگری، در میان ۱۰ کشور برتر جهان قرار دارد. ایران با داشتن ۷۰۰ کیلومتر مرز آبی در دریای خزر و بیش از دو هزار کیلومتر در سواحل خلیج فارس و دریای عمان، همچنین مالکیت بیش از ۲۰ جزیره در خلیج فارس و قرار گرفتن آن در بین مدارات ۲۵ تا ۴۰ درجه عرض شمالی دارای طیف وسیعی از چشم اندازها و همچنین آب و هوای متفاوت است</a:t>
            </a:r>
            <a:r>
              <a:rPr lang="en-US" altLang="fa-IR" sz="1600" b="1">
                <a:solidFill>
                  <a:schemeClr val="tx2"/>
                </a:solidFill>
                <a:cs typeface="B Nazanin" panose="00000400000000000000" pitchFamily="2" charset="-78"/>
              </a:rPr>
              <a:t>. </a:t>
            </a:r>
          </a:p>
          <a:p>
            <a:pPr lvl="1" algn="just" eaLnBrk="1" hangingPunct="1">
              <a:spcBef>
                <a:spcPct val="50000"/>
              </a:spcBef>
            </a:pPr>
            <a:r>
              <a:rPr lang="fa-IR" altLang="fa-IR" sz="1600" b="1">
                <a:solidFill>
                  <a:schemeClr val="tx2"/>
                </a:solidFill>
                <a:cs typeface="B Nazanin" panose="00000400000000000000" pitchFamily="2" charset="-78"/>
              </a:rPr>
              <a:t>ایران با سابقه تمدنی چند هزار ساله و با داشتن جاذبه های تاریخی مانند تخت جمشید،پاسارگاد،بی‌ستون، چغازنبیل، ارگ بم، تخت سلیمان، نقش جهان و گنبد سلطانیه که توسط کنوانسیون میراث جهانی به ثبت رسیده است و نیز اماکن مذهبی كه مهمترين آن حرم مطهر امام رضا(ع) مي‌باشد از جمله کشورهایی است که پتانسیل بسیار مناسبی برای جذب گردشگران خارجی را دارد</a:t>
            </a:r>
            <a:r>
              <a:rPr lang="en-US" altLang="fa-IR" sz="1600" b="1">
                <a:solidFill>
                  <a:schemeClr val="tx2"/>
                </a:solidFill>
                <a:cs typeface="B Nazanin" panose="00000400000000000000" pitchFamily="2" charset="-78"/>
              </a:rPr>
              <a:t>. </a:t>
            </a:r>
          </a:p>
          <a:p>
            <a:pPr lvl="1" algn="just" eaLnBrk="1" hangingPunct="1">
              <a:spcBef>
                <a:spcPct val="50000"/>
              </a:spcBef>
            </a:pPr>
            <a:r>
              <a:rPr lang="fa-IR" altLang="fa-IR" sz="1600" b="1">
                <a:solidFill>
                  <a:schemeClr val="tx2"/>
                </a:solidFill>
                <a:cs typeface="B Nazanin" panose="00000400000000000000" pitchFamily="2" charset="-78"/>
              </a:rPr>
              <a:t>با این حال، چشم انداز آینده گردشگری ایران بدون ایجاد زیرساخت‌های مناسب و برنامه بلندمدت امکان‌پذیر نخواهد بود. علاوه براین آنچه ضعف مهم ایران را در حوزه جذب گردشگران خارجی رقم زده است، معرفی درست و اصولی توانایی‌های کشور به گردشگران است که از آن به نام تبلیغات مدرن یاد می‌شود. از دیگر عواملی که می تواند در توسعه صنعت فراموش شده گردشگری به کشور کمک کند، می‌توان به موارد زیر اشاره کرد:</a:t>
            </a:r>
            <a:endParaRPr lang="en-US" altLang="fa-IR" sz="1600" b="1">
              <a:solidFill>
                <a:schemeClr val="tx2"/>
              </a:solidFill>
              <a:cs typeface="B Nazanin" panose="00000400000000000000" pitchFamily="2" charset="-78"/>
            </a:endParaRPr>
          </a:p>
          <a:p>
            <a:pPr lvl="1" algn="just" eaLnBrk="1" hangingPunct="1">
              <a:spcBef>
                <a:spcPct val="50000"/>
              </a:spcBef>
            </a:pPr>
            <a:r>
              <a:rPr lang="fa-IR" altLang="fa-IR" sz="1600" b="1">
                <a:solidFill>
                  <a:schemeClr val="tx2"/>
                </a:solidFill>
                <a:cs typeface="B Nazanin" panose="00000400000000000000" pitchFamily="2" charset="-78"/>
              </a:rPr>
              <a:t>رعایت حقوق و برقراری امنیت جانی و مالی گردشگران خارجی به وسیله پلیس گردشگری، دادن آموزش‌های لازم به مردم برای برخورد مناسب با گردشگران، ایجاد امکانات رفاهی مناسب و رسیدگی به وضعیت هتل‌ها، ارائه خدمات بانکی پیشرفته به گردشگران و پذیرش کارت‌های بین المللی آنان، تبلیغات منظم و هماهنگ از سوی سازمان مربوطه و وزارت امور خارجه در دیگر کشورهای جهان، راه‌اندازی‌و تقویت شبکه‌های ماهواره‌ای و رادیو و تلویزیونی، احداث زیرساخت‌ها، مرمت و احیای اماکن تاریخی و ایجاد جاذبه‌های طبیعت‌گردي.</a:t>
            </a:r>
            <a:endParaRPr lang="en-US" altLang="fa-IR" sz="1600" b="1">
              <a:solidFill>
                <a:schemeClr val="tx2"/>
              </a:solidFill>
              <a:cs typeface="B Nazanin" panose="00000400000000000000" pitchFamily="2" charset="-78"/>
            </a:endParaRPr>
          </a:p>
          <a:p>
            <a:pPr lvl="1" algn="just" eaLnBrk="1" hangingPunct="1">
              <a:spcBef>
                <a:spcPct val="50000"/>
              </a:spcBef>
            </a:pPr>
            <a:endParaRPr lang="en-US" altLang="fa-IR" sz="1600" b="1">
              <a:solidFill>
                <a:schemeClr val="tx2"/>
              </a:solidFill>
              <a:cs typeface="B Nazanin" panose="00000400000000000000"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4578" name="Picture 44" descr="ist2_9958545-turism-travel-illustratio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4A087659-C7EA-4BB9-A88B-29B0ABA4B62A}" type="slidenum">
              <a:rPr lang="ar-SA" altLang="fa-IR" sz="1400"/>
              <a:pPr algn="l" eaLnBrk="1" hangingPunct="1"/>
              <a:t>22</a:t>
            </a:fld>
            <a:endParaRPr lang="en-US" altLang="fa-IR" sz="1400"/>
          </a:p>
        </p:txBody>
      </p:sp>
      <p:pic>
        <p:nvPicPr>
          <p:cNvPr id="24580" name="Picture 45" descr="Globe.jpg"/>
          <p:cNvPicPr>
            <a:picLocks noChangeAspect="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Text Box 4"/>
          <p:cNvSpPr txBox="1">
            <a:spLocks noChangeArrowheads="1"/>
          </p:cNvSpPr>
          <p:nvPr/>
        </p:nvSpPr>
        <p:spPr bwMode="auto">
          <a:xfrm>
            <a:off x="1428750" y="571500"/>
            <a:ext cx="6143625"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ج- بررسي ميزان تقاضا و رشد آن</a:t>
            </a:r>
          </a:p>
          <a:p>
            <a:pPr lvl="1" algn="just" eaLnBrk="1" hangingPunct="1">
              <a:lnSpc>
                <a:spcPct val="140000"/>
              </a:lnSpc>
              <a:spcBef>
                <a:spcPct val="50000"/>
              </a:spcBef>
            </a:pPr>
            <a:r>
              <a:rPr lang="fa-IR" altLang="fa-IR" sz="2000" b="1">
                <a:solidFill>
                  <a:schemeClr val="tx2"/>
                </a:solidFill>
                <a:cs typeface="B Nazanin" panose="00000400000000000000" pitchFamily="2" charset="-78"/>
              </a:rPr>
              <a:t>در آخرين گزارش شوراي جهاني سفر و گردشگري (</a:t>
            </a:r>
            <a:r>
              <a:rPr lang="en-US" altLang="fa-IR" sz="2000" b="1">
                <a:solidFill>
                  <a:schemeClr val="tx2"/>
                </a:solidFill>
                <a:cs typeface="B Nazanin" panose="00000400000000000000" pitchFamily="2" charset="-78"/>
              </a:rPr>
              <a:t>WTTC</a:t>
            </a:r>
            <a:r>
              <a:rPr lang="fa-IR" altLang="fa-IR" sz="2000" b="1">
                <a:solidFill>
                  <a:schemeClr val="tx2"/>
                </a:solidFill>
                <a:cs typeface="B Nazanin" panose="00000400000000000000" pitchFamily="2" charset="-78"/>
              </a:rPr>
              <a:t>) اقتصاد گردشگري در ايران تا سال 2019 را مطلوب ندانسته است كه اين پيش‌بيني به دلايل ذكر شده در قسمت ”بررسي صنعت گردشگري در ايران“ مي‌باشد.</a:t>
            </a:r>
          </a:p>
          <a:p>
            <a:pPr lvl="1" algn="just" eaLnBrk="1" hangingPunct="1">
              <a:lnSpc>
                <a:spcPct val="140000"/>
              </a:lnSpc>
              <a:spcBef>
                <a:spcPct val="50000"/>
              </a:spcBef>
            </a:pPr>
            <a:r>
              <a:rPr lang="fa-IR" altLang="fa-IR" sz="2000" b="1">
                <a:solidFill>
                  <a:schemeClr val="tx2"/>
                </a:solidFill>
                <a:cs typeface="B Nazanin" panose="00000400000000000000" pitchFamily="2" charset="-78"/>
              </a:rPr>
              <a:t>با اين وجود در شهر مشهد هرساله شاهد افزايش مسافرت به اين شهر مي‌باشيم كه به خاطر دلايل خاص (وجود مكان‌هاي مذهبي و ...) شهر مشهد را از ايران به گونه‌اي جدا كرده است و فرصت خوبي را براي شركت بوجود آورده است.</a:t>
            </a:r>
            <a:endParaRPr lang="en-US" altLang="fa-IR" sz="2000" b="1">
              <a:solidFill>
                <a:schemeClr val="tx2"/>
              </a:solidFill>
              <a:cs typeface="B Nazanin" panose="00000400000000000000" pitchFamily="2" charset="-78"/>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5602" name="Picture 44" descr="ist2_9958545-turism-travel-illustratio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1416372A-E17B-4AEF-8731-CDD5B59EC9DA}" type="slidenum">
              <a:rPr lang="ar-SA" altLang="fa-IR" sz="1400"/>
              <a:pPr algn="l" eaLnBrk="1" hangingPunct="1"/>
              <a:t>23</a:t>
            </a:fld>
            <a:endParaRPr lang="en-US" altLang="fa-IR" sz="1400"/>
          </a:p>
        </p:txBody>
      </p:sp>
      <p:pic>
        <p:nvPicPr>
          <p:cNvPr id="25604" name="Picture 45" descr="Globe.jpg"/>
          <p:cNvPicPr>
            <a:picLocks noChangeAspect="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Text Box 4"/>
          <p:cNvSpPr txBox="1">
            <a:spLocks noChangeArrowheads="1"/>
          </p:cNvSpPr>
          <p:nvPr/>
        </p:nvSpPr>
        <p:spPr bwMode="auto">
          <a:xfrm>
            <a:off x="1428750" y="571500"/>
            <a:ext cx="6143625"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257300" indent="-3429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fa-IR" altLang="fa-IR" sz="2400" b="1">
                <a:solidFill>
                  <a:schemeClr val="tx2"/>
                </a:solidFill>
                <a:cs typeface="B Traffic" panose="00000400000000000000" pitchFamily="2" charset="-78"/>
              </a:rPr>
              <a:t>د- تقسيم‌بندي بازار</a:t>
            </a:r>
          </a:p>
          <a:p>
            <a:pPr lvl="1" algn="just" eaLnBrk="1" hangingPunct="1">
              <a:spcBef>
                <a:spcPts val="1200"/>
              </a:spcBef>
            </a:pPr>
            <a:r>
              <a:rPr lang="fa-IR" altLang="fa-IR" sz="1600" b="1">
                <a:solidFill>
                  <a:schemeClr val="tx2"/>
                </a:solidFill>
                <a:cs typeface="B Nazanin" panose="00000400000000000000" pitchFamily="2" charset="-78"/>
              </a:rPr>
              <a:t>هدف از مسافرت را مي‌توان بعنوان يك نوع تقسيم‌بندي بيان كرد. اهداف كلي مسافرات‌ها به اين شرح مي‌باشد:</a:t>
            </a:r>
          </a:p>
          <a:p>
            <a:pPr lvl="2" algn="just" eaLnBrk="1" hangingPunct="1">
              <a:buFont typeface="Arial" panose="020B0604020202020204" pitchFamily="34" charset="0"/>
              <a:buAutoNum type="arabicPeriod"/>
            </a:pPr>
            <a:r>
              <a:rPr lang="fa-IR" altLang="fa-IR" sz="1600" b="1">
                <a:solidFill>
                  <a:schemeClr val="tx2"/>
                </a:solidFill>
                <a:cs typeface="B Nazanin" panose="00000400000000000000" pitchFamily="2" charset="-78"/>
              </a:rPr>
              <a:t>مذهبي</a:t>
            </a:r>
          </a:p>
          <a:p>
            <a:pPr lvl="2" algn="just" eaLnBrk="1" hangingPunct="1">
              <a:buFont typeface="Arial" panose="020B0604020202020204" pitchFamily="34" charset="0"/>
              <a:buAutoNum type="arabicPeriod"/>
            </a:pPr>
            <a:r>
              <a:rPr lang="fa-IR" altLang="fa-IR" sz="1600" b="1">
                <a:solidFill>
                  <a:schemeClr val="tx2"/>
                </a:solidFill>
                <a:cs typeface="B Nazanin" panose="00000400000000000000" pitchFamily="2" charset="-78"/>
              </a:rPr>
              <a:t>تفريحي</a:t>
            </a:r>
          </a:p>
          <a:p>
            <a:pPr lvl="2" algn="just" eaLnBrk="1" hangingPunct="1">
              <a:buFont typeface="Arial" panose="020B0604020202020204" pitchFamily="34" charset="0"/>
              <a:buAutoNum type="arabicPeriod"/>
            </a:pPr>
            <a:r>
              <a:rPr lang="fa-IR" altLang="fa-IR" sz="1600" b="1">
                <a:solidFill>
                  <a:schemeClr val="tx2"/>
                </a:solidFill>
                <a:cs typeface="B Nazanin" panose="00000400000000000000" pitchFamily="2" charset="-78"/>
              </a:rPr>
              <a:t>كاري</a:t>
            </a:r>
          </a:p>
          <a:p>
            <a:pPr lvl="2" algn="just" eaLnBrk="1" hangingPunct="1">
              <a:buFont typeface="Arial" panose="020B0604020202020204" pitchFamily="34" charset="0"/>
              <a:buAutoNum type="arabicPeriod"/>
            </a:pPr>
            <a:r>
              <a:rPr lang="fa-IR" altLang="fa-IR" sz="1600" b="1">
                <a:solidFill>
                  <a:schemeClr val="tx2"/>
                </a:solidFill>
                <a:cs typeface="B Nazanin" panose="00000400000000000000" pitchFamily="2" charset="-78"/>
              </a:rPr>
              <a:t>ورزشي</a:t>
            </a:r>
          </a:p>
          <a:p>
            <a:pPr lvl="2" algn="just" eaLnBrk="1" hangingPunct="1">
              <a:buFont typeface="Arial" panose="020B0604020202020204" pitchFamily="34" charset="0"/>
              <a:buAutoNum type="arabicPeriod"/>
            </a:pPr>
            <a:r>
              <a:rPr lang="fa-IR" altLang="fa-IR" sz="1600" b="1">
                <a:solidFill>
                  <a:schemeClr val="tx2"/>
                </a:solidFill>
                <a:cs typeface="B Nazanin" panose="00000400000000000000" pitchFamily="2" charset="-78"/>
              </a:rPr>
              <a:t>سياحتي</a:t>
            </a:r>
          </a:p>
          <a:p>
            <a:pPr lvl="1" algn="just" eaLnBrk="1" hangingPunct="1"/>
            <a:r>
              <a:rPr lang="fa-IR" altLang="fa-IR" sz="1600" b="1">
                <a:solidFill>
                  <a:schemeClr val="tx2"/>
                </a:solidFill>
                <a:cs typeface="B Nazanin" panose="00000400000000000000" pitchFamily="2" charset="-78"/>
              </a:rPr>
              <a:t>شهر مشهد با دارا بودن مكان‌هاي مذهبي بخصوص حرم مطهر امام رضا (ع) و مكان‌هاي تفريحي و ورزشي و همچنين مكان‌هاي ديدني تاريخي بسيار مي‌تواند تمام اهداف مسافرت مسافر را برآورده كند.</a:t>
            </a:r>
          </a:p>
          <a:p>
            <a:pPr lvl="1" algn="just" eaLnBrk="1" hangingPunct="1">
              <a:spcBef>
                <a:spcPct val="50000"/>
              </a:spcBef>
            </a:pPr>
            <a:r>
              <a:rPr lang="fa-IR" altLang="fa-IR" sz="1600" b="1">
                <a:solidFill>
                  <a:schemeClr val="tx2"/>
                </a:solidFill>
                <a:cs typeface="B Nazanin" panose="00000400000000000000" pitchFamily="2" charset="-78"/>
              </a:rPr>
              <a:t>در تقسيم‌بندي ديگر مي‌توان خود مسافر را به چند دسته تقسيم كرد :</a:t>
            </a:r>
          </a:p>
          <a:p>
            <a:pPr lvl="2" algn="just" eaLnBrk="1" hangingPunct="1">
              <a:buFont typeface="Arial" panose="020B0604020202020204" pitchFamily="34" charset="0"/>
              <a:buAutoNum type="arabicPeriod"/>
            </a:pPr>
            <a:r>
              <a:rPr lang="fa-IR" altLang="fa-IR" sz="1600" b="1">
                <a:solidFill>
                  <a:schemeClr val="tx2"/>
                </a:solidFill>
                <a:cs typeface="B Nazanin" panose="00000400000000000000" pitchFamily="2" charset="-78"/>
              </a:rPr>
              <a:t>مسافران داخلي</a:t>
            </a:r>
          </a:p>
          <a:p>
            <a:pPr lvl="2" algn="just" eaLnBrk="1" hangingPunct="1">
              <a:buFont typeface="Arial" panose="020B0604020202020204" pitchFamily="34" charset="0"/>
              <a:buAutoNum type="arabicPeriod"/>
            </a:pPr>
            <a:r>
              <a:rPr lang="fa-IR" altLang="fa-IR" sz="1600" b="1">
                <a:solidFill>
                  <a:schemeClr val="tx2"/>
                </a:solidFill>
                <a:cs typeface="B Nazanin" panose="00000400000000000000" pitchFamily="2" charset="-78"/>
              </a:rPr>
              <a:t>مسافران خارجي</a:t>
            </a:r>
          </a:p>
          <a:p>
            <a:pPr lvl="2" algn="just" eaLnBrk="1" hangingPunct="1">
              <a:buFont typeface="Arial" panose="020B0604020202020204" pitchFamily="34" charset="0"/>
              <a:buAutoNum type="arabicPeriod"/>
            </a:pPr>
            <a:r>
              <a:rPr lang="fa-IR" altLang="fa-IR" sz="1600" b="1">
                <a:solidFill>
                  <a:schemeClr val="tx2"/>
                </a:solidFill>
                <a:cs typeface="B Nazanin" panose="00000400000000000000" pitchFamily="2" charset="-78"/>
              </a:rPr>
              <a:t>مسافران حقوقي (ادارات دولتي و خصوصي- گروه‌هاي مختلف مانند مذهبي و ...)</a:t>
            </a:r>
          </a:p>
          <a:p>
            <a:pPr lvl="1" algn="just" eaLnBrk="1" hangingPunct="1"/>
            <a:r>
              <a:rPr lang="fa-IR" altLang="fa-IR" sz="1600" b="1">
                <a:solidFill>
                  <a:schemeClr val="tx2"/>
                </a:solidFill>
                <a:cs typeface="B Nazanin" panose="00000400000000000000" pitchFamily="2" charset="-78"/>
              </a:rPr>
              <a:t>هركدام از اين‌ دسته‌ها شرايط و تسهيلات خودش را مي‌خواهد، بعنوان مثال مسافران خارجي جذابيت و راحتي بسيار را مدنظر دارند از سوي ديگر براي مسافران حقوقي مسايل مالي بسيار مهم است.</a:t>
            </a:r>
            <a:endParaRPr lang="en-US" altLang="fa-IR" sz="1600" b="1">
              <a:solidFill>
                <a:schemeClr val="tx2"/>
              </a:solidFill>
              <a:cs typeface="B Nazanin" panose="00000400000000000000" pitchFamily="2" charset="-78"/>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6626"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EBAD95C3-EA05-4772-B7F0-F003DA37A183}" type="slidenum">
              <a:rPr lang="ar-SA" altLang="fa-IR" sz="1400"/>
              <a:pPr algn="l" eaLnBrk="1" hangingPunct="1"/>
              <a:t>24</a:t>
            </a:fld>
            <a:endParaRPr lang="en-US" altLang="fa-IR" sz="1400"/>
          </a:p>
        </p:txBody>
      </p:sp>
      <p:pic>
        <p:nvPicPr>
          <p:cNvPr id="26628"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9" name="Text Box 4"/>
          <p:cNvSpPr txBox="1">
            <a:spLocks noChangeArrowheads="1"/>
          </p:cNvSpPr>
          <p:nvPr/>
        </p:nvSpPr>
        <p:spPr bwMode="auto">
          <a:xfrm>
            <a:off x="1428750" y="571500"/>
            <a:ext cx="61436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و- بررسي وضعيت رقبا</a:t>
            </a:r>
          </a:p>
          <a:p>
            <a:pPr lvl="1" algn="just" eaLnBrk="1" hangingPunct="1">
              <a:lnSpc>
                <a:spcPct val="140000"/>
              </a:lnSpc>
              <a:spcBef>
                <a:spcPct val="50000"/>
              </a:spcBef>
            </a:pPr>
            <a:r>
              <a:rPr lang="fa-IR" altLang="fa-IR" sz="2000" b="1">
                <a:solidFill>
                  <a:schemeClr val="tx2"/>
                </a:solidFill>
                <a:cs typeface="B Nazanin" panose="00000400000000000000" pitchFamily="2" charset="-78"/>
              </a:rPr>
              <a:t>با توجه به ايده جديدي كه در اين طرح وجود دارد، آژانس‌هاي مسافرتي به اين شكل در مشهد موجود نمي‌باشد.</a:t>
            </a:r>
          </a:p>
          <a:p>
            <a:pPr lvl="1" algn="just" eaLnBrk="1" hangingPunct="1">
              <a:lnSpc>
                <a:spcPct val="140000"/>
              </a:lnSpc>
              <a:spcBef>
                <a:spcPct val="50000"/>
              </a:spcBef>
            </a:pPr>
            <a:r>
              <a:rPr lang="fa-IR" altLang="fa-IR" sz="2000" b="1">
                <a:solidFill>
                  <a:schemeClr val="tx2"/>
                </a:solidFill>
                <a:cs typeface="B Nazanin" panose="00000400000000000000" pitchFamily="2" charset="-78"/>
              </a:rPr>
              <a:t>اما رقباي موجود را مي‌توان آژانس‌هاي مسافرتي كه در شهرهاي ديگر مستقر مي‌باشند و براي مشهد تور ايجاد مي‌كنند دانست، كه به علت دوري از مشهد و به نوعي ناآشنا بودن و نداشتن تمركز و امتيارت و موارد جديدي كه در اين طرح مدنظر است نمي‌توانند رقيب جدي و بزرگي براي شركت محسوب شوند و اين شركت مي‌تواند در مدت بسيار كوتاهي بخش زيادي از مسافرت‌هاي به مقصد  مشهد را انجام دهد.</a:t>
            </a:r>
            <a:endParaRPr lang="en-US" altLang="fa-IR" sz="2000" b="1">
              <a:solidFill>
                <a:schemeClr val="tx2"/>
              </a:solidFill>
              <a:cs typeface="B Nazanin" panose="00000400000000000000"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7650"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241DF965-A0EB-4130-AF4A-FC1D4B5700E2}" type="slidenum">
              <a:rPr lang="ar-SA" altLang="fa-IR" sz="1400"/>
              <a:pPr algn="l" eaLnBrk="1" hangingPunct="1"/>
              <a:t>25</a:t>
            </a:fld>
            <a:endParaRPr lang="en-US" altLang="fa-IR" sz="1400"/>
          </a:p>
        </p:txBody>
      </p:sp>
      <p:pic>
        <p:nvPicPr>
          <p:cNvPr id="27652"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Text Box 4"/>
          <p:cNvSpPr txBox="1">
            <a:spLocks noChangeArrowheads="1"/>
          </p:cNvSpPr>
          <p:nvPr/>
        </p:nvSpPr>
        <p:spPr bwMode="auto">
          <a:xfrm>
            <a:off x="1428750" y="571500"/>
            <a:ext cx="6143625" cy="449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371600" indent="-4572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ه- تحليل قيمت در بازار</a:t>
            </a:r>
          </a:p>
          <a:p>
            <a:pPr lvl="1" algn="just" eaLnBrk="1" hangingPunct="1">
              <a:lnSpc>
                <a:spcPct val="140000"/>
              </a:lnSpc>
              <a:spcBef>
                <a:spcPct val="50000"/>
              </a:spcBef>
            </a:pPr>
            <a:r>
              <a:rPr lang="fa-IR" altLang="fa-IR" sz="2000" b="1">
                <a:solidFill>
                  <a:schemeClr val="tx2"/>
                </a:solidFill>
                <a:cs typeface="B Nazanin" panose="00000400000000000000" pitchFamily="2" charset="-78"/>
              </a:rPr>
              <a:t>یکی از دلایل كاهش انگیزه توریست در مراجعه به آژانس‌ها، هزینه‌های بالای گردشگر داخلی است و باید هزینه‌های ایرنگردی را در همه زمینه‌ها از جمله در اقامت کاهش دهیم تا انگیزه سفر برای همه ایجاد شود. </a:t>
            </a:r>
          </a:p>
          <a:p>
            <a:pPr lvl="1" algn="just" eaLnBrk="1" hangingPunct="1">
              <a:lnSpc>
                <a:spcPct val="140000"/>
              </a:lnSpc>
            </a:pPr>
            <a:r>
              <a:rPr lang="fa-IR" altLang="fa-IR" sz="2000" b="1">
                <a:solidFill>
                  <a:schemeClr val="tx2"/>
                </a:solidFill>
                <a:cs typeface="B Nazanin" panose="00000400000000000000" pitchFamily="2" charset="-78"/>
              </a:rPr>
              <a:t>از جمله كارهاي ديگر مي‌توان به :</a:t>
            </a:r>
          </a:p>
          <a:p>
            <a:pPr lvl="2" algn="just" eaLnBrk="1" hangingPunct="1">
              <a:lnSpc>
                <a:spcPct val="140000"/>
              </a:lnSpc>
              <a:buFont typeface="Arial" panose="020B0604020202020204" pitchFamily="34" charset="0"/>
              <a:buAutoNum type="arabicPeriod"/>
            </a:pPr>
            <a:r>
              <a:rPr lang="fa-IR" altLang="fa-IR" sz="2000" b="1">
                <a:solidFill>
                  <a:schemeClr val="tx2"/>
                </a:solidFill>
                <a:cs typeface="B Nazanin" panose="00000400000000000000" pitchFamily="2" charset="-78"/>
              </a:rPr>
              <a:t>بستن قراردادهاي مشخص و بلندمدت با هتل‌داران.</a:t>
            </a:r>
          </a:p>
          <a:p>
            <a:pPr lvl="2" algn="just" eaLnBrk="1" hangingPunct="1">
              <a:lnSpc>
                <a:spcPct val="140000"/>
              </a:lnSpc>
              <a:buFont typeface="Arial" panose="020B0604020202020204" pitchFamily="34" charset="0"/>
              <a:buAutoNum type="arabicPeriod"/>
            </a:pPr>
            <a:r>
              <a:rPr lang="fa-IR" altLang="fa-IR" sz="2000" b="1">
                <a:solidFill>
                  <a:schemeClr val="tx2"/>
                </a:solidFill>
                <a:cs typeface="B Nazanin" panose="00000400000000000000" pitchFamily="2" charset="-78"/>
              </a:rPr>
              <a:t>كاهش هزينه درنتيجه قيمت ارزان تورها.</a:t>
            </a:r>
          </a:p>
          <a:p>
            <a:pPr lvl="2" algn="just" eaLnBrk="1" hangingPunct="1">
              <a:lnSpc>
                <a:spcPct val="140000"/>
              </a:lnSpc>
              <a:buFont typeface="Arial" panose="020B0604020202020204" pitchFamily="34" charset="0"/>
              <a:buAutoNum type="arabicPeriod"/>
            </a:pPr>
            <a:r>
              <a:rPr lang="fa-IR" altLang="fa-IR" sz="2000" b="1">
                <a:solidFill>
                  <a:schemeClr val="tx2"/>
                </a:solidFill>
                <a:cs typeface="B Nazanin" panose="00000400000000000000" pitchFamily="2" charset="-78"/>
              </a:rPr>
              <a:t>آگاه ساختن مردم از مزاياي سفر با تورها (ديدن تمام جاهاي ديدني و هدفمند بودن سفر و ...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8674"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F3478059-D19D-4621-BBAD-BD9788D3EFF6}" type="slidenum">
              <a:rPr lang="ar-SA" altLang="fa-IR" sz="1400"/>
              <a:pPr algn="l" eaLnBrk="1" hangingPunct="1"/>
              <a:t>26</a:t>
            </a:fld>
            <a:endParaRPr lang="en-US" altLang="fa-IR" sz="1400"/>
          </a:p>
        </p:txBody>
      </p:sp>
      <p:pic>
        <p:nvPicPr>
          <p:cNvPr id="28676"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Text Box 4"/>
          <p:cNvSpPr txBox="1">
            <a:spLocks noChangeArrowheads="1"/>
          </p:cNvSpPr>
          <p:nvPr/>
        </p:nvSpPr>
        <p:spPr bwMode="auto">
          <a:xfrm>
            <a:off x="1428750" y="571500"/>
            <a:ext cx="6143625"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ر- تعيين استراتژي بازاريابي</a:t>
            </a:r>
          </a:p>
          <a:p>
            <a:pPr lvl="1" algn="just" eaLnBrk="1" hangingPunct="1">
              <a:lnSpc>
                <a:spcPct val="140000"/>
              </a:lnSpc>
              <a:spcBef>
                <a:spcPct val="50000"/>
              </a:spcBef>
            </a:pPr>
            <a:r>
              <a:rPr lang="fa-IR" altLang="fa-IR" sz="2000" b="1">
                <a:solidFill>
                  <a:schemeClr val="tx2"/>
                </a:solidFill>
                <a:cs typeface="B Nazanin" panose="00000400000000000000" pitchFamily="2" charset="-78"/>
              </a:rPr>
              <a:t>همانطور كه در قسمت‌هاي قبل گفته شد </a:t>
            </a:r>
            <a:r>
              <a:rPr lang="fa-IR" altLang="fa-IR" sz="2000" b="1">
                <a:cs typeface="B Nazanin" panose="00000400000000000000" pitchFamily="2" charset="-78"/>
              </a:rPr>
              <a:t>ما برای شروع بايستی کارخود با قشر خاصی (مانند کارمندان دولت) آغاز کنيم و بتدريج کار خود را توسعه دهيم. همچنين با بهره‌گيري از خود مردم يعني به شكلي اين شركت را در بين مردم با استفاده از فرصت‌هايي كه وجود دارد معرفي شود كه خود مردم براي شركت بازرايابي كنند.</a:t>
            </a:r>
          </a:p>
          <a:p>
            <a:pPr lvl="1" algn="just" eaLnBrk="1" hangingPunct="1">
              <a:lnSpc>
                <a:spcPct val="140000"/>
              </a:lnSpc>
              <a:spcBef>
                <a:spcPct val="50000"/>
              </a:spcBef>
            </a:pPr>
            <a:r>
              <a:rPr lang="fa-IR" altLang="fa-IR" sz="2000" b="1">
                <a:cs typeface="B Nazanin" panose="00000400000000000000" pitchFamily="2" charset="-78"/>
              </a:rPr>
              <a:t>استفاده از مدل </a:t>
            </a:r>
            <a:r>
              <a:rPr lang="en-US" altLang="fa-IR" sz="2000" b="1">
                <a:cs typeface="B Nazanin" panose="00000400000000000000" pitchFamily="2" charset="-78"/>
              </a:rPr>
              <a:t>SWOT</a:t>
            </a:r>
            <a:r>
              <a:rPr lang="fa-IR" altLang="fa-IR" sz="2000" b="1">
                <a:cs typeface="B Nazanin" panose="00000400000000000000" pitchFamily="2" charset="-78"/>
              </a:rPr>
              <a:t> مي‌تواند كمك بسياري در تعيين استراتژي بازاريابي داشته باشد كه در ادامه توضيح داده مي‌شود.</a:t>
            </a:r>
            <a:endParaRPr lang="fa-IR" altLang="fa-IR" sz="2000" b="1">
              <a:solidFill>
                <a:schemeClr val="tx2"/>
              </a:solidFill>
              <a:cs typeface="B Nazanin" panose="00000400000000000000"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9698"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Slide Number Placeholder 8"/>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5EF61C5-3FBE-438F-9492-BFADE88A43B7}" type="slidenum">
              <a:rPr lang="ar-SA" altLang="fa-IR"/>
              <a:pPr eaLnBrk="1" hangingPunct="1"/>
              <a:t>27</a:t>
            </a:fld>
            <a:endParaRPr lang="en-US" altLang="fa-IR"/>
          </a:p>
        </p:txBody>
      </p:sp>
      <p:pic>
        <p:nvPicPr>
          <p:cNvPr id="29700" name="Picture 9"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1" name="Text Box 4"/>
          <p:cNvSpPr txBox="1">
            <a:spLocks noChangeArrowheads="1"/>
          </p:cNvSpPr>
          <p:nvPr/>
        </p:nvSpPr>
        <p:spPr bwMode="auto">
          <a:xfrm>
            <a:off x="1428750" y="571500"/>
            <a:ext cx="6143625"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indent="-357188"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ر- تعيين استراتژي بازاريابي_مدل</a:t>
            </a:r>
            <a:r>
              <a:rPr lang="en-US" altLang="fa-IR" sz="2400" b="1">
                <a:solidFill>
                  <a:schemeClr val="tx2"/>
                </a:solidFill>
                <a:cs typeface="B Traffic" panose="00000400000000000000" pitchFamily="2" charset="-78"/>
              </a:rPr>
              <a:t>SWOT</a:t>
            </a:r>
            <a:r>
              <a:rPr lang="fa-IR" altLang="fa-IR" sz="2400" b="1">
                <a:solidFill>
                  <a:schemeClr val="tx2"/>
                </a:solidFill>
                <a:cs typeface="B Traffic" panose="00000400000000000000" pitchFamily="2" charset="-78"/>
              </a:rPr>
              <a:t> (ادامه)</a:t>
            </a:r>
          </a:p>
          <a:p>
            <a:pPr lvl="1" algn="just" eaLnBrk="1" hangingPunct="1">
              <a:spcBef>
                <a:spcPct val="50000"/>
              </a:spcBef>
            </a:pPr>
            <a:endParaRPr lang="fa-IR" altLang="fa-IR" sz="2400" b="1">
              <a:cs typeface="B Traffic" panose="00000400000000000000" pitchFamily="2" charset="-78"/>
            </a:endParaRPr>
          </a:p>
          <a:p>
            <a:pPr lvl="1" algn="just" eaLnBrk="1" hangingPunct="1">
              <a:spcBef>
                <a:spcPts val="1200"/>
              </a:spcBef>
            </a:pPr>
            <a:r>
              <a:rPr lang="fa-IR" altLang="fa-IR" sz="2400" b="1">
                <a:cs typeface="B Traffic" panose="00000400000000000000" pitchFamily="2" charset="-78"/>
              </a:rPr>
              <a:t>1- نقاط قوت(</a:t>
            </a:r>
            <a:r>
              <a:rPr lang="en-US" altLang="fa-IR" sz="2400" b="1">
                <a:cs typeface="B Traffic" panose="00000400000000000000" pitchFamily="2" charset="-78"/>
              </a:rPr>
              <a:t>S:Strength</a:t>
            </a:r>
            <a:r>
              <a:rPr lang="fa-IR" altLang="fa-IR" sz="2400" b="1">
                <a:cs typeface="B Traffic" panose="00000400000000000000" pitchFamily="2" charset="-78"/>
              </a:rPr>
              <a:t>):</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علاقه مردم به مسافرتهای زيارتی و سياحتی</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وجود مکانهای متعدد زيارتی و سياحتی در مشهد</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گستردگی ارتباطی مشهد با ساير شهرهای کشور</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وجود کشورهای اسلامی در همسايگی ايران</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22"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Slide Number Placeholder 8"/>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23CA8D6-5B6D-4E32-9085-6AE124990050}" type="slidenum">
              <a:rPr lang="ar-SA" altLang="fa-IR"/>
              <a:pPr eaLnBrk="1" hangingPunct="1"/>
              <a:t>28</a:t>
            </a:fld>
            <a:endParaRPr lang="en-US" altLang="fa-IR"/>
          </a:p>
        </p:txBody>
      </p:sp>
      <p:pic>
        <p:nvPicPr>
          <p:cNvPr id="30724" name="Picture 9"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Text Box 4"/>
          <p:cNvSpPr txBox="1">
            <a:spLocks noChangeArrowheads="1"/>
          </p:cNvSpPr>
          <p:nvPr/>
        </p:nvSpPr>
        <p:spPr bwMode="auto">
          <a:xfrm>
            <a:off x="1428750" y="571500"/>
            <a:ext cx="6143625"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indent="-357188"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ر- تعيين استراتژي بازاريابي_مدل</a:t>
            </a:r>
            <a:r>
              <a:rPr lang="en-US" altLang="fa-IR" sz="2400" b="1">
                <a:solidFill>
                  <a:schemeClr val="tx2"/>
                </a:solidFill>
                <a:cs typeface="B Traffic" panose="00000400000000000000" pitchFamily="2" charset="-78"/>
              </a:rPr>
              <a:t>SWOT</a:t>
            </a:r>
            <a:r>
              <a:rPr lang="fa-IR" altLang="fa-IR" sz="2400" b="1">
                <a:solidFill>
                  <a:schemeClr val="tx2"/>
                </a:solidFill>
                <a:cs typeface="B Traffic" panose="00000400000000000000" pitchFamily="2" charset="-78"/>
              </a:rPr>
              <a:t> (ادامه)</a:t>
            </a:r>
          </a:p>
          <a:p>
            <a:pPr lvl="1" algn="just" eaLnBrk="1" hangingPunct="1">
              <a:spcBef>
                <a:spcPct val="50000"/>
              </a:spcBef>
            </a:pPr>
            <a:endParaRPr lang="fa-IR" altLang="fa-IR" sz="2400" b="1">
              <a:cs typeface="B Traffic" panose="00000400000000000000" pitchFamily="2" charset="-78"/>
            </a:endParaRPr>
          </a:p>
          <a:p>
            <a:pPr lvl="1" algn="just" eaLnBrk="1" hangingPunct="1">
              <a:spcBef>
                <a:spcPts val="1200"/>
              </a:spcBef>
            </a:pPr>
            <a:r>
              <a:rPr lang="fa-IR" altLang="fa-IR" sz="2400" b="1">
                <a:cs typeface="B Traffic" panose="00000400000000000000" pitchFamily="2" charset="-78"/>
              </a:rPr>
              <a:t>2- نقاط ضعف(</a:t>
            </a:r>
            <a:r>
              <a:rPr lang="en-US" altLang="fa-IR" sz="2400" b="1">
                <a:cs typeface="B Traffic" panose="00000400000000000000" pitchFamily="2" charset="-78"/>
              </a:rPr>
              <a:t>W:Weakness</a:t>
            </a:r>
            <a:r>
              <a:rPr lang="fa-IR" altLang="fa-IR" sz="2400" b="1">
                <a:cs typeface="B Traffic" panose="00000400000000000000" pitchFamily="2" charset="-78"/>
              </a:rPr>
              <a:t>):</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نداشتن رابطه خوب ايران با کشورهای پيشرفته</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نبود ثبات سياسی و اقتصادی در کشور</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نداشتن تجربه لازم در زمينه گردشگری</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1746"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Slide Number Placeholder 8"/>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33A647E-803C-4989-8841-09508BBEB8E7}" type="slidenum">
              <a:rPr lang="ar-SA" altLang="fa-IR"/>
              <a:pPr eaLnBrk="1" hangingPunct="1"/>
              <a:t>29</a:t>
            </a:fld>
            <a:endParaRPr lang="en-US" altLang="fa-IR"/>
          </a:p>
        </p:txBody>
      </p:sp>
      <p:pic>
        <p:nvPicPr>
          <p:cNvPr id="31748" name="Picture 9"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9" name="Text Box 4"/>
          <p:cNvSpPr txBox="1">
            <a:spLocks noChangeArrowheads="1"/>
          </p:cNvSpPr>
          <p:nvPr/>
        </p:nvSpPr>
        <p:spPr bwMode="auto">
          <a:xfrm>
            <a:off x="1428750" y="571500"/>
            <a:ext cx="6143625"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indent="-357188"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ر- تعيين استراتژي بازاريابي_مدل</a:t>
            </a:r>
            <a:r>
              <a:rPr lang="en-US" altLang="fa-IR" sz="2400" b="1">
                <a:solidFill>
                  <a:schemeClr val="tx2"/>
                </a:solidFill>
                <a:cs typeface="B Traffic" panose="00000400000000000000" pitchFamily="2" charset="-78"/>
              </a:rPr>
              <a:t>SWOT</a:t>
            </a:r>
            <a:r>
              <a:rPr lang="fa-IR" altLang="fa-IR" sz="2400" b="1">
                <a:solidFill>
                  <a:schemeClr val="tx2"/>
                </a:solidFill>
                <a:cs typeface="B Traffic" panose="00000400000000000000" pitchFamily="2" charset="-78"/>
              </a:rPr>
              <a:t> (ادامه)</a:t>
            </a:r>
          </a:p>
          <a:p>
            <a:pPr lvl="1" algn="just" eaLnBrk="1" hangingPunct="1">
              <a:spcBef>
                <a:spcPct val="50000"/>
              </a:spcBef>
            </a:pPr>
            <a:endParaRPr lang="fa-IR" altLang="fa-IR" sz="2400" b="1">
              <a:cs typeface="B Traffic" panose="00000400000000000000" pitchFamily="2" charset="-78"/>
            </a:endParaRPr>
          </a:p>
          <a:p>
            <a:pPr lvl="1" algn="just" eaLnBrk="1" hangingPunct="1">
              <a:spcBef>
                <a:spcPts val="1200"/>
              </a:spcBef>
            </a:pPr>
            <a:r>
              <a:rPr lang="fa-IR" altLang="fa-IR" sz="2400" b="1">
                <a:cs typeface="B Traffic" panose="00000400000000000000" pitchFamily="2" charset="-78"/>
              </a:rPr>
              <a:t>3- فرصت‌ها(</a:t>
            </a:r>
            <a:r>
              <a:rPr lang="en-US" altLang="fa-IR" sz="2400" b="1">
                <a:cs typeface="B Traffic" panose="00000400000000000000" pitchFamily="2" charset="-78"/>
              </a:rPr>
              <a:t>O:Oportunity</a:t>
            </a:r>
            <a:r>
              <a:rPr lang="fa-IR" altLang="fa-IR" sz="2400" b="1">
                <a:cs typeface="B Traffic" panose="00000400000000000000" pitchFamily="2" charset="-78"/>
              </a:rPr>
              <a:t>):</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قرار داشتن حرم مطهر امام رضا (ع) در شهر مشهد</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وجود مکانهای درمانی مجهز در شهر مشهد</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وجود مکانهای تفريحی و ورزشی در مشهد</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وجود مکانهای تاریخی و باستانی جذاب در مشهد</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8"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4"/>
          <p:cNvSpPr>
            <a:spLocks noChangeArrowheads="1"/>
          </p:cNvSpPr>
          <p:nvPr/>
        </p:nvSpPr>
        <p:spPr bwMode="auto">
          <a:xfrm>
            <a:off x="-214313" y="79375"/>
            <a:ext cx="7143751" cy="6556375"/>
          </a:xfrm>
          <a:prstGeom prst="rect">
            <a:avLst/>
          </a:prstGeom>
          <a:noFill/>
          <a:ln w="9525">
            <a:noFill/>
            <a:miter lim="800000"/>
            <a:headEnd/>
            <a:tailEnd/>
          </a:ln>
          <a:effectLst/>
        </p:spPr>
        <p:txBody>
          <a:bodyPr anchor="ctr">
            <a:spAutoFit/>
          </a:bodyPr>
          <a:lstStyle/>
          <a:p>
            <a:pPr>
              <a:defRPr/>
            </a:pPr>
            <a:r>
              <a:rPr lang="fa-IR" sz="6600" b="1" spc="300" dirty="0">
                <a:solidFill>
                  <a:schemeClr val="tx2"/>
                </a:solidFill>
                <a:cs typeface="B Jadid" pitchFamily="2" charset="-78"/>
              </a:rPr>
              <a:t>فهرست مطالب </a:t>
            </a:r>
          </a:p>
          <a:p>
            <a:pPr marL="914400" lvl="1" indent="-457200">
              <a:buFontTx/>
              <a:buBlip>
                <a:blip r:embed="rId3"/>
              </a:buBlip>
              <a:defRPr/>
            </a:pPr>
            <a:r>
              <a:rPr lang="fa-IR" sz="3000" b="1" dirty="0">
                <a:cs typeface="B Traffic" pitchFamily="2" charset="-78"/>
              </a:rPr>
              <a:t>بخش معرفي</a:t>
            </a:r>
          </a:p>
          <a:p>
            <a:pPr marL="914400" lvl="1" indent="-457200">
              <a:buFontTx/>
              <a:buBlip>
                <a:blip r:embed="rId3"/>
              </a:buBlip>
              <a:defRPr/>
            </a:pPr>
            <a:r>
              <a:rPr lang="fa-IR" sz="3000" b="1" dirty="0">
                <a:cs typeface="B Traffic" pitchFamily="2" charset="-78"/>
              </a:rPr>
              <a:t>خلاصه مديريتي</a:t>
            </a:r>
          </a:p>
          <a:p>
            <a:pPr marL="914400" lvl="1" indent="-457200">
              <a:buFontTx/>
              <a:buBlip>
                <a:blip r:embed="rId3"/>
              </a:buBlip>
              <a:defRPr/>
            </a:pPr>
            <a:r>
              <a:rPr lang="fa-IR" sz="3000" b="1" dirty="0">
                <a:cs typeface="B Traffic" pitchFamily="2" charset="-78"/>
              </a:rPr>
              <a:t>مدل كسب‌و‌كار</a:t>
            </a:r>
          </a:p>
          <a:p>
            <a:pPr marL="914400" lvl="1" indent="-457200">
              <a:buFontTx/>
              <a:buBlip>
                <a:blip r:embed="rId3"/>
              </a:buBlip>
              <a:defRPr/>
            </a:pPr>
            <a:r>
              <a:rPr lang="fa-IR" sz="3000" b="1" dirty="0">
                <a:cs typeface="B Traffic" pitchFamily="2" charset="-78"/>
              </a:rPr>
              <a:t>برنامه بازاريابي</a:t>
            </a:r>
          </a:p>
          <a:p>
            <a:pPr marL="914400" lvl="1" indent="-457200">
              <a:buFontTx/>
              <a:buBlip>
                <a:blip r:embed="rId3"/>
              </a:buBlip>
              <a:defRPr/>
            </a:pPr>
            <a:r>
              <a:rPr lang="fa-IR" sz="3000" b="1" dirty="0">
                <a:cs typeface="B Traffic" pitchFamily="2" charset="-78"/>
              </a:rPr>
              <a:t>معرفي و فروش تورها</a:t>
            </a:r>
          </a:p>
          <a:p>
            <a:pPr marL="914400" lvl="1" indent="-457200">
              <a:buFontTx/>
              <a:buBlip>
                <a:blip r:embed="rId3"/>
              </a:buBlip>
              <a:defRPr/>
            </a:pPr>
            <a:r>
              <a:rPr lang="fa-IR" sz="3000" b="1" dirty="0">
                <a:cs typeface="B Traffic" pitchFamily="2" charset="-78"/>
              </a:rPr>
              <a:t>بخش تكنولوژي</a:t>
            </a:r>
          </a:p>
          <a:p>
            <a:pPr marL="914400" lvl="1" indent="-457200">
              <a:buFontTx/>
              <a:buBlip>
                <a:blip r:embed="rId3"/>
              </a:buBlip>
              <a:defRPr/>
            </a:pPr>
            <a:r>
              <a:rPr lang="fa-IR" sz="3000" b="1" dirty="0">
                <a:cs typeface="B Traffic" pitchFamily="2" charset="-78"/>
              </a:rPr>
              <a:t>تامين منابع انساني</a:t>
            </a:r>
          </a:p>
          <a:p>
            <a:pPr marL="914400" lvl="1" indent="-457200">
              <a:buFontTx/>
              <a:buBlip>
                <a:blip r:embed="rId3"/>
              </a:buBlip>
              <a:defRPr/>
            </a:pPr>
            <a:r>
              <a:rPr lang="fa-IR" sz="3000" b="1" dirty="0">
                <a:cs typeface="B Traffic" pitchFamily="2" charset="-78"/>
              </a:rPr>
              <a:t>تامين مكان شركت</a:t>
            </a:r>
          </a:p>
          <a:p>
            <a:pPr marL="914400" lvl="1" indent="-457200">
              <a:buFontTx/>
              <a:buBlip>
                <a:blip r:embed="rId3"/>
              </a:buBlip>
              <a:defRPr/>
            </a:pPr>
            <a:r>
              <a:rPr lang="fa-IR" sz="3000" b="1" dirty="0">
                <a:cs typeface="B Traffic" pitchFamily="2" charset="-78"/>
              </a:rPr>
              <a:t>ساختار سازماني</a:t>
            </a:r>
          </a:p>
          <a:p>
            <a:pPr marL="914400" lvl="1" indent="-457200">
              <a:buFontTx/>
              <a:buBlip>
                <a:blip r:embed="rId3"/>
              </a:buBlip>
              <a:defRPr/>
            </a:pPr>
            <a:r>
              <a:rPr lang="fa-IR" sz="3000" b="1" dirty="0">
                <a:cs typeface="B Traffic" pitchFamily="2" charset="-78"/>
              </a:rPr>
              <a:t>برنامه راه‌اندازي و زمان‌بندي اجرايي</a:t>
            </a:r>
          </a:p>
          <a:p>
            <a:pPr marL="914400" lvl="1" indent="-457200">
              <a:buFontTx/>
              <a:buBlip>
                <a:blip r:embed="rId3"/>
              </a:buBlip>
              <a:defRPr/>
            </a:pPr>
            <a:r>
              <a:rPr lang="fa-IR" sz="3000" b="1" dirty="0">
                <a:cs typeface="B Traffic" pitchFamily="2" charset="-78"/>
              </a:rPr>
              <a:t>تامين منابع مالي</a:t>
            </a:r>
          </a:p>
          <a:p>
            <a:pPr marL="457200" indent="-457200" algn="just">
              <a:buFont typeface="+mj-lt"/>
              <a:buAutoNum type="arabicPeriod"/>
              <a:defRPr/>
            </a:pPr>
            <a:endParaRPr lang="fa-IR" sz="2400" b="1" dirty="0">
              <a:cs typeface="B Nazanin" pitchFamily="2" charset="-78"/>
            </a:endParaRPr>
          </a:p>
        </p:txBody>
      </p:sp>
      <p:sp>
        <p:nvSpPr>
          <p:cNvPr id="4100"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9606A78-A608-4E17-AF18-91046DD72A02}" type="slidenum">
              <a:rPr lang="ar-SA" altLang="fa-IR"/>
              <a:pPr eaLnBrk="1" hangingPunct="1"/>
              <a:t>3</a:t>
            </a:fld>
            <a:endParaRPr lang="en-US" altLang="fa-I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2770" name="Picture 44" descr="ist2_9958545-turism-travel-illustratio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Slide Number Placeholder 8"/>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4235BA63-55DA-49C1-AAF9-6C8DF8DFA64E}" type="slidenum">
              <a:rPr lang="ar-SA" altLang="fa-IR" sz="1400"/>
              <a:pPr algn="l" eaLnBrk="1" hangingPunct="1"/>
              <a:t>30</a:t>
            </a:fld>
            <a:endParaRPr lang="en-US" altLang="fa-IR" sz="1400"/>
          </a:p>
        </p:txBody>
      </p:sp>
      <p:pic>
        <p:nvPicPr>
          <p:cNvPr id="32772" name="Picture 8" descr="Globe.jpg"/>
          <p:cNvPicPr>
            <a:picLocks noChangeAspect="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3" name="Text Box 4"/>
          <p:cNvSpPr txBox="1">
            <a:spLocks noChangeArrowheads="1"/>
          </p:cNvSpPr>
          <p:nvPr/>
        </p:nvSpPr>
        <p:spPr bwMode="auto">
          <a:xfrm>
            <a:off x="1428750" y="571500"/>
            <a:ext cx="614362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indent="-357188"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ر- تعيين استراتژي بازاريابي_مدل</a:t>
            </a:r>
            <a:r>
              <a:rPr lang="en-US" altLang="fa-IR" sz="2400" b="1">
                <a:solidFill>
                  <a:schemeClr val="tx2"/>
                </a:solidFill>
                <a:cs typeface="B Traffic" panose="00000400000000000000" pitchFamily="2" charset="-78"/>
              </a:rPr>
              <a:t>SWOT</a:t>
            </a:r>
            <a:r>
              <a:rPr lang="fa-IR" altLang="fa-IR" sz="2400" b="1">
                <a:solidFill>
                  <a:schemeClr val="tx2"/>
                </a:solidFill>
                <a:cs typeface="B Traffic" panose="00000400000000000000" pitchFamily="2" charset="-78"/>
              </a:rPr>
              <a:t> (ادامه)</a:t>
            </a:r>
          </a:p>
          <a:p>
            <a:pPr lvl="1" algn="just" eaLnBrk="1" hangingPunct="1">
              <a:spcBef>
                <a:spcPct val="50000"/>
              </a:spcBef>
            </a:pPr>
            <a:endParaRPr lang="fa-IR" altLang="fa-IR" sz="2400" b="1">
              <a:cs typeface="B Traffic" panose="00000400000000000000" pitchFamily="2" charset="-78"/>
            </a:endParaRPr>
          </a:p>
          <a:p>
            <a:pPr lvl="1" algn="just" eaLnBrk="1" hangingPunct="1">
              <a:spcBef>
                <a:spcPts val="1200"/>
              </a:spcBef>
            </a:pPr>
            <a:r>
              <a:rPr lang="fa-IR" altLang="fa-IR" sz="2400" b="1">
                <a:cs typeface="B Traffic" panose="00000400000000000000" pitchFamily="2" charset="-78"/>
              </a:rPr>
              <a:t>4- تهديدها(</a:t>
            </a:r>
            <a:r>
              <a:rPr lang="en-US" altLang="fa-IR" sz="2400" b="1">
                <a:cs typeface="B Traffic" panose="00000400000000000000" pitchFamily="2" charset="-78"/>
              </a:rPr>
              <a:t>T:Threat</a:t>
            </a:r>
            <a:r>
              <a:rPr lang="fa-IR" altLang="fa-IR" sz="2400" b="1">
                <a:cs typeface="B Traffic" panose="00000400000000000000" pitchFamily="2" charset="-78"/>
              </a:rPr>
              <a:t>):</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وجود شرکت های رقيب که روز به روز در حال افزايش هستند</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تغييرات شديد آب و هوايی</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3794"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5"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6A5022AE-E11B-4745-9309-52C6DEB1CF36}" type="slidenum">
              <a:rPr lang="ar-SA" altLang="fa-IR" sz="1400"/>
              <a:pPr algn="l" eaLnBrk="1" hangingPunct="1"/>
              <a:t>31</a:t>
            </a:fld>
            <a:endParaRPr lang="en-US" altLang="fa-IR" sz="1400"/>
          </a:p>
        </p:txBody>
      </p:sp>
      <p:pic>
        <p:nvPicPr>
          <p:cNvPr id="33796"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Text Box 4"/>
          <p:cNvSpPr txBox="1">
            <a:spLocks noChangeArrowheads="1"/>
          </p:cNvSpPr>
          <p:nvPr/>
        </p:nvSpPr>
        <p:spPr bwMode="auto">
          <a:xfrm>
            <a:off x="1428750" y="571500"/>
            <a:ext cx="6143625" cy="335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ز- رويكرد قيمت‌گذاري</a:t>
            </a:r>
          </a:p>
          <a:p>
            <a:pPr lvl="1" algn="just" eaLnBrk="1" hangingPunct="1">
              <a:lnSpc>
                <a:spcPct val="140000"/>
              </a:lnSpc>
              <a:spcBef>
                <a:spcPct val="50000"/>
              </a:spcBef>
            </a:pPr>
            <a:r>
              <a:rPr lang="fa-IR" altLang="fa-IR" sz="2000" b="1">
                <a:solidFill>
                  <a:schemeClr val="tx2"/>
                </a:solidFill>
                <a:cs typeface="B Nazanin" panose="00000400000000000000" pitchFamily="2" charset="-78"/>
              </a:rPr>
              <a:t>در اين طرح براساس ميزان تورم ساليانه و هزينه‌ها از قيمت‌گذاري خطي استفاده شده است، يعني اينكه در هرسال با توجه به تورم خطي قيمت‌ها افزايش مي‌يابد.</a:t>
            </a:r>
          </a:p>
          <a:p>
            <a:pPr lvl="1" algn="just" eaLnBrk="1" hangingPunct="1">
              <a:lnSpc>
                <a:spcPct val="140000"/>
              </a:lnSpc>
              <a:spcBef>
                <a:spcPct val="50000"/>
              </a:spcBef>
            </a:pPr>
            <a:r>
              <a:rPr lang="fa-IR" altLang="fa-IR" sz="2000" b="1">
                <a:solidFill>
                  <a:schemeClr val="tx2"/>
                </a:solidFill>
                <a:cs typeface="B Nazanin" panose="00000400000000000000" pitchFamily="2" charset="-78"/>
              </a:rPr>
              <a:t>البته شركت اين را در نظر گرفته كه با اصلاح هزينه‌ها و ارائه قيمت‌هاي ارزان براي تورها و در مقابل ارائه خدمات بسيار، مسافران بيشتري را جذب نمايد.</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84AE963-5A2D-451A-9D71-BD0173704DBC}" type="slidenum">
              <a:rPr lang="ar-SA" altLang="fa-IR"/>
              <a:pPr eaLnBrk="1" hangingPunct="1"/>
              <a:t>32</a:t>
            </a:fld>
            <a:endParaRPr lang="en-US" altLang="fa-IR"/>
          </a:p>
        </p:txBody>
      </p:sp>
      <p:sp>
        <p:nvSpPr>
          <p:cNvPr id="34819" name="TextBox 6"/>
          <p:cNvSpPr txBox="1">
            <a:spLocks noChangeArrowheads="1"/>
          </p:cNvSpPr>
          <p:nvPr/>
        </p:nvSpPr>
        <p:spPr bwMode="auto">
          <a:xfrm>
            <a:off x="593725" y="1917700"/>
            <a:ext cx="5192713"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73050"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نيازهاي متقاضي (مسافر)- ويژگي‌هاي خدمات</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هدف‌هاي كانال معرفي</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نوع تبليغات</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هزينه‌هاي تبليغات و معرفي خدمات</a:t>
            </a:r>
          </a:p>
        </p:txBody>
      </p:sp>
      <p:sp>
        <p:nvSpPr>
          <p:cNvPr id="34820" name="TextBox 6"/>
          <p:cNvSpPr txBox="1">
            <a:spLocks noChangeArrowheads="1"/>
          </p:cNvSpPr>
          <p:nvPr/>
        </p:nvSpPr>
        <p:spPr bwMode="auto">
          <a:xfrm>
            <a:off x="428625" y="606425"/>
            <a:ext cx="73580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6600" b="1">
                <a:solidFill>
                  <a:schemeClr val="tx2"/>
                </a:solidFill>
                <a:cs typeface="B Jadid" panose="00000700000000000000" pitchFamily="2" charset="-78"/>
              </a:rPr>
              <a:t>معرفي و فروش تورها</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5842"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22E515EF-8717-40A1-86C3-9019BD289D33}" type="slidenum">
              <a:rPr lang="ar-SA" altLang="fa-IR" sz="1400"/>
              <a:pPr algn="l" eaLnBrk="1" hangingPunct="1"/>
              <a:t>33</a:t>
            </a:fld>
            <a:endParaRPr lang="en-US" altLang="fa-IR" sz="1400"/>
          </a:p>
        </p:txBody>
      </p:sp>
      <p:pic>
        <p:nvPicPr>
          <p:cNvPr id="35844"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Text Box 4"/>
          <p:cNvSpPr txBox="1">
            <a:spLocks noChangeArrowheads="1"/>
          </p:cNvSpPr>
          <p:nvPr/>
        </p:nvSpPr>
        <p:spPr bwMode="auto">
          <a:xfrm>
            <a:off x="1428750" y="571500"/>
            <a:ext cx="6143625" cy="5078413"/>
          </a:xfrm>
          <a:prstGeom prst="rect">
            <a:avLst/>
          </a:prstGeom>
          <a:noFill/>
          <a:ln w="9525">
            <a:noFill/>
            <a:miter lim="800000"/>
            <a:headEnd/>
            <a:tailEnd/>
          </a:ln>
        </p:spPr>
        <p:txBody>
          <a:bodyPr>
            <a:spAutoFit/>
          </a:bodyPr>
          <a:lstStyle/>
          <a:p>
            <a:pPr algn="just">
              <a:spcBef>
                <a:spcPts val="1440"/>
              </a:spcBef>
              <a:defRPr/>
            </a:pPr>
            <a:r>
              <a:rPr lang="fa-IR" sz="2400" b="1" dirty="0">
                <a:solidFill>
                  <a:schemeClr val="tx2"/>
                </a:solidFill>
                <a:cs typeface="B Traffic" pitchFamily="2" charset="-78"/>
              </a:rPr>
              <a:t>الف- نيازهاي متقاضي(مسافر)- ويژگي‌هاي خدمات</a:t>
            </a:r>
          </a:p>
          <a:p>
            <a:pPr lvl="1" algn="just">
              <a:lnSpc>
                <a:spcPct val="140000"/>
              </a:lnSpc>
              <a:spcBef>
                <a:spcPts val="1440"/>
              </a:spcBef>
              <a:defRPr/>
            </a:pPr>
            <a:r>
              <a:rPr lang="fa-IR" sz="2000" b="1" dirty="0">
                <a:solidFill>
                  <a:schemeClr val="tx2"/>
                </a:solidFill>
                <a:cs typeface="B Nazanin" pitchFamily="2" charset="-78"/>
              </a:rPr>
              <a:t>نيازهاي مسافران بستگي به نوع مسافر (داخلي- خارجي- حقوقي) دارد كه مي‌توان به صورت كلي به موارد زير اشاره كرد :</a:t>
            </a:r>
          </a:p>
          <a:p>
            <a:pPr marL="1371600" lvl="2" indent="-457200" algn="just">
              <a:lnSpc>
                <a:spcPct val="140000"/>
              </a:lnSpc>
              <a:spcBef>
                <a:spcPts val="0"/>
              </a:spcBef>
              <a:buFont typeface="+mj-lt"/>
              <a:buAutoNum type="arabicPeriod"/>
              <a:defRPr/>
            </a:pPr>
            <a:r>
              <a:rPr lang="fa-IR" sz="2000" b="1" dirty="0">
                <a:solidFill>
                  <a:schemeClr val="tx2"/>
                </a:solidFill>
                <a:cs typeface="B Nazanin" pitchFamily="2" charset="-78"/>
              </a:rPr>
              <a:t>امنيت</a:t>
            </a:r>
          </a:p>
          <a:p>
            <a:pPr marL="1371600" lvl="2" indent="-457200" algn="just">
              <a:lnSpc>
                <a:spcPct val="140000"/>
              </a:lnSpc>
              <a:spcBef>
                <a:spcPts val="0"/>
              </a:spcBef>
              <a:buFont typeface="+mj-lt"/>
              <a:buAutoNum type="arabicPeriod"/>
              <a:defRPr/>
            </a:pPr>
            <a:r>
              <a:rPr lang="fa-IR" sz="2000" b="1" dirty="0">
                <a:solidFill>
                  <a:schemeClr val="tx2"/>
                </a:solidFill>
                <a:cs typeface="B Nazanin" pitchFamily="2" charset="-78"/>
              </a:rPr>
              <a:t>راحتي</a:t>
            </a:r>
          </a:p>
          <a:p>
            <a:pPr marL="1371600" lvl="2" indent="-457200" algn="just">
              <a:lnSpc>
                <a:spcPct val="140000"/>
              </a:lnSpc>
              <a:spcBef>
                <a:spcPts val="0"/>
              </a:spcBef>
              <a:buFont typeface="+mj-lt"/>
              <a:buAutoNum type="arabicPeriod"/>
              <a:defRPr/>
            </a:pPr>
            <a:r>
              <a:rPr lang="fa-IR" sz="2000" b="1" dirty="0">
                <a:solidFill>
                  <a:schemeClr val="tx2"/>
                </a:solidFill>
                <a:cs typeface="B Nazanin" pitchFamily="2" charset="-78"/>
              </a:rPr>
              <a:t>ديدن تمام مكان‌هاي ديدني</a:t>
            </a:r>
          </a:p>
          <a:p>
            <a:pPr marL="1371600" lvl="2" indent="-457200" algn="just">
              <a:lnSpc>
                <a:spcPct val="140000"/>
              </a:lnSpc>
              <a:spcBef>
                <a:spcPts val="0"/>
              </a:spcBef>
              <a:buFont typeface="+mj-lt"/>
              <a:buAutoNum type="arabicPeriod"/>
              <a:defRPr/>
            </a:pPr>
            <a:r>
              <a:rPr lang="fa-IR" sz="2000" b="1" dirty="0">
                <a:solidFill>
                  <a:schemeClr val="tx2"/>
                </a:solidFill>
                <a:cs typeface="B Nazanin" pitchFamily="2" charset="-78"/>
              </a:rPr>
              <a:t>ارائه تسهيلات مناسب</a:t>
            </a:r>
          </a:p>
          <a:p>
            <a:pPr marL="1371600" lvl="2" indent="-457200" algn="just">
              <a:lnSpc>
                <a:spcPct val="140000"/>
              </a:lnSpc>
              <a:spcBef>
                <a:spcPts val="0"/>
              </a:spcBef>
              <a:buFont typeface="+mj-lt"/>
              <a:buAutoNum type="arabicPeriod"/>
              <a:defRPr/>
            </a:pPr>
            <a:r>
              <a:rPr lang="fa-IR" sz="2000" b="1" dirty="0">
                <a:solidFill>
                  <a:schemeClr val="tx2"/>
                </a:solidFill>
                <a:cs typeface="B Nazanin" pitchFamily="2" charset="-78"/>
              </a:rPr>
              <a:t>هزينه كم</a:t>
            </a:r>
          </a:p>
          <a:p>
            <a:pPr marL="450850" lvl="1" algn="just">
              <a:lnSpc>
                <a:spcPct val="140000"/>
              </a:lnSpc>
              <a:spcBef>
                <a:spcPts val="1200"/>
              </a:spcBef>
              <a:defRPr/>
            </a:pPr>
            <a:r>
              <a:rPr lang="fa-IR" sz="2000" b="1" dirty="0">
                <a:solidFill>
                  <a:schemeClr val="tx2"/>
                </a:solidFill>
                <a:cs typeface="B Nazanin" pitchFamily="2" charset="-78"/>
              </a:rPr>
              <a:t>در مقابل شركت با ارائه خدمات در سطح بسيار عالي اعم از اسكان در هتل‌هاي مناسب و قيمت كم تور و ...  تمام نيازهاي متقاضيان را برآورده مي‌نمايد.</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6866"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9BBA4C14-BFC2-4691-A9D1-9DE401E88FEC}" type="slidenum">
              <a:rPr lang="ar-SA" altLang="fa-IR" sz="1400"/>
              <a:pPr algn="l" eaLnBrk="1" hangingPunct="1"/>
              <a:t>34</a:t>
            </a:fld>
            <a:endParaRPr lang="en-US" altLang="fa-IR" sz="1400"/>
          </a:p>
        </p:txBody>
      </p:sp>
      <p:pic>
        <p:nvPicPr>
          <p:cNvPr id="36868"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9" name="Text Box 4"/>
          <p:cNvSpPr txBox="1">
            <a:spLocks noChangeArrowheads="1"/>
          </p:cNvSpPr>
          <p:nvPr/>
        </p:nvSpPr>
        <p:spPr bwMode="auto">
          <a:xfrm>
            <a:off x="1428750" y="571500"/>
            <a:ext cx="6143625" cy="193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438"/>
              </a:spcBef>
            </a:pPr>
            <a:r>
              <a:rPr lang="fa-IR" altLang="fa-IR" sz="2400" b="1">
                <a:solidFill>
                  <a:schemeClr val="tx2"/>
                </a:solidFill>
                <a:cs typeface="B Traffic" panose="00000400000000000000" pitchFamily="2" charset="-78"/>
              </a:rPr>
              <a:t>ب- هدف‌هاي كانال معرفي</a:t>
            </a:r>
          </a:p>
          <a:p>
            <a:pPr lvl="1" algn="just" eaLnBrk="1" hangingPunct="1">
              <a:lnSpc>
                <a:spcPct val="140000"/>
              </a:lnSpc>
              <a:spcBef>
                <a:spcPts val="1438"/>
              </a:spcBef>
            </a:pPr>
            <a:r>
              <a:rPr lang="fa-IR" altLang="fa-IR" sz="2000" b="1">
                <a:solidFill>
                  <a:schemeClr val="tx2"/>
                </a:solidFill>
                <a:cs typeface="B Nazanin" panose="00000400000000000000" pitchFamily="2" charset="-78"/>
              </a:rPr>
              <a:t>هدف‌هاي كانال معرفي مي توان در چند بخش مشخص كرد اعم از رسانه- اينترنت و ... كه در قسمت تبليغات به طور كامل توضيح داده مي‌شود.</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7890"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4BDB5A82-D790-4231-A619-981E10801EEB}" type="slidenum">
              <a:rPr lang="ar-SA" altLang="fa-IR" sz="1400"/>
              <a:pPr algn="l" eaLnBrk="1" hangingPunct="1"/>
              <a:t>35</a:t>
            </a:fld>
            <a:endParaRPr lang="en-US" altLang="fa-IR" sz="1400"/>
          </a:p>
        </p:txBody>
      </p:sp>
      <p:pic>
        <p:nvPicPr>
          <p:cNvPr id="37892"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3" name="Text Box 4"/>
          <p:cNvSpPr txBox="1">
            <a:spLocks noChangeArrowheads="1"/>
          </p:cNvSpPr>
          <p:nvPr/>
        </p:nvSpPr>
        <p:spPr bwMode="auto">
          <a:xfrm>
            <a:off x="1428750" y="571500"/>
            <a:ext cx="6143625" cy="458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indent="-357188"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438"/>
              </a:spcBef>
            </a:pPr>
            <a:r>
              <a:rPr lang="fa-IR" altLang="fa-IR" sz="2400" b="1">
                <a:solidFill>
                  <a:schemeClr val="tx2"/>
                </a:solidFill>
                <a:cs typeface="B Traffic" panose="00000400000000000000" pitchFamily="2" charset="-78"/>
              </a:rPr>
              <a:t>ج- نوع تبليغات</a:t>
            </a:r>
          </a:p>
          <a:p>
            <a:pPr lvl="2"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از طريق اينترنت و سايت رسمی شرکت</a:t>
            </a:r>
          </a:p>
          <a:p>
            <a:pPr lvl="2"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چاپ پوستر و تيزرهای تبليغاتی</a:t>
            </a:r>
          </a:p>
          <a:p>
            <a:pPr lvl="2"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بيلبردهای تبليغاتی در سطح شهر</a:t>
            </a:r>
          </a:p>
          <a:p>
            <a:pPr lvl="2"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ساخت و تکميل بانک اطلاعاتی مشتريان</a:t>
            </a:r>
          </a:p>
          <a:p>
            <a:pPr lvl="2"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از طریق رسانه تصویری</a:t>
            </a:r>
          </a:p>
          <a:p>
            <a:pPr lvl="2"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از طريق ماهواره براي متقاضيان خارجي</a:t>
            </a:r>
            <a:endParaRPr lang="en-US" altLang="fa-IR" sz="2000" b="1">
              <a:solidFill>
                <a:schemeClr val="tx2"/>
              </a:solidFill>
              <a:cs typeface="B Nazanin" panose="00000400000000000000" pitchFamily="2" charset="-78"/>
            </a:endParaRPr>
          </a:p>
          <a:p>
            <a:pPr lvl="1" algn="just" eaLnBrk="1" hangingPunct="1">
              <a:lnSpc>
                <a:spcPct val="140000"/>
              </a:lnSpc>
              <a:spcBef>
                <a:spcPts val="1438"/>
              </a:spcBef>
            </a:pPr>
            <a:endParaRPr lang="fa-IR" altLang="fa-IR" sz="2000" b="1">
              <a:solidFill>
                <a:schemeClr val="tx2"/>
              </a:solidFill>
              <a:cs typeface="B Nazanin" panose="00000400000000000000"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8914"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5"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25E80282-526B-4852-9F80-89464F7B6FC4}" type="slidenum">
              <a:rPr lang="ar-SA" altLang="fa-IR" sz="1400"/>
              <a:pPr algn="l" eaLnBrk="1" hangingPunct="1"/>
              <a:t>36</a:t>
            </a:fld>
            <a:endParaRPr lang="en-US" altLang="fa-IR" sz="1400"/>
          </a:p>
        </p:txBody>
      </p:sp>
      <p:pic>
        <p:nvPicPr>
          <p:cNvPr id="38916"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7" name="Text Box 4"/>
          <p:cNvSpPr txBox="1">
            <a:spLocks noChangeArrowheads="1"/>
          </p:cNvSpPr>
          <p:nvPr/>
        </p:nvSpPr>
        <p:spPr bwMode="auto">
          <a:xfrm>
            <a:off x="1428750" y="571500"/>
            <a:ext cx="6143625"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438"/>
              </a:spcBef>
            </a:pPr>
            <a:r>
              <a:rPr lang="fa-IR" altLang="fa-IR" sz="2400" b="1">
                <a:solidFill>
                  <a:schemeClr val="tx2"/>
                </a:solidFill>
                <a:cs typeface="B Traffic" panose="00000400000000000000" pitchFamily="2" charset="-78"/>
              </a:rPr>
              <a:t>د- هزينه تبليغات و ارائه خدمات</a:t>
            </a:r>
          </a:p>
          <a:p>
            <a:pPr lvl="1" algn="just" eaLnBrk="1" hangingPunct="1">
              <a:lnSpc>
                <a:spcPct val="140000"/>
              </a:lnSpc>
              <a:spcBef>
                <a:spcPts val="1438"/>
              </a:spcBef>
            </a:pPr>
            <a:r>
              <a:rPr lang="fa-IR" altLang="fa-IR" sz="2000" b="1">
                <a:solidFill>
                  <a:schemeClr val="tx2"/>
                </a:solidFill>
                <a:cs typeface="B Nazanin" panose="00000400000000000000" pitchFamily="2" charset="-78"/>
              </a:rPr>
              <a:t>هزينه تبليغات و ارائه خدمات در بخش مالي به طور كامل توضيح داده شده است، در اينجا براي تبليغات فقط مبلغ آن كه ده ميليون تومان براي هر سال مي‌باشد ذكر مي‌كنم. اين مبلغ در سال‌هاي بعد با توجه به ميزان تقاضا افزايش خواهد يافت.</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6A55323-079B-44C5-B913-A06967B271F2}" type="slidenum">
              <a:rPr lang="ar-SA" altLang="fa-IR"/>
              <a:pPr eaLnBrk="1" hangingPunct="1"/>
              <a:t>37</a:t>
            </a:fld>
            <a:endParaRPr lang="en-US" altLang="fa-IR"/>
          </a:p>
        </p:txBody>
      </p:sp>
      <p:sp>
        <p:nvSpPr>
          <p:cNvPr id="39939" name="TextBox 6"/>
          <p:cNvSpPr txBox="1">
            <a:spLocks noChangeArrowheads="1"/>
          </p:cNvSpPr>
          <p:nvPr/>
        </p:nvSpPr>
        <p:spPr bwMode="auto">
          <a:xfrm>
            <a:off x="1703388" y="606425"/>
            <a:ext cx="5154612"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6600" b="1">
                <a:solidFill>
                  <a:schemeClr val="tx2"/>
                </a:solidFill>
                <a:cs typeface="B Jadid" panose="00000700000000000000" pitchFamily="2" charset="-78"/>
              </a:rPr>
              <a:t>بخش تكنولوژي</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62"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FD9BFAD0-A067-48BF-BF16-04DAF377CD0B}" type="slidenum">
              <a:rPr lang="ar-SA" altLang="fa-IR" sz="1400"/>
              <a:pPr algn="l" eaLnBrk="1" hangingPunct="1"/>
              <a:t>38</a:t>
            </a:fld>
            <a:endParaRPr lang="en-US" altLang="fa-IR" sz="1400"/>
          </a:p>
        </p:txBody>
      </p:sp>
      <p:pic>
        <p:nvPicPr>
          <p:cNvPr id="40964"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5" name="Text Box 4"/>
          <p:cNvSpPr txBox="1">
            <a:spLocks noChangeArrowheads="1"/>
          </p:cNvSpPr>
          <p:nvPr/>
        </p:nvSpPr>
        <p:spPr bwMode="auto">
          <a:xfrm>
            <a:off x="1428750" y="571500"/>
            <a:ext cx="6143625" cy="432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just" eaLnBrk="1" hangingPunct="1">
              <a:lnSpc>
                <a:spcPct val="140000"/>
              </a:lnSpc>
              <a:spcBef>
                <a:spcPts val="1438"/>
              </a:spcBef>
            </a:pPr>
            <a:endParaRPr lang="fa-IR" altLang="fa-IR" sz="2000" b="1">
              <a:solidFill>
                <a:schemeClr val="tx2"/>
              </a:solidFill>
              <a:cs typeface="B Nazanin" panose="00000400000000000000" pitchFamily="2" charset="-78"/>
            </a:endParaRPr>
          </a:p>
          <a:p>
            <a:pPr lvl="1" algn="just" eaLnBrk="1" hangingPunct="1">
              <a:lnSpc>
                <a:spcPct val="140000"/>
              </a:lnSpc>
              <a:spcBef>
                <a:spcPts val="1438"/>
              </a:spcBef>
            </a:pPr>
            <a:r>
              <a:rPr lang="fa-IR" altLang="fa-IR" sz="2000" b="1">
                <a:solidFill>
                  <a:schemeClr val="tx2"/>
                </a:solidFill>
                <a:cs typeface="B Nazanin" panose="00000400000000000000" pitchFamily="2" charset="-78"/>
              </a:rPr>
              <a:t>با توجه به اينكه بيشترين كار اين شركت از طريق اينترنت براي معرفي خدمات و ثبت‌نام متقاضيان، رسانه و ماهواره براي معرفي خدمات شركت انجام مي‌گيرد مي‌توان گفت كه تكنولوژي و </a:t>
            </a:r>
            <a:r>
              <a:rPr lang="en-US" altLang="fa-IR" sz="2000" b="1">
                <a:solidFill>
                  <a:schemeClr val="tx2"/>
                </a:solidFill>
                <a:cs typeface="B Nazanin" panose="00000400000000000000" pitchFamily="2" charset="-78"/>
              </a:rPr>
              <a:t>IT</a:t>
            </a:r>
            <a:r>
              <a:rPr lang="fa-IR" altLang="fa-IR" sz="2000" b="1">
                <a:solidFill>
                  <a:schemeClr val="tx2"/>
                </a:solidFill>
                <a:cs typeface="B Nazanin" panose="00000400000000000000" pitchFamily="2" charset="-78"/>
              </a:rPr>
              <a:t> جزو اصلي‌ترين بجش‌هاي شركت مي‌باشد كه در هر لحظه به آن نياز هست.</a:t>
            </a:r>
          </a:p>
          <a:p>
            <a:pPr lvl="1" algn="just" eaLnBrk="1" hangingPunct="1">
              <a:lnSpc>
                <a:spcPct val="140000"/>
              </a:lnSpc>
              <a:spcBef>
                <a:spcPts val="1438"/>
              </a:spcBef>
            </a:pPr>
            <a:r>
              <a:rPr lang="fa-IR" altLang="fa-IR" sz="2000" b="1">
                <a:solidFill>
                  <a:schemeClr val="tx2"/>
                </a:solidFill>
                <a:cs typeface="B Nazanin" panose="00000400000000000000" pitchFamily="2" charset="-78"/>
              </a:rPr>
              <a:t>به همين منظور شركت براي هرچه بيشتر استفاده از اين مزيت  نيروهاي فوق متخصص در زمينه تكنولوژي و </a:t>
            </a:r>
            <a:r>
              <a:rPr lang="en-US" altLang="fa-IR" sz="2000" b="1">
                <a:solidFill>
                  <a:schemeClr val="tx2"/>
                </a:solidFill>
                <a:cs typeface="B Nazanin" panose="00000400000000000000" pitchFamily="2" charset="-78"/>
              </a:rPr>
              <a:t>IT</a:t>
            </a:r>
            <a:r>
              <a:rPr lang="fa-IR" altLang="fa-IR" sz="2000" b="1">
                <a:solidFill>
                  <a:schemeClr val="tx2"/>
                </a:solidFill>
                <a:cs typeface="B Nazanin" panose="00000400000000000000" pitchFamily="2" charset="-78"/>
              </a:rPr>
              <a:t> را استخدام و بكار گرفته است.</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CDB4EDF-C0EC-4B5B-81F3-0B759E5919B8}" type="slidenum">
              <a:rPr lang="ar-SA" altLang="fa-IR"/>
              <a:pPr eaLnBrk="1" hangingPunct="1"/>
              <a:t>39</a:t>
            </a:fld>
            <a:endParaRPr lang="en-US" altLang="fa-IR"/>
          </a:p>
        </p:txBody>
      </p:sp>
      <p:sp>
        <p:nvSpPr>
          <p:cNvPr id="41987" name="TextBox 6"/>
          <p:cNvSpPr txBox="1">
            <a:spLocks noChangeArrowheads="1"/>
          </p:cNvSpPr>
          <p:nvPr/>
        </p:nvSpPr>
        <p:spPr bwMode="auto">
          <a:xfrm>
            <a:off x="733425" y="1917700"/>
            <a:ext cx="5053013"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73050"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تامين منابع انساني</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شرايط و رديف‌هاي شغلي و ميزان حقوق آنها</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نحوه تامين منابع انساني</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مديريت توسعه منابع انساني</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آموزش و توجيه كاركنان</a:t>
            </a:r>
          </a:p>
        </p:txBody>
      </p:sp>
      <p:sp>
        <p:nvSpPr>
          <p:cNvPr id="41988" name="TextBox 6"/>
          <p:cNvSpPr txBox="1">
            <a:spLocks noChangeArrowheads="1"/>
          </p:cNvSpPr>
          <p:nvPr/>
        </p:nvSpPr>
        <p:spPr bwMode="auto">
          <a:xfrm>
            <a:off x="884238" y="606425"/>
            <a:ext cx="5919787"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6600" b="1">
                <a:solidFill>
                  <a:schemeClr val="tx2"/>
                </a:solidFill>
                <a:cs typeface="B Jadid" panose="00000700000000000000" pitchFamily="2" charset="-78"/>
              </a:rPr>
              <a:t>تامين منابع انساني</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1A97B1-460D-4253-91E7-760FD9003430}" type="slidenum">
              <a:rPr lang="ar-SA" altLang="fa-IR"/>
              <a:pPr eaLnBrk="1" hangingPunct="1"/>
              <a:t>4</a:t>
            </a:fld>
            <a:endParaRPr lang="en-US" altLang="fa-IR"/>
          </a:p>
        </p:txBody>
      </p:sp>
      <p:sp>
        <p:nvSpPr>
          <p:cNvPr id="5123" name="TextBox 6"/>
          <p:cNvSpPr txBox="1">
            <a:spLocks noChangeArrowheads="1"/>
          </p:cNvSpPr>
          <p:nvPr/>
        </p:nvSpPr>
        <p:spPr bwMode="auto">
          <a:xfrm>
            <a:off x="2500313" y="1785938"/>
            <a:ext cx="327342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73050"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مشخصات نويسندگان طرح</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مشخصات شركت</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نوع خدمات</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ماموريت كسب‌و‌كار</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ميزان اشتغالزايي</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اعلام محرمانه بودن</a:t>
            </a:r>
          </a:p>
        </p:txBody>
      </p:sp>
      <p:sp>
        <p:nvSpPr>
          <p:cNvPr id="5124" name="TextBox 6"/>
          <p:cNvSpPr txBox="1">
            <a:spLocks noChangeArrowheads="1"/>
          </p:cNvSpPr>
          <p:nvPr/>
        </p:nvSpPr>
        <p:spPr bwMode="auto">
          <a:xfrm>
            <a:off x="2000250" y="606425"/>
            <a:ext cx="417512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6600" b="1">
                <a:solidFill>
                  <a:schemeClr val="tx2"/>
                </a:solidFill>
                <a:cs typeface="B Jadid" panose="00000700000000000000" pitchFamily="2" charset="-78"/>
              </a:rPr>
              <a:t>بخش معرفي</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3010"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1"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1ECB21D1-B1FE-472E-9B5E-581096A3957A}" type="slidenum">
              <a:rPr lang="ar-SA" altLang="fa-IR" sz="1400"/>
              <a:pPr algn="l" eaLnBrk="1" hangingPunct="1"/>
              <a:t>40</a:t>
            </a:fld>
            <a:endParaRPr lang="en-US" altLang="fa-IR" sz="1400"/>
          </a:p>
        </p:txBody>
      </p:sp>
      <p:pic>
        <p:nvPicPr>
          <p:cNvPr id="43012"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3" name="Text Box 4"/>
          <p:cNvSpPr txBox="1">
            <a:spLocks noChangeArrowheads="1"/>
          </p:cNvSpPr>
          <p:nvPr/>
        </p:nvSpPr>
        <p:spPr bwMode="auto">
          <a:xfrm>
            <a:off x="1428750" y="571500"/>
            <a:ext cx="6143625" cy="279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438"/>
              </a:spcBef>
            </a:pPr>
            <a:r>
              <a:rPr lang="fa-IR" altLang="fa-IR" sz="2400" b="1">
                <a:solidFill>
                  <a:schemeClr val="tx2"/>
                </a:solidFill>
                <a:cs typeface="B Traffic" panose="00000400000000000000" pitchFamily="2" charset="-78"/>
              </a:rPr>
              <a:t>الف- تامين منابع انساني</a:t>
            </a:r>
          </a:p>
          <a:p>
            <a:pPr lvl="1" algn="just" eaLnBrk="1" hangingPunct="1">
              <a:lnSpc>
                <a:spcPct val="140000"/>
              </a:lnSpc>
              <a:spcBef>
                <a:spcPts val="1438"/>
              </a:spcBef>
            </a:pPr>
            <a:r>
              <a:rPr lang="fa-IR" altLang="fa-IR" sz="2000" b="1">
                <a:solidFill>
                  <a:schemeClr val="tx2"/>
                </a:solidFill>
                <a:cs typeface="B Nazanin" panose="00000400000000000000" pitchFamily="2" charset="-78"/>
              </a:rPr>
              <a:t>در اين طرح نياز به نيروهاي متخصص مي‌باشد و لذا استراتژي شركت در جذب نيروي انساني، استخدام نيروهاي متخصص و داراي سابقه مفيد در رابطه با آژانس‌هاي مسافرتي مي‌باشد كه اين كار با مشاوره گرفتن از افراد باتجربه و همچنين راه‌هاي ديگر كه توضيح خواهد داده شد محقق مي‌شود.</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4034"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5"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B7DEA3A8-63FB-4221-B506-D5E2F8E5C058}" type="slidenum">
              <a:rPr lang="ar-SA" altLang="fa-IR" sz="1400"/>
              <a:pPr algn="l" eaLnBrk="1" hangingPunct="1"/>
              <a:t>41</a:t>
            </a:fld>
            <a:endParaRPr lang="en-US" altLang="fa-IR" sz="1400"/>
          </a:p>
        </p:txBody>
      </p:sp>
      <p:pic>
        <p:nvPicPr>
          <p:cNvPr id="44036"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7" name="Text Box 4"/>
          <p:cNvSpPr txBox="1">
            <a:spLocks noChangeArrowheads="1"/>
          </p:cNvSpPr>
          <p:nvPr/>
        </p:nvSpPr>
        <p:spPr bwMode="auto">
          <a:xfrm>
            <a:off x="1428750" y="571500"/>
            <a:ext cx="6143625"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438"/>
              </a:spcBef>
            </a:pPr>
            <a:r>
              <a:rPr lang="fa-IR" altLang="fa-IR" sz="2400" b="1">
                <a:solidFill>
                  <a:schemeClr val="tx2"/>
                </a:solidFill>
                <a:cs typeface="B Traffic" panose="00000400000000000000" pitchFamily="2" charset="-78"/>
              </a:rPr>
              <a:t>ب- شرايط و رديف‌هاي شغلي و ميزان حقوق آنها</a:t>
            </a:r>
          </a:p>
          <a:p>
            <a:pPr lvl="1" algn="just" eaLnBrk="1" hangingPunct="1">
              <a:lnSpc>
                <a:spcPct val="140000"/>
              </a:lnSpc>
              <a:spcBef>
                <a:spcPts val="1438"/>
              </a:spcBef>
            </a:pPr>
            <a:r>
              <a:rPr lang="fa-IR" altLang="fa-IR" sz="2000" b="1">
                <a:solidFill>
                  <a:schemeClr val="tx2"/>
                </a:solidFill>
                <a:cs typeface="B Nazanin" panose="00000400000000000000" pitchFamily="2" charset="-78"/>
              </a:rPr>
              <a:t>در ابتدا شروع كار طرح افرادي كه در جدول آورده شده است نياز مي‌باشد، ولي در ادامه كار شركت در سال‌هاي آينده مسلماً نياز به افرادي بيشتري براي امور مختلف مي‌باشد كه اقدام به جذب آنها خواهد شد.</a:t>
            </a:r>
          </a:p>
        </p:txBody>
      </p:sp>
      <p:graphicFrame>
        <p:nvGraphicFramePr>
          <p:cNvPr id="6" name="Group 123"/>
          <p:cNvGraphicFramePr>
            <a:graphicFrameLocks noGrp="1"/>
          </p:cNvGraphicFramePr>
          <p:nvPr/>
        </p:nvGraphicFramePr>
        <p:xfrm>
          <a:off x="1543052" y="3192463"/>
          <a:ext cx="5367336" cy="2027238"/>
        </p:xfrm>
        <a:graphic>
          <a:graphicData uri="http://schemas.openxmlformats.org/drawingml/2006/table">
            <a:tbl>
              <a:tblPr rtl="1"/>
              <a:tblGrid>
                <a:gridCol w="654011">
                  <a:extLst>
                    <a:ext uri="{9D8B030D-6E8A-4147-A177-3AD203B41FA5}">
                      <a16:colId xmlns:a16="http://schemas.microsoft.com/office/drawing/2014/main" val="20000"/>
                    </a:ext>
                  </a:extLst>
                </a:gridCol>
                <a:gridCol w="1332151">
                  <a:extLst>
                    <a:ext uri="{9D8B030D-6E8A-4147-A177-3AD203B41FA5}">
                      <a16:colId xmlns:a16="http://schemas.microsoft.com/office/drawing/2014/main" val="20001"/>
                    </a:ext>
                  </a:extLst>
                </a:gridCol>
                <a:gridCol w="771479">
                  <a:extLst>
                    <a:ext uri="{9D8B030D-6E8A-4147-A177-3AD203B41FA5}">
                      <a16:colId xmlns:a16="http://schemas.microsoft.com/office/drawing/2014/main" val="20002"/>
                    </a:ext>
                  </a:extLst>
                </a:gridCol>
                <a:gridCol w="1269925">
                  <a:extLst>
                    <a:ext uri="{9D8B030D-6E8A-4147-A177-3AD203B41FA5}">
                      <a16:colId xmlns:a16="http://schemas.microsoft.com/office/drawing/2014/main" val="20003"/>
                    </a:ext>
                  </a:extLst>
                </a:gridCol>
                <a:gridCol w="669885">
                  <a:extLst>
                    <a:ext uri="{9D8B030D-6E8A-4147-A177-3AD203B41FA5}">
                      <a16:colId xmlns:a16="http://schemas.microsoft.com/office/drawing/2014/main" val="20004"/>
                    </a:ext>
                  </a:extLst>
                </a:gridCol>
                <a:gridCol w="669885">
                  <a:extLst>
                    <a:ext uri="{9D8B030D-6E8A-4147-A177-3AD203B41FA5}">
                      <a16:colId xmlns:a16="http://schemas.microsoft.com/office/drawing/2014/main" val="20005"/>
                    </a:ext>
                  </a:extLst>
                </a:gridCol>
              </a:tblGrid>
              <a:tr h="57912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ردیف</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ميزان تحصيلات</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تعداد</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متوسط حقوق ماهيانه</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جمع</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حقوق سالانه</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6988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1</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فوق ليسانس</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6</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0/5</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3</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36</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33528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2</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ليسانس</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2</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0/4</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0/8</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9/6</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3714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3</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فوق ديپلم</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20</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0/3</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6</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72</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371475">
                <a:tc grid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               جمع</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28</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1/2</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9/8</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117/6</a:t>
                      </a:r>
                    </a:p>
                  </a:txBody>
                  <a:tcPr marL="91435" marR="9143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4"/>
                  </a:ext>
                </a:extLst>
              </a:tr>
            </a:tbl>
          </a:graphicData>
        </a:graphic>
      </p:graphicFrame>
      <p:sp>
        <p:nvSpPr>
          <p:cNvPr id="44081" name="TextBox 10"/>
          <p:cNvSpPr txBox="1">
            <a:spLocks noChangeArrowheads="1"/>
          </p:cNvSpPr>
          <p:nvPr/>
        </p:nvSpPr>
        <p:spPr bwMode="auto">
          <a:xfrm>
            <a:off x="1428750" y="5233988"/>
            <a:ext cx="21986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1600" b="1">
                <a:cs typeface="B Nazanin" panose="00000400000000000000" pitchFamily="2" charset="-78"/>
              </a:rPr>
              <a:t>عددها براساس میلیون تومان</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5058"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59"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F9CBE3A6-D46E-4161-A0C6-BE53FA09CF20}" type="slidenum">
              <a:rPr lang="ar-SA" altLang="fa-IR" sz="1400"/>
              <a:pPr algn="l" eaLnBrk="1" hangingPunct="1"/>
              <a:t>42</a:t>
            </a:fld>
            <a:endParaRPr lang="en-US" altLang="fa-IR" sz="1400"/>
          </a:p>
        </p:txBody>
      </p:sp>
      <p:pic>
        <p:nvPicPr>
          <p:cNvPr id="45060"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1" name="Text Box 4"/>
          <p:cNvSpPr txBox="1">
            <a:spLocks noChangeArrowheads="1"/>
          </p:cNvSpPr>
          <p:nvPr/>
        </p:nvSpPr>
        <p:spPr bwMode="auto">
          <a:xfrm>
            <a:off x="1428750" y="571500"/>
            <a:ext cx="6143625" cy="437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indent="-357188"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438"/>
              </a:spcBef>
            </a:pPr>
            <a:r>
              <a:rPr lang="fa-IR" altLang="fa-IR" sz="2400" b="1">
                <a:solidFill>
                  <a:schemeClr val="tx2"/>
                </a:solidFill>
                <a:cs typeface="B Traffic" panose="00000400000000000000" pitchFamily="2" charset="-78"/>
              </a:rPr>
              <a:t>ج- نحوه تامين منابع انساني</a:t>
            </a:r>
          </a:p>
          <a:p>
            <a:pPr lvl="1" algn="just" eaLnBrk="1" hangingPunct="1">
              <a:lnSpc>
                <a:spcPct val="140000"/>
              </a:lnSpc>
              <a:spcBef>
                <a:spcPts val="1438"/>
              </a:spcBef>
            </a:pPr>
            <a:r>
              <a:rPr lang="fa-IR" altLang="fa-IR" sz="2000" b="1">
                <a:solidFill>
                  <a:schemeClr val="tx2"/>
                </a:solidFill>
                <a:cs typeface="B Nazanin" panose="00000400000000000000" pitchFamily="2" charset="-78"/>
              </a:rPr>
              <a:t>در رابطه با استخدام نيروي‌هاي انساني بايد از روش‌هاي مختلف اقدام كرد تا بتوان نيروي متخصص و آشنا به موضوع را جذب كرد، كه مي‌توان به موارد زير اشاره كرد:</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مشورت با نيروهاي باتجربه </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از طريق اعلام در روزناما‌هاي كثيرالانتشار</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گرفتن پرسشنامه در رابطه با ميزان آشنايي با طرح</a:t>
            </a:r>
          </a:p>
          <a:p>
            <a:pPr lvl="3" algn="just" eaLnBrk="1" hangingPunct="1">
              <a:lnSpc>
                <a:spcPct val="140000"/>
              </a:lnSpc>
              <a:spcBef>
                <a:spcPts val="1200"/>
              </a:spcBef>
              <a:buFont typeface="Arial" panose="020B0604020202020204" pitchFamily="34" charset="0"/>
              <a:buAutoNum type="arabicPeriod"/>
            </a:pPr>
            <a:r>
              <a:rPr lang="fa-IR" altLang="fa-IR" sz="2000" b="1">
                <a:solidFill>
                  <a:schemeClr val="tx2"/>
                </a:solidFill>
                <a:cs typeface="B Nazanin" panose="00000400000000000000" pitchFamily="2" charset="-78"/>
              </a:rPr>
              <a:t>مصاحبه</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6082"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3"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2A3A691E-F35E-4BFC-BA9C-BD48C4D28FB5}" type="slidenum">
              <a:rPr lang="ar-SA" altLang="fa-IR" sz="1400"/>
              <a:pPr algn="l" eaLnBrk="1" hangingPunct="1"/>
              <a:t>43</a:t>
            </a:fld>
            <a:endParaRPr lang="en-US" altLang="fa-IR" sz="1400"/>
          </a:p>
        </p:txBody>
      </p:sp>
      <p:pic>
        <p:nvPicPr>
          <p:cNvPr id="46084"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5" name="Text Box 4"/>
          <p:cNvSpPr txBox="1">
            <a:spLocks noChangeArrowheads="1"/>
          </p:cNvSpPr>
          <p:nvPr/>
        </p:nvSpPr>
        <p:spPr bwMode="auto">
          <a:xfrm>
            <a:off x="1428750" y="571500"/>
            <a:ext cx="6143625" cy="408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438"/>
              </a:spcBef>
            </a:pPr>
            <a:r>
              <a:rPr lang="fa-IR" altLang="fa-IR" sz="2400" b="1">
                <a:solidFill>
                  <a:schemeClr val="tx2"/>
                </a:solidFill>
                <a:cs typeface="B Traffic" panose="00000400000000000000" pitchFamily="2" charset="-78"/>
              </a:rPr>
              <a:t>د- مديريت توسعه منابع انساني</a:t>
            </a:r>
          </a:p>
          <a:p>
            <a:pPr lvl="1" algn="just" eaLnBrk="1" hangingPunct="1">
              <a:lnSpc>
                <a:spcPct val="140000"/>
              </a:lnSpc>
              <a:spcBef>
                <a:spcPts val="1438"/>
              </a:spcBef>
            </a:pPr>
            <a:r>
              <a:rPr lang="fa-IR" altLang="fa-IR" sz="2000" b="1">
                <a:solidFill>
                  <a:schemeClr val="tx2"/>
                </a:solidFill>
                <a:cs typeface="B Nazanin" panose="00000400000000000000" pitchFamily="2" charset="-78"/>
              </a:rPr>
              <a:t>همان‌طور كه قبلاً گفته شد در سال‌هاي آينده نياز به نيروي انساني بيشتري مي‌باشد، براي استخدام اين نيروها بايد با مديريت صحيح و درست از گرفتن نيروهاي بيهوده و ناكارآمد جلوگيري كرد كه اين امر محقق نمي‌شود مگر با مشورت و گذاشتن وقت بسيار و استفاده از تجربياتي كه در سال‌هاي قبل بدست آمده است. همچنين بايد با مديريت صحيح اقدام به حذف نيروهاي ناكارمد و حرز كرد يعني اينكه در تمام مراحل و زمان كار شركت بر نيروها مديريت كامل داشته باشيم.</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7106"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7"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5F85164E-CC27-4772-AB63-9DB93E9A8722}" type="slidenum">
              <a:rPr lang="ar-SA" altLang="fa-IR" sz="1400"/>
              <a:pPr algn="l" eaLnBrk="1" hangingPunct="1"/>
              <a:t>44</a:t>
            </a:fld>
            <a:endParaRPr lang="en-US" altLang="fa-IR" sz="1400"/>
          </a:p>
        </p:txBody>
      </p:sp>
      <p:pic>
        <p:nvPicPr>
          <p:cNvPr id="47108"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9" name="Text Box 4"/>
          <p:cNvSpPr txBox="1">
            <a:spLocks noChangeArrowheads="1"/>
          </p:cNvSpPr>
          <p:nvPr/>
        </p:nvSpPr>
        <p:spPr bwMode="auto">
          <a:xfrm>
            <a:off x="1428750" y="571500"/>
            <a:ext cx="6143625"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438"/>
              </a:spcBef>
            </a:pPr>
            <a:r>
              <a:rPr lang="fa-IR" altLang="fa-IR" sz="2400" b="1">
                <a:solidFill>
                  <a:schemeClr val="tx2"/>
                </a:solidFill>
                <a:cs typeface="B Traffic" panose="00000400000000000000" pitchFamily="2" charset="-78"/>
              </a:rPr>
              <a:t>و- آموزش و توجيه كاركنان</a:t>
            </a:r>
          </a:p>
          <a:p>
            <a:pPr lvl="1" algn="just" eaLnBrk="1" hangingPunct="1">
              <a:lnSpc>
                <a:spcPct val="140000"/>
              </a:lnSpc>
              <a:spcBef>
                <a:spcPts val="1438"/>
              </a:spcBef>
            </a:pPr>
            <a:r>
              <a:rPr lang="fa-IR" altLang="fa-IR" sz="2000" b="1">
                <a:solidFill>
                  <a:schemeClr val="tx2"/>
                </a:solidFill>
                <a:cs typeface="B Nazanin" panose="00000400000000000000" pitchFamily="2" charset="-78"/>
              </a:rPr>
              <a:t>براي اينكه هر كاري را آغاز كنيم بايد ابتدا نيروها آموزش ببينند، براي اين كار با صرف هزينه‌اي كه در بخش مالي توضيح داده شده است و استفاده از مربيان باتجربه سعي در آموزش هرچه بهتر كاركنان خواهد شد.</a:t>
            </a:r>
          </a:p>
          <a:p>
            <a:pPr lvl="1" algn="just" eaLnBrk="1" hangingPunct="1">
              <a:lnSpc>
                <a:spcPct val="140000"/>
              </a:lnSpc>
              <a:spcBef>
                <a:spcPts val="1438"/>
              </a:spcBef>
            </a:pPr>
            <a:r>
              <a:rPr lang="fa-IR" altLang="fa-IR" sz="2000" b="1">
                <a:solidFill>
                  <a:schemeClr val="tx2"/>
                </a:solidFill>
                <a:cs typeface="B Nazanin" panose="00000400000000000000" pitchFamily="2" charset="-78"/>
              </a:rPr>
              <a:t>همچنين با قرار دادن تشويقاتي (مالي- مزايا) سعي در پيشرفت كار كاركنان و در نتيجه بهره‌وري بيشتر شركت و قرار دادن تنبيهاتي از جمله كسر حقوق و حذف مزايا از انجام خطا در كار كاركنان جلوگيري شود.</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1F7D718-EDAC-4DF0-BC54-020A6F0E196C}" type="slidenum">
              <a:rPr lang="ar-SA" altLang="fa-IR"/>
              <a:pPr eaLnBrk="1" hangingPunct="1"/>
              <a:t>45</a:t>
            </a:fld>
            <a:endParaRPr lang="en-US" altLang="fa-IR"/>
          </a:p>
        </p:txBody>
      </p:sp>
      <p:sp>
        <p:nvSpPr>
          <p:cNvPr id="48131" name="TextBox 6"/>
          <p:cNvSpPr txBox="1">
            <a:spLocks noChangeArrowheads="1"/>
          </p:cNvSpPr>
          <p:nvPr/>
        </p:nvSpPr>
        <p:spPr bwMode="auto">
          <a:xfrm>
            <a:off x="3746500" y="1917700"/>
            <a:ext cx="2039938"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73050"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موقعيت شركت</a:t>
            </a:r>
            <a:endParaRPr lang="en-US" altLang="fa-IR" sz="2400" b="1">
              <a:solidFill>
                <a:schemeClr val="tx2"/>
              </a:solidFill>
              <a:cs typeface="B Nazanin" panose="00000400000000000000" pitchFamily="2" charset="-78"/>
            </a:endParaRP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ساختمان</a:t>
            </a:r>
            <a:endParaRPr lang="en-US" altLang="fa-IR" sz="2400" b="1">
              <a:solidFill>
                <a:schemeClr val="tx2"/>
              </a:solidFill>
              <a:cs typeface="B Nazanin" panose="00000400000000000000" pitchFamily="2" charset="-78"/>
            </a:endParaRP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زمين مورد نياز</a:t>
            </a:r>
            <a:endParaRPr lang="en-US" altLang="fa-IR" sz="2400" b="1">
              <a:solidFill>
                <a:schemeClr val="tx2"/>
              </a:solidFill>
              <a:cs typeface="B Nazanin" panose="00000400000000000000" pitchFamily="2" charset="-78"/>
            </a:endParaRPr>
          </a:p>
        </p:txBody>
      </p:sp>
      <p:sp>
        <p:nvSpPr>
          <p:cNvPr id="48132" name="TextBox 6"/>
          <p:cNvSpPr txBox="1">
            <a:spLocks noChangeArrowheads="1"/>
          </p:cNvSpPr>
          <p:nvPr/>
        </p:nvSpPr>
        <p:spPr bwMode="auto">
          <a:xfrm>
            <a:off x="714375" y="606425"/>
            <a:ext cx="60896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6600" b="1">
                <a:solidFill>
                  <a:schemeClr val="tx2"/>
                </a:solidFill>
                <a:cs typeface="B Jadid" panose="00000700000000000000" pitchFamily="2" charset="-78"/>
              </a:rPr>
              <a:t>تامين مكان شركت</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9154"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5"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5C82CA46-D222-4C21-9613-C0FF688B6AE0}" type="slidenum">
              <a:rPr lang="ar-SA" altLang="fa-IR" sz="1400"/>
              <a:pPr algn="l" eaLnBrk="1" hangingPunct="1"/>
              <a:t>46</a:t>
            </a:fld>
            <a:endParaRPr lang="en-US" altLang="fa-IR" sz="1400"/>
          </a:p>
        </p:txBody>
      </p:sp>
      <p:pic>
        <p:nvPicPr>
          <p:cNvPr id="49156"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Text Box 4"/>
          <p:cNvSpPr txBox="1">
            <a:spLocks noChangeArrowheads="1"/>
          </p:cNvSpPr>
          <p:nvPr/>
        </p:nvSpPr>
        <p:spPr bwMode="auto">
          <a:xfrm>
            <a:off x="1428750" y="571500"/>
            <a:ext cx="6143625" cy="4581525"/>
          </a:xfrm>
          <a:prstGeom prst="rect">
            <a:avLst/>
          </a:prstGeom>
          <a:noFill/>
          <a:ln w="9525">
            <a:noFill/>
            <a:miter lim="800000"/>
            <a:headEnd/>
            <a:tailEnd/>
          </a:ln>
        </p:spPr>
        <p:txBody>
          <a:bodyPr>
            <a:spAutoFit/>
          </a:bodyPr>
          <a:lstStyle/>
          <a:p>
            <a:pPr lvl="1" algn="just">
              <a:lnSpc>
                <a:spcPct val="140000"/>
              </a:lnSpc>
              <a:spcBef>
                <a:spcPts val="1440"/>
              </a:spcBef>
              <a:defRPr/>
            </a:pPr>
            <a:r>
              <a:rPr lang="fa-IR" sz="2000" b="1" dirty="0">
                <a:solidFill>
                  <a:schemeClr val="tx2"/>
                </a:solidFill>
                <a:cs typeface="B Nazanin" pitchFamily="2" charset="-78"/>
              </a:rPr>
              <a:t>براي انتخاب يك مكان مناسب براي شركت بايد به موارد زير دقت كرد :</a:t>
            </a:r>
          </a:p>
          <a:p>
            <a:pPr marL="1371600" lvl="2" indent="-457200" algn="just">
              <a:lnSpc>
                <a:spcPct val="140000"/>
              </a:lnSpc>
              <a:spcBef>
                <a:spcPts val="0"/>
              </a:spcBef>
              <a:buFont typeface="+mj-lt"/>
              <a:buAutoNum type="arabicPeriod"/>
              <a:defRPr/>
            </a:pPr>
            <a:r>
              <a:rPr lang="fa-IR" sz="2000" b="1" dirty="0">
                <a:solidFill>
                  <a:schemeClr val="tx2"/>
                </a:solidFill>
                <a:cs typeface="B Nazanin" pitchFamily="2" charset="-78"/>
              </a:rPr>
              <a:t>كم بودن هزينه</a:t>
            </a:r>
          </a:p>
          <a:p>
            <a:pPr marL="1371600" lvl="2" indent="-457200" algn="just">
              <a:lnSpc>
                <a:spcPct val="140000"/>
              </a:lnSpc>
              <a:spcBef>
                <a:spcPts val="0"/>
              </a:spcBef>
              <a:buFont typeface="+mj-lt"/>
              <a:buAutoNum type="arabicPeriod"/>
              <a:defRPr/>
            </a:pPr>
            <a:r>
              <a:rPr lang="fa-IR" sz="2000" b="1" dirty="0">
                <a:solidFill>
                  <a:schemeClr val="tx2"/>
                </a:solidFill>
                <a:cs typeface="B Nazanin" pitchFamily="2" charset="-78"/>
              </a:rPr>
              <a:t>داشتن موقعيت مناسب</a:t>
            </a:r>
          </a:p>
          <a:p>
            <a:pPr marL="1371600" lvl="2" indent="-457200" algn="just">
              <a:lnSpc>
                <a:spcPct val="140000"/>
              </a:lnSpc>
              <a:spcBef>
                <a:spcPts val="0"/>
              </a:spcBef>
              <a:buFont typeface="+mj-lt"/>
              <a:buAutoNum type="arabicPeriod"/>
              <a:defRPr/>
            </a:pPr>
            <a:r>
              <a:rPr lang="fa-IR" sz="2000" b="1" dirty="0">
                <a:solidFill>
                  <a:schemeClr val="tx2"/>
                </a:solidFill>
                <a:cs typeface="B Nazanin" pitchFamily="2" charset="-78"/>
              </a:rPr>
              <a:t>دسترسي آسان متقاضيان به شركت</a:t>
            </a:r>
          </a:p>
          <a:p>
            <a:pPr marL="1371600" lvl="2" indent="-457200" algn="just">
              <a:lnSpc>
                <a:spcPct val="140000"/>
              </a:lnSpc>
              <a:spcBef>
                <a:spcPts val="0"/>
              </a:spcBef>
              <a:buFont typeface="+mj-lt"/>
              <a:buAutoNum type="arabicPeriod"/>
              <a:defRPr/>
            </a:pPr>
            <a:r>
              <a:rPr lang="fa-IR" sz="2000" b="1" dirty="0">
                <a:solidFill>
                  <a:schemeClr val="tx2"/>
                </a:solidFill>
                <a:cs typeface="B Nazanin" pitchFamily="2" charset="-78"/>
              </a:rPr>
              <a:t>دسترسي آسان شركت به مكان مورد نياز و ...</a:t>
            </a:r>
          </a:p>
          <a:p>
            <a:pPr marL="1371600" lvl="2" indent="-457200" algn="just">
              <a:lnSpc>
                <a:spcPct val="140000"/>
              </a:lnSpc>
              <a:spcBef>
                <a:spcPts val="0"/>
              </a:spcBef>
              <a:buFont typeface="+mj-lt"/>
              <a:buAutoNum type="arabicPeriod"/>
              <a:defRPr/>
            </a:pPr>
            <a:r>
              <a:rPr lang="fa-IR" sz="2000" b="1" dirty="0">
                <a:solidFill>
                  <a:schemeClr val="tx2"/>
                </a:solidFill>
                <a:cs typeface="B Nazanin" pitchFamily="2" charset="-78"/>
              </a:rPr>
              <a:t>دارا بودن امكاناتي كه شركت نياز دارد (اتصال به اينترنت و ...)</a:t>
            </a:r>
          </a:p>
          <a:p>
            <a:pPr marL="455613" lvl="1" indent="-6350" algn="just">
              <a:lnSpc>
                <a:spcPct val="140000"/>
              </a:lnSpc>
              <a:spcBef>
                <a:spcPts val="1440"/>
              </a:spcBef>
              <a:defRPr/>
            </a:pPr>
            <a:r>
              <a:rPr lang="fa-IR" sz="2000" b="1" dirty="0">
                <a:solidFill>
                  <a:schemeClr val="tx2"/>
                </a:solidFill>
                <a:cs typeface="B Nazanin" pitchFamily="2" charset="-78"/>
              </a:rPr>
              <a:t>همچنين ساختمان شركت بايد به اندازه‌اي باشد كه متقاضيان دچار مشكل نشوند و كه زير بنايي به اندازه 100 متر نياز مي‌باشد.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13FEC0A-7522-4F8E-9649-9E7C99924957}" type="slidenum">
              <a:rPr lang="ar-SA" altLang="fa-IR"/>
              <a:pPr eaLnBrk="1" hangingPunct="1"/>
              <a:t>47</a:t>
            </a:fld>
            <a:endParaRPr lang="en-US" altLang="fa-IR"/>
          </a:p>
        </p:txBody>
      </p:sp>
      <p:sp>
        <p:nvSpPr>
          <p:cNvPr id="50179" name="TextBox 6"/>
          <p:cNvSpPr txBox="1">
            <a:spLocks noChangeArrowheads="1"/>
          </p:cNvSpPr>
          <p:nvPr/>
        </p:nvSpPr>
        <p:spPr bwMode="auto">
          <a:xfrm>
            <a:off x="3808413" y="1917700"/>
            <a:ext cx="197802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73050"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چارت سازماني</a:t>
            </a:r>
            <a:endParaRPr lang="en-US" altLang="fa-IR" sz="2400" b="1">
              <a:solidFill>
                <a:schemeClr val="tx2"/>
              </a:solidFill>
              <a:cs typeface="B Nazanin" panose="00000400000000000000" pitchFamily="2" charset="-78"/>
            </a:endParaRPr>
          </a:p>
        </p:txBody>
      </p:sp>
      <p:sp>
        <p:nvSpPr>
          <p:cNvPr id="50180" name="TextBox 6"/>
          <p:cNvSpPr txBox="1">
            <a:spLocks noChangeArrowheads="1"/>
          </p:cNvSpPr>
          <p:nvPr/>
        </p:nvSpPr>
        <p:spPr bwMode="auto">
          <a:xfrm>
            <a:off x="1584325" y="606425"/>
            <a:ext cx="52197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6600" b="1">
                <a:solidFill>
                  <a:schemeClr val="tx2"/>
                </a:solidFill>
                <a:cs typeface="B Jadid" panose="00000700000000000000" pitchFamily="2" charset="-78"/>
              </a:rPr>
              <a:t>ساختار سازماني</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02"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Organization Chart 8"/>
          <p:cNvGrpSpPr>
            <a:grpSpLocks noChangeAspect="1"/>
          </p:cNvGrpSpPr>
          <p:nvPr/>
        </p:nvGrpSpPr>
        <p:grpSpPr bwMode="auto">
          <a:xfrm>
            <a:off x="468313" y="1143000"/>
            <a:ext cx="6675437" cy="4746625"/>
            <a:chOff x="1134" y="1270"/>
            <a:chExt cx="6045" cy="2016"/>
          </a:xfrm>
        </p:grpSpPr>
        <p:cxnSp>
          <p:nvCxnSpPr>
            <p:cNvPr id="51206" name="_s1028"/>
            <p:cNvCxnSpPr>
              <a:cxnSpLocks noChangeShapeType="1"/>
              <a:stCxn id="51242" idx="1"/>
              <a:endCxn id="51228" idx="2"/>
            </p:cNvCxnSpPr>
            <p:nvPr/>
          </p:nvCxnSpPr>
          <p:spPr bwMode="auto">
            <a:xfrm rot="10800000">
              <a:off x="1567" y="2422"/>
              <a:ext cx="143" cy="72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07" name="_s1029"/>
            <p:cNvCxnSpPr>
              <a:cxnSpLocks noChangeShapeType="1"/>
              <a:stCxn id="51241" idx="1"/>
              <a:endCxn id="51228" idx="2"/>
            </p:cNvCxnSpPr>
            <p:nvPr/>
          </p:nvCxnSpPr>
          <p:spPr bwMode="auto">
            <a:xfrm rot="10800000">
              <a:off x="1567" y="2422"/>
              <a:ext cx="143"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08" name="_s1030"/>
            <p:cNvCxnSpPr>
              <a:cxnSpLocks noChangeShapeType="1"/>
              <a:stCxn id="51240" idx="1"/>
              <a:endCxn id="51229" idx="2"/>
            </p:cNvCxnSpPr>
            <p:nvPr/>
          </p:nvCxnSpPr>
          <p:spPr bwMode="auto">
            <a:xfrm rot="10800000">
              <a:off x="2718" y="2422"/>
              <a:ext cx="143" cy="72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09" name="_s1031"/>
            <p:cNvCxnSpPr>
              <a:cxnSpLocks noChangeShapeType="1"/>
              <a:stCxn id="51239" idx="1"/>
              <a:endCxn id="51229" idx="2"/>
            </p:cNvCxnSpPr>
            <p:nvPr/>
          </p:nvCxnSpPr>
          <p:spPr bwMode="auto">
            <a:xfrm rot="10800000">
              <a:off x="2718" y="2422"/>
              <a:ext cx="143"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10" name="_s1032"/>
            <p:cNvCxnSpPr>
              <a:cxnSpLocks noChangeShapeType="1"/>
              <a:stCxn id="51238" idx="1"/>
              <a:endCxn id="51230" idx="2"/>
            </p:cNvCxnSpPr>
            <p:nvPr/>
          </p:nvCxnSpPr>
          <p:spPr bwMode="auto">
            <a:xfrm rot="10800000">
              <a:off x="3870" y="2422"/>
              <a:ext cx="143" cy="72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11" name="_s1033"/>
            <p:cNvCxnSpPr>
              <a:cxnSpLocks noChangeShapeType="1"/>
              <a:stCxn id="51237" idx="1"/>
              <a:endCxn id="51230" idx="2"/>
            </p:cNvCxnSpPr>
            <p:nvPr/>
          </p:nvCxnSpPr>
          <p:spPr bwMode="auto">
            <a:xfrm rot="10800000">
              <a:off x="3870" y="2422"/>
              <a:ext cx="143"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12" name="_s1034"/>
            <p:cNvCxnSpPr>
              <a:cxnSpLocks noChangeShapeType="1"/>
              <a:stCxn id="51236" idx="1"/>
              <a:endCxn id="51231" idx="2"/>
            </p:cNvCxnSpPr>
            <p:nvPr/>
          </p:nvCxnSpPr>
          <p:spPr bwMode="auto">
            <a:xfrm rot="10800000">
              <a:off x="5021" y="2422"/>
              <a:ext cx="143" cy="72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13" name="_s1035"/>
            <p:cNvCxnSpPr>
              <a:cxnSpLocks noChangeShapeType="1"/>
              <a:stCxn id="51235" idx="1"/>
              <a:endCxn id="51231" idx="2"/>
            </p:cNvCxnSpPr>
            <p:nvPr/>
          </p:nvCxnSpPr>
          <p:spPr bwMode="auto">
            <a:xfrm rot="10800000">
              <a:off x="5021" y="2422"/>
              <a:ext cx="143"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14" name="_s1036"/>
            <p:cNvCxnSpPr>
              <a:cxnSpLocks noChangeShapeType="1"/>
              <a:stCxn id="51234" idx="1"/>
              <a:endCxn id="51232" idx="2"/>
            </p:cNvCxnSpPr>
            <p:nvPr/>
          </p:nvCxnSpPr>
          <p:spPr bwMode="auto">
            <a:xfrm rot="10800000">
              <a:off x="6172" y="2422"/>
              <a:ext cx="143" cy="72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15" name="_s1037"/>
            <p:cNvCxnSpPr>
              <a:cxnSpLocks noChangeShapeType="1"/>
              <a:stCxn id="51233" idx="1"/>
              <a:endCxn id="51232" idx="2"/>
            </p:cNvCxnSpPr>
            <p:nvPr/>
          </p:nvCxnSpPr>
          <p:spPr bwMode="auto">
            <a:xfrm rot="10800000">
              <a:off x="6172" y="2422"/>
              <a:ext cx="143" cy="28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16" name="_s1038"/>
            <p:cNvCxnSpPr>
              <a:cxnSpLocks noChangeShapeType="1"/>
              <a:stCxn id="51232" idx="0"/>
              <a:endCxn id="51227" idx="2"/>
            </p:cNvCxnSpPr>
            <p:nvPr/>
          </p:nvCxnSpPr>
          <p:spPr bwMode="auto">
            <a:xfrm rot="5400000" flipH="1">
              <a:off x="5812" y="1773"/>
              <a:ext cx="144" cy="577"/>
            </a:xfrm>
            <a:prstGeom prst="bentConnector3">
              <a:avLst>
                <a:gd name="adj1" fmla="val 27273"/>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17" name="_s1039"/>
            <p:cNvCxnSpPr>
              <a:cxnSpLocks noChangeShapeType="1"/>
              <a:stCxn id="51231" idx="0"/>
              <a:endCxn id="51227" idx="2"/>
            </p:cNvCxnSpPr>
            <p:nvPr/>
          </p:nvCxnSpPr>
          <p:spPr bwMode="auto">
            <a:xfrm rot="-5400000">
              <a:off x="5236" y="1775"/>
              <a:ext cx="144" cy="574"/>
            </a:xfrm>
            <a:prstGeom prst="bentConnector3">
              <a:avLst>
                <a:gd name="adj1" fmla="val 27273"/>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18" name="_s1040"/>
            <p:cNvCxnSpPr>
              <a:cxnSpLocks noChangeShapeType="1"/>
              <a:stCxn id="51230" idx="0"/>
              <a:endCxn id="51226" idx="2"/>
            </p:cNvCxnSpPr>
            <p:nvPr/>
          </p:nvCxnSpPr>
          <p:spPr bwMode="auto">
            <a:xfrm rot="5400000" flipH="1">
              <a:off x="3510" y="1774"/>
              <a:ext cx="144" cy="576"/>
            </a:xfrm>
            <a:prstGeom prst="bentConnector3">
              <a:avLst>
                <a:gd name="adj1" fmla="val 27273"/>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19" name="_s1041"/>
            <p:cNvCxnSpPr>
              <a:cxnSpLocks noChangeShapeType="1"/>
              <a:stCxn id="51229" idx="0"/>
              <a:endCxn id="51226" idx="2"/>
            </p:cNvCxnSpPr>
            <p:nvPr/>
          </p:nvCxnSpPr>
          <p:spPr bwMode="auto">
            <a:xfrm rot="-5400000">
              <a:off x="2934" y="1774"/>
              <a:ext cx="144" cy="576"/>
            </a:xfrm>
            <a:prstGeom prst="bentConnector3">
              <a:avLst>
                <a:gd name="adj1" fmla="val 27273"/>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20" name="_s1042"/>
            <p:cNvCxnSpPr>
              <a:cxnSpLocks noChangeShapeType="1"/>
              <a:stCxn id="51228" idx="0"/>
              <a:endCxn id="51225" idx="2"/>
            </p:cNvCxnSpPr>
            <p:nvPr/>
          </p:nvCxnSpPr>
          <p:spPr bwMode="auto">
            <a:xfrm rot="-5400000">
              <a:off x="1496" y="2061"/>
              <a:ext cx="144" cy="1"/>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51221" name="_s1043"/>
            <p:cNvCxnSpPr>
              <a:cxnSpLocks noChangeShapeType="1"/>
              <a:stCxn id="51227" idx="0"/>
              <a:endCxn id="51224" idx="2"/>
            </p:cNvCxnSpPr>
            <p:nvPr/>
          </p:nvCxnSpPr>
          <p:spPr bwMode="auto">
            <a:xfrm rot="5400000" flipH="1">
              <a:off x="4516" y="622"/>
              <a:ext cx="144" cy="2015"/>
            </a:xfrm>
            <a:prstGeom prst="bentConnector3">
              <a:avLst>
                <a:gd name="adj1" fmla="val 27375"/>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22" name="_s1044"/>
            <p:cNvCxnSpPr>
              <a:cxnSpLocks noChangeShapeType="1"/>
              <a:stCxn id="51226" idx="0"/>
              <a:endCxn id="51224" idx="2"/>
            </p:cNvCxnSpPr>
            <p:nvPr/>
          </p:nvCxnSpPr>
          <p:spPr bwMode="auto">
            <a:xfrm rot="-5400000">
              <a:off x="3365" y="1487"/>
              <a:ext cx="144" cy="286"/>
            </a:xfrm>
            <a:prstGeom prst="bentConnector3">
              <a:avLst>
                <a:gd name="adj1" fmla="val 27375"/>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51223" name="_s1045"/>
            <p:cNvCxnSpPr>
              <a:cxnSpLocks noChangeShapeType="1"/>
              <a:stCxn id="51225" idx="0"/>
              <a:endCxn id="51224" idx="2"/>
            </p:cNvCxnSpPr>
            <p:nvPr/>
          </p:nvCxnSpPr>
          <p:spPr bwMode="auto">
            <a:xfrm rot="-5400000">
              <a:off x="2502" y="623"/>
              <a:ext cx="144" cy="2013"/>
            </a:xfrm>
            <a:prstGeom prst="bentConnector3">
              <a:avLst>
                <a:gd name="adj1" fmla="val 27375"/>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51224" name="_s1046"/>
            <p:cNvSpPr>
              <a:spLocks noChangeArrowheads="1"/>
            </p:cNvSpPr>
            <p:nvPr/>
          </p:nvSpPr>
          <p:spPr bwMode="auto">
            <a:xfrm>
              <a:off x="3148" y="1270"/>
              <a:ext cx="864"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مدیرعامل</a:t>
              </a:r>
              <a:endParaRPr lang="en-US" altLang="fa-IR" b="1">
                <a:cs typeface="B Nazanin" panose="00000400000000000000" pitchFamily="2" charset="-78"/>
              </a:endParaRPr>
            </a:p>
          </p:txBody>
        </p:sp>
        <p:sp>
          <p:nvSpPr>
            <p:cNvPr id="51225" name="_s1047"/>
            <p:cNvSpPr>
              <a:spLocks noChangeArrowheads="1"/>
            </p:cNvSpPr>
            <p:nvPr/>
          </p:nvSpPr>
          <p:spPr bwMode="auto">
            <a:xfrm>
              <a:off x="1134" y="1702"/>
              <a:ext cx="864"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اجرایی</a:t>
              </a:r>
              <a:endParaRPr lang="en-US" altLang="fa-IR" b="1">
                <a:cs typeface="B Nazanin" panose="00000400000000000000" pitchFamily="2" charset="-78"/>
              </a:endParaRPr>
            </a:p>
          </p:txBody>
        </p:sp>
        <p:sp>
          <p:nvSpPr>
            <p:cNvPr id="51226" name="_s1048"/>
            <p:cNvSpPr>
              <a:spLocks noChangeArrowheads="1"/>
            </p:cNvSpPr>
            <p:nvPr/>
          </p:nvSpPr>
          <p:spPr bwMode="auto">
            <a:xfrm>
              <a:off x="2861" y="1702"/>
              <a:ext cx="864"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بازرگانی</a:t>
              </a:r>
              <a:endParaRPr lang="en-US" altLang="fa-IR" b="1">
                <a:cs typeface="B Nazanin" panose="00000400000000000000" pitchFamily="2" charset="-78"/>
              </a:endParaRPr>
            </a:p>
          </p:txBody>
        </p:sp>
        <p:sp>
          <p:nvSpPr>
            <p:cNvPr id="51227" name="_s1049"/>
            <p:cNvSpPr>
              <a:spLocks noChangeArrowheads="1"/>
            </p:cNvSpPr>
            <p:nvPr/>
          </p:nvSpPr>
          <p:spPr bwMode="auto">
            <a:xfrm>
              <a:off x="5163" y="1702"/>
              <a:ext cx="864"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اداری</a:t>
              </a:r>
              <a:endParaRPr lang="en-US" altLang="fa-IR" b="1">
                <a:cs typeface="B Nazanin" panose="00000400000000000000" pitchFamily="2" charset="-78"/>
              </a:endParaRPr>
            </a:p>
          </p:txBody>
        </p:sp>
        <p:sp>
          <p:nvSpPr>
            <p:cNvPr id="51228" name="_s1050"/>
            <p:cNvSpPr>
              <a:spLocks noChangeArrowheads="1"/>
            </p:cNvSpPr>
            <p:nvPr/>
          </p:nvSpPr>
          <p:spPr bwMode="auto">
            <a:xfrm>
              <a:off x="1134" y="2134"/>
              <a:ext cx="864"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تورهای</a:t>
              </a:r>
            </a:p>
            <a:p>
              <a:pPr algn="ctr" eaLnBrk="1" hangingPunct="1"/>
              <a:r>
                <a:rPr lang="fa-IR" altLang="fa-IR" b="1">
                  <a:cs typeface="B Nazanin" panose="00000400000000000000" pitchFamily="2" charset="-78"/>
                </a:rPr>
                <a:t> شهری</a:t>
              </a:r>
              <a:endParaRPr lang="en-US" altLang="fa-IR" b="1">
                <a:cs typeface="B Nazanin" panose="00000400000000000000" pitchFamily="2" charset="-78"/>
              </a:endParaRPr>
            </a:p>
          </p:txBody>
        </p:sp>
        <p:sp>
          <p:nvSpPr>
            <p:cNvPr id="51229" name="_s1051"/>
            <p:cNvSpPr>
              <a:spLocks noChangeArrowheads="1"/>
            </p:cNvSpPr>
            <p:nvPr/>
          </p:nvSpPr>
          <p:spPr bwMode="auto">
            <a:xfrm>
              <a:off x="2285" y="2134"/>
              <a:ext cx="864"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تبلیغات</a:t>
              </a:r>
              <a:endParaRPr lang="en-US" altLang="fa-IR" b="1">
                <a:cs typeface="B Nazanin" panose="00000400000000000000" pitchFamily="2" charset="-78"/>
              </a:endParaRPr>
            </a:p>
          </p:txBody>
        </p:sp>
        <p:sp>
          <p:nvSpPr>
            <p:cNvPr id="51230" name="_s1052"/>
            <p:cNvSpPr>
              <a:spLocks noChangeArrowheads="1"/>
            </p:cNvSpPr>
            <p:nvPr/>
          </p:nvSpPr>
          <p:spPr bwMode="auto">
            <a:xfrm>
              <a:off x="3437" y="2134"/>
              <a:ext cx="864"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بازاریابی</a:t>
              </a:r>
              <a:endParaRPr lang="en-US" altLang="fa-IR" b="1">
                <a:cs typeface="B Nazanin" panose="00000400000000000000" pitchFamily="2" charset="-78"/>
              </a:endParaRPr>
            </a:p>
          </p:txBody>
        </p:sp>
        <p:sp>
          <p:nvSpPr>
            <p:cNvPr id="51231" name="_s1053"/>
            <p:cNvSpPr>
              <a:spLocks noChangeArrowheads="1"/>
            </p:cNvSpPr>
            <p:nvPr/>
          </p:nvSpPr>
          <p:spPr bwMode="auto">
            <a:xfrm>
              <a:off x="4588" y="2134"/>
              <a:ext cx="864"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رایانه</a:t>
              </a:r>
              <a:endParaRPr lang="en-US" altLang="fa-IR" b="1">
                <a:cs typeface="B Nazanin" panose="00000400000000000000" pitchFamily="2" charset="-78"/>
              </a:endParaRPr>
            </a:p>
          </p:txBody>
        </p:sp>
        <p:sp>
          <p:nvSpPr>
            <p:cNvPr id="51232" name="_s1054"/>
            <p:cNvSpPr>
              <a:spLocks noChangeArrowheads="1"/>
            </p:cNvSpPr>
            <p:nvPr/>
          </p:nvSpPr>
          <p:spPr bwMode="auto">
            <a:xfrm>
              <a:off x="5740" y="2134"/>
              <a:ext cx="863"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حسابداری</a:t>
              </a:r>
              <a:endParaRPr lang="en-US" altLang="fa-IR" b="1">
                <a:cs typeface="B Nazanin" panose="00000400000000000000" pitchFamily="2" charset="-78"/>
              </a:endParaRPr>
            </a:p>
          </p:txBody>
        </p:sp>
        <p:sp>
          <p:nvSpPr>
            <p:cNvPr id="51233" name="_s1055"/>
            <p:cNvSpPr>
              <a:spLocks noChangeArrowheads="1"/>
            </p:cNvSpPr>
            <p:nvPr/>
          </p:nvSpPr>
          <p:spPr bwMode="auto">
            <a:xfrm>
              <a:off x="6315" y="2566"/>
              <a:ext cx="864"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حسابدار</a:t>
              </a:r>
              <a:endParaRPr lang="en-US" altLang="fa-IR" b="1">
                <a:cs typeface="B Nazanin" panose="00000400000000000000" pitchFamily="2" charset="-78"/>
              </a:endParaRPr>
            </a:p>
          </p:txBody>
        </p:sp>
        <p:sp>
          <p:nvSpPr>
            <p:cNvPr id="51234" name="_s1056"/>
            <p:cNvSpPr>
              <a:spLocks noChangeArrowheads="1"/>
            </p:cNvSpPr>
            <p:nvPr/>
          </p:nvSpPr>
          <p:spPr bwMode="auto">
            <a:xfrm>
              <a:off x="6315" y="2998"/>
              <a:ext cx="863"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کارپرداز</a:t>
              </a:r>
              <a:endParaRPr lang="en-US" altLang="fa-IR" b="1">
                <a:cs typeface="B Nazanin" panose="00000400000000000000" pitchFamily="2" charset="-78"/>
              </a:endParaRPr>
            </a:p>
          </p:txBody>
        </p:sp>
        <p:sp>
          <p:nvSpPr>
            <p:cNvPr id="51235" name="_s1057"/>
            <p:cNvSpPr>
              <a:spLocks noChangeArrowheads="1"/>
            </p:cNvSpPr>
            <p:nvPr/>
          </p:nvSpPr>
          <p:spPr bwMode="auto">
            <a:xfrm>
              <a:off x="5164" y="2566"/>
              <a:ext cx="863"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sz="1600" b="1">
                  <a:cs typeface="B Nazanin" panose="00000400000000000000" pitchFamily="2" charset="-78"/>
                </a:rPr>
                <a:t>طراح و </a:t>
              </a:r>
            </a:p>
            <a:p>
              <a:pPr algn="ctr" eaLnBrk="1" hangingPunct="1"/>
              <a:r>
                <a:rPr lang="fa-IR" altLang="fa-IR" sz="1600" b="1">
                  <a:cs typeface="B Nazanin" panose="00000400000000000000" pitchFamily="2" charset="-78"/>
                </a:rPr>
                <a:t>برنامه نویس</a:t>
              </a:r>
            </a:p>
            <a:p>
              <a:pPr algn="ctr" eaLnBrk="1" hangingPunct="1"/>
              <a:r>
                <a:rPr lang="fa-IR" altLang="fa-IR" sz="1600" b="1">
                  <a:cs typeface="B Nazanin" panose="00000400000000000000" pitchFamily="2" charset="-78"/>
                </a:rPr>
                <a:t> سایت</a:t>
              </a:r>
              <a:endParaRPr lang="en-US" altLang="fa-IR" sz="1600" b="1">
                <a:cs typeface="B Nazanin" panose="00000400000000000000" pitchFamily="2" charset="-78"/>
              </a:endParaRPr>
            </a:p>
          </p:txBody>
        </p:sp>
        <p:sp>
          <p:nvSpPr>
            <p:cNvPr id="51236" name="_s1058"/>
            <p:cNvSpPr>
              <a:spLocks noChangeArrowheads="1"/>
            </p:cNvSpPr>
            <p:nvPr/>
          </p:nvSpPr>
          <p:spPr bwMode="auto">
            <a:xfrm>
              <a:off x="5164" y="2998"/>
              <a:ext cx="863"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اپراتور </a:t>
              </a:r>
            </a:p>
            <a:p>
              <a:pPr algn="ctr" eaLnBrk="1" hangingPunct="1"/>
              <a:r>
                <a:rPr lang="fa-IR" altLang="fa-IR" b="1">
                  <a:cs typeface="B Nazanin" panose="00000400000000000000" pitchFamily="2" charset="-78"/>
                </a:rPr>
                <a:t>سایت</a:t>
              </a:r>
              <a:endParaRPr lang="en-US" altLang="fa-IR" b="1">
                <a:cs typeface="B Nazanin" panose="00000400000000000000" pitchFamily="2" charset="-78"/>
              </a:endParaRPr>
            </a:p>
          </p:txBody>
        </p:sp>
        <p:sp>
          <p:nvSpPr>
            <p:cNvPr id="51237" name="_s1059"/>
            <p:cNvSpPr>
              <a:spLocks noChangeArrowheads="1"/>
            </p:cNvSpPr>
            <p:nvPr/>
          </p:nvSpPr>
          <p:spPr bwMode="auto">
            <a:xfrm>
              <a:off x="4013" y="2566"/>
              <a:ext cx="863"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بازاریابهای</a:t>
              </a:r>
            </a:p>
            <a:p>
              <a:pPr algn="ctr" eaLnBrk="1" hangingPunct="1"/>
              <a:r>
                <a:rPr lang="fa-IR" altLang="fa-IR" b="1">
                  <a:cs typeface="B Nazanin" panose="00000400000000000000" pitchFamily="2" charset="-78"/>
                </a:rPr>
                <a:t> فیزیکی</a:t>
              </a:r>
              <a:endParaRPr lang="en-US" altLang="fa-IR" b="1">
                <a:cs typeface="B Nazanin" panose="00000400000000000000" pitchFamily="2" charset="-78"/>
              </a:endParaRPr>
            </a:p>
          </p:txBody>
        </p:sp>
        <p:sp>
          <p:nvSpPr>
            <p:cNvPr id="51238" name="_s1060"/>
            <p:cNvSpPr>
              <a:spLocks noChangeArrowheads="1"/>
            </p:cNvSpPr>
            <p:nvPr/>
          </p:nvSpPr>
          <p:spPr bwMode="auto">
            <a:xfrm>
              <a:off x="4013" y="2998"/>
              <a:ext cx="863"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بازاریابهای </a:t>
              </a:r>
            </a:p>
            <a:p>
              <a:pPr algn="ctr" eaLnBrk="1" hangingPunct="1"/>
              <a:r>
                <a:rPr lang="fa-IR" altLang="fa-IR" b="1">
                  <a:cs typeface="B Nazanin" panose="00000400000000000000" pitchFamily="2" charset="-78"/>
                </a:rPr>
                <a:t>اینترنتی</a:t>
              </a:r>
              <a:endParaRPr lang="en-US" altLang="fa-IR" b="1">
                <a:cs typeface="B Nazanin" panose="00000400000000000000" pitchFamily="2" charset="-78"/>
              </a:endParaRPr>
            </a:p>
          </p:txBody>
        </p:sp>
        <p:sp>
          <p:nvSpPr>
            <p:cNvPr id="51239" name="_s1061"/>
            <p:cNvSpPr>
              <a:spLocks noChangeArrowheads="1"/>
            </p:cNvSpPr>
            <p:nvPr/>
          </p:nvSpPr>
          <p:spPr bwMode="auto">
            <a:xfrm>
              <a:off x="2861" y="2566"/>
              <a:ext cx="863"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تبلیغات </a:t>
              </a:r>
            </a:p>
            <a:p>
              <a:pPr algn="ctr" eaLnBrk="1" hangingPunct="1"/>
              <a:r>
                <a:rPr lang="fa-IR" altLang="fa-IR" b="1">
                  <a:cs typeface="B Nazanin" panose="00000400000000000000" pitchFamily="2" charset="-78"/>
                </a:rPr>
                <a:t>فیزیکی</a:t>
              </a:r>
              <a:endParaRPr lang="en-US" altLang="fa-IR" b="1">
                <a:cs typeface="B Nazanin" panose="00000400000000000000" pitchFamily="2" charset="-78"/>
              </a:endParaRPr>
            </a:p>
          </p:txBody>
        </p:sp>
        <p:sp>
          <p:nvSpPr>
            <p:cNvPr id="51240" name="_s1062"/>
            <p:cNvSpPr>
              <a:spLocks noChangeArrowheads="1"/>
            </p:cNvSpPr>
            <p:nvPr/>
          </p:nvSpPr>
          <p:spPr bwMode="auto">
            <a:xfrm>
              <a:off x="2861" y="2998"/>
              <a:ext cx="864"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تبلیغات</a:t>
              </a:r>
            </a:p>
            <a:p>
              <a:pPr algn="ctr" eaLnBrk="1" hangingPunct="1"/>
              <a:r>
                <a:rPr lang="fa-IR" altLang="fa-IR" b="1">
                  <a:cs typeface="B Nazanin" panose="00000400000000000000" pitchFamily="2" charset="-78"/>
                </a:rPr>
                <a:t> اینترنتی</a:t>
              </a:r>
              <a:endParaRPr lang="en-US" altLang="fa-IR" b="1">
                <a:cs typeface="B Nazanin" panose="00000400000000000000" pitchFamily="2" charset="-78"/>
              </a:endParaRPr>
            </a:p>
          </p:txBody>
        </p:sp>
        <p:sp>
          <p:nvSpPr>
            <p:cNvPr id="51241" name="_s1063"/>
            <p:cNvSpPr>
              <a:spLocks noChangeArrowheads="1"/>
            </p:cNvSpPr>
            <p:nvPr/>
          </p:nvSpPr>
          <p:spPr bwMode="auto">
            <a:xfrm>
              <a:off x="1710" y="2566"/>
              <a:ext cx="863"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لیدرها</a:t>
              </a:r>
              <a:endParaRPr lang="en-US" altLang="fa-IR" b="1">
                <a:cs typeface="B Nazanin" panose="00000400000000000000" pitchFamily="2" charset="-78"/>
              </a:endParaRPr>
            </a:p>
          </p:txBody>
        </p:sp>
        <p:sp>
          <p:nvSpPr>
            <p:cNvPr id="51242" name="_s1064"/>
            <p:cNvSpPr>
              <a:spLocks noChangeArrowheads="1"/>
            </p:cNvSpPr>
            <p:nvPr/>
          </p:nvSpPr>
          <p:spPr bwMode="auto">
            <a:xfrm>
              <a:off x="1710" y="2998"/>
              <a:ext cx="863" cy="288"/>
            </a:xfrm>
            <a:prstGeom prst="roundRect">
              <a:avLst>
                <a:gd name="adj" fmla="val 16667"/>
              </a:avLst>
            </a:prstGeom>
            <a:solidFill>
              <a:schemeClr val="bg1"/>
            </a:solidFill>
            <a:ln w="9525">
              <a:solidFill>
                <a:schemeClr val="tx1"/>
              </a:solidFill>
              <a:round/>
              <a:headEnd/>
              <a:tailEnd/>
            </a:ln>
          </p:spPr>
          <p:txBody>
            <a:bodyPr wrap="none" lIns="0" tIns="0" rIns="0" bIns="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b="1">
                  <a:cs typeface="B Nazanin" panose="00000400000000000000" pitchFamily="2" charset="-78"/>
                </a:rPr>
                <a:t>راننده ها</a:t>
              </a:r>
              <a:endParaRPr lang="en-US" altLang="fa-IR" b="1">
                <a:cs typeface="B Nazanin" panose="00000400000000000000" pitchFamily="2" charset="-78"/>
              </a:endParaRPr>
            </a:p>
          </p:txBody>
        </p:sp>
      </p:grpSp>
      <p:sp>
        <p:nvSpPr>
          <p:cNvPr id="51204" name="Slide Number Placeholder 4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35074A6A-3BC9-4042-8DF5-69917789503C}" type="slidenum">
              <a:rPr lang="ar-SA" altLang="fa-IR" sz="1400"/>
              <a:pPr algn="l" eaLnBrk="1" hangingPunct="1"/>
              <a:t>48</a:t>
            </a:fld>
            <a:endParaRPr lang="en-US" altLang="fa-IR" sz="1400"/>
          </a:p>
        </p:txBody>
      </p:sp>
      <p:pic>
        <p:nvPicPr>
          <p:cNvPr id="51205" name="Picture 45"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036E612-B343-40A0-9A5F-A54173C417AB}" type="slidenum">
              <a:rPr lang="ar-SA" altLang="fa-IR"/>
              <a:pPr eaLnBrk="1" hangingPunct="1"/>
              <a:t>49</a:t>
            </a:fld>
            <a:endParaRPr lang="en-US" altLang="fa-IR"/>
          </a:p>
        </p:txBody>
      </p:sp>
      <p:sp>
        <p:nvSpPr>
          <p:cNvPr id="52227" name="TextBox 6"/>
          <p:cNvSpPr txBox="1">
            <a:spLocks noChangeArrowheads="1"/>
          </p:cNvSpPr>
          <p:nvPr/>
        </p:nvSpPr>
        <p:spPr bwMode="auto">
          <a:xfrm>
            <a:off x="285750" y="606425"/>
            <a:ext cx="80041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sz="6600" b="1">
                <a:solidFill>
                  <a:schemeClr val="tx2"/>
                </a:solidFill>
                <a:cs typeface="B Jadid" panose="00000700000000000000" pitchFamily="2" charset="-78"/>
              </a:rPr>
              <a:t>برنامه </a:t>
            </a:r>
          </a:p>
          <a:p>
            <a:pPr algn="ctr" eaLnBrk="1" hangingPunct="1"/>
            <a:r>
              <a:rPr lang="fa-IR" altLang="fa-IR" sz="6600" b="1">
                <a:solidFill>
                  <a:schemeClr val="tx2"/>
                </a:solidFill>
                <a:cs typeface="B Jadid" panose="00000700000000000000" pitchFamily="2" charset="-78"/>
              </a:rPr>
              <a:t>راه اندازي و زمان بندي </a:t>
            </a:r>
          </a:p>
          <a:p>
            <a:pPr algn="ctr" eaLnBrk="1" hangingPunct="1"/>
            <a:r>
              <a:rPr lang="fa-IR" altLang="fa-IR" sz="6600" b="1">
                <a:solidFill>
                  <a:schemeClr val="tx2"/>
                </a:solidFill>
                <a:cs typeface="B Jadid" panose="00000700000000000000" pitchFamily="2" charset="-78"/>
              </a:rPr>
              <a:t>اجرايي</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170"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B9337AF-7482-45B1-8A04-C8D270D77D4F}" type="slidenum">
              <a:rPr lang="ar-SA" altLang="fa-IR"/>
              <a:pPr eaLnBrk="1" hangingPunct="1"/>
              <a:t>5</a:t>
            </a:fld>
            <a:endParaRPr lang="en-US" altLang="fa-IR"/>
          </a:p>
        </p:txBody>
      </p:sp>
      <p:pic>
        <p:nvPicPr>
          <p:cNvPr id="7172" name="Picture 8"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Text Box 4"/>
          <p:cNvSpPr txBox="1">
            <a:spLocks noChangeArrowheads="1"/>
          </p:cNvSpPr>
          <p:nvPr/>
        </p:nvSpPr>
        <p:spPr bwMode="auto">
          <a:xfrm>
            <a:off x="1738313" y="642938"/>
            <a:ext cx="5834062"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dirty="0">
                <a:solidFill>
                  <a:schemeClr val="tx2"/>
                </a:solidFill>
                <a:cs typeface="B Traffic" panose="00000400000000000000" pitchFamily="2" charset="-78"/>
              </a:rPr>
              <a:t>ب- مشخصات شركت:</a:t>
            </a:r>
          </a:p>
          <a:p>
            <a:pPr lvl="1" algn="just" eaLnBrk="1" hangingPunct="1">
              <a:spcBef>
                <a:spcPct val="50000"/>
              </a:spcBef>
            </a:pPr>
            <a:r>
              <a:rPr lang="fa-IR" altLang="fa-IR" sz="2000" b="1" dirty="0">
                <a:solidFill>
                  <a:schemeClr val="tx2"/>
                </a:solidFill>
                <a:cs typeface="B Traffic" panose="00000400000000000000" pitchFamily="2" charset="-78"/>
              </a:rPr>
              <a:t>نام شركت : </a:t>
            </a:r>
            <a:endParaRPr lang="fa-IR" altLang="fa-IR" sz="2000" b="1" dirty="0" smtClean="0">
              <a:solidFill>
                <a:schemeClr val="tx2"/>
              </a:solidFill>
              <a:cs typeface="B Traffic" panose="00000400000000000000" pitchFamily="2" charset="-78"/>
            </a:endParaRPr>
          </a:p>
          <a:p>
            <a:pPr lvl="1" algn="just" eaLnBrk="1" hangingPunct="1">
              <a:spcBef>
                <a:spcPct val="50000"/>
              </a:spcBef>
            </a:pPr>
            <a:r>
              <a:rPr lang="fa-IR" altLang="fa-IR" sz="2000" b="1" dirty="0" smtClean="0">
                <a:solidFill>
                  <a:schemeClr val="tx2"/>
                </a:solidFill>
                <a:cs typeface="B Traffic" panose="00000400000000000000" pitchFamily="2" charset="-78"/>
              </a:rPr>
              <a:t>نوع </a:t>
            </a:r>
            <a:r>
              <a:rPr lang="fa-IR" altLang="fa-IR" sz="2000" b="1" dirty="0">
                <a:solidFill>
                  <a:schemeClr val="tx2"/>
                </a:solidFill>
                <a:cs typeface="B Traffic" panose="00000400000000000000" pitchFamily="2" charset="-78"/>
              </a:rPr>
              <a:t>شركت : </a:t>
            </a:r>
            <a:r>
              <a:rPr lang="fa-IR" altLang="fa-IR" sz="2000" b="1" dirty="0">
                <a:solidFill>
                  <a:schemeClr val="tx2"/>
                </a:solidFill>
                <a:cs typeface="B Nazanin" panose="00000400000000000000" pitchFamily="2" charset="-78"/>
              </a:rPr>
              <a:t>سهامي خاص</a:t>
            </a:r>
          </a:p>
          <a:p>
            <a:pPr lvl="1" algn="just" eaLnBrk="1" hangingPunct="1">
              <a:spcBef>
                <a:spcPct val="50000"/>
              </a:spcBef>
            </a:pPr>
            <a:r>
              <a:rPr lang="fa-IR" altLang="fa-IR" sz="2000" b="1" dirty="0">
                <a:solidFill>
                  <a:schemeClr val="tx2"/>
                </a:solidFill>
                <a:cs typeface="B Traffic" panose="00000400000000000000" pitchFamily="2" charset="-78"/>
              </a:rPr>
              <a:t>شماره ثبت :</a:t>
            </a:r>
          </a:p>
          <a:p>
            <a:pPr lvl="1" algn="just" eaLnBrk="1" hangingPunct="1">
              <a:spcBef>
                <a:spcPct val="50000"/>
              </a:spcBef>
            </a:pPr>
            <a:r>
              <a:rPr lang="fa-IR" altLang="fa-IR" sz="2000" b="1" dirty="0">
                <a:solidFill>
                  <a:schemeClr val="tx2"/>
                </a:solidFill>
                <a:cs typeface="B Traffic" panose="00000400000000000000" pitchFamily="2" charset="-78"/>
              </a:rPr>
              <a:t>تاريخ ثبت :</a:t>
            </a:r>
          </a:p>
          <a:p>
            <a:pPr lvl="1" algn="just" eaLnBrk="1" hangingPunct="1">
              <a:spcBef>
                <a:spcPct val="50000"/>
              </a:spcBef>
            </a:pPr>
            <a:r>
              <a:rPr lang="fa-IR" altLang="fa-IR" sz="2000" b="1" dirty="0">
                <a:solidFill>
                  <a:schemeClr val="tx2"/>
                </a:solidFill>
                <a:cs typeface="B Traffic" panose="00000400000000000000" pitchFamily="2" charset="-78"/>
              </a:rPr>
              <a:t>آدرس </a:t>
            </a:r>
            <a:r>
              <a:rPr lang="fa-IR" altLang="fa-IR" sz="2000" b="1" dirty="0" smtClean="0">
                <a:solidFill>
                  <a:schemeClr val="tx2"/>
                </a:solidFill>
                <a:cs typeface="B Traffic" panose="00000400000000000000" pitchFamily="2" charset="-78"/>
              </a:rPr>
              <a:t>شركت</a:t>
            </a:r>
            <a:endParaRPr lang="fa-IR" altLang="fa-IR" sz="2000" b="1" dirty="0">
              <a:solidFill>
                <a:schemeClr val="tx2"/>
              </a:solidFill>
              <a:cs typeface="B Nazanin" panose="00000400000000000000" pitchFamily="2" charset="-78"/>
            </a:endParaRPr>
          </a:p>
          <a:p>
            <a:pPr lvl="1" algn="just" eaLnBrk="1" hangingPunct="1">
              <a:spcBef>
                <a:spcPct val="50000"/>
              </a:spcBef>
            </a:pPr>
            <a:r>
              <a:rPr lang="fa-IR" altLang="fa-IR" sz="2000" b="1" dirty="0">
                <a:solidFill>
                  <a:schemeClr val="tx2"/>
                </a:solidFill>
                <a:cs typeface="B Traffic" panose="00000400000000000000" pitchFamily="2" charset="-78"/>
              </a:rPr>
              <a:t>موضوع فعاليت شركت: </a:t>
            </a:r>
            <a:r>
              <a:rPr lang="fa-IR" altLang="fa-IR" sz="2000" b="1" dirty="0">
                <a:solidFill>
                  <a:schemeClr val="tx2"/>
                </a:solidFill>
                <a:cs typeface="B Nazanin" panose="00000400000000000000" pitchFamily="2" charset="-78"/>
              </a:rPr>
              <a:t>توريستي(براساس </a:t>
            </a:r>
            <a:r>
              <a:rPr lang="en-US" altLang="fa-IR" sz="2000" b="1" dirty="0">
                <a:solidFill>
                  <a:schemeClr val="tx2"/>
                </a:solidFill>
                <a:cs typeface="B Nazanin" panose="00000400000000000000" pitchFamily="2" charset="-78"/>
              </a:rPr>
              <a:t>IT</a:t>
            </a:r>
            <a:r>
              <a:rPr lang="fa-IR" altLang="fa-IR" sz="2000" b="1" dirty="0">
                <a:solidFill>
                  <a:schemeClr val="tx2"/>
                </a:solidFill>
                <a:cs typeface="B Nazanin" panose="00000400000000000000" pitchFamily="2" charset="-78"/>
              </a:rPr>
              <a:t>)</a:t>
            </a:r>
          </a:p>
          <a:p>
            <a:pPr lvl="1" algn="just" eaLnBrk="1" hangingPunct="1">
              <a:spcBef>
                <a:spcPct val="50000"/>
              </a:spcBef>
            </a:pPr>
            <a:r>
              <a:rPr lang="fa-IR" altLang="fa-IR" sz="2000" b="1" dirty="0">
                <a:solidFill>
                  <a:schemeClr val="tx2"/>
                </a:solidFill>
                <a:cs typeface="B Traffic" panose="00000400000000000000" pitchFamily="2" charset="-78"/>
              </a:rPr>
              <a:t>سرمايه شركت: </a:t>
            </a:r>
            <a:r>
              <a:rPr lang="fa-IR" altLang="fa-IR" sz="2000" b="1" dirty="0">
                <a:solidFill>
                  <a:schemeClr val="tx2"/>
                </a:solidFill>
                <a:cs typeface="B Nazanin" panose="00000400000000000000" pitchFamily="2" charset="-78"/>
              </a:rPr>
              <a:t>60 ميليون تومان</a:t>
            </a:r>
          </a:p>
          <a:p>
            <a:pPr lvl="1" algn="just" eaLnBrk="1" hangingPunct="1">
              <a:spcBef>
                <a:spcPct val="50000"/>
              </a:spcBef>
            </a:pPr>
            <a:r>
              <a:rPr lang="fa-IR" altLang="fa-IR" sz="2000" b="1" dirty="0">
                <a:solidFill>
                  <a:schemeClr val="tx2"/>
                </a:solidFill>
                <a:cs typeface="B Traffic" panose="00000400000000000000" pitchFamily="2" charset="-78"/>
              </a:rPr>
              <a:t>آدرس وب‌سايت </a:t>
            </a:r>
            <a:r>
              <a:rPr lang="fa-IR" altLang="fa-IR" sz="2000" b="1" dirty="0" smtClean="0">
                <a:solidFill>
                  <a:schemeClr val="tx2"/>
                </a:solidFill>
                <a:cs typeface="B Traffic" panose="00000400000000000000" pitchFamily="2" charset="-78"/>
              </a:rPr>
              <a:t>:</a:t>
            </a:r>
            <a:endParaRPr lang="fa-IR" altLang="fa-IR" sz="2000" b="1" dirty="0">
              <a:solidFill>
                <a:schemeClr val="tx2"/>
              </a:solidFill>
              <a:cs typeface="B Traffic" panose="00000400000000000000" pitchFamily="2" charset="-7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3250"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483" name="Group 99"/>
          <p:cNvGraphicFramePr>
            <a:graphicFrameLocks noGrp="1"/>
          </p:cNvGraphicFramePr>
          <p:nvPr>
            <p:ph idx="4294967295"/>
          </p:nvPr>
        </p:nvGraphicFramePr>
        <p:xfrm>
          <a:off x="984250" y="1857375"/>
          <a:ext cx="6230938" cy="3048000"/>
        </p:xfrm>
        <a:graphic>
          <a:graphicData uri="http://schemas.openxmlformats.org/drawingml/2006/table">
            <a:tbl>
              <a:tblPr rtl="1"/>
              <a:tblGrid>
                <a:gridCol w="1997133">
                  <a:extLst>
                    <a:ext uri="{9D8B030D-6E8A-4147-A177-3AD203B41FA5}">
                      <a16:colId xmlns:a16="http://schemas.microsoft.com/office/drawing/2014/main" val="20000"/>
                    </a:ext>
                  </a:extLst>
                </a:gridCol>
                <a:gridCol w="698108">
                  <a:extLst>
                    <a:ext uri="{9D8B030D-6E8A-4147-A177-3AD203B41FA5}">
                      <a16:colId xmlns:a16="http://schemas.microsoft.com/office/drawing/2014/main" val="20001"/>
                    </a:ext>
                  </a:extLst>
                </a:gridCol>
                <a:gridCol w="699293">
                  <a:extLst>
                    <a:ext uri="{9D8B030D-6E8A-4147-A177-3AD203B41FA5}">
                      <a16:colId xmlns:a16="http://schemas.microsoft.com/office/drawing/2014/main" val="20002"/>
                    </a:ext>
                  </a:extLst>
                </a:gridCol>
                <a:gridCol w="785934">
                  <a:extLst>
                    <a:ext uri="{9D8B030D-6E8A-4147-A177-3AD203B41FA5}">
                      <a16:colId xmlns:a16="http://schemas.microsoft.com/office/drawing/2014/main" val="20003"/>
                    </a:ext>
                  </a:extLst>
                </a:gridCol>
                <a:gridCol w="698108">
                  <a:extLst>
                    <a:ext uri="{9D8B030D-6E8A-4147-A177-3AD203B41FA5}">
                      <a16:colId xmlns:a16="http://schemas.microsoft.com/office/drawing/2014/main" val="20004"/>
                    </a:ext>
                  </a:extLst>
                </a:gridCol>
                <a:gridCol w="699293">
                  <a:extLst>
                    <a:ext uri="{9D8B030D-6E8A-4147-A177-3AD203B41FA5}">
                      <a16:colId xmlns:a16="http://schemas.microsoft.com/office/drawing/2014/main" val="20005"/>
                    </a:ext>
                  </a:extLst>
                </a:gridCol>
                <a:gridCol w="653069">
                  <a:extLst>
                    <a:ext uri="{9D8B030D-6E8A-4147-A177-3AD203B41FA5}">
                      <a16:colId xmlns:a16="http://schemas.microsoft.com/office/drawing/2014/main" val="20006"/>
                    </a:ext>
                  </a:extLst>
                </a:gridCol>
              </a:tblGrid>
              <a:tr h="4493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cs typeface="B Nazanin" pitchFamily="2" charset="-78"/>
                      </a:endParaRP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dirty="0" smtClean="0">
                          <a:ln>
                            <a:noFill/>
                          </a:ln>
                          <a:solidFill>
                            <a:schemeClr val="tx1"/>
                          </a:solidFill>
                          <a:effectLst/>
                          <a:latin typeface="Arial" charset="0"/>
                          <a:cs typeface="B Nazanin" pitchFamily="2" charset="-78"/>
                        </a:rPr>
                        <a:t>1</a:t>
                      </a:r>
                      <a:endParaRPr kumimoji="0" lang="en-US" sz="2400" b="0" i="0" u="none" strike="noStrike" cap="none" normalizeH="0" baseline="0" dirty="0" smtClean="0">
                        <a:ln>
                          <a:noFill/>
                        </a:ln>
                        <a:solidFill>
                          <a:schemeClr val="tx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dirty="0" smtClean="0">
                          <a:ln>
                            <a:noFill/>
                          </a:ln>
                          <a:solidFill>
                            <a:schemeClr val="tx1"/>
                          </a:solidFill>
                          <a:effectLst/>
                          <a:latin typeface="Arial" charset="0"/>
                          <a:cs typeface="B Nazanin" pitchFamily="2" charset="-78"/>
                        </a:rPr>
                        <a:t>2</a:t>
                      </a:r>
                      <a:endParaRPr kumimoji="0" lang="en-US" sz="2400" b="0" i="0" u="none" strike="noStrike" cap="none" normalizeH="0" baseline="0" dirty="0" smtClean="0">
                        <a:ln>
                          <a:noFill/>
                        </a:ln>
                        <a:solidFill>
                          <a:schemeClr val="tx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dirty="0" smtClean="0">
                          <a:ln>
                            <a:noFill/>
                          </a:ln>
                          <a:solidFill>
                            <a:schemeClr val="tx1"/>
                          </a:solidFill>
                          <a:effectLst/>
                          <a:latin typeface="Arial" charset="0"/>
                          <a:cs typeface="B Nazanin" pitchFamily="2" charset="-78"/>
                        </a:rPr>
                        <a:t>3</a:t>
                      </a:r>
                      <a:endParaRPr kumimoji="0" lang="en-US" sz="2400" b="0" i="0" u="none" strike="noStrike" cap="none" normalizeH="0" baseline="0" dirty="0" smtClean="0">
                        <a:ln>
                          <a:noFill/>
                        </a:ln>
                        <a:solidFill>
                          <a:schemeClr val="tx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dirty="0" smtClean="0">
                          <a:ln>
                            <a:noFill/>
                          </a:ln>
                          <a:solidFill>
                            <a:schemeClr val="tx1"/>
                          </a:solidFill>
                          <a:effectLst/>
                          <a:latin typeface="Arial" charset="0"/>
                          <a:cs typeface="B Nazanin" pitchFamily="2" charset="-78"/>
                        </a:rPr>
                        <a:t>4</a:t>
                      </a:r>
                      <a:endParaRPr kumimoji="0" lang="en-US" sz="2400" b="0" i="0" u="none" strike="noStrike" cap="none" normalizeH="0" baseline="0" dirty="0" smtClean="0">
                        <a:ln>
                          <a:noFill/>
                        </a:ln>
                        <a:solidFill>
                          <a:schemeClr val="tx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dirty="0" smtClean="0">
                          <a:ln>
                            <a:noFill/>
                          </a:ln>
                          <a:solidFill>
                            <a:schemeClr val="tx1"/>
                          </a:solidFill>
                          <a:effectLst/>
                          <a:latin typeface="Arial" charset="0"/>
                          <a:cs typeface="B Nazanin" pitchFamily="2" charset="-78"/>
                        </a:rPr>
                        <a:t>5</a:t>
                      </a:r>
                      <a:endParaRPr kumimoji="0" lang="en-US" sz="2400" b="0" i="0" u="none" strike="noStrike" cap="none" normalizeH="0" baseline="0" dirty="0" smtClean="0">
                        <a:ln>
                          <a:noFill/>
                        </a:ln>
                        <a:solidFill>
                          <a:schemeClr val="tx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0" i="0" u="none" strike="noStrike" cap="none" normalizeH="0" baseline="0" dirty="0" smtClean="0">
                          <a:ln>
                            <a:noFill/>
                          </a:ln>
                          <a:solidFill>
                            <a:schemeClr val="tx1"/>
                          </a:solidFill>
                          <a:effectLst/>
                          <a:latin typeface="Arial" charset="0"/>
                          <a:cs typeface="B Nazanin" pitchFamily="2" charset="-78"/>
                        </a:rPr>
                        <a:t>6</a:t>
                      </a:r>
                      <a:endParaRPr kumimoji="0" lang="en-US" sz="2400" b="0" i="0" u="none" strike="noStrike" cap="none" normalizeH="0" baseline="0" dirty="0" smtClean="0">
                        <a:ln>
                          <a:noFill/>
                        </a:ln>
                        <a:solidFill>
                          <a:schemeClr val="tx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056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1" i="0" u="none" strike="noStrike" cap="none" normalizeH="0" baseline="0" dirty="0" smtClean="0">
                          <a:ln>
                            <a:noFill/>
                          </a:ln>
                          <a:solidFill>
                            <a:schemeClr val="tx1"/>
                          </a:solidFill>
                          <a:effectLst/>
                          <a:latin typeface="Arial" charset="0"/>
                          <a:cs typeface="B Nazanin" pitchFamily="2" charset="-78"/>
                        </a:rPr>
                        <a:t>گرفتن مجوزها</a:t>
                      </a:r>
                      <a:endParaRPr kumimoji="0" lang="en-US" sz="2400" b="1" i="0" u="none" strike="noStrike" cap="none" normalizeH="0" baseline="0" dirty="0" smtClean="0">
                        <a:ln>
                          <a:noFill/>
                        </a:ln>
                        <a:solidFill>
                          <a:schemeClr val="tx1"/>
                        </a:solidFill>
                        <a:effectLst/>
                        <a:latin typeface="Arial" charset="0"/>
                        <a:cs typeface="B Nazanin" pitchFamily="2" charset="-78"/>
                      </a:endParaRP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l-GR" sz="2800" b="0" i="0" u="none" strike="noStrike" cap="none" normalizeH="0" baseline="0" dirty="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1"/>
                  </a:ext>
                </a:extLst>
              </a:tr>
              <a:tr h="4493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1" i="0" u="none" strike="noStrike" cap="none" normalizeH="0" baseline="0" dirty="0" smtClean="0">
                          <a:ln>
                            <a:noFill/>
                          </a:ln>
                          <a:solidFill>
                            <a:schemeClr val="tx1"/>
                          </a:solidFill>
                          <a:effectLst/>
                          <a:latin typeface="Arial" charset="0"/>
                          <a:cs typeface="B Nazanin" pitchFamily="2" charset="-78"/>
                        </a:rPr>
                        <a:t>گرفتن وام</a:t>
                      </a:r>
                      <a:endParaRPr kumimoji="0" lang="en-US" sz="2400" b="1" i="0" u="none" strike="noStrike" cap="none" normalizeH="0" baseline="0" dirty="0" smtClean="0">
                        <a:ln>
                          <a:noFill/>
                        </a:ln>
                        <a:solidFill>
                          <a:schemeClr val="tx1"/>
                        </a:solidFill>
                        <a:effectLst/>
                        <a:latin typeface="Arial" charset="0"/>
                        <a:cs typeface="B Nazanin" pitchFamily="2" charset="-78"/>
                      </a:endParaRP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2"/>
                  </a:ext>
                </a:extLst>
              </a:tr>
              <a:tr h="41194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1" i="0" u="none" strike="noStrike" cap="none" normalizeH="0" baseline="0" dirty="0" smtClean="0">
                          <a:ln>
                            <a:noFill/>
                          </a:ln>
                          <a:solidFill>
                            <a:schemeClr val="tx1"/>
                          </a:solidFill>
                          <a:effectLst/>
                          <a:latin typeface="Arial" charset="0"/>
                          <a:cs typeface="B Nazanin" pitchFamily="2" charset="-78"/>
                        </a:rPr>
                        <a:t>خريد تجهيزات</a:t>
                      </a:r>
                      <a:endParaRPr kumimoji="0" lang="en-US" sz="2400" b="1" i="0" u="none" strike="noStrike" cap="none" normalizeH="0" baseline="0" dirty="0" smtClean="0">
                        <a:ln>
                          <a:noFill/>
                        </a:ln>
                        <a:solidFill>
                          <a:schemeClr val="tx1"/>
                        </a:solidFill>
                        <a:effectLst/>
                        <a:latin typeface="Arial" charset="0"/>
                        <a:cs typeface="B Nazanin" pitchFamily="2" charset="-78"/>
                      </a:endParaRP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3"/>
                  </a:ext>
                </a:extLst>
              </a:tr>
              <a:tr h="4493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1" i="0" u="none" strike="noStrike" cap="none" normalizeH="0" baseline="0" dirty="0" smtClean="0">
                          <a:ln>
                            <a:noFill/>
                          </a:ln>
                          <a:solidFill>
                            <a:schemeClr val="tx1"/>
                          </a:solidFill>
                          <a:effectLst/>
                          <a:latin typeface="Arial" charset="0"/>
                          <a:cs typeface="B Nazanin" pitchFamily="2" charset="-78"/>
                        </a:rPr>
                        <a:t>استخدام نيرو</a:t>
                      </a:r>
                      <a:endParaRPr kumimoji="0" lang="en-US" sz="2400" b="1" i="0" u="none" strike="noStrike" cap="none" normalizeH="0" baseline="0" dirty="0" smtClean="0">
                        <a:ln>
                          <a:noFill/>
                        </a:ln>
                        <a:solidFill>
                          <a:schemeClr val="tx1"/>
                        </a:solidFill>
                        <a:effectLst/>
                        <a:latin typeface="Arial" charset="0"/>
                        <a:cs typeface="B Nazanin" pitchFamily="2" charset="-78"/>
                      </a:endParaRP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10004"/>
                  </a:ext>
                </a:extLst>
              </a:tr>
              <a:tr h="4493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400" b="1" i="0" u="none" strike="noStrike" cap="none" normalizeH="0" baseline="0" dirty="0" smtClean="0">
                          <a:ln>
                            <a:noFill/>
                          </a:ln>
                          <a:solidFill>
                            <a:schemeClr val="tx1"/>
                          </a:solidFill>
                          <a:effectLst/>
                          <a:latin typeface="Arial" charset="0"/>
                          <a:cs typeface="B Nazanin" pitchFamily="2" charset="-78"/>
                        </a:rPr>
                        <a:t>تبليغات</a:t>
                      </a:r>
                      <a:endParaRPr kumimoji="0" lang="en-US" sz="2400" b="1" i="0" u="none" strike="noStrike" cap="none" normalizeH="0" baseline="0" dirty="0" smtClean="0">
                        <a:ln>
                          <a:noFill/>
                        </a:ln>
                        <a:solidFill>
                          <a:schemeClr val="tx1"/>
                        </a:solidFill>
                        <a:effectLst/>
                        <a:latin typeface="Arial" charset="0"/>
                        <a:cs typeface="B Nazanin" pitchFamily="2" charset="-78"/>
                      </a:endParaRPr>
                    </a:p>
                  </a:txBody>
                  <a:tcPr marL="91437" marR="914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cs typeface="B Nazanin" pitchFamily="2" charset="-78"/>
                      </a:endParaRP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solidFill>
                  </a:tcPr>
                </a:tc>
                <a:extLst>
                  <a:ext uri="{0D108BD9-81ED-4DB2-BD59-A6C34878D82A}">
                    <a16:rowId xmlns:a16="http://schemas.microsoft.com/office/drawing/2014/main" val="10005"/>
                  </a:ext>
                </a:extLst>
              </a:tr>
            </a:tbl>
          </a:graphicData>
        </a:graphic>
      </p:graphicFrame>
      <p:sp>
        <p:nvSpPr>
          <p:cNvPr id="53307" name="Slide Number Placeholder 5"/>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E2D39367-4866-4A5F-A05D-E837B9936CA4}" type="slidenum">
              <a:rPr lang="ar-SA" altLang="fa-IR" sz="1400"/>
              <a:pPr algn="l" eaLnBrk="1" hangingPunct="1"/>
              <a:t>50</a:t>
            </a:fld>
            <a:endParaRPr lang="en-US" altLang="fa-IR" sz="1400"/>
          </a:p>
        </p:txBody>
      </p:sp>
      <p:pic>
        <p:nvPicPr>
          <p:cNvPr id="53308" name="Picture 10"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C2FCE24-AE43-463F-BB4C-731B159098E5}" type="slidenum">
              <a:rPr lang="ar-SA" altLang="fa-IR"/>
              <a:pPr eaLnBrk="1" hangingPunct="1"/>
              <a:t>51</a:t>
            </a:fld>
            <a:endParaRPr lang="en-US" altLang="fa-IR"/>
          </a:p>
        </p:txBody>
      </p:sp>
      <p:sp>
        <p:nvSpPr>
          <p:cNvPr id="54275" name="TextBox 6"/>
          <p:cNvSpPr txBox="1">
            <a:spLocks noChangeArrowheads="1"/>
          </p:cNvSpPr>
          <p:nvPr/>
        </p:nvSpPr>
        <p:spPr bwMode="auto">
          <a:xfrm>
            <a:off x="704850" y="1917700"/>
            <a:ext cx="5081588"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73050"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خدمات و هزينه‌هاي مربوط به آن</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برآورد حقوق و دستمزد نيروي انساني</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هزينه‌هاي ساخت</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هزينه‌هاي بهره‌برداري</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برآورد فروش سالانه</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جدول كلي هزينه‌ها و درآمدها به ارزش فعلي</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دوره بازگشت سرمايه</a:t>
            </a:r>
          </a:p>
        </p:txBody>
      </p:sp>
      <p:sp>
        <p:nvSpPr>
          <p:cNvPr id="54276" name="TextBox 6"/>
          <p:cNvSpPr txBox="1">
            <a:spLocks noChangeArrowheads="1"/>
          </p:cNvSpPr>
          <p:nvPr/>
        </p:nvSpPr>
        <p:spPr bwMode="auto">
          <a:xfrm>
            <a:off x="1411288" y="606425"/>
            <a:ext cx="5392737"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6600" b="1">
                <a:solidFill>
                  <a:schemeClr val="tx2"/>
                </a:solidFill>
                <a:cs typeface="B Jadid" panose="00000700000000000000" pitchFamily="2" charset="-78"/>
              </a:rPr>
              <a:t>تامين منابع مالي</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5298"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2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A57F311-934A-4693-B7BE-3E4CB74EB2E2}" type="slidenum">
              <a:rPr lang="ar-SA" altLang="fa-IR"/>
              <a:pPr eaLnBrk="1" hangingPunct="1"/>
              <a:t>52</a:t>
            </a:fld>
            <a:endParaRPr lang="en-US" altLang="fa-IR"/>
          </a:p>
        </p:txBody>
      </p:sp>
      <p:sp>
        <p:nvSpPr>
          <p:cNvPr id="55300" name="TextBox 10"/>
          <p:cNvSpPr txBox="1">
            <a:spLocks noChangeArrowheads="1"/>
          </p:cNvSpPr>
          <p:nvPr/>
        </p:nvSpPr>
        <p:spPr bwMode="auto">
          <a:xfrm>
            <a:off x="1087438" y="4643438"/>
            <a:ext cx="21986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1600" b="1">
                <a:cs typeface="B Nazanin" panose="00000400000000000000" pitchFamily="2" charset="-78"/>
              </a:rPr>
              <a:t>عددها براساس میلیون تومان</a:t>
            </a:r>
          </a:p>
        </p:txBody>
      </p:sp>
      <p:pic>
        <p:nvPicPr>
          <p:cNvPr id="55301" name="Picture 10"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Group 100"/>
          <p:cNvGraphicFramePr>
            <a:graphicFrameLocks noGrp="1"/>
          </p:cNvGraphicFramePr>
          <p:nvPr/>
        </p:nvGraphicFramePr>
        <p:xfrm>
          <a:off x="1143000" y="1785938"/>
          <a:ext cx="6159500" cy="2768601"/>
        </p:xfrm>
        <a:graphic>
          <a:graphicData uri="http://schemas.openxmlformats.org/drawingml/2006/table">
            <a:tbl>
              <a:tblPr rtl="1"/>
              <a:tblGrid>
                <a:gridCol w="654050">
                  <a:extLst>
                    <a:ext uri="{9D8B030D-6E8A-4147-A177-3AD203B41FA5}">
                      <a16:colId xmlns:a16="http://schemas.microsoft.com/office/drawing/2014/main" val="20000"/>
                    </a:ext>
                  </a:extLst>
                </a:gridCol>
                <a:gridCol w="1017588">
                  <a:extLst>
                    <a:ext uri="{9D8B030D-6E8A-4147-A177-3AD203B41FA5}">
                      <a16:colId xmlns:a16="http://schemas.microsoft.com/office/drawing/2014/main" val="20001"/>
                    </a:ext>
                  </a:extLst>
                </a:gridCol>
                <a:gridCol w="771525">
                  <a:extLst>
                    <a:ext uri="{9D8B030D-6E8A-4147-A177-3AD203B41FA5}">
                      <a16:colId xmlns:a16="http://schemas.microsoft.com/office/drawing/2014/main" val="20002"/>
                    </a:ext>
                  </a:extLst>
                </a:gridCol>
                <a:gridCol w="1270000">
                  <a:extLst>
                    <a:ext uri="{9D8B030D-6E8A-4147-A177-3AD203B41FA5}">
                      <a16:colId xmlns:a16="http://schemas.microsoft.com/office/drawing/2014/main" val="20003"/>
                    </a:ext>
                  </a:extLst>
                </a:gridCol>
                <a:gridCol w="809625">
                  <a:extLst>
                    <a:ext uri="{9D8B030D-6E8A-4147-A177-3AD203B41FA5}">
                      <a16:colId xmlns:a16="http://schemas.microsoft.com/office/drawing/2014/main" val="20004"/>
                    </a:ext>
                  </a:extLst>
                </a:gridCol>
                <a:gridCol w="966787">
                  <a:extLst>
                    <a:ext uri="{9D8B030D-6E8A-4147-A177-3AD203B41FA5}">
                      <a16:colId xmlns:a16="http://schemas.microsoft.com/office/drawing/2014/main" val="20005"/>
                    </a:ext>
                  </a:extLst>
                </a:gridCol>
                <a:gridCol w="669925">
                  <a:extLst>
                    <a:ext uri="{9D8B030D-6E8A-4147-A177-3AD203B41FA5}">
                      <a16:colId xmlns:a16="http://schemas.microsoft.com/office/drawing/2014/main" val="20006"/>
                    </a:ext>
                  </a:extLst>
                </a:gridCol>
              </a:tblGrid>
              <a:tr h="57912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ردیف</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نوع متقاضی</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نوع خدمات</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ميزان متقاضي</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سالانه</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مدت</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زمان</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هزینه نفر</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هزینه</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شرکت</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6988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خارجی</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درجه 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180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10 روز</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1/5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1/2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33528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خارجی</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درجه 2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380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10 روز</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1/05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0/85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3714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3</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خارجی</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درجه 3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420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10 روز</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0/6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0/45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36988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داخلی</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درجه 1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250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5 روز</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0/4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4"/>
                  </a:ext>
                </a:extLst>
              </a:tr>
              <a:tr h="3714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داخلی</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درجه 2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350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5 روز</a:t>
                      </a:r>
                      <a:endParaRPr kumimoji="0" lang="en-US" sz="1600" b="1" i="0" u="none" strike="noStrike" cap="none" normalizeH="0" baseline="0" smtClean="0">
                        <a:ln>
                          <a:noFill/>
                        </a:ln>
                        <a:solidFill>
                          <a:schemeClr val="tx1"/>
                        </a:solidFill>
                        <a:effectLst/>
                        <a:latin typeface="Arial" pitchFamily="34" charset="0"/>
                        <a:cs typeface="B Nazanin" pitchFamily="2" charset="-7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0/35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0/28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5"/>
                  </a:ext>
                </a:extLst>
              </a:tr>
              <a:tr h="3714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داخلی</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smtClean="0">
                          <a:ln>
                            <a:noFill/>
                          </a:ln>
                          <a:solidFill>
                            <a:schemeClr val="tx1"/>
                          </a:solidFill>
                          <a:effectLst/>
                          <a:latin typeface="Arial" pitchFamily="34" charset="0"/>
                          <a:cs typeface="B Nazanin" pitchFamily="2" charset="-78"/>
                        </a:rPr>
                        <a:t>درجه 3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500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5 روز</a:t>
                      </a:r>
                      <a:endParaRPr kumimoji="0" lang="en-US" sz="1600" b="1" i="0" u="none" strike="noStrike" cap="none" normalizeH="0" baseline="0" dirty="0" smtClean="0">
                        <a:ln>
                          <a:noFill/>
                        </a:ln>
                        <a:solidFill>
                          <a:schemeClr val="tx1"/>
                        </a:solidFill>
                        <a:effectLst/>
                        <a:latin typeface="Arial" pitchFamily="34" charset="0"/>
                        <a:cs typeface="B Nazanin" pitchFamily="2" charset="-7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0/2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pitchFamily="34" charset="0"/>
                          <a:cs typeface="B Nazanin" pitchFamily="2" charset="-78"/>
                        </a:rPr>
                        <a:t>0/16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6"/>
                  </a:ext>
                </a:extLst>
              </a:tr>
            </a:tbl>
          </a:graphicData>
        </a:graphic>
      </p:graphicFrame>
      <p:sp>
        <p:nvSpPr>
          <p:cNvPr id="55368" name="Text Box 4"/>
          <p:cNvSpPr txBox="1">
            <a:spLocks noChangeArrowheads="1"/>
          </p:cNvSpPr>
          <p:nvPr/>
        </p:nvSpPr>
        <p:spPr bwMode="auto">
          <a:xfrm>
            <a:off x="1428750" y="571500"/>
            <a:ext cx="6143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438"/>
              </a:spcBef>
            </a:pPr>
            <a:r>
              <a:rPr lang="fa-IR" altLang="fa-IR" sz="2400" b="1">
                <a:solidFill>
                  <a:schemeClr val="tx2"/>
                </a:solidFill>
                <a:cs typeface="B Traffic" panose="00000400000000000000" pitchFamily="2" charset="-78"/>
              </a:rPr>
              <a:t>الف- خدمات و هزينه‌هاي مربوط به آن</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6322"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3" name="Slide Number Placeholder 3"/>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830192A5-5C8D-41F4-8A91-431758AD18A3}" type="slidenum">
              <a:rPr lang="ar-SA" altLang="fa-IR" sz="1400"/>
              <a:pPr algn="l" eaLnBrk="1" hangingPunct="1"/>
              <a:t>53</a:t>
            </a:fld>
            <a:endParaRPr lang="en-US" altLang="fa-IR" sz="1400"/>
          </a:p>
        </p:txBody>
      </p:sp>
      <p:sp>
        <p:nvSpPr>
          <p:cNvPr id="56324" name="TextBox 10"/>
          <p:cNvSpPr txBox="1">
            <a:spLocks noChangeArrowheads="1"/>
          </p:cNvSpPr>
          <p:nvPr/>
        </p:nvSpPr>
        <p:spPr bwMode="auto">
          <a:xfrm>
            <a:off x="2000250" y="4305300"/>
            <a:ext cx="21986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1600" b="1">
                <a:cs typeface="B Nazanin" panose="00000400000000000000" pitchFamily="2" charset="-78"/>
              </a:rPr>
              <a:t>عددها براساس میلیون تومان</a:t>
            </a:r>
          </a:p>
        </p:txBody>
      </p:sp>
      <p:pic>
        <p:nvPicPr>
          <p:cNvPr id="56325" name="Picture 10"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Group 123"/>
          <p:cNvGraphicFramePr>
            <a:graphicFrameLocks noGrp="1"/>
          </p:cNvGraphicFramePr>
          <p:nvPr/>
        </p:nvGraphicFramePr>
        <p:xfrm>
          <a:off x="2071687" y="1978025"/>
          <a:ext cx="5053013" cy="2236788"/>
        </p:xfrm>
        <a:graphic>
          <a:graphicData uri="http://schemas.openxmlformats.org/drawingml/2006/table">
            <a:tbl>
              <a:tblPr rtl="1"/>
              <a:tblGrid>
                <a:gridCol w="654050">
                  <a:extLst>
                    <a:ext uri="{9D8B030D-6E8A-4147-A177-3AD203B41FA5}">
                      <a16:colId xmlns:a16="http://schemas.microsoft.com/office/drawing/2014/main" val="20000"/>
                    </a:ext>
                  </a:extLst>
                </a:gridCol>
                <a:gridCol w="1017588">
                  <a:extLst>
                    <a:ext uri="{9D8B030D-6E8A-4147-A177-3AD203B41FA5}">
                      <a16:colId xmlns:a16="http://schemas.microsoft.com/office/drawing/2014/main" val="20001"/>
                    </a:ext>
                  </a:extLst>
                </a:gridCol>
                <a:gridCol w="771525">
                  <a:extLst>
                    <a:ext uri="{9D8B030D-6E8A-4147-A177-3AD203B41FA5}">
                      <a16:colId xmlns:a16="http://schemas.microsoft.com/office/drawing/2014/main" val="20002"/>
                    </a:ext>
                  </a:extLst>
                </a:gridCol>
                <a:gridCol w="1270000">
                  <a:extLst>
                    <a:ext uri="{9D8B030D-6E8A-4147-A177-3AD203B41FA5}">
                      <a16:colId xmlns:a16="http://schemas.microsoft.com/office/drawing/2014/main" val="20003"/>
                    </a:ext>
                  </a:extLst>
                </a:gridCol>
                <a:gridCol w="669925">
                  <a:extLst>
                    <a:ext uri="{9D8B030D-6E8A-4147-A177-3AD203B41FA5}">
                      <a16:colId xmlns:a16="http://schemas.microsoft.com/office/drawing/2014/main" val="20004"/>
                    </a:ext>
                  </a:extLst>
                </a:gridCol>
                <a:gridCol w="669925">
                  <a:extLst>
                    <a:ext uri="{9D8B030D-6E8A-4147-A177-3AD203B41FA5}">
                      <a16:colId xmlns:a16="http://schemas.microsoft.com/office/drawing/2014/main" val="20005"/>
                    </a:ext>
                  </a:extLst>
                </a:gridCol>
              </a:tblGrid>
              <a:tr h="579202">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ردیف</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ميزان تحصيلات</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تعداد</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متوسط حقوق ماهيانه</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جمع</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حقوق سالانه</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79202">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1</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فوق ليسانس</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6</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0/5</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3</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36</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33532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2</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ليسانس</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2</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0/4</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0/8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9/6</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37152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3</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فوق ديپلم</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20</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0/3</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6</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72</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371528">
                <a:tc grid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جمع</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28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1/2</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9/8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117/6</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4"/>
                  </a:ext>
                </a:extLst>
              </a:tr>
            </a:tbl>
          </a:graphicData>
        </a:graphic>
      </p:graphicFrame>
      <p:sp>
        <p:nvSpPr>
          <p:cNvPr id="56369" name="Text Box 4"/>
          <p:cNvSpPr txBox="1">
            <a:spLocks noChangeArrowheads="1"/>
          </p:cNvSpPr>
          <p:nvPr/>
        </p:nvSpPr>
        <p:spPr bwMode="auto">
          <a:xfrm>
            <a:off x="1428750" y="571500"/>
            <a:ext cx="6143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438"/>
              </a:spcBef>
            </a:pPr>
            <a:r>
              <a:rPr lang="fa-IR" altLang="fa-IR" sz="2400" b="1">
                <a:solidFill>
                  <a:schemeClr val="tx2"/>
                </a:solidFill>
                <a:cs typeface="B Traffic" panose="00000400000000000000" pitchFamily="2" charset="-78"/>
              </a:rPr>
              <a:t>ب- برآورد حقوق و دستمزد نیروی انساني</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7346"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7" name="Slide Number Placeholder 3"/>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3732FA18-3E76-4942-B2CC-AD8EF5CD90EB}" type="slidenum">
              <a:rPr lang="ar-SA" altLang="fa-IR" sz="1400"/>
              <a:pPr algn="l" eaLnBrk="1" hangingPunct="1"/>
              <a:t>54</a:t>
            </a:fld>
            <a:endParaRPr lang="en-US" altLang="fa-IR" sz="1400"/>
          </a:p>
        </p:txBody>
      </p:sp>
      <p:sp>
        <p:nvSpPr>
          <p:cNvPr id="57348" name="TextBox 10"/>
          <p:cNvSpPr txBox="1">
            <a:spLocks noChangeArrowheads="1"/>
          </p:cNvSpPr>
          <p:nvPr/>
        </p:nvSpPr>
        <p:spPr bwMode="auto">
          <a:xfrm>
            <a:off x="515938" y="2786063"/>
            <a:ext cx="21986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1600" b="1">
                <a:cs typeface="B Nazanin" panose="00000400000000000000" pitchFamily="2" charset="-78"/>
              </a:rPr>
              <a:t>عددها براساس میلیون تومان</a:t>
            </a:r>
          </a:p>
        </p:txBody>
      </p:sp>
      <p:pic>
        <p:nvPicPr>
          <p:cNvPr id="57349" name="Picture 10"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Group 114"/>
          <p:cNvGraphicFramePr>
            <a:graphicFrameLocks noGrp="1"/>
          </p:cNvGraphicFramePr>
          <p:nvPr/>
        </p:nvGraphicFramePr>
        <p:xfrm>
          <a:off x="584200" y="2000250"/>
          <a:ext cx="7059613" cy="766864"/>
        </p:xfrm>
        <a:graphic>
          <a:graphicData uri="http://schemas.openxmlformats.org/drawingml/2006/table">
            <a:tbl>
              <a:tblPr rtl="1"/>
              <a:tblGrid>
                <a:gridCol w="1015909">
                  <a:extLst>
                    <a:ext uri="{9D8B030D-6E8A-4147-A177-3AD203B41FA5}">
                      <a16:colId xmlns:a16="http://schemas.microsoft.com/office/drawing/2014/main" val="20000"/>
                    </a:ext>
                  </a:extLst>
                </a:gridCol>
                <a:gridCol w="807965">
                  <a:extLst>
                    <a:ext uri="{9D8B030D-6E8A-4147-A177-3AD203B41FA5}">
                      <a16:colId xmlns:a16="http://schemas.microsoft.com/office/drawing/2014/main" val="20001"/>
                    </a:ext>
                  </a:extLst>
                </a:gridCol>
                <a:gridCol w="1235281">
                  <a:extLst>
                    <a:ext uri="{9D8B030D-6E8A-4147-A177-3AD203B41FA5}">
                      <a16:colId xmlns:a16="http://schemas.microsoft.com/office/drawing/2014/main" val="20002"/>
                    </a:ext>
                  </a:extLst>
                </a:gridCol>
                <a:gridCol w="1395605">
                  <a:extLst>
                    <a:ext uri="{9D8B030D-6E8A-4147-A177-3AD203B41FA5}">
                      <a16:colId xmlns:a16="http://schemas.microsoft.com/office/drawing/2014/main" val="20003"/>
                    </a:ext>
                  </a:extLst>
                </a:gridCol>
                <a:gridCol w="1311157">
                  <a:extLst>
                    <a:ext uri="{9D8B030D-6E8A-4147-A177-3AD203B41FA5}">
                      <a16:colId xmlns:a16="http://schemas.microsoft.com/office/drawing/2014/main" val="20004"/>
                    </a:ext>
                  </a:extLst>
                </a:gridCol>
                <a:gridCol w="728597">
                  <a:extLst>
                    <a:ext uri="{9D8B030D-6E8A-4147-A177-3AD203B41FA5}">
                      <a16:colId xmlns:a16="http://schemas.microsoft.com/office/drawing/2014/main" val="20005"/>
                    </a:ext>
                  </a:extLst>
                </a:gridCol>
                <a:gridCol w="565099">
                  <a:extLst>
                    <a:ext uri="{9D8B030D-6E8A-4147-A177-3AD203B41FA5}">
                      <a16:colId xmlns:a16="http://schemas.microsoft.com/office/drawing/2014/main" val="20006"/>
                    </a:ext>
                  </a:extLst>
                </a:gridCol>
              </a:tblGrid>
              <a:tr h="431622">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رهن</a:t>
                      </a:r>
                    </a:p>
                  </a:txBody>
                  <a:tcPr marL="91432" marR="91432"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تجهيزات</a:t>
                      </a:r>
                    </a:p>
                  </a:txBody>
                  <a:tcPr marL="91432" marR="91432"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ملزومات اداري</a:t>
                      </a:r>
                    </a:p>
                  </a:txBody>
                  <a:tcPr marL="91432" marR="91432"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آموزش كارمندان</a:t>
                      </a:r>
                    </a:p>
                  </a:txBody>
                  <a:tcPr marL="91432" marR="91432"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اخذ مجوز و ثبت</a:t>
                      </a:r>
                    </a:p>
                  </a:txBody>
                  <a:tcPr marL="91432" marR="91432"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تبليغات</a:t>
                      </a:r>
                    </a:p>
                  </a:txBody>
                  <a:tcPr marL="91432" marR="91432"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انرژي</a:t>
                      </a:r>
                    </a:p>
                  </a:txBody>
                  <a:tcPr marL="91432" marR="91432"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3514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30</a:t>
                      </a:r>
                    </a:p>
                  </a:txBody>
                  <a:tcPr marL="91432" marR="91432"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3/5</a:t>
                      </a:r>
                    </a:p>
                  </a:txBody>
                  <a:tcPr marL="91432" marR="91432"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8</a:t>
                      </a:r>
                    </a:p>
                  </a:txBody>
                  <a:tcPr marL="91432" marR="91432"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0/2</a:t>
                      </a:r>
                    </a:p>
                  </a:txBody>
                  <a:tcPr marL="91432" marR="91432"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0/5</a:t>
                      </a:r>
                    </a:p>
                  </a:txBody>
                  <a:tcPr marL="91432" marR="91432"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10</a:t>
                      </a:r>
                    </a:p>
                  </a:txBody>
                  <a:tcPr marL="91432" marR="91432"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0/6</a:t>
                      </a:r>
                    </a:p>
                  </a:txBody>
                  <a:tcPr marL="91432" marR="91432"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57376" name="Text Box 4"/>
          <p:cNvSpPr txBox="1">
            <a:spLocks noChangeArrowheads="1"/>
          </p:cNvSpPr>
          <p:nvPr/>
        </p:nvSpPr>
        <p:spPr bwMode="auto">
          <a:xfrm>
            <a:off x="1428750" y="571500"/>
            <a:ext cx="6143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438"/>
              </a:spcBef>
            </a:pPr>
            <a:r>
              <a:rPr lang="fa-IR" altLang="fa-IR" sz="2400" b="1">
                <a:solidFill>
                  <a:schemeClr val="tx2"/>
                </a:solidFill>
                <a:cs typeface="B Traffic" panose="00000400000000000000" pitchFamily="2" charset="-78"/>
              </a:rPr>
              <a:t>ج- هزينه‌هاي ساخت</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8370"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1" name="Slide Number Placeholder 3"/>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0EC8E52F-3C23-4FDC-9A14-7DE2D2241802}" type="slidenum">
              <a:rPr lang="ar-SA" altLang="fa-IR" sz="1400"/>
              <a:pPr algn="l" eaLnBrk="1" hangingPunct="1"/>
              <a:t>55</a:t>
            </a:fld>
            <a:endParaRPr lang="en-US" altLang="fa-IR" sz="1400"/>
          </a:p>
        </p:txBody>
      </p:sp>
      <p:sp>
        <p:nvSpPr>
          <p:cNvPr id="58372" name="TextBox 10"/>
          <p:cNvSpPr txBox="1">
            <a:spLocks noChangeArrowheads="1"/>
          </p:cNvSpPr>
          <p:nvPr/>
        </p:nvSpPr>
        <p:spPr bwMode="auto">
          <a:xfrm>
            <a:off x="1444625" y="2714625"/>
            <a:ext cx="21986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1600" b="1">
                <a:cs typeface="B Nazanin" panose="00000400000000000000" pitchFamily="2" charset="-78"/>
              </a:rPr>
              <a:t>عددها براساس میلیون تومان</a:t>
            </a:r>
          </a:p>
        </p:txBody>
      </p:sp>
      <p:pic>
        <p:nvPicPr>
          <p:cNvPr id="58373" name="Picture 10"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Group 37"/>
          <p:cNvGraphicFramePr>
            <a:graphicFrameLocks noGrp="1"/>
          </p:cNvGraphicFramePr>
          <p:nvPr/>
        </p:nvGraphicFramePr>
        <p:xfrm>
          <a:off x="1528763" y="1928813"/>
          <a:ext cx="5400675" cy="766863"/>
        </p:xfrm>
        <a:graphic>
          <a:graphicData uri="http://schemas.openxmlformats.org/drawingml/2006/table">
            <a:tbl>
              <a:tblPr rtl="1"/>
              <a:tblGrid>
                <a:gridCol w="1785937">
                  <a:extLst>
                    <a:ext uri="{9D8B030D-6E8A-4147-A177-3AD203B41FA5}">
                      <a16:colId xmlns:a16="http://schemas.microsoft.com/office/drawing/2014/main" val="20000"/>
                    </a:ext>
                  </a:extLst>
                </a:gridCol>
                <a:gridCol w="1819275">
                  <a:extLst>
                    <a:ext uri="{9D8B030D-6E8A-4147-A177-3AD203B41FA5}">
                      <a16:colId xmlns:a16="http://schemas.microsoft.com/office/drawing/2014/main" val="20001"/>
                    </a:ext>
                  </a:extLst>
                </a:gridCol>
                <a:gridCol w="1011238">
                  <a:extLst>
                    <a:ext uri="{9D8B030D-6E8A-4147-A177-3AD203B41FA5}">
                      <a16:colId xmlns:a16="http://schemas.microsoft.com/office/drawing/2014/main" val="20002"/>
                    </a:ext>
                  </a:extLst>
                </a:gridCol>
                <a:gridCol w="784225">
                  <a:extLst>
                    <a:ext uri="{9D8B030D-6E8A-4147-A177-3AD203B41FA5}">
                      <a16:colId xmlns:a16="http://schemas.microsoft.com/office/drawing/2014/main" val="20003"/>
                    </a:ext>
                  </a:extLst>
                </a:gridCol>
              </a:tblGrid>
              <a:tr h="43162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تعميرو نگهداري</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حقوق و دستمزد</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تبليغات</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انرژي</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3514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0/06</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58/8</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0/6</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0/2</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58391" name="Text Box 4"/>
          <p:cNvSpPr txBox="1">
            <a:spLocks noChangeArrowheads="1"/>
          </p:cNvSpPr>
          <p:nvPr/>
        </p:nvSpPr>
        <p:spPr bwMode="auto">
          <a:xfrm>
            <a:off x="1428750" y="571500"/>
            <a:ext cx="6143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438"/>
              </a:spcBef>
            </a:pPr>
            <a:r>
              <a:rPr lang="fa-IR" altLang="fa-IR" sz="2400" b="1">
                <a:solidFill>
                  <a:schemeClr val="tx2"/>
                </a:solidFill>
                <a:cs typeface="B Traffic" panose="00000400000000000000" pitchFamily="2" charset="-78"/>
              </a:rPr>
              <a:t>د- هزينه‌هاي بهره‌برداري</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9394"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5" name="Slide Number Placeholder 3"/>
          <p:cNvSpPr txBox="1">
            <a:spLocks noGrp="1"/>
          </p:cNvSpPr>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fld id="{F4FAF59A-896A-49A5-8E6A-F28D35D8DCE4}" type="slidenum">
              <a:rPr lang="ar-SA" altLang="fa-IR" sz="1400"/>
              <a:pPr algn="l" eaLnBrk="1" hangingPunct="1"/>
              <a:t>56</a:t>
            </a:fld>
            <a:endParaRPr lang="en-US" altLang="fa-IR" sz="1400"/>
          </a:p>
        </p:txBody>
      </p:sp>
      <p:sp>
        <p:nvSpPr>
          <p:cNvPr id="59396" name="TextBox 10"/>
          <p:cNvSpPr txBox="1">
            <a:spLocks noChangeArrowheads="1"/>
          </p:cNvSpPr>
          <p:nvPr/>
        </p:nvSpPr>
        <p:spPr bwMode="auto">
          <a:xfrm>
            <a:off x="2214563" y="2714625"/>
            <a:ext cx="21986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1600" b="1">
                <a:cs typeface="B Nazanin" panose="00000400000000000000" pitchFamily="2" charset="-78"/>
              </a:rPr>
              <a:t>عددها براساس میلیون تومان</a:t>
            </a:r>
          </a:p>
        </p:txBody>
      </p:sp>
      <p:pic>
        <p:nvPicPr>
          <p:cNvPr id="59397" name="Picture 10"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Group 37"/>
          <p:cNvGraphicFramePr>
            <a:graphicFrameLocks noGrp="1"/>
          </p:cNvGraphicFramePr>
          <p:nvPr/>
        </p:nvGraphicFramePr>
        <p:xfrm>
          <a:off x="2132013" y="1928813"/>
          <a:ext cx="4797425" cy="766863"/>
        </p:xfrm>
        <a:graphic>
          <a:graphicData uri="http://schemas.openxmlformats.org/drawingml/2006/table">
            <a:tbl>
              <a:tblPr rtl="1"/>
              <a:tblGrid>
                <a:gridCol w="1717852">
                  <a:extLst>
                    <a:ext uri="{9D8B030D-6E8A-4147-A177-3AD203B41FA5}">
                      <a16:colId xmlns:a16="http://schemas.microsoft.com/office/drawing/2014/main" val="20000"/>
                    </a:ext>
                  </a:extLst>
                </a:gridCol>
                <a:gridCol w="1610759">
                  <a:extLst>
                    <a:ext uri="{9D8B030D-6E8A-4147-A177-3AD203B41FA5}">
                      <a16:colId xmlns:a16="http://schemas.microsoft.com/office/drawing/2014/main" val="20001"/>
                    </a:ext>
                  </a:extLst>
                </a:gridCol>
                <a:gridCol w="1468814">
                  <a:extLst>
                    <a:ext uri="{9D8B030D-6E8A-4147-A177-3AD203B41FA5}">
                      <a16:colId xmlns:a16="http://schemas.microsoft.com/office/drawing/2014/main" val="20002"/>
                    </a:ext>
                  </a:extLst>
                </a:gridCol>
              </a:tblGrid>
              <a:tr h="43162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ميزان فروش</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هزينه‌ها</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سود</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3514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1268/5</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1018/48</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kern="1200" cap="none" normalizeH="0" baseline="0" dirty="0" smtClean="0">
                          <a:ln>
                            <a:noFill/>
                          </a:ln>
                          <a:solidFill>
                            <a:schemeClr val="tx1"/>
                          </a:solidFill>
                          <a:effectLst/>
                          <a:latin typeface="Arial" pitchFamily="34" charset="0"/>
                          <a:ea typeface="+mn-ea"/>
                          <a:cs typeface="B Nazanin" pitchFamily="2" charset="-78"/>
                        </a:rPr>
                        <a:t>250/04</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
        <p:nvSpPr>
          <p:cNvPr id="59412" name="Text Box 4"/>
          <p:cNvSpPr txBox="1">
            <a:spLocks noChangeArrowheads="1"/>
          </p:cNvSpPr>
          <p:nvPr/>
        </p:nvSpPr>
        <p:spPr bwMode="auto">
          <a:xfrm>
            <a:off x="1428750" y="571500"/>
            <a:ext cx="6143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438"/>
              </a:spcBef>
            </a:pPr>
            <a:r>
              <a:rPr lang="fa-IR" altLang="fa-IR" sz="2400" b="1">
                <a:solidFill>
                  <a:schemeClr val="tx2"/>
                </a:solidFill>
                <a:cs typeface="B Traffic" panose="00000400000000000000" pitchFamily="2" charset="-78"/>
              </a:rPr>
              <a:t>و- برآورد فروش سالانه</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0418"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19" name="TextBox 8"/>
          <p:cNvSpPr txBox="1">
            <a:spLocks noChangeArrowheads="1"/>
          </p:cNvSpPr>
          <p:nvPr/>
        </p:nvSpPr>
        <p:spPr bwMode="auto">
          <a:xfrm>
            <a:off x="285750" y="6000750"/>
            <a:ext cx="1955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1600" b="1">
                <a:solidFill>
                  <a:schemeClr val="bg1"/>
                </a:solidFill>
                <a:cs typeface="2  Nazanin" pitchFamily="2" charset="0"/>
              </a:rPr>
              <a:t>عددها براساس میلیون تومان</a:t>
            </a:r>
          </a:p>
        </p:txBody>
      </p:sp>
      <p:sp>
        <p:nvSpPr>
          <p:cNvPr id="60420"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208076B-1061-4DD5-AE95-375ACE677E2E}" type="slidenum">
              <a:rPr lang="ar-SA" altLang="fa-IR"/>
              <a:pPr eaLnBrk="1" hangingPunct="1"/>
              <a:t>57</a:t>
            </a:fld>
            <a:endParaRPr lang="en-US" altLang="fa-IR"/>
          </a:p>
        </p:txBody>
      </p:sp>
      <p:pic>
        <p:nvPicPr>
          <p:cNvPr id="60421" name="Picture 10"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Group 433"/>
          <p:cNvGraphicFramePr>
            <a:graphicFrameLocks noGrp="1"/>
          </p:cNvGraphicFramePr>
          <p:nvPr/>
        </p:nvGraphicFramePr>
        <p:xfrm>
          <a:off x="1927224" y="1165225"/>
          <a:ext cx="4144964" cy="5264154"/>
        </p:xfrm>
        <a:graphic>
          <a:graphicData uri="http://schemas.openxmlformats.org/drawingml/2006/table">
            <a:tbl>
              <a:tblPr rtl="1"/>
              <a:tblGrid>
                <a:gridCol w="651304">
                  <a:extLst>
                    <a:ext uri="{9D8B030D-6E8A-4147-A177-3AD203B41FA5}">
                      <a16:colId xmlns:a16="http://schemas.microsoft.com/office/drawing/2014/main" val="20000"/>
                    </a:ext>
                  </a:extLst>
                </a:gridCol>
                <a:gridCol w="963595">
                  <a:extLst>
                    <a:ext uri="{9D8B030D-6E8A-4147-A177-3AD203B41FA5}">
                      <a16:colId xmlns:a16="http://schemas.microsoft.com/office/drawing/2014/main" val="20001"/>
                    </a:ext>
                  </a:extLst>
                </a:gridCol>
                <a:gridCol w="679695">
                  <a:extLst>
                    <a:ext uri="{9D8B030D-6E8A-4147-A177-3AD203B41FA5}">
                      <a16:colId xmlns:a16="http://schemas.microsoft.com/office/drawing/2014/main" val="20002"/>
                    </a:ext>
                  </a:extLst>
                </a:gridCol>
                <a:gridCol w="554443">
                  <a:extLst>
                    <a:ext uri="{9D8B030D-6E8A-4147-A177-3AD203B41FA5}">
                      <a16:colId xmlns:a16="http://schemas.microsoft.com/office/drawing/2014/main" val="20003"/>
                    </a:ext>
                  </a:extLst>
                </a:gridCol>
                <a:gridCol w="599533">
                  <a:extLst>
                    <a:ext uri="{9D8B030D-6E8A-4147-A177-3AD203B41FA5}">
                      <a16:colId xmlns:a16="http://schemas.microsoft.com/office/drawing/2014/main" val="20004"/>
                    </a:ext>
                  </a:extLst>
                </a:gridCol>
                <a:gridCol w="696394">
                  <a:extLst>
                    <a:ext uri="{9D8B030D-6E8A-4147-A177-3AD203B41FA5}">
                      <a16:colId xmlns:a16="http://schemas.microsoft.com/office/drawing/2014/main" val="20005"/>
                    </a:ext>
                  </a:extLst>
                </a:gridCol>
              </a:tblGrid>
              <a:tr h="250674">
                <a:tc rowSpan="2" grid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fa-IR" sz="1000" b="1" i="0" u="none" strike="noStrike" cap="none" normalizeH="0" baseline="0" dirty="0" smtClean="0">
                        <a:ln>
                          <a:noFill/>
                        </a:ln>
                        <a:solidFill>
                          <a:schemeClr val="tx1"/>
                        </a:solidFill>
                        <a:effectLst/>
                        <a:latin typeface="Arial" pitchFamily="34" charset="0"/>
                        <a:cs typeface="B Nazanin" pitchFamily="2" charset="-78"/>
                      </a:endParaRP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rowSpan="2" hMerge="1">
                  <a:txBody>
                    <a:bodyPr/>
                    <a:lstStyle/>
                    <a:p>
                      <a:pPr rtl="1"/>
                      <a:endParaRPr lang="fa-IR"/>
                    </a:p>
                  </a:txBody>
                  <a:tcPr/>
                </a:tc>
                <a:tc grid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6 ماهه اول</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rtl="1"/>
                      <a:endParaRPr lang="fa-IR"/>
                    </a:p>
                  </a:txBody>
                  <a:tcPr/>
                </a:tc>
                <a:tc grid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6 ماهه دوم</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rtl="1"/>
                      <a:endParaRPr lang="fa-IR"/>
                    </a:p>
                  </a:txBody>
                  <a:tcPr/>
                </a:tc>
                <a:extLst>
                  <a:ext uri="{0D108BD9-81ED-4DB2-BD59-A6C34878D82A}">
                    <a16:rowId xmlns:a16="http://schemas.microsoft.com/office/drawing/2014/main" val="10000"/>
                  </a:ext>
                </a:extLst>
              </a:tr>
              <a:tr h="250674">
                <a:tc gridSpan="2" vMerge="1">
                  <a:txBody>
                    <a:bodyPr/>
                    <a:lstStyle/>
                    <a:p>
                      <a:pPr rtl="1"/>
                      <a:endParaRPr lang="fa-IR"/>
                    </a:p>
                  </a:txBody>
                  <a:tcPr/>
                </a:tc>
                <a:tc hMerge="1"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درآمد</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هزينه</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درآمد</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هزينه</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250674">
                <a:tc rowSpan="7">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هزينه‌هاي ساخت</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رهن</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30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2"/>
                  </a:ext>
                </a:extLst>
              </a:tr>
              <a:tr h="250674">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تجهيزات</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3/5</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250674">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ملزومات اداري</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8</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4"/>
                  </a:ext>
                </a:extLst>
              </a:tr>
              <a:tr h="250674">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آموزش كارمندان</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0/2</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5"/>
                  </a:ext>
                </a:extLst>
              </a:tr>
              <a:tr h="250674">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اخذ مجوز و ثبت</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0/5</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6"/>
                  </a:ext>
                </a:extLst>
              </a:tr>
              <a:tr h="250674">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تبليغات</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10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7"/>
                  </a:ext>
                </a:extLst>
              </a:tr>
              <a:tr h="250674">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انرژي</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0/6</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8"/>
                  </a:ext>
                </a:extLst>
              </a:tr>
              <a:tr h="250674">
                <a:tc rowSpan="3">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مشتري خارجي</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درجه 1</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270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216</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9"/>
                  </a:ext>
                </a:extLst>
              </a:tr>
              <a:tr h="250674">
                <a:tc vMerge="1">
                  <a:txBody>
                    <a:bodyPr/>
                    <a:lstStyle/>
                    <a:p>
                      <a:pPr rtl="1"/>
                      <a:endParaRPr lang="fa-IR"/>
                    </a:p>
                  </a:txBody>
                  <a:tcPr/>
                </a:tc>
                <a:tc>
                  <a:txBody>
                    <a:body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درجه 2</a:t>
                      </a:r>
                      <a:endParaRPr kumimoji="0" lang="en-US" sz="1000" b="1" i="0" u="none" strike="noStrike" cap="none" normalizeH="0" baseline="0" smtClean="0">
                        <a:ln>
                          <a:noFill/>
                        </a:ln>
                        <a:solidFill>
                          <a:schemeClr val="tx1"/>
                        </a:solidFill>
                        <a:effectLst/>
                        <a:latin typeface="Arial" pitchFamily="34" charset="0"/>
                        <a:cs typeface="B Nazanin" pitchFamily="2" charset="-78"/>
                      </a:endParaRP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399</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223</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10"/>
                  </a:ext>
                </a:extLst>
              </a:tr>
              <a:tr h="250674">
                <a:tc vMerge="1">
                  <a:txBody>
                    <a:bodyPr/>
                    <a:lstStyle/>
                    <a:p>
                      <a:pPr rtl="1"/>
                      <a:endParaRPr lang="fa-IR"/>
                    </a:p>
                  </a:txBody>
                  <a:tcPr/>
                </a:tc>
                <a:tc>
                  <a:txBody>
                    <a:body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درجه 3</a:t>
                      </a:r>
                      <a:endParaRPr kumimoji="0" lang="en-US" sz="1000" b="1" i="0" u="none" strike="noStrike" cap="none" normalizeH="0" baseline="0" smtClean="0">
                        <a:ln>
                          <a:noFill/>
                        </a:ln>
                        <a:solidFill>
                          <a:schemeClr val="tx1"/>
                        </a:solidFill>
                        <a:effectLst/>
                        <a:latin typeface="Arial" pitchFamily="34" charset="0"/>
                        <a:cs typeface="B Nazanin" pitchFamily="2" charset="-78"/>
                      </a:endParaRP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252</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189</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11"/>
                  </a:ext>
                </a:extLst>
              </a:tr>
              <a:tr h="250674">
                <a:tc rowSpan="3">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مشتري داخلي</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درجه 1</a:t>
                      </a:r>
                      <a:endParaRPr kumimoji="0" lang="en-US" sz="1000" b="1" i="0" u="none" strike="noStrike" cap="none" normalizeH="0" baseline="0" smtClean="0">
                        <a:ln>
                          <a:noFill/>
                        </a:ln>
                        <a:solidFill>
                          <a:schemeClr val="tx1"/>
                        </a:solidFill>
                        <a:effectLst/>
                        <a:latin typeface="Arial" pitchFamily="34" charset="0"/>
                        <a:cs typeface="B Nazanin" pitchFamily="2" charset="-78"/>
                      </a:endParaRP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125</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100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12"/>
                  </a:ext>
                </a:extLst>
              </a:tr>
              <a:tr h="250674">
                <a:tc vMerge="1">
                  <a:txBody>
                    <a:bodyPr/>
                    <a:lstStyle/>
                    <a:p>
                      <a:pPr rtl="1"/>
                      <a:endParaRPr lang="fa-IR"/>
                    </a:p>
                  </a:txBody>
                  <a:tcPr/>
                </a:tc>
                <a:tc>
                  <a:txBody>
                    <a:body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درجه 2</a:t>
                      </a:r>
                      <a:endParaRPr kumimoji="0" lang="en-US" sz="1000" b="1" i="0" u="none" strike="noStrike" cap="none" normalizeH="0" baseline="0" smtClean="0">
                        <a:ln>
                          <a:noFill/>
                        </a:ln>
                        <a:solidFill>
                          <a:schemeClr val="tx1"/>
                        </a:solidFill>
                        <a:effectLst/>
                        <a:latin typeface="Arial" pitchFamily="34" charset="0"/>
                        <a:cs typeface="B Nazanin" pitchFamily="2" charset="-78"/>
                      </a:endParaRP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122/5</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98</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13"/>
                  </a:ext>
                </a:extLst>
              </a:tr>
              <a:tr h="250674">
                <a:tc vMerge="1">
                  <a:txBody>
                    <a:bodyPr/>
                    <a:lstStyle/>
                    <a:p>
                      <a:pPr rtl="1"/>
                      <a:endParaRPr lang="fa-IR"/>
                    </a:p>
                  </a:txBody>
                  <a:tcPr/>
                </a:tc>
                <a:tc>
                  <a:txBody>
                    <a:bodyPr/>
                    <a:lstStyle/>
                    <a:p>
                      <a:pPr marL="0" marR="0" lvl="0" indent="0" algn="ctr" defTabSz="914400" rtl="1" eaLnBrk="0" fontAlgn="base" latinLnBrk="0" hangingPunct="0">
                        <a:lnSpc>
                          <a:spcPct val="100000"/>
                        </a:lnSpc>
                        <a:spcBef>
                          <a:spcPct val="2000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درجه 3</a:t>
                      </a:r>
                      <a:endParaRPr kumimoji="0" lang="en-US" sz="1000" b="1" i="0" u="none" strike="noStrike" cap="none" normalizeH="0" baseline="0" smtClean="0">
                        <a:ln>
                          <a:noFill/>
                        </a:ln>
                        <a:solidFill>
                          <a:schemeClr val="tx1"/>
                        </a:solidFill>
                        <a:effectLst/>
                        <a:latin typeface="Arial" pitchFamily="34" charset="0"/>
                        <a:cs typeface="B Nazanin" pitchFamily="2" charset="-78"/>
                      </a:endParaRP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100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80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14"/>
                  </a:ext>
                </a:extLst>
              </a:tr>
              <a:tr h="250674">
                <a:tc rowSpan="4">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هزينه‌هاي تعمير و نگهداري</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تعمير و نگهداري</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fa-IR" sz="1000" b="1" i="0" u="none" strike="noStrike" cap="none" normalizeH="0" baseline="0" smtClean="0">
                        <a:ln>
                          <a:noFill/>
                        </a:ln>
                        <a:solidFill>
                          <a:schemeClr val="tx1"/>
                        </a:solidFill>
                        <a:effectLst/>
                        <a:latin typeface="Arial" pitchFamily="34" charset="0"/>
                        <a:cs typeface="B Nazanin" pitchFamily="2" charset="-78"/>
                      </a:endParaRP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0/06</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15"/>
                  </a:ext>
                </a:extLst>
              </a:tr>
              <a:tr h="250674">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حقوق و دستمزد</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58/8</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16"/>
                  </a:ext>
                </a:extLst>
              </a:tr>
              <a:tr h="250674">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انرژي</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0/6</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17"/>
                  </a:ext>
                </a:extLst>
              </a:tr>
              <a:tr h="250674">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پيش بيني نشده </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0/2</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18"/>
                  </a:ext>
                </a:extLst>
              </a:tr>
              <a:tr h="250674">
                <a:tc grid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جمع</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0</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52/6</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1268/5</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965/86</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19"/>
                  </a:ext>
                </a:extLst>
              </a:tr>
              <a:tr h="250674">
                <a:tc grid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smtClean="0">
                          <a:ln>
                            <a:noFill/>
                          </a:ln>
                          <a:solidFill>
                            <a:schemeClr val="tx1"/>
                          </a:solidFill>
                          <a:effectLst/>
                          <a:latin typeface="Arial" pitchFamily="34" charset="0"/>
                          <a:cs typeface="B Nazanin" pitchFamily="2" charset="-78"/>
                        </a:rPr>
                        <a:t>سود ناخالص</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hMerge="1">
                  <a:txBody>
                    <a:bodyPr/>
                    <a:lstStyle/>
                    <a:p>
                      <a:pPr rtl="1"/>
                      <a:endParaRPr lang="fa-IR"/>
                    </a:p>
                  </a:txBody>
                  <a:tcPr/>
                </a:tc>
                <a:tc grid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52/6-</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hMerge="1">
                  <a:txBody>
                    <a:bodyPr/>
                    <a:lstStyle/>
                    <a:p>
                      <a:pPr rtl="1"/>
                      <a:endParaRPr lang="fa-IR"/>
                    </a:p>
                  </a:txBody>
                  <a:tcPr/>
                </a:tc>
                <a:tc grid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000" b="1" i="0" u="none" strike="noStrike" cap="none" normalizeH="0" baseline="0" dirty="0" smtClean="0">
                          <a:ln>
                            <a:noFill/>
                          </a:ln>
                          <a:solidFill>
                            <a:schemeClr val="tx1"/>
                          </a:solidFill>
                          <a:effectLst/>
                          <a:latin typeface="Arial" pitchFamily="34" charset="0"/>
                          <a:cs typeface="B Nazanin" pitchFamily="2" charset="-78"/>
                        </a:rPr>
                        <a:t>302/64</a:t>
                      </a:r>
                    </a:p>
                  </a:txBody>
                  <a:tcPr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hMerge="1">
                  <a:txBody>
                    <a:bodyPr/>
                    <a:lstStyle/>
                    <a:p>
                      <a:pPr rtl="1"/>
                      <a:endParaRPr lang="fa-IR"/>
                    </a:p>
                  </a:txBody>
                  <a:tcPr/>
                </a:tc>
                <a:extLst>
                  <a:ext uri="{0D108BD9-81ED-4DB2-BD59-A6C34878D82A}">
                    <a16:rowId xmlns:a16="http://schemas.microsoft.com/office/drawing/2014/main" val="10020"/>
                  </a:ext>
                </a:extLst>
              </a:tr>
            </a:tbl>
          </a:graphicData>
        </a:graphic>
      </p:graphicFrame>
      <p:sp>
        <p:nvSpPr>
          <p:cNvPr id="60556" name="Text Box 4"/>
          <p:cNvSpPr txBox="1">
            <a:spLocks noChangeArrowheads="1"/>
          </p:cNvSpPr>
          <p:nvPr/>
        </p:nvSpPr>
        <p:spPr bwMode="auto">
          <a:xfrm>
            <a:off x="1428750" y="571500"/>
            <a:ext cx="6143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438"/>
              </a:spcBef>
            </a:pPr>
            <a:r>
              <a:rPr lang="fa-IR" altLang="fa-IR" sz="2400" b="1">
                <a:solidFill>
                  <a:schemeClr val="tx2"/>
                </a:solidFill>
                <a:cs typeface="B Traffic" panose="00000400000000000000" pitchFamily="2" charset="-78"/>
              </a:rPr>
              <a:t>ه- جدول هزینه ها و درآمد ها به ارزش فعلی</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1442"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3" name="TextBox 9"/>
          <p:cNvSpPr txBox="1">
            <a:spLocks noChangeArrowheads="1"/>
          </p:cNvSpPr>
          <p:nvPr/>
        </p:nvSpPr>
        <p:spPr bwMode="auto">
          <a:xfrm>
            <a:off x="7858125" y="314325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fa-IR"/>
          </a:p>
        </p:txBody>
      </p:sp>
      <p:sp>
        <p:nvSpPr>
          <p:cNvPr id="61444" name="TextBox 10"/>
          <p:cNvSpPr txBox="1">
            <a:spLocks noChangeArrowheads="1"/>
          </p:cNvSpPr>
          <p:nvPr/>
        </p:nvSpPr>
        <p:spPr bwMode="auto">
          <a:xfrm>
            <a:off x="1063625" y="2071688"/>
            <a:ext cx="62944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271463"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eaLnBrk="1" hangingPunct="1"/>
            <a:r>
              <a:rPr lang="fa-IR" altLang="fa-IR" sz="2400" b="1">
                <a:cs typeface="B Nazanin" panose="00000400000000000000" pitchFamily="2" charset="-78"/>
              </a:rPr>
              <a:t>بر اساس جدول قبلی در سال اول بازگشت سرمایه داریم.</a:t>
            </a:r>
          </a:p>
        </p:txBody>
      </p:sp>
      <p:sp>
        <p:nvSpPr>
          <p:cNvPr id="61445" name="Slide Number Placeholder 10"/>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70502B4-A6C4-460F-9AF8-7ACED1869439}" type="slidenum">
              <a:rPr lang="ar-SA" altLang="fa-IR"/>
              <a:pPr eaLnBrk="1" hangingPunct="1"/>
              <a:t>58</a:t>
            </a:fld>
            <a:endParaRPr lang="en-US" altLang="fa-IR"/>
          </a:p>
        </p:txBody>
      </p:sp>
      <p:pic>
        <p:nvPicPr>
          <p:cNvPr id="61446" name="Picture 10"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7" name="Text Box 4"/>
          <p:cNvSpPr txBox="1">
            <a:spLocks noChangeArrowheads="1"/>
          </p:cNvSpPr>
          <p:nvPr/>
        </p:nvSpPr>
        <p:spPr bwMode="auto">
          <a:xfrm>
            <a:off x="1428750" y="571500"/>
            <a:ext cx="6143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ts val="1438"/>
              </a:spcBef>
            </a:pPr>
            <a:r>
              <a:rPr lang="fa-IR" altLang="fa-IR" sz="2400" b="1">
                <a:solidFill>
                  <a:schemeClr val="tx2"/>
                </a:solidFill>
                <a:cs typeface="B Traffic" panose="00000400000000000000" pitchFamily="2" charset="-78"/>
              </a:rPr>
              <a:t>ر- دوره بازگشت سرمايه</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194"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071839A-A4DF-4512-B89C-44C615BDB683}" type="slidenum">
              <a:rPr lang="ar-SA" altLang="fa-IR"/>
              <a:pPr eaLnBrk="1" hangingPunct="1"/>
              <a:t>6</a:t>
            </a:fld>
            <a:endParaRPr lang="en-US" altLang="fa-IR"/>
          </a:p>
        </p:txBody>
      </p:sp>
      <p:pic>
        <p:nvPicPr>
          <p:cNvPr id="8196" name="Picture 8"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Text Box 4"/>
          <p:cNvSpPr txBox="1">
            <a:spLocks noChangeArrowheads="1"/>
          </p:cNvSpPr>
          <p:nvPr/>
        </p:nvSpPr>
        <p:spPr bwMode="auto">
          <a:xfrm>
            <a:off x="1428750" y="642938"/>
            <a:ext cx="614362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indent="-3429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ج- خدمات</a:t>
            </a:r>
          </a:p>
          <a:p>
            <a:pPr lvl="2" algn="just" eaLnBrk="1" hangingPunct="1">
              <a:lnSpc>
                <a:spcPct val="140000"/>
              </a:lnSpc>
              <a:spcBef>
                <a:spcPct val="50000"/>
              </a:spcBef>
              <a:buFontTx/>
              <a:buAutoNum type="arabicPeriod"/>
            </a:pPr>
            <a:r>
              <a:rPr lang="fa-IR" altLang="fa-IR" sz="2000" b="1">
                <a:solidFill>
                  <a:schemeClr val="tx2"/>
                </a:solidFill>
                <a:cs typeface="B Nazanin" panose="00000400000000000000" pitchFamily="2" charset="-78"/>
              </a:rPr>
              <a:t>اسكان و پذيرايي مسافران در هتل‌‌هاي طرف قرداد شركت كه داراي تسهيلات و امكانات مناسبي مي باشند.</a:t>
            </a:r>
          </a:p>
          <a:p>
            <a:pPr lvl="2" algn="just" eaLnBrk="1" hangingPunct="1">
              <a:lnSpc>
                <a:spcPct val="140000"/>
              </a:lnSpc>
              <a:spcBef>
                <a:spcPct val="50000"/>
              </a:spcBef>
              <a:buFontTx/>
              <a:buAutoNum type="arabicPeriod"/>
            </a:pPr>
            <a:r>
              <a:rPr lang="fa-IR" altLang="fa-IR" sz="2000" b="1">
                <a:solidFill>
                  <a:schemeClr val="tx2"/>
                </a:solidFill>
                <a:cs typeface="B Nazanin" panose="00000400000000000000" pitchFamily="2" charset="-78"/>
              </a:rPr>
              <a:t>بازديد متقاضيان از مكان‌هاي ديدني اعم از تاريخي، مذهبي، تفريحي و ورزشي در سطح مشهد.</a:t>
            </a:r>
          </a:p>
          <a:p>
            <a:pPr lvl="2" algn="just" eaLnBrk="1" hangingPunct="1">
              <a:lnSpc>
                <a:spcPct val="140000"/>
              </a:lnSpc>
              <a:spcBef>
                <a:spcPct val="50000"/>
              </a:spcBef>
              <a:buFontTx/>
              <a:buAutoNum type="arabicPeriod"/>
            </a:pPr>
            <a:r>
              <a:rPr lang="fa-IR" altLang="fa-IR" sz="2000" b="1">
                <a:solidFill>
                  <a:schemeClr val="tx2"/>
                </a:solidFill>
                <a:cs typeface="B Nazanin" panose="00000400000000000000" pitchFamily="2" charset="-78"/>
              </a:rPr>
              <a:t>بازديد و معرفي قسمت‌هاي مختلف حرم مطهر امام رضا (ع) اعم از موزه‌ها، كتابخانه و مساجد و قسمت‌هاي ديگر.</a:t>
            </a:r>
          </a:p>
          <a:p>
            <a:pPr lvl="2" algn="just" eaLnBrk="1" hangingPunct="1">
              <a:lnSpc>
                <a:spcPct val="140000"/>
              </a:lnSpc>
              <a:spcBef>
                <a:spcPct val="50000"/>
              </a:spcBef>
              <a:buFontTx/>
              <a:buAutoNum type="arabicPeriod"/>
            </a:pPr>
            <a:r>
              <a:rPr lang="fa-IR" altLang="fa-IR" sz="2000" b="1">
                <a:cs typeface="B Nazanin" panose="00000400000000000000" pitchFamily="2" charset="-78"/>
              </a:rPr>
              <a:t>معرفی مکانهای ديدنی شهر مشهد و ايران و جهان دريک سايت جامع</a:t>
            </a:r>
            <a:endParaRPr lang="fa-IR" altLang="fa-IR" sz="2000" b="1">
              <a:solidFill>
                <a:schemeClr val="tx2"/>
              </a:solidFill>
              <a:cs typeface="B Nazanin" panose="00000400000000000000"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218"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A383C43-3A62-4C79-A475-EC3FAC7B4B7D}" type="slidenum">
              <a:rPr lang="ar-SA" altLang="fa-IR"/>
              <a:pPr eaLnBrk="1" hangingPunct="1"/>
              <a:t>7</a:t>
            </a:fld>
            <a:endParaRPr lang="en-US" altLang="fa-IR"/>
          </a:p>
        </p:txBody>
      </p:sp>
      <p:pic>
        <p:nvPicPr>
          <p:cNvPr id="9220" name="Picture 8"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 Box 4"/>
          <p:cNvSpPr txBox="1">
            <a:spLocks noChangeArrowheads="1"/>
          </p:cNvSpPr>
          <p:nvPr/>
        </p:nvSpPr>
        <p:spPr bwMode="auto">
          <a:xfrm>
            <a:off x="1428750" y="642938"/>
            <a:ext cx="6143625" cy="338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indent="-3429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د- ماموريت كسب‌و‌كار</a:t>
            </a:r>
          </a:p>
          <a:p>
            <a:pPr lvl="2" algn="just" eaLnBrk="1" hangingPunct="1">
              <a:lnSpc>
                <a:spcPct val="140000"/>
              </a:lnSpc>
              <a:spcBef>
                <a:spcPct val="50000"/>
              </a:spcBef>
              <a:buFontTx/>
              <a:buAutoNum type="arabicPeriod"/>
            </a:pPr>
            <a:r>
              <a:rPr lang="fa-IR" altLang="fa-IR" sz="2000" b="1">
                <a:solidFill>
                  <a:schemeClr val="tx2"/>
                </a:solidFill>
                <a:cs typeface="B Nazanin" panose="00000400000000000000" pitchFamily="2" charset="-78"/>
              </a:rPr>
              <a:t>رونق صنعت گردشگری</a:t>
            </a:r>
          </a:p>
          <a:p>
            <a:pPr lvl="2" algn="just" eaLnBrk="1" hangingPunct="1">
              <a:lnSpc>
                <a:spcPct val="140000"/>
              </a:lnSpc>
              <a:spcBef>
                <a:spcPct val="50000"/>
              </a:spcBef>
              <a:buFontTx/>
              <a:buAutoNum type="arabicPeriod"/>
            </a:pPr>
            <a:r>
              <a:rPr lang="fa-IR" altLang="fa-IR" sz="2000" b="1">
                <a:solidFill>
                  <a:schemeClr val="tx2"/>
                </a:solidFill>
                <a:cs typeface="B Nazanin" panose="00000400000000000000" pitchFamily="2" charset="-78"/>
              </a:rPr>
              <a:t>هدفمند کردن مسافرت ها</a:t>
            </a:r>
            <a:endParaRPr lang="en-US" altLang="fa-IR" sz="2000" b="1">
              <a:solidFill>
                <a:schemeClr val="tx2"/>
              </a:solidFill>
              <a:cs typeface="B Nazanin" panose="00000400000000000000" pitchFamily="2" charset="-78"/>
            </a:endParaRPr>
          </a:p>
          <a:p>
            <a:pPr lvl="2" algn="just" eaLnBrk="1" hangingPunct="1">
              <a:lnSpc>
                <a:spcPct val="140000"/>
              </a:lnSpc>
              <a:spcBef>
                <a:spcPct val="50000"/>
              </a:spcBef>
              <a:buFontTx/>
              <a:buAutoNum type="arabicPeriod"/>
            </a:pPr>
            <a:r>
              <a:rPr lang="fa-IR" altLang="fa-IR" sz="2000" b="1">
                <a:solidFill>
                  <a:schemeClr val="tx2"/>
                </a:solidFill>
                <a:cs typeface="B Nazanin" panose="00000400000000000000" pitchFamily="2" charset="-78"/>
              </a:rPr>
              <a:t>سازماندهی مسافران</a:t>
            </a:r>
          </a:p>
          <a:p>
            <a:pPr lvl="2" algn="just" eaLnBrk="1" hangingPunct="1">
              <a:lnSpc>
                <a:spcPct val="140000"/>
              </a:lnSpc>
              <a:spcBef>
                <a:spcPct val="50000"/>
              </a:spcBef>
              <a:buFontTx/>
              <a:buAutoNum type="arabicPeriod"/>
            </a:pPr>
            <a:r>
              <a:rPr lang="fa-IR" altLang="fa-IR" sz="2000" b="1">
                <a:solidFill>
                  <a:schemeClr val="tx2"/>
                </a:solidFill>
                <a:cs typeface="B Nazanin" panose="00000400000000000000" pitchFamily="2" charset="-78"/>
              </a:rPr>
              <a:t>برگزاری تورهای درون شهری و برون شهری</a:t>
            </a:r>
          </a:p>
          <a:p>
            <a:pPr lvl="2" algn="just" eaLnBrk="1" hangingPunct="1">
              <a:lnSpc>
                <a:spcPct val="140000"/>
              </a:lnSpc>
              <a:spcBef>
                <a:spcPct val="50000"/>
              </a:spcBef>
              <a:buFontTx/>
              <a:buAutoNum type="arabicPeriod"/>
            </a:pPr>
            <a:r>
              <a:rPr lang="fa-IR" altLang="fa-IR" sz="2000" b="1">
                <a:solidFill>
                  <a:schemeClr val="tx2"/>
                </a:solidFill>
                <a:cs typeface="B Nazanin" panose="00000400000000000000" pitchFamily="2" charset="-78"/>
              </a:rPr>
              <a:t>معرفی مکانهای ديدنی ايران و جهان دريک سايت جامع</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42" name="Picture 44" descr="ist2_9958545-turism-travel-illustrati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0100" y="2000250"/>
            <a:ext cx="70739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 Box 4"/>
          <p:cNvSpPr txBox="1">
            <a:spLocks noChangeArrowheads="1"/>
          </p:cNvSpPr>
          <p:nvPr/>
        </p:nvSpPr>
        <p:spPr bwMode="auto">
          <a:xfrm>
            <a:off x="1738313" y="642938"/>
            <a:ext cx="5834062"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fa-IR" altLang="fa-IR" sz="2400" b="1">
                <a:solidFill>
                  <a:schemeClr val="tx2"/>
                </a:solidFill>
                <a:cs typeface="B Traffic" panose="00000400000000000000" pitchFamily="2" charset="-78"/>
              </a:rPr>
              <a:t>و- ميزان اشتغالزايي:</a:t>
            </a:r>
          </a:p>
          <a:p>
            <a:pPr lvl="1" algn="just" eaLnBrk="1" hangingPunct="1">
              <a:spcBef>
                <a:spcPct val="50000"/>
              </a:spcBef>
            </a:pPr>
            <a:r>
              <a:rPr lang="fa-IR" altLang="fa-IR" sz="2000" b="1">
                <a:solidFill>
                  <a:schemeClr val="tx2"/>
                </a:solidFill>
                <a:cs typeface="B Nazanin" panose="00000400000000000000" pitchFamily="2" charset="-78"/>
              </a:rPr>
              <a:t>اين طرح ظرفيت ايجاد اشتغال براي 28 نفر اعم از افراد داراي مدارك فوق‌ليسانس- ليسانس- فوق‌ديپلم را دارا مي‌باشد، كه اين ميزان براساس سرمايه اوليه مي‌باشد و با گسترش شركت ظرفيت ايجاد اشتغال بيشتري به صورت مستقيم  و غير مستقيم را دارا مي‌باشد.</a:t>
            </a:r>
          </a:p>
          <a:p>
            <a:pPr lvl="1" algn="just" eaLnBrk="1" hangingPunct="1">
              <a:spcBef>
                <a:spcPct val="50000"/>
              </a:spcBef>
            </a:pPr>
            <a:endParaRPr lang="fa-IR" altLang="fa-IR" sz="2000" b="1">
              <a:solidFill>
                <a:schemeClr val="tx2"/>
              </a:solidFill>
              <a:cs typeface="B Nazanin" panose="00000400000000000000" pitchFamily="2" charset="-78"/>
            </a:endParaRPr>
          </a:p>
          <a:p>
            <a:pPr algn="just" eaLnBrk="1" hangingPunct="1">
              <a:spcBef>
                <a:spcPct val="50000"/>
              </a:spcBef>
            </a:pPr>
            <a:r>
              <a:rPr lang="fa-IR" altLang="fa-IR" sz="2400" b="1">
                <a:solidFill>
                  <a:schemeClr val="tx2"/>
                </a:solidFill>
                <a:cs typeface="B Traffic" panose="00000400000000000000" pitchFamily="2" charset="-78"/>
              </a:rPr>
              <a:t>ه- محرمانه بودن طرح:</a:t>
            </a:r>
          </a:p>
          <a:p>
            <a:pPr lvl="1" algn="just" eaLnBrk="1" hangingPunct="1">
              <a:spcBef>
                <a:spcPct val="50000"/>
              </a:spcBef>
            </a:pPr>
            <a:r>
              <a:rPr lang="fa-IR" altLang="fa-IR" sz="2000" b="1">
                <a:solidFill>
                  <a:schemeClr val="tx2"/>
                </a:solidFill>
                <a:cs typeface="B Nazanin" panose="00000400000000000000" pitchFamily="2" charset="-78"/>
              </a:rPr>
              <a:t>اين طرح به دليل جديد بودن محرمانه بوده و هرگونه استفاده بدون كسب اجازه از تهيه‌كنندگان ممنوع مي‌باشد.</a:t>
            </a:r>
          </a:p>
          <a:p>
            <a:pPr algn="just" eaLnBrk="1" hangingPunct="1">
              <a:spcBef>
                <a:spcPct val="50000"/>
              </a:spcBef>
            </a:pPr>
            <a:endParaRPr lang="fa-IR" altLang="fa-IR" sz="2000" b="1">
              <a:solidFill>
                <a:schemeClr val="tx2"/>
              </a:solidFill>
              <a:cs typeface="B Traffic" panose="00000400000000000000" pitchFamily="2" charset="-78"/>
            </a:endParaRPr>
          </a:p>
        </p:txBody>
      </p:sp>
      <p:sp>
        <p:nvSpPr>
          <p:cNvPr id="10244"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892C7EF-A02D-484F-9565-8DF0BF31610D}" type="slidenum">
              <a:rPr lang="ar-SA" altLang="fa-IR"/>
              <a:pPr eaLnBrk="1" hangingPunct="1"/>
              <a:t>8</a:t>
            </a:fld>
            <a:endParaRPr lang="en-US" altLang="fa-IR"/>
          </a:p>
        </p:txBody>
      </p:sp>
      <p:pic>
        <p:nvPicPr>
          <p:cNvPr id="10245" name="Picture 8" descr="Globe.jpg"/>
          <p:cNvPicPr>
            <a:picLocks noChangeAspect="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2875" y="214313"/>
            <a:ext cx="1500188"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4855B0A-5C1D-4CE7-9455-DD8EE6D5A54E}" type="slidenum">
              <a:rPr lang="ar-SA" altLang="fa-IR"/>
              <a:pPr eaLnBrk="1" hangingPunct="1"/>
              <a:t>9</a:t>
            </a:fld>
            <a:endParaRPr lang="en-US" altLang="fa-IR"/>
          </a:p>
        </p:txBody>
      </p:sp>
      <p:sp>
        <p:nvSpPr>
          <p:cNvPr id="11267" name="TextBox 6"/>
          <p:cNvSpPr txBox="1">
            <a:spLocks noChangeArrowheads="1"/>
          </p:cNvSpPr>
          <p:nvPr/>
        </p:nvSpPr>
        <p:spPr bwMode="auto">
          <a:xfrm>
            <a:off x="3398838" y="1785938"/>
            <a:ext cx="2387600"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73050" indent="-2730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مقدمه</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فرصت‌ها</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ويژگي‌هاي خدمات</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بازار هدف</a:t>
            </a:r>
          </a:p>
          <a:p>
            <a:pPr eaLnBrk="1" hangingPunct="1">
              <a:lnSpc>
                <a:spcPct val="150000"/>
              </a:lnSpc>
              <a:buFont typeface="Arial" panose="020B0604020202020204" pitchFamily="34" charset="0"/>
              <a:buChar char="•"/>
            </a:pPr>
            <a:r>
              <a:rPr lang="fa-IR" altLang="fa-IR" sz="2400" b="1">
                <a:solidFill>
                  <a:schemeClr val="tx2"/>
                </a:solidFill>
                <a:cs typeface="B Nazanin" panose="00000400000000000000" pitchFamily="2" charset="-78"/>
              </a:rPr>
              <a:t>استراتژي‌ها</a:t>
            </a:r>
          </a:p>
        </p:txBody>
      </p:sp>
      <p:sp>
        <p:nvSpPr>
          <p:cNvPr id="11268" name="TextBox 6"/>
          <p:cNvSpPr txBox="1">
            <a:spLocks noChangeArrowheads="1"/>
          </p:cNvSpPr>
          <p:nvPr/>
        </p:nvSpPr>
        <p:spPr bwMode="auto">
          <a:xfrm>
            <a:off x="1428750" y="606425"/>
            <a:ext cx="537527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sz="6600" b="1">
                <a:solidFill>
                  <a:schemeClr val="tx2"/>
                </a:solidFill>
                <a:cs typeface="B Jadid" panose="00000700000000000000" pitchFamily="2" charset="-78"/>
              </a:rPr>
              <a:t>خلاصه مديريتي</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1983</TotalTime>
  <Words>3521</Words>
  <Application>Microsoft Office PowerPoint</Application>
  <PresentationFormat>On-screen Show (4:3)</PresentationFormat>
  <Paragraphs>601</Paragraphs>
  <Slides>58</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58</vt:i4>
      </vt:variant>
    </vt:vector>
  </HeadingPairs>
  <TitlesOfParts>
    <vt:vector size="69" baseType="lpstr">
      <vt:lpstr>2  Nazanin</vt:lpstr>
      <vt:lpstr>Arial</vt:lpstr>
      <vt:lpstr>B Jadid</vt:lpstr>
      <vt:lpstr>B Nazanin</vt:lpstr>
      <vt:lpstr>B Titr</vt:lpstr>
      <vt:lpstr>B Traffic</vt:lpstr>
      <vt:lpstr>Calibri</vt:lpstr>
      <vt:lpstr>Courier New</vt:lpstr>
      <vt:lpstr>Nazanin</vt:lpstr>
      <vt:lpstr>Tahoma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Hadadi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Amir</dc:creator>
  <cp:lastModifiedBy>Sayed Ali</cp:lastModifiedBy>
  <cp:revision>269</cp:revision>
  <dcterms:created xsi:type="dcterms:W3CDTF">2010-01-07T17:31:44Z</dcterms:created>
  <dcterms:modified xsi:type="dcterms:W3CDTF">2018-05-12T19:41:41Z</dcterms:modified>
</cp:coreProperties>
</file>